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9" r:id="rId31"/>
    <p:sldId id="286" r:id="rId32"/>
    <p:sldId id="287" r:id="rId33"/>
    <p:sldId id="288" r:id="rId34"/>
    <p:sldId id="289" r:id="rId35"/>
    <p:sldId id="290" r:id="rId36"/>
    <p:sldId id="294" r:id="rId37"/>
    <p:sldId id="295" r:id="rId38"/>
    <p:sldId id="296" r:id="rId39"/>
    <p:sldId id="297" r:id="rId40"/>
    <p:sldId id="298" r:id="rId41"/>
    <p:sldId id="291" r:id="rId42"/>
    <p:sldId id="293" r:id="rId4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2FF"/>
    <a:srgbClr val="FF9300"/>
    <a:srgbClr val="FFEF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4705"/>
  </p:normalViewPr>
  <p:slideViewPr>
    <p:cSldViewPr snapToGrid="0">
      <p:cViewPr varScale="1">
        <p:scale>
          <a:sx n="78" d="100"/>
          <a:sy n="78" d="100"/>
        </p:scale>
        <p:origin x="5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0973A-7013-2149-97D0-F6C37CBFAEB4}" type="datetimeFigureOut">
              <a:rPr lang="en-VN" smtClean="0"/>
              <a:t>12/11/2024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1390B-B88A-4A4F-9508-58C8A8C5FD57}" type="slidenum">
              <a:rPr lang="en-VN" smtClean="0"/>
              <a:t>‹#›</a:t>
            </a:fld>
            <a:endParaRPr lang="en-VN"/>
          </a:p>
        </p:txBody>
      </p:sp>
    </p:spTree>
    <p:extLst>
      <p:ext uri="{BB962C8B-B14F-4D97-AF65-F5344CB8AC3E}">
        <p14:creationId xmlns:p14="http://schemas.microsoft.com/office/powerpoint/2010/main" val="84705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9DBD-5F36-382B-BE74-C9A26F8A7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369FC4E8-D90A-2410-85E6-585485226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517117D5-FE08-9932-E04A-D00DBB4C1F43}"/>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5" name="Footer Placeholder 4">
            <a:extLst>
              <a:ext uri="{FF2B5EF4-FFF2-40B4-BE49-F238E27FC236}">
                <a16:creationId xmlns:a16="http://schemas.microsoft.com/office/drawing/2014/main" id="{815E6C8A-72DF-58C6-7B5D-187E2869105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E3367C5-8AB2-24A3-0EB2-23BFDE06A93E}"/>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3321524707"/>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2AD6-E3E5-FCA0-1672-3195DF60507B}"/>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E7913BD-4EC3-2B04-CF2E-542FCCB7A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3301A84-39AE-6E30-5121-B6582004B26A}"/>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5" name="Footer Placeholder 4">
            <a:extLst>
              <a:ext uri="{FF2B5EF4-FFF2-40B4-BE49-F238E27FC236}">
                <a16:creationId xmlns:a16="http://schemas.microsoft.com/office/drawing/2014/main" id="{84719F5C-1F96-7BEE-F33E-90BD9576365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FBC0751-BA10-34EC-4502-F1079F9181EC}"/>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1745746489"/>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FD378-120D-4D08-5897-8778D4ED05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A002D8C-CAB5-A292-8378-52A420109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1891F89-5740-5D94-BE9A-C58250F8413F}"/>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5" name="Footer Placeholder 4">
            <a:extLst>
              <a:ext uri="{FF2B5EF4-FFF2-40B4-BE49-F238E27FC236}">
                <a16:creationId xmlns:a16="http://schemas.microsoft.com/office/drawing/2014/main" id="{E081D4D6-0FA2-ECF0-B5DD-61699D75B26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2539C91-9776-EFD0-BF5B-D2802BF9DA43}"/>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693992924"/>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B065-550A-E141-882C-20175F340BCF}"/>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CEBD700E-5CD1-97E4-2587-E8752601C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4333ADF-81B4-049D-0AA4-5CD340012442}"/>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5" name="Footer Placeholder 4">
            <a:extLst>
              <a:ext uri="{FF2B5EF4-FFF2-40B4-BE49-F238E27FC236}">
                <a16:creationId xmlns:a16="http://schemas.microsoft.com/office/drawing/2014/main" id="{FB7F0F5E-1CE3-695F-8133-34B4D0B3B24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5806BEB-5ADF-3FF9-0FD0-54855F6CF044}"/>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1769966007"/>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C872-3E11-23CC-ED85-9E56799C5A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77386CE-C989-34EA-AFD4-1D72E2B9D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33C54-F795-FFC4-1EDC-9DDA25AF57C0}"/>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5" name="Footer Placeholder 4">
            <a:extLst>
              <a:ext uri="{FF2B5EF4-FFF2-40B4-BE49-F238E27FC236}">
                <a16:creationId xmlns:a16="http://schemas.microsoft.com/office/drawing/2014/main" id="{EB1DCD1F-2878-6094-A41C-E19D0D17FB2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7FC06AA-5988-7A7D-839A-BBF5395A2155}"/>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2304936971"/>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4EB3-50EE-4966-6B28-94B8B81DAEA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F50F170-7E43-C687-5409-B9557821D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991F74B1-B0B9-6E47-68B9-A9832FE645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455013DB-B8DA-868E-3162-073B0D35A69B}"/>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6" name="Footer Placeholder 5">
            <a:extLst>
              <a:ext uri="{FF2B5EF4-FFF2-40B4-BE49-F238E27FC236}">
                <a16:creationId xmlns:a16="http://schemas.microsoft.com/office/drawing/2014/main" id="{F49928BB-C316-77E9-1817-E1B90FD1DED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F7856032-5102-2CD5-46DC-1C6479052813}"/>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825725623"/>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64BB-6BCD-0EE0-5780-681E3B47810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23AACA0-808B-2CC3-390C-B15C6674B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05496B-FE1A-0ADA-FF29-7E3EE04C6D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B19B173C-C00A-8CF6-E1CF-F5E8526A9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4F084-E64D-2593-92D3-36A6C345F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890EB634-F10A-8544-861E-6AA022A3076D}"/>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8" name="Footer Placeholder 7">
            <a:extLst>
              <a:ext uri="{FF2B5EF4-FFF2-40B4-BE49-F238E27FC236}">
                <a16:creationId xmlns:a16="http://schemas.microsoft.com/office/drawing/2014/main" id="{2BF58BDD-C071-F71B-CDC3-C794BD134C41}"/>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AF6AE1B4-BF6B-E30D-23C2-DFEB43B897B8}"/>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2609354261"/>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FAE0-93E0-9974-797A-9EF1895A9D5D}"/>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2F1F9B56-D566-2EDC-55E6-145471695D80}"/>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4" name="Footer Placeholder 3">
            <a:extLst>
              <a:ext uri="{FF2B5EF4-FFF2-40B4-BE49-F238E27FC236}">
                <a16:creationId xmlns:a16="http://schemas.microsoft.com/office/drawing/2014/main" id="{27D93BE9-AE77-77A5-EE1B-FD561EFCE2C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13C881BA-F2ED-B5FA-623D-85E5EF26D812}"/>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2250275670"/>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BE5DB-0769-2780-3B9D-B3BF9BA14EAA}"/>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3" name="Footer Placeholder 2">
            <a:extLst>
              <a:ext uri="{FF2B5EF4-FFF2-40B4-BE49-F238E27FC236}">
                <a16:creationId xmlns:a16="http://schemas.microsoft.com/office/drawing/2014/main" id="{DE7D33D7-A49E-8C81-E12E-5EA9C196859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72CA236E-A189-ED81-1E85-5A90D2118CBA}"/>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506450179"/>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31FC-928D-95FB-C006-E84B6283E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1EE7C749-0390-12C9-A7E0-AB0973454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C9D96589-F41E-532B-E226-A48E53E97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7E6B9-E20D-25E6-FE70-C9929F301952}"/>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6" name="Footer Placeholder 5">
            <a:extLst>
              <a:ext uri="{FF2B5EF4-FFF2-40B4-BE49-F238E27FC236}">
                <a16:creationId xmlns:a16="http://schemas.microsoft.com/office/drawing/2014/main" id="{68093B7E-71EC-8C68-9996-40D355F31C9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DD310664-CE8D-0801-61D6-0DE6C939185A}"/>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548957648"/>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74B8-1E78-4807-5DE8-4836B0250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47796AD6-5CDA-7E47-B453-46780C9CE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9788DB8-6E69-3FD1-B16E-0C33DEA88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A03C2-B71C-16F6-EA44-63CD723FC47E}"/>
              </a:ext>
            </a:extLst>
          </p:cNvPr>
          <p:cNvSpPr>
            <a:spLocks noGrp="1"/>
          </p:cNvSpPr>
          <p:nvPr>
            <p:ph type="dt" sz="half" idx="10"/>
          </p:nvPr>
        </p:nvSpPr>
        <p:spPr/>
        <p:txBody>
          <a:bodyPr/>
          <a:lstStyle/>
          <a:p>
            <a:fld id="{3CDA40DE-F29E-5443-B5F8-3509939C1571}" type="datetimeFigureOut">
              <a:rPr lang="en-VN" smtClean="0"/>
              <a:t>12/11/2024</a:t>
            </a:fld>
            <a:endParaRPr lang="en-VN"/>
          </a:p>
        </p:txBody>
      </p:sp>
      <p:sp>
        <p:nvSpPr>
          <p:cNvPr id="6" name="Footer Placeholder 5">
            <a:extLst>
              <a:ext uri="{FF2B5EF4-FFF2-40B4-BE49-F238E27FC236}">
                <a16:creationId xmlns:a16="http://schemas.microsoft.com/office/drawing/2014/main" id="{BEC20E3D-5C7F-FA41-9642-9E02520C57D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0AC863B-7167-5B8D-7FC3-D8B49264862B}"/>
              </a:ext>
            </a:extLst>
          </p:cNvPr>
          <p:cNvSpPr>
            <a:spLocks noGrp="1"/>
          </p:cNvSpPr>
          <p:nvPr>
            <p:ph type="sldNum" sz="quarter" idx="12"/>
          </p:nvPr>
        </p:nvSpPr>
        <p:spPr/>
        <p:txBody>
          <a:bodyPr/>
          <a:lstStyle/>
          <a:p>
            <a:fld id="{12029643-6225-BA4F-A6A9-2CAEE1ED1692}" type="slidenum">
              <a:rPr lang="en-VN" smtClean="0"/>
              <a:t>‹#›</a:t>
            </a:fld>
            <a:endParaRPr lang="en-VN"/>
          </a:p>
        </p:txBody>
      </p:sp>
    </p:spTree>
    <p:extLst>
      <p:ext uri="{BB962C8B-B14F-4D97-AF65-F5344CB8AC3E}">
        <p14:creationId xmlns:p14="http://schemas.microsoft.com/office/powerpoint/2010/main" val="2819163285"/>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C93C0-E2B1-F778-ED3A-64BD83A2D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28D1241-8DBD-4FB8-1159-F30628237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CD2B4F9-7782-599F-60D5-A94EEC310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A40DE-F29E-5443-B5F8-3509939C1571}" type="datetimeFigureOut">
              <a:rPr lang="en-VN" smtClean="0"/>
              <a:t>12/11/2024</a:t>
            </a:fld>
            <a:endParaRPr lang="en-VN"/>
          </a:p>
        </p:txBody>
      </p:sp>
      <p:sp>
        <p:nvSpPr>
          <p:cNvPr id="5" name="Footer Placeholder 4">
            <a:extLst>
              <a:ext uri="{FF2B5EF4-FFF2-40B4-BE49-F238E27FC236}">
                <a16:creationId xmlns:a16="http://schemas.microsoft.com/office/drawing/2014/main" id="{6525CC85-66E3-017B-F7C6-AFAF4E77E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6E8D22FC-5223-25AA-A9E3-9A272793D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29643-6225-BA4F-A6A9-2CAEE1ED1692}" type="slidenum">
              <a:rPr lang="en-VN" smtClean="0"/>
              <a:t>‹#›</a:t>
            </a:fld>
            <a:endParaRPr lang="en-VN"/>
          </a:p>
        </p:txBody>
      </p:sp>
    </p:spTree>
    <p:extLst>
      <p:ext uri="{BB962C8B-B14F-4D97-AF65-F5344CB8AC3E}">
        <p14:creationId xmlns:p14="http://schemas.microsoft.com/office/powerpoint/2010/main" val="68574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CCAC9E99-DC6C-67D8-B34D-617A3E115968}"/>
              </a:ext>
            </a:extLst>
          </p:cNvPr>
          <p:cNvSpPr/>
          <p:nvPr/>
        </p:nvSpPr>
        <p:spPr>
          <a:xfrm>
            <a:off x="3789218" y="519546"/>
            <a:ext cx="4613564" cy="1059872"/>
          </a:xfrm>
          <a:prstGeom prst="snip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chemeClr val="accent6"/>
                </a:solidFill>
                <a:latin typeface="Arial" panose="020B0604020202020204" pitchFamily="34" charset="0"/>
                <a:cs typeface="Arial" panose="020B0604020202020204" pitchFamily="34" charset="0"/>
              </a:rPr>
              <a:t>KHỞI ĐỘNG</a:t>
            </a:r>
          </a:p>
        </p:txBody>
      </p:sp>
      <p:sp>
        <p:nvSpPr>
          <p:cNvPr id="6" name="TextBox 5">
            <a:extLst>
              <a:ext uri="{FF2B5EF4-FFF2-40B4-BE49-F238E27FC236}">
                <a16:creationId xmlns:a16="http://schemas.microsoft.com/office/drawing/2014/main" id="{07D3C41D-4C76-4F2D-030A-BDE4C935F0EF}"/>
              </a:ext>
            </a:extLst>
          </p:cNvPr>
          <p:cNvSpPr txBox="1"/>
          <p:nvPr/>
        </p:nvSpPr>
        <p:spPr>
          <a:xfrm>
            <a:off x="471920" y="1726162"/>
            <a:ext cx="11248159" cy="3405676"/>
          </a:xfrm>
          <a:prstGeom prst="rect">
            <a:avLst/>
          </a:prstGeom>
          <a:noFill/>
        </p:spPr>
        <p:txBody>
          <a:bodyPr wrap="square">
            <a:spAutoFit/>
          </a:bodyPr>
          <a:lstStyle/>
          <a:p>
            <a:pPr algn="just">
              <a:lnSpc>
                <a:spcPct val="200000"/>
              </a:lnSpc>
              <a:spcBef>
                <a:spcPts val="300"/>
              </a:spcBef>
              <a:spcAft>
                <a:spcPts val="300"/>
              </a:spcAft>
            </a:pP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địa</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tiêm</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mũi</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phòng</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dịch</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Covid-19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đạt</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40%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tổng</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đối</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tượng</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tiêm</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quạt</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Trang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vẽ</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quạt</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tròn</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da-DK"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40%. </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có thể giúp bạn Trang được không?</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3972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B11069-9B97-B578-28AD-76245A6C3044}"/>
              </a:ext>
            </a:extLst>
          </p:cNvPr>
          <p:cNvSpPr txBox="1"/>
          <p:nvPr/>
        </p:nvSpPr>
        <p:spPr>
          <a:xfrm>
            <a:off x="426720" y="460108"/>
            <a:ext cx="4079194"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Vận dụng 1 (SGK – tr.92)</a:t>
            </a:r>
          </a:p>
        </p:txBody>
      </p:sp>
      <p:sp>
        <p:nvSpPr>
          <p:cNvPr id="4" name="TextBox 3">
            <a:extLst>
              <a:ext uri="{FF2B5EF4-FFF2-40B4-BE49-F238E27FC236}">
                <a16:creationId xmlns:a16="http://schemas.microsoft.com/office/drawing/2014/main" id="{7F495632-0080-5685-C15D-0E7E07DA5BCA}"/>
              </a:ext>
            </a:extLst>
          </p:cNvPr>
          <p:cNvSpPr txBox="1"/>
          <p:nvPr/>
        </p:nvSpPr>
        <p:spPr>
          <a:xfrm>
            <a:off x="619760" y="1010196"/>
            <a:ext cx="10952480" cy="2418804"/>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Bánh xe (khi bơm căng) của một chiếc xe đạp có đường kính 650 mm. Biết rằng khi giò đĩa quay một vòng thì bánh xe đạp quay được khoảng 3,3 vòng (H.5.14). Hỏi chiếc xe đạp di chuyển được quãng đường dài bao nhiêu mét sau khi người đi xe đạp 10 vòng liên tục?</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blue bicycle with a red arrow pointing to the rear wheel&#10;&#10;Description automatically generated">
            <a:extLst>
              <a:ext uri="{FF2B5EF4-FFF2-40B4-BE49-F238E27FC236}">
                <a16:creationId xmlns:a16="http://schemas.microsoft.com/office/drawing/2014/main" id="{069F4494-DC08-6893-542B-F3BC79CDF4D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039406" y="3591281"/>
            <a:ext cx="4113188" cy="2806611"/>
          </a:xfrm>
          <a:prstGeom prst="rect">
            <a:avLst/>
          </a:prstGeom>
        </p:spPr>
      </p:pic>
    </p:spTree>
    <p:extLst>
      <p:ext uri="{BB962C8B-B14F-4D97-AF65-F5344CB8AC3E}">
        <p14:creationId xmlns:p14="http://schemas.microsoft.com/office/powerpoint/2010/main" val="260227040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C4421E-94C8-91B3-75EF-69FB515434A3}"/>
              </a:ext>
            </a:extLst>
          </p:cNvPr>
          <p:cNvSpPr txBox="1"/>
          <p:nvPr/>
        </p:nvSpPr>
        <p:spPr>
          <a:xfrm>
            <a:off x="712742" y="1036760"/>
            <a:ext cx="1103187"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Gợi ý</a:t>
            </a:r>
          </a:p>
        </p:txBody>
      </p:sp>
      <p:sp>
        <p:nvSpPr>
          <p:cNvPr id="4" name="TextBox 3">
            <a:extLst>
              <a:ext uri="{FF2B5EF4-FFF2-40B4-BE49-F238E27FC236}">
                <a16:creationId xmlns:a16="http://schemas.microsoft.com/office/drawing/2014/main" id="{22F2D330-BE03-14A1-CFA6-DBFD6C286283}"/>
              </a:ext>
            </a:extLst>
          </p:cNvPr>
          <p:cNvSpPr txBox="1"/>
          <p:nvPr/>
        </p:nvSpPr>
        <p:spPr>
          <a:xfrm>
            <a:off x="5664630" y="1971719"/>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p:sp>
        <p:nvSpPr>
          <p:cNvPr id="8" name="TextBox 7">
            <a:extLst>
              <a:ext uri="{FF2B5EF4-FFF2-40B4-BE49-F238E27FC236}">
                <a16:creationId xmlns:a16="http://schemas.microsoft.com/office/drawing/2014/main" id="{E4E65286-A03D-2669-3CF2-BF44A59CD2FE}"/>
              </a:ext>
            </a:extLst>
          </p:cNvPr>
          <p:cNvSpPr txBox="1"/>
          <p:nvPr/>
        </p:nvSpPr>
        <p:spPr>
          <a:xfrm>
            <a:off x="1972585" y="645819"/>
            <a:ext cx="9506671" cy="1305101"/>
          </a:xfrm>
          <a:prstGeom prst="rect">
            <a:avLst/>
          </a:prstGeom>
          <a:noFill/>
        </p:spPr>
        <p:txBody>
          <a:bodyPr wrap="square">
            <a:spAutoFit/>
          </a:bodyPr>
          <a:lstStyle/>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Khi bánh xe quay 3,3 vòng thì mỗi điểm trên bánh xe di chuyển được một độ dài bằng 3,3 lần chu vi đường tròn. </a:t>
            </a:r>
            <a:endParaRPr lang="en-VN"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9F3A8DF-65DF-1F7B-E10D-4B087A6EBDE5}"/>
                  </a:ext>
                </a:extLst>
              </p:cNvPr>
              <p:cNvSpPr txBox="1"/>
              <p:nvPr/>
            </p:nvSpPr>
            <p:spPr>
              <a:xfrm>
                <a:off x="712742" y="2415891"/>
                <a:ext cx="10766514" cy="4198265"/>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vi-VN" sz="2800">
                    <a:latin typeface="Arial" panose="020B0604020202020204" pitchFamily="34" charset="0"/>
                    <a:ea typeface="Times New Roman" panose="02020603050405020304" pitchFamily="18" charset="0"/>
                    <a:cs typeface="Arial" panose="020B0604020202020204" pitchFamily="34" charset="0"/>
                  </a:rPr>
                  <a:t>Đổi 650mm = 0,65m</a:t>
                </a:r>
              </a:p>
              <a:p>
                <a:pPr marL="285750" indent="-285750" algn="just">
                  <a:lnSpc>
                    <a:spcPct val="150000"/>
                  </a:lnSpc>
                  <a:spcBef>
                    <a:spcPts val="300"/>
                  </a:spcBef>
                  <a:spcAft>
                    <a:spcPts val="300"/>
                  </a:spcAft>
                  <a:buFont typeface="Arial" panose="020B0604020202020204" pitchFamily="34" charset="0"/>
                  <a:buChar char="•"/>
                </a:pPr>
                <a:r>
                  <a:rPr lang="vi-VN" sz="2800">
                    <a:latin typeface="Arial" panose="020B0604020202020204" pitchFamily="34" charset="0"/>
                    <a:ea typeface="Times New Roman" panose="02020603050405020304" pitchFamily="18" charset="0"/>
                    <a:cs typeface="Arial" panose="020B0604020202020204" pitchFamily="34" charset="0"/>
                  </a:rPr>
                  <a:t>Bánh xe đạp quay được số vòng là: 3,3 . 10 = 33 (vòng)</a:t>
                </a:r>
              </a:p>
              <a:p>
                <a:pPr marL="285750" indent="-285750" algn="just">
                  <a:lnSpc>
                    <a:spcPct val="150000"/>
                  </a:lnSpc>
                  <a:spcBef>
                    <a:spcPts val="300"/>
                  </a:spcBef>
                  <a:spcAft>
                    <a:spcPts val="300"/>
                  </a:spcAft>
                  <a:buFont typeface="Arial" panose="020B0604020202020204" pitchFamily="34" charset="0"/>
                  <a:buChar char="•"/>
                </a:pPr>
                <a:r>
                  <a:rPr lang="vi-VN" sz="2800">
                    <a:latin typeface="Arial" panose="020B0604020202020204" pitchFamily="34" charset="0"/>
                    <a:ea typeface="Times New Roman" panose="02020603050405020304" pitchFamily="18" charset="0"/>
                    <a:cs typeface="Arial" panose="020B0604020202020204" pitchFamily="34" charset="0"/>
                  </a:rPr>
                  <a:t>Chu vi một vòng của bánh xe là: </a:t>
                </a:r>
                <a14:m>
                  <m:oMath xmlns:m="http://schemas.openxmlformats.org/officeDocument/2006/math">
                    <m:r>
                      <m:rPr>
                        <m:sty m:val="p"/>
                      </m:rPr>
                      <a:rPr lang="vi-VN" sz="2800">
                        <a:latin typeface="Cambria Math" panose="02040503050406030204" pitchFamily="18" charset="0"/>
                        <a:ea typeface="Times New Roman" panose="02020603050405020304" pitchFamily="18" charset="0"/>
                        <a:cs typeface="Times New Roman" panose="02020603050405020304" pitchFamily="18" charset="0"/>
                      </a:rPr>
                      <m:t>π</m:t>
                    </m:r>
                  </m:oMath>
                </a14:m>
                <a:r>
                  <a:rPr lang="vi-VN" sz="2800">
                    <a:latin typeface="Arial" panose="020B0604020202020204" pitchFamily="34" charset="0"/>
                    <a:ea typeface="Times New Roman" panose="02020603050405020304" pitchFamily="18" charset="0"/>
                    <a:cs typeface="Arial" panose="020B0604020202020204" pitchFamily="34" charset="0"/>
                  </a:rPr>
                  <a:t>d = 0,65 </a:t>
                </a:r>
                <a14:m>
                  <m:oMath xmlns:m="http://schemas.openxmlformats.org/officeDocument/2006/math">
                    <m:r>
                      <m:rPr>
                        <m:sty m:val="p"/>
                      </m:rPr>
                      <a:rPr lang="vi-VN" sz="2800">
                        <a:latin typeface="Cambria Math" panose="02040503050406030204" pitchFamily="18" charset="0"/>
                        <a:ea typeface="Times New Roman" panose="02020603050405020304" pitchFamily="18" charset="0"/>
                        <a:cs typeface="Times New Roman" panose="02020603050405020304" pitchFamily="18" charset="0"/>
                      </a:rPr>
                      <m:t>π</m:t>
                    </m:r>
                  </m:oMath>
                </a14:m>
                <a:r>
                  <a:rPr lang="vi-VN" sz="2800">
                    <a:latin typeface="Arial" panose="020B0604020202020204" pitchFamily="34" charset="0"/>
                    <a:ea typeface="Times New Roman" panose="02020603050405020304" pitchFamily="18" charset="0"/>
                    <a:cs typeface="Arial" panose="020B0604020202020204" pitchFamily="34" charset="0"/>
                  </a:rPr>
                  <a:t> (m)</a:t>
                </a:r>
              </a:p>
              <a:p>
                <a:pPr marL="285750" indent="-285750" algn="just">
                  <a:lnSpc>
                    <a:spcPct val="150000"/>
                  </a:lnSpc>
                  <a:spcBef>
                    <a:spcPts val="300"/>
                  </a:spcBef>
                  <a:spcAft>
                    <a:spcPts val="300"/>
                  </a:spcAft>
                  <a:buFont typeface="Arial" panose="020B0604020202020204" pitchFamily="34" charset="0"/>
                  <a:buChar char="•"/>
                </a:pPr>
                <a:r>
                  <a:rPr lang="vi-VN" sz="2800">
                    <a:effectLst/>
                    <a:latin typeface="Arial" panose="020B0604020202020204" pitchFamily="34" charset="0"/>
                    <a:ea typeface="Times New Roman" panose="02020603050405020304" pitchFamily="18" charset="0"/>
                    <a:cs typeface="Arial" panose="020B0604020202020204" pitchFamily="34" charset="0"/>
                  </a:rPr>
                  <a:t>Khi </a:t>
                </a:r>
                <a:r>
                  <a:rPr lang="vi-VN" sz="2800" dirty="0">
                    <a:effectLst/>
                    <a:latin typeface="Arial" panose="020B0604020202020204" pitchFamily="34" charset="0"/>
                    <a:ea typeface="Times New Roman" panose="02020603050405020304" pitchFamily="18" charset="0"/>
                    <a:cs typeface="Arial" panose="020B0604020202020204" pitchFamily="34" charset="0"/>
                  </a:rPr>
                  <a:t>người đi xe đạp 10 vòng thì xe đạp di chuyển được quãng đường bằng:</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=0,65</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π</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.33=2,45</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π</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280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2800">
                        <a:latin typeface="Cambria Math" panose="02040503050406030204" pitchFamily="18" charset="0"/>
                        <a:ea typeface="Times New Roman" panose="02020603050405020304" pitchFamily="18" charset="0"/>
                        <a:cs typeface="Times New Roman" panose="02020603050405020304" pitchFamily="18" charset="0"/>
                      </a:rPr>
                      <m:t>2,45</m:t>
                    </m:r>
                    <m:r>
                      <a:rPr lang="vi-VN" sz="2800" b="0" i="0" smtClean="0">
                        <a:latin typeface="Cambria Math" panose="02040503050406030204" pitchFamily="18" charset="0"/>
                        <a:ea typeface="Times New Roman" panose="02020603050405020304" pitchFamily="18" charset="0"/>
                        <a:cs typeface="Times New Roman" panose="02020603050405020304" pitchFamily="18" charset="0"/>
                      </a:rPr>
                      <m:t>. 3,14=67,353 (</m:t>
                    </m:r>
                    <m:r>
                      <m:rPr>
                        <m:sty m:val="p"/>
                      </m:rPr>
                      <a:rPr lang="vi-VN" sz="2800" b="0" i="0" smtClean="0">
                        <a:latin typeface="Cambria Math" panose="02040503050406030204" pitchFamily="18" charset="0"/>
                        <a:ea typeface="Times New Roman" panose="02020603050405020304" pitchFamily="18" charset="0"/>
                        <a:cs typeface="Times New Roman" panose="02020603050405020304" pitchFamily="18" charset="0"/>
                      </a:rPr>
                      <m:t>m</m:t>
                    </m:r>
                    <m:r>
                      <a:rPr lang="vi-VN" sz="2800" b="0" i="0"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D9F3A8DF-65DF-1F7B-E10D-4B087A6EBDE5}"/>
                  </a:ext>
                </a:extLst>
              </p:cNvPr>
              <p:cNvSpPr txBox="1">
                <a:spLocks noRot="1" noChangeAspect="1" noMove="1" noResize="1" noEditPoints="1" noAdjustHandles="1" noChangeArrowheads="1" noChangeShapeType="1" noTextEdit="1"/>
              </p:cNvSpPr>
              <p:nvPr/>
            </p:nvSpPr>
            <p:spPr>
              <a:xfrm>
                <a:off x="712742" y="2415891"/>
                <a:ext cx="10766514" cy="4198265"/>
              </a:xfrm>
              <a:prstGeom prst="rect">
                <a:avLst/>
              </a:prstGeom>
              <a:blipFill>
                <a:blip r:embed="rId2"/>
                <a:stretch>
                  <a:fillRect l="-1019" r="-1133"/>
                </a:stretch>
              </a:blipFill>
            </p:spPr>
            <p:txBody>
              <a:bodyPr/>
              <a:lstStyle/>
              <a:p>
                <a:r>
                  <a:rPr lang="vi-VN">
                    <a:noFill/>
                  </a:rPr>
                  <a:t> </a:t>
                </a:r>
              </a:p>
            </p:txBody>
          </p:sp>
        </mc:Fallback>
      </mc:AlternateContent>
    </p:spTree>
    <p:extLst>
      <p:ext uri="{BB962C8B-B14F-4D97-AF65-F5344CB8AC3E}">
        <p14:creationId xmlns:p14="http://schemas.microsoft.com/office/powerpoint/2010/main" val="9766432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strips(downLeft)">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strips(downLeft)">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strips(downLeft)">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strips(downLeft)">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strips(downLeft)">
                                      <p:cBhvr>
                                        <p:cTn id="4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D40332-AFD6-D387-E4C0-EFF8C8F946BF}"/>
              </a:ext>
            </a:extLst>
          </p:cNvPr>
          <p:cNvSpPr/>
          <p:nvPr/>
        </p:nvSpPr>
        <p:spPr>
          <a:xfrm>
            <a:off x="1757680" y="323331"/>
            <a:ext cx="8676640" cy="925021"/>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b="1" dirty="0">
                <a:solidFill>
                  <a:srgbClr val="0070C0"/>
                </a:solidFill>
                <a:latin typeface="Arial" panose="020B0604020202020204" pitchFamily="34" charset="0"/>
                <a:cs typeface="Arial" panose="020B0604020202020204" pitchFamily="34" charset="0"/>
              </a:rPr>
              <a:t>2. Hình quạt tròn và hình vành khuyên</a:t>
            </a:r>
          </a:p>
        </p:txBody>
      </p:sp>
      <p:sp>
        <p:nvSpPr>
          <p:cNvPr id="4" name="TextBox 3">
            <a:extLst>
              <a:ext uri="{FF2B5EF4-FFF2-40B4-BE49-F238E27FC236}">
                <a16:creationId xmlns:a16="http://schemas.microsoft.com/office/drawing/2014/main" id="{BDFD1F7F-901C-7C3F-D50B-149AAD8ABAB1}"/>
              </a:ext>
            </a:extLst>
          </p:cNvPr>
          <p:cNvSpPr txBox="1"/>
          <p:nvPr/>
        </p:nvSpPr>
        <p:spPr>
          <a:xfrm>
            <a:off x="325120" y="1429295"/>
            <a:ext cx="9144000"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Calibri" panose="020F0502020204030204" pitchFamily="34" charset="0"/>
                <a:cs typeface="Arial" panose="020B0604020202020204" pitchFamily="34" charset="0"/>
              </a:rPr>
              <a:t>Hình tròn, hình quạt tròn và hình vành khuyên</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descr="A circle with a red line and blue line&#10;&#10;Description automatically generated">
            <a:extLst>
              <a:ext uri="{FF2B5EF4-FFF2-40B4-BE49-F238E27FC236}">
                <a16:creationId xmlns:a16="http://schemas.microsoft.com/office/drawing/2014/main" id="{D220A254-D224-4AB5-EC0F-1B5865D38F0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9469120" y="1721682"/>
            <a:ext cx="2216393" cy="2254478"/>
          </a:xfrm>
          <a:prstGeom prst="rect">
            <a:avLst/>
          </a:prstGeom>
        </p:spPr>
      </p:pic>
      <p:pic>
        <p:nvPicPr>
          <p:cNvPr id="6" name="Picture 5" descr="A blue circle with black lines and letters&#10;&#10;Description automatically generated">
            <a:extLst>
              <a:ext uri="{FF2B5EF4-FFF2-40B4-BE49-F238E27FC236}">
                <a16:creationId xmlns:a16="http://schemas.microsoft.com/office/drawing/2014/main" id="{0D5C019C-9872-E7ED-FD85-492B223D50C5}"/>
              </a:ext>
            </a:extLst>
          </p:cNvPr>
          <p:cNvPicPr>
            <a:picLocks noChangeAspect="1"/>
          </p:cNvPicPr>
          <p:nvPr/>
        </p:nvPicPr>
        <p:blipFill>
          <a:blip r:embed="rId4"/>
          <a:stretch>
            <a:fillRect/>
          </a:stretch>
        </p:blipFill>
        <p:spPr>
          <a:xfrm>
            <a:off x="9656000" y="4271812"/>
            <a:ext cx="1842631" cy="2296160"/>
          </a:xfrm>
          <a:prstGeom prst="rect">
            <a:avLst/>
          </a:prstGeom>
        </p:spPr>
      </p:pic>
      <p:sp>
        <p:nvSpPr>
          <p:cNvPr id="8" name="TextBox 7">
            <a:extLst>
              <a:ext uri="{FF2B5EF4-FFF2-40B4-BE49-F238E27FC236}">
                <a16:creationId xmlns:a16="http://schemas.microsoft.com/office/drawing/2014/main" id="{75CF8DC9-5F07-A26B-F67F-897A3990211E}"/>
              </a:ext>
            </a:extLst>
          </p:cNvPr>
          <p:cNvSpPr txBox="1"/>
          <p:nvPr/>
        </p:nvSpPr>
        <p:spPr>
          <a:xfrm>
            <a:off x="538480" y="2342564"/>
            <a:ext cx="8656320" cy="2031325"/>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1) Hình quạt tròn </a:t>
            </a:r>
            <a:r>
              <a:rPr lang="vi-VN" sz="2800">
                <a:effectLst/>
                <a:latin typeface="Arial" panose="020B0604020202020204" pitchFamily="34" charset="0"/>
                <a:ea typeface="Calibri" panose="020F0502020204030204" pitchFamily="34" charset="0"/>
                <a:cs typeface="Arial" panose="020B0604020202020204" pitchFamily="34" charset="0"/>
              </a:rPr>
              <a:t>là phần</a:t>
            </a:r>
            <a:r>
              <a:rPr lang="en-US" sz="2800">
                <a:effectLst/>
                <a:latin typeface="Arial" panose="020B0604020202020204" pitchFamily="34" charset="0"/>
                <a:ea typeface="Calibri" panose="020F0502020204030204" pitchFamily="34" charset="0"/>
                <a:cs typeface="Arial" panose="020B0604020202020204" pitchFamily="34" charset="0"/>
              </a:rPr>
              <a:t> hình tròn</a:t>
            </a:r>
            <a:r>
              <a:rPr lang="vi-VN" sz="2800">
                <a:effectLst/>
                <a:latin typeface="Arial" panose="020B0604020202020204" pitchFamily="34" charset="0"/>
                <a:ea typeface="Calibri" panose="020F050202020403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giới hạn bởi một cung tròn và hai bán kính đi qua hai đầu mút của cung đó.</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E29B289-F218-551C-90E5-1C1C969202A9}"/>
              </a:ext>
            </a:extLst>
          </p:cNvPr>
          <p:cNvSpPr txBox="1"/>
          <p:nvPr/>
        </p:nvSpPr>
        <p:spPr>
          <a:xfrm>
            <a:off x="568960" y="4545310"/>
            <a:ext cx="8595360" cy="1951432"/>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Arial" panose="020B0604020202020204" pitchFamily="34" charset="0"/>
                <a:cs typeface="Arial" panose="020B0604020202020204" pitchFamily="34" charset="0"/>
              </a:rPr>
              <a:t>2) Hình vành khuyên (hay hình vành khăn) là phần nằm giữa hai đường tròn có cùng tâm và bán kính khác nhau (con gọi là hai đường tròn đồng tâm).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9287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A1D86F-3D75-2F5F-E8B3-C30A8E13BC9C}"/>
              </a:ext>
            </a:extLst>
          </p:cNvPr>
          <p:cNvSpPr txBox="1"/>
          <p:nvPr/>
        </p:nvSpPr>
        <p:spPr>
          <a:xfrm>
            <a:off x="261618" y="416979"/>
            <a:ext cx="3503716"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Câu hỏi (SGK – tr.93)</a:t>
            </a:r>
          </a:p>
        </p:txBody>
      </p:sp>
      <p:sp>
        <p:nvSpPr>
          <p:cNvPr id="4" name="TextBox 3">
            <a:extLst>
              <a:ext uri="{FF2B5EF4-FFF2-40B4-BE49-F238E27FC236}">
                <a16:creationId xmlns:a16="http://schemas.microsoft.com/office/drawing/2014/main" id="{E35C436F-E9AB-3E32-96B6-8829A6F350A5}"/>
              </a:ext>
            </a:extLst>
          </p:cNvPr>
          <p:cNvSpPr txBox="1"/>
          <p:nvPr/>
        </p:nvSpPr>
        <p:spPr>
          <a:xfrm>
            <a:off x="680719" y="863903"/>
            <a:ext cx="10830560" cy="1218475"/>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Em hãy tìm một số hình ảnh của hình quạt tròn và hình vành khuyên trong thực tế.</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B455C37-48EF-572A-3AA6-381412F65F34}"/>
              </a:ext>
            </a:extLst>
          </p:cNvPr>
          <p:cNvSpPr txBox="1"/>
          <p:nvPr/>
        </p:nvSpPr>
        <p:spPr>
          <a:xfrm>
            <a:off x="5687874" y="1895280"/>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p:sp>
        <p:nvSpPr>
          <p:cNvPr id="9" name="TextBox 8">
            <a:extLst>
              <a:ext uri="{FF2B5EF4-FFF2-40B4-BE49-F238E27FC236}">
                <a16:creationId xmlns:a16="http://schemas.microsoft.com/office/drawing/2014/main" id="{86B2E3F9-FF6C-00BF-326F-45039967C1B7}"/>
              </a:ext>
            </a:extLst>
          </p:cNvPr>
          <p:cNvSpPr txBox="1"/>
          <p:nvPr/>
        </p:nvSpPr>
        <p:spPr>
          <a:xfrm>
            <a:off x="429391" y="2467620"/>
            <a:ext cx="5349242" cy="1818639"/>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Arial" panose="020B0604020202020204" pitchFamily="34" charset="0"/>
                <a:cs typeface="Arial" panose="020B0604020202020204" pitchFamily="34" charset="0"/>
              </a:rPr>
              <a:t>Một số hình ảnh của quạt tròn trong thực tế: Bánh pizza, bánh phô mai con bò cười, quạt gấp,….</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AFD1181-18FC-BD71-E4A1-82964A43548F}"/>
              </a:ext>
            </a:extLst>
          </p:cNvPr>
          <p:cNvSpPr txBox="1"/>
          <p:nvPr/>
        </p:nvSpPr>
        <p:spPr>
          <a:xfrm>
            <a:off x="352376" y="4711838"/>
            <a:ext cx="6151747" cy="1218475"/>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Arial" panose="020B0604020202020204" pitchFamily="34" charset="0"/>
                <a:cs typeface="Arial" panose="020B0604020202020204" pitchFamily="34" charset="0"/>
              </a:rPr>
              <a:t>Một số hình ảnh của hình vành khuyên: Mũ rơm, đèn thả trần, viền của loa,…</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pic>
        <p:nvPicPr>
          <p:cNvPr id="12" name="Picture 11" descr="A plate of triangular objects&#10;&#10;Description automatically generated">
            <a:extLst>
              <a:ext uri="{FF2B5EF4-FFF2-40B4-BE49-F238E27FC236}">
                <a16:creationId xmlns:a16="http://schemas.microsoft.com/office/drawing/2014/main" id="{62C39E3D-9C41-54C0-508E-F4B933F00A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633" y="2579714"/>
            <a:ext cx="6151747" cy="1788197"/>
          </a:xfrm>
          <a:prstGeom prst="rect">
            <a:avLst/>
          </a:prstGeom>
          <a:noFill/>
        </p:spPr>
      </p:pic>
      <p:pic>
        <p:nvPicPr>
          <p:cNvPr id="13" name="Picture 12" descr="A yellow hat and a white light fixture&#10;&#10;Description automatically generated">
            <a:extLst>
              <a:ext uri="{FF2B5EF4-FFF2-40B4-BE49-F238E27FC236}">
                <a16:creationId xmlns:a16="http://schemas.microsoft.com/office/drawing/2014/main" id="{68269A8D-8479-275B-5DC7-F6CD1436B3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365" y="4559902"/>
            <a:ext cx="5305246" cy="1783796"/>
          </a:xfrm>
          <a:prstGeom prst="rect">
            <a:avLst/>
          </a:prstGeom>
          <a:noFill/>
        </p:spPr>
      </p:pic>
    </p:spTree>
    <p:extLst>
      <p:ext uri="{BB962C8B-B14F-4D97-AF65-F5344CB8AC3E}">
        <p14:creationId xmlns:p14="http://schemas.microsoft.com/office/powerpoint/2010/main" val="37169259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par>
                                <p:cTn id="21" presetID="18"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par>
                                <p:cTn id="29" presetID="18" presetClass="entr" presetSubtype="1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040C88-CA69-5F23-541C-0E458DC33363}"/>
              </a:ext>
            </a:extLst>
          </p:cNvPr>
          <p:cNvSpPr txBox="1"/>
          <p:nvPr/>
        </p:nvSpPr>
        <p:spPr>
          <a:xfrm>
            <a:off x="284480" y="555535"/>
            <a:ext cx="9144000" cy="584775"/>
          </a:xfrm>
          <a:prstGeom prst="rect">
            <a:avLst/>
          </a:prstGeom>
          <a:noFill/>
        </p:spPr>
        <p:txBody>
          <a:bodyPr wrap="square">
            <a:spAutoFit/>
          </a:bodyPr>
          <a:lstStyle/>
          <a:p>
            <a:pPr algn="just">
              <a:spcBef>
                <a:spcPts val="300"/>
              </a:spcBef>
              <a:spcAft>
                <a:spcPts val="300"/>
              </a:spcAft>
            </a:pPr>
            <a:r>
              <a:rPr lang="vi-VN" sz="3200" b="1" dirty="0">
                <a:effectLst/>
                <a:latin typeface="Arial" panose="020B0604020202020204" pitchFamily="34" charset="0"/>
                <a:ea typeface="Calibri" panose="020F0502020204030204" pitchFamily="34" charset="0"/>
                <a:cs typeface="Arial" panose="020B0604020202020204" pitchFamily="34" charset="0"/>
              </a:rPr>
              <a:t>Diện tích hình quạt tròn và hình vành khuyên</a:t>
            </a:r>
            <a:endParaRPr lang="en-VN"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29FC587-D763-4F85-C6A0-F1FF66C3D8A7}"/>
              </a:ext>
            </a:extLst>
          </p:cNvPr>
          <p:cNvSpPr txBox="1"/>
          <p:nvPr/>
        </p:nvSpPr>
        <p:spPr>
          <a:xfrm>
            <a:off x="284480" y="1444006"/>
            <a:ext cx="4207434"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Hoạt động 2 (SGK – tr.93)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0233F2-7940-163E-A235-5187D32EE267}"/>
                  </a:ext>
                </a:extLst>
              </p:cNvPr>
              <p:cNvSpPr txBox="1"/>
              <p:nvPr/>
            </p:nvSpPr>
            <p:spPr>
              <a:xfrm>
                <a:off x="409389" y="2240145"/>
                <a:ext cx="11373222" cy="3773021"/>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Biết rằng hai hình quạt tròn ứng với hai cung bằng nhau trên một đường tròn thì có diện tích bằng nhau và diện tích quạt tròn tỉ lệ với số đo của cung tương ứng với nó. Hãy thiết lập công thức tính diện tích hình quạt tròn bán kính R với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bằng cách thực hiện từng bước sau:</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Tính diện tích hình quạt tròn ứng với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 Tính diện tích hình quạt tròn ứng với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10233F2-7940-163E-A235-5187D32EE267}"/>
                  </a:ext>
                </a:extLst>
              </p:cNvPr>
              <p:cNvSpPr txBox="1">
                <a:spLocks noRot="1" noChangeAspect="1" noMove="1" noResize="1" noEditPoints="1" noAdjustHandles="1" noChangeArrowheads="1" noChangeShapeType="1" noTextEdit="1"/>
              </p:cNvSpPr>
              <p:nvPr/>
            </p:nvSpPr>
            <p:spPr>
              <a:xfrm>
                <a:off x="409389" y="2240145"/>
                <a:ext cx="11373222" cy="3773021"/>
              </a:xfrm>
              <a:prstGeom prst="rect">
                <a:avLst/>
              </a:prstGeom>
              <a:blipFill>
                <a:blip r:embed="rId2"/>
                <a:stretch>
                  <a:fillRect l="-1004" r="-1004" b="-3020"/>
                </a:stretch>
              </a:blipFill>
            </p:spPr>
            <p:txBody>
              <a:bodyPr/>
              <a:lstStyle/>
              <a:p>
                <a:r>
                  <a:rPr lang="en-VN">
                    <a:noFill/>
                  </a:rPr>
                  <a:t> </a:t>
                </a:r>
              </a:p>
            </p:txBody>
          </p:sp>
        </mc:Fallback>
      </mc:AlternateContent>
    </p:spTree>
    <p:extLst>
      <p:ext uri="{BB962C8B-B14F-4D97-AF65-F5344CB8AC3E}">
        <p14:creationId xmlns:p14="http://schemas.microsoft.com/office/powerpoint/2010/main" val="28498846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805B86-2DD0-7B6F-7233-995BA8FD721B}"/>
              </a:ext>
            </a:extLst>
          </p:cNvPr>
          <p:cNvSpPr txBox="1"/>
          <p:nvPr/>
        </p:nvSpPr>
        <p:spPr>
          <a:xfrm>
            <a:off x="5686148" y="2827315"/>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DE9AA02-DEED-FBD4-1963-396901F78F3F}"/>
                  </a:ext>
                </a:extLst>
              </p:cNvPr>
              <p:cNvSpPr txBox="1"/>
              <p:nvPr/>
            </p:nvSpPr>
            <p:spPr>
              <a:xfrm>
                <a:off x="1029935" y="3228480"/>
                <a:ext cx="10128673" cy="1627946"/>
              </a:xfrm>
              <a:prstGeom prst="rect">
                <a:avLst/>
              </a:prstGeom>
              <a:noFill/>
            </p:spPr>
            <p:txBody>
              <a:bodyPr wrap="square">
                <a:spAutoFit/>
              </a:bodyPr>
              <a:lstStyle/>
              <a:p>
                <a:pPr algn="just">
                  <a:lnSpc>
                    <a:spcPct val="150000"/>
                  </a:lnSpc>
                  <a:spcBef>
                    <a:spcPts val="300"/>
                  </a:spcBef>
                  <a:spcAft>
                    <a:spcPts val="300"/>
                  </a:spcAft>
                </a:pPr>
                <a:r>
                  <a:rPr lang="vi-VN" sz="26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vi-VN" sz="2600" dirty="0">
                    <a:effectLst/>
                    <a:latin typeface="Arial" panose="020B0604020202020204" pitchFamily="34" charset="0"/>
                    <a:ea typeface="Arial" panose="020B0604020202020204" pitchFamily="34" charset="0"/>
                    <a:cs typeface="Arial" panose="020B0604020202020204" pitchFamily="34" charset="0"/>
                  </a:rPr>
                  <a:t>Đường tròn là cung có số đo bằng </a:t>
                </a:r>
                <a14:m>
                  <m:oMath xmlns:m="http://schemas.openxmlformats.org/officeDocument/2006/math">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600" i="0">
                            <a:effectLst/>
                            <a:latin typeface="Cambria Math" panose="02040503050406030204" pitchFamily="18" charset="0"/>
                            <a:ea typeface="Arial" panose="020B0604020202020204" pitchFamily="34" charset="0"/>
                            <a:cs typeface="Times New Roman" panose="02020603050405020304" pitchFamily="18" charset="0"/>
                          </a:rPr>
                          <m:t>360</m:t>
                        </m:r>
                      </m:e>
                      <m:sup>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và có độ dài bằng </a:t>
                </a:r>
                <a14:m>
                  <m:oMath xmlns:m="http://schemas.openxmlformats.org/officeDocument/2006/math">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π</m:t>
                    </m:r>
                    <m:sSup>
                      <m:sSupPr>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6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a:effectLst/>
                    <a:latin typeface="Arial" panose="020B0604020202020204" pitchFamily="34" charset="0"/>
                    <a:ea typeface="Arial" panose="020B0604020202020204" pitchFamily="34" charset="0"/>
                    <a:cs typeface="Arial" panose="020B0604020202020204" pitchFamily="34" charset="0"/>
                  </a:rPr>
                  <a:t> </a:t>
                </a:r>
                <a:r>
                  <a:rPr lang="vi-VN" sz="2600" dirty="0">
                    <a:effectLst/>
                    <a:latin typeface="Arial" panose="020B0604020202020204" pitchFamily="34" charset="0"/>
                    <a:ea typeface="Arial" panose="020B0604020202020204" pitchFamily="34" charset="0"/>
                    <a:cs typeface="Arial" panose="020B0604020202020204" pitchFamily="34" charset="0"/>
                  </a:rPr>
                  <a:t>Diện tích hình quạt tròn ứng với cung </a:t>
                </a:r>
                <a14:m>
                  <m:oMath xmlns:m="http://schemas.openxmlformats.org/officeDocument/2006/math">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600" i="0">
                            <a:effectLst/>
                            <a:latin typeface="Cambria Math" panose="02040503050406030204" pitchFamily="18" charset="0"/>
                            <a:ea typeface="Arial" panose="020B0604020202020204" pitchFamily="34" charset="0"/>
                            <a:cs typeface="Times New Roman" panose="02020603050405020304" pitchFamily="18" charset="0"/>
                          </a:rPr>
                          <m:t>1</m:t>
                        </m:r>
                      </m:e>
                      <m:sup>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là:</a:t>
                </a:r>
                <a:r>
                  <a:rPr lang="en-VN" sz="26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vi-VN" sz="2600" i="0">
                            <a:effectLst/>
                            <a:latin typeface="Cambria Math" panose="02040503050406030204" pitchFamily="18" charset="0"/>
                            <a:ea typeface="Arial" panose="020B0604020202020204" pitchFamily="34" charset="0"/>
                            <a:cs typeface="Times New Roman" panose="02020603050405020304" pitchFamily="18" charset="0"/>
                          </a:rPr>
                          <m:t>360</m:t>
                        </m:r>
                      </m:den>
                    </m:f>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ADE9AA02-DEED-FBD4-1963-396901F78F3F}"/>
                  </a:ext>
                </a:extLst>
              </p:cNvPr>
              <p:cNvSpPr txBox="1">
                <a:spLocks noRot="1" noChangeAspect="1" noMove="1" noResize="1" noEditPoints="1" noAdjustHandles="1" noChangeArrowheads="1" noChangeShapeType="1" noTextEdit="1"/>
              </p:cNvSpPr>
              <p:nvPr/>
            </p:nvSpPr>
            <p:spPr>
              <a:xfrm>
                <a:off x="1029935" y="3228480"/>
                <a:ext cx="10128673" cy="1627946"/>
              </a:xfrm>
              <a:prstGeom prst="rect">
                <a:avLst/>
              </a:prstGeom>
              <a:blipFill>
                <a:blip r:embed="rId2"/>
                <a:stretch>
                  <a:fillRect l="-1084" b="-262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9762A9C-963A-9193-6259-3F9A78A0CCD5}"/>
                  </a:ext>
                </a:extLst>
              </p:cNvPr>
              <p:cNvSpPr txBox="1"/>
              <p:nvPr/>
            </p:nvSpPr>
            <p:spPr>
              <a:xfrm>
                <a:off x="1029935" y="4856426"/>
                <a:ext cx="9780303" cy="1506118"/>
              </a:xfrm>
              <a:prstGeom prst="rect">
                <a:avLst/>
              </a:prstGeom>
              <a:noFill/>
            </p:spPr>
            <p:txBody>
              <a:bodyPr wrap="square">
                <a:spAutoFit/>
              </a:bodyPr>
              <a:lstStyle/>
              <a:p>
                <a:pPr>
                  <a:lnSpc>
                    <a:spcPct val="150000"/>
                  </a:lnSpc>
                  <a:spcBef>
                    <a:spcPts val="300"/>
                  </a:spcBef>
                  <a:spcAft>
                    <a:spcPts val="300"/>
                  </a:spcAft>
                </a:pPr>
                <a:r>
                  <a:rPr lang="vi-VN" sz="26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vi-VN" sz="2600" dirty="0">
                    <a:effectLst/>
                    <a:latin typeface="Arial" panose="020B0604020202020204" pitchFamily="34" charset="0"/>
                    <a:ea typeface="Arial" panose="020B0604020202020204" pitchFamily="34" charset="0"/>
                    <a:cs typeface="Arial" panose="020B0604020202020204" pitchFamily="34" charset="0"/>
                  </a:rPr>
                  <a:t>Diện tích hình quạt tròn ứng với cung </a:t>
                </a:r>
                <a14:m>
                  <m:oMath xmlns:m="http://schemas.openxmlformats.org/officeDocument/2006/math">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n</m:t>
                        </m:r>
                      </m:e>
                      <m:sup>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là:</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n</m:t>
                        </m:r>
                      </m:num>
                      <m:den>
                        <m:r>
                          <a:rPr lang="vi-VN" sz="2600" i="0">
                            <a:effectLst/>
                            <a:latin typeface="Cambria Math" panose="02040503050406030204" pitchFamily="18" charset="0"/>
                            <a:ea typeface="Arial" panose="020B0604020202020204" pitchFamily="34" charset="0"/>
                            <a:cs typeface="Times New Roman" panose="02020603050405020304" pitchFamily="18" charset="0"/>
                          </a:rPr>
                          <m:t>360</m:t>
                        </m:r>
                      </m:den>
                    </m:f>
                    <m:r>
                      <a:rPr lang="vi-VN" sz="2600" i="0">
                        <a:effectLst/>
                        <a:latin typeface="Cambria Math" panose="02040503050406030204" pitchFamily="18" charset="0"/>
                        <a:ea typeface="Arial" panose="020B0604020202020204" pitchFamily="34" charset="0"/>
                        <a:cs typeface="Times New Roman" panose="02020603050405020304" pitchFamily="18" charset="0"/>
                      </a:rPr>
                      <m:t> . </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9762A9C-963A-9193-6259-3F9A78A0CCD5}"/>
                  </a:ext>
                </a:extLst>
              </p:cNvPr>
              <p:cNvSpPr txBox="1">
                <a:spLocks noRot="1" noChangeAspect="1" noMove="1" noResize="1" noEditPoints="1" noAdjustHandles="1" noChangeArrowheads="1" noChangeShapeType="1" noTextEdit="1"/>
              </p:cNvSpPr>
              <p:nvPr/>
            </p:nvSpPr>
            <p:spPr>
              <a:xfrm>
                <a:off x="1029935" y="4856426"/>
                <a:ext cx="9780303" cy="1506118"/>
              </a:xfrm>
              <a:prstGeom prst="rect">
                <a:avLst/>
              </a:prstGeom>
              <a:blipFill>
                <a:blip r:embed="rId3"/>
                <a:stretch>
                  <a:fillRect l="-1167" b="-833"/>
                </a:stretch>
              </a:blipFill>
            </p:spPr>
            <p:txBody>
              <a:bodyPr/>
              <a:lstStyle/>
              <a:p>
                <a:r>
                  <a:rPr lang="en-VN">
                    <a:noFill/>
                  </a:rPr>
                  <a:t> </a:t>
                </a:r>
              </a:p>
            </p:txBody>
          </p:sp>
        </mc:Fallback>
      </mc:AlternateContent>
      <p:sp>
        <p:nvSpPr>
          <p:cNvPr id="7" name="TextBox 6">
            <a:extLst>
              <a:ext uri="{FF2B5EF4-FFF2-40B4-BE49-F238E27FC236}">
                <a16:creationId xmlns:a16="http://schemas.microsoft.com/office/drawing/2014/main" id="{BC9EBD64-F31B-4EFE-5505-4F1F4A845417}"/>
              </a:ext>
            </a:extLst>
          </p:cNvPr>
          <p:cNvSpPr txBox="1"/>
          <p:nvPr/>
        </p:nvSpPr>
        <p:spPr>
          <a:xfrm>
            <a:off x="234341" y="1282980"/>
            <a:ext cx="1053494" cy="492443"/>
          </a:xfrm>
          <a:prstGeom prst="rect">
            <a:avLst/>
          </a:prstGeom>
          <a:solidFill>
            <a:schemeClr val="bg1"/>
          </a:solidFill>
        </p:spPr>
        <p:txBody>
          <a:bodyPr wrap="none" rtlCol="0">
            <a:spAutoFit/>
          </a:bodyPr>
          <a:lstStyle/>
          <a:p>
            <a:r>
              <a:rPr lang="en-VN" sz="26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0A45D6-A257-D062-9F2B-326BD96D3EB7}"/>
                  </a:ext>
                </a:extLst>
              </p:cNvPr>
              <p:cNvSpPr txBox="1"/>
              <p:nvPr/>
            </p:nvSpPr>
            <p:spPr>
              <a:xfrm>
                <a:off x="1364555" y="242856"/>
                <a:ext cx="10525760" cy="2572692"/>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Đường tròn là cung có số đo bằng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và có diện tích bằng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R</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Lấy diện tích hình tròn chia cho 360, ta được diện tích hình quạt tròn ứng với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Sau đó nhân với n, ta được diện tích hình quạt tròn ứng với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A60A45D6-A257-D062-9F2B-326BD96D3EB7}"/>
                  </a:ext>
                </a:extLst>
              </p:cNvPr>
              <p:cNvSpPr txBox="1">
                <a:spLocks noRot="1" noChangeAspect="1" noMove="1" noResize="1" noEditPoints="1" noAdjustHandles="1" noChangeArrowheads="1" noChangeShapeType="1" noTextEdit="1"/>
              </p:cNvSpPr>
              <p:nvPr/>
            </p:nvSpPr>
            <p:spPr>
              <a:xfrm>
                <a:off x="1364555" y="242856"/>
                <a:ext cx="10525760" cy="2572692"/>
              </a:xfrm>
              <a:prstGeom prst="rect">
                <a:avLst/>
              </a:prstGeom>
              <a:blipFill>
                <a:blip r:embed="rId4"/>
                <a:stretch>
                  <a:fillRect l="-1084" r="-964" b="-5419"/>
                </a:stretch>
              </a:blipFill>
            </p:spPr>
            <p:txBody>
              <a:bodyPr/>
              <a:lstStyle/>
              <a:p>
                <a:r>
                  <a:rPr lang="en-VN">
                    <a:noFill/>
                  </a:rPr>
                  <a:t> </a:t>
                </a:r>
              </a:p>
            </p:txBody>
          </p:sp>
        </mc:Fallback>
      </mc:AlternateContent>
    </p:spTree>
    <p:extLst>
      <p:ext uri="{BB962C8B-B14F-4D97-AF65-F5344CB8AC3E}">
        <p14:creationId xmlns:p14="http://schemas.microsoft.com/office/powerpoint/2010/main" val="17962875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88269-864A-7F86-B674-5D50E88F2A16}"/>
              </a:ext>
            </a:extLst>
          </p:cNvPr>
          <p:cNvSpPr txBox="1"/>
          <p:nvPr/>
        </p:nvSpPr>
        <p:spPr>
          <a:xfrm>
            <a:off x="274320" y="331264"/>
            <a:ext cx="4207434"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Hoạt động 3 (SGK – tr.93)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2B995B-A3BF-DF61-9E22-4489EB7E80AE}"/>
                  </a:ext>
                </a:extLst>
              </p:cNvPr>
              <p:cNvSpPr txBox="1"/>
              <p:nvPr/>
            </p:nvSpPr>
            <p:spPr>
              <a:xfrm>
                <a:off x="274320" y="867405"/>
                <a:ext cx="11643360" cy="1218475"/>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Thiết lập công thức tính diện tích hình vành khuyên nằm giữa hai đường tròn đồng tâm có bán kính là </a:t>
                </a:r>
                <a14:m>
                  <m:oMath xmlns:m="http://schemas.openxmlformats.org/officeDocument/2006/math">
                    <m:r>
                      <m:rPr>
                        <m:sty m:val="p"/>
                      </m:rPr>
                      <a:rPr lang="vi-VN" sz="2600" b="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600" dirty="0">
                    <a:effectLst/>
                    <a:latin typeface="Arial" panose="020B0604020202020204" pitchFamily="34" charset="0"/>
                    <a:ea typeface="Calibri" panose="020F0502020204030204" pitchFamily="34" charset="0"/>
                    <a:cs typeface="Arial" panose="020B0604020202020204" pitchFamily="34" charset="0"/>
                  </a:rPr>
                  <a:t> và</a:t>
                </a:r>
                <a14:m>
                  <m:oMath xmlns:m="http://schemas.openxmlformats.org/officeDocument/2006/math">
                    <m:r>
                      <a:rPr lang="vi-VN" sz="2600" b="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00" b="0" i="0">
                        <a:effectLst/>
                        <a:latin typeface="Cambria Math" panose="02040503050406030204" pitchFamily="18" charset="0"/>
                        <a:ea typeface="Calibri" panose="020F0502020204030204" pitchFamily="34" charset="0"/>
                        <a:cs typeface="Times New Roman" panose="02020603050405020304" pitchFamily="18" charset="0"/>
                      </a:rPr>
                      <m:t>r</m:t>
                    </m:r>
                    <m:r>
                      <a:rPr lang="vi-VN" sz="2600" b="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00" b="0" i="0">
                        <a:effectLst/>
                        <a:latin typeface="Cambria Math" panose="02040503050406030204" pitchFamily="18" charset="0"/>
                        <a:ea typeface="Calibri" panose="020F0502020204030204" pitchFamily="34" charset="0"/>
                        <a:cs typeface="Times New Roman" panose="02020603050405020304" pitchFamily="18" charset="0"/>
                      </a:rPr>
                      <m:t>R</m:t>
                    </m:r>
                    <m:r>
                      <a:rPr lang="vi-VN" sz="2600" b="0" i="0">
                        <a:effectLst/>
                        <a:latin typeface="Cambria Math" panose="02040503050406030204" pitchFamily="18" charset="0"/>
                        <a:ea typeface="Calibri" panose="020F0502020204030204" pitchFamily="34" charset="0"/>
                        <a:cs typeface="Times New Roman" panose="02020603050405020304" pitchFamily="18" charset="0"/>
                      </a:rPr>
                      <m:t>&gt;</m:t>
                    </m:r>
                    <m:r>
                      <m:rPr>
                        <m:sty m:val="p"/>
                      </m:rPr>
                      <a:rPr lang="vi-VN" sz="2600" b="0" i="0">
                        <a:effectLst/>
                        <a:latin typeface="Cambria Math" panose="02040503050406030204" pitchFamily="18" charset="0"/>
                        <a:ea typeface="Calibri" panose="020F0502020204030204" pitchFamily="34" charset="0"/>
                        <a:cs typeface="Times New Roman" panose="02020603050405020304" pitchFamily="18" charset="0"/>
                      </a:rPr>
                      <m:t>r</m:t>
                    </m:r>
                    <m:r>
                      <a:rPr lang="vi-VN" sz="2600" b="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F2B995B-A3BF-DF61-9E22-4489EB7E80AE}"/>
                  </a:ext>
                </a:extLst>
              </p:cNvPr>
              <p:cNvSpPr txBox="1">
                <a:spLocks noRot="1" noChangeAspect="1" noMove="1" noResize="1" noEditPoints="1" noAdjustHandles="1" noChangeArrowheads="1" noChangeShapeType="1" noTextEdit="1"/>
              </p:cNvSpPr>
              <p:nvPr/>
            </p:nvSpPr>
            <p:spPr>
              <a:xfrm>
                <a:off x="274320" y="867405"/>
                <a:ext cx="11643360" cy="1218475"/>
              </a:xfrm>
              <a:prstGeom prst="rect">
                <a:avLst/>
              </a:prstGeom>
              <a:blipFill>
                <a:blip r:embed="rId2"/>
                <a:stretch>
                  <a:fillRect l="-980" r="-980" b="-11340"/>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C7E25E9D-E724-29E7-B75C-52242D9435AE}"/>
              </a:ext>
            </a:extLst>
          </p:cNvPr>
          <p:cNvSpPr txBox="1"/>
          <p:nvPr/>
        </p:nvSpPr>
        <p:spPr>
          <a:xfrm>
            <a:off x="274320" y="2411514"/>
            <a:ext cx="1053494" cy="492443"/>
          </a:xfrm>
          <a:prstGeom prst="rect">
            <a:avLst/>
          </a:prstGeom>
          <a:solidFill>
            <a:schemeClr val="bg1"/>
          </a:solidFill>
        </p:spPr>
        <p:txBody>
          <a:bodyPr wrap="none" rtlCol="0">
            <a:spAutoFit/>
          </a:bodyPr>
          <a:lstStyle/>
          <a:p>
            <a:r>
              <a:rPr lang="en-VN" sz="2600" b="1" i="1" dirty="0">
                <a:solidFill>
                  <a:srgbClr val="C00000"/>
                </a:solidFill>
                <a:latin typeface="Arial" panose="020B0604020202020204" pitchFamily="34" charset="0"/>
                <a:cs typeface="Arial" panose="020B0604020202020204" pitchFamily="34" charset="0"/>
              </a:rPr>
              <a:t>Gợi ý</a:t>
            </a:r>
          </a:p>
        </p:txBody>
      </p:sp>
      <p:sp>
        <p:nvSpPr>
          <p:cNvPr id="7" name="TextBox 6">
            <a:extLst>
              <a:ext uri="{FF2B5EF4-FFF2-40B4-BE49-F238E27FC236}">
                <a16:creationId xmlns:a16="http://schemas.microsoft.com/office/drawing/2014/main" id="{55A8FC6F-F776-A503-F5B1-3470547D9C0C}"/>
              </a:ext>
            </a:extLst>
          </p:cNvPr>
          <p:cNvSpPr txBox="1"/>
          <p:nvPr/>
        </p:nvSpPr>
        <p:spPr>
          <a:xfrm>
            <a:off x="1544320" y="2210525"/>
            <a:ext cx="10231120" cy="1218475"/>
          </a:xfrm>
          <a:prstGeom prst="rect">
            <a:avLst/>
          </a:prstGeom>
          <a:noFill/>
        </p:spPr>
        <p:txBody>
          <a:bodyPr wrap="square">
            <a:spAutoFit/>
          </a:bodyPr>
          <a:lstStyle/>
          <a:p>
            <a:pPr algn="just">
              <a:lnSpc>
                <a:spcPct val="150000"/>
              </a:lnSpc>
            </a:pPr>
            <a:r>
              <a:rPr lang="vi-VN" sz="2600" dirty="0">
                <a:effectLst/>
                <a:latin typeface="Arial" panose="020B0604020202020204" pitchFamily="34" charset="0"/>
                <a:ea typeface="Calibri" panose="020F0502020204030204" pitchFamily="34" charset="0"/>
                <a:cs typeface="Arial" panose="020B0604020202020204" pitchFamily="34" charset="0"/>
              </a:rPr>
              <a:t>Lần lượt tính diện tích hai hình tròn, hiệu diện tích của hai hình tròn đó chính bằng diện tích của hình vành khuyên. </a:t>
            </a:r>
            <a:r>
              <a:rPr lang="en-VN" sz="2600" dirty="0">
                <a:effectLst/>
                <a:latin typeface="Arial" panose="020B0604020202020204" pitchFamily="34" charset="0"/>
                <a:cs typeface="Arial" panose="020B0604020202020204" pitchFamily="34" charset="0"/>
              </a:rPr>
              <a:t> </a:t>
            </a:r>
            <a:endParaRPr lang="en-VN" sz="2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8D8D2B-8DE8-C431-B950-FC25260E0EC3}"/>
              </a:ext>
            </a:extLst>
          </p:cNvPr>
          <p:cNvSpPr txBox="1"/>
          <p:nvPr/>
        </p:nvSpPr>
        <p:spPr>
          <a:xfrm>
            <a:off x="5687875" y="3379820"/>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621807-43F4-B24E-376E-8CC7A2185AB8}"/>
                  </a:ext>
                </a:extLst>
              </p:cNvPr>
              <p:cNvSpPr txBox="1"/>
              <p:nvPr/>
            </p:nvSpPr>
            <p:spPr>
              <a:xfrm>
                <a:off x="274320" y="3915961"/>
                <a:ext cx="11643360" cy="2572564"/>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Arial" panose="020B0604020202020204" pitchFamily="34" charset="0"/>
                    <a:cs typeface="Arial" panose="020B0604020202020204" pitchFamily="34" charset="0"/>
                  </a:rPr>
                  <a:t>Diện tích hình tròn bán kính </a:t>
                </a:r>
                <a14:m>
                  <m:oMath xmlns:m="http://schemas.openxmlformats.org/officeDocument/2006/math">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π</m:t>
                    </m:r>
                    <m:sSup>
                      <m:sSupPr>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6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vi-VN" sz="26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Arial" panose="020B0604020202020204" pitchFamily="34" charset="0"/>
                    <a:cs typeface="Arial" panose="020B0604020202020204" pitchFamily="34" charset="0"/>
                  </a:rPr>
                  <a:t>Diện tích hình tròn bán kính </a:t>
                </a:r>
                <a14:m>
                  <m:oMath xmlns:m="http://schemas.openxmlformats.org/officeDocument/2006/math">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π</m:t>
                    </m:r>
                    <m:sSup>
                      <m:sSupPr>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600" i="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6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vi-VN" sz="26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Arial" panose="020B0604020202020204" pitchFamily="34" charset="0"/>
                    <a:cs typeface="Arial" panose="020B0604020202020204" pitchFamily="34" charset="0"/>
                  </a:rPr>
                  <a:t>Diện tích hình vành khuyên nằm giữa hai đường tròn đồng tâm có bán kính là </a:t>
                </a:r>
                <a14:m>
                  <m:oMath xmlns:m="http://schemas.openxmlformats.org/officeDocument/2006/math">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oMath>
                </a14:m>
                <a:r>
                  <a:rPr lang="vi-VN" sz="2600" dirty="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r>
                      <a:rPr lang="vi-VN" sz="2600" i="0">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r>
                      <a:rPr lang="vi-VN" sz="2600" i="0">
                        <a:effectLst/>
                        <a:latin typeface="Cambria Math" panose="02040503050406030204" pitchFamily="18" charset="0"/>
                        <a:ea typeface="Arial" panose="020B0604020202020204" pitchFamily="34" charset="0"/>
                        <a:cs typeface="Times New Roman" panose="02020603050405020304" pitchFamily="18" charset="0"/>
                      </a:rPr>
                      <m:t>&gt;</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r>
                      <a:rPr lang="vi-VN" sz="2600" i="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600" dirty="0">
                    <a:effectLst/>
                    <a:latin typeface="Arial" panose="020B0604020202020204" pitchFamily="34" charset="0"/>
                    <a:ea typeface="Arial" panose="020B0604020202020204" pitchFamily="34" charset="0"/>
                    <a:cs typeface="Arial" panose="020B0604020202020204" pitchFamily="34" charset="0"/>
                  </a:rPr>
                  <a:t> là: </a:t>
                </a:r>
                <a14:m>
                  <m:oMath xmlns:m="http://schemas.openxmlformats.org/officeDocument/2006/math">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π</m:t>
                    </m:r>
                    <m:d>
                      <m:d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600" i="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0621807-43F4-B24E-376E-8CC7A2185AB8}"/>
                  </a:ext>
                </a:extLst>
              </p:cNvPr>
              <p:cNvSpPr txBox="1">
                <a:spLocks noRot="1" noChangeAspect="1" noMove="1" noResize="1" noEditPoints="1" noAdjustHandles="1" noChangeArrowheads="1" noChangeShapeType="1" noTextEdit="1"/>
              </p:cNvSpPr>
              <p:nvPr/>
            </p:nvSpPr>
            <p:spPr>
              <a:xfrm>
                <a:off x="274320" y="3915961"/>
                <a:ext cx="11643360" cy="2572564"/>
              </a:xfrm>
              <a:prstGeom prst="rect">
                <a:avLst/>
              </a:prstGeom>
              <a:blipFill>
                <a:blip r:embed="rId3"/>
                <a:stretch>
                  <a:fillRect l="-871" r="-980" b="-5419"/>
                </a:stretch>
              </a:blipFill>
            </p:spPr>
            <p:txBody>
              <a:bodyPr/>
              <a:lstStyle/>
              <a:p>
                <a:r>
                  <a:rPr lang="en-VN">
                    <a:noFill/>
                  </a:rPr>
                  <a:t> </a:t>
                </a:r>
              </a:p>
            </p:txBody>
          </p:sp>
        </mc:Fallback>
      </mc:AlternateContent>
    </p:spTree>
    <p:extLst>
      <p:ext uri="{BB962C8B-B14F-4D97-AF65-F5344CB8AC3E}">
        <p14:creationId xmlns:p14="http://schemas.microsoft.com/office/powerpoint/2010/main" val="12956969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strips(downLeft)">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strips(downLeft)">
                                      <p:cBhvr>
                                        <p:cTn id="33" dur="500"/>
                                        <p:tgtEl>
                                          <p:spTgt spid="1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strips(downLeft)">
                                      <p:cBhvr>
                                        <p:cTn id="3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EAEF0-21F3-62E1-CAEC-E78C45BEFE8C}"/>
              </a:ext>
            </a:extLst>
          </p:cNvPr>
          <p:cNvSpPr txBox="1"/>
          <p:nvPr/>
        </p:nvSpPr>
        <p:spPr>
          <a:xfrm>
            <a:off x="5396928" y="221583"/>
            <a:ext cx="1398140" cy="461665"/>
          </a:xfrm>
          <a:prstGeom prst="rect">
            <a:avLst/>
          </a:prstGeom>
          <a:solidFill>
            <a:schemeClr val="bg1"/>
          </a:solidFill>
        </p:spPr>
        <p:txBody>
          <a:bodyPr wrap="none" rtlCol="0">
            <a:spAutoFit/>
          </a:bodyPr>
          <a:lstStyle/>
          <a:p>
            <a:r>
              <a:rPr lang="en-VN" sz="2400" b="1" dirty="0">
                <a:solidFill>
                  <a:srgbClr val="C00000"/>
                </a:solidFill>
                <a:latin typeface="Arial" panose="020B0604020202020204" pitchFamily="34" charset="0"/>
                <a:cs typeface="Arial" panose="020B0604020202020204" pitchFamily="34" charset="0"/>
              </a:rPr>
              <a:t>Kết luận</a:t>
            </a:r>
          </a:p>
        </p:txBody>
      </p:sp>
      <p:sp>
        <p:nvSpPr>
          <p:cNvPr id="4" name="TextBox 3">
            <a:extLst>
              <a:ext uri="{FF2B5EF4-FFF2-40B4-BE49-F238E27FC236}">
                <a16:creationId xmlns:a16="http://schemas.microsoft.com/office/drawing/2014/main" id="{04FFCB55-DBED-917A-DBCD-F39D6BB88687}"/>
              </a:ext>
            </a:extLst>
          </p:cNvPr>
          <p:cNvSpPr txBox="1"/>
          <p:nvPr/>
        </p:nvSpPr>
        <p:spPr>
          <a:xfrm>
            <a:off x="5353645" y="3792417"/>
            <a:ext cx="1484702" cy="461665"/>
          </a:xfrm>
          <a:prstGeom prst="rect">
            <a:avLst/>
          </a:prstGeom>
          <a:solidFill>
            <a:schemeClr val="bg1"/>
          </a:solidFill>
        </p:spPr>
        <p:txBody>
          <a:bodyPr wrap="none" rtlCol="0">
            <a:spAutoFit/>
          </a:bodyPr>
          <a:lstStyle/>
          <a:p>
            <a:r>
              <a:rPr lang="en-VN" sz="2400" b="1" dirty="0">
                <a:solidFill>
                  <a:srgbClr val="C00000"/>
                </a:solidFill>
                <a:latin typeface="Arial" panose="020B0604020202020204" pitchFamily="34" charset="0"/>
                <a:cs typeface="Arial" panose="020B0604020202020204" pitchFamily="34" charset="0"/>
              </a:rPr>
              <a:t>Nhận xét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186C96-133F-3D0B-131F-D8B4B1EE5F20}"/>
                  </a:ext>
                </a:extLst>
              </p:cNvPr>
              <p:cNvSpPr txBox="1"/>
              <p:nvPr/>
            </p:nvSpPr>
            <p:spPr>
              <a:xfrm>
                <a:off x="421637" y="780363"/>
                <a:ext cx="11348722" cy="2702215"/>
              </a:xfrm>
              <a:prstGeom prst="rect">
                <a:avLst/>
              </a:prstGeom>
              <a:noFill/>
            </p:spPr>
            <p:txBody>
              <a:bodyPr wrap="square">
                <a:spAutoFit/>
              </a:bodyPr>
              <a:lstStyle/>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 Diện tích </a:t>
                </a: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q</m:t>
                        </m:r>
                      </m:sub>
                    </m:sSub>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của hình quạt tròn bán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ứng với cung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e>
                      <m:sup>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q</m:t>
                        </m:r>
                      </m:sub>
                    </m:sSub>
                    <m:r>
                      <a:rPr lang="vi-VN" sz="24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n</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360</m:t>
                        </m:r>
                      </m:den>
                    </m:f>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l</m:t>
                        </m:r>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R</m:t>
                        </m:r>
                      </m:num>
                      <m:den>
                        <m:r>
                          <a:rPr lang="vi-VN" sz="2400" i="0">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(3)</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 Diện tích </a:t>
                </a: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v</m:t>
                        </m:r>
                      </m:sub>
                    </m:sSub>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của hình vành khuyên tạo bởi hai đường tròn đồng tâm có bán kính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a:t>
                </a:r>
                <a:r>
                  <a:rPr lang="en-VN" sz="24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v</m:t>
                        </m:r>
                      </m:sub>
                    </m:sSub>
                    <m:r>
                      <a:rPr lang="vi-VN" sz="24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π</m:t>
                    </m:r>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i="0">
                                <a:effectLst/>
                                <a:latin typeface="Cambria Math" panose="02040503050406030204" pitchFamily="18" charset="0"/>
                                <a:ea typeface="Arial" panose="020B0604020202020204" pitchFamily="34" charset="0"/>
                                <a:cs typeface="Times New Roman" panose="02020603050405020304" pitchFamily="18" charset="0"/>
                              </a:rPr>
                              <m:t>r</m:t>
                            </m:r>
                          </m:e>
                          <m:sup>
                            <m:r>
                              <a:rPr lang="vi-VN" sz="2400" i="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(4)</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6186C96-133F-3D0B-131F-D8B4B1EE5F20}"/>
                  </a:ext>
                </a:extLst>
              </p:cNvPr>
              <p:cNvSpPr txBox="1">
                <a:spLocks noRot="1" noChangeAspect="1" noMove="1" noResize="1" noEditPoints="1" noAdjustHandles="1" noChangeArrowheads="1" noChangeShapeType="1" noTextEdit="1"/>
              </p:cNvSpPr>
              <p:nvPr/>
            </p:nvSpPr>
            <p:spPr>
              <a:xfrm>
                <a:off x="421637" y="780363"/>
                <a:ext cx="11348722" cy="2702215"/>
              </a:xfrm>
              <a:prstGeom prst="rect">
                <a:avLst/>
              </a:prstGeom>
              <a:blipFill>
                <a:blip r:embed="rId2"/>
                <a:stretch>
                  <a:fillRect l="-895" r="-895" b="-373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D74EE3-88BA-E9C5-A665-32662FF3640D}"/>
                  </a:ext>
                </a:extLst>
              </p:cNvPr>
              <p:cNvSpPr txBox="1"/>
              <p:nvPr/>
            </p:nvSpPr>
            <p:spPr>
              <a:xfrm>
                <a:off x="421636" y="4254082"/>
                <a:ext cx="11348721" cy="2160976"/>
              </a:xfrm>
              <a:prstGeom prst="rect">
                <a:avLst/>
              </a:prstGeom>
              <a:noFill/>
            </p:spPr>
            <p:txBody>
              <a:bodyPr wrap="square">
                <a:spAutoFit/>
              </a:bodyPr>
              <a:lstStyle/>
              <a:p>
                <a:pPr algn="just">
                  <a:lnSpc>
                    <a:spcPct val="150000"/>
                  </a:lnSpc>
                  <a:spcAft>
                    <a:spcPts val="800"/>
                  </a:spcAft>
                  <a:tabLst>
                    <a:tab pos="361950" algn="l"/>
                  </a:tabLst>
                </a:pPr>
                <a:r>
                  <a:rPr lang="vi-VN" sz="2400" dirty="0">
                    <a:effectLst/>
                    <a:latin typeface="Arial" panose="020B0604020202020204" pitchFamily="34" charset="0"/>
                    <a:ea typeface="Times New Roman" panose="02020603050405020304" pitchFamily="18" charset="0"/>
                    <a:cs typeface="Arial" panose="020B0604020202020204" pitchFamily="34" charset="0"/>
                  </a:rPr>
                  <a:t>Công thức (3) có thể viết là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q</m:t>
                        </m:r>
                      </m:sub>
                    </m:sSub>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360</m:t>
                        </m:r>
                      </m:den>
                    </m:f>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q</m:t>
                            </m:r>
                          </m:sub>
                        </m:sSub>
                      </m:num>
                      <m:den>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S</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360</m:t>
                        </m:r>
                      </m:den>
                    </m:f>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l</m:t>
                        </m:r>
                      </m:num>
                      <m:den>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C</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nghĩa là: Tỉ số giữa diện tích hình quạt tròn ứng với cung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e>
                      <m:sup>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diện tích hình tròn (cùng bán kính) đúng bằng </a:t>
                </a:r>
                <a14:m>
                  <m:oMath xmlns:m="http://schemas.openxmlformats.org/officeDocument/2006/math">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vi-VN" sz="2400" i="0">
                            <a:effectLst/>
                            <a:latin typeface="Cambria Math" panose="02040503050406030204" pitchFamily="18" charset="0"/>
                            <a:ea typeface="Times New Roman" panose="02020603050405020304" pitchFamily="18" charset="0"/>
                            <a:cs typeface="Times New Roman" panose="02020603050405020304" pitchFamily="18" charset="0"/>
                          </a:rPr>
                          <m:t>360</m:t>
                        </m:r>
                      </m:den>
                    </m:f>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bằng tỉ số giữa độ dài cung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n</m:t>
                        </m:r>
                      </m:e>
                      <m:sup>
                        <m:r>
                          <m:rPr>
                            <m:sty m:val="p"/>
                          </m:rPr>
                          <a:rPr lang="vi-VN" sz="24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và độ dài đường tròn.</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AAD74EE3-88BA-E9C5-A665-32662FF3640D}"/>
                  </a:ext>
                </a:extLst>
              </p:cNvPr>
              <p:cNvSpPr txBox="1">
                <a:spLocks noRot="1" noChangeAspect="1" noMove="1" noResize="1" noEditPoints="1" noAdjustHandles="1" noChangeArrowheads="1" noChangeShapeType="1" noTextEdit="1"/>
              </p:cNvSpPr>
              <p:nvPr/>
            </p:nvSpPr>
            <p:spPr>
              <a:xfrm>
                <a:off x="421636" y="4254082"/>
                <a:ext cx="11348721" cy="2160976"/>
              </a:xfrm>
              <a:prstGeom prst="rect">
                <a:avLst/>
              </a:prstGeom>
              <a:blipFill>
                <a:blip r:embed="rId3"/>
                <a:stretch>
                  <a:fillRect l="-895" r="-895" b="-1765"/>
                </a:stretch>
              </a:blipFill>
            </p:spPr>
            <p:txBody>
              <a:bodyPr/>
              <a:lstStyle/>
              <a:p>
                <a:r>
                  <a:rPr lang="en-VN">
                    <a:noFill/>
                  </a:rPr>
                  <a:t> </a:t>
                </a:r>
              </a:p>
            </p:txBody>
          </p:sp>
        </mc:Fallback>
      </mc:AlternateContent>
    </p:spTree>
    <p:extLst>
      <p:ext uri="{BB962C8B-B14F-4D97-AF65-F5344CB8AC3E}">
        <p14:creationId xmlns:p14="http://schemas.microsoft.com/office/powerpoint/2010/main" val="165531766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3517BE-DF7C-88F5-EA58-FF8CB207F790}"/>
              </a:ext>
            </a:extLst>
          </p:cNvPr>
          <p:cNvSpPr txBox="1"/>
          <p:nvPr/>
        </p:nvSpPr>
        <p:spPr>
          <a:xfrm>
            <a:off x="497840" y="514144"/>
            <a:ext cx="3617722"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Ví dụ 2 (SGK – tr.93)</a:t>
            </a:r>
          </a:p>
        </p:txBody>
      </p:sp>
      <p:sp>
        <p:nvSpPr>
          <p:cNvPr id="4" name="TextBox 3">
            <a:extLst>
              <a:ext uri="{FF2B5EF4-FFF2-40B4-BE49-F238E27FC236}">
                <a16:creationId xmlns:a16="http://schemas.microsoft.com/office/drawing/2014/main" id="{C622343A-D1A8-CED0-1B36-584754C6B65F}"/>
              </a:ext>
            </a:extLst>
          </p:cNvPr>
          <p:cNvSpPr txBox="1"/>
          <p:nvPr/>
        </p:nvSpPr>
        <p:spPr>
          <a:xfrm>
            <a:off x="411902" y="1157290"/>
            <a:ext cx="11368190" cy="13051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diện tích hình vành khuyên nằm giữa hai đường tròn đồng tâm có bán kính là 3m và 5 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1F5845-2430-FE47-F1B2-A47EB45C5EBF}"/>
              </a:ext>
            </a:extLst>
          </p:cNvPr>
          <p:cNvSpPr txBox="1"/>
          <p:nvPr/>
        </p:nvSpPr>
        <p:spPr>
          <a:xfrm>
            <a:off x="5664629" y="2911102"/>
            <a:ext cx="862737" cy="658770"/>
          </a:xfrm>
          <a:prstGeom prst="rect">
            <a:avLst/>
          </a:prstGeom>
          <a:noFill/>
        </p:spPr>
        <p:txBody>
          <a:bodyPr wrap="none" rtlCol="0">
            <a:spAutoFit/>
          </a:bodyPr>
          <a:lstStyle/>
          <a:p>
            <a:pPr>
              <a:lnSpc>
                <a:spcPct val="150000"/>
              </a:lnSpc>
            </a:pPr>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FED23E-ADAD-8BEC-8B51-40EBCAD5C475}"/>
                  </a:ext>
                </a:extLst>
              </p:cNvPr>
              <p:cNvSpPr txBox="1"/>
              <p:nvPr/>
            </p:nvSpPr>
            <p:spPr>
              <a:xfrm>
                <a:off x="3479609" y="3689798"/>
                <a:ext cx="5232779" cy="1682127"/>
              </a:xfrm>
              <a:prstGeom prst="rect">
                <a:avLst/>
              </a:prstGeom>
              <a:noFill/>
            </p:spPr>
            <p:txBody>
              <a:bodyPr wrap="none" rtlCol="0">
                <a:spAutoFit/>
              </a:bodyPr>
              <a:lstStyle/>
              <a:p>
                <a:pPr>
                  <a:lnSpc>
                    <a:spcPct val="200000"/>
                  </a:lnSpc>
                </a:pPr>
                <a:r>
                  <a:rPr lang="en-VN" sz="2800" dirty="0">
                    <a:latin typeface="Arial" panose="020B0604020202020204" pitchFamily="34" charset="0"/>
                    <a:cs typeface="Arial" panose="020B0604020202020204" pitchFamily="34" charset="0"/>
                  </a:rPr>
                  <a:t>Gọi S</a:t>
                </a:r>
                <a:r>
                  <a:rPr lang="en-VN" sz="2800" baseline="-25000" dirty="0">
                    <a:latin typeface="Arial" panose="020B0604020202020204" pitchFamily="34" charset="0"/>
                    <a:cs typeface="Arial" panose="020B0604020202020204" pitchFamily="34" charset="0"/>
                  </a:rPr>
                  <a:t>v</a:t>
                </a:r>
                <a:r>
                  <a:rPr lang="en-VN" sz="2800" dirty="0">
                    <a:latin typeface="Arial" panose="020B0604020202020204" pitchFamily="34" charset="0"/>
                    <a:cs typeface="Arial" panose="020B0604020202020204" pitchFamily="34" charset="0"/>
                  </a:rPr>
                  <a:t> là diện tích cần tính.</a:t>
                </a:r>
              </a:p>
              <a:p>
                <a:pPr>
                  <a:lnSpc>
                    <a:spcPct val="200000"/>
                  </a:lnSpc>
                </a:pPr>
                <a:r>
                  <a:rPr lang="en-VN" sz="2800" dirty="0">
                    <a:latin typeface="Arial" panose="020B0604020202020204" pitchFamily="34" charset="0"/>
                    <a:cs typeface="Arial" panose="020B0604020202020204" pitchFamily="34" charset="0"/>
                  </a:rPr>
                  <a:t>Ta có S</a:t>
                </a:r>
                <a:r>
                  <a:rPr lang="en-VN" sz="2800" baseline="-25000" dirty="0">
                    <a:latin typeface="Arial" panose="020B0604020202020204" pitchFamily="34" charset="0"/>
                    <a:cs typeface="Arial" panose="020B0604020202020204" pitchFamily="34" charset="0"/>
                  </a:rPr>
                  <a:t>v</a:t>
                </a:r>
                <a:r>
                  <a:rPr lang="en-VN" sz="2800" dirty="0">
                    <a:latin typeface="Arial" panose="020B0604020202020204" pitchFamily="34" charset="0"/>
                    <a:cs typeface="Arial" panose="020B0604020202020204" pitchFamily="34" charset="0"/>
                  </a:rPr>
                  <a:t> = </a:t>
                </a:r>
                <a14:m>
                  <m:oMath xmlns:m="http://schemas.openxmlformats.org/officeDocument/2006/math">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latin typeface="Arial" panose="020B0604020202020204" pitchFamily="34" charset="0"/>
                    <a:cs typeface="Arial" panose="020B0604020202020204" pitchFamily="34" charset="0"/>
                  </a:rPr>
                  <a:t>(5</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 3</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 16</a:t>
                </a:r>
                <a14:m>
                  <m:oMath xmlns:m="http://schemas.openxmlformats.org/officeDocument/2006/math">
                    <m:r>
                      <m:rPr>
                        <m:sty m:val="p"/>
                      </m:rPr>
                      <a:rPr lang="vi-VN" sz="2800">
                        <a:latin typeface="Cambria Math" panose="02040503050406030204" pitchFamily="18" charset="0"/>
                        <a:ea typeface="Arial" panose="020B0604020202020204" pitchFamily="34" charset="0"/>
                        <a:cs typeface="Times New Roman" panose="02020603050405020304" pitchFamily="18" charset="0"/>
                      </a:rPr>
                      <m:t>π</m:t>
                    </m:r>
                  </m:oMath>
                </a14:m>
                <a:r>
                  <a:rPr lang="en-VN" sz="2800" dirty="0">
                    <a:latin typeface="Arial" panose="020B0604020202020204" pitchFamily="34" charset="0"/>
                    <a:cs typeface="Arial" panose="020B0604020202020204" pitchFamily="34" charset="0"/>
                  </a:rPr>
                  <a:t> (m</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02FED23E-ADAD-8BEC-8B51-40EBCAD5C475}"/>
                  </a:ext>
                </a:extLst>
              </p:cNvPr>
              <p:cNvSpPr txBox="1">
                <a:spLocks noRot="1" noChangeAspect="1" noMove="1" noResize="1" noEditPoints="1" noAdjustHandles="1" noChangeArrowheads="1" noChangeShapeType="1" noTextEdit="1"/>
              </p:cNvSpPr>
              <p:nvPr/>
            </p:nvSpPr>
            <p:spPr>
              <a:xfrm>
                <a:off x="3479609" y="3689798"/>
                <a:ext cx="5232779" cy="1682127"/>
              </a:xfrm>
              <a:prstGeom prst="rect">
                <a:avLst/>
              </a:prstGeom>
              <a:blipFill>
                <a:blip r:embed="rId2"/>
                <a:stretch>
                  <a:fillRect l="-2427" r="-1699" b="-9774"/>
                </a:stretch>
              </a:blipFill>
            </p:spPr>
            <p:txBody>
              <a:bodyPr/>
              <a:lstStyle/>
              <a:p>
                <a:r>
                  <a:rPr lang="en-VN">
                    <a:noFill/>
                  </a:rPr>
                  <a:t> </a:t>
                </a:r>
              </a:p>
            </p:txBody>
          </p:sp>
        </mc:Fallback>
      </mc:AlternateContent>
      <p:sp>
        <p:nvSpPr>
          <p:cNvPr id="8" name="Freeform 26">
            <a:extLst>
              <a:ext uri="{FF2B5EF4-FFF2-40B4-BE49-F238E27FC236}">
                <a16:creationId xmlns:a16="http://schemas.microsoft.com/office/drawing/2014/main" id="{1481C8A3-EE1E-2641-F33B-8B9E6F4CA0B8}"/>
              </a:ext>
            </a:extLst>
          </p:cNvPr>
          <p:cNvSpPr/>
          <p:nvPr/>
        </p:nvSpPr>
        <p:spPr>
          <a:xfrm>
            <a:off x="9751715" y="4752077"/>
            <a:ext cx="2009979" cy="1682126"/>
          </a:xfrm>
          <a:custGeom>
            <a:avLst/>
            <a:gdLst/>
            <a:ahLst/>
            <a:cxnLst/>
            <a:rect l="l" t="t" r="r" b="b"/>
            <a:pathLst>
              <a:path w="1525885" h="1115283">
                <a:moveTo>
                  <a:pt x="0" y="0"/>
                </a:moveTo>
                <a:lnTo>
                  <a:pt x="1525884" y="0"/>
                </a:lnTo>
                <a:lnTo>
                  <a:pt x="1525884" y="1115283"/>
                </a:lnTo>
                <a:lnTo>
                  <a:pt x="0" y="11152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9655415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983A7-FE8F-58B2-0597-CC0726ED8641}"/>
              </a:ext>
            </a:extLst>
          </p:cNvPr>
          <p:cNvSpPr txBox="1"/>
          <p:nvPr/>
        </p:nvSpPr>
        <p:spPr>
          <a:xfrm>
            <a:off x="375920" y="534464"/>
            <a:ext cx="3717108"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Ví dụ 3 (SGK – tr.94)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244D94-4D7A-276C-CD34-77337C600903}"/>
                  </a:ext>
                </a:extLst>
              </p:cNvPr>
              <p:cNvSpPr txBox="1"/>
              <p:nvPr/>
            </p:nvSpPr>
            <p:spPr>
              <a:xfrm>
                <a:off x="782320" y="1220244"/>
                <a:ext cx="10627360" cy="13051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diện tích của hình quạt tròn bán kính 5 cm và có độ dài cung tương ứng với nó bằng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π</m:t>
                    </m:r>
                  </m:oMath>
                </a14:m>
                <a:r>
                  <a:rPr lang="vi-VN" sz="2800" dirty="0">
                    <a:effectLst/>
                    <a:latin typeface="Arial" panose="020B0604020202020204" pitchFamily="34" charset="0"/>
                    <a:ea typeface="Calibri" panose="020F0502020204030204" pitchFamily="34" charset="0"/>
                    <a:cs typeface="Arial" panose="020B0604020202020204" pitchFamily="34" charset="0"/>
                  </a:rPr>
                  <a:t> cm.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1C244D94-4D7A-276C-CD34-77337C600903}"/>
                  </a:ext>
                </a:extLst>
              </p:cNvPr>
              <p:cNvSpPr txBox="1">
                <a:spLocks noRot="1" noChangeAspect="1" noMove="1" noResize="1" noEditPoints="1" noAdjustHandles="1" noChangeArrowheads="1" noChangeShapeType="1" noTextEdit="1"/>
              </p:cNvSpPr>
              <p:nvPr/>
            </p:nvSpPr>
            <p:spPr>
              <a:xfrm>
                <a:off x="782320" y="1220244"/>
                <a:ext cx="10627360" cy="1305101"/>
              </a:xfrm>
              <a:prstGeom prst="rect">
                <a:avLst/>
              </a:prstGeom>
              <a:blipFill>
                <a:blip r:embed="rId2"/>
                <a:stretch>
                  <a:fillRect l="-1193" r="-1193" b="-11650"/>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116D03A7-FFEF-5940-E389-48989BC6D085}"/>
              </a:ext>
            </a:extLst>
          </p:cNvPr>
          <p:cNvSpPr txBox="1"/>
          <p:nvPr/>
        </p:nvSpPr>
        <p:spPr>
          <a:xfrm>
            <a:off x="5664631" y="2880340"/>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AB66D1-05F2-9A1F-CA1E-EEA4A701B278}"/>
                  </a:ext>
                </a:extLst>
              </p:cNvPr>
              <p:cNvSpPr txBox="1"/>
              <p:nvPr/>
            </p:nvSpPr>
            <p:spPr>
              <a:xfrm>
                <a:off x="192665" y="3454441"/>
                <a:ext cx="11806667" cy="2599686"/>
              </a:xfrm>
              <a:prstGeom prst="rect">
                <a:avLst/>
              </a:prstGeom>
              <a:noFill/>
            </p:spPr>
            <p:txBody>
              <a:bodyPr wrap="square" rtlCol="0">
                <a:spAutoFit/>
              </a:bodyPr>
              <a:lstStyle/>
              <a:p>
                <a:pPr>
                  <a:lnSpc>
                    <a:spcPct val="150000"/>
                  </a:lnSpc>
                </a:pPr>
                <a:r>
                  <a:rPr lang="en-VN" sz="2800" dirty="0">
                    <a:latin typeface="Arial" panose="020B0604020202020204" pitchFamily="34" charset="0"/>
                    <a:cs typeface="Arial" panose="020B0604020202020204" pitchFamily="34" charset="0"/>
                  </a:rPr>
                  <a:t>Theo đề bài, hình quạt tròn có độ dài cung tương ứng với nó là l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m:t>
                    </m:r>
                  </m:oMath>
                </a14:m>
                <a:r>
                  <a:rPr lang="vi-VN" sz="2800" dirty="0">
                    <a:effectLst/>
                    <a:latin typeface="Arial" panose="020B0604020202020204" pitchFamily="34" charset="0"/>
                    <a:ea typeface="Calibri" panose="020F0502020204030204" pitchFamily="34" charset="0"/>
                    <a:cs typeface="Arial" panose="020B0604020202020204" pitchFamily="34" charset="0"/>
                  </a:rPr>
                  <a:t> cm, bán kính </a:t>
                </a:r>
                <a:r>
                  <a:rPr lang="vi-VN" sz="2800">
                    <a:effectLst/>
                    <a:latin typeface="Arial" panose="020B0604020202020204" pitchFamily="34" charset="0"/>
                    <a:ea typeface="Calibri" panose="020F0502020204030204" pitchFamily="34" charset="0"/>
                    <a:cs typeface="Arial" panose="020B0604020202020204" pitchFamily="34" charset="0"/>
                  </a:rPr>
                  <a:t>là </a:t>
                </a:r>
                <a:r>
                  <a:rPr lang="en-US" sz="2800">
                    <a:effectLst/>
                    <a:latin typeface="Arial" panose="020B0604020202020204" pitchFamily="34" charset="0"/>
                    <a:ea typeface="Calibri" panose="020F0502020204030204" pitchFamily="34" charset="0"/>
                    <a:cs typeface="Arial" panose="020B0604020202020204" pitchFamily="34" charset="0"/>
                  </a:rPr>
                  <a:t>R = </a:t>
                </a:r>
                <a:r>
                  <a:rPr lang="vi-VN" sz="2800">
                    <a:effectLst/>
                    <a:latin typeface="Arial" panose="020B0604020202020204" pitchFamily="34" charset="0"/>
                    <a:ea typeface="Calibri" panose="020F0502020204030204" pitchFamily="34" charset="0"/>
                    <a:cs typeface="Arial" panose="020B0604020202020204" pitchFamily="34" charset="0"/>
                  </a:rPr>
                  <a:t>5 </a:t>
                </a:r>
                <a:r>
                  <a:rPr lang="vi-VN" sz="2800" dirty="0">
                    <a:effectLst/>
                    <a:latin typeface="Arial" panose="020B0604020202020204" pitchFamily="34" charset="0"/>
                    <a:ea typeface="Calibri" panose="020F0502020204030204" pitchFamily="34" charset="0"/>
                    <a:cs typeface="Arial" panose="020B0604020202020204" pitchFamily="34" charset="0"/>
                  </a:rPr>
                  <a:t>cm. Do đó</a:t>
                </a:r>
                <a:r>
                  <a:rPr lang="en-VN" sz="2800" dirty="0">
                    <a:latin typeface="Arial" panose="020B0604020202020204" pitchFamily="34" charset="0"/>
                    <a:cs typeface="Arial" panose="020B0604020202020204" pitchFamily="34" charset="0"/>
                  </a:rPr>
                  <a:t> theo (3), diện tích S của nó là:</a:t>
                </a:r>
              </a:p>
              <a:p>
                <a:pPr algn="ctr">
                  <a:lnSpc>
                    <a:spcPct val="150000"/>
                  </a:lnSpc>
                </a:pPr>
                <a:r>
                  <a:rPr lang="en-VN" sz="2800" dirty="0">
                    <a:latin typeface="Arial" panose="020B0604020202020204" pitchFamily="34" charset="0"/>
                    <a:cs typeface="Arial" panose="020B0604020202020204" pitchFamily="34" charset="0"/>
                  </a:rPr>
                  <a:t>S = </a:t>
                </a:r>
                <a14:m>
                  <m:oMath xmlns:m="http://schemas.openxmlformats.org/officeDocument/2006/math">
                    <m:f>
                      <m:fPr>
                        <m:ctrlPr>
                          <a:rPr lang="en-VN" sz="3600" i="1" smtClean="0">
                            <a:latin typeface="Cambria Math" panose="02040503050406030204" pitchFamily="18" charset="0"/>
                          </a:rPr>
                        </m:ctrlPr>
                      </m:fPr>
                      <m:num>
                        <m:r>
                          <m:rPr>
                            <m:sty m:val="p"/>
                          </m:rPr>
                          <a:rPr lang="en-US" sz="3600" b="0" i="0" smtClean="0">
                            <a:latin typeface="Cambria Math" panose="02040503050406030204" pitchFamily="18" charset="0"/>
                          </a:rPr>
                          <m:t>l</m:t>
                        </m:r>
                        <m:r>
                          <a:rPr lang="en-US" sz="3600" b="0" i="0" smtClean="0">
                            <a:latin typeface="Cambria Math" panose="02040503050406030204" pitchFamily="18" charset="0"/>
                          </a:rPr>
                          <m:t>  .  </m:t>
                        </m:r>
                        <m:r>
                          <a:rPr lang="en-VN" sz="3600" i="1" smtClean="0">
                            <a:latin typeface="Cambria Math" panose="02040503050406030204" pitchFamily="18" charset="0"/>
                            <a:ea typeface="Cambria Math" panose="02040503050406030204" pitchFamily="18" charset="0"/>
                          </a:rPr>
                          <m:t>ℝ</m:t>
                        </m:r>
                      </m:num>
                      <m:den>
                        <m:r>
                          <a:rPr lang="en-US" sz="3600" b="0" i="0" smtClean="0">
                            <a:latin typeface="Cambria Math" panose="02040503050406030204" pitchFamily="18" charset="0"/>
                          </a:rPr>
                          <m:t>2</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600" i="1" smtClean="0">
                            <a:latin typeface="Cambria Math" panose="02040503050406030204" pitchFamily="18" charset="0"/>
                          </a:rPr>
                        </m:ctrlPr>
                      </m:fPr>
                      <m:num>
                        <m:r>
                          <a:rPr lang="en-US" sz="3600" b="0" i="1" smtClean="0">
                            <a:latin typeface="Cambria Math" panose="02040503050406030204" pitchFamily="18" charset="0"/>
                          </a:rPr>
                          <m:t>4</m:t>
                        </m:r>
                        <m:r>
                          <m:rPr>
                            <m:sty m:val="p"/>
                          </m:rPr>
                          <a:rPr lang="vi-VN" sz="3600" i="0" smtClean="0">
                            <a:effectLst/>
                            <a:latin typeface="Cambria Math" panose="02040503050406030204" pitchFamily="18" charset="0"/>
                            <a:ea typeface="Calibri" panose="020F0502020204030204" pitchFamily="34" charset="0"/>
                            <a:cs typeface="Times New Roman" panose="02020603050405020304" pitchFamily="18" charset="0"/>
                          </a:rPr>
                          <m:t>π</m:t>
                        </m:r>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b="0" i="1" smtClean="0">
                            <a:latin typeface="Cambria Math" panose="02040503050406030204" pitchFamily="18" charset="0"/>
                          </a:rPr>
                          <m:t>.  5</m:t>
                        </m:r>
                      </m:num>
                      <m:den>
                        <m:r>
                          <a:rPr lang="en-US" sz="3600" b="0" i="1" smtClean="0">
                            <a:latin typeface="Cambria Math" panose="02040503050406030204" pitchFamily="18" charset="0"/>
                          </a:rPr>
                          <m:t>2</m:t>
                        </m:r>
                      </m:den>
                    </m:f>
                  </m:oMath>
                </a14:m>
                <a:r>
                  <a:rPr lang="en-VN" sz="2800" dirty="0">
                    <a:latin typeface="Arial" panose="020B0604020202020204" pitchFamily="34" charset="0"/>
                    <a:cs typeface="Arial" panose="020B0604020202020204" pitchFamily="34" charset="0"/>
                  </a:rPr>
                  <a:t> = 10</a:t>
                </a:r>
                <a14:m>
                  <m:oMath xmlns:m="http://schemas.openxmlformats.org/officeDocument/2006/math">
                    <m:r>
                      <m:rPr>
                        <m:sty m:val="p"/>
                      </m:rPr>
                      <a:rPr lang="vi-VN" sz="2800">
                        <a:latin typeface="Cambria Math" panose="02040503050406030204" pitchFamily="18" charset="0"/>
                        <a:ea typeface="Calibri" panose="020F0502020204030204" pitchFamily="34" charset="0"/>
                        <a:cs typeface="Times New Roman" panose="02020603050405020304" pitchFamily="18" charset="0"/>
                      </a:rPr>
                      <m:t>π</m:t>
                    </m:r>
                  </m:oMath>
                </a14:m>
                <a:r>
                  <a:rPr lang="en-VN" sz="2800" dirty="0">
                    <a:latin typeface="Arial" panose="020B0604020202020204" pitchFamily="34" charset="0"/>
                    <a:cs typeface="Arial" panose="020B0604020202020204" pitchFamily="34" charset="0"/>
                  </a:rPr>
                  <a:t> (cm</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AFAB66D1-05F2-9A1F-CA1E-EEA4A701B278}"/>
                  </a:ext>
                </a:extLst>
              </p:cNvPr>
              <p:cNvSpPr txBox="1">
                <a:spLocks noRot="1" noChangeAspect="1" noMove="1" noResize="1" noEditPoints="1" noAdjustHandles="1" noChangeArrowheads="1" noChangeShapeType="1" noTextEdit="1"/>
              </p:cNvSpPr>
              <p:nvPr/>
            </p:nvSpPr>
            <p:spPr>
              <a:xfrm>
                <a:off x="192665" y="3454441"/>
                <a:ext cx="11806667" cy="2599686"/>
              </a:xfrm>
              <a:prstGeom prst="rect">
                <a:avLst/>
              </a:prstGeom>
              <a:blipFill>
                <a:blip r:embed="rId3"/>
                <a:stretch>
                  <a:fillRect l="-1085" r="-1860"/>
                </a:stretch>
              </a:blipFill>
            </p:spPr>
            <p:txBody>
              <a:bodyPr/>
              <a:lstStyle/>
              <a:p>
                <a:r>
                  <a:rPr lang="en-US">
                    <a:noFill/>
                  </a:rPr>
                  <a:t> </a:t>
                </a:r>
              </a:p>
            </p:txBody>
          </p:sp>
        </mc:Fallback>
      </mc:AlternateContent>
    </p:spTree>
    <p:extLst>
      <p:ext uri="{BB962C8B-B14F-4D97-AF65-F5344CB8AC3E}">
        <p14:creationId xmlns:p14="http://schemas.microsoft.com/office/powerpoint/2010/main" val="14187798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0553D1-ADA2-BE0B-271D-BCCB6ACCAA6E}"/>
              </a:ext>
            </a:extLst>
          </p:cNvPr>
          <p:cNvSpPr txBox="1"/>
          <p:nvPr/>
        </p:nvSpPr>
        <p:spPr>
          <a:xfrm>
            <a:off x="243995" y="2213346"/>
            <a:ext cx="11704010" cy="3677866"/>
          </a:xfrm>
          <a:prstGeom prst="rect">
            <a:avLst/>
          </a:prstGeom>
          <a:noFill/>
        </p:spPr>
        <p:txBody>
          <a:bodyPr wrap="square" rtlCol="0">
            <a:spAutoFit/>
          </a:bodyPr>
          <a:lstStyle/>
          <a:p>
            <a:pPr algn="ctr">
              <a:lnSpc>
                <a:spcPct val="150000"/>
              </a:lnSpc>
            </a:pPr>
            <a:r>
              <a:rPr lang="en-US" sz="5400" b="1">
                <a:solidFill>
                  <a:srgbClr val="0432FF"/>
                </a:solidFill>
                <a:latin typeface="Arial" panose="020B0604020202020204" pitchFamily="34" charset="0"/>
                <a:cs typeface="Arial" panose="020B0604020202020204" pitchFamily="34" charset="0"/>
              </a:rPr>
              <a:t>HÌNH HỌC 9 </a:t>
            </a:r>
          </a:p>
          <a:p>
            <a:pPr algn="ctr">
              <a:lnSpc>
                <a:spcPct val="150000"/>
              </a:lnSpc>
            </a:pPr>
            <a:r>
              <a:rPr lang="en-US" sz="5400" b="1">
                <a:solidFill>
                  <a:srgbClr val="0432FF"/>
                </a:solidFill>
                <a:latin typeface="Arial" panose="020B0604020202020204" pitchFamily="34" charset="0"/>
                <a:cs typeface="Arial" panose="020B0604020202020204" pitchFamily="34" charset="0"/>
              </a:rPr>
              <a:t>SH</a:t>
            </a:r>
          </a:p>
          <a:p>
            <a:pPr algn="ctr">
              <a:lnSpc>
                <a:spcPct val="150000"/>
              </a:lnSpc>
            </a:pPr>
            <a:endParaRPr lang="en-VN" sz="5400" b="1" dirty="0">
              <a:solidFill>
                <a:srgbClr val="0432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05F956-8365-5252-0C8F-91688598AA19}"/>
              </a:ext>
            </a:extLst>
          </p:cNvPr>
          <p:cNvPicPr>
            <a:picLocks noChangeAspect="1"/>
          </p:cNvPicPr>
          <p:nvPr/>
        </p:nvPicPr>
        <p:blipFill rotWithShape="1">
          <a:blip r:embed="rId2" cstate="print">
            <a:clrChange>
              <a:clrFrom>
                <a:srgbClr val="FFEAD4"/>
              </a:clrFrom>
              <a:clrTo>
                <a:srgbClr val="FFEAD4">
                  <a:alpha val="0"/>
                </a:srgbClr>
              </a:clrTo>
            </a:clrChange>
            <a:extLst>
              <a:ext uri="{28A0092B-C50C-407E-A947-70E740481C1C}">
                <a14:useLocalDpi xmlns:a14="http://schemas.microsoft.com/office/drawing/2010/main" val="0"/>
              </a:ext>
            </a:extLst>
          </a:blip>
          <a:srcRect t="54186"/>
          <a:stretch/>
        </p:blipFill>
        <p:spPr>
          <a:xfrm>
            <a:off x="6096000" y="4833257"/>
            <a:ext cx="6313514" cy="2024743"/>
          </a:xfrm>
          <a:prstGeom prst="rect">
            <a:avLst/>
          </a:prstGeom>
        </p:spPr>
      </p:pic>
      <p:sp>
        <p:nvSpPr>
          <p:cNvPr id="6" name="Freeform 7">
            <a:extLst>
              <a:ext uri="{FF2B5EF4-FFF2-40B4-BE49-F238E27FC236}">
                <a16:creationId xmlns:a16="http://schemas.microsoft.com/office/drawing/2014/main" id="{9C7737EE-1D2D-816A-63A0-EA59EF7424AD}"/>
              </a:ext>
            </a:extLst>
          </p:cNvPr>
          <p:cNvSpPr/>
          <p:nvPr/>
        </p:nvSpPr>
        <p:spPr>
          <a:xfrm>
            <a:off x="673920" y="485487"/>
            <a:ext cx="2461166" cy="1727859"/>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928089386"/>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B9E89-3785-11B6-9516-52ABC7348E8B}"/>
              </a:ext>
            </a:extLst>
          </p:cNvPr>
          <p:cNvSpPr txBox="1"/>
          <p:nvPr/>
        </p:nvSpPr>
        <p:spPr>
          <a:xfrm>
            <a:off x="170031" y="423296"/>
            <a:ext cx="4005455"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Thực hành (SGK – tr.94)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D6E8A2-42B3-BAD4-2F2E-91D14C7333B5}"/>
                  </a:ext>
                </a:extLst>
              </p:cNvPr>
              <p:cNvSpPr txBox="1"/>
              <p:nvPr/>
            </p:nvSpPr>
            <p:spPr>
              <a:xfrm>
                <a:off x="510540" y="1053023"/>
                <a:ext cx="11170920" cy="3849965"/>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Trở lại tình huống mở đầu. Hãy vẽ (tô màu) hình quạt tròn theo hướng dẫn sau:</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Calibri" panose="020F0502020204030204" pitchFamily="34" charset="0"/>
                    <a:cs typeface="Arial" panose="020B0604020202020204" pitchFamily="34" charset="0"/>
                  </a:rPr>
                  <a:t>Vẽ đường tròn tâm O (với bán kính tùy chọn).</a:t>
                </a:r>
                <a:endParaRPr lang="en-VN" sz="26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Calibri" panose="020F0502020204030204" pitchFamily="34" charset="0"/>
                    <a:cs typeface="Arial" panose="020B0604020202020204" pitchFamily="34" charset="0"/>
                  </a:rPr>
                  <a:t>Hình quạt tròn cần vẽ ứng với cung có số đo bằng 40% của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Tính số đo của cung cần vẽ.</a:t>
                </a:r>
              </a:p>
              <a:p>
                <a:pPr marL="457200" indent="-45720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Calibri" panose="020F0502020204030204" pitchFamily="34" charset="0"/>
                    <a:cs typeface="Arial" panose="020B0604020202020204" pitchFamily="34" charset="0"/>
                  </a:rPr>
                  <a:t>Vẽ góc ở tâm có số đo tìm được và tô màu hình quạt tròn tương ứng.</a:t>
                </a:r>
                <a:r>
                  <a:rPr lang="en-VN" sz="2600" dirty="0">
                    <a:effectLst/>
                    <a:latin typeface="Arial" panose="020B0604020202020204" pitchFamily="34"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ED6E8A2-42B3-BAD4-2F2E-91D14C7333B5}"/>
                  </a:ext>
                </a:extLst>
              </p:cNvPr>
              <p:cNvSpPr txBox="1">
                <a:spLocks noRot="1" noChangeAspect="1" noMove="1" noResize="1" noEditPoints="1" noAdjustHandles="1" noChangeArrowheads="1" noChangeShapeType="1" noTextEdit="1"/>
              </p:cNvSpPr>
              <p:nvPr/>
            </p:nvSpPr>
            <p:spPr>
              <a:xfrm>
                <a:off x="510540" y="1053023"/>
                <a:ext cx="11170920" cy="3849965"/>
              </a:xfrm>
              <a:prstGeom prst="rect">
                <a:avLst/>
              </a:prstGeom>
              <a:blipFill>
                <a:blip r:embed="rId2"/>
                <a:stretch>
                  <a:fillRect l="-1023" r="-1023" b="-3300"/>
                </a:stretch>
              </a:blipFill>
            </p:spPr>
            <p:txBody>
              <a:bodyPr/>
              <a:lstStyle/>
              <a:p>
                <a:r>
                  <a:rPr lang="en-VN">
                    <a:noFill/>
                  </a:rPr>
                  <a:t> </a:t>
                </a:r>
              </a:p>
            </p:txBody>
          </p:sp>
        </mc:Fallback>
      </mc:AlternateContent>
      <p:sp>
        <p:nvSpPr>
          <p:cNvPr id="7" name="Freeform 14">
            <a:extLst>
              <a:ext uri="{FF2B5EF4-FFF2-40B4-BE49-F238E27FC236}">
                <a16:creationId xmlns:a16="http://schemas.microsoft.com/office/drawing/2014/main" id="{B8883805-6C72-5FB8-40A5-1A58220F8A75}"/>
              </a:ext>
            </a:extLst>
          </p:cNvPr>
          <p:cNvSpPr/>
          <p:nvPr/>
        </p:nvSpPr>
        <p:spPr>
          <a:xfrm>
            <a:off x="465864" y="5050422"/>
            <a:ext cx="1817770" cy="1509109"/>
          </a:xfrm>
          <a:custGeom>
            <a:avLst/>
            <a:gdLst/>
            <a:ahLst/>
            <a:cxnLst/>
            <a:rect l="l" t="t" r="r" b="b"/>
            <a:pathLst>
              <a:path w="1164081" h="1013809">
                <a:moveTo>
                  <a:pt x="0" y="0"/>
                </a:moveTo>
                <a:lnTo>
                  <a:pt x="1164082" y="0"/>
                </a:lnTo>
                <a:lnTo>
                  <a:pt x="1164082" y="1013809"/>
                </a:lnTo>
                <a:lnTo>
                  <a:pt x="0" y="101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9520499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C1D852-AB4C-D226-962C-D2120999AFBE}"/>
              </a:ext>
            </a:extLst>
          </p:cNvPr>
          <p:cNvSpPr txBox="1"/>
          <p:nvPr/>
        </p:nvSpPr>
        <p:spPr>
          <a:xfrm>
            <a:off x="5209378" y="227440"/>
            <a:ext cx="1773242" cy="461665"/>
          </a:xfrm>
          <a:prstGeom prst="rect">
            <a:avLst/>
          </a:prstGeom>
          <a:solidFill>
            <a:schemeClr val="bg1"/>
          </a:solidFill>
        </p:spPr>
        <p:txBody>
          <a:bodyPr wrap="none" rtlCol="0">
            <a:spAutoFit/>
          </a:bodyPr>
          <a:lstStyle/>
          <a:p>
            <a:r>
              <a:rPr lang="en-VN" sz="2400" b="1" dirty="0">
                <a:solidFill>
                  <a:srgbClr val="C00000"/>
                </a:solidFill>
                <a:latin typeface="Arial" panose="020B0604020202020204" pitchFamily="34" charset="0"/>
                <a:cs typeface="Arial" panose="020B0604020202020204" pitchFamily="34" charset="0"/>
              </a:rPr>
              <a:t>Thực hành</a:t>
            </a:r>
          </a:p>
        </p:txBody>
      </p:sp>
      <p:pic>
        <p:nvPicPr>
          <p:cNvPr id="3" name="Picture 2" descr="A diagram of a circle with a triangle and a red dot&#10;&#10;Description automatically generated">
            <a:extLst>
              <a:ext uri="{FF2B5EF4-FFF2-40B4-BE49-F238E27FC236}">
                <a16:creationId xmlns:a16="http://schemas.microsoft.com/office/drawing/2014/main" id="{050B695B-3B38-6A99-4B71-D28963F477C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78528" y="3066372"/>
            <a:ext cx="3510333" cy="3493537"/>
          </a:xfrm>
          <a:prstGeom prst="rect">
            <a:avLst/>
          </a:prstGeom>
          <a:noFill/>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5A1006E-5BE7-D117-D882-A1E71F203068}"/>
                  </a:ext>
                </a:extLst>
              </p:cNvPr>
              <p:cNvSpPr txBox="1"/>
              <p:nvPr/>
            </p:nvSpPr>
            <p:spPr>
              <a:xfrm>
                <a:off x="413857" y="707650"/>
                <a:ext cx="11364283" cy="4717445"/>
              </a:xfrm>
              <a:prstGeom prst="rect">
                <a:avLst/>
              </a:prstGeom>
              <a:noFill/>
            </p:spPr>
            <p:txBody>
              <a:bodyPr wrap="square">
                <a:spAutoFit/>
              </a:bodyPr>
              <a:lstStyle/>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 Vẽ đường tròn </a:t>
                </a:r>
                <a14:m>
                  <m:oMath xmlns:m="http://schemas.openxmlformats.org/officeDocument/2006/math">
                    <m:d>
                      <m:d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a:effectLst/>
                            <a:latin typeface="Cambria Math" panose="02040503050406030204" pitchFamily="18" charset="0"/>
                            <a:ea typeface="Arial" panose="020B0604020202020204" pitchFamily="34" charset="0"/>
                            <a:cs typeface="Times New Roman" panose="02020603050405020304" pitchFamily="18" charset="0"/>
                          </a:rPr>
                          <m:t>𝑂</m:t>
                        </m:r>
                      </m:e>
                    </m:d>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a:t>
                </a:r>
                <a:r>
                  <a:rPr lang="vi-VN" sz="2400" dirty="0">
                    <a:effectLst/>
                    <a:latin typeface="Arial" panose="020B0604020202020204" pitchFamily="34" charset="0"/>
                    <a:ea typeface="Arial" panose="020B0604020202020204" pitchFamily="34" charset="0"/>
                    <a:cs typeface="Arial" panose="020B0604020202020204" pitchFamily="34" charset="0"/>
                  </a:rPr>
                  <a:t>bán kính bất kì, lấy 1 bán kính làm mốc</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2400" i="1">
                        <a:effectLst/>
                        <a:latin typeface="Cambria Math" panose="02040503050406030204" pitchFamily="18" charset="0"/>
                        <a:ea typeface="Arial" panose="020B0604020202020204" pitchFamily="34" charset="0"/>
                        <a:cs typeface="Times New Roman" panose="02020603050405020304" pitchFamily="18" charset="0"/>
                      </a:rPr>
                      <m:t>40%</m:t>
                    </m:r>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của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360</m:t>
                        </m:r>
                      </m:e>
                      <m: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r>
                  <a:rPr lang="vi-VN" sz="24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360</m:t>
                        </m:r>
                      </m:e>
                      <m: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 . 40%=</m:t>
                    </m:r>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144</m:t>
                        </m:r>
                      </m:e>
                      <m: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Arial" panose="020B0604020202020204" pitchFamily="34" charset="0"/>
                    <a:cs typeface="Arial" panose="020B0604020202020204" pitchFamily="34" charset="0"/>
                  </a:rPr>
                  <a:t>• Từ bán kính làm gốc ta đo góc </a:t>
                </a:r>
                <a14:m>
                  <m:oMath xmlns:m="http://schemas.openxmlformats.org/officeDocument/2006/math">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a:effectLst/>
                            <a:latin typeface="Cambria Math" panose="02040503050406030204" pitchFamily="18" charset="0"/>
                            <a:ea typeface="Arial" panose="020B0604020202020204" pitchFamily="34" charset="0"/>
                            <a:cs typeface="Times New Roman" panose="02020603050405020304" pitchFamily="18" charset="0"/>
                          </a:rPr>
                          <m:t>144</m:t>
                        </m:r>
                      </m:e>
                      <m:sup>
                        <m:r>
                          <a:rPr lang="vi-VN" sz="24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vi-VN" sz="2400" dirty="0">
                    <a:effectLst/>
                    <a:latin typeface="Arial" panose="020B0604020202020204" pitchFamily="34" charset="0"/>
                    <a:ea typeface="Arial" panose="020B0604020202020204" pitchFamily="34" charset="0"/>
                    <a:cs typeface="Arial" panose="020B0604020202020204" pitchFamily="34" charset="0"/>
                  </a:rPr>
                  <a:t>, nối từ tâm đến điểm đạt tại </a:t>
                </a:r>
                <a14:m>
                  <m:oMath xmlns:m="http://schemas.openxmlformats.org/officeDocument/2006/math">
                    <m:sSup>
                      <m:sSupPr>
                        <m:ctrlPr>
                          <a:rPr lang="en-VN" sz="24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a:effectLst/>
                            <a:latin typeface="Cambria Math" panose="02040503050406030204" pitchFamily="18" charset="0"/>
                            <a:ea typeface="Arial" panose="020B0604020202020204" pitchFamily="34" charset="0"/>
                            <a:cs typeface="Times New Roman" panose="02020603050405020304" pitchFamily="18" charset="0"/>
                          </a:rPr>
                          <m:t>144</m:t>
                        </m:r>
                      </m:e>
                      <m:sup>
                        <m:r>
                          <a:rPr lang="vi-VN" sz="24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vi-VN" sz="2400" dirty="0">
                    <a:effectLst/>
                    <a:latin typeface="Arial" panose="020B0604020202020204" pitchFamily="34" charset="0"/>
                    <a:ea typeface="Arial" panose="020B0604020202020204" pitchFamily="34" charset="0"/>
                    <a:cs typeface="Arial" panose="020B0604020202020204" pitchFamily="34" charset="0"/>
                  </a:rPr>
                  <a:t>, ta được phần biểu đồ cần vẽ ứng với </a:t>
                </a:r>
                <a14:m>
                  <m:oMath xmlns:m="http://schemas.openxmlformats.org/officeDocument/2006/math">
                    <m:r>
                      <a:rPr lang="vi-VN" sz="2400" i="1">
                        <a:effectLst/>
                        <a:latin typeface="Cambria Math" panose="02040503050406030204" pitchFamily="18" charset="0"/>
                        <a:ea typeface="Arial" panose="020B0604020202020204" pitchFamily="34" charset="0"/>
                        <a:cs typeface="Times New Roman" panose="02020603050405020304" pitchFamily="18" charset="0"/>
                      </a:rPr>
                      <m:t>40%</m:t>
                    </m:r>
                  </m:oMath>
                </a14:m>
                <a:endParaRPr lang="en-VN"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Tô màu phần vừa biểu diễn ta được biểu đồ hình </a:t>
                </a:r>
              </a:p>
              <a:p>
                <a:pPr algn="just">
                  <a:lnSpc>
                    <a:spcPct val="200000"/>
                  </a:lnSpc>
                  <a:spcBef>
                    <a:spcPts val="300"/>
                  </a:spcBef>
                  <a:spcAft>
                    <a:spcPts val="3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quạt tròn.</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C5A1006E-5BE7-D117-D882-A1E71F203068}"/>
                  </a:ext>
                </a:extLst>
              </p:cNvPr>
              <p:cNvSpPr txBox="1">
                <a:spLocks noRot="1" noChangeAspect="1" noMove="1" noResize="1" noEditPoints="1" noAdjustHandles="1" noChangeArrowheads="1" noChangeShapeType="1" noTextEdit="1"/>
              </p:cNvSpPr>
              <p:nvPr/>
            </p:nvSpPr>
            <p:spPr>
              <a:xfrm>
                <a:off x="413857" y="707650"/>
                <a:ext cx="11364283" cy="4717445"/>
              </a:xfrm>
              <a:prstGeom prst="rect">
                <a:avLst/>
              </a:prstGeom>
              <a:blipFill>
                <a:blip r:embed="rId4"/>
                <a:stretch>
                  <a:fillRect l="-893" r="-893" b="-1609"/>
                </a:stretch>
              </a:blipFill>
            </p:spPr>
            <p:txBody>
              <a:bodyPr/>
              <a:lstStyle/>
              <a:p>
                <a:r>
                  <a:rPr lang="en-VN">
                    <a:noFill/>
                  </a:rPr>
                  <a:t> </a:t>
                </a:r>
              </a:p>
            </p:txBody>
          </p:sp>
        </mc:Fallback>
      </mc:AlternateContent>
    </p:spTree>
    <p:extLst>
      <p:ext uri="{BB962C8B-B14F-4D97-AF65-F5344CB8AC3E}">
        <p14:creationId xmlns:p14="http://schemas.microsoft.com/office/powerpoint/2010/main" val="3828455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trips(downLeft)">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A9E9B-CB35-D166-C920-A672BDC1D2DC}"/>
              </a:ext>
            </a:extLst>
          </p:cNvPr>
          <p:cNvSpPr txBox="1"/>
          <p:nvPr/>
        </p:nvSpPr>
        <p:spPr>
          <a:xfrm>
            <a:off x="213360" y="416289"/>
            <a:ext cx="4440062"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Luyện tập 2 (SGK – tr.94)</a:t>
            </a:r>
          </a:p>
        </p:txBody>
      </p:sp>
      <p:sp>
        <p:nvSpPr>
          <p:cNvPr id="6" name="TextBox 5">
            <a:extLst>
              <a:ext uri="{FF2B5EF4-FFF2-40B4-BE49-F238E27FC236}">
                <a16:creationId xmlns:a16="http://schemas.microsoft.com/office/drawing/2014/main" id="{5C42FABD-6753-B2C8-4B33-DB178533636A}"/>
              </a:ext>
            </a:extLst>
          </p:cNvPr>
          <p:cNvSpPr txBox="1"/>
          <p:nvPr/>
        </p:nvSpPr>
        <p:spPr>
          <a:xfrm>
            <a:off x="630351" y="1005569"/>
            <a:ext cx="10931297" cy="1305101"/>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diện tích của hình quạt tròn đã vẽ trong Thực hành trên nếu bán kính của nó bằng 4cm.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diagram of a circle with a triangle and a red dot&#10;&#10;Description automatically generated">
            <a:extLst>
              <a:ext uri="{FF2B5EF4-FFF2-40B4-BE49-F238E27FC236}">
                <a16:creationId xmlns:a16="http://schemas.microsoft.com/office/drawing/2014/main" id="{BDAFE46C-19BE-564A-8313-5A602A57B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2962" y="2279433"/>
            <a:ext cx="3168686" cy="3149506"/>
          </a:xfrm>
          <a:prstGeom prst="rect">
            <a:avLst/>
          </a:prstGeom>
          <a:noFill/>
        </p:spPr>
      </p:pic>
      <p:sp>
        <p:nvSpPr>
          <p:cNvPr id="8" name="TextBox 7">
            <a:extLst>
              <a:ext uri="{FF2B5EF4-FFF2-40B4-BE49-F238E27FC236}">
                <a16:creationId xmlns:a16="http://schemas.microsoft.com/office/drawing/2014/main" id="{2D4A29CC-B75C-0BDC-2133-E36B615D00A7}"/>
              </a:ext>
            </a:extLst>
          </p:cNvPr>
          <p:cNvSpPr txBox="1"/>
          <p:nvPr/>
        </p:nvSpPr>
        <p:spPr>
          <a:xfrm>
            <a:off x="481627" y="2688804"/>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endParaRPr lang="en-VN"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BCE887-CC9E-529E-2566-36CDF13F3271}"/>
                  </a:ext>
                </a:extLst>
              </p:cNvPr>
              <p:cNvSpPr txBox="1"/>
              <p:nvPr/>
            </p:nvSpPr>
            <p:spPr>
              <a:xfrm>
                <a:off x="1218858" y="3219659"/>
                <a:ext cx="6809386" cy="3178755"/>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Arial" panose="020B0604020202020204" pitchFamily="34" charset="0"/>
                    <a:cs typeface="Arial" panose="020B0604020202020204" pitchFamily="34" charset="0"/>
                  </a:rPr>
                  <a:t>Hình quạt tròn ứng với cung có số đo là:</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360</m:t>
                        </m:r>
                      </m:e>
                      <m:sup>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o</m:t>
                        </m:r>
                      </m:sup>
                    </m:sSup>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 . 40%=</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144</m:t>
                        </m:r>
                      </m:e>
                      <m:sup>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Diện tích hình quạt tròn là: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sSub>
                      <m:sSub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S</m:t>
                        </m:r>
                      </m:e>
                      <m:sub>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q</m:t>
                        </m:r>
                      </m:sub>
                    </m:sSub>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n</m:t>
                        </m:r>
                      </m:num>
                      <m:den>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360</m:t>
                        </m:r>
                      </m:den>
                    </m:f>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π</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R</m:t>
                        </m:r>
                      </m:e>
                      <m:sup>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144</m:t>
                        </m:r>
                      </m:num>
                      <m:den>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360</m:t>
                        </m:r>
                      </m:den>
                    </m:f>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π</m:t>
                    </m:r>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latin typeface="Cambria Math" panose="02040503050406030204" pitchFamily="18" charset="0"/>
                            <a:ea typeface="Arial" panose="020B0604020202020204" pitchFamily="34" charset="0"/>
                            <a:cs typeface="Times New Roman" panose="02020603050405020304" pitchFamily="18" charset="0"/>
                          </a:rPr>
                        </m:ctrlPr>
                      </m:sSupPr>
                      <m:e>
                        <m:r>
                          <a:rPr lang="en-US" sz="2800" b="0" i="0" smtClean="0">
                            <a:latin typeface="Cambria Math" panose="02040503050406030204" pitchFamily="18" charset="0"/>
                            <a:ea typeface="Arial" panose="020B0604020202020204" pitchFamily="34" charset="0"/>
                            <a:cs typeface="Times New Roman" panose="02020603050405020304" pitchFamily="18" charset="0"/>
                          </a:rPr>
                          <m:t>4</m:t>
                        </m:r>
                      </m:e>
                      <m:sup>
                        <m:r>
                          <a:rPr lang="vi-VN" sz="2800">
                            <a:latin typeface="Cambria Math" panose="02040503050406030204" pitchFamily="18" charset="0"/>
                            <a:ea typeface="Arial" panose="020B0604020202020204" pitchFamily="34" charset="0"/>
                            <a:cs typeface="Times New Roman" panose="02020603050405020304" pitchFamily="18" charset="0"/>
                          </a:rPr>
                          <m:t>2</m:t>
                        </m:r>
                      </m:sup>
                    </m:sSup>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=6,4</m:t>
                    </m:r>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π</m:t>
                    </m:r>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 </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i="0" smtClean="0">
                                <a:effectLst/>
                                <a:latin typeface="Cambria Math" panose="02040503050406030204" pitchFamily="18" charset="0"/>
                                <a:ea typeface="Arial" panose="020B0604020202020204" pitchFamily="34" charset="0"/>
                                <a:cs typeface="Times New Roman" panose="02020603050405020304" pitchFamily="18" charset="0"/>
                              </a:rPr>
                              <m:t>m</m:t>
                            </m:r>
                          </m:e>
                          <m:sup>
                            <m:r>
                              <a:rPr lang="vi-VN" sz="2800" i="0" smtClean="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6BCE887-CC9E-529E-2566-36CDF13F3271}"/>
                  </a:ext>
                </a:extLst>
              </p:cNvPr>
              <p:cNvSpPr txBox="1">
                <a:spLocks noRot="1" noChangeAspect="1" noMove="1" noResize="1" noEditPoints="1" noAdjustHandles="1" noChangeArrowheads="1" noChangeShapeType="1" noTextEdit="1"/>
              </p:cNvSpPr>
              <p:nvPr/>
            </p:nvSpPr>
            <p:spPr>
              <a:xfrm>
                <a:off x="1218858" y="3219659"/>
                <a:ext cx="6809386" cy="3178755"/>
              </a:xfrm>
              <a:prstGeom prst="rect">
                <a:avLst/>
              </a:prstGeom>
              <a:blipFill>
                <a:blip r:embed="rId3"/>
                <a:stretch>
                  <a:fillRect l="-1880"/>
                </a:stretch>
              </a:blipFill>
            </p:spPr>
            <p:txBody>
              <a:bodyPr/>
              <a:lstStyle/>
              <a:p>
                <a:r>
                  <a:rPr lang="en-US">
                    <a:noFill/>
                  </a:rPr>
                  <a:t> </a:t>
                </a:r>
              </a:p>
            </p:txBody>
          </p:sp>
        </mc:Fallback>
      </mc:AlternateContent>
    </p:spTree>
    <p:extLst>
      <p:ext uri="{BB962C8B-B14F-4D97-AF65-F5344CB8AC3E}">
        <p14:creationId xmlns:p14="http://schemas.microsoft.com/office/powerpoint/2010/main" val="19903566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strips(downLeft)">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strips(downLeft)">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strips(downLeft)">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strips(downLeft)">
                                      <p:cBhvr>
                                        <p:cTn id="3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A9F8CA-82B6-6509-9F7F-25B6204526AA}"/>
              </a:ext>
            </a:extLst>
          </p:cNvPr>
          <p:cNvSpPr txBox="1"/>
          <p:nvPr/>
        </p:nvSpPr>
        <p:spPr>
          <a:xfrm>
            <a:off x="416560" y="456929"/>
            <a:ext cx="4377545"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Vận dụng 2 (SGK – tr.94)</a:t>
            </a:r>
          </a:p>
        </p:txBody>
      </p:sp>
      <p:sp>
        <p:nvSpPr>
          <p:cNvPr id="5" name="TextBox 4">
            <a:extLst>
              <a:ext uri="{FF2B5EF4-FFF2-40B4-BE49-F238E27FC236}">
                <a16:creationId xmlns:a16="http://schemas.microsoft.com/office/drawing/2014/main" id="{6A0D0A00-B4AA-FA62-4303-6ED71541127B}"/>
              </a:ext>
            </a:extLst>
          </p:cNvPr>
          <p:cNvSpPr txBox="1"/>
          <p:nvPr/>
        </p:nvSpPr>
        <p:spPr>
          <a:xfrm>
            <a:off x="416560" y="980149"/>
            <a:ext cx="11226800" cy="5129225"/>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Một tấm bìa tạo bởi năm đường tròn đồng tâm lần lượt có bán kính là 5 cm, 10 cm, 15 cm, 20 cm và 30 cm (H.5.17). Giả thiết rằng người ném phi tiêu một cách ngẫu nhiên và luôn trúng bia. Tính xác suất ném trúng vòng 8 (hình vành khuyên nằm giữa đường tròn thứ hai và thứ ba), biết rằng xác xuất cần tìm bằng tỉ số giữa diện tích của hình vành khuyên tương ứng với diện tích của hình tròn lớn nhất.</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6477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97D45-5FDA-3098-7F53-577C80BFE0A3}"/>
              </a:ext>
            </a:extLst>
          </p:cNvPr>
          <p:cNvSpPr txBox="1"/>
          <p:nvPr/>
        </p:nvSpPr>
        <p:spPr>
          <a:xfrm>
            <a:off x="528511" y="2258446"/>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p:pic>
        <p:nvPicPr>
          <p:cNvPr id="3" name="Picture 2" descr="A blue circle with white lines&#10;&#10;Description automatically generated">
            <a:extLst>
              <a:ext uri="{FF2B5EF4-FFF2-40B4-BE49-F238E27FC236}">
                <a16:creationId xmlns:a16="http://schemas.microsoft.com/office/drawing/2014/main" id="{F0C66606-D69E-21DB-4438-9498ED42B2E1}"/>
              </a:ext>
            </a:extLst>
          </p:cNvPr>
          <p:cNvPicPr>
            <a:picLocks noChangeAspect="1"/>
          </p:cNvPicPr>
          <p:nvPr/>
        </p:nvPicPr>
        <p:blipFill>
          <a:blip r:embed="rId2"/>
          <a:stretch>
            <a:fillRect/>
          </a:stretch>
        </p:blipFill>
        <p:spPr>
          <a:xfrm>
            <a:off x="8252562" y="2449860"/>
            <a:ext cx="3410927" cy="389105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5ABE3B-2536-664B-7D5A-CDB8A5818B46}"/>
                  </a:ext>
                </a:extLst>
              </p:cNvPr>
              <p:cNvSpPr txBox="1"/>
              <p:nvPr/>
            </p:nvSpPr>
            <p:spPr>
              <a:xfrm>
                <a:off x="1344760" y="2750889"/>
                <a:ext cx="6641465" cy="3590022"/>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Arial" panose="020B0604020202020204" pitchFamily="34" charset="0"/>
                    <a:cs typeface="Arial" panose="020B0604020202020204" pitchFamily="34" charset="0"/>
                  </a:rPr>
                  <a:t>Diện tích của vòng 8 là: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π</m:t>
                    </m:r>
                    <m:d>
                      <m:d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15</m:t>
                            </m:r>
                          </m:e>
                          <m: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10</m:t>
                            </m:r>
                          </m:e>
                          <m: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sup>
                        </m:sSup>
                      </m:e>
                    </m:d>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=125</m:t>
                    </m:r>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π</m:t>
                    </m:r>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600" i="0" smtClean="0">
                            <a:effectLst/>
                            <a:latin typeface="Cambria Math" panose="02040503050406030204" pitchFamily="18" charset="0"/>
                            <a:ea typeface="Times New Roman" panose="02020603050405020304" pitchFamily="18" charset="0"/>
                            <a:cs typeface="Times New Roman" panose="02020603050405020304" pitchFamily="18" charset="0"/>
                          </a:rPr>
                          <m:t>c</m:t>
                        </m:r>
                        <m:sSup>
                          <m:sSupPr>
                            <m:ctrlPr>
                              <a:rPr lang="en-VN" sz="26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600" i="0" smtClean="0">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vi-VN" sz="26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Arial" panose="020B0604020202020204" pitchFamily="34" charset="0"/>
                    <a:cs typeface="Arial" panose="020B0604020202020204" pitchFamily="34" charset="0"/>
                  </a:rPr>
                  <a:t> Diện tích hình tròn lớn nhất là: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π</m:t>
                    </m:r>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30</m:t>
                        </m:r>
                      </m:e>
                      <m: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=900</m:t>
                    </m:r>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π</m:t>
                    </m:r>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m</m:t>
                            </m:r>
                          </m:e>
                          <m:sup>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r>
                  <a:rPr lang="vi-VN" sz="2600" dirty="0">
                    <a:effectLst/>
                    <a:latin typeface="Arial" panose="020B0604020202020204" pitchFamily="34" charset="0"/>
                    <a:ea typeface="Times New Roman" panose="02020603050405020304" pitchFamily="18"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vi-VN" sz="2600" dirty="0">
                    <a:effectLst/>
                    <a:latin typeface="Arial" panose="020B0604020202020204" pitchFamily="34" charset="0"/>
                    <a:ea typeface="Arial" panose="020B0604020202020204" pitchFamily="34" charset="0"/>
                    <a:cs typeface="Arial" panose="020B0604020202020204" pitchFamily="34" charset="0"/>
                  </a:rPr>
                  <a:t> Xác suất ném trúng vòng 8 là: </a:t>
                </a:r>
                <a14:m>
                  <m:oMath xmlns:m="http://schemas.openxmlformats.org/officeDocument/2006/math">
                    <m:f>
                      <m:f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125</m:t>
                        </m:r>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π</m:t>
                        </m:r>
                      </m:num>
                      <m:den>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900</m:t>
                        </m:r>
                        <m:r>
                          <m:rPr>
                            <m:sty m:val="p"/>
                          </m:rPr>
                          <a:rPr lang="vi-VN" sz="2600" i="0" smtClean="0">
                            <a:effectLst/>
                            <a:latin typeface="Cambria Math" panose="02040503050406030204" pitchFamily="18" charset="0"/>
                            <a:ea typeface="Arial" panose="020B0604020202020204" pitchFamily="34" charset="0"/>
                            <a:cs typeface="Times New Roman" panose="02020603050405020304" pitchFamily="18" charset="0"/>
                          </a:rPr>
                          <m:t>π</m:t>
                        </m:r>
                      </m:den>
                    </m:f>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6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5</m:t>
                        </m:r>
                      </m:num>
                      <m:den>
                        <m:r>
                          <a:rPr lang="vi-VN" sz="2600" i="0" smtClean="0">
                            <a:effectLst/>
                            <a:latin typeface="Cambria Math" panose="02040503050406030204" pitchFamily="18" charset="0"/>
                            <a:ea typeface="Arial" panose="020B0604020202020204" pitchFamily="34" charset="0"/>
                            <a:cs typeface="Times New Roman" panose="02020603050405020304" pitchFamily="18" charset="0"/>
                          </a:rPr>
                          <m:t>36</m:t>
                        </m:r>
                      </m:den>
                    </m:f>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05ABE3B-2536-664B-7D5A-CDB8A5818B46}"/>
                  </a:ext>
                </a:extLst>
              </p:cNvPr>
              <p:cNvSpPr txBox="1">
                <a:spLocks noRot="1" noChangeAspect="1" noMove="1" noResize="1" noEditPoints="1" noAdjustHandles="1" noChangeArrowheads="1" noChangeShapeType="1" noTextEdit="1"/>
              </p:cNvSpPr>
              <p:nvPr/>
            </p:nvSpPr>
            <p:spPr>
              <a:xfrm>
                <a:off x="1344760" y="2750889"/>
                <a:ext cx="6641465" cy="3590022"/>
              </a:xfrm>
              <a:prstGeom prst="rect">
                <a:avLst/>
              </a:prstGeom>
              <a:blipFill>
                <a:blip r:embed="rId3"/>
                <a:stretch>
                  <a:fillRect l="-1530" b="-704"/>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DD7A1692-E8AF-EB1C-19E5-FD5036F80097}"/>
              </a:ext>
            </a:extLst>
          </p:cNvPr>
          <p:cNvSpPr txBox="1"/>
          <p:nvPr/>
        </p:nvSpPr>
        <p:spPr>
          <a:xfrm>
            <a:off x="936636" y="971175"/>
            <a:ext cx="1053494" cy="492443"/>
          </a:xfrm>
          <a:prstGeom prst="rect">
            <a:avLst/>
          </a:prstGeom>
          <a:solidFill>
            <a:schemeClr val="bg1"/>
          </a:solidFill>
        </p:spPr>
        <p:txBody>
          <a:bodyPr wrap="none" rtlCol="0">
            <a:spAutoFit/>
          </a:bodyPr>
          <a:lstStyle/>
          <a:p>
            <a:r>
              <a:rPr lang="en-VN" sz="2600" b="1" i="1" dirty="0">
                <a:solidFill>
                  <a:srgbClr val="C00000"/>
                </a:solidFill>
                <a:latin typeface="Arial" panose="020B0604020202020204" pitchFamily="34" charset="0"/>
                <a:cs typeface="Arial" panose="020B0604020202020204" pitchFamily="34" charset="0"/>
              </a:rPr>
              <a:t>Gợi ý</a:t>
            </a:r>
          </a:p>
        </p:txBody>
      </p:sp>
      <p:sp>
        <p:nvSpPr>
          <p:cNvPr id="8" name="TextBox 7">
            <a:extLst>
              <a:ext uri="{FF2B5EF4-FFF2-40B4-BE49-F238E27FC236}">
                <a16:creationId xmlns:a16="http://schemas.microsoft.com/office/drawing/2014/main" id="{1C313E9F-8540-737C-3FA8-13D337613A2C}"/>
              </a:ext>
            </a:extLst>
          </p:cNvPr>
          <p:cNvSpPr txBox="1"/>
          <p:nvPr/>
        </p:nvSpPr>
        <p:spPr>
          <a:xfrm>
            <a:off x="2216139" y="269605"/>
            <a:ext cx="9222105" cy="1895584"/>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Tính diện tích của vòng 8, diện tích của hình tròn lớn nhất.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Xác xuất ném trúng vòng 8 = Diện tích vòng 8 : Diện tích hình tròn lớn nhất. </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6516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strips(downLeft)">
                                      <p:cBhvr>
                                        <p:cTn id="23" dur="500"/>
                                        <p:tgtEl>
                                          <p:spTgt spid="5">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strips(down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strips(downLeft)">
                                      <p:cBhvr>
                                        <p:cTn id="31" dur="500"/>
                                        <p:tgtEl>
                                          <p:spTgt spid="5">
                                            <p:txEl>
                                              <p:pRg st="2" end="2"/>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strips(down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strips(downLef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D142C-01C5-C1ED-B717-E27B4F623F43}"/>
              </a:ext>
            </a:extLst>
          </p:cNvPr>
          <p:cNvSpPr txBox="1"/>
          <p:nvPr/>
        </p:nvSpPr>
        <p:spPr>
          <a:xfrm>
            <a:off x="4259600" y="3571241"/>
            <a:ext cx="3672800" cy="830997"/>
          </a:xfrm>
          <a:prstGeom prst="rect">
            <a:avLst/>
          </a:prstGeom>
          <a:noFill/>
        </p:spPr>
        <p:txBody>
          <a:bodyPr wrap="none" rtlCol="0">
            <a:spAutoFit/>
          </a:bodyPr>
          <a:lstStyle/>
          <a:p>
            <a:r>
              <a:rPr lang="en-VN" sz="4800" b="1" dirty="0">
                <a:solidFill>
                  <a:schemeClr val="accent6"/>
                </a:solidFill>
                <a:latin typeface="Arial" panose="020B0604020202020204" pitchFamily="34" charset="0"/>
                <a:cs typeface="Arial" panose="020B0604020202020204" pitchFamily="34" charset="0"/>
              </a:rPr>
              <a:t>LUYỆN TẬP</a:t>
            </a:r>
          </a:p>
        </p:txBody>
      </p:sp>
      <p:pic>
        <p:nvPicPr>
          <p:cNvPr id="3" name="Picture 31">
            <a:extLst>
              <a:ext uri="{FF2B5EF4-FFF2-40B4-BE49-F238E27FC236}">
                <a16:creationId xmlns:a16="http://schemas.microsoft.com/office/drawing/2014/main" id="{C8EAB73C-3993-0B9C-1950-E26D4638B7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61467" y="1229360"/>
            <a:ext cx="1669066" cy="2057400"/>
          </a:xfrm>
          <a:prstGeom prst="rect">
            <a:avLst/>
          </a:prstGeom>
        </p:spPr>
      </p:pic>
    </p:spTree>
    <p:extLst>
      <p:ext uri="{BB962C8B-B14F-4D97-AF65-F5344CB8AC3E}">
        <p14:creationId xmlns:p14="http://schemas.microsoft.com/office/powerpoint/2010/main" val="3127894715"/>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655265AE-9249-E8E3-4011-065C6DDD5CEF}"/>
                  </a:ext>
                </a:extLst>
              </p:cNvPr>
              <p:cNvSpPr/>
              <p:nvPr/>
            </p:nvSpPr>
            <p:spPr>
              <a:xfrm>
                <a:off x="1026160" y="528320"/>
                <a:ext cx="10139680" cy="205232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 1.</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 một đường tròn bán kính </a:t>
                </a:r>
                <a14:m>
                  <m:oMath xmlns:m="http://schemas.openxmlformats.org/officeDocument/2006/math">
                    <m:r>
                      <m:rPr>
                        <m:sty m:val="p"/>
                      </m:rPr>
                      <a:rPr lang="vi-VN" sz="2800" i="0">
                        <a:solidFill>
                          <a:schemeClr val="tx1"/>
                        </a:solidFill>
                        <a:effectLst/>
                        <a:latin typeface="Cambria Math" panose="02040503050406030204" pitchFamily="18" charset="0"/>
                        <a:ea typeface="Times New Roman" panose="02020603050405020304" pitchFamily="18" charset="0"/>
                      </a:rPr>
                      <m:t>R</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độ dài cung tròn có số đo </a:t>
                </a:r>
                <a14:m>
                  <m:oMath xmlns:m="http://schemas.openxmlformats.org/officeDocument/2006/math">
                    <m:sSup>
                      <m:sSupPr>
                        <m:ctrlPr>
                          <a:rPr lang="en-VN" sz="2800" i="1">
                            <a:solidFill>
                              <a:schemeClr val="tx1"/>
                            </a:solidFill>
                            <a:effectLst/>
                            <a:latin typeface="Cambria Math" panose="02040503050406030204" pitchFamily="18" charset="0"/>
                            <a:ea typeface="Times New Roman" panose="02020603050405020304" pitchFamily="18" charset="0"/>
                          </a:rPr>
                        </m:ctrlPr>
                      </m:sSupPr>
                      <m:e>
                        <m:r>
                          <m:rPr>
                            <m:sty m:val="p"/>
                          </m:rPr>
                          <a:rPr lang="vi-VN" sz="2800" i="0">
                            <a:solidFill>
                              <a:schemeClr val="tx1"/>
                            </a:solidFill>
                            <a:effectLst/>
                            <a:latin typeface="Cambria Math" panose="02040503050406030204" pitchFamily="18" charset="0"/>
                            <a:ea typeface="Times New Roman" panose="02020603050405020304" pitchFamily="18" charset="0"/>
                          </a:rPr>
                          <m:t>n</m:t>
                        </m:r>
                      </m:e>
                      <m:sup>
                        <m:r>
                          <m:rPr>
                            <m:sty m:val="p"/>
                          </m:rPr>
                          <a:rPr lang="vi-VN" sz="2800" i="0">
                            <a:solidFill>
                              <a:schemeClr val="tx1"/>
                            </a:solidFill>
                            <a:effectLst/>
                            <a:latin typeface="Cambria Math" panose="02040503050406030204" pitchFamily="18" charset="0"/>
                            <a:ea typeface="Times New Roman" panose="02020603050405020304" pitchFamily="18" charset="0"/>
                          </a:rPr>
                          <m:t>o</m:t>
                        </m:r>
                      </m:sup>
                    </m:sSup>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655265AE-9249-E8E3-4011-065C6DDD5CEF}"/>
                  </a:ext>
                </a:extLst>
              </p:cNvPr>
              <p:cNvSpPr>
                <a:spLocks noRot="1" noChangeAspect="1" noMove="1" noResize="1" noEditPoints="1" noAdjustHandles="1" noChangeArrowheads="1" noChangeShapeType="1" noTextEdit="1"/>
              </p:cNvSpPr>
              <p:nvPr/>
            </p:nvSpPr>
            <p:spPr>
              <a:xfrm>
                <a:off x="1026160" y="528320"/>
                <a:ext cx="10139680" cy="2052320"/>
              </a:xfrm>
              <a:prstGeom prst="roundRect">
                <a:avLst/>
              </a:prstGeom>
              <a:blipFill>
                <a:blip r:embed="rId2"/>
                <a:stretch>
                  <a:fillRect l="-250"/>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6E8FDD2-D98C-94EB-7D9E-F901203D96E0}"/>
                  </a:ext>
                </a:extLst>
              </p:cNvPr>
              <p:cNvSpPr/>
              <p:nvPr/>
            </p:nvSpPr>
            <p:spPr>
              <a:xfrm>
                <a:off x="1026160"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en-US" sz="2800" b="0" i="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m:t>
                    </m:r>
                  </m:oMath>
                </a14:m>
                <a:r>
                  <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rPr>
                          <m:t>πRn</m:t>
                        </m:r>
                      </m:num>
                      <m:den>
                        <m:r>
                          <a:rPr lang="vi-VN" sz="3200" i="0">
                            <a:solidFill>
                              <a:schemeClr val="tx1"/>
                            </a:solidFill>
                            <a:effectLst/>
                            <a:latin typeface="Cambria Math" panose="02040503050406030204" pitchFamily="18" charset="0"/>
                            <a:ea typeface="Times New Roman" panose="02020603050405020304" pitchFamily="18" charset="0"/>
                          </a:rPr>
                          <m:t>180</m:t>
                        </m:r>
                      </m:den>
                    </m:f>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96E8FDD2-D98C-94EB-7D9E-F901203D96E0}"/>
                  </a:ext>
                </a:extLst>
              </p:cNvPr>
              <p:cNvSpPr>
                <a:spLocks noRot="1" noChangeAspect="1" noMove="1" noResize="1" noEditPoints="1" noAdjustHandles="1" noChangeArrowheads="1" noChangeShapeType="1" noTextEdit="1"/>
              </p:cNvSpPr>
              <p:nvPr/>
            </p:nvSpPr>
            <p:spPr>
              <a:xfrm>
                <a:off x="1026160" y="2875280"/>
                <a:ext cx="4622800" cy="1402081"/>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54943CA2-834A-7BCC-3206-03D152D18A59}"/>
                  </a:ext>
                </a:extLst>
              </p:cNvPr>
              <p:cNvSpPr/>
              <p:nvPr/>
            </p:nvSpPr>
            <p:spPr>
              <a:xfrm>
                <a:off x="1026160"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en-US" sz="2800" b="0" i="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rPr>
                          <m:t>πR</m:t>
                        </m:r>
                      </m:num>
                      <m:den>
                        <m:r>
                          <m:rPr>
                            <m:sty m:val="p"/>
                          </m:rPr>
                          <a:rPr lang="vi-VN" sz="3200" i="0">
                            <a:solidFill>
                              <a:schemeClr val="tx1"/>
                            </a:solidFill>
                            <a:effectLst/>
                            <a:latin typeface="Cambria Math" panose="02040503050406030204" pitchFamily="18" charset="0"/>
                            <a:ea typeface="Times New Roman" panose="02020603050405020304" pitchFamily="18" charset="0"/>
                          </a:rPr>
                          <m:t>n</m:t>
                        </m:r>
                      </m:den>
                    </m:f>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54943CA2-834A-7BCC-3206-03D152D18A59}"/>
                  </a:ext>
                </a:extLst>
              </p:cNvPr>
              <p:cNvSpPr>
                <a:spLocks noRot="1" noChangeAspect="1" noMove="1" noResize="1" noEditPoints="1" noAdjustHandles="1" noChangeArrowheads="1" noChangeShapeType="1" noTextEdit="1"/>
              </p:cNvSpPr>
              <p:nvPr/>
            </p:nvSpPr>
            <p:spPr>
              <a:xfrm>
                <a:off x="1026160" y="4572001"/>
                <a:ext cx="4622800" cy="1402081"/>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C30E213-CA28-C61C-E75E-B59E5307ECF3}"/>
                  </a:ext>
                </a:extLst>
              </p:cNvPr>
              <p:cNvSpPr/>
              <p:nvPr/>
            </p:nvSpPr>
            <p:spPr>
              <a:xfrm>
                <a:off x="6543042"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en-US" sz="2800" b="0" i="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a:rPr lang="vi-VN" sz="3200" i="0">
                            <a:solidFill>
                              <a:schemeClr val="tx1"/>
                            </a:solidFill>
                            <a:effectLst/>
                            <a:latin typeface="Cambria Math" panose="02040503050406030204" pitchFamily="18" charset="0"/>
                            <a:ea typeface="Times New Roman" panose="02020603050405020304" pitchFamily="18" charset="0"/>
                          </a:rPr>
                          <m:t>180</m:t>
                        </m:r>
                      </m:num>
                      <m:den>
                        <m:r>
                          <m:rPr>
                            <m:sty m:val="p"/>
                          </m:rPr>
                          <a:rPr lang="vi-VN" sz="3200" i="0">
                            <a:solidFill>
                              <a:schemeClr val="tx1"/>
                            </a:solidFill>
                            <a:effectLst/>
                            <a:latin typeface="Cambria Math" panose="02040503050406030204" pitchFamily="18" charset="0"/>
                            <a:ea typeface="Times New Roman" panose="02020603050405020304" pitchFamily="18" charset="0"/>
                          </a:rPr>
                          <m:t>πRn</m:t>
                        </m:r>
                      </m:den>
                    </m:f>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2C30E213-CA28-C61C-E75E-B59E5307ECF3}"/>
                  </a:ext>
                </a:extLst>
              </p:cNvPr>
              <p:cNvSpPr>
                <a:spLocks noRot="1" noChangeAspect="1" noMove="1" noResize="1" noEditPoints="1" noAdjustHandles="1" noChangeArrowheads="1" noChangeShapeType="1" noTextEdit="1"/>
              </p:cNvSpPr>
              <p:nvPr/>
            </p:nvSpPr>
            <p:spPr>
              <a:xfrm>
                <a:off x="6543042" y="2875280"/>
                <a:ext cx="4622800" cy="1402081"/>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D6DFFBAA-8CB0-E472-B045-3942B4EA833B}"/>
                  </a:ext>
                </a:extLst>
              </p:cNvPr>
              <p:cNvSpPr/>
              <p:nvPr/>
            </p:nvSpPr>
            <p:spPr>
              <a:xfrm>
                <a:off x="6543042"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en-US" sz="2800" b="0" i="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rPr>
                          <m:t>Rn</m:t>
                        </m:r>
                      </m:num>
                      <m:den>
                        <m:r>
                          <m:rPr>
                            <m:sty m:val="p"/>
                          </m:rPr>
                          <a:rPr lang="vi-VN" sz="3200" i="0">
                            <a:solidFill>
                              <a:schemeClr val="tx1"/>
                            </a:solidFill>
                            <a:effectLst/>
                            <a:latin typeface="Cambria Math" panose="02040503050406030204" pitchFamily="18" charset="0"/>
                            <a:ea typeface="Times New Roman" panose="02020603050405020304" pitchFamily="18" charset="0"/>
                          </a:rPr>
                          <m:t>π</m:t>
                        </m:r>
                      </m:den>
                    </m:f>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D6DFFBAA-8CB0-E472-B045-3942B4EA833B}"/>
                  </a:ext>
                </a:extLst>
              </p:cNvPr>
              <p:cNvSpPr>
                <a:spLocks noRot="1" noChangeAspect="1" noMove="1" noResize="1" noEditPoints="1" noAdjustHandles="1" noChangeArrowheads="1" noChangeShapeType="1" noTextEdit="1"/>
              </p:cNvSpPr>
              <p:nvPr/>
            </p:nvSpPr>
            <p:spPr>
              <a:xfrm>
                <a:off x="6543042" y="4572001"/>
                <a:ext cx="4622800" cy="1402081"/>
              </a:xfrm>
              <a:prstGeom prst="roundRect">
                <a:avLst/>
              </a:prstGeom>
              <a:blipFill>
                <a:blip r:embed="rId6"/>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77DC90B1-7153-6C19-0EE3-795CAEF263E8}"/>
                  </a:ext>
                </a:extLst>
              </p:cNvPr>
              <p:cNvSpPr/>
              <p:nvPr/>
            </p:nvSpPr>
            <p:spPr>
              <a:xfrm>
                <a:off x="1026160" y="2875280"/>
                <a:ext cx="4622800" cy="140208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2800" b="1" i="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𝐥</m:t>
                    </m:r>
                  </m:oMath>
                </a14:m>
                <a:r>
                  <a:rPr lang="en-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VN" sz="3200" b="1" i="1" smtClean="0">
                            <a:solidFill>
                              <a:srgbClr val="FF0000"/>
                            </a:solidFill>
                            <a:effectLst/>
                            <a:latin typeface="Cambria Math" panose="02040503050406030204" pitchFamily="18" charset="0"/>
                            <a:ea typeface="Times New Roman" panose="02020603050405020304" pitchFamily="18" charset="0"/>
                          </a:rPr>
                        </m:ctrlPr>
                      </m:fPr>
                      <m:num>
                        <m:r>
                          <a:rPr lang="vi-VN" sz="3200" b="1" i="0">
                            <a:solidFill>
                              <a:srgbClr val="FF0000"/>
                            </a:solidFill>
                            <a:effectLst/>
                            <a:latin typeface="Cambria Math" panose="02040503050406030204" pitchFamily="18" charset="0"/>
                            <a:ea typeface="Times New Roman" panose="02020603050405020304" pitchFamily="18" charset="0"/>
                          </a:rPr>
                          <m:t>𝛑</m:t>
                        </m:r>
                        <m:r>
                          <a:rPr lang="vi-VN" sz="3200" b="1" i="0">
                            <a:solidFill>
                              <a:srgbClr val="FF0000"/>
                            </a:solidFill>
                            <a:effectLst/>
                            <a:latin typeface="Cambria Math" panose="02040503050406030204" pitchFamily="18" charset="0"/>
                            <a:ea typeface="Times New Roman" panose="02020603050405020304" pitchFamily="18" charset="0"/>
                          </a:rPr>
                          <m:t>𝐑𝐧</m:t>
                        </m:r>
                      </m:num>
                      <m:den>
                        <m:r>
                          <a:rPr lang="vi-VN" sz="3200" b="1" i="0">
                            <a:solidFill>
                              <a:srgbClr val="FF0000"/>
                            </a:solidFill>
                            <a:effectLst/>
                            <a:latin typeface="Cambria Math" panose="02040503050406030204" pitchFamily="18" charset="0"/>
                            <a:ea typeface="Times New Roman" panose="02020603050405020304" pitchFamily="18" charset="0"/>
                          </a:rPr>
                          <m:t>𝟏𝟖𝟎</m:t>
                        </m:r>
                      </m:den>
                    </m:f>
                  </m:oMath>
                </a14:m>
                <a:endParaRPr lang="en-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77DC90B1-7153-6C19-0EE3-795CAEF263E8}"/>
                  </a:ext>
                </a:extLst>
              </p:cNvPr>
              <p:cNvSpPr>
                <a:spLocks noRot="1" noChangeAspect="1" noMove="1" noResize="1" noEditPoints="1" noAdjustHandles="1" noChangeArrowheads="1" noChangeShapeType="1" noTextEdit="1"/>
              </p:cNvSpPr>
              <p:nvPr/>
            </p:nvSpPr>
            <p:spPr>
              <a:xfrm>
                <a:off x="1026160" y="2875280"/>
                <a:ext cx="4622800" cy="1402081"/>
              </a:xfrm>
              <a:prstGeom prst="roundRect">
                <a:avLst/>
              </a:prstGeom>
              <a:blipFill>
                <a:blip r:embed="rId7"/>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250804605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6942987-8CFD-A061-28BA-DEC1C2BF55F2}"/>
              </a:ext>
            </a:extLst>
          </p:cNvPr>
          <p:cNvSpPr/>
          <p:nvPr/>
        </p:nvSpPr>
        <p:spPr>
          <a:xfrm>
            <a:off x="614680" y="528320"/>
            <a:ext cx="10962640" cy="205232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 2.</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latin typeface="Arial" panose="020B0604020202020204" pitchFamily="34" charset="0"/>
                <a:cs typeface="Arial" panose="020B0604020202020204" pitchFamily="34" charset="0"/>
              </a:rPr>
              <a:t>Tính độ dài cung 30° của một đường tròn có bán kính 4 dm</a:t>
            </a:r>
            <a:endParaRPr lang="en-VN" sz="2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86F22C3A-D613-FCAD-99D5-8A8357CE3FBF}"/>
                  </a:ext>
                </a:extLst>
              </p:cNvPr>
              <p:cNvSpPr/>
              <p:nvPr/>
            </p:nvSpPr>
            <p:spPr>
              <a:xfrm>
                <a:off x="1026160"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VN" sz="3200" i="1" smtClean="0">
                            <a:solidFill>
                              <a:schemeClr val="tx1"/>
                            </a:solidFill>
                            <a:effectLst/>
                            <a:latin typeface="Cambria Math" panose="02040503050406030204" pitchFamily="18" charset="0"/>
                          </a:rPr>
                        </m:ctrlPr>
                      </m:fPr>
                      <m:num>
                        <m:r>
                          <m:rPr>
                            <m:sty m:val="p"/>
                          </m:rPr>
                          <a:rPr lang="en-US"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en-US"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86F22C3A-D613-FCAD-99D5-8A8357CE3FBF}"/>
                  </a:ext>
                </a:extLst>
              </p:cNvPr>
              <p:cNvSpPr>
                <a:spLocks noRot="1" noChangeAspect="1" noMove="1" noResize="1" noEditPoints="1" noAdjustHandles="1" noChangeArrowheads="1" noChangeShapeType="1" noTextEdit="1"/>
              </p:cNvSpPr>
              <p:nvPr/>
            </p:nvSpPr>
            <p:spPr>
              <a:xfrm>
                <a:off x="1026160" y="2875280"/>
                <a:ext cx="4622800" cy="1402081"/>
              </a:xfrm>
              <a:prstGeom prst="roundRect">
                <a:avLst/>
              </a:prstGeom>
              <a:blipFill>
                <a:blip r:embed="rId2"/>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DE8C46-9CC4-B64F-1213-4E66E1E05E2B}"/>
                  </a:ext>
                </a:extLst>
              </p:cNvPr>
              <p:cNvSpPr/>
              <p:nvPr/>
            </p:nvSpPr>
            <p:spPr>
              <a:xfrm>
                <a:off x="1026160"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VN" sz="3200" i="1" smtClean="0">
                            <a:solidFill>
                              <a:schemeClr val="tx1"/>
                            </a:solidFill>
                            <a:effectLst/>
                            <a:latin typeface="Cambria Math" panose="02040503050406030204" pitchFamily="18" charset="0"/>
                          </a:rPr>
                        </m:ctrlPr>
                      </m:fPr>
                      <m:num>
                        <m:r>
                          <a:rPr lang="en-US"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num>
                      <m:den>
                        <m:r>
                          <a:rPr lang="en-US"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dm</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08DE8C46-9CC4-B64F-1213-4E66E1E05E2B}"/>
                  </a:ext>
                </a:extLst>
              </p:cNvPr>
              <p:cNvSpPr>
                <a:spLocks noRot="1" noChangeAspect="1" noMove="1" noResize="1" noEditPoints="1" noAdjustHandles="1" noChangeArrowheads="1" noChangeShapeType="1" noTextEdit="1"/>
              </p:cNvSpPr>
              <p:nvPr/>
            </p:nvSpPr>
            <p:spPr>
              <a:xfrm>
                <a:off x="1026160" y="4572001"/>
                <a:ext cx="4622800" cy="1402081"/>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A2F27B79-3C29-FC94-D452-3B775F59F88B}"/>
                  </a:ext>
                </a:extLst>
              </p:cNvPr>
              <p:cNvSpPr/>
              <p:nvPr/>
            </p:nvSpPr>
            <p:spPr>
              <a:xfrm>
                <a:off x="6543042"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a:rPr lang="en-US" sz="3200" i="0">
                            <a:solidFill>
                              <a:schemeClr val="tx1"/>
                            </a:solidFill>
                            <a:effectLst/>
                            <a:latin typeface="Cambria Math" panose="02040503050406030204" pitchFamily="18" charset="0"/>
                            <a:ea typeface="Times New Roman" panose="02020603050405020304" pitchFamily="18" charset="0"/>
                          </a:rPr>
                          <m:t>2</m:t>
                        </m:r>
                        <m:r>
                          <m:rPr>
                            <m:sty m:val="p"/>
                          </m:rPr>
                          <a:rPr lang="en-US" sz="3200" i="0">
                            <a:solidFill>
                              <a:schemeClr val="tx1"/>
                            </a:solidFill>
                            <a:effectLst/>
                            <a:latin typeface="Cambria Math" panose="02040503050406030204" pitchFamily="18" charset="0"/>
                            <a:ea typeface="Times New Roman" panose="02020603050405020304" pitchFamily="18" charset="0"/>
                          </a:rPr>
                          <m:t>π</m:t>
                        </m:r>
                      </m:num>
                      <m:den>
                        <m:r>
                          <a:rPr lang="en-US" sz="3200" i="0">
                            <a:solidFill>
                              <a:schemeClr val="tx1"/>
                            </a:solidFill>
                            <a:effectLst/>
                            <a:latin typeface="Cambria Math" panose="02040503050406030204" pitchFamily="18" charset="0"/>
                            <a:ea typeface="Times New Roman" panose="02020603050405020304" pitchFamily="18" charset="0"/>
                          </a:rPr>
                          <m:t>3</m:t>
                        </m:r>
                      </m:den>
                    </m:f>
                  </m:oMath>
                </a14:m>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dm</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A2F27B79-3C29-FC94-D452-3B775F59F88B}"/>
                  </a:ext>
                </a:extLst>
              </p:cNvPr>
              <p:cNvSpPr>
                <a:spLocks noRot="1" noChangeAspect="1" noMove="1" noResize="1" noEditPoints="1" noAdjustHandles="1" noChangeArrowheads="1" noChangeShapeType="1" noTextEdit="1"/>
              </p:cNvSpPr>
              <p:nvPr/>
            </p:nvSpPr>
            <p:spPr>
              <a:xfrm>
                <a:off x="6543042" y="2875280"/>
                <a:ext cx="4622800" cy="1402081"/>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3A06AEDB-EE04-477C-7D95-62DBEA7B1977}"/>
                  </a:ext>
                </a:extLst>
              </p:cNvPr>
              <p:cNvSpPr/>
              <p:nvPr/>
            </p:nvSpPr>
            <p:spPr>
              <a:xfrm>
                <a:off x="6543042"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m:rPr>
                            <m:sty m:val="p"/>
                          </m:rPr>
                          <a:rPr lang="en-US" sz="3200" i="0">
                            <a:solidFill>
                              <a:schemeClr val="tx1"/>
                            </a:solidFill>
                            <a:effectLst/>
                            <a:latin typeface="Cambria Math" panose="02040503050406030204" pitchFamily="18" charset="0"/>
                            <a:ea typeface="Times New Roman" panose="02020603050405020304" pitchFamily="18" charset="0"/>
                          </a:rPr>
                          <m:t>π</m:t>
                        </m:r>
                      </m:num>
                      <m:den>
                        <m:r>
                          <a:rPr lang="en-US" sz="3200" i="0">
                            <a:solidFill>
                              <a:schemeClr val="tx1"/>
                            </a:solidFill>
                            <a:effectLst/>
                            <a:latin typeface="Cambria Math" panose="02040503050406030204" pitchFamily="18" charset="0"/>
                            <a:ea typeface="Times New Roman" panose="02020603050405020304" pitchFamily="18" charset="0"/>
                          </a:rPr>
                          <m:t>6</m:t>
                        </m:r>
                      </m:den>
                    </m:f>
                  </m:oMath>
                </a14:m>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dm</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3A06AEDB-EE04-477C-7D95-62DBEA7B1977}"/>
                  </a:ext>
                </a:extLst>
              </p:cNvPr>
              <p:cNvSpPr>
                <a:spLocks noRot="1" noChangeAspect="1" noMove="1" noResize="1" noEditPoints="1" noAdjustHandles="1" noChangeArrowheads="1" noChangeShapeType="1" noTextEdit="1"/>
              </p:cNvSpPr>
              <p:nvPr/>
            </p:nvSpPr>
            <p:spPr>
              <a:xfrm>
                <a:off x="6543042" y="4572001"/>
                <a:ext cx="4622800" cy="1402081"/>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DB99042-8345-DF1B-8E2B-3DDE5BD4BB6E}"/>
                  </a:ext>
                </a:extLst>
              </p:cNvPr>
              <p:cNvSpPr/>
              <p:nvPr/>
            </p:nvSpPr>
            <p:spPr>
              <a:xfrm>
                <a:off x="6543042" y="2875280"/>
                <a:ext cx="4622800" cy="140208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VN" sz="3200" b="1" i="1" smtClean="0">
                            <a:solidFill>
                              <a:srgbClr val="FF0000"/>
                            </a:solidFill>
                            <a:effectLst/>
                            <a:latin typeface="Cambria Math" panose="02040503050406030204" pitchFamily="18" charset="0"/>
                            <a:ea typeface="Times New Roman" panose="02020603050405020304" pitchFamily="18" charset="0"/>
                          </a:rPr>
                        </m:ctrlPr>
                      </m:fPr>
                      <m:num>
                        <m:r>
                          <a:rPr lang="en-US" sz="3200" b="1" i="0">
                            <a:solidFill>
                              <a:srgbClr val="FF0000"/>
                            </a:solidFill>
                            <a:effectLst/>
                            <a:latin typeface="Cambria Math" panose="02040503050406030204" pitchFamily="18" charset="0"/>
                            <a:ea typeface="Times New Roman" panose="02020603050405020304" pitchFamily="18" charset="0"/>
                          </a:rPr>
                          <m:t>𝟐</m:t>
                        </m:r>
                        <m:r>
                          <a:rPr lang="en-US" sz="3200" b="1" i="0">
                            <a:solidFill>
                              <a:srgbClr val="FF0000"/>
                            </a:solidFill>
                            <a:effectLst/>
                            <a:latin typeface="Cambria Math" panose="02040503050406030204" pitchFamily="18" charset="0"/>
                            <a:ea typeface="Times New Roman" panose="02020603050405020304" pitchFamily="18" charset="0"/>
                          </a:rPr>
                          <m:t>𝛑</m:t>
                        </m:r>
                      </m:num>
                      <m:den>
                        <m:r>
                          <a:rPr lang="en-US" sz="3200" b="1" i="0">
                            <a:solidFill>
                              <a:srgbClr val="FF0000"/>
                            </a:solidFill>
                            <a:effectLst/>
                            <a:latin typeface="Cambria Math" panose="02040503050406030204" pitchFamily="18" charset="0"/>
                            <a:ea typeface="Times New Roman" panose="02020603050405020304" pitchFamily="18" charset="0"/>
                          </a:rPr>
                          <m:t>𝟑</m:t>
                        </m:r>
                      </m:den>
                    </m:f>
                  </m:oMath>
                </a14:m>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dm</a:t>
                </a:r>
                <a:endParaRPr lang="en-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DB99042-8345-DF1B-8E2B-3DDE5BD4BB6E}"/>
                  </a:ext>
                </a:extLst>
              </p:cNvPr>
              <p:cNvSpPr>
                <a:spLocks noRot="1" noChangeAspect="1" noMove="1" noResize="1" noEditPoints="1" noAdjustHandles="1" noChangeArrowheads="1" noChangeShapeType="1" noTextEdit="1"/>
              </p:cNvSpPr>
              <p:nvPr/>
            </p:nvSpPr>
            <p:spPr>
              <a:xfrm>
                <a:off x="6543042" y="2875280"/>
                <a:ext cx="4622800" cy="1402081"/>
              </a:xfrm>
              <a:prstGeom prst="roundRect">
                <a:avLst/>
              </a:prstGeom>
              <a:blipFill>
                <a:blip r:embed="rId6"/>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7507400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859E0FE-1A56-ACD3-3EB2-D0B12C559FF4}"/>
              </a:ext>
            </a:extLst>
          </p:cNvPr>
          <p:cNvSpPr/>
          <p:nvPr/>
        </p:nvSpPr>
        <p:spPr>
          <a:xfrm>
            <a:off x="304802" y="574354"/>
            <a:ext cx="8067038" cy="249237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6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 3.</a:t>
            </a:r>
            <a:r>
              <a:rPr lang="vi-VN" sz="26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Hình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khuyên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phần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hình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tròn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giữa</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hai</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tròn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đồng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tâm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Tính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diện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tích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hình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vành</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khăn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khi</a:t>
            </a:r>
            <a:r>
              <a:rPr lang="en-US" sz="2600" dirty="0">
                <a:solidFill>
                  <a:schemeClr val="tx1"/>
                </a:solidFill>
                <a:latin typeface="Arial" panose="020B0604020202020204" pitchFamily="34" charset="0"/>
                <a:cs typeface="Arial" panose="020B0604020202020204" pitchFamily="34" charset="0"/>
              </a:rPr>
              <a:t> R1 = 10,5 cm, R2 = 7,8cm.</a:t>
            </a:r>
            <a:endParaRPr lang="en-VN" sz="2600" dirty="0">
              <a:solidFill>
                <a:schemeClr val="tx1"/>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4ED90F10-6C45-D278-9FF8-8E38516BBE25}"/>
              </a:ext>
            </a:extLst>
          </p:cNvPr>
          <p:cNvSpPr/>
          <p:nvPr/>
        </p:nvSpPr>
        <p:spPr>
          <a:xfrm>
            <a:off x="1727201" y="3429000"/>
            <a:ext cx="3738878" cy="11684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155,1 cm</a:t>
            </a:r>
            <a:r>
              <a:rPr lang="en-US" sz="26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6C43C1C5-A68C-F373-BB0D-39D8F3E7E80B}"/>
              </a:ext>
            </a:extLst>
          </p:cNvPr>
          <p:cNvSpPr/>
          <p:nvPr/>
        </p:nvSpPr>
        <p:spPr>
          <a:xfrm>
            <a:off x="1727201" y="4959671"/>
            <a:ext cx="3738878" cy="11684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145,1 cm</a:t>
            </a:r>
            <a:r>
              <a:rPr lang="en-US" sz="26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D61AF128-C238-C15B-FB5C-FF89E29D2E8A}"/>
              </a:ext>
            </a:extLst>
          </p:cNvPr>
          <p:cNvSpPr/>
          <p:nvPr/>
        </p:nvSpPr>
        <p:spPr>
          <a:xfrm>
            <a:off x="6725921" y="3428999"/>
            <a:ext cx="3738878" cy="11684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165,1 cm</a:t>
            </a:r>
            <a:r>
              <a:rPr lang="en-US" sz="26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F1450743-332F-F3BF-2C5C-166945BB53CE}"/>
              </a:ext>
            </a:extLst>
          </p:cNvPr>
          <p:cNvSpPr/>
          <p:nvPr/>
        </p:nvSpPr>
        <p:spPr>
          <a:xfrm>
            <a:off x="6725921" y="4959671"/>
            <a:ext cx="3738878" cy="11684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r>
              <a:rPr lang="en-US"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135,1 cm</a:t>
            </a:r>
            <a:r>
              <a:rPr lang="en-US" sz="26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2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descr="A diagram of a circle with lines and letters&#10;&#10;Description automatically generated">
            <a:extLst>
              <a:ext uri="{FF2B5EF4-FFF2-40B4-BE49-F238E27FC236}">
                <a16:creationId xmlns:a16="http://schemas.microsoft.com/office/drawing/2014/main" id="{61986C7A-2030-B8DB-0B57-C0B83732029F}"/>
              </a:ext>
            </a:extLst>
          </p:cNvPr>
          <p:cNvPicPr>
            <a:picLocks noChangeAspect="1"/>
          </p:cNvPicPr>
          <p:nvPr/>
        </p:nvPicPr>
        <p:blipFill rotWithShape="1">
          <a:blip r:embed="rId2">
            <a:extLst>
              <a:ext uri="{28A0092B-C50C-407E-A947-70E740481C1C}">
                <a14:useLocalDpi xmlns:a14="http://schemas.microsoft.com/office/drawing/2010/main" val="0"/>
              </a:ext>
            </a:extLst>
          </a:blip>
          <a:srcRect b="13240"/>
          <a:stretch/>
        </p:blipFill>
        <p:spPr bwMode="auto">
          <a:xfrm>
            <a:off x="8595361" y="574354"/>
            <a:ext cx="2511875" cy="2492376"/>
          </a:xfrm>
          <a:prstGeom prst="rect">
            <a:avLst/>
          </a:prstGeom>
          <a:noFill/>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6896012B-EE57-586E-A500-06FAA1B2BF7C}"/>
              </a:ext>
            </a:extLst>
          </p:cNvPr>
          <p:cNvSpPr/>
          <p:nvPr/>
        </p:nvSpPr>
        <p:spPr>
          <a:xfrm>
            <a:off x="1727201" y="3428998"/>
            <a:ext cx="3738878" cy="11684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en-US" sz="2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155,1 cm</a:t>
            </a:r>
            <a:r>
              <a:rPr lang="en-US" sz="2600" b="1" baseline="30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VN" sz="2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81982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883743E-A0C6-AB1A-167B-522A556C04C2}"/>
              </a:ext>
            </a:extLst>
          </p:cNvPr>
          <p:cNvSpPr/>
          <p:nvPr/>
        </p:nvSpPr>
        <p:spPr>
          <a:xfrm>
            <a:off x="1026160" y="528320"/>
            <a:ext cx="10139680" cy="205232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 4.</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latin typeface="Arial" panose="020B0604020202020204" pitchFamily="34" charset="0"/>
                <a:cs typeface="Arial" panose="020B0604020202020204" pitchFamily="34" charset="0"/>
              </a:rPr>
              <a:t>Diện tích hình tròn bán kính R = 10cm là:</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F5C8753A-3069-7294-9CD0-C04DBDA92553}"/>
                  </a:ext>
                </a:extLst>
              </p:cNvPr>
              <p:cNvSpPr/>
              <p:nvPr/>
            </p:nvSpPr>
            <p:spPr>
              <a:xfrm>
                <a:off x="1026160"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800" i="0" smtClean="0">
                        <a:solidFill>
                          <a:schemeClr val="tx1"/>
                        </a:solidFill>
                        <a:effectLst/>
                        <a:latin typeface="Cambria Math" panose="02040503050406030204" pitchFamily="18" charset="0"/>
                        <a:ea typeface="Times New Roman" panose="02020603050405020304" pitchFamily="18" charset="0"/>
                      </a:rPr>
                      <m:t>10</m:t>
                    </m:r>
                    <m:r>
                      <m:rPr>
                        <m:sty m:val="p"/>
                      </m:rPr>
                      <a:rPr lang="vi-VN" sz="2800" i="0" smtClean="0">
                        <a:solidFill>
                          <a:schemeClr val="tx1"/>
                        </a:solidFill>
                        <a:effectLst/>
                        <a:latin typeface="Cambria Math" panose="02040503050406030204" pitchFamily="18" charset="0"/>
                        <a:ea typeface="Times New Roman" panose="02020603050405020304" pitchFamily="18" charset="0"/>
                      </a:rPr>
                      <m:t>π</m:t>
                    </m:r>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cm</a:t>
                </a:r>
                <a:r>
                  <a:rPr lang="vi-VN" sz="28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F5C8753A-3069-7294-9CD0-C04DBDA92553}"/>
                  </a:ext>
                </a:extLst>
              </p:cNvPr>
              <p:cNvSpPr>
                <a:spLocks noRot="1" noChangeAspect="1" noMove="1" noResize="1" noEditPoints="1" noAdjustHandles="1" noChangeArrowheads="1" noChangeShapeType="1" noTextEdit="1"/>
              </p:cNvSpPr>
              <p:nvPr/>
            </p:nvSpPr>
            <p:spPr>
              <a:xfrm>
                <a:off x="1026160" y="2875280"/>
                <a:ext cx="4622800" cy="1402081"/>
              </a:xfrm>
              <a:prstGeom prst="roundRect">
                <a:avLst/>
              </a:prstGeom>
              <a:blipFill>
                <a:blip r:embed="rId2"/>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D88C8520-5C1E-11A4-BDC6-886D00DF2F5A}"/>
                  </a:ext>
                </a:extLst>
              </p:cNvPr>
              <p:cNvSpPr/>
              <p:nvPr/>
            </p:nvSpPr>
            <p:spPr>
              <a:xfrm>
                <a:off x="1026160"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VN" sz="3200" i="1" smtClean="0">
                            <a:solidFill>
                              <a:schemeClr val="tx1"/>
                            </a:solidFill>
                            <a:effectLst/>
                            <a:latin typeface="Cambria Math" panose="02040503050406030204" pitchFamily="18" charset="0"/>
                          </a:rPr>
                        </m:ctrlPr>
                      </m:fPr>
                      <m:num>
                        <m: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100</m:t>
                        </m:r>
                      </m:num>
                      <m:den>
                        <m:r>
                          <m:rPr>
                            <m:sty m:val="p"/>
                          </m:rPr>
                          <a:rPr lang="vi-VN" sz="320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den>
                    </m:f>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cm</a:t>
                </a:r>
                <a:r>
                  <a:rPr lang="vi-VN" sz="2800" baseline="30000" dirty="0">
                    <a:solidFill>
                      <a:schemeClr val="tx1"/>
                    </a:solidFill>
                    <a:effectLst/>
                    <a:latin typeface="Arial" panose="020B0604020202020204" pitchFamily="34" charset="0"/>
                    <a:ea typeface="Arial" panose="020B0604020202020204" pitchFamily="34" charset="0"/>
                    <a:cs typeface="Arial" panose="020B0604020202020204" pitchFamily="34" charset="0"/>
                  </a:rPr>
                  <a:t>2</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D88C8520-5C1E-11A4-BDC6-886D00DF2F5A}"/>
                  </a:ext>
                </a:extLst>
              </p:cNvPr>
              <p:cNvSpPr>
                <a:spLocks noRot="1" noChangeAspect="1" noMove="1" noResize="1" noEditPoints="1" noAdjustHandles="1" noChangeArrowheads="1" noChangeShapeType="1" noTextEdit="1"/>
              </p:cNvSpPr>
              <p:nvPr/>
            </p:nvSpPr>
            <p:spPr>
              <a:xfrm>
                <a:off x="1026160" y="4572001"/>
                <a:ext cx="4622800" cy="1402081"/>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0A4D4EF-0B52-9C5E-A7BF-15E1DA65C151}"/>
                  </a:ext>
                </a:extLst>
              </p:cNvPr>
              <p:cNvSpPr/>
              <p:nvPr/>
            </p:nvSpPr>
            <p:spPr>
              <a:xfrm>
                <a:off x="6543042"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100</m:t>
                    </m:r>
                    <m:r>
                      <m:rPr>
                        <m:sty m:val="p"/>
                      </m:rPr>
                      <a:rPr lang="vi-VN" sz="2800" i="0"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π</m:t>
                    </m:r>
                  </m:oMath>
                </a14:m>
                <a:r>
                  <a:rPr lang="vi-VN" sz="2800" dirty="0">
                    <a:solidFill>
                      <a:schemeClr val="tx1"/>
                    </a:solidFill>
                    <a:effectLst/>
                    <a:latin typeface="Arial" panose="020B0604020202020204" pitchFamily="34" charset="0"/>
                    <a:ea typeface="Arial" panose="020B0604020202020204" pitchFamily="34" charset="0"/>
                    <a:cs typeface="Arial" panose="020B0604020202020204" pitchFamily="34" charset="0"/>
                  </a:rPr>
                  <a:t> cm</a:t>
                </a:r>
                <a:r>
                  <a:rPr lang="vi-VN" sz="2800" baseline="30000" dirty="0">
                    <a:solidFill>
                      <a:schemeClr val="tx1"/>
                    </a:solidFill>
                    <a:effectLst/>
                    <a:latin typeface="Arial" panose="020B0604020202020204" pitchFamily="34" charset="0"/>
                    <a:ea typeface="Arial" panose="020B0604020202020204" pitchFamily="34" charset="0"/>
                    <a:cs typeface="Arial" panose="020B0604020202020204" pitchFamily="34" charset="0"/>
                  </a:rPr>
                  <a:t>2</a:t>
                </a:r>
                <a:r>
                  <a:rPr lang="en-VN" sz="2800" dirty="0">
                    <a:solidFill>
                      <a:schemeClr val="tx1"/>
                    </a:solidFill>
                    <a:effectLst/>
                    <a:latin typeface="Arial" panose="020B0604020202020204" pitchFamily="34" charset="0"/>
                    <a:cs typeface="Arial" panose="020B0604020202020204" pitchFamily="34" charset="0"/>
                  </a:rPr>
                  <a:t> </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0A4D4EF-0B52-9C5E-A7BF-15E1DA65C151}"/>
                  </a:ext>
                </a:extLst>
              </p:cNvPr>
              <p:cNvSpPr>
                <a:spLocks noRot="1" noChangeAspect="1" noMove="1" noResize="1" noEditPoints="1" noAdjustHandles="1" noChangeArrowheads="1" noChangeShapeType="1" noTextEdit="1"/>
              </p:cNvSpPr>
              <p:nvPr/>
            </p:nvSpPr>
            <p:spPr>
              <a:xfrm>
                <a:off x="6543042" y="2875280"/>
                <a:ext cx="4622800" cy="1402081"/>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56EF309-98AA-1385-67E4-6D6C9BB30A48}"/>
                  </a:ext>
                </a:extLst>
              </p:cNvPr>
              <p:cNvSpPr/>
              <p:nvPr/>
            </p:nvSpPr>
            <p:spPr>
              <a:xfrm>
                <a:off x="6543042"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a:rPr lang="vi-VN" sz="3200" i="0">
                            <a:solidFill>
                              <a:schemeClr val="tx1"/>
                            </a:solidFill>
                            <a:effectLst/>
                            <a:latin typeface="Cambria Math" panose="02040503050406030204" pitchFamily="18" charset="0"/>
                            <a:ea typeface="Times New Roman" panose="02020603050405020304" pitchFamily="18" charset="0"/>
                          </a:rPr>
                          <m:t>10</m:t>
                        </m:r>
                      </m:num>
                      <m:den>
                        <m:r>
                          <m:rPr>
                            <m:sty m:val="p"/>
                          </m:rPr>
                          <a:rPr lang="vi-VN" sz="3200" i="0">
                            <a:solidFill>
                              <a:schemeClr val="tx1"/>
                            </a:solidFill>
                            <a:effectLst/>
                            <a:latin typeface="Cambria Math" panose="02040503050406030204" pitchFamily="18" charset="0"/>
                            <a:ea typeface="Times New Roman" panose="02020603050405020304" pitchFamily="18" charset="0"/>
                          </a:rPr>
                          <m:t>π</m:t>
                        </m:r>
                      </m:den>
                    </m:f>
                  </m:oMath>
                </a14:m>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cm</a:t>
                </a:r>
                <a:r>
                  <a:rPr lang="vi-VN" sz="28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56EF309-98AA-1385-67E4-6D6C9BB30A48}"/>
                  </a:ext>
                </a:extLst>
              </p:cNvPr>
              <p:cNvSpPr>
                <a:spLocks noRot="1" noChangeAspect="1" noMove="1" noResize="1" noEditPoints="1" noAdjustHandles="1" noChangeArrowheads="1" noChangeShapeType="1" noTextEdit="1"/>
              </p:cNvSpPr>
              <p:nvPr/>
            </p:nvSpPr>
            <p:spPr>
              <a:xfrm>
                <a:off x="6543042" y="4572001"/>
                <a:ext cx="4622800" cy="1402081"/>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BB432A44-1531-B7C8-65EB-5505B35B607D}"/>
                  </a:ext>
                </a:extLst>
              </p:cNvPr>
              <p:cNvSpPr/>
              <p:nvPr/>
            </p:nvSpPr>
            <p:spPr>
              <a:xfrm>
                <a:off x="6543042" y="2875280"/>
                <a:ext cx="4622800" cy="140208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2800" b="1"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𝟏𝟎𝟎</m:t>
                    </m:r>
                    <m:r>
                      <a:rPr lang="vi-VN" sz="2800" b="1"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𝛑</m:t>
                    </m:r>
                  </m:oMath>
                </a14:m>
                <a:r>
                  <a:rPr lang="vi-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cm</a:t>
                </a:r>
                <a:r>
                  <a:rPr lang="vi-VN" sz="2800" b="1" baseline="30000" dirty="0">
                    <a:solidFill>
                      <a:srgbClr val="FF0000"/>
                    </a:solidFill>
                    <a:effectLst/>
                    <a:latin typeface="Arial" panose="020B0604020202020204" pitchFamily="34" charset="0"/>
                    <a:ea typeface="Arial" panose="020B0604020202020204" pitchFamily="34" charset="0"/>
                    <a:cs typeface="Arial" panose="020B0604020202020204" pitchFamily="34" charset="0"/>
                  </a:rPr>
                  <a:t>2</a:t>
                </a:r>
                <a:r>
                  <a:rPr lang="en-VN" sz="2800" b="1" dirty="0">
                    <a:solidFill>
                      <a:srgbClr val="FF0000"/>
                    </a:solidFill>
                    <a:effectLst/>
                    <a:latin typeface="Arial" panose="020B0604020202020204" pitchFamily="34" charset="0"/>
                    <a:cs typeface="Arial" panose="020B0604020202020204" pitchFamily="34" charset="0"/>
                  </a:rPr>
                  <a:t> </a:t>
                </a:r>
                <a:endParaRPr lang="en-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BB432A44-1531-B7C8-65EB-5505B35B607D}"/>
                  </a:ext>
                </a:extLst>
              </p:cNvPr>
              <p:cNvSpPr>
                <a:spLocks noRot="1" noChangeAspect="1" noMove="1" noResize="1" noEditPoints="1" noAdjustHandles="1" noChangeArrowheads="1" noChangeShapeType="1" noTextEdit="1"/>
              </p:cNvSpPr>
              <p:nvPr/>
            </p:nvSpPr>
            <p:spPr>
              <a:xfrm>
                <a:off x="6543042" y="2875280"/>
                <a:ext cx="4622800" cy="1402081"/>
              </a:xfrm>
              <a:prstGeom prst="roundRect">
                <a:avLst/>
              </a:prstGeom>
              <a:blipFill>
                <a:blip r:embed="rId6"/>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140492348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7E033-5B6A-4517-00F6-ABF2CCB30CDF}"/>
              </a:ext>
            </a:extLst>
          </p:cNvPr>
          <p:cNvSpPr txBox="1"/>
          <p:nvPr/>
        </p:nvSpPr>
        <p:spPr>
          <a:xfrm>
            <a:off x="502160" y="966851"/>
            <a:ext cx="11187679" cy="4924297"/>
          </a:xfrm>
          <a:prstGeom prst="rect">
            <a:avLst/>
          </a:prstGeom>
          <a:noFill/>
        </p:spPr>
        <p:txBody>
          <a:bodyPr wrap="none" rtlCol="0">
            <a:spAutoFit/>
          </a:bodyPr>
          <a:lstStyle/>
          <a:p>
            <a:pPr algn="ctr">
              <a:lnSpc>
                <a:spcPct val="150000"/>
              </a:lnSpc>
            </a:pPr>
            <a:r>
              <a:rPr lang="en-VN" sz="5400" b="1" dirty="0">
                <a:solidFill>
                  <a:srgbClr val="0432FF"/>
                </a:solidFill>
                <a:latin typeface="Arial" panose="020B0604020202020204" pitchFamily="34" charset="0"/>
                <a:cs typeface="Arial" panose="020B0604020202020204" pitchFamily="34" charset="0"/>
              </a:rPr>
              <a:t>BÀI 15: </a:t>
            </a:r>
          </a:p>
          <a:p>
            <a:pPr algn="ctr">
              <a:lnSpc>
                <a:spcPct val="150000"/>
              </a:lnSpc>
            </a:pPr>
            <a:r>
              <a:rPr lang="en-VN" sz="5400" b="1" dirty="0">
                <a:solidFill>
                  <a:schemeClr val="accent6">
                    <a:lumMod val="75000"/>
                  </a:schemeClr>
                </a:solidFill>
                <a:latin typeface="Arial" panose="020B0604020202020204" pitchFamily="34" charset="0"/>
                <a:cs typeface="Arial" panose="020B0604020202020204" pitchFamily="34" charset="0"/>
              </a:rPr>
              <a:t>ĐỘ DÀI CỦA CUNG TRÒN.</a:t>
            </a:r>
          </a:p>
          <a:p>
            <a:pPr algn="ctr">
              <a:lnSpc>
                <a:spcPct val="150000"/>
              </a:lnSpc>
            </a:pPr>
            <a:r>
              <a:rPr lang="en-VN" sz="5400" b="1" dirty="0">
                <a:solidFill>
                  <a:schemeClr val="accent6">
                    <a:lumMod val="75000"/>
                  </a:schemeClr>
                </a:solidFill>
                <a:latin typeface="Arial" panose="020B0604020202020204" pitchFamily="34" charset="0"/>
                <a:cs typeface="Arial" panose="020B0604020202020204" pitchFamily="34" charset="0"/>
              </a:rPr>
              <a:t>DIỆN TÍCH HÌNH QUẠT TRÒN VÀ </a:t>
            </a:r>
          </a:p>
          <a:p>
            <a:pPr algn="ctr">
              <a:lnSpc>
                <a:spcPct val="150000"/>
              </a:lnSpc>
            </a:pPr>
            <a:r>
              <a:rPr lang="en-VN" sz="5400" b="1" dirty="0">
                <a:solidFill>
                  <a:schemeClr val="accent6">
                    <a:lumMod val="75000"/>
                  </a:schemeClr>
                </a:solidFill>
                <a:latin typeface="Arial" panose="020B0604020202020204" pitchFamily="34" charset="0"/>
                <a:cs typeface="Arial" panose="020B0604020202020204" pitchFamily="34" charset="0"/>
              </a:rPr>
              <a:t>HÌNH VÀNH KHUYÊN</a:t>
            </a:r>
          </a:p>
        </p:txBody>
      </p:sp>
      <p:sp>
        <p:nvSpPr>
          <p:cNvPr id="3" name="Freeform 2">
            <a:extLst>
              <a:ext uri="{FF2B5EF4-FFF2-40B4-BE49-F238E27FC236}">
                <a16:creationId xmlns:a16="http://schemas.microsoft.com/office/drawing/2014/main" id="{C2B63984-2EAE-3BD1-C7C3-C43202CD194A}"/>
              </a:ext>
            </a:extLst>
          </p:cNvPr>
          <p:cNvSpPr/>
          <p:nvPr/>
        </p:nvSpPr>
        <p:spPr>
          <a:xfrm>
            <a:off x="813546" y="341385"/>
            <a:ext cx="1750359" cy="1881862"/>
          </a:xfrm>
          <a:custGeom>
            <a:avLst/>
            <a:gdLst/>
            <a:ahLst/>
            <a:cxnLst/>
            <a:rect l="l" t="t" r="r" b="b"/>
            <a:pathLst>
              <a:path w="1330460" h="1550324">
                <a:moveTo>
                  <a:pt x="0" y="0"/>
                </a:moveTo>
                <a:lnTo>
                  <a:pt x="1330460" y="0"/>
                </a:lnTo>
                <a:lnTo>
                  <a:pt x="1330460" y="1550324"/>
                </a:lnTo>
                <a:lnTo>
                  <a:pt x="0" y="1550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32">
            <a:extLst>
              <a:ext uri="{FF2B5EF4-FFF2-40B4-BE49-F238E27FC236}">
                <a16:creationId xmlns:a16="http://schemas.microsoft.com/office/drawing/2014/main" id="{CED67730-95BA-6E4D-3F52-586814E06FED}"/>
              </a:ext>
            </a:extLst>
          </p:cNvPr>
          <p:cNvSpPr/>
          <p:nvPr/>
        </p:nvSpPr>
        <p:spPr>
          <a:xfrm>
            <a:off x="10108016" y="5122425"/>
            <a:ext cx="1348877" cy="1394189"/>
          </a:xfrm>
          <a:custGeom>
            <a:avLst/>
            <a:gdLst/>
            <a:ahLst/>
            <a:cxnLst/>
            <a:rect l="l" t="t" r="r" b="b"/>
            <a:pathLst>
              <a:path w="1168194" h="1279894">
                <a:moveTo>
                  <a:pt x="0" y="0"/>
                </a:moveTo>
                <a:lnTo>
                  <a:pt x="1168194" y="0"/>
                </a:lnTo>
                <a:lnTo>
                  <a:pt x="1168194" y="1279894"/>
                </a:lnTo>
                <a:lnTo>
                  <a:pt x="0" y="12798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8">
            <a:extLst>
              <a:ext uri="{FF2B5EF4-FFF2-40B4-BE49-F238E27FC236}">
                <a16:creationId xmlns:a16="http://schemas.microsoft.com/office/drawing/2014/main" id="{F5C50A7D-2E93-BF06-A1ED-6FF19C956678}"/>
              </a:ext>
            </a:extLst>
          </p:cNvPr>
          <p:cNvSpPr/>
          <p:nvPr/>
        </p:nvSpPr>
        <p:spPr>
          <a:xfrm>
            <a:off x="502160" y="4993297"/>
            <a:ext cx="1701018" cy="1795701"/>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015773469"/>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883743E-A0C6-AB1A-167B-522A556C04C2}"/>
              </a:ext>
            </a:extLst>
          </p:cNvPr>
          <p:cNvSpPr/>
          <p:nvPr/>
        </p:nvSpPr>
        <p:spPr>
          <a:xfrm>
            <a:off x="1026160" y="528320"/>
            <a:ext cx="10139680" cy="205232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8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Câu 5.</a:t>
            </a:r>
            <a:r>
              <a:rPr lang="vi-VN" sz="28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r>
              <a:rPr lang="vi-VN" sz="2800" dirty="0">
                <a:solidFill>
                  <a:schemeClr val="tx1"/>
                </a:solidFill>
                <a:latin typeface="Arial" panose="020B0604020202020204" pitchFamily="34" charset="0"/>
                <a:cs typeface="Arial" panose="020B0604020202020204" pitchFamily="34" charset="0"/>
              </a:rPr>
              <a:t>Hình vành khuyên giới hạn bởi hai đường tròn (O; R) và (O; r) với R &gt; r có diện tích là:</a:t>
            </a:r>
            <a:endParaRPr lang="en-VN" sz="28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F5C8753A-3069-7294-9CD0-C04DBDA92553}"/>
                  </a:ext>
                </a:extLst>
              </p:cNvPr>
              <p:cNvSpPr/>
              <p:nvPr/>
            </p:nvSpPr>
            <p:spPr>
              <a:xfrm>
                <a:off x="1026160"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rPr>
                      <m:t>S</m:t>
                    </m:r>
                    <m:r>
                      <a:rPr lang="vi-VN" sz="2800" i="0" smtClean="0">
                        <a:solidFill>
                          <a:schemeClr val="tx1"/>
                        </a:solidFill>
                        <a:effectLst/>
                        <a:latin typeface="Cambria Math" panose="02040503050406030204" pitchFamily="18" charset="0"/>
                        <a:ea typeface="Times New Roman" panose="02020603050405020304" pitchFamily="18" charset="0"/>
                      </a:rPr>
                      <m:t>=</m:t>
                    </m:r>
                    <m:r>
                      <m:rPr>
                        <m:sty m:val="p"/>
                      </m:rPr>
                      <a:rPr lang="vi-VN" sz="2800" i="0" smtClean="0">
                        <a:solidFill>
                          <a:schemeClr val="tx1"/>
                        </a:solidFill>
                        <a:effectLst/>
                        <a:latin typeface="Cambria Math" panose="02040503050406030204" pitchFamily="18" charset="0"/>
                        <a:ea typeface="Times New Roman" panose="02020603050405020304" pitchFamily="18" charset="0"/>
                      </a:rPr>
                      <m:t>π</m:t>
                    </m:r>
                    <m:d>
                      <m:dPr>
                        <m:ctrlPr>
                          <a:rPr lang="en-VN" sz="2800" i="1">
                            <a:solidFill>
                              <a:schemeClr val="tx1"/>
                            </a:solidFill>
                            <a:effectLst/>
                            <a:latin typeface="Cambria Math" panose="02040503050406030204" pitchFamily="18" charset="0"/>
                            <a:ea typeface="Times New Roman" panose="02020603050405020304" pitchFamily="18" charset="0"/>
                          </a:rPr>
                        </m:ctrlPr>
                      </m:dPr>
                      <m:e>
                        <m:sSup>
                          <m:sSupPr>
                            <m:ctrlPr>
                              <a:rPr lang="en-VN" sz="2800" i="1">
                                <a:solidFill>
                                  <a:schemeClr val="tx1"/>
                                </a:solidFill>
                                <a:effectLst/>
                                <a:latin typeface="Cambria Math" panose="02040503050406030204" pitchFamily="18" charset="0"/>
                                <a:ea typeface="Times New Roman" panose="02020603050405020304" pitchFamily="18" charset="0"/>
                              </a:rPr>
                            </m:ctrlPr>
                          </m:sSupPr>
                          <m:e>
                            <m:r>
                              <m:rPr>
                                <m:sty m:val="p"/>
                              </m:rPr>
                              <a:rPr lang="vi-VN" sz="2800" i="0">
                                <a:solidFill>
                                  <a:schemeClr val="tx1"/>
                                </a:solidFill>
                                <a:effectLst/>
                                <a:latin typeface="Cambria Math" panose="02040503050406030204" pitchFamily="18" charset="0"/>
                                <a:ea typeface="Times New Roman" panose="02020603050405020304" pitchFamily="18" charset="0"/>
                              </a:rPr>
                              <m:t>R</m:t>
                            </m:r>
                          </m:e>
                          <m:sup>
                            <m:r>
                              <a:rPr lang="vi-VN" sz="2800" i="0">
                                <a:solidFill>
                                  <a:schemeClr val="tx1"/>
                                </a:solidFill>
                                <a:effectLst/>
                                <a:latin typeface="Cambria Math" panose="02040503050406030204" pitchFamily="18" charset="0"/>
                                <a:ea typeface="Times New Roman" panose="02020603050405020304" pitchFamily="18" charset="0"/>
                              </a:rPr>
                              <m:t>2</m:t>
                            </m:r>
                          </m:sup>
                        </m:sSup>
                        <m:r>
                          <a:rPr lang="vi-VN" sz="2800" i="0">
                            <a:solidFill>
                              <a:schemeClr val="tx1"/>
                            </a:solidFill>
                            <a:effectLst/>
                            <a:latin typeface="Cambria Math" panose="02040503050406030204" pitchFamily="18" charset="0"/>
                            <a:ea typeface="Times New Roman" panose="02020603050405020304" pitchFamily="18" charset="0"/>
                          </a:rPr>
                          <m:t>−</m:t>
                        </m:r>
                        <m:sSup>
                          <m:sSupPr>
                            <m:ctrlPr>
                              <a:rPr lang="en-VN" sz="2800" i="1">
                                <a:solidFill>
                                  <a:schemeClr val="tx1"/>
                                </a:solidFill>
                                <a:effectLst/>
                                <a:latin typeface="Cambria Math" panose="02040503050406030204" pitchFamily="18" charset="0"/>
                                <a:ea typeface="Times New Roman" panose="02020603050405020304" pitchFamily="18" charset="0"/>
                              </a:rPr>
                            </m:ctrlPr>
                          </m:sSupPr>
                          <m:e>
                            <m:r>
                              <m:rPr>
                                <m:sty m:val="p"/>
                              </m:rPr>
                              <a:rPr lang="vi-VN" sz="2800" i="0">
                                <a:solidFill>
                                  <a:schemeClr val="tx1"/>
                                </a:solidFill>
                                <a:effectLst/>
                                <a:latin typeface="Cambria Math" panose="02040503050406030204" pitchFamily="18" charset="0"/>
                                <a:ea typeface="Times New Roman" panose="02020603050405020304" pitchFamily="18" charset="0"/>
                              </a:rPr>
                              <m:t>r</m:t>
                            </m:r>
                          </m:e>
                          <m:sup>
                            <m:r>
                              <a:rPr lang="vi-VN" sz="2800" i="0">
                                <a:solidFill>
                                  <a:schemeClr val="tx1"/>
                                </a:solidFill>
                                <a:effectLst/>
                                <a:latin typeface="Cambria Math" panose="02040503050406030204" pitchFamily="18" charset="0"/>
                                <a:ea typeface="Times New Roman" panose="02020603050405020304" pitchFamily="18" charset="0"/>
                              </a:rPr>
                              <m:t>2</m:t>
                            </m:r>
                          </m:sup>
                        </m:sSup>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F5C8753A-3069-7294-9CD0-C04DBDA92553}"/>
                  </a:ext>
                </a:extLst>
              </p:cNvPr>
              <p:cNvSpPr>
                <a:spLocks noRot="1" noChangeAspect="1" noMove="1" noResize="1" noEditPoints="1" noAdjustHandles="1" noChangeArrowheads="1" noChangeShapeType="1" noTextEdit="1"/>
              </p:cNvSpPr>
              <p:nvPr/>
            </p:nvSpPr>
            <p:spPr>
              <a:xfrm>
                <a:off x="1026160" y="2875280"/>
                <a:ext cx="4622800" cy="1402081"/>
              </a:xfrm>
              <a:prstGeom prst="roundRect">
                <a:avLst/>
              </a:prstGeom>
              <a:blipFill>
                <a:blip r:embed="rId2"/>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D88C8520-5C1E-11A4-BDC6-886D00DF2F5A}"/>
                  </a:ext>
                </a:extLst>
              </p:cNvPr>
              <p:cNvSpPr/>
              <p:nvPr/>
            </p:nvSpPr>
            <p:spPr>
              <a:xfrm>
                <a:off x="1026160"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rPr>
                      <m:t>S</m:t>
                    </m:r>
                  </m:oMath>
                </a14:m>
                <a:r>
                  <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rPr>
                          <m:t>π</m:t>
                        </m:r>
                      </m:num>
                      <m:den>
                        <m:sSup>
                          <m:sSupPr>
                            <m:ctrlPr>
                              <a:rPr lang="en-VN" sz="3200" i="1">
                                <a:solidFill>
                                  <a:schemeClr val="tx1"/>
                                </a:solidFill>
                                <a:effectLst/>
                                <a:latin typeface="Cambria Math" panose="02040503050406030204" pitchFamily="18" charset="0"/>
                                <a:ea typeface="Times New Roman" panose="02020603050405020304" pitchFamily="18" charset="0"/>
                              </a:rPr>
                            </m:ctrlPr>
                          </m:sSupPr>
                          <m:e>
                            <m:r>
                              <m:rPr>
                                <m:sty m:val="p"/>
                              </m:rPr>
                              <a:rPr lang="vi-VN" sz="3200" i="0">
                                <a:solidFill>
                                  <a:schemeClr val="tx1"/>
                                </a:solidFill>
                                <a:effectLst/>
                                <a:latin typeface="Cambria Math" panose="02040503050406030204" pitchFamily="18" charset="0"/>
                                <a:ea typeface="Times New Roman" panose="02020603050405020304" pitchFamily="18" charset="0"/>
                              </a:rPr>
                              <m:t>R</m:t>
                            </m:r>
                          </m:e>
                          <m:sup>
                            <m:r>
                              <a:rPr lang="vi-VN" sz="3200" i="0">
                                <a:solidFill>
                                  <a:schemeClr val="tx1"/>
                                </a:solidFill>
                                <a:effectLst/>
                                <a:latin typeface="Cambria Math" panose="02040503050406030204" pitchFamily="18" charset="0"/>
                                <a:ea typeface="Times New Roman" panose="02020603050405020304" pitchFamily="18" charset="0"/>
                              </a:rPr>
                              <m:t>2</m:t>
                            </m:r>
                          </m:sup>
                        </m:sSup>
                        <m:r>
                          <a:rPr lang="vi-VN" sz="3200" i="0">
                            <a:solidFill>
                              <a:schemeClr val="tx1"/>
                            </a:solidFill>
                            <a:effectLst/>
                            <a:latin typeface="Cambria Math" panose="02040503050406030204" pitchFamily="18" charset="0"/>
                            <a:ea typeface="Times New Roman" panose="02020603050405020304" pitchFamily="18" charset="0"/>
                          </a:rPr>
                          <m:t>−</m:t>
                        </m:r>
                        <m:sSup>
                          <m:sSupPr>
                            <m:ctrlPr>
                              <a:rPr lang="en-VN" sz="3200" i="1">
                                <a:solidFill>
                                  <a:schemeClr val="tx1"/>
                                </a:solidFill>
                                <a:effectLst/>
                                <a:latin typeface="Cambria Math" panose="02040503050406030204" pitchFamily="18" charset="0"/>
                                <a:ea typeface="Times New Roman" panose="02020603050405020304" pitchFamily="18" charset="0"/>
                              </a:rPr>
                            </m:ctrlPr>
                          </m:sSupPr>
                          <m:e>
                            <m:r>
                              <m:rPr>
                                <m:sty m:val="p"/>
                              </m:rPr>
                              <a:rPr lang="vi-VN" sz="3200" i="0">
                                <a:solidFill>
                                  <a:schemeClr val="tx1"/>
                                </a:solidFill>
                                <a:effectLst/>
                                <a:latin typeface="Cambria Math" panose="02040503050406030204" pitchFamily="18" charset="0"/>
                                <a:ea typeface="Times New Roman" panose="02020603050405020304" pitchFamily="18" charset="0"/>
                              </a:rPr>
                              <m:t>r</m:t>
                            </m:r>
                          </m:e>
                          <m:sup>
                            <m:r>
                              <a:rPr lang="vi-VN" sz="3200" i="0">
                                <a:solidFill>
                                  <a:schemeClr val="tx1"/>
                                </a:solidFill>
                                <a:effectLst/>
                                <a:latin typeface="Cambria Math" panose="02040503050406030204" pitchFamily="18" charset="0"/>
                                <a:ea typeface="Times New Roman" panose="02020603050405020304" pitchFamily="18" charset="0"/>
                              </a:rPr>
                              <m:t>2</m:t>
                            </m:r>
                          </m:sup>
                        </m:sSup>
                      </m:den>
                    </m:f>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D88C8520-5C1E-11A4-BDC6-886D00DF2F5A}"/>
                  </a:ext>
                </a:extLst>
              </p:cNvPr>
              <p:cNvSpPr>
                <a:spLocks noRot="1" noChangeAspect="1" noMove="1" noResize="1" noEditPoints="1" noAdjustHandles="1" noChangeArrowheads="1" noChangeShapeType="1" noTextEdit="1"/>
              </p:cNvSpPr>
              <p:nvPr/>
            </p:nvSpPr>
            <p:spPr>
              <a:xfrm>
                <a:off x="1026160" y="4572001"/>
                <a:ext cx="4622800" cy="1402081"/>
              </a:xfrm>
              <a:prstGeom prst="roundRect">
                <a:avLst/>
              </a:prstGeom>
              <a:blipFill>
                <a:blip r:embed="rId3"/>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0A4D4EF-0B52-9C5E-A7BF-15E1DA65C151}"/>
                  </a:ext>
                </a:extLst>
              </p:cNvPr>
              <p:cNvSpPr/>
              <p:nvPr/>
            </p:nvSpPr>
            <p:spPr>
              <a:xfrm>
                <a:off x="6543042" y="2875280"/>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rPr>
                      <m:t>S</m:t>
                    </m:r>
                    <m:r>
                      <a:rPr lang="vi-VN" sz="2800" i="0" smtClean="0">
                        <a:solidFill>
                          <a:schemeClr val="tx1"/>
                        </a:solidFill>
                        <a:effectLst/>
                        <a:latin typeface="Cambria Math" panose="02040503050406030204" pitchFamily="18" charset="0"/>
                        <a:ea typeface="Times New Roman" panose="02020603050405020304" pitchFamily="18" charset="0"/>
                      </a:rPr>
                      <m:t>=</m:t>
                    </m:r>
                    <m:r>
                      <m:rPr>
                        <m:sty m:val="p"/>
                      </m:rPr>
                      <a:rPr lang="vi-VN" sz="2800" i="0" smtClean="0">
                        <a:solidFill>
                          <a:schemeClr val="tx1"/>
                        </a:solidFill>
                        <a:effectLst/>
                        <a:latin typeface="Cambria Math" panose="02040503050406030204" pitchFamily="18" charset="0"/>
                        <a:ea typeface="Times New Roman" panose="02020603050405020304" pitchFamily="18" charset="0"/>
                      </a:rPr>
                      <m:t>π</m:t>
                    </m:r>
                    <m:d>
                      <m:dPr>
                        <m:ctrlPr>
                          <a:rPr lang="en-VN" sz="2800" i="1">
                            <a:solidFill>
                              <a:schemeClr val="tx1"/>
                            </a:solidFill>
                            <a:effectLst/>
                            <a:latin typeface="Cambria Math" panose="02040503050406030204" pitchFamily="18" charset="0"/>
                            <a:ea typeface="Times New Roman" panose="02020603050405020304" pitchFamily="18" charset="0"/>
                          </a:rPr>
                        </m:ctrlPr>
                      </m:dPr>
                      <m:e>
                        <m:sSup>
                          <m:sSupPr>
                            <m:ctrlPr>
                              <a:rPr lang="en-VN" sz="2800" i="1">
                                <a:solidFill>
                                  <a:schemeClr val="tx1"/>
                                </a:solidFill>
                                <a:effectLst/>
                                <a:latin typeface="Cambria Math" panose="02040503050406030204" pitchFamily="18" charset="0"/>
                                <a:ea typeface="Times New Roman" panose="02020603050405020304" pitchFamily="18" charset="0"/>
                              </a:rPr>
                            </m:ctrlPr>
                          </m:sSupPr>
                          <m:e>
                            <m:r>
                              <m:rPr>
                                <m:sty m:val="p"/>
                              </m:rPr>
                              <a:rPr lang="vi-VN" sz="2800" i="0">
                                <a:solidFill>
                                  <a:schemeClr val="tx1"/>
                                </a:solidFill>
                                <a:effectLst/>
                                <a:latin typeface="Cambria Math" panose="02040503050406030204" pitchFamily="18" charset="0"/>
                                <a:ea typeface="Times New Roman" panose="02020603050405020304" pitchFamily="18" charset="0"/>
                              </a:rPr>
                              <m:t>R</m:t>
                            </m:r>
                          </m:e>
                          <m:sup>
                            <m:r>
                              <a:rPr lang="vi-VN" sz="2800" i="0">
                                <a:solidFill>
                                  <a:schemeClr val="tx1"/>
                                </a:solidFill>
                                <a:effectLst/>
                                <a:latin typeface="Cambria Math" panose="02040503050406030204" pitchFamily="18" charset="0"/>
                                <a:ea typeface="Times New Roman" panose="02020603050405020304" pitchFamily="18" charset="0"/>
                              </a:rPr>
                              <m:t>2</m:t>
                            </m:r>
                          </m:sup>
                        </m:sSup>
                        <m:r>
                          <a:rPr lang="vi-VN" sz="2800" i="0">
                            <a:solidFill>
                              <a:schemeClr val="tx1"/>
                            </a:solidFill>
                            <a:effectLst/>
                            <a:latin typeface="Cambria Math" panose="02040503050406030204" pitchFamily="18" charset="0"/>
                            <a:ea typeface="Times New Roman" panose="02020603050405020304" pitchFamily="18" charset="0"/>
                          </a:rPr>
                          <m:t>+</m:t>
                        </m:r>
                        <m:sSup>
                          <m:sSupPr>
                            <m:ctrlPr>
                              <a:rPr lang="en-VN" sz="2800" i="1">
                                <a:solidFill>
                                  <a:schemeClr val="tx1"/>
                                </a:solidFill>
                                <a:effectLst/>
                                <a:latin typeface="Cambria Math" panose="02040503050406030204" pitchFamily="18" charset="0"/>
                                <a:ea typeface="Times New Roman" panose="02020603050405020304" pitchFamily="18" charset="0"/>
                              </a:rPr>
                            </m:ctrlPr>
                          </m:sSupPr>
                          <m:e>
                            <m:r>
                              <m:rPr>
                                <m:sty m:val="p"/>
                              </m:rPr>
                              <a:rPr lang="vi-VN" sz="2800" i="0">
                                <a:solidFill>
                                  <a:schemeClr val="tx1"/>
                                </a:solidFill>
                                <a:effectLst/>
                                <a:latin typeface="Cambria Math" panose="02040503050406030204" pitchFamily="18" charset="0"/>
                                <a:ea typeface="Times New Roman" panose="02020603050405020304" pitchFamily="18" charset="0"/>
                              </a:rPr>
                              <m:t>r</m:t>
                            </m:r>
                          </m:e>
                          <m:sup>
                            <m:r>
                              <a:rPr lang="vi-VN" sz="2800" i="0">
                                <a:solidFill>
                                  <a:schemeClr val="tx1"/>
                                </a:solidFill>
                                <a:effectLst/>
                                <a:latin typeface="Cambria Math" panose="02040503050406030204" pitchFamily="18" charset="0"/>
                                <a:ea typeface="Times New Roman" panose="02020603050405020304" pitchFamily="18" charset="0"/>
                              </a:rPr>
                              <m:t>2</m:t>
                            </m:r>
                          </m:sup>
                        </m:sSup>
                      </m:e>
                    </m:d>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0A4D4EF-0B52-9C5E-A7BF-15E1DA65C151}"/>
                  </a:ext>
                </a:extLst>
              </p:cNvPr>
              <p:cNvSpPr>
                <a:spLocks noRot="1" noChangeAspect="1" noMove="1" noResize="1" noEditPoints="1" noAdjustHandles="1" noChangeArrowheads="1" noChangeShapeType="1" noTextEdit="1"/>
              </p:cNvSpPr>
              <p:nvPr/>
            </p:nvSpPr>
            <p:spPr>
              <a:xfrm>
                <a:off x="6543042" y="2875280"/>
                <a:ext cx="4622800" cy="1402081"/>
              </a:xfrm>
              <a:prstGeom prst="roundRect">
                <a:avLst/>
              </a:prstGeom>
              <a:blipFill>
                <a:blip r:embed="rId4"/>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56EF309-98AA-1385-67E4-6D6C9BB30A48}"/>
                  </a:ext>
                </a:extLst>
              </p:cNvPr>
              <p:cNvSpPr/>
              <p:nvPr/>
            </p:nvSpPr>
            <p:spPr>
              <a:xfrm>
                <a:off x="6543042" y="4572001"/>
                <a:ext cx="4622800" cy="14020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vi-VN" sz="2800" i="0" smtClean="0">
                        <a:solidFill>
                          <a:schemeClr val="tx1"/>
                        </a:solidFill>
                        <a:effectLst/>
                        <a:latin typeface="Cambria Math" panose="02040503050406030204" pitchFamily="18" charset="0"/>
                        <a:ea typeface="Times New Roman" panose="02020603050405020304" pitchFamily="18" charset="0"/>
                      </a:rPr>
                      <m:t>S</m:t>
                    </m:r>
                  </m:oMath>
                </a14:m>
                <a:r>
                  <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VN" sz="3200" i="1" smtClean="0">
                            <a:solidFill>
                              <a:schemeClr val="tx1"/>
                            </a:solidFill>
                            <a:effectLst/>
                            <a:latin typeface="Cambria Math" panose="02040503050406030204" pitchFamily="18" charset="0"/>
                            <a:ea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rPr>
                          <m:t>π</m:t>
                        </m:r>
                      </m:num>
                      <m:den>
                        <m:sSup>
                          <m:sSupPr>
                            <m:ctrlPr>
                              <a:rPr lang="en-VN" sz="3200" i="1">
                                <a:solidFill>
                                  <a:schemeClr val="tx1"/>
                                </a:solidFill>
                                <a:effectLst/>
                                <a:latin typeface="Cambria Math" panose="02040503050406030204" pitchFamily="18" charset="0"/>
                                <a:ea typeface="Times New Roman" panose="02020603050405020304" pitchFamily="18" charset="0"/>
                              </a:rPr>
                            </m:ctrlPr>
                          </m:sSupPr>
                          <m:e>
                            <m:r>
                              <m:rPr>
                                <m:sty m:val="p"/>
                              </m:rPr>
                              <a:rPr lang="vi-VN" sz="3200" i="0">
                                <a:solidFill>
                                  <a:schemeClr val="tx1"/>
                                </a:solidFill>
                                <a:effectLst/>
                                <a:latin typeface="Cambria Math" panose="02040503050406030204" pitchFamily="18" charset="0"/>
                                <a:ea typeface="Times New Roman" panose="02020603050405020304" pitchFamily="18" charset="0"/>
                              </a:rPr>
                              <m:t>R</m:t>
                            </m:r>
                          </m:e>
                          <m:sup>
                            <m:r>
                              <a:rPr lang="vi-VN" sz="3200" i="0">
                                <a:solidFill>
                                  <a:schemeClr val="tx1"/>
                                </a:solidFill>
                                <a:effectLst/>
                                <a:latin typeface="Cambria Math" panose="02040503050406030204" pitchFamily="18" charset="0"/>
                                <a:ea typeface="Times New Roman" panose="02020603050405020304" pitchFamily="18" charset="0"/>
                              </a:rPr>
                              <m:t>2</m:t>
                            </m:r>
                          </m:sup>
                        </m:sSup>
                        <m:r>
                          <a:rPr lang="vi-VN" sz="3200" i="0">
                            <a:solidFill>
                              <a:schemeClr val="tx1"/>
                            </a:solidFill>
                            <a:effectLst/>
                            <a:latin typeface="Cambria Math" panose="02040503050406030204" pitchFamily="18" charset="0"/>
                            <a:ea typeface="Times New Roman" panose="02020603050405020304" pitchFamily="18" charset="0"/>
                          </a:rPr>
                          <m:t>+</m:t>
                        </m:r>
                        <m:sSup>
                          <m:sSupPr>
                            <m:ctrlPr>
                              <a:rPr lang="en-VN" sz="3200" i="1">
                                <a:solidFill>
                                  <a:schemeClr val="tx1"/>
                                </a:solidFill>
                                <a:effectLst/>
                                <a:latin typeface="Cambria Math" panose="02040503050406030204" pitchFamily="18" charset="0"/>
                                <a:ea typeface="Times New Roman" panose="02020603050405020304" pitchFamily="18" charset="0"/>
                              </a:rPr>
                            </m:ctrlPr>
                          </m:sSupPr>
                          <m:e>
                            <m:r>
                              <m:rPr>
                                <m:sty m:val="p"/>
                              </m:rPr>
                              <a:rPr lang="vi-VN" sz="3200" i="0">
                                <a:solidFill>
                                  <a:schemeClr val="tx1"/>
                                </a:solidFill>
                                <a:effectLst/>
                                <a:latin typeface="Cambria Math" panose="02040503050406030204" pitchFamily="18" charset="0"/>
                                <a:ea typeface="Times New Roman" panose="02020603050405020304" pitchFamily="18" charset="0"/>
                              </a:rPr>
                              <m:t>r</m:t>
                            </m:r>
                          </m:e>
                          <m:sup>
                            <m:r>
                              <a:rPr lang="vi-VN" sz="3200" i="0">
                                <a:solidFill>
                                  <a:schemeClr val="tx1"/>
                                </a:solidFill>
                                <a:effectLst/>
                                <a:latin typeface="Cambria Math" panose="02040503050406030204" pitchFamily="18" charset="0"/>
                                <a:ea typeface="Times New Roman" panose="02020603050405020304" pitchFamily="18" charset="0"/>
                              </a:rPr>
                              <m:t>2</m:t>
                            </m:r>
                          </m:sup>
                        </m:sSup>
                      </m:den>
                    </m:f>
                  </m:oMath>
                </a14:m>
                <a:endParaRPr lang="en-VN"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56EF309-98AA-1385-67E4-6D6C9BB30A48}"/>
                  </a:ext>
                </a:extLst>
              </p:cNvPr>
              <p:cNvSpPr>
                <a:spLocks noRot="1" noChangeAspect="1" noMove="1" noResize="1" noEditPoints="1" noAdjustHandles="1" noChangeArrowheads="1" noChangeShapeType="1" noTextEdit="1"/>
              </p:cNvSpPr>
              <p:nvPr/>
            </p:nvSpPr>
            <p:spPr>
              <a:xfrm>
                <a:off x="6543042" y="4572001"/>
                <a:ext cx="4622800" cy="1402081"/>
              </a:xfrm>
              <a:prstGeom prst="roundRect">
                <a:avLst/>
              </a:prstGeom>
              <a:blipFill>
                <a:blip r:embed="rId5"/>
                <a:stretch>
                  <a:fillRect/>
                </a:stretch>
              </a:blipFill>
              <a:ln>
                <a:solidFill>
                  <a:schemeClr val="accent6">
                    <a:lumMod val="75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BB893557-F574-FAE6-6162-F2A56547B066}"/>
                  </a:ext>
                </a:extLst>
              </p:cNvPr>
              <p:cNvSpPr/>
              <p:nvPr/>
            </p:nvSpPr>
            <p:spPr>
              <a:xfrm>
                <a:off x="1026160" y="2875279"/>
                <a:ext cx="4622800" cy="140208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rPr>
                      <m:t>𝐒</m:t>
                    </m:r>
                    <m:r>
                      <a:rPr lang="vi-VN" sz="2800" b="1" i="0" smtClean="0">
                        <a:solidFill>
                          <a:srgbClr val="FF0000"/>
                        </a:solidFill>
                        <a:effectLst/>
                        <a:latin typeface="Cambria Math" panose="02040503050406030204" pitchFamily="18" charset="0"/>
                        <a:ea typeface="Times New Roman" panose="02020603050405020304" pitchFamily="18" charset="0"/>
                      </a:rPr>
                      <m:t>=</m:t>
                    </m:r>
                    <m:r>
                      <a:rPr lang="vi-VN" sz="2800" b="1" i="0" smtClean="0">
                        <a:solidFill>
                          <a:srgbClr val="FF0000"/>
                        </a:solidFill>
                        <a:effectLst/>
                        <a:latin typeface="Cambria Math" panose="02040503050406030204" pitchFamily="18" charset="0"/>
                        <a:ea typeface="Times New Roman" panose="02020603050405020304" pitchFamily="18" charset="0"/>
                      </a:rPr>
                      <m:t>𝛑</m:t>
                    </m:r>
                    <m:d>
                      <m:dPr>
                        <m:ctrlPr>
                          <a:rPr lang="en-VN" sz="2800" b="1" i="1">
                            <a:solidFill>
                              <a:srgbClr val="FF0000"/>
                            </a:solidFill>
                            <a:effectLst/>
                            <a:latin typeface="Cambria Math" panose="02040503050406030204" pitchFamily="18" charset="0"/>
                            <a:ea typeface="Times New Roman" panose="02020603050405020304" pitchFamily="18" charset="0"/>
                          </a:rPr>
                        </m:ctrlPr>
                      </m:dPr>
                      <m:e>
                        <m:sSup>
                          <m:sSupPr>
                            <m:ctrlPr>
                              <a:rPr lang="en-VN" sz="2800" b="1" i="1">
                                <a:solidFill>
                                  <a:srgbClr val="FF0000"/>
                                </a:solidFill>
                                <a:effectLst/>
                                <a:latin typeface="Cambria Math" panose="02040503050406030204" pitchFamily="18" charset="0"/>
                                <a:ea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rPr>
                              <m:t>𝐑</m:t>
                            </m:r>
                          </m:e>
                          <m:sup>
                            <m:r>
                              <a:rPr lang="vi-VN" sz="2800" b="1" i="0">
                                <a:solidFill>
                                  <a:srgbClr val="FF0000"/>
                                </a:solidFill>
                                <a:effectLst/>
                                <a:latin typeface="Cambria Math" panose="02040503050406030204" pitchFamily="18" charset="0"/>
                                <a:ea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rPr>
                          <m:t>−</m:t>
                        </m:r>
                        <m:sSup>
                          <m:sSupPr>
                            <m:ctrlPr>
                              <a:rPr lang="en-VN" sz="2800" b="1" i="1">
                                <a:solidFill>
                                  <a:srgbClr val="FF0000"/>
                                </a:solidFill>
                                <a:effectLst/>
                                <a:latin typeface="Cambria Math" panose="02040503050406030204" pitchFamily="18" charset="0"/>
                                <a:ea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rPr>
                              <m:t>𝐫</m:t>
                            </m:r>
                          </m:e>
                          <m:sup>
                            <m:r>
                              <a:rPr lang="vi-VN" sz="2800" b="1" i="0">
                                <a:solidFill>
                                  <a:srgbClr val="FF0000"/>
                                </a:solidFill>
                                <a:effectLst/>
                                <a:latin typeface="Cambria Math" panose="02040503050406030204" pitchFamily="18" charset="0"/>
                                <a:ea typeface="Times New Roman" panose="02020603050405020304" pitchFamily="18" charset="0"/>
                              </a:rPr>
                              <m:t>𝟐</m:t>
                            </m:r>
                          </m:sup>
                        </m:sSup>
                      </m:e>
                    </m:d>
                  </m:oMath>
                </a14:m>
                <a:endParaRPr lang="en-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BB893557-F574-FAE6-6162-F2A56547B066}"/>
                  </a:ext>
                </a:extLst>
              </p:cNvPr>
              <p:cNvSpPr>
                <a:spLocks noRot="1" noChangeAspect="1" noMove="1" noResize="1" noEditPoints="1" noAdjustHandles="1" noChangeArrowheads="1" noChangeShapeType="1" noTextEdit="1"/>
              </p:cNvSpPr>
              <p:nvPr/>
            </p:nvSpPr>
            <p:spPr>
              <a:xfrm>
                <a:off x="1026160" y="2875279"/>
                <a:ext cx="4622800" cy="1402081"/>
              </a:xfrm>
              <a:prstGeom prst="roundRect">
                <a:avLst/>
              </a:prstGeom>
              <a:blipFill>
                <a:blip r:embed="rId6"/>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7312308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B639A-CC22-5518-EB11-F1CC31059018}"/>
              </a:ext>
            </a:extLst>
          </p:cNvPr>
          <p:cNvSpPr txBox="1"/>
          <p:nvPr/>
        </p:nvSpPr>
        <p:spPr>
          <a:xfrm>
            <a:off x="284480" y="416289"/>
            <a:ext cx="2941254"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5.9 (SGK – tr.94)</a:t>
            </a:r>
          </a:p>
        </p:txBody>
      </p:sp>
      <p:pic>
        <p:nvPicPr>
          <p:cNvPr id="3" name="Picture 2" descr="A circle with a triangle and a triangle in the center&#10;&#10;Description automatically generated">
            <a:extLst>
              <a:ext uri="{FF2B5EF4-FFF2-40B4-BE49-F238E27FC236}">
                <a16:creationId xmlns:a16="http://schemas.microsoft.com/office/drawing/2014/main" id="{E006E192-D22D-5FEA-E6CE-73D2CBEAE013}"/>
              </a:ext>
            </a:extLst>
          </p:cNvPr>
          <p:cNvPicPr>
            <a:picLocks noChangeAspect="1"/>
          </p:cNvPicPr>
          <p:nvPr/>
        </p:nvPicPr>
        <p:blipFill>
          <a:blip r:embed="rId2"/>
          <a:stretch>
            <a:fillRect/>
          </a:stretch>
        </p:blipFill>
        <p:spPr>
          <a:xfrm>
            <a:off x="8488918" y="2891674"/>
            <a:ext cx="3144282" cy="363029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B22AD0-B7B0-CFF6-7596-86C19C461012}"/>
                  </a:ext>
                </a:extLst>
              </p:cNvPr>
              <p:cNvSpPr txBox="1"/>
              <p:nvPr/>
            </p:nvSpPr>
            <p:spPr>
              <a:xfrm>
                <a:off x="254000" y="939509"/>
                <a:ext cx="11684000" cy="3244093"/>
              </a:xfrm>
              <a:prstGeom prst="rect">
                <a:avLst/>
              </a:prstGeom>
              <a:noFill/>
            </p:spPr>
            <p:txBody>
              <a:bodyPr wrap="square" rtlCol="0">
                <a:spAutoFit/>
              </a:bodyPr>
              <a:lstStyle/>
              <a:p>
                <a:pPr algn="just">
                  <a:lnSpc>
                    <a:spcPct val="150000"/>
                  </a:lnSpc>
                </a:pPr>
                <a:r>
                  <a:rPr lang="en-VN" sz="2800" dirty="0">
                    <a:latin typeface="Arial" panose="020B0604020202020204" pitchFamily="34" charset="0"/>
                    <a:cs typeface="Arial" panose="020B0604020202020204" pitchFamily="34" charset="0"/>
                  </a:rPr>
                  <a:t>Cho đường tròn (O; 4 cm) và ba điểm A, B, C trên đường tròn sao cho tam giác ABC cân tại đỉnh A và số đo của cung nhỏ BC bằng 70</a:t>
                </a:r>
                <a14:m>
                  <m:oMath xmlns:m="http://schemas.openxmlformats.org/officeDocument/2006/math">
                    <m:r>
                      <a:rPr lang="en-VN" sz="2800" i="1" smtClean="0">
                        <a:latin typeface="Cambria Math" panose="02040503050406030204" pitchFamily="18" charset="0"/>
                        <a:ea typeface="Cambria Math" panose="02040503050406030204" pitchFamily="18" charset="0"/>
                      </a:rPr>
                      <m:t>°</m:t>
                    </m:r>
                  </m:oMath>
                </a14:m>
                <a:r>
                  <a:rPr lang="en-VN" sz="2800" dirty="0">
                    <a:latin typeface="Arial" panose="020B0604020202020204" pitchFamily="34" charset="0"/>
                    <a:cs typeface="Arial" panose="020B0604020202020204" pitchFamily="34" charset="0"/>
                  </a:rPr>
                  <a:t>.</a:t>
                </a:r>
              </a:p>
              <a:p>
                <a:pPr algn="just">
                  <a:lnSpc>
                    <a:spcPct val="150000"/>
                  </a:lnSpc>
                </a:pPr>
                <a:r>
                  <a:rPr lang="en-VN" sz="2800" dirty="0">
                    <a:latin typeface="Arial" panose="020B0604020202020204" pitchFamily="34" charset="0"/>
                    <a:cs typeface="Arial" panose="020B0604020202020204" pitchFamily="34" charset="0"/>
                  </a:rPr>
                  <a:t>a) Giải thích tại sao hai cung nhỏ AB và AC bằng nhau.</a:t>
                </a:r>
              </a:p>
              <a:p>
                <a:pPr algn="just">
                  <a:lnSpc>
                    <a:spcPct val="150000"/>
                  </a:lnSpc>
                </a:pPr>
                <a:r>
                  <a:rPr lang="en-VN" sz="2800" dirty="0">
                    <a:latin typeface="Arial" panose="020B0604020202020204" pitchFamily="34" charset="0"/>
                    <a:cs typeface="Arial" panose="020B0604020202020204" pitchFamily="34" charset="0"/>
                  </a:rPr>
                  <a:t>b) Tính độ dài của các cung BC, AB và AC </a:t>
                </a:r>
              </a:p>
              <a:p>
                <a:pPr algn="just">
                  <a:lnSpc>
                    <a:spcPct val="150000"/>
                  </a:lnSpc>
                </a:pPr>
                <a:r>
                  <a:rPr lang="en-VN" sz="2800" dirty="0">
                    <a:latin typeface="Arial" panose="020B0604020202020204" pitchFamily="34" charset="0"/>
                    <a:cs typeface="Arial" panose="020B0604020202020204" pitchFamily="34" charset="0"/>
                  </a:rPr>
                  <a:t>(làm tròn kết quả đến hàng phần mười).</a:t>
                </a:r>
              </a:p>
            </p:txBody>
          </p:sp>
        </mc:Choice>
        <mc:Fallback xmlns="">
          <p:sp>
            <p:nvSpPr>
              <p:cNvPr id="4" name="TextBox 3">
                <a:extLst>
                  <a:ext uri="{FF2B5EF4-FFF2-40B4-BE49-F238E27FC236}">
                    <a16:creationId xmlns:a16="http://schemas.microsoft.com/office/drawing/2014/main" id="{FCB22AD0-B7B0-CFF6-7596-86C19C461012}"/>
                  </a:ext>
                </a:extLst>
              </p:cNvPr>
              <p:cNvSpPr txBox="1">
                <a:spLocks noRot="1" noChangeAspect="1" noMove="1" noResize="1" noEditPoints="1" noAdjustHandles="1" noChangeArrowheads="1" noChangeShapeType="1" noTextEdit="1"/>
              </p:cNvSpPr>
              <p:nvPr/>
            </p:nvSpPr>
            <p:spPr>
              <a:xfrm>
                <a:off x="254000" y="939509"/>
                <a:ext cx="11684000" cy="3244093"/>
              </a:xfrm>
              <a:prstGeom prst="rect">
                <a:avLst/>
              </a:prstGeom>
              <a:blipFill>
                <a:blip r:embed="rId3"/>
                <a:stretch>
                  <a:fillRect l="-1087" r="-1087" b="-3891"/>
                </a:stretch>
              </a:blipFill>
            </p:spPr>
            <p:txBody>
              <a:bodyPr/>
              <a:lstStyle/>
              <a:p>
                <a:r>
                  <a:rPr lang="en-VN">
                    <a:noFill/>
                  </a:rPr>
                  <a:t> </a:t>
                </a:r>
              </a:p>
            </p:txBody>
          </p:sp>
        </mc:Fallback>
      </mc:AlternateContent>
    </p:spTree>
    <p:extLst>
      <p:ext uri="{BB962C8B-B14F-4D97-AF65-F5344CB8AC3E}">
        <p14:creationId xmlns:p14="http://schemas.microsoft.com/office/powerpoint/2010/main" val="35793269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956CBC-91CC-53C4-483F-FDD0E49026CF}"/>
              </a:ext>
            </a:extLst>
          </p:cNvPr>
          <p:cNvSpPr txBox="1"/>
          <p:nvPr/>
        </p:nvSpPr>
        <p:spPr>
          <a:xfrm>
            <a:off x="5687873" y="510926"/>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8094662-5787-B2B5-1355-090B83752099}"/>
                  </a:ext>
                </a:extLst>
              </p:cNvPr>
              <p:cNvSpPr txBox="1"/>
              <p:nvPr/>
            </p:nvSpPr>
            <p:spPr>
              <a:xfrm>
                <a:off x="3586477" y="1003369"/>
                <a:ext cx="5019040" cy="5204630"/>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800" dirty="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OAB</m:t>
                    </m:r>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OAC</m:t>
                    </m:r>
                  </m:oMath>
                </a14:m>
                <a:r>
                  <a:rPr lang="vi-VN" sz="2800" dirty="0">
                    <a:effectLst/>
                    <a:latin typeface="Arial" panose="020B0604020202020204" pitchFamily="34" charset="0"/>
                    <a:ea typeface="Calibri" panose="020F0502020204030204" pitchFamily="34" charset="0"/>
                    <a:cs typeface="Arial" panose="020B0604020202020204" pitchFamily="34" charset="0"/>
                  </a:rPr>
                  <a:t> có: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m:t>
                    </m:r>
                  </m:oMath>
                </a14:m>
                <a:r>
                  <a:rPr lang="vi-VN" sz="2800" dirty="0">
                    <a:effectLst/>
                    <a:latin typeface="Arial" panose="020B0604020202020204" pitchFamily="34" charset="0"/>
                    <a:ea typeface="Calibri" panose="020F0502020204030204" pitchFamily="34" charset="0"/>
                    <a:cs typeface="Arial" panose="020B0604020202020204" pitchFamily="34" charset="0"/>
                  </a:rPr>
                  <a:t> chung</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OB</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OC</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vi-VN" sz="2800" dirty="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vi-VN" sz="2800" dirty="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effectLst/>
                    <a:latin typeface="Arial" panose="020B0604020202020204" pitchFamily="34" charset="0"/>
                    <a:ea typeface="Calibri" panose="020F0502020204030204" pitchFamily="34" charset="0"/>
                    <a:cs typeface="Arial" panose="020B0604020202020204" pitchFamily="34" charset="0"/>
                  </a:rPr>
                  <a:t>Suy ra</a:t>
                </a:r>
                <a:r>
                  <a:rPr lang="vi-VN" sz="2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OAB</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OAC</m:t>
                    </m:r>
                  </m:oMath>
                </a14:m>
                <a:r>
                  <a:rPr lang="vi-VN" sz="2800" dirty="0">
                    <a:effectLst/>
                    <a:latin typeface="Arial" panose="020B0604020202020204" pitchFamily="34" charset="0"/>
                    <a:ea typeface="Calibri" panose="020F0502020204030204" pitchFamily="34" charset="0"/>
                    <a:cs typeface="Arial" panose="020B0604020202020204" pitchFamily="34" charset="0"/>
                  </a:rPr>
                  <a:t> (c.c.c)</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Arial" panose="020B0604020202020204" pitchFamily="34" charset="0"/>
                    <a:ea typeface="Calibri" panose="020F0502020204030204" pitchFamily="34" charset="0"/>
                    <a:cs typeface="Arial" panose="020B0604020202020204" pitchFamily="34" charset="0"/>
                  </a:rPr>
                  <a:t>Suy ra</a:t>
                </a:r>
                <a:r>
                  <a:rPr lang="vi-VN" sz="2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AOB</m:t>
                        </m:r>
                      </m:e>
                    </m:acc>
                    <m:r>
                      <a:rPr lang="vi-VN" sz="2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AOC</m:t>
                        </m:r>
                      </m:e>
                    </m:acc>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Arial" panose="020B0604020202020204" pitchFamily="34" charset="0"/>
                    <a:ea typeface="Calibri" panose="020F0502020204030204" pitchFamily="34" charset="0"/>
                    <a:cs typeface="Arial" panose="020B0604020202020204" pitchFamily="34" charset="0"/>
                  </a:rPr>
                  <a:t>Suy ra</a:t>
                </a:r>
                <a:r>
                  <a:rPr lang="vi-VN" sz="2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AB</m:t>
                        </m:r>
                      </m:e>
                    </m:groupCh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AC</m:t>
                        </m:r>
                      </m:e>
                    </m:groupCh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8094662-5787-B2B5-1355-090B83752099}"/>
                  </a:ext>
                </a:extLst>
              </p:cNvPr>
              <p:cNvSpPr txBox="1">
                <a:spLocks noRot="1" noChangeAspect="1" noMove="1" noResize="1" noEditPoints="1" noAdjustHandles="1" noChangeArrowheads="1" noChangeShapeType="1" noTextEdit="1"/>
              </p:cNvSpPr>
              <p:nvPr/>
            </p:nvSpPr>
            <p:spPr>
              <a:xfrm>
                <a:off x="3586477" y="1003369"/>
                <a:ext cx="5019040" cy="5204630"/>
              </a:xfrm>
              <a:prstGeom prst="rect">
                <a:avLst/>
              </a:prstGeom>
              <a:blipFill>
                <a:blip r:embed="rId2"/>
                <a:stretch>
                  <a:fillRect l="-2427" b="-352"/>
                </a:stretch>
              </a:blipFill>
            </p:spPr>
            <p:txBody>
              <a:bodyPr/>
              <a:lstStyle/>
              <a:p>
                <a:r>
                  <a:rPr lang="en-US">
                    <a:noFill/>
                  </a:rPr>
                  <a:t> </a:t>
                </a:r>
              </a:p>
            </p:txBody>
          </p:sp>
        </mc:Fallback>
      </mc:AlternateContent>
      <p:sp>
        <p:nvSpPr>
          <p:cNvPr id="6" name="Freeform 16">
            <a:extLst>
              <a:ext uri="{FF2B5EF4-FFF2-40B4-BE49-F238E27FC236}">
                <a16:creationId xmlns:a16="http://schemas.microsoft.com/office/drawing/2014/main" id="{252FDB9E-9319-3C5D-4D0F-8C116ABCC8CD}"/>
              </a:ext>
            </a:extLst>
          </p:cNvPr>
          <p:cNvSpPr/>
          <p:nvPr/>
        </p:nvSpPr>
        <p:spPr>
          <a:xfrm>
            <a:off x="278377" y="4818692"/>
            <a:ext cx="1633550" cy="1852632"/>
          </a:xfrm>
          <a:custGeom>
            <a:avLst/>
            <a:gdLst/>
            <a:ahLst/>
            <a:cxnLst/>
            <a:rect l="l" t="t" r="r" b="b"/>
            <a:pathLst>
              <a:path w="1054256" h="1266028">
                <a:moveTo>
                  <a:pt x="0" y="0"/>
                </a:moveTo>
                <a:lnTo>
                  <a:pt x="1054256" y="0"/>
                </a:lnTo>
                <a:lnTo>
                  <a:pt x="1054256" y="1266028"/>
                </a:lnTo>
                <a:lnTo>
                  <a:pt x="0" y="1266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1827506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strips(downLeft)">
                                      <p:cBhvr>
                                        <p:cTn id="18" dur="500"/>
                                        <p:tgtEl>
                                          <p:spTgt spid="4">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trips(downLeft)">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trips(down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strips(downLeft)">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strips(downLeft)">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FD46AD-03FC-3854-0E97-5FDEF77D3AA8}"/>
                  </a:ext>
                </a:extLst>
              </p:cNvPr>
              <p:cNvSpPr txBox="1"/>
              <p:nvPr/>
            </p:nvSpPr>
            <p:spPr>
              <a:xfrm>
                <a:off x="355600" y="172675"/>
                <a:ext cx="11480800" cy="6284541"/>
              </a:xfrm>
              <a:prstGeom prst="rect">
                <a:avLst/>
              </a:prstGeom>
              <a:noFill/>
            </p:spPr>
            <p:txBody>
              <a:bodyPr wrap="square">
                <a:spAutoFit/>
              </a:bodyPr>
              <a:lstStyle/>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Ta có: 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BC</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70</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Độ dài cung </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BC</m:t>
                        </m:r>
                      </m:e>
                    </m:groupChr>
                  </m:oMath>
                </a14:m>
                <a:r>
                  <a:rPr lang="vi-VN" sz="28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l</m:t>
                        </m:r>
                      </m:e>
                      <m:sub>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BC</m:t>
                        </m:r>
                      </m:sub>
                    </m:sSub>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70</m:t>
                        </m:r>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180</m:t>
                        </m:r>
                      </m:den>
                    </m:f>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πR</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70</m:t>
                        </m:r>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180</m:t>
                        </m:r>
                      </m:den>
                    </m:f>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14</m:t>
                        </m:r>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9</m:t>
                        </m:r>
                      </m:den>
                    </m:f>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≈4,9</m:t>
                    </m:r>
                  </m:oMath>
                </a14:m>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(cm)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800" dirty="0">
                    <a:effectLst/>
                    <a:latin typeface="Arial" panose="020B0604020202020204" pitchFamily="34" charset="0"/>
                    <a:ea typeface="Calibri" panose="020F0502020204030204" pitchFamily="34" charset="0"/>
                    <a:cs typeface="Arial" panose="020B0604020202020204" pitchFamily="34" charset="0"/>
                  </a:rPr>
                  <a:t> thuộc cung lớn </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BAC</m:t>
                        </m:r>
                      </m:e>
                    </m:groupChr>
                  </m:oMath>
                </a14:m>
                <a:r>
                  <a:rPr lang="vi-VN" sz="2800" dirty="0">
                    <a:effectLst/>
                    <a:latin typeface="Arial" panose="020B0604020202020204" pitchFamily="34" charset="0"/>
                    <a:ea typeface="Calibri" panose="020F0502020204030204" pitchFamily="34" charset="0"/>
                    <a:cs typeface="Arial" panose="020B0604020202020204" pitchFamily="34" charset="0"/>
                  </a:rPr>
                  <a:t> nên:</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latin typeface="Arial" panose="020B0604020202020204" pitchFamily="34" charset="0"/>
                    <a:ea typeface="Calibri" panose="020F0502020204030204" pitchFamily="34" charset="0"/>
                    <a:cs typeface="Arial" panose="020B0604020202020204" pitchFamily="34" charset="0"/>
                  </a:rPr>
                  <a:t>s</a:t>
                </a:r>
                <a:r>
                  <a:rPr lang="vi-VN" sz="2800">
                    <a:effectLst/>
                    <a:latin typeface="Arial" panose="020B0604020202020204" pitchFamily="34" charset="0"/>
                    <a:ea typeface="Calibri" panose="020F0502020204030204" pitchFamily="34" charset="0"/>
                    <a:cs typeface="Arial" panose="020B0604020202020204" pitchFamily="34" charset="0"/>
                  </a:rPr>
                  <a:t>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AB</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Arial" panose="020B0604020202020204" pitchFamily="34" charset="0"/>
                    <a:ea typeface="Calibri" panose="020F0502020204030204" pitchFamily="34" charset="0"/>
                    <a:cs typeface="Arial" panose="020B0604020202020204" pitchFamily="34" charset="0"/>
                  </a:rPr>
                  <a:t> 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AC</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2800" dirty="0">
                    <a:effectLst/>
                    <a:latin typeface="Arial" panose="020B0604020202020204" pitchFamily="34" charset="0"/>
                    <a:ea typeface="Calibri" panose="020F0502020204030204" pitchFamily="34" charset="0"/>
                    <a:cs typeface="Arial" panose="020B0604020202020204" pitchFamily="34" charset="0"/>
                  </a:rPr>
                  <a:t>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AB</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Arial" panose="020B0604020202020204" pitchFamily="34" charset="0"/>
                    <a:ea typeface="Calibri" panose="020F0502020204030204" pitchFamily="34" charset="0"/>
                    <a:cs typeface="Arial" panose="020B0604020202020204" pitchFamily="34" charset="0"/>
                  </a:rPr>
                  <a:t> 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BAC</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Arial" panose="020B0604020202020204" pitchFamily="34" charset="0"/>
                    <a:ea typeface="Calibri" panose="020F0502020204030204" pitchFamily="34" charset="0"/>
                    <a:cs typeface="Arial" panose="020B0604020202020204" pitchFamily="34" charset="0"/>
                  </a:rPr>
                  <a:t> 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BC</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70</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290</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Từ đó ta có: 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AB</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800" dirty="0">
                    <a:effectLst/>
                    <a:latin typeface="Arial" panose="020B0604020202020204" pitchFamily="34" charset="0"/>
                    <a:ea typeface="Calibri" panose="020F0502020204030204" pitchFamily="34" charset="0"/>
                    <a:cs typeface="Arial" panose="020B0604020202020204" pitchFamily="34" charset="0"/>
                  </a:rPr>
                  <a:t> sđ</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AC</m:t>
                        </m:r>
                      </m:e>
                    </m:groupCh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290</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145</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Vậy độ dài mỗi cung nhỏ </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AB</m:t>
                        </m:r>
                      </m:e>
                    </m:groupChr>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groupChr>
                      <m:groupChrPr>
                        <m:chr m:val="⏜"/>
                        <m:pos m:val="top"/>
                        <m:vertJc m:val="bot"/>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AC</m:t>
                        </m:r>
                      </m:e>
                    </m:groupChr>
                  </m:oMath>
                </a14:m>
                <a:r>
                  <a:rPr lang="vi-VN" sz="28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l</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145</m:t>
                        </m:r>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180</m:t>
                        </m:r>
                      </m:den>
                    </m:f>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29</m:t>
                        </m:r>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9</m:t>
                        </m:r>
                      </m:den>
                    </m:f>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≈10,1</m:t>
                    </m:r>
                  </m:oMath>
                </a14:m>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(cm)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6FD46AD-03FC-3854-0E97-5FDEF77D3AA8}"/>
                  </a:ext>
                </a:extLst>
              </p:cNvPr>
              <p:cNvSpPr txBox="1">
                <a:spLocks noRot="1" noChangeAspect="1" noMove="1" noResize="1" noEditPoints="1" noAdjustHandles="1" noChangeArrowheads="1" noChangeShapeType="1" noTextEdit="1"/>
              </p:cNvSpPr>
              <p:nvPr/>
            </p:nvSpPr>
            <p:spPr>
              <a:xfrm>
                <a:off x="355600" y="172675"/>
                <a:ext cx="11480800" cy="6284541"/>
              </a:xfrm>
              <a:prstGeom prst="rect">
                <a:avLst/>
              </a:prstGeom>
              <a:blipFill>
                <a:blip r:embed="rId2"/>
                <a:stretch>
                  <a:fillRect l="-1062"/>
                </a:stretch>
              </a:blipFill>
            </p:spPr>
            <p:txBody>
              <a:bodyPr/>
              <a:lstStyle/>
              <a:p>
                <a:r>
                  <a:rPr lang="en-US">
                    <a:noFill/>
                  </a:rPr>
                  <a:t> </a:t>
                </a:r>
              </a:p>
            </p:txBody>
          </p:sp>
        </mc:Fallback>
      </mc:AlternateContent>
    </p:spTree>
    <p:extLst>
      <p:ext uri="{BB962C8B-B14F-4D97-AF65-F5344CB8AC3E}">
        <p14:creationId xmlns:p14="http://schemas.microsoft.com/office/powerpoint/2010/main" val="8387031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Left)">
                                      <p:cBhvr>
                                        <p:cTn id="20" dur="500"/>
                                        <p:tgtEl>
                                          <p:spTgt spid="3">
                                            <p:txEl>
                                              <p:pRg st="3" end="3"/>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trips(down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BFA08B-041B-8AB7-290F-5286C7B73E70}"/>
              </a:ext>
            </a:extLst>
          </p:cNvPr>
          <p:cNvSpPr txBox="1"/>
          <p:nvPr/>
        </p:nvSpPr>
        <p:spPr>
          <a:xfrm>
            <a:off x="436880" y="640290"/>
            <a:ext cx="3141629"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5.10 (SGK – tr.95)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DF01DF-A36A-CF66-4DEA-0E5F8BDA1E73}"/>
                  </a:ext>
                </a:extLst>
              </p:cNvPr>
              <p:cNvSpPr txBox="1"/>
              <p:nvPr/>
            </p:nvSpPr>
            <p:spPr>
              <a:xfrm>
                <a:off x="3047998" y="3838132"/>
                <a:ext cx="6096000" cy="879215"/>
              </a:xfrm>
              <a:prstGeom prst="rect">
                <a:avLst/>
              </a:prstGeom>
              <a:noFill/>
            </p:spPr>
            <p:txBody>
              <a:bodyPr wrap="square">
                <a:spAutoFit/>
              </a:bodyPr>
              <a:lstStyle/>
              <a:p>
                <a:pPr algn="ctr">
                  <a:spcBef>
                    <a:spcPts val="300"/>
                  </a:spcBef>
                  <a:spcAft>
                    <a:spcPts val="300"/>
                  </a:spcAft>
                </a:pPr>
                <a14:m>
                  <m:oMath xmlns:m="http://schemas.openxmlformats.org/officeDocument/2006/math">
                    <m:sSub>
                      <m:sSub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q</m:t>
                        </m:r>
                      </m:sub>
                    </m:sSub>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600" i="0">
                            <a:effectLst/>
                            <a:latin typeface="Cambria Math" panose="02040503050406030204" pitchFamily="18" charset="0"/>
                            <a:ea typeface="Calibri" panose="020F0502020204030204" pitchFamily="34" charset="0"/>
                            <a:cs typeface="Times New Roman" panose="02020603050405020304" pitchFamily="18" charset="0"/>
                          </a:rPr>
                          <m:t>n</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360</m:t>
                        </m:r>
                      </m:den>
                    </m:f>
                  </m:oMath>
                </a14:m>
                <a:r>
                  <a:rPr lang="en-VN" sz="2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π</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R</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36</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360</m:t>
                        </m:r>
                      </m:den>
                    </m:f>
                  </m:oMath>
                </a14:m>
                <a:r>
                  <a:rPr lang="vi-VN" sz="28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r>
                          <m:rPr>
                            <m:sty m:val="p"/>
                          </m:rPr>
                          <a:rPr lang="vi-VN"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π</m:t>
                        </m:r>
                      </m:num>
                      <m:den>
                        <m:r>
                          <a:rPr lang="vi-VN" sz="36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VN" sz="2800" dirty="0">
                    <a:solidFill>
                      <a:srgbClr val="FF0000"/>
                    </a:solidFill>
                    <a:latin typeface="Arial" panose="020B0604020202020204" pitchFamily="34" charset="0"/>
                    <a:ea typeface="Arial" panose="020B0604020202020204" pitchFamily="34" charset="0"/>
                    <a:cs typeface="Arial" panose="020B0604020202020204" pitchFamily="34" charset="0"/>
                  </a:rPr>
                  <a:t>cm</a:t>
                </a:r>
                <a:r>
                  <a:rPr lang="en-VN" sz="2800" baseline="30000" dirty="0">
                    <a:solidFill>
                      <a:srgbClr val="FF0000"/>
                    </a:solidFill>
                    <a:latin typeface="Arial" panose="020B0604020202020204" pitchFamily="34" charset="0"/>
                    <a:ea typeface="Arial" panose="020B0604020202020204" pitchFamily="34" charset="0"/>
                    <a:cs typeface="Arial" panose="020B0604020202020204" pitchFamily="34" charset="0"/>
                  </a:rPr>
                  <a:t>2</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4DF01DF-A36A-CF66-4DEA-0E5F8BDA1E73}"/>
                  </a:ext>
                </a:extLst>
              </p:cNvPr>
              <p:cNvSpPr txBox="1">
                <a:spLocks noRot="1" noChangeAspect="1" noMove="1" noResize="1" noEditPoints="1" noAdjustHandles="1" noChangeArrowheads="1" noChangeShapeType="1" noTextEdit="1"/>
              </p:cNvSpPr>
              <p:nvPr/>
            </p:nvSpPr>
            <p:spPr>
              <a:xfrm>
                <a:off x="3047998" y="3838132"/>
                <a:ext cx="6096000" cy="879215"/>
              </a:xfrm>
              <a:prstGeom prst="rect">
                <a:avLst/>
              </a:prstGeom>
              <a:blipFill>
                <a:blip r:embed="rId2"/>
                <a:stretch>
                  <a:fillRect b="-571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9486D3-4122-3BD5-9985-6D68C613EA09}"/>
                  </a:ext>
                </a:extLst>
              </p:cNvPr>
              <p:cNvSpPr txBox="1"/>
              <p:nvPr/>
            </p:nvSpPr>
            <p:spPr>
              <a:xfrm>
                <a:off x="694296" y="1617434"/>
                <a:ext cx="10803407" cy="523220"/>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Tính diện tích của hình quạt tròn bán kính 4 cm, ứng với cung </a:t>
                </a:r>
                <a14:m>
                  <m:oMath xmlns:m="http://schemas.openxmlformats.org/officeDocument/2006/math">
                    <m:sSup>
                      <m:sSup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36</m:t>
                        </m:r>
                      </m:e>
                      <m:sup>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VN" sz="28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0C9486D3-4122-3BD5-9985-6D68C613EA09}"/>
                  </a:ext>
                </a:extLst>
              </p:cNvPr>
              <p:cNvSpPr txBox="1">
                <a:spLocks noRot="1" noChangeAspect="1" noMove="1" noResize="1" noEditPoints="1" noAdjustHandles="1" noChangeArrowheads="1" noChangeShapeType="1" noTextEdit="1"/>
              </p:cNvSpPr>
              <p:nvPr/>
            </p:nvSpPr>
            <p:spPr>
              <a:xfrm>
                <a:off x="694296" y="1617434"/>
                <a:ext cx="10803407" cy="523220"/>
              </a:xfrm>
              <a:prstGeom prst="rect">
                <a:avLst/>
              </a:prstGeom>
              <a:blipFill>
                <a:blip r:embed="rId3"/>
                <a:stretch>
                  <a:fillRect l="-1174" t="-11905" b="-28571"/>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33A02936-1C9A-4B08-8541-9DA58B38FB8F}"/>
              </a:ext>
            </a:extLst>
          </p:cNvPr>
          <p:cNvSpPr txBox="1"/>
          <p:nvPr/>
        </p:nvSpPr>
        <p:spPr>
          <a:xfrm>
            <a:off x="5664629" y="2727783"/>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8958310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631FEE-10F3-BCA7-BEB8-844156C151DC}"/>
              </a:ext>
            </a:extLst>
          </p:cNvPr>
          <p:cNvSpPr txBox="1"/>
          <p:nvPr/>
        </p:nvSpPr>
        <p:spPr>
          <a:xfrm>
            <a:off x="274320" y="642867"/>
            <a:ext cx="3121817"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5.11 (SGK – tr.95)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C17DCD-18BD-1201-5012-E1C1ADB86345}"/>
                  </a:ext>
                </a:extLst>
              </p:cNvPr>
              <p:cNvSpPr txBox="1"/>
              <p:nvPr/>
            </p:nvSpPr>
            <p:spPr>
              <a:xfrm>
                <a:off x="2499352" y="3877374"/>
                <a:ext cx="7193283" cy="523220"/>
              </a:xfrm>
              <a:prstGeom prst="rect">
                <a:avLst/>
              </a:prstGeom>
              <a:noFill/>
            </p:spPr>
            <p:txBody>
              <a:bodyPr wrap="square">
                <a:spAutoFit/>
              </a:bodyPr>
              <a:lstStyle/>
              <a:p>
                <a:pPr algn="ctr">
                  <a:spcBef>
                    <a:spcPts val="300"/>
                  </a:spcBef>
                  <a:spcAft>
                    <a:spcPts val="300"/>
                  </a:spcAft>
                </a:pPr>
                <a14:m>
                  <m:oMath xmlns:m="http://schemas.openxmlformats.org/officeDocument/2006/math">
                    <m:sSub>
                      <m:sSubPr>
                        <m:ctrlPr>
                          <a:rPr lang="en-VN"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v</m:t>
                        </m:r>
                      </m:sub>
                    </m:sSub>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π</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π</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6</m:t>
                            </m:r>
                          </m:e>
                          <m:sup>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4</m:t>
                            </m:r>
                          </m:e>
                          <m:sup>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20</m:t>
                    </m:r>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π</m:t>
                    </m:r>
                  </m:oMath>
                </a14:m>
                <a:r>
                  <a:rPr lang="en-VN" sz="2800" dirty="0">
                    <a:effectLst/>
                    <a:latin typeface="Arial" panose="020B0604020202020204" pitchFamily="34" charset="0"/>
                    <a:ea typeface="Arial" panose="020B0604020202020204" pitchFamily="34" charset="0"/>
                    <a:cs typeface="Arial" panose="020B0604020202020204" pitchFamily="34" charset="0"/>
                  </a:rPr>
                  <a:t> (cm</a:t>
                </a:r>
                <a:r>
                  <a:rPr lang="en-VN" sz="2800" baseline="30000" dirty="0">
                    <a:effectLst/>
                    <a:latin typeface="Arial" panose="020B0604020202020204" pitchFamily="34" charset="0"/>
                    <a:ea typeface="Arial" panose="020B0604020202020204" pitchFamily="34" charset="0"/>
                    <a:cs typeface="Arial" panose="020B0604020202020204" pitchFamily="34" charset="0"/>
                  </a:rPr>
                  <a:t>2</a:t>
                </a:r>
                <a:r>
                  <a:rPr lang="en-VN" sz="2800" dirty="0">
                    <a:effectLst/>
                    <a:latin typeface="Arial" panose="020B0604020202020204" pitchFamily="34" charset="0"/>
                    <a:ea typeface="Arial" panose="020B0604020202020204" pitchFamily="34" charset="0"/>
                    <a:cs typeface="Arial" panose="020B0604020202020204" pitchFamily="34" charset="0"/>
                  </a:rPr>
                  <a:t>)</a:t>
                </a:r>
              </a:p>
            </p:txBody>
          </p:sp>
        </mc:Choice>
        <mc:Fallback xmlns="">
          <p:sp>
            <p:nvSpPr>
              <p:cNvPr id="4" name="TextBox 3">
                <a:extLst>
                  <a:ext uri="{FF2B5EF4-FFF2-40B4-BE49-F238E27FC236}">
                    <a16:creationId xmlns:a16="http://schemas.microsoft.com/office/drawing/2014/main" id="{4DC17DCD-18BD-1201-5012-E1C1ADB86345}"/>
                  </a:ext>
                </a:extLst>
              </p:cNvPr>
              <p:cNvSpPr txBox="1">
                <a:spLocks noRot="1" noChangeAspect="1" noMove="1" noResize="1" noEditPoints="1" noAdjustHandles="1" noChangeArrowheads="1" noChangeShapeType="1" noTextEdit="1"/>
              </p:cNvSpPr>
              <p:nvPr/>
            </p:nvSpPr>
            <p:spPr>
              <a:xfrm>
                <a:off x="2499352" y="3877374"/>
                <a:ext cx="7193283" cy="523220"/>
              </a:xfrm>
              <a:prstGeom prst="rect">
                <a:avLst/>
              </a:prstGeom>
              <a:blipFill>
                <a:blip r:embed="rId2"/>
                <a:stretch>
                  <a:fillRect t="-11905" b="-30952"/>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D8437E3D-1975-3EF0-4967-D596A18FC258}"/>
              </a:ext>
            </a:extLst>
          </p:cNvPr>
          <p:cNvSpPr txBox="1"/>
          <p:nvPr/>
        </p:nvSpPr>
        <p:spPr>
          <a:xfrm>
            <a:off x="507997" y="1290001"/>
            <a:ext cx="11176000" cy="1305101"/>
          </a:xfrm>
          <a:prstGeom prst="rect">
            <a:avLst/>
          </a:prstGeom>
          <a:noFill/>
        </p:spPr>
        <p:txBody>
          <a:bodyPr wrap="square" rtlCol="0">
            <a:spAutoFit/>
          </a:bodyPr>
          <a:lstStyle/>
          <a:p>
            <a:pPr algn="just">
              <a:lnSpc>
                <a:spcPct val="150000"/>
              </a:lnSpc>
            </a:pPr>
            <a:r>
              <a:rPr lang="en-VN" sz="2800" dirty="0">
                <a:latin typeface="Arial" panose="020B0604020202020204" pitchFamily="34" charset="0"/>
                <a:cs typeface="Arial" panose="020B0604020202020204" pitchFamily="34" charset="0"/>
              </a:rPr>
              <a:t>Tính diện tích hình vành khuyên nằm giữa hai đường tròn đồng tâm có bán kính là 6 cm và 4 cm.</a:t>
            </a:r>
          </a:p>
        </p:txBody>
      </p:sp>
      <p:sp>
        <p:nvSpPr>
          <p:cNvPr id="6" name="TextBox 5">
            <a:extLst>
              <a:ext uri="{FF2B5EF4-FFF2-40B4-BE49-F238E27FC236}">
                <a16:creationId xmlns:a16="http://schemas.microsoft.com/office/drawing/2014/main" id="{4B7AACB8-AB41-2D23-1E23-EB8CE605DDEE}"/>
              </a:ext>
            </a:extLst>
          </p:cNvPr>
          <p:cNvSpPr txBox="1"/>
          <p:nvPr/>
        </p:nvSpPr>
        <p:spPr>
          <a:xfrm>
            <a:off x="5664624" y="2974628"/>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2805510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8F602-E95D-114C-2A16-D37F5D970DE3}"/>
              </a:ext>
            </a:extLst>
          </p:cNvPr>
          <p:cNvSpPr txBox="1"/>
          <p:nvPr/>
        </p:nvSpPr>
        <p:spPr>
          <a:xfrm>
            <a:off x="4362992" y="3637980"/>
            <a:ext cx="3466013" cy="830997"/>
          </a:xfrm>
          <a:prstGeom prst="rect">
            <a:avLst/>
          </a:prstGeom>
          <a:noFill/>
        </p:spPr>
        <p:txBody>
          <a:bodyPr wrap="none" rtlCol="0">
            <a:spAutoFit/>
          </a:bodyPr>
          <a:lstStyle/>
          <a:p>
            <a:r>
              <a:rPr lang="en-VN" sz="4800" b="1" dirty="0">
                <a:solidFill>
                  <a:schemeClr val="accent6"/>
                </a:solidFill>
                <a:latin typeface="Arial" panose="020B0604020202020204" pitchFamily="34" charset="0"/>
                <a:cs typeface="Arial" panose="020B0604020202020204" pitchFamily="34" charset="0"/>
              </a:rPr>
              <a:t>VẬN DỤNG</a:t>
            </a:r>
          </a:p>
        </p:txBody>
      </p:sp>
      <p:pic>
        <p:nvPicPr>
          <p:cNvPr id="3" name="Picture 32">
            <a:extLst>
              <a:ext uri="{FF2B5EF4-FFF2-40B4-BE49-F238E27FC236}">
                <a16:creationId xmlns:a16="http://schemas.microsoft.com/office/drawing/2014/main" id="{E36CFAFD-3D24-4896-8A85-81CD61C4B3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64894" y="1371600"/>
            <a:ext cx="1662208" cy="2057400"/>
          </a:xfrm>
          <a:prstGeom prst="rect">
            <a:avLst/>
          </a:prstGeom>
        </p:spPr>
      </p:pic>
    </p:spTree>
    <p:extLst>
      <p:ext uri="{BB962C8B-B14F-4D97-AF65-F5344CB8AC3E}">
        <p14:creationId xmlns:p14="http://schemas.microsoft.com/office/powerpoint/2010/main" val="315317459"/>
      </p:ext>
    </p:extLst>
  </p:cSld>
  <p:clrMapOvr>
    <a:masterClrMapping/>
  </p:clrMapOvr>
  <p:transition spd="med">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DED431-3360-172B-3BED-62F461D0244B}"/>
              </a:ext>
            </a:extLst>
          </p:cNvPr>
          <p:cNvSpPr txBox="1"/>
          <p:nvPr/>
        </p:nvSpPr>
        <p:spPr>
          <a:xfrm>
            <a:off x="193040" y="381513"/>
            <a:ext cx="2931444"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5.12 (SGK – tr.95)</a:t>
            </a:r>
          </a:p>
        </p:txBody>
      </p:sp>
      <p:pic>
        <p:nvPicPr>
          <p:cNvPr id="3" name="Picture 2" descr="A collage of pizzas&#10;&#10;Description automatically generated">
            <a:extLst>
              <a:ext uri="{FF2B5EF4-FFF2-40B4-BE49-F238E27FC236}">
                <a16:creationId xmlns:a16="http://schemas.microsoft.com/office/drawing/2014/main" id="{853E7DDF-0BC4-F020-9A71-614C4A68DEF3}"/>
              </a:ext>
            </a:extLst>
          </p:cNvPr>
          <p:cNvPicPr>
            <a:picLocks noChangeAspect="1"/>
          </p:cNvPicPr>
          <p:nvPr/>
        </p:nvPicPr>
        <p:blipFill>
          <a:blip r:embed="rId2"/>
          <a:stretch>
            <a:fillRect/>
          </a:stretch>
        </p:blipFill>
        <p:spPr>
          <a:xfrm>
            <a:off x="6095999" y="3571240"/>
            <a:ext cx="5493561" cy="2829560"/>
          </a:xfrm>
          <a:prstGeom prst="rect">
            <a:avLst/>
          </a:prstGeom>
        </p:spPr>
      </p:pic>
      <p:sp>
        <p:nvSpPr>
          <p:cNvPr id="4" name="TextBox 3">
            <a:extLst>
              <a:ext uri="{FF2B5EF4-FFF2-40B4-BE49-F238E27FC236}">
                <a16:creationId xmlns:a16="http://schemas.microsoft.com/office/drawing/2014/main" id="{27B7C980-CFAE-A43E-1297-552F26EA3882}"/>
              </a:ext>
            </a:extLst>
          </p:cNvPr>
          <p:cNvSpPr txBox="1"/>
          <p:nvPr/>
        </p:nvSpPr>
        <p:spPr>
          <a:xfrm>
            <a:off x="385603" y="904733"/>
            <a:ext cx="11420793" cy="3018968"/>
          </a:xfrm>
          <a:prstGeom prst="rect">
            <a:avLst/>
          </a:prstGeom>
          <a:noFill/>
        </p:spPr>
        <p:txBody>
          <a:bodyPr wrap="square" rtlCol="0">
            <a:spAutoFit/>
          </a:bodyPr>
          <a:lstStyle/>
          <a:p>
            <a:pPr algn="just">
              <a:lnSpc>
                <a:spcPct val="150000"/>
              </a:lnSpc>
            </a:pPr>
            <a:r>
              <a:rPr lang="en-VN" sz="2600" dirty="0">
                <a:latin typeface="Arial" panose="020B0604020202020204" pitchFamily="34" charset="0"/>
                <a:cs typeface="Arial" panose="020B0604020202020204" pitchFamily="34" charset="0"/>
              </a:rPr>
              <a:t>Có hai chiếc bánh pizza hình tròn (H.5.18). Chiếc bánh thứ nhất có đường kính 16 cm được cắt thành 6 miếng đều nhau có dạng hình quạt tròn. Chiếc bánh thứ hai có đường kính 18 cm được cắt thành 8 miếng đều nhau có dạng hình quạt tròn. Hãy so sánh diện tích bề mặt của hai miếng bánh cắt ra từ chiếc bánh thứ nhất và thứ hai. </a:t>
            </a:r>
          </a:p>
        </p:txBody>
      </p:sp>
    </p:spTree>
    <p:extLst>
      <p:ext uri="{BB962C8B-B14F-4D97-AF65-F5344CB8AC3E}">
        <p14:creationId xmlns:p14="http://schemas.microsoft.com/office/powerpoint/2010/main" val="20471525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FB60CEE-9442-A9BA-8A53-245502374C7F}"/>
                  </a:ext>
                </a:extLst>
              </p:cNvPr>
              <p:cNvSpPr txBox="1"/>
              <p:nvPr/>
            </p:nvSpPr>
            <p:spPr>
              <a:xfrm>
                <a:off x="548638" y="929640"/>
                <a:ext cx="11094720" cy="5462008"/>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Chiếc bánh thứ nhất được cắt thành 6 phần bằng nhau nên mỗi phần có diện tích bề mặt bằng </a:t>
                </a:r>
                <a14:m>
                  <m:oMath xmlns:m="http://schemas.openxmlformats.org/officeDocument/2006/math">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6</m:t>
                        </m:r>
                      </m:den>
                    </m:f>
                  </m:oMath>
                </a14:m>
                <a:r>
                  <a:rPr lang="vi-VN" sz="2600" dirty="0">
                    <a:effectLst/>
                    <a:latin typeface="Arial" panose="020B0604020202020204" pitchFamily="34" charset="0"/>
                    <a:ea typeface="Calibri" panose="020F0502020204030204" pitchFamily="34" charset="0"/>
                    <a:cs typeface="Arial" panose="020B0604020202020204" pitchFamily="34" charset="0"/>
                  </a:rPr>
                  <a:t> diện tích hình tròn bán kính 8 cm. Do đó, diện tích bề mặt của mỗi phần là:</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S</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6</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8</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32</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oMath>
                </a14:m>
                <a:r>
                  <a:rPr lang="vi-VN" sz="2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Tương tự, diện tích bề mặt của mỗi miếng bánh cắt ra từ chiếc bánh thức hai là:</a:t>
                </a:r>
                <a:r>
                  <a:rPr lang="en-VN" sz="2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S</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8</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9</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81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8</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oMath>
                </a14:m>
                <a:r>
                  <a:rPr lang="vi-VN" sz="2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Ta thấy </a:t>
                </a:r>
                <a14:m>
                  <m:oMath xmlns:m="http://schemas.openxmlformats.org/officeDocument/2006/math">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32</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r>
                      <a:rPr lang="vi-VN" sz="2600" i="0">
                        <a:effectLst/>
                        <a:latin typeface="Cambria Math" panose="02040503050406030204" pitchFamily="18" charset="0"/>
                        <a:ea typeface="Calibri" panose="020F0502020204030204" pitchFamily="34" charset="0"/>
                        <a:cs typeface="Times New Roman" panose="02020603050405020304" pitchFamily="18" charset="0"/>
                      </a:rPr>
                      <m:t>&gt;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81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8</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m:t>
                    </m:r>
                  </m:oMath>
                </a14:m>
                <a:r>
                  <a:rPr lang="vi-VN" sz="26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S</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2600" i="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S</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b>
                    </m:sSub>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FB60CEE-9442-A9BA-8A53-245502374C7F}"/>
                  </a:ext>
                </a:extLst>
              </p:cNvPr>
              <p:cNvSpPr txBox="1">
                <a:spLocks noRot="1" noChangeAspect="1" noMove="1" noResize="1" noEditPoints="1" noAdjustHandles="1" noChangeArrowheads="1" noChangeShapeType="1" noTextEdit="1"/>
              </p:cNvSpPr>
              <p:nvPr/>
            </p:nvSpPr>
            <p:spPr>
              <a:xfrm>
                <a:off x="548638" y="929640"/>
                <a:ext cx="11094720" cy="5462008"/>
              </a:xfrm>
              <a:prstGeom prst="rect">
                <a:avLst/>
              </a:prstGeom>
              <a:blipFill>
                <a:blip r:embed="rId2"/>
                <a:stretch>
                  <a:fillRect l="-1030" r="-1030"/>
                </a:stretch>
              </a:blipFill>
            </p:spPr>
            <p:txBody>
              <a:bodyPr/>
              <a:lstStyle/>
              <a:p>
                <a:r>
                  <a:rPr lang="en-VN">
                    <a:noFill/>
                  </a:rPr>
                  <a:t> </a:t>
                </a:r>
              </a:p>
            </p:txBody>
          </p:sp>
        </mc:Fallback>
      </mc:AlternateContent>
      <p:sp>
        <p:nvSpPr>
          <p:cNvPr id="4" name="TextBox 3">
            <a:extLst>
              <a:ext uri="{FF2B5EF4-FFF2-40B4-BE49-F238E27FC236}">
                <a16:creationId xmlns:a16="http://schemas.microsoft.com/office/drawing/2014/main" id="{3283654A-F672-D43A-64FA-3704C26C682D}"/>
              </a:ext>
            </a:extLst>
          </p:cNvPr>
          <p:cNvSpPr txBox="1"/>
          <p:nvPr/>
        </p:nvSpPr>
        <p:spPr>
          <a:xfrm>
            <a:off x="5687873" y="437197"/>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38315565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51D56-D2E0-EC36-EF20-5D08528D9583}"/>
              </a:ext>
            </a:extLst>
          </p:cNvPr>
          <p:cNvSpPr txBox="1"/>
          <p:nvPr/>
        </p:nvSpPr>
        <p:spPr>
          <a:xfrm>
            <a:off x="350520" y="332741"/>
            <a:ext cx="3141629"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5.13 (SGK – tr.95)</a:t>
            </a:r>
          </a:p>
        </p:txBody>
      </p:sp>
      <p:sp>
        <p:nvSpPr>
          <p:cNvPr id="6" name="TextBox 5">
            <a:extLst>
              <a:ext uri="{FF2B5EF4-FFF2-40B4-BE49-F238E27FC236}">
                <a16:creationId xmlns:a16="http://schemas.microsoft.com/office/drawing/2014/main" id="{93AF5452-83DF-DF69-AE63-C554DA6FE7BE}"/>
              </a:ext>
            </a:extLst>
          </p:cNvPr>
          <p:cNvSpPr txBox="1"/>
          <p:nvPr/>
        </p:nvSpPr>
        <p:spPr>
          <a:xfrm>
            <a:off x="350520" y="855961"/>
            <a:ext cx="11490960" cy="2597762"/>
          </a:xfrm>
          <a:prstGeom prst="rect">
            <a:avLst/>
          </a:prstGeom>
          <a:noFill/>
        </p:spPr>
        <p:txBody>
          <a:bodyPr wrap="square" rtlCol="0">
            <a:spAutoFit/>
          </a:bodyPr>
          <a:lstStyle/>
          <a:p>
            <a:pPr algn="just">
              <a:lnSpc>
                <a:spcPct val="150000"/>
              </a:lnSpc>
            </a:pPr>
            <a:r>
              <a:rPr lang="en-VN" sz="2800" dirty="0">
                <a:latin typeface="Arial" panose="020B0604020202020204" pitchFamily="34" charset="0"/>
                <a:cs typeface="Arial" panose="020B0604020202020204" pitchFamily="34" charset="0"/>
              </a:rPr>
              <a:t>Một chiếc quạt giấy khi xoè ra có dạng nửa hình tròn bán kính 2,2 dm như Hình 5.19. Tính diện tích phần giấy của chiếc quạt, biết rằng khi gấp lại, phần giấy có chiều dài khoảng 1,6 dm (làm tròn kết quả đến hàng phần trăm của dm</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a:t>
            </a:r>
          </a:p>
        </p:txBody>
      </p:sp>
      <p:pic>
        <p:nvPicPr>
          <p:cNvPr id="8" name="Picture 7" descr="A blue fan with tassels&#10;&#10;Description automatically generated">
            <a:extLst>
              <a:ext uri="{FF2B5EF4-FFF2-40B4-BE49-F238E27FC236}">
                <a16:creationId xmlns:a16="http://schemas.microsoft.com/office/drawing/2014/main" id="{923C2B45-23E8-0CDE-C42C-886138037A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096000" y="3117663"/>
            <a:ext cx="4440309" cy="3392975"/>
          </a:xfrm>
          <a:prstGeom prst="rect">
            <a:avLst/>
          </a:prstGeom>
        </p:spPr>
      </p:pic>
    </p:spTree>
    <p:extLst>
      <p:ext uri="{BB962C8B-B14F-4D97-AF65-F5344CB8AC3E}">
        <p14:creationId xmlns:p14="http://schemas.microsoft.com/office/powerpoint/2010/main" val="155110629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6D2A61-08A0-78A6-092E-D6DABC5DA4BF}"/>
              </a:ext>
            </a:extLst>
          </p:cNvPr>
          <p:cNvSpPr/>
          <p:nvPr/>
        </p:nvSpPr>
        <p:spPr>
          <a:xfrm>
            <a:off x="3581400" y="282691"/>
            <a:ext cx="5029200" cy="925021"/>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b="1" dirty="0">
                <a:solidFill>
                  <a:srgbClr val="0070C0"/>
                </a:solidFill>
                <a:latin typeface="Arial" panose="020B0604020202020204" pitchFamily="34" charset="0"/>
                <a:cs typeface="Arial" panose="020B0604020202020204" pitchFamily="34" charset="0"/>
              </a:rPr>
              <a:t>1. Độ dài cung tròn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AC2127-8283-2E7B-FA7C-C9C8DEFF5C3F}"/>
                  </a:ext>
                </a:extLst>
              </p:cNvPr>
              <p:cNvSpPr txBox="1"/>
              <p:nvPr/>
            </p:nvSpPr>
            <p:spPr>
              <a:xfrm>
                <a:off x="325120" y="1373819"/>
                <a:ext cx="11541760" cy="1382045"/>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Công thức tính độ dài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800" dirty="0">
                    <a:effectLst/>
                    <a:latin typeface="Arial" panose="020B0604020202020204" pitchFamily="34" charset="0"/>
                    <a:ea typeface="Calibri" panose="020F0502020204030204" pitchFamily="34" charset="0"/>
                    <a:cs typeface="Arial" panose="020B0604020202020204" pitchFamily="34" charset="0"/>
                  </a:rPr>
                  <a:t> của đường tròn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R</m:t>
                        </m:r>
                      </m:e>
                    </m:d>
                  </m:oMath>
                </a14:m>
                <a:r>
                  <a:rPr lang="vi-VN" sz="2800" dirty="0">
                    <a:effectLst/>
                    <a:latin typeface="Arial" panose="020B0604020202020204" pitchFamily="34" charset="0"/>
                    <a:ea typeface="Calibri" panose="020F0502020204030204" pitchFamily="34" charset="0"/>
                    <a:cs typeface="Arial" panose="020B0604020202020204" pitchFamily="34" charset="0"/>
                  </a:rPr>
                  <a:t>, đường kính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d</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R</m:t>
                    </m:r>
                  </m:oMath>
                </a14:m>
                <a:r>
                  <a:rPr lang="vi-VN" sz="2800" dirty="0">
                    <a:effectLst/>
                    <a:latin typeface="Arial" panose="020B0604020202020204" pitchFamily="34" charset="0"/>
                    <a:ea typeface="Calibri" panose="020F0502020204030204" pitchFamily="34" charset="0"/>
                    <a:cs typeface="Arial" panose="020B0604020202020204" pitchFamily="34" charset="0"/>
                  </a:rPr>
                  <a:t> là:</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C</m:t>
                    </m:r>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πd</m:t>
                    </m:r>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πR</m:t>
                    </m:r>
                  </m:oMath>
                </a14:m>
                <a:r>
                  <a:rPr lang="vi-VN"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vi-VN" sz="2800" dirty="0">
                    <a:effectLst/>
                    <a:latin typeface="Arial" panose="020B0604020202020204" pitchFamily="34" charset="0"/>
                    <a:ea typeface="Calibri" panose="020F0502020204030204" pitchFamily="34" charset="0"/>
                    <a:cs typeface="Arial" panose="020B0604020202020204" pitchFamily="34" charset="0"/>
                  </a:rPr>
                  <a:t>(1)</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1AC2127-8283-2E7B-FA7C-C9C8DEFF5C3F}"/>
                  </a:ext>
                </a:extLst>
              </p:cNvPr>
              <p:cNvSpPr txBox="1">
                <a:spLocks noRot="1" noChangeAspect="1" noMove="1" noResize="1" noEditPoints="1" noAdjustHandles="1" noChangeArrowheads="1" noChangeShapeType="1" noTextEdit="1"/>
              </p:cNvSpPr>
              <p:nvPr/>
            </p:nvSpPr>
            <p:spPr>
              <a:xfrm>
                <a:off x="325120" y="1373819"/>
                <a:ext cx="11541760" cy="1382045"/>
              </a:xfrm>
              <a:prstGeom prst="rect">
                <a:avLst/>
              </a:prstGeom>
              <a:blipFill>
                <a:blip r:embed="rId2"/>
                <a:stretch>
                  <a:fillRect l="-1099" b="-11009"/>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4A2D6517-EA31-627C-C44F-27727E93DC07}"/>
              </a:ext>
            </a:extLst>
          </p:cNvPr>
          <p:cNvSpPr txBox="1"/>
          <p:nvPr/>
        </p:nvSpPr>
        <p:spPr>
          <a:xfrm>
            <a:off x="325120" y="2755864"/>
            <a:ext cx="2947474"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HĐ1 (SGK – tr.91)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512BAF-BC14-DFFF-D559-919342C4D5C7}"/>
                  </a:ext>
                </a:extLst>
              </p:cNvPr>
              <p:cNvSpPr txBox="1"/>
              <p:nvPr/>
            </p:nvSpPr>
            <p:spPr>
              <a:xfrm>
                <a:off x="325120" y="3283867"/>
                <a:ext cx="11541760" cy="3247043"/>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Biết rằng trên một đường tròn, hai cung bằng nhau thì có cùng độ dài và độ dài của cung tỉ lệ với số đo của nó. Từ </a:t>
                </a:r>
                <a:r>
                  <a:rPr lang="vi-VN" sz="2600">
                    <a:effectLst/>
                    <a:latin typeface="Arial" panose="020B0604020202020204" pitchFamily="34" charset="0"/>
                    <a:ea typeface="Calibri" panose="020F0502020204030204" pitchFamily="34" charset="0"/>
                    <a:cs typeface="Arial" panose="020B0604020202020204" pitchFamily="34" charset="0"/>
                  </a:rPr>
                  <a:t>đó h</a:t>
                </a:r>
                <a:r>
                  <a:rPr lang="en-US" sz="2600">
                    <a:latin typeface="Arial" panose="020B0604020202020204" pitchFamily="34" charset="0"/>
                    <a:ea typeface="Calibri" panose="020F0502020204030204" pitchFamily="34" charset="0"/>
                    <a:cs typeface="Arial" panose="020B0604020202020204" pitchFamily="34" charset="0"/>
                  </a:rPr>
                  <a:t>ã</a:t>
                </a:r>
                <a:r>
                  <a:rPr lang="vi-VN" sz="2600">
                    <a:effectLst/>
                    <a:latin typeface="Arial" panose="020B0604020202020204" pitchFamily="34" charset="0"/>
                    <a:ea typeface="Calibri" panose="020F0502020204030204" pitchFamily="34" charset="0"/>
                    <a:cs typeface="Arial" panose="020B0604020202020204" pitchFamily="34" charset="0"/>
                  </a:rPr>
                  <a:t>y </a:t>
                </a:r>
                <a:r>
                  <a:rPr lang="vi-VN" sz="2600" dirty="0">
                    <a:effectLst/>
                    <a:latin typeface="Arial" panose="020B0604020202020204" pitchFamily="34" charset="0"/>
                    <a:ea typeface="Calibri" panose="020F0502020204030204" pitchFamily="34" charset="0"/>
                    <a:cs typeface="Arial" panose="020B0604020202020204" pitchFamily="34" charset="0"/>
                  </a:rPr>
                  <a:t>lập công thức tính độ dài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của đường tròn bán kính R bằng cách thực hiện các bước sau:</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Từ (1), tính độ dài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 Tính độ dài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oMath>
                </a14:m>
                <a:r>
                  <a:rPr lang="vi-VN" sz="2600" dirty="0">
                    <a:effectLst/>
                    <a:latin typeface="Arial" panose="020B0604020202020204" pitchFamily="34" charset="0"/>
                    <a:ea typeface="Calibri" panose="020F0502020204030204" pitchFamily="34" charset="0"/>
                    <a:cs typeface="Arial" panose="020B0604020202020204" pitchFamily="34" charset="0"/>
                  </a:rPr>
                  <a:t>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E512BAF-BC14-DFFF-D559-919342C4D5C7}"/>
                  </a:ext>
                </a:extLst>
              </p:cNvPr>
              <p:cNvSpPr txBox="1">
                <a:spLocks noRot="1" noChangeAspect="1" noMove="1" noResize="1" noEditPoints="1" noAdjustHandles="1" noChangeArrowheads="1" noChangeShapeType="1" noTextEdit="1"/>
              </p:cNvSpPr>
              <p:nvPr/>
            </p:nvSpPr>
            <p:spPr>
              <a:xfrm>
                <a:off x="325120" y="3283867"/>
                <a:ext cx="11541760" cy="3247043"/>
              </a:xfrm>
              <a:prstGeom prst="rect">
                <a:avLst/>
              </a:prstGeom>
              <a:blipFill>
                <a:blip r:embed="rId3"/>
                <a:stretch>
                  <a:fillRect l="-950" r="-898" b="-1504"/>
                </a:stretch>
              </a:blipFill>
            </p:spPr>
            <p:txBody>
              <a:bodyPr/>
              <a:lstStyle/>
              <a:p>
                <a:r>
                  <a:rPr lang="en-US">
                    <a:noFill/>
                  </a:rPr>
                  <a:t> </a:t>
                </a:r>
              </a:p>
            </p:txBody>
          </p:sp>
        </mc:Fallback>
      </mc:AlternateContent>
    </p:spTree>
    <p:extLst>
      <p:ext uri="{BB962C8B-B14F-4D97-AF65-F5344CB8AC3E}">
        <p14:creationId xmlns:p14="http://schemas.microsoft.com/office/powerpoint/2010/main" val="18358253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7AB710-6749-C72E-F7D6-2A397D916F1D}"/>
                  </a:ext>
                </a:extLst>
              </p:cNvPr>
              <p:cNvSpPr txBox="1"/>
              <p:nvPr/>
            </p:nvSpPr>
            <p:spPr>
              <a:xfrm>
                <a:off x="558607" y="1229338"/>
                <a:ext cx="11074784" cy="3896195"/>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Diện tích phần giấy cần tích bằng nửa diện tích hình vành khuyên tạo bởi hai đường tròn có bán kính là 2,2 dm và 1,6 dm.</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Cụ thể, diện tích đó là:</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S</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2,2</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1,6</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d>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4,84−2,56</m:t>
                        </m:r>
                      </m:e>
                    </m:d>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a:effectLst/>
                        <a:latin typeface="Cambria Math" panose="02040503050406030204" pitchFamily="18" charset="0"/>
                        <a:ea typeface="Calibri" panose="020F0502020204030204" pitchFamily="34" charset="0"/>
                        <a:cs typeface="Times New Roman" panose="02020603050405020304" pitchFamily="18" charset="0"/>
                      </a:rPr>
                      <m:t>=1,14</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π</m:t>
                    </m:r>
                    <m:r>
                      <a:rPr lang="vi-VN" sz="2800" i="0">
                        <a:effectLst/>
                        <a:latin typeface="Cambria Math" panose="02040503050406030204" pitchFamily="18" charset="0"/>
                        <a:ea typeface="Calibri" panose="020F0502020204030204" pitchFamily="34" charset="0"/>
                        <a:cs typeface="Times New Roman" panose="02020603050405020304" pitchFamily="18" charset="0"/>
                      </a:rPr>
                      <m:t>≈3,58 </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d</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B7AB710-6749-C72E-F7D6-2A397D916F1D}"/>
                  </a:ext>
                </a:extLst>
              </p:cNvPr>
              <p:cNvSpPr txBox="1">
                <a:spLocks noRot="1" noChangeAspect="1" noMove="1" noResize="1" noEditPoints="1" noAdjustHandles="1" noChangeArrowheads="1" noChangeShapeType="1" noTextEdit="1"/>
              </p:cNvSpPr>
              <p:nvPr/>
            </p:nvSpPr>
            <p:spPr>
              <a:xfrm>
                <a:off x="558607" y="1229338"/>
                <a:ext cx="11074784" cy="3896195"/>
              </a:xfrm>
              <a:prstGeom prst="rect">
                <a:avLst/>
              </a:prstGeom>
              <a:blipFill>
                <a:blip r:embed="rId2"/>
                <a:stretch>
                  <a:fillRect l="-1156" r="-115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8E9BA1E-6556-2B8D-CC22-34F74666A3D6}"/>
              </a:ext>
            </a:extLst>
          </p:cNvPr>
          <p:cNvSpPr txBox="1"/>
          <p:nvPr/>
        </p:nvSpPr>
        <p:spPr>
          <a:xfrm>
            <a:off x="5664630" y="706118"/>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18607675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A7FEF277-AB03-71A9-929E-0A5A2E2778AC}"/>
              </a:ext>
            </a:extLst>
          </p:cNvPr>
          <p:cNvSpPr/>
          <p:nvPr/>
        </p:nvSpPr>
        <p:spPr>
          <a:xfrm>
            <a:off x="2412769" y="661786"/>
            <a:ext cx="7366462" cy="1045094"/>
          </a:xfrm>
          <a:prstGeom prst="snip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chemeClr val="accent6"/>
                </a:solidFill>
                <a:latin typeface="Arial" panose="020B0604020202020204" pitchFamily="34" charset="0"/>
                <a:cs typeface="Arial" panose="020B0604020202020204" pitchFamily="34" charset="0"/>
              </a:rPr>
              <a:t>CỦNG CỐ, DẶN DÒ</a:t>
            </a:r>
          </a:p>
        </p:txBody>
      </p:sp>
      <p:sp>
        <p:nvSpPr>
          <p:cNvPr id="3" name="Rectangle 2">
            <a:extLst>
              <a:ext uri="{FF2B5EF4-FFF2-40B4-BE49-F238E27FC236}">
                <a16:creationId xmlns:a16="http://schemas.microsoft.com/office/drawing/2014/main" id="{B1DE1DCB-1ED4-876E-605D-37D4DCC5AC2C}"/>
              </a:ext>
            </a:extLst>
          </p:cNvPr>
          <p:cNvSpPr/>
          <p:nvPr/>
        </p:nvSpPr>
        <p:spPr>
          <a:xfrm>
            <a:off x="1087120" y="2091574"/>
            <a:ext cx="10017760" cy="410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F8DB1621-2DB3-24C0-8686-B13F01FD9467}"/>
              </a:ext>
            </a:extLst>
          </p:cNvPr>
          <p:cNvSpPr txBox="1"/>
          <p:nvPr/>
        </p:nvSpPr>
        <p:spPr>
          <a:xfrm>
            <a:off x="2730384" y="2611001"/>
            <a:ext cx="6731231" cy="2697854"/>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Luyện tập chung</a:t>
            </a:r>
            <a:r>
              <a:rPr lang="pt-BR" sz="2800" b="1" i="1" dirty="0">
                <a:effectLst/>
                <a:latin typeface="Arial" panose="020B0604020202020204" pitchFamily="34" charset="0"/>
                <a:ea typeface="Calibri" panose="020F0502020204030204" pitchFamily="34" charset="0"/>
                <a:cs typeface="Arial" panose="020B0604020202020204" pitchFamily="34" charset="0"/>
              </a:rPr>
              <a:t>”.</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0587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E7C9-4AE5-DE41-5492-D264543C9A7D}"/>
              </a:ext>
            </a:extLst>
          </p:cNvPr>
          <p:cNvSpPr txBox="1"/>
          <p:nvPr/>
        </p:nvSpPr>
        <p:spPr>
          <a:xfrm>
            <a:off x="2300625" y="2213346"/>
            <a:ext cx="7590750" cy="2431307"/>
          </a:xfrm>
          <a:prstGeom prst="rect">
            <a:avLst/>
          </a:prstGeom>
          <a:noFill/>
        </p:spPr>
        <p:txBody>
          <a:bodyPr wrap="square" rtlCol="0">
            <a:spAutoFit/>
          </a:bodyPr>
          <a:lstStyle/>
          <a:p>
            <a:pPr algn="ctr">
              <a:lnSpc>
                <a:spcPct val="150000"/>
              </a:lnSpc>
            </a:pPr>
            <a:r>
              <a:rPr lang="en-VN" sz="5400" b="1" dirty="0">
                <a:solidFill>
                  <a:srgbClr val="0432FF"/>
                </a:solidFill>
                <a:latin typeface="Arial" panose="020B0604020202020204" pitchFamily="34" charset="0"/>
                <a:cs typeface="Arial" panose="020B0604020202020204" pitchFamily="34" charset="0"/>
              </a:rPr>
              <a:t>XIN CHÀO TẠM BIỆT</a:t>
            </a:r>
          </a:p>
          <a:p>
            <a:pPr algn="ctr">
              <a:lnSpc>
                <a:spcPct val="150000"/>
              </a:lnSpc>
            </a:pPr>
            <a:r>
              <a:rPr lang="en-VN" sz="5400" b="1" dirty="0">
                <a:solidFill>
                  <a:srgbClr val="0432FF"/>
                </a:solidFill>
                <a:latin typeface="Arial" panose="020B0604020202020204" pitchFamily="34" charset="0"/>
                <a:cs typeface="Arial" panose="020B0604020202020204" pitchFamily="34" charset="0"/>
              </a:rPr>
              <a:t>VÀ HẸN GẶP LẠI</a:t>
            </a:r>
          </a:p>
        </p:txBody>
      </p:sp>
      <p:sp>
        <p:nvSpPr>
          <p:cNvPr id="3" name="Freeform 8">
            <a:extLst>
              <a:ext uri="{FF2B5EF4-FFF2-40B4-BE49-F238E27FC236}">
                <a16:creationId xmlns:a16="http://schemas.microsoft.com/office/drawing/2014/main" id="{6309559D-86D4-413E-CAA1-3F8957EE6206}"/>
              </a:ext>
            </a:extLst>
          </p:cNvPr>
          <p:cNvSpPr/>
          <p:nvPr/>
        </p:nvSpPr>
        <p:spPr>
          <a:xfrm>
            <a:off x="1102972" y="4329356"/>
            <a:ext cx="1747106" cy="1988316"/>
          </a:xfrm>
          <a:custGeom>
            <a:avLst/>
            <a:gdLst/>
            <a:ahLst/>
            <a:cxnLst/>
            <a:rect l="l" t="t" r="r" b="b"/>
            <a:pathLst>
              <a:path w="1458068" h="1699020">
                <a:moveTo>
                  <a:pt x="0" y="0"/>
                </a:moveTo>
                <a:lnTo>
                  <a:pt x="1458068" y="0"/>
                </a:lnTo>
                <a:lnTo>
                  <a:pt x="1458068" y="1699020"/>
                </a:lnTo>
                <a:lnTo>
                  <a:pt x="0" y="16990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 name="Picture 3">
            <a:extLst>
              <a:ext uri="{FF2B5EF4-FFF2-40B4-BE49-F238E27FC236}">
                <a16:creationId xmlns:a16="http://schemas.microsoft.com/office/drawing/2014/main" id="{1F4C1E53-630C-090F-6872-5935C32742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582" y="-357194"/>
            <a:ext cx="5147040" cy="2825528"/>
          </a:xfrm>
          <a:prstGeom prst="rect">
            <a:avLst/>
          </a:prstGeom>
        </p:spPr>
      </p:pic>
    </p:spTree>
    <p:extLst>
      <p:ext uri="{BB962C8B-B14F-4D97-AF65-F5344CB8AC3E}">
        <p14:creationId xmlns:p14="http://schemas.microsoft.com/office/powerpoint/2010/main" val="11722451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8B2AF3-6A68-E5AD-D598-1D24AF7861CC}"/>
              </a:ext>
            </a:extLst>
          </p:cNvPr>
          <p:cNvSpPr txBox="1"/>
          <p:nvPr/>
        </p:nvSpPr>
        <p:spPr>
          <a:xfrm>
            <a:off x="615775" y="1155176"/>
            <a:ext cx="1040670" cy="492443"/>
          </a:xfrm>
          <a:prstGeom prst="rect">
            <a:avLst/>
          </a:prstGeom>
          <a:solidFill>
            <a:schemeClr val="bg1"/>
          </a:solidFill>
        </p:spPr>
        <p:txBody>
          <a:bodyPr wrap="none" rtlCol="0">
            <a:spAutoFit/>
          </a:bodyPr>
          <a:lstStyle/>
          <a:p>
            <a:r>
              <a:rPr lang="en-VN" sz="26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26FF7F-79B1-C7D7-A570-55BFCA936101}"/>
                  </a:ext>
                </a:extLst>
              </p:cNvPr>
              <p:cNvSpPr txBox="1"/>
              <p:nvPr/>
            </p:nvSpPr>
            <p:spPr>
              <a:xfrm>
                <a:off x="1825181" y="415134"/>
                <a:ext cx="9916160" cy="1972528"/>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Đường tròn là cung có số đo bằng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và có độ dài bằng </a:t>
                </a:r>
                <a14:m>
                  <m:oMath xmlns:m="http://schemas.openxmlformats.org/officeDocument/2006/math">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πR</m:t>
                    </m:r>
                  </m:oMath>
                </a14:m>
                <a:r>
                  <a:rPr lang="vi-VN" sz="2600" dirty="0">
                    <a:effectLst/>
                    <a:latin typeface="Arial" panose="020B0604020202020204" pitchFamily="34" charset="0"/>
                    <a:ea typeface="Calibri" panose="020F050202020403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Lấy độ dài cung chia số đo cung, ta được độ dài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Lấy độ dài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nhân với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vi-VN" sz="2600" dirty="0">
                    <a:effectLst/>
                    <a:latin typeface="Arial" panose="020B0604020202020204" pitchFamily="34" charset="0"/>
                    <a:ea typeface="Calibri" panose="020F0502020204030204" pitchFamily="34" charset="0"/>
                    <a:cs typeface="Arial" panose="020B0604020202020204" pitchFamily="34" charset="0"/>
                  </a:rPr>
                  <a:t>, ta được độ dài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5526FF7F-79B1-C7D7-A570-55BFCA936101}"/>
                  </a:ext>
                </a:extLst>
              </p:cNvPr>
              <p:cNvSpPr txBox="1">
                <a:spLocks noRot="1" noChangeAspect="1" noMove="1" noResize="1" noEditPoints="1" noAdjustHandles="1" noChangeArrowheads="1" noChangeShapeType="1" noTextEdit="1"/>
              </p:cNvSpPr>
              <p:nvPr/>
            </p:nvSpPr>
            <p:spPr>
              <a:xfrm>
                <a:off x="1825181" y="415134"/>
                <a:ext cx="9916160" cy="1972528"/>
              </a:xfrm>
              <a:prstGeom prst="rect">
                <a:avLst/>
              </a:prstGeom>
              <a:blipFill>
                <a:blip r:embed="rId2"/>
                <a:stretch>
                  <a:fillRect l="-1023" b="-7006"/>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9BF010B6-AE34-EC6C-AC88-E7C8A0BF4565}"/>
              </a:ext>
            </a:extLst>
          </p:cNvPr>
          <p:cNvSpPr txBox="1"/>
          <p:nvPr/>
        </p:nvSpPr>
        <p:spPr>
          <a:xfrm>
            <a:off x="5686065" y="2730824"/>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87AC2D-40E2-A08E-BD11-1E58E15CE552}"/>
                  </a:ext>
                </a:extLst>
              </p:cNvPr>
              <p:cNvSpPr txBox="1"/>
              <p:nvPr/>
            </p:nvSpPr>
            <p:spPr>
              <a:xfrm>
                <a:off x="1136110" y="3355628"/>
                <a:ext cx="9916160" cy="1562735"/>
              </a:xfrm>
              <a:prstGeom prst="rect">
                <a:avLst/>
              </a:prstGeom>
              <a:noFill/>
            </p:spPr>
            <p:txBody>
              <a:bodyPr wrap="square">
                <a:spAutoFit/>
              </a:bodyPr>
              <a:lstStyle/>
              <a:p>
                <a:pPr algn="just">
                  <a:lnSpc>
                    <a:spcPct val="150000"/>
                  </a:lnSpc>
                  <a:spcBef>
                    <a:spcPts val="300"/>
                  </a:spcBef>
                  <a:spcAft>
                    <a:spcPts val="300"/>
                  </a:spcAft>
                </a:pPr>
                <a:r>
                  <a:rPr lang="vi-VN"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600" dirty="0">
                    <a:effectLst/>
                    <a:latin typeface="Arial" panose="020B0604020202020204" pitchFamily="34" charset="0"/>
                    <a:ea typeface="Calibri" panose="020F0502020204030204" pitchFamily="34" charset="0"/>
                    <a:cs typeface="Arial" panose="020B0604020202020204" pitchFamily="34" charset="0"/>
                  </a:rPr>
                  <a:t>Đường tròn là cung có số đo bằng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và có độ dài bằng </a:t>
                </a:r>
                <a14:m>
                  <m:oMath xmlns:m="http://schemas.openxmlformats.org/officeDocument/2006/math">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πR</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a:effectLst/>
                    <a:latin typeface="Arial" panose="020B0604020202020204" pitchFamily="34" charset="0"/>
                    <a:ea typeface="Calibri" panose="020F0502020204030204" pitchFamily="34" charset="0"/>
                    <a:cs typeface="Arial" panose="020B0604020202020204" pitchFamily="34" charset="0"/>
                  </a:rPr>
                  <a:t> </a:t>
                </a:r>
                <a:r>
                  <a:rPr lang="vi-VN" sz="2600" dirty="0">
                    <a:effectLst/>
                    <a:latin typeface="Arial" panose="020B0604020202020204" pitchFamily="34" charset="0"/>
                    <a:ea typeface="Calibri" panose="020F0502020204030204" pitchFamily="34" charset="0"/>
                    <a:cs typeface="Arial" panose="020B0604020202020204" pitchFamily="34" charset="0"/>
                  </a:rPr>
                  <a:t>Độ dài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πR</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den>
                    </m:f>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πR</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180</m:t>
                        </m:r>
                      </m:den>
                    </m:f>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3587AC2D-40E2-A08E-BD11-1E58E15CE552}"/>
                  </a:ext>
                </a:extLst>
              </p:cNvPr>
              <p:cNvSpPr txBox="1">
                <a:spLocks noRot="1" noChangeAspect="1" noMove="1" noResize="1" noEditPoints="1" noAdjustHandles="1" noChangeArrowheads="1" noChangeShapeType="1" noTextEdit="1"/>
              </p:cNvSpPr>
              <p:nvPr/>
            </p:nvSpPr>
            <p:spPr>
              <a:xfrm>
                <a:off x="1136110" y="3355628"/>
                <a:ext cx="9916160" cy="1562735"/>
              </a:xfrm>
              <a:prstGeom prst="rect">
                <a:avLst/>
              </a:prstGeom>
              <a:blipFill>
                <a:blip r:embed="rId3"/>
                <a:stretch>
                  <a:fillRect l="-1106" b="-272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007E6A-E54B-25A1-8365-3E303640D60B}"/>
                  </a:ext>
                </a:extLst>
              </p:cNvPr>
              <p:cNvSpPr txBox="1"/>
              <p:nvPr/>
            </p:nvSpPr>
            <p:spPr>
              <a:xfrm>
                <a:off x="1136110" y="5286996"/>
                <a:ext cx="6096000" cy="669222"/>
              </a:xfrm>
              <a:prstGeom prst="rect">
                <a:avLst/>
              </a:prstGeom>
              <a:noFill/>
            </p:spPr>
            <p:txBody>
              <a:bodyPr wrap="square">
                <a:spAutoFit/>
              </a:bodyPr>
              <a:lstStyle/>
              <a:p>
                <a:pPr algn="just">
                  <a:spcBef>
                    <a:spcPts val="300"/>
                  </a:spcBef>
                  <a:spcAft>
                    <a:spcPts val="300"/>
                  </a:spcAft>
                </a:pPr>
                <a:r>
                  <a:rPr lang="vi-VN" sz="26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2600" dirty="0">
                    <a:effectLst/>
                    <a:latin typeface="Arial" panose="020B0604020202020204" pitchFamily="34" charset="0"/>
                    <a:ea typeface="Calibri" panose="020F0502020204030204" pitchFamily="34" charset="0"/>
                    <a:cs typeface="Arial" panose="020B0604020202020204" pitchFamily="34" charset="0"/>
                  </a:rPr>
                  <a:t>Độ dài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r>
                      <a:rPr lang="vi-VN" sz="2600" i="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πR</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180</m:t>
                        </m:r>
                      </m:den>
                    </m:f>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F2007E6A-E54B-25A1-8365-3E303640D60B}"/>
                  </a:ext>
                </a:extLst>
              </p:cNvPr>
              <p:cNvSpPr txBox="1">
                <a:spLocks noRot="1" noChangeAspect="1" noMove="1" noResize="1" noEditPoints="1" noAdjustHandles="1" noChangeArrowheads="1" noChangeShapeType="1" noTextEdit="1"/>
              </p:cNvSpPr>
              <p:nvPr/>
            </p:nvSpPr>
            <p:spPr>
              <a:xfrm>
                <a:off x="1136110" y="5286996"/>
                <a:ext cx="6096000" cy="669222"/>
              </a:xfrm>
              <a:prstGeom prst="rect">
                <a:avLst/>
              </a:prstGeom>
              <a:blipFill>
                <a:blip r:embed="rId4"/>
                <a:stretch>
                  <a:fillRect l="-1663" b="-9434"/>
                </a:stretch>
              </a:blipFill>
            </p:spPr>
            <p:txBody>
              <a:bodyPr/>
              <a:lstStyle/>
              <a:p>
                <a:r>
                  <a:rPr lang="en-VN">
                    <a:noFill/>
                  </a:rPr>
                  <a:t> </a:t>
                </a:r>
              </a:p>
            </p:txBody>
          </p:sp>
        </mc:Fallback>
      </mc:AlternateContent>
    </p:spTree>
    <p:extLst>
      <p:ext uri="{BB962C8B-B14F-4D97-AF65-F5344CB8AC3E}">
        <p14:creationId xmlns:p14="http://schemas.microsoft.com/office/powerpoint/2010/main" val="31322047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961B9-8B70-5821-8A1C-6BB094DDA106}"/>
              </a:ext>
            </a:extLst>
          </p:cNvPr>
          <p:cNvSpPr txBox="1"/>
          <p:nvPr/>
        </p:nvSpPr>
        <p:spPr>
          <a:xfrm>
            <a:off x="5294338" y="583813"/>
            <a:ext cx="1603324" cy="523220"/>
          </a:xfrm>
          <a:prstGeom prst="rect">
            <a:avLst/>
          </a:prstGeom>
          <a:solidFill>
            <a:schemeClr val="bg1"/>
          </a:solidFill>
        </p:spPr>
        <p:txBody>
          <a:bodyPr wrap="none" rtlCol="0">
            <a:spAutoFit/>
          </a:bodyPr>
          <a:lstStyle/>
          <a:p>
            <a:r>
              <a:rPr lang="en-VN" sz="2800" b="1" dirty="0">
                <a:solidFill>
                  <a:srgbClr val="C00000"/>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74D4E6-1E20-C256-2FB9-14796A67FB98}"/>
                  </a:ext>
                </a:extLst>
              </p:cNvPr>
              <p:cNvSpPr txBox="1"/>
              <p:nvPr/>
            </p:nvSpPr>
            <p:spPr>
              <a:xfrm>
                <a:off x="1162830" y="1197255"/>
                <a:ext cx="9866338" cy="1506438"/>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Ta có công thức tính độ dài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oMath>
                </a14:m>
                <a:r>
                  <a:rPr lang="vi-VN" sz="2600" dirty="0">
                    <a:effectLst/>
                    <a:latin typeface="Arial" panose="020B0604020202020204" pitchFamily="34" charset="0"/>
                    <a:ea typeface="Calibri" panose="020F0502020204030204" pitchFamily="34" charset="0"/>
                    <a:cs typeface="Arial" panose="020B0604020202020204" pitchFamily="34" charset="0"/>
                  </a:rPr>
                  <a:t> của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trên dường tròn </a:t>
                </a:r>
                <a14:m>
                  <m:oMath xmlns:m="http://schemas.openxmlformats.org/officeDocument/2006/math">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R</m:t>
                        </m:r>
                      </m:e>
                    </m:d>
                  </m:oMath>
                </a14:m>
                <a:r>
                  <a:rPr lang="vi-VN" sz="2600" dirty="0">
                    <a:effectLst/>
                    <a:latin typeface="Arial" panose="020B0604020202020204" pitchFamily="34" charset="0"/>
                    <a:ea typeface="Calibri" panose="020F050202020403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180</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πR</m:t>
                    </m:r>
                  </m:oMath>
                </a14:m>
                <a:r>
                  <a:rPr lang="vi-VN" sz="2600" dirty="0">
                    <a:effectLst/>
                    <a:latin typeface="Arial" panose="020B0604020202020204" pitchFamily="34" charset="0"/>
                    <a:ea typeface="Calibri" panose="020F0502020204030204" pitchFamily="34" charset="0"/>
                    <a:cs typeface="Arial" panose="020B0604020202020204" pitchFamily="34" charset="0"/>
                  </a:rPr>
                  <a:t> (2)</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374D4E6-1E20-C256-2FB9-14796A67FB98}"/>
                  </a:ext>
                </a:extLst>
              </p:cNvPr>
              <p:cNvSpPr txBox="1">
                <a:spLocks noRot="1" noChangeAspect="1" noMove="1" noResize="1" noEditPoints="1" noAdjustHandles="1" noChangeArrowheads="1" noChangeShapeType="1" noTextEdit="1"/>
              </p:cNvSpPr>
              <p:nvPr/>
            </p:nvSpPr>
            <p:spPr>
              <a:xfrm>
                <a:off x="1162830" y="1197255"/>
                <a:ext cx="9866338" cy="1506438"/>
              </a:xfrm>
              <a:prstGeom prst="rect">
                <a:avLst/>
              </a:prstGeom>
              <a:blipFill>
                <a:blip r:embed="rId2"/>
                <a:stretch>
                  <a:fillRect l="-1028" b="-2500"/>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8AF86578-DCBB-03B7-366C-99F17D14497F}"/>
              </a:ext>
            </a:extLst>
          </p:cNvPr>
          <p:cNvSpPr txBox="1"/>
          <p:nvPr/>
        </p:nvSpPr>
        <p:spPr>
          <a:xfrm>
            <a:off x="5243840" y="3167390"/>
            <a:ext cx="1704313" cy="523220"/>
          </a:xfrm>
          <a:prstGeom prst="rect">
            <a:avLst/>
          </a:prstGeom>
          <a:solidFill>
            <a:schemeClr val="bg1"/>
          </a:solidFill>
        </p:spPr>
        <p:txBody>
          <a:bodyPr wrap="none" rtlCol="0">
            <a:spAutoFit/>
          </a:bodyPr>
          <a:lstStyle/>
          <a:p>
            <a:r>
              <a:rPr lang="en-VN" sz="2800" b="1" dirty="0">
                <a:solidFill>
                  <a:srgbClr val="C00000"/>
                </a:solidFill>
                <a:latin typeface="Arial" panose="020B0604020202020204" pitchFamily="34" charset="0"/>
                <a:cs typeface="Arial" panose="020B0604020202020204" pitchFamily="34" charset="0"/>
              </a:rPr>
              <a:t>Nhận xét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56DD11-9A4C-69B4-8DBB-BE1C2188E0BD}"/>
                  </a:ext>
                </a:extLst>
              </p:cNvPr>
              <p:cNvSpPr txBox="1"/>
              <p:nvPr/>
            </p:nvSpPr>
            <p:spPr>
              <a:xfrm>
                <a:off x="834265" y="3690610"/>
                <a:ext cx="10523465" cy="2310569"/>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Từ hai công thức (1) và (2), ta được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πd</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6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num>
                      <m:den>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den>
                    </m:f>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den>
                    </m:f>
                  </m:oMath>
                </a14:m>
                <a:r>
                  <a:rPr lang="vi-VN" sz="2600" dirty="0">
                    <a:effectLst/>
                    <a:latin typeface="Arial" panose="020B0604020202020204" pitchFamily="34" charset="0"/>
                    <a:ea typeface="Calibri" panose="020F0502020204030204" pitchFamily="34" charset="0"/>
                    <a:cs typeface="Arial" panose="020B0604020202020204" pitchFamily="34" charset="0"/>
                  </a:rPr>
                  <a:t>, nghĩa là: Tỉ số giữa độ dài cung </a:t>
                </a:r>
                <a14:m>
                  <m:oMath xmlns:m="http://schemas.openxmlformats.org/officeDocument/2006/math">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và độ dài đường tròn (cùng bán kính) đúng bằng </a:t>
                </a:r>
                <a14:m>
                  <m:oMath xmlns:m="http://schemas.openxmlformats.org/officeDocument/2006/math">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n</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den>
                    </m:f>
                  </m:oMath>
                </a14:m>
                <a:r>
                  <a:rPr lang="vi-VN" sz="2600" dirty="0">
                    <a:effectLst/>
                    <a:latin typeface="Arial" panose="020B0604020202020204" pitchFamily="34" charset="0"/>
                    <a:ea typeface="Calibri" panose="020F050202020403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656DD11-9A4C-69B4-8DBB-BE1C2188E0BD}"/>
                  </a:ext>
                </a:extLst>
              </p:cNvPr>
              <p:cNvSpPr txBox="1">
                <a:spLocks noRot="1" noChangeAspect="1" noMove="1" noResize="1" noEditPoints="1" noAdjustHandles="1" noChangeArrowheads="1" noChangeShapeType="1" noTextEdit="1"/>
              </p:cNvSpPr>
              <p:nvPr/>
            </p:nvSpPr>
            <p:spPr>
              <a:xfrm>
                <a:off x="834265" y="3690610"/>
                <a:ext cx="10523465" cy="2310569"/>
              </a:xfrm>
              <a:prstGeom prst="rect">
                <a:avLst/>
              </a:prstGeom>
              <a:blipFill>
                <a:blip r:embed="rId3"/>
                <a:stretch>
                  <a:fillRect l="-964" r="-964" b="-2186"/>
                </a:stretch>
              </a:blipFill>
            </p:spPr>
            <p:txBody>
              <a:bodyPr/>
              <a:lstStyle/>
              <a:p>
                <a:r>
                  <a:rPr lang="en-VN">
                    <a:noFill/>
                  </a:rPr>
                  <a:t> </a:t>
                </a:r>
              </a:p>
            </p:txBody>
          </p:sp>
        </mc:Fallback>
      </mc:AlternateContent>
    </p:spTree>
    <p:extLst>
      <p:ext uri="{BB962C8B-B14F-4D97-AF65-F5344CB8AC3E}">
        <p14:creationId xmlns:p14="http://schemas.microsoft.com/office/powerpoint/2010/main" val="15185175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075B2-EE35-6E9F-2615-4AB8B5EDF336}"/>
              </a:ext>
            </a:extLst>
          </p:cNvPr>
          <p:cNvSpPr txBox="1"/>
          <p:nvPr/>
        </p:nvSpPr>
        <p:spPr>
          <a:xfrm>
            <a:off x="264160" y="500748"/>
            <a:ext cx="3375476" cy="492443"/>
          </a:xfrm>
          <a:prstGeom prst="rect">
            <a:avLst/>
          </a:prstGeom>
          <a:solidFill>
            <a:schemeClr val="bg1"/>
          </a:solidFill>
        </p:spPr>
        <p:txBody>
          <a:bodyPr wrap="none" rtlCol="0">
            <a:spAutoFit/>
          </a:bodyPr>
          <a:lstStyle/>
          <a:p>
            <a:r>
              <a:rPr lang="en-VN" sz="2600" b="1" dirty="0">
                <a:solidFill>
                  <a:schemeClr val="accent2"/>
                </a:solidFill>
                <a:latin typeface="Arial" panose="020B0604020202020204" pitchFamily="34" charset="0"/>
                <a:cs typeface="Arial" panose="020B0604020202020204" pitchFamily="34" charset="0"/>
              </a:rPr>
              <a:t>Ví dụ 1 (SGK – tr.91)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9BD289-C926-DAC4-33FD-C1288742EB3D}"/>
                  </a:ext>
                </a:extLst>
              </p:cNvPr>
              <p:cNvSpPr txBox="1"/>
              <p:nvPr/>
            </p:nvSpPr>
            <p:spPr>
              <a:xfrm>
                <a:off x="600618" y="1090180"/>
                <a:ext cx="10990764" cy="1238609"/>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6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600" dirty="0">
                    <a:effectLst/>
                    <a:latin typeface="Arial" panose="020B0604020202020204" pitchFamily="34" charset="0"/>
                    <a:ea typeface="Calibri" panose="020F0502020204030204" pitchFamily="34" charset="0"/>
                    <a:cs typeface="Arial" panose="020B0604020202020204" pitchFamily="34" charset="0"/>
                  </a:rPr>
                  <a:t> là hai điểm trên đường tròn </a:t>
                </a:r>
                <a14:m>
                  <m:oMath xmlns:m="http://schemas.openxmlformats.org/officeDocument/2006/math">
                    <m:d>
                      <m:d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r>
                          <a:rPr lang="vi-VN" sz="2600" i="0">
                            <a:effectLst/>
                            <a:latin typeface="Cambria Math" panose="02040503050406030204" pitchFamily="18" charset="0"/>
                            <a:ea typeface="Calibri" panose="020F0502020204030204" pitchFamily="34" charset="0"/>
                            <a:cs typeface="Times New Roman" panose="02020603050405020304" pitchFamily="18" charset="0"/>
                          </a:rPr>
                          <m:t>;3 </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2600" dirty="0">
                    <a:effectLst/>
                    <a:latin typeface="Arial" panose="020B0604020202020204" pitchFamily="34" charset="0"/>
                    <a:ea typeface="Calibri" panose="020F0502020204030204" pitchFamily="34" charset="0"/>
                    <a:cs typeface="Arial" panose="020B0604020202020204" pitchFamily="34" charset="0"/>
                  </a:rPr>
                  <a:t> sao cho </a:t>
                </a:r>
                <a14:m>
                  <m:oMath xmlns:m="http://schemas.openxmlformats.org/officeDocument/2006/math">
                    <m:acc>
                      <m:accPr>
                        <m:chr m:val="̂"/>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AOB</m:t>
                        </m:r>
                      </m:e>
                    </m:acc>
                    <m:r>
                      <a:rPr lang="vi-VN" sz="2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120</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600" dirty="0">
                    <a:effectLst/>
                    <a:latin typeface="Arial" panose="020B0604020202020204" pitchFamily="34" charset="0"/>
                    <a:ea typeface="Calibri" panose="020F0502020204030204" pitchFamily="34" charset="0"/>
                    <a:cs typeface="Arial" panose="020B0604020202020204" pitchFamily="34" charset="0"/>
                  </a:rPr>
                  <a:t>. Tính số đo và độ dài các cung có hai mút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m:t>
                    </m:r>
                    <m:r>
                      <a:rPr lang="vi-VN" sz="26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2600" dirty="0">
                    <a:effectLst/>
                    <a:latin typeface="Arial" panose="020B0604020202020204" pitchFamily="34" charset="0"/>
                    <a:ea typeface="Calibri" panose="020F0502020204030204" pitchFamily="34" charset="0"/>
                    <a:cs typeface="Arial" panose="020B0604020202020204" pitchFamily="34" charset="0"/>
                  </a:rPr>
                  <a:t>.</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49BD289-C926-DAC4-33FD-C1288742EB3D}"/>
                  </a:ext>
                </a:extLst>
              </p:cNvPr>
              <p:cNvSpPr txBox="1">
                <a:spLocks noRot="1" noChangeAspect="1" noMove="1" noResize="1" noEditPoints="1" noAdjustHandles="1" noChangeArrowheads="1" noChangeShapeType="1" noTextEdit="1"/>
              </p:cNvSpPr>
              <p:nvPr/>
            </p:nvSpPr>
            <p:spPr>
              <a:xfrm>
                <a:off x="600618" y="1090180"/>
                <a:ext cx="10990764" cy="1238609"/>
              </a:xfrm>
              <a:prstGeom prst="rect">
                <a:avLst/>
              </a:prstGeom>
              <a:blipFill>
                <a:blip r:embed="rId2"/>
                <a:stretch>
                  <a:fillRect l="-1039" r="-1039" b="-11111"/>
                </a:stretch>
              </a:blipFill>
            </p:spPr>
            <p:txBody>
              <a:bodyPr/>
              <a:lstStyle/>
              <a:p>
                <a:r>
                  <a:rPr lang="en-VN">
                    <a:noFill/>
                  </a:rPr>
                  <a:t> </a:t>
                </a:r>
              </a:p>
            </p:txBody>
          </p:sp>
        </mc:Fallback>
      </mc:AlternateContent>
      <p:pic>
        <p:nvPicPr>
          <p:cNvPr id="5" name="Picture 4" descr="A circle with a circle and a circle with a circle and a circle with a circle and a circle with a circle and a circle with a circle and a circle with a circle and a circle with&#10;&#10;Description automatically generated">
            <a:extLst>
              <a:ext uri="{FF2B5EF4-FFF2-40B4-BE49-F238E27FC236}">
                <a16:creationId xmlns:a16="http://schemas.microsoft.com/office/drawing/2014/main" id="{8789E321-CE4E-6EBD-8CE4-216C87EED434}"/>
              </a:ext>
            </a:extLst>
          </p:cNvPr>
          <p:cNvPicPr>
            <a:picLocks noChangeAspect="1"/>
          </p:cNvPicPr>
          <p:nvPr/>
        </p:nvPicPr>
        <p:blipFill>
          <a:blip r:embed="rId3"/>
          <a:stretch>
            <a:fillRect/>
          </a:stretch>
        </p:blipFill>
        <p:spPr>
          <a:xfrm>
            <a:off x="8132319" y="2550477"/>
            <a:ext cx="3459063" cy="3362643"/>
          </a:xfrm>
          <a:prstGeom prst="rect">
            <a:avLst/>
          </a:prstGeom>
        </p:spPr>
      </p:pic>
      <p:sp>
        <p:nvSpPr>
          <p:cNvPr id="6" name="TextBox 5">
            <a:extLst>
              <a:ext uri="{FF2B5EF4-FFF2-40B4-BE49-F238E27FC236}">
                <a16:creationId xmlns:a16="http://schemas.microsoft.com/office/drawing/2014/main" id="{763CD42A-8C64-FFD4-EE79-C8C2592452DE}"/>
              </a:ext>
            </a:extLst>
          </p:cNvPr>
          <p:cNvSpPr txBox="1"/>
          <p:nvPr/>
        </p:nvSpPr>
        <p:spPr>
          <a:xfrm>
            <a:off x="264160" y="2647467"/>
            <a:ext cx="1040670" cy="492443"/>
          </a:xfrm>
          <a:prstGeom prst="rect">
            <a:avLst/>
          </a:prstGeom>
          <a:solidFill>
            <a:schemeClr val="bg1"/>
          </a:solidFill>
        </p:spPr>
        <p:txBody>
          <a:bodyPr wrap="none" rtlCol="0">
            <a:spAutoFit/>
          </a:bodyPr>
          <a:lstStyle/>
          <a:p>
            <a:r>
              <a:rPr lang="en-VN" sz="26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B0FC84-88B6-3B54-27F7-9D874B4F0DD4}"/>
                  </a:ext>
                </a:extLst>
              </p:cNvPr>
              <p:cNvSpPr txBox="1"/>
              <p:nvPr/>
            </p:nvSpPr>
            <p:spPr>
              <a:xfrm>
                <a:off x="264160" y="3236899"/>
                <a:ext cx="7868159" cy="2897909"/>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AOB</m:t>
                        </m:r>
                      </m:e>
                    </m:acc>
                  </m:oMath>
                </a14:m>
                <a:r>
                  <a:rPr lang="vi-VN" sz="2600" dirty="0">
                    <a:effectLst/>
                    <a:latin typeface="Arial" panose="020B0604020202020204" pitchFamily="34" charset="0"/>
                    <a:ea typeface="Calibri" panose="020F0502020204030204" pitchFamily="34" charset="0"/>
                    <a:cs typeface="Arial" panose="020B0604020202020204" pitchFamily="34" charset="0"/>
                  </a:rPr>
                  <a:t> là góc gì? Số đo của góc này là bao nhiêu?</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a:effectLst/>
                    <a:latin typeface="Arial" panose="020B0604020202020204" pitchFamily="34" charset="0"/>
                    <a:ea typeface="Calibri" panose="020F0502020204030204" pitchFamily="34" charset="0"/>
                    <a:cs typeface="Arial" panose="020B0604020202020204" pitchFamily="34" charset="0"/>
                  </a:rPr>
                  <a:t>Áp </a:t>
                </a:r>
                <a:r>
                  <a:rPr lang="vi-VN" sz="2600" dirty="0">
                    <a:effectLst/>
                    <a:latin typeface="Arial" panose="020B0604020202020204" pitchFamily="34" charset="0"/>
                    <a:ea typeface="Calibri" panose="020F0502020204030204" pitchFamily="34" charset="0"/>
                    <a:cs typeface="Arial" panose="020B0604020202020204" pitchFamily="34" charset="0"/>
                  </a:rPr>
                  <a:t>dụng công thức tình độ dài cung để tính </a:t>
                </a: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e>
                      <m:sub>
                        <m:groupChr>
                          <m:groupChrPr>
                            <m:chr m:val="⏜"/>
                            <m:pos m:val="top"/>
                            <m:vertJc m:val="bot"/>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AB</m:t>
                            </m:r>
                          </m:e>
                        </m:groupChr>
                      </m:sub>
                    </m:sSub>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 sđ </a:t>
                </a:r>
                <a14:m>
                  <m:oMath xmlns:m="http://schemas.openxmlformats.org/officeDocument/2006/math">
                    <m:groupChr>
                      <m:groupChrPr>
                        <m:chr m:val="⏜"/>
                        <m:pos m:val="top"/>
                        <m:vertJc m:val="bot"/>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AmB</m:t>
                        </m:r>
                      </m:e>
                    </m:groupCh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600" i="0">
                            <a:effectLst/>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o</m:t>
                        </m:r>
                      </m:sup>
                    </m:sSup>
                    <m:r>
                      <a:rPr lang="vi-VN" sz="26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600" dirty="0">
                    <a:effectLst/>
                    <a:latin typeface="Arial" panose="020B0604020202020204" pitchFamily="34" charset="0"/>
                    <a:ea typeface="Calibri" panose="020F0502020204030204" pitchFamily="34" charset="0"/>
                    <a:cs typeface="Arial" panose="020B0604020202020204" pitchFamily="34" charset="0"/>
                  </a:rPr>
                  <a:t> sđ </a:t>
                </a:r>
                <a14:m>
                  <m:oMath xmlns:m="http://schemas.openxmlformats.org/officeDocument/2006/math">
                    <m:groupChr>
                      <m:groupChrPr>
                        <m:chr m:val="⏜"/>
                        <m:pos m:val="top"/>
                        <m:vertJc m:val="bot"/>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AB</m:t>
                        </m:r>
                      </m:e>
                    </m:groupCh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a:effectLst/>
                    <a:latin typeface="Arial" panose="020B0604020202020204" pitchFamily="34" charset="0"/>
                    <a:ea typeface="Calibri" panose="020F0502020204030204" pitchFamily="34" charset="0"/>
                    <a:cs typeface="Arial" panose="020B0604020202020204" pitchFamily="34" charset="0"/>
                  </a:rPr>
                  <a:t> </a:t>
                </a:r>
                <a:r>
                  <a:rPr lang="vi-VN" sz="2600" dirty="0">
                    <a:effectLst/>
                    <a:latin typeface="Arial" panose="020B0604020202020204" pitchFamily="34" charset="0"/>
                    <a:ea typeface="Calibri" panose="020F0502020204030204" pitchFamily="34" charset="0"/>
                    <a:cs typeface="Arial" panose="020B0604020202020204" pitchFamily="34" charset="0"/>
                  </a:rPr>
                  <a:t>Áp dụng công thức tình độ dài cung để tính </a:t>
                </a: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l</m:t>
                        </m:r>
                      </m:e>
                      <m:sub>
                        <m:groupChr>
                          <m:groupChrPr>
                            <m:chr m:val="⏜"/>
                            <m:pos m:val="top"/>
                            <m:vertJc m:val="bot"/>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AmB</m:t>
                            </m:r>
                          </m:e>
                        </m:groupChr>
                      </m:sub>
                    </m:sSub>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4B0FC84-88B6-3B54-27F7-9D874B4F0DD4}"/>
                  </a:ext>
                </a:extLst>
              </p:cNvPr>
              <p:cNvSpPr txBox="1">
                <a:spLocks noRot="1" noChangeAspect="1" noMove="1" noResize="1" noEditPoints="1" noAdjustHandles="1" noChangeArrowheads="1" noChangeShapeType="1" noTextEdit="1"/>
              </p:cNvSpPr>
              <p:nvPr/>
            </p:nvSpPr>
            <p:spPr>
              <a:xfrm>
                <a:off x="264160" y="3236899"/>
                <a:ext cx="7868159" cy="2897909"/>
              </a:xfrm>
              <a:prstGeom prst="rect">
                <a:avLst/>
              </a:prstGeom>
              <a:blipFill>
                <a:blip r:embed="rId4"/>
                <a:stretch>
                  <a:fillRect l="-1394" b="-3158"/>
                </a:stretch>
              </a:blipFill>
            </p:spPr>
            <p:txBody>
              <a:bodyPr/>
              <a:lstStyle/>
              <a:p>
                <a:r>
                  <a:rPr lang="vi-VN">
                    <a:noFill/>
                  </a:rPr>
                  <a:t> </a:t>
                </a:r>
              </a:p>
            </p:txBody>
          </p:sp>
        </mc:Fallback>
      </mc:AlternateContent>
    </p:spTree>
    <p:extLst>
      <p:ext uri="{BB962C8B-B14F-4D97-AF65-F5344CB8AC3E}">
        <p14:creationId xmlns:p14="http://schemas.microsoft.com/office/powerpoint/2010/main" val="21128067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187071-9FFF-F0F1-514A-C1E48148EDDC}"/>
              </a:ext>
            </a:extLst>
          </p:cNvPr>
          <p:cNvSpPr txBox="1"/>
          <p:nvPr/>
        </p:nvSpPr>
        <p:spPr>
          <a:xfrm>
            <a:off x="5687875" y="484395"/>
            <a:ext cx="816249" cy="492443"/>
          </a:xfrm>
          <a:prstGeom prst="rect">
            <a:avLst/>
          </a:prstGeom>
          <a:noFill/>
        </p:spPr>
        <p:txBody>
          <a:bodyPr wrap="none" rtlCol="0">
            <a:spAutoFit/>
          </a:bodyPr>
          <a:lstStyle/>
          <a:p>
            <a:r>
              <a:rPr lang="en-VN" sz="26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B21716-ED24-CE11-7809-0DBD51C4BCDE}"/>
                  </a:ext>
                </a:extLst>
              </p:cNvPr>
              <p:cNvSpPr txBox="1"/>
              <p:nvPr/>
            </p:nvSpPr>
            <p:spPr>
              <a:xfrm>
                <a:off x="523872" y="976838"/>
                <a:ext cx="9048759" cy="4998100"/>
              </a:xfrm>
              <a:prstGeom prst="rect">
                <a:avLst/>
              </a:prstGeom>
              <a:noFill/>
            </p:spPr>
            <p:txBody>
              <a:bodyPr wrap="none" rtlCol="0">
                <a:spAutoFit/>
              </a:bodyPr>
              <a:lstStyle/>
              <a:p>
                <a:pPr>
                  <a:lnSpc>
                    <a:spcPct val="150000"/>
                  </a:lnSpc>
                </a:pPr>
                <a:r>
                  <a:rPr lang="en-VN" sz="2600" dirty="0">
                    <a:latin typeface="Arial" panose="020B0604020202020204" pitchFamily="34" charset="0"/>
                    <a:cs typeface="Arial" panose="020B0604020202020204" pitchFamily="34" charset="0"/>
                  </a:rPr>
                  <a:t>Ta có hai cung:</a:t>
                </a:r>
              </a:p>
              <a:p>
                <a:pPr>
                  <a:lnSpc>
                    <a:spcPct val="150000"/>
                  </a:lnSpc>
                </a:pPr>
                <a:r>
                  <a:rPr lang="en-VN" sz="2600" dirty="0">
                    <a:latin typeface="Arial" panose="020B0604020202020204" pitchFamily="34" charset="0"/>
                    <a:cs typeface="Arial" panose="020B0604020202020204" pitchFamily="34" charset="0"/>
                  </a:rPr>
                  <a:t>Cung nhỏ AB bị chắn bởi góc ở tâm AOB.</a:t>
                </a:r>
              </a:p>
              <a:p>
                <a:pPr>
                  <a:lnSpc>
                    <a:spcPct val="150000"/>
                  </a:lnSpc>
                </a:pPr>
                <a:r>
                  <a:rPr lang="en-VN" sz="2600" dirty="0">
                    <a:latin typeface="Arial" panose="020B0604020202020204" pitchFamily="34" charset="0"/>
                    <a:cs typeface="Arial" panose="020B0604020202020204" pitchFamily="34" charset="0"/>
                  </a:rPr>
                  <a:t>Do đó sđ </a:t>
                </a:r>
                <a14:m>
                  <m:oMath xmlns:m="http://schemas.openxmlformats.org/officeDocument/2006/math">
                    <m:groupChr>
                      <m:groupChrPr>
                        <m:chr m:val="⏜"/>
                        <m:pos m:val="top"/>
                        <m:vertJc m:val="bot"/>
                        <m:ctrlPr>
                          <a:rPr lang="en-VN" sz="2600" i="1" smtClean="0">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AB</m:t>
                        </m:r>
                      </m:e>
                    </m:groupChr>
                  </m:oMath>
                </a14:m>
                <a:r>
                  <a:rPr lang="en-VN" sz="2600" dirty="0">
                    <a:latin typeface="Arial" panose="020B0604020202020204" pitchFamily="34" charset="0"/>
                    <a:cs typeface="Arial" panose="020B0604020202020204" pitchFamily="34" charset="0"/>
                  </a:rPr>
                  <a:t> = </a:t>
                </a:r>
                <a14:m>
                  <m:oMath xmlns:m="http://schemas.openxmlformats.org/officeDocument/2006/math">
                    <m:acc>
                      <m:accPr>
                        <m:chr m:val="̂"/>
                        <m:ctrlPr>
                          <a:rPr lang="en-VN" sz="26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2600" i="0" smtClean="0">
                            <a:latin typeface="Cambria Math" panose="02040503050406030204" pitchFamily="18" charset="0"/>
                            <a:ea typeface="Calibri" panose="020F0502020204030204" pitchFamily="34" charset="0"/>
                            <a:cs typeface="Times New Roman" panose="02020603050405020304" pitchFamily="18" charset="0"/>
                          </a:rPr>
                          <m:t>AOB</m:t>
                        </m:r>
                      </m:e>
                    </m:acc>
                  </m:oMath>
                </a14:m>
                <a:r>
                  <a:rPr lang="en-VN" sz="2600" dirty="0">
                    <a:latin typeface="Arial" panose="020B0604020202020204" pitchFamily="34" charset="0"/>
                    <a:cs typeface="Arial" panose="020B0604020202020204" pitchFamily="34" charset="0"/>
                  </a:rPr>
                  <a:t> = 120</a:t>
                </a:r>
                <a14:m>
                  <m:oMath xmlns:m="http://schemas.openxmlformats.org/officeDocument/2006/math">
                    <m:r>
                      <a:rPr lang="en-VN" sz="2600" i="0" smtClean="0">
                        <a:latin typeface="Cambria Math" panose="02040503050406030204" pitchFamily="18" charset="0"/>
                        <a:ea typeface="Cambria Math" panose="02040503050406030204" pitchFamily="18" charset="0"/>
                      </a:rPr>
                      <m:t>°</m:t>
                    </m:r>
                  </m:oMath>
                </a14:m>
                <a:r>
                  <a:rPr lang="en-VN" sz="2600" dirty="0">
                    <a:latin typeface="Arial" panose="020B0604020202020204" pitchFamily="34" charset="0"/>
                    <a:cs typeface="Arial" panose="020B0604020202020204" pitchFamily="34" charset="0"/>
                  </a:rPr>
                  <a:t>;</a:t>
                </a:r>
              </a:p>
              <a:p>
                <a:pPr>
                  <a:lnSpc>
                    <a:spcPct val="150000"/>
                  </a:lnSpc>
                </a:pPr>
                <a:r>
                  <a:rPr lang="en-VN" sz="2600" dirty="0">
                    <a:latin typeface="Arial" panose="020B0604020202020204" pitchFamily="34" charset="0"/>
                    <a:cs typeface="Arial" panose="020B0604020202020204" pitchFamily="34" charset="0"/>
                  </a:rPr>
                  <a:t>Độ dài </a:t>
                </a:r>
                <a14:m>
                  <m:oMath xmlns:m="http://schemas.openxmlformats.org/officeDocument/2006/math">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l</m:t>
                    </m:r>
                  </m:oMath>
                </a14:m>
                <a:r>
                  <a:rPr lang="en-VN" sz="2600" baseline="-25000" dirty="0">
                    <a:latin typeface="Arial" panose="020B0604020202020204" pitchFamily="34" charset="0"/>
                    <a:cs typeface="Arial" panose="020B0604020202020204" pitchFamily="34" charset="0"/>
                  </a:rPr>
                  <a:t>1</a:t>
                </a:r>
                <a:r>
                  <a:rPr lang="en-VN" sz="2600" dirty="0">
                    <a:latin typeface="Arial" panose="020B0604020202020204" pitchFamily="34" charset="0"/>
                    <a:cs typeface="Arial" panose="020B0604020202020204" pitchFamily="34" charset="0"/>
                  </a:rPr>
                  <a:t> của cung AB là:		</a:t>
                </a:r>
                <a14:m>
                  <m:oMath xmlns:m="http://schemas.openxmlformats.org/officeDocument/2006/math">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l</m:t>
                    </m:r>
                  </m:oMath>
                </a14:m>
                <a:r>
                  <a:rPr lang="en-VN" sz="2600" baseline="-25000" dirty="0">
                    <a:latin typeface="Arial" panose="020B0604020202020204" pitchFamily="34" charset="0"/>
                    <a:cs typeface="Arial" panose="020B0604020202020204" pitchFamily="34" charset="0"/>
                  </a:rPr>
                  <a:t>1 </a:t>
                </a:r>
                <a:r>
                  <a:rPr lang="en-VN" sz="2600" dirty="0">
                    <a:latin typeface="Arial" panose="020B0604020202020204" pitchFamily="34" charset="0"/>
                    <a:cs typeface="Arial" panose="020B0604020202020204" pitchFamily="34" charset="0"/>
                  </a:rPr>
                  <a:t>= </a:t>
                </a:r>
                <a14:m>
                  <m:oMath xmlns:m="http://schemas.openxmlformats.org/officeDocument/2006/math">
                    <m:f>
                      <m:fPr>
                        <m:ctrlPr>
                          <a:rPr lang="en-VN" sz="2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b="0" i="0" smtClean="0">
                            <a:effectLst/>
                            <a:latin typeface="Cambria Math" panose="02040503050406030204" pitchFamily="18" charset="0"/>
                            <a:ea typeface="Calibri" panose="020F0502020204030204" pitchFamily="34" charset="0"/>
                            <a:cs typeface="Times New Roman" panose="02020603050405020304" pitchFamily="18" charset="0"/>
                          </a:rPr>
                          <m:t>130</m:t>
                        </m:r>
                      </m:num>
                      <m:den>
                        <m:r>
                          <a:rPr lang="en-US" sz="2600" b="0" i="0" smtClean="0">
                            <a:effectLst/>
                            <a:latin typeface="Cambria Math" panose="02040503050406030204" pitchFamily="18" charset="0"/>
                            <a:ea typeface="Calibri" panose="020F0502020204030204" pitchFamily="34" charset="0"/>
                            <a:cs typeface="Times New Roman" panose="02020603050405020304" pitchFamily="18" charset="0"/>
                          </a:rPr>
                          <m:t>180</m:t>
                        </m:r>
                      </m:den>
                    </m:f>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600" dirty="0">
                    <a:latin typeface="Arial" panose="020B0604020202020204" pitchFamily="34" charset="0"/>
                    <a:cs typeface="Arial" panose="020B0604020202020204" pitchFamily="34" charset="0"/>
                  </a:rPr>
                  <a:t> . 3 = 2</a:t>
                </a:r>
                <a14:m>
                  <m:oMath xmlns:m="http://schemas.openxmlformats.org/officeDocument/2006/math">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600" dirty="0">
                    <a:latin typeface="Arial" panose="020B0604020202020204" pitchFamily="34" charset="0"/>
                    <a:cs typeface="Arial" panose="020B0604020202020204" pitchFamily="34" charset="0"/>
                  </a:rPr>
                  <a:t> (cm).</a:t>
                </a:r>
              </a:p>
              <a:p>
                <a:pPr>
                  <a:lnSpc>
                    <a:spcPct val="150000"/>
                  </a:lnSpc>
                </a:pPr>
                <a:r>
                  <a:rPr lang="en-VN" sz="2600" dirty="0">
                    <a:latin typeface="Arial" panose="020B0604020202020204" pitchFamily="34" charset="0"/>
                    <a:cs typeface="Arial" panose="020B0604020202020204" pitchFamily="34" charset="0"/>
                  </a:rPr>
                  <a:t>Cung lớn AmB có số đo là:</a:t>
                </a:r>
              </a:p>
              <a:p>
                <a:pPr>
                  <a:lnSpc>
                    <a:spcPct val="150000"/>
                  </a:lnSpc>
                </a:pPr>
                <a:r>
                  <a:rPr lang="en-VN" sz="2600" dirty="0">
                    <a:latin typeface="Arial" panose="020B0604020202020204" pitchFamily="34" charset="0"/>
                    <a:cs typeface="Arial" panose="020B0604020202020204" pitchFamily="34" charset="0"/>
                  </a:rPr>
                  <a:t>sđ </a:t>
                </a:r>
                <a14:m>
                  <m:oMath xmlns:m="http://schemas.openxmlformats.org/officeDocument/2006/math">
                    <m:groupChr>
                      <m:groupChrPr>
                        <m:chr m:val="⏜"/>
                        <m:pos m:val="top"/>
                        <m:vertJc m:val="bot"/>
                        <m:ctrlPr>
                          <a:rPr lang="en-VN" sz="2600" i="1" smtClean="0">
                            <a:effectLst/>
                            <a:latin typeface="Cambria Math" panose="02040503050406030204" pitchFamily="18" charset="0"/>
                            <a:ea typeface="Calibri" panose="020F0502020204030204" pitchFamily="34" charset="0"/>
                            <a:cs typeface="Times New Roman" panose="02020603050405020304" pitchFamily="18" charset="0"/>
                          </a:rPr>
                        </m:ctrlPr>
                      </m:groupChrPr>
                      <m:e>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A</m:t>
                        </m:r>
                        <m:r>
                          <m:rPr>
                            <m:sty m:val="p"/>
                          </m:rPr>
                          <a:rPr lang="en-US" sz="2600" b="0" i="0" smtClean="0">
                            <a:effectLst/>
                            <a:latin typeface="Cambria Math" panose="02040503050406030204" pitchFamily="18" charset="0"/>
                            <a:ea typeface="Calibri" panose="020F0502020204030204" pitchFamily="34" charset="0"/>
                            <a:cs typeface="Times New Roman" panose="02020603050405020304" pitchFamily="18" charset="0"/>
                          </a:rPr>
                          <m:t>m</m:t>
                        </m:r>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B</m:t>
                        </m:r>
                      </m:e>
                    </m:groupChr>
                  </m:oMath>
                </a14:m>
                <a:r>
                  <a:rPr lang="en-VN" sz="2600" dirty="0">
                    <a:latin typeface="Arial" panose="020B0604020202020204" pitchFamily="34" charset="0"/>
                    <a:cs typeface="Arial" panose="020B0604020202020204" pitchFamily="34" charset="0"/>
                  </a:rPr>
                  <a:t> = 360</a:t>
                </a:r>
                <a14:m>
                  <m:oMath xmlns:m="http://schemas.openxmlformats.org/officeDocument/2006/math">
                    <m:r>
                      <a:rPr lang="en-VN" sz="2600" i="0" smtClean="0">
                        <a:latin typeface="Cambria Math" panose="02040503050406030204" pitchFamily="18" charset="0"/>
                        <a:ea typeface="Cambria Math" panose="02040503050406030204" pitchFamily="18" charset="0"/>
                      </a:rPr>
                      <m:t>°</m:t>
                    </m:r>
                  </m:oMath>
                </a14:m>
                <a:r>
                  <a:rPr lang="en-VN" sz="2600" dirty="0">
                    <a:latin typeface="Arial" panose="020B0604020202020204" pitchFamily="34" charset="0"/>
                    <a:cs typeface="Arial" panose="020B0604020202020204" pitchFamily="34" charset="0"/>
                  </a:rPr>
                  <a:t> - 120</a:t>
                </a:r>
                <a14:m>
                  <m:oMath xmlns:m="http://schemas.openxmlformats.org/officeDocument/2006/math">
                    <m:r>
                      <a:rPr lang="en-VN" sz="2600" i="0" smtClean="0">
                        <a:latin typeface="Cambria Math" panose="02040503050406030204" pitchFamily="18" charset="0"/>
                        <a:ea typeface="Cambria Math" panose="02040503050406030204" pitchFamily="18" charset="0"/>
                      </a:rPr>
                      <m:t>°</m:t>
                    </m:r>
                  </m:oMath>
                </a14:m>
                <a:r>
                  <a:rPr lang="en-VN" sz="2600" dirty="0">
                    <a:latin typeface="Arial" panose="020B0604020202020204" pitchFamily="34" charset="0"/>
                    <a:cs typeface="Arial" panose="020B0604020202020204" pitchFamily="34" charset="0"/>
                  </a:rPr>
                  <a:t> = 240</a:t>
                </a:r>
                <a14:m>
                  <m:oMath xmlns:m="http://schemas.openxmlformats.org/officeDocument/2006/math">
                    <m:r>
                      <a:rPr lang="en-VN" sz="2600" i="0" smtClean="0">
                        <a:latin typeface="Cambria Math" panose="02040503050406030204" pitchFamily="18" charset="0"/>
                        <a:ea typeface="Cambria Math" panose="02040503050406030204" pitchFamily="18" charset="0"/>
                      </a:rPr>
                      <m:t>°</m:t>
                    </m:r>
                  </m:oMath>
                </a14:m>
                <a:r>
                  <a:rPr lang="en-VN" sz="2600" dirty="0">
                    <a:latin typeface="Arial" panose="020B0604020202020204" pitchFamily="34" charset="0"/>
                    <a:cs typeface="Arial" panose="020B0604020202020204" pitchFamily="34" charset="0"/>
                  </a:rPr>
                  <a:t> .</a:t>
                </a:r>
              </a:p>
              <a:p>
                <a:pPr>
                  <a:lnSpc>
                    <a:spcPct val="150000"/>
                  </a:lnSpc>
                </a:pPr>
                <a:r>
                  <a:rPr lang="en-VN" sz="2600" dirty="0">
                    <a:latin typeface="Arial" panose="020B0604020202020204" pitchFamily="34" charset="0"/>
                    <a:cs typeface="Arial" panose="020B0604020202020204" pitchFamily="34" charset="0"/>
                  </a:rPr>
                  <a:t>Độ dài </a:t>
                </a:r>
                <a14:m>
                  <m:oMath xmlns:m="http://schemas.openxmlformats.org/officeDocument/2006/math">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l</m:t>
                    </m:r>
                  </m:oMath>
                </a14:m>
                <a:r>
                  <a:rPr lang="en-VN" sz="2600" baseline="-25000" dirty="0">
                    <a:latin typeface="Arial" panose="020B0604020202020204" pitchFamily="34" charset="0"/>
                    <a:cs typeface="Arial" panose="020B0604020202020204" pitchFamily="34" charset="0"/>
                  </a:rPr>
                  <a:t>2</a:t>
                </a:r>
                <a:r>
                  <a:rPr lang="en-VN" sz="2600" dirty="0">
                    <a:latin typeface="Arial" panose="020B0604020202020204" pitchFamily="34" charset="0"/>
                    <a:cs typeface="Arial" panose="020B0604020202020204" pitchFamily="34" charset="0"/>
                  </a:rPr>
                  <a:t> của </a:t>
                </a:r>
                <a:r>
                  <a:rPr lang="en-VN" sz="2600">
                    <a:latin typeface="Arial" panose="020B0604020202020204" pitchFamily="34" charset="0"/>
                    <a:cs typeface="Arial" panose="020B0604020202020204" pitchFamily="34" charset="0"/>
                  </a:rPr>
                  <a:t>cung A</a:t>
                </a:r>
                <a:r>
                  <a:rPr lang="en-US" sz="2600">
                    <a:latin typeface="Arial" panose="020B0604020202020204" pitchFamily="34" charset="0"/>
                    <a:cs typeface="Arial" panose="020B0604020202020204" pitchFamily="34" charset="0"/>
                  </a:rPr>
                  <a:t>m</a:t>
                </a:r>
                <a:r>
                  <a:rPr lang="en-VN" sz="2600">
                    <a:latin typeface="Arial" panose="020B0604020202020204" pitchFamily="34" charset="0"/>
                    <a:cs typeface="Arial" panose="020B0604020202020204" pitchFamily="34" charset="0"/>
                  </a:rPr>
                  <a:t>B </a:t>
                </a:r>
                <a:r>
                  <a:rPr lang="en-VN" sz="2600" dirty="0">
                    <a:latin typeface="Arial" panose="020B0604020202020204" pitchFamily="34" charset="0"/>
                    <a:cs typeface="Arial" panose="020B0604020202020204" pitchFamily="34" charset="0"/>
                  </a:rPr>
                  <a:t>là:		</a:t>
                </a:r>
                <a14:m>
                  <m:oMath xmlns:m="http://schemas.openxmlformats.org/officeDocument/2006/math">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l</m:t>
                    </m:r>
                  </m:oMath>
                </a14:m>
                <a:r>
                  <a:rPr lang="en-VN" sz="2600" baseline="-25000" dirty="0">
                    <a:latin typeface="Arial" panose="020B0604020202020204" pitchFamily="34" charset="0"/>
                    <a:cs typeface="Arial" panose="020B0604020202020204" pitchFamily="34" charset="0"/>
                  </a:rPr>
                  <a:t>2 </a:t>
                </a:r>
                <a:r>
                  <a:rPr lang="en-VN" sz="2600" dirty="0">
                    <a:latin typeface="Arial" panose="020B0604020202020204" pitchFamily="34" charset="0"/>
                    <a:cs typeface="Arial" panose="020B0604020202020204" pitchFamily="34" charset="0"/>
                  </a:rPr>
                  <a:t>= </a:t>
                </a:r>
                <a14:m>
                  <m:oMath xmlns:m="http://schemas.openxmlformats.org/officeDocument/2006/math">
                    <m:f>
                      <m:fPr>
                        <m:ctrlPr>
                          <a:rPr lang="en-VN" sz="2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b="0" i="0" smtClean="0">
                            <a:effectLst/>
                            <a:latin typeface="Cambria Math" panose="02040503050406030204" pitchFamily="18" charset="0"/>
                            <a:ea typeface="Calibri" panose="020F0502020204030204" pitchFamily="34" charset="0"/>
                            <a:cs typeface="Times New Roman" panose="02020603050405020304" pitchFamily="18" charset="0"/>
                          </a:rPr>
                          <m:t>240</m:t>
                        </m:r>
                      </m:num>
                      <m:den>
                        <m:r>
                          <a:rPr lang="en-US" sz="2600" b="0" i="0" smtClean="0">
                            <a:effectLst/>
                            <a:latin typeface="Cambria Math" panose="02040503050406030204" pitchFamily="18" charset="0"/>
                            <a:ea typeface="Calibri" panose="020F0502020204030204" pitchFamily="34" charset="0"/>
                            <a:cs typeface="Times New Roman" panose="02020603050405020304" pitchFamily="18" charset="0"/>
                          </a:rPr>
                          <m:t>180</m:t>
                        </m:r>
                      </m:den>
                    </m:f>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600" dirty="0">
                    <a:latin typeface="Arial" panose="020B0604020202020204" pitchFamily="34" charset="0"/>
                    <a:cs typeface="Arial" panose="020B0604020202020204" pitchFamily="34" charset="0"/>
                  </a:rPr>
                  <a:t> . 3 = 4</a:t>
                </a:r>
                <a14:m>
                  <m:oMath xmlns:m="http://schemas.openxmlformats.org/officeDocument/2006/math">
                    <m:r>
                      <m:rPr>
                        <m:sty m:val="p"/>
                      </m:rP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π</m:t>
                    </m:r>
                  </m:oMath>
                </a14:m>
                <a:r>
                  <a:rPr lang="en-VN" sz="2600" dirty="0">
                    <a:latin typeface="Arial" panose="020B0604020202020204" pitchFamily="34" charset="0"/>
                    <a:cs typeface="Arial" panose="020B0604020202020204" pitchFamily="34" charset="0"/>
                  </a:rPr>
                  <a:t> (cm).</a:t>
                </a:r>
              </a:p>
            </p:txBody>
          </p:sp>
        </mc:Choice>
        <mc:Fallback xmlns="">
          <p:sp>
            <p:nvSpPr>
              <p:cNvPr id="3" name="TextBox 2">
                <a:extLst>
                  <a:ext uri="{FF2B5EF4-FFF2-40B4-BE49-F238E27FC236}">
                    <a16:creationId xmlns:a16="http://schemas.microsoft.com/office/drawing/2014/main" id="{5EB21716-ED24-CE11-7809-0DBD51C4BCDE}"/>
                  </a:ext>
                </a:extLst>
              </p:cNvPr>
              <p:cNvSpPr txBox="1">
                <a:spLocks noRot="1" noChangeAspect="1" noMove="1" noResize="1" noEditPoints="1" noAdjustHandles="1" noChangeArrowheads="1" noChangeShapeType="1" noTextEdit="1"/>
              </p:cNvSpPr>
              <p:nvPr/>
            </p:nvSpPr>
            <p:spPr>
              <a:xfrm>
                <a:off x="523872" y="976838"/>
                <a:ext cx="9048759" cy="4998100"/>
              </a:xfrm>
              <a:prstGeom prst="rect">
                <a:avLst/>
              </a:prstGeom>
              <a:blipFill>
                <a:blip r:embed="rId2"/>
                <a:stretch>
                  <a:fillRect l="-1213" r="-270"/>
                </a:stretch>
              </a:blipFill>
            </p:spPr>
            <p:txBody>
              <a:bodyPr/>
              <a:lstStyle/>
              <a:p>
                <a:r>
                  <a:rPr lang="en-US">
                    <a:noFill/>
                  </a:rPr>
                  <a:t> </a:t>
                </a:r>
              </a:p>
            </p:txBody>
          </p:sp>
        </mc:Fallback>
      </mc:AlternateContent>
      <p:pic>
        <p:nvPicPr>
          <p:cNvPr id="4" name="Picture 3" descr="A circle with a circle and a circle with a circle and a circle with a circle and a circle with a circle and a circle with a circle and a circle with a circle and a circle with&#10;&#10;Description automatically generated">
            <a:extLst>
              <a:ext uri="{FF2B5EF4-FFF2-40B4-BE49-F238E27FC236}">
                <a16:creationId xmlns:a16="http://schemas.microsoft.com/office/drawing/2014/main" id="{9E1AA996-B0EB-E9BF-8814-78F4039C681E}"/>
              </a:ext>
            </a:extLst>
          </p:cNvPr>
          <p:cNvPicPr>
            <a:picLocks noChangeAspect="1"/>
          </p:cNvPicPr>
          <p:nvPr/>
        </p:nvPicPr>
        <p:blipFill>
          <a:blip r:embed="rId3"/>
          <a:stretch>
            <a:fillRect/>
          </a:stretch>
        </p:blipFill>
        <p:spPr>
          <a:xfrm>
            <a:off x="8649301" y="730616"/>
            <a:ext cx="3023361" cy="2939086"/>
          </a:xfrm>
          <a:prstGeom prst="rect">
            <a:avLst/>
          </a:prstGeom>
        </p:spPr>
      </p:pic>
    </p:spTree>
    <p:extLst>
      <p:ext uri="{BB962C8B-B14F-4D97-AF65-F5344CB8AC3E}">
        <p14:creationId xmlns:p14="http://schemas.microsoft.com/office/powerpoint/2010/main" val="35820695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trips(downLeft)">
                                      <p:cBhvr>
                                        <p:cTn id="33" dur="500"/>
                                        <p:tgtEl>
                                          <p:spTgt spid="3">
                                            <p:txEl>
                                              <p:pRg st="4" end="4"/>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strips(downLef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F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A31A36-D174-8AFF-BDA0-328EA78DBB82}"/>
              </a:ext>
            </a:extLst>
          </p:cNvPr>
          <p:cNvSpPr txBox="1"/>
          <p:nvPr/>
        </p:nvSpPr>
        <p:spPr>
          <a:xfrm>
            <a:off x="528320" y="663308"/>
            <a:ext cx="4440062" cy="523220"/>
          </a:xfrm>
          <a:prstGeom prst="rect">
            <a:avLst/>
          </a:prstGeom>
          <a:solidFill>
            <a:schemeClr val="bg1"/>
          </a:solidFill>
        </p:spPr>
        <p:txBody>
          <a:bodyPr wrap="none" rtlCol="0">
            <a:spAutoFit/>
          </a:bodyPr>
          <a:lstStyle/>
          <a:p>
            <a:r>
              <a:rPr lang="en-VN" sz="2800" b="1" dirty="0">
                <a:solidFill>
                  <a:schemeClr val="accent2"/>
                </a:solidFill>
                <a:latin typeface="Arial" panose="020B0604020202020204" pitchFamily="34" charset="0"/>
                <a:cs typeface="Arial" panose="020B0604020202020204" pitchFamily="34" charset="0"/>
              </a:rPr>
              <a:t>Luyện tập 1 (SGK – tr.92)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4468D55-44DF-190A-9225-2B124C34389F}"/>
                  </a:ext>
                </a:extLst>
              </p:cNvPr>
              <p:cNvSpPr txBox="1"/>
              <p:nvPr/>
            </p:nvSpPr>
            <p:spPr>
              <a:xfrm>
                <a:off x="1828800" y="1599763"/>
                <a:ext cx="8534400" cy="523220"/>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độ dài cung </a:t>
                </a:r>
                <a14:m>
                  <m:oMath xmlns:m="http://schemas.openxmlformats.org/officeDocument/2006/math">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40</m:t>
                        </m:r>
                      </m:e>
                      <m:sup>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2800" dirty="0">
                    <a:effectLst/>
                    <a:latin typeface="Arial" panose="020B0604020202020204" pitchFamily="34" charset="0"/>
                    <a:ea typeface="Calibri" panose="020F0502020204030204" pitchFamily="34" charset="0"/>
                    <a:cs typeface="Arial" panose="020B0604020202020204" pitchFamily="34" charset="0"/>
                  </a:rPr>
                  <a:t> của đường tròn bán kính 9 cm.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4468D55-44DF-190A-9225-2B124C34389F}"/>
                  </a:ext>
                </a:extLst>
              </p:cNvPr>
              <p:cNvSpPr txBox="1">
                <a:spLocks noRot="1" noChangeAspect="1" noMove="1" noResize="1" noEditPoints="1" noAdjustHandles="1" noChangeArrowheads="1" noChangeShapeType="1" noTextEdit="1"/>
              </p:cNvSpPr>
              <p:nvPr/>
            </p:nvSpPr>
            <p:spPr>
              <a:xfrm>
                <a:off x="1828800" y="1599763"/>
                <a:ext cx="8534400" cy="523220"/>
              </a:xfrm>
              <a:prstGeom prst="rect">
                <a:avLst/>
              </a:prstGeom>
              <a:blipFill>
                <a:blip r:embed="rId2"/>
                <a:stretch>
                  <a:fillRect l="-1337" t="-11628" r="-1189" b="-27907"/>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1D7BFA7B-E49B-DE00-8C6E-6E7E51238E1D}"/>
              </a:ext>
            </a:extLst>
          </p:cNvPr>
          <p:cNvSpPr txBox="1"/>
          <p:nvPr/>
        </p:nvSpPr>
        <p:spPr>
          <a:xfrm>
            <a:off x="5664631" y="2536218"/>
            <a:ext cx="86273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6AD360-C7F7-01B3-3C73-17B98C6BA82B}"/>
                  </a:ext>
                </a:extLst>
              </p:cNvPr>
              <p:cNvSpPr txBox="1"/>
              <p:nvPr/>
            </p:nvSpPr>
            <p:spPr>
              <a:xfrm>
                <a:off x="2245359" y="3394461"/>
                <a:ext cx="7701280" cy="1657441"/>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Áp dụng công thức tính độ dài cung, ta có:</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l</m:t>
                    </m:r>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40</m:t>
                        </m:r>
                      </m:num>
                      <m:den>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180</m:t>
                        </m:r>
                      </m:den>
                    </m:f>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π</m:t>
                    </m:r>
                    <m: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.9=2</m:t>
                    </m:r>
                    <m:r>
                      <m:rPr>
                        <m:sty m:val="p"/>
                      </m:rPr>
                      <a:rPr lang="vi-VN" sz="2800" i="0" smtClean="0">
                        <a:effectLst/>
                        <a:latin typeface="Cambria Math" panose="02040503050406030204" pitchFamily="18" charset="0"/>
                        <a:ea typeface="Times New Roman" panose="02020603050405020304" pitchFamily="18" charset="0"/>
                        <a:cs typeface="Times New Roman" panose="02020603050405020304" pitchFamily="18" charset="0"/>
                      </a:rPr>
                      <m:t>π</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(cm)</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6AD360-C7F7-01B3-3C73-17B98C6BA82B}"/>
                  </a:ext>
                </a:extLst>
              </p:cNvPr>
              <p:cNvSpPr txBox="1">
                <a:spLocks noRot="1" noChangeAspect="1" noMove="1" noResize="1" noEditPoints="1" noAdjustHandles="1" noChangeArrowheads="1" noChangeShapeType="1" noTextEdit="1"/>
              </p:cNvSpPr>
              <p:nvPr/>
            </p:nvSpPr>
            <p:spPr>
              <a:xfrm>
                <a:off x="2245359" y="3394461"/>
                <a:ext cx="7701280" cy="1657441"/>
              </a:xfrm>
              <a:prstGeom prst="rect">
                <a:avLst/>
              </a:prstGeom>
              <a:blipFill>
                <a:blip r:embed="rId3"/>
                <a:stretch>
                  <a:fillRect b="-3817"/>
                </a:stretch>
              </a:blipFill>
            </p:spPr>
            <p:txBody>
              <a:bodyPr/>
              <a:lstStyle/>
              <a:p>
                <a:r>
                  <a:rPr lang="en-VN">
                    <a:noFill/>
                  </a:rPr>
                  <a:t> </a:t>
                </a:r>
              </a:p>
            </p:txBody>
          </p:sp>
        </mc:Fallback>
      </mc:AlternateContent>
      <p:sp>
        <p:nvSpPr>
          <p:cNvPr id="9" name="Freeform 26">
            <a:extLst>
              <a:ext uri="{FF2B5EF4-FFF2-40B4-BE49-F238E27FC236}">
                <a16:creationId xmlns:a16="http://schemas.microsoft.com/office/drawing/2014/main" id="{E0DC2699-E8DB-B7F2-A54C-83587C2EE140}"/>
              </a:ext>
            </a:extLst>
          </p:cNvPr>
          <p:cNvSpPr/>
          <p:nvPr/>
        </p:nvSpPr>
        <p:spPr>
          <a:xfrm>
            <a:off x="1065857" y="5079409"/>
            <a:ext cx="1525885" cy="1115283"/>
          </a:xfrm>
          <a:custGeom>
            <a:avLst/>
            <a:gdLst/>
            <a:ahLst/>
            <a:cxnLst/>
            <a:rect l="l" t="t" r="r" b="b"/>
            <a:pathLst>
              <a:path w="1525885" h="1115283">
                <a:moveTo>
                  <a:pt x="0" y="0"/>
                </a:moveTo>
                <a:lnTo>
                  <a:pt x="1525884" y="0"/>
                </a:lnTo>
                <a:lnTo>
                  <a:pt x="1525884" y="1115283"/>
                </a:lnTo>
                <a:lnTo>
                  <a:pt x="0" y="1115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608082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2854</Words>
  <Application>Microsoft Office PowerPoint</Application>
  <PresentationFormat>Widescreen</PresentationFormat>
  <Paragraphs>213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tailieugiaoven.edu.vn</dc:creator>
  <cp:lastModifiedBy>ADMIN</cp:lastModifiedBy>
  <cp:revision>7</cp:revision>
  <dcterms:created xsi:type="dcterms:W3CDTF">2024-08-22T10:07:40Z</dcterms:created>
  <dcterms:modified xsi:type="dcterms:W3CDTF">2024-12-11T14:11:41Z</dcterms:modified>
</cp:coreProperties>
</file>