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58" r:id="rId4"/>
    <p:sldId id="260" r:id="rId5"/>
    <p:sldId id="261" r:id="rId6"/>
    <p:sldId id="262" r:id="rId7"/>
    <p:sldId id="263" r:id="rId8"/>
    <p:sldId id="264" r:id="rId9"/>
    <p:sldId id="265" r:id="rId10"/>
    <p:sldId id="281" r:id="rId11"/>
    <p:sldId id="298" r:id="rId12"/>
    <p:sldId id="299"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97" r:id="rId30"/>
    <p:sldId id="283" r:id="rId31"/>
    <p:sldId id="284" r:id="rId32"/>
    <p:sldId id="285" r:id="rId33"/>
    <p:sldId id="286" r:id="rId34"/>
    <p:sldId id="287" r:id="rId35"/>
    <p:sldId id="288" r:id="rId36"/>
    <p:sldId id="289" r:id="rId37"/>
    <p:sldId id="296" r:id="rId38"/>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EFFF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95" autoAdjust="0"/>
    <p:restoredTop sz="94715"/>
  </p:normalViewPr>
  <p:slideViewPr>
    <p:cSldViewPr snapToGrid="0">
      <p:cViewPr varScale="1">
        <p:scale>
          <a:sx n="78" d="100"/>
          <a:sy n="78" d="100"/>
        </p:scale>
        <p:origin x="2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1ADA5-691D-5642-B9C9-E3A27F37BE89}" type="datetimeFigureOut">
              <a:rPr lang="en-VN" smtClean="0"/>
              <a:t>11/24/2024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CD4E2-D8D1-C444-91B2-DA77D668C238}" type="slidenum">
              <a:rPr lang="en-VN" smtClean="0"/>
              <a:t>‹#›</a:t>
            </a:fld>
            <a:endParaRPr lang="en-VN"/>
          </a:p>
        </p:txBody>
      </p:sp>
    </p:spTree>
    <p:extLst>
      <p:ext uri="{BB962C8B-B14F-4D97-AF65-F5344CB8AC3E}">
        <p14:creationId xmlns:p14="http://schemas.microsoft.com/office/powerpoint/2010/main" val="383875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F237-8000-893A-948B-2BD31AAF91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AAEE4E4A-612A-154F-A9C6-CE45F759DF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18F4EF96-F9E2-44A8-DF51-084CB3D361A2}"/>
              </a:ext>
            </a:extLst>
          </p:cNvPr>
          <p:cNvSpPr>
            <a:spLocks noGrp="1"/>
          </p:cNvSpPr>
          <p:nvPr>
            <p:ph type="dt" sz="half" idx="10"/>
          </p:nvPr>
        </p:nvSpPr>
        <p:spPr/>
        <p:txBody>
          <a:bodyPr/>
          <a:lstStyle/>
          <a:p>
            <a:fld id="{8EC189B7-4DF6-2242-86D6-F126E857648B}" type="datetimeFigureOut">
              <a:rPr lang="en-VN" smtClean="0"/>
              <a:t>11/24/2024</a:t>
            </a:fld>
            <a:endParaRPr lang="en-VN"/>
          </a:p>
        </p:txBody>
      </p:sp>
      <p:sp>
        <p:nvSpPr>
          <p:cNvPr id="5" name="Footer Placeholder 4">
            <a:extLst>
              <a:ext uri="{FF2B5EF4-FFF2-40B4-BE49-F238E27FC236}">
                <a16:creationId xmlns:a16="http://schemas.microsoft.com/office/drawing/2014/main" id="{FE5F9015-722C-5687-7694-B7E08EB66BBD}"/>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0232889-0F3B-D3DC-6E8A-749B2FD6D184}"/>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3271817303"/>
      </p:ext>
    </p:extLst>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248A-B2BB-7910-91A8-31DE976F7D7A}"/>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5AFB0580-3663-4224-43A7-D85AC4C860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7DA829A-560E-97DE-0276-82D1D474BEDB}"/>
              </a:ext>
            </a:extLst>
          </p:cNvPr>
          <p:cNvSpPr>
            <a:spLocks noGrp="1"/>
          </p:cNvSpPr>
          <p:nvPr>
            <p:ph type="dt" sz="half" idx="10"/>
          </p:nvPr>
        </p:nvSpPr>
        <p:spPr/>
        <p:txBody>
          <a:bodyPr/>
          <a:lstStyle/>
          <a:p>
            <a:fld id="{8EC189B7-4DF6-2242-86D6-F126E857648B}" type="datetimeFigureOut">
              <a:rPr lang="en-VN" smtClean="0"/>
              <a:t>11/24/2024</a:t>
            </a:fld>
            <a:endParaRPr lang="en-VN"/>
          </a:p>
        </p:txBody>
      </p:sp>
      <p:sp>
        <p:nvSpPr>
          <p:cNvPr id="5" name="Footer Placeholder 4">
            <a:extLst>
              <a:ext uri="{FF2B5EF4-FFF2-40B4-BE49-F238E27FC236}">
                <a16:creationId xmlns:a16="http://schemas.microsoft.com/office/drawing/2014/main" id="{4938F0BC-A296-0C63-8B15-882412DD9859}"/>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2F61820-9EEB-9C79-6405-0CBC830BFAA3}"/>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4289561819"/>
      </p:ext>
    </p:extLst>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D36FBA-9A38-AD3C-8A4F-EE23255EE4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B6B6E39B-62DD-7F66-030B-6393C6A23E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FA2E3283-A05E-03DD-0820-B932110704D7}"/>
              </a:ext>
            </a:extLst>
          </p:cNvPr>
          <p:cNvSpPr>
            <a:spLocks noGrp="1"/>
          </p:cNvSpPr>
          <p:nvPr>
            <p:ph type="dt" sz="half" idx="10"/>
          </p:nvPr>
        </p:nvSpPr>
        <p:spPr/>
        <p:txBody>
          <a:bodyPr/>
          <a:lstStyle/>
          <a:p>
            <a:fld id="{8EC189B7-4DF6-2242-86D6-F126E857648B}" type="datetimeFigureOut">
              <a:rPr lang="en-VN" smtClean="0"/>
              <a:t>11/24/2024</a:t>
            </a:fld>
            <a:endParaRPr lang="en-VN"/>
          </a:p>
        </p:txBody>
      </p:sp>
      <p:sp>
        <p:nvSpPr>
          <p:cNvPr id="5" name="Footer Placeholder 4">
            <a:extLst>
              <a:ext uri="{FF2B5EF4-FFF2-40B4-BE49-F238E27FC236}">
                <a16:creationId xmlns:a16="http://schemas.microsoft.com/office/drawing/2014/main" id="{E37A9805-2DF6-A51C-10F9-0A7F364B005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F32C0534-CC08-9370-438E-20EE3C9DF2B7}"/>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4241233902"/>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25D9-9675-3DEC-A0F3-807259D6096B}"/>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63B97444-78D1-3110-D06B-BC1151E397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1DFD3AAA-D0D2-7FC9-9CAA-EAFB70D1F549}"/>
              </a:ext>
            </a:extLst>
          </p:cNvPr>
          <p:cNvSpPr>
            <a:spLocks noGrp="1"/>
          </p:cNvSpPr>
          <p:nvPr>
            <p:ph type="dt" sz="half" idx="10"/>
          </p:nvPr>
        </p:nvSpPr>
        <p:spPr/>
        <p:txBody>
          <a:bodyPr/>
          <a:lstStyle/>
          <a:p>
            <a:fld id="{8EC189B7-4DF6-2242-86D6-F126E857648B}" type="datetimeFigureOut">
              <a:rPr lang="en-VN" smtClean="0"/>
              <a:t>11/24/2024</a:t>
            </a:fld>
            <a:endParaRPr lang="en-VN"/>
          </a:p>
        </p:txBody>
      </p:sp>
      <p:sp>
        <p:nvSpPr>
          <p:cNvPr id="5" name="Footer Placeholder 4">
            <a:extLst>
              <a:ext uri="{FF2B5EF4-FFF2-40B4-BE49-F238E27FC236}">
                <a16:creationId xmlns:a16="http://schemas.microsoft.com/office/drawing/2014/main" id="{716AD7FD-7A53-116B-4D82-5E0AB7FBF807}"/>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5CA8581-FCCD-79F3-63D9-F71024F83D05}"/>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509350862"/>
      </p:ext>
    </p:extLst>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D0D5-A5B3-1173-2B8D-D5051BCB62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F2A9A268-639C-91DE-6D05-1BC748B78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C1D6DC-7AAD-E61B-9A2F-4C892FC75364}"/>
              </a:ext>
            </a:extLst>
          </p:cNvPr>
          <p:cNvSpPr>
            <a:spLocks noGrp="1"/>
          </p:cNvSpPr>
          <p:nvPr>
            <p:ph type="dt" sz="half" idx="10"/>
          </p:nvPr>
        </p:nvSpPr>
        <p:spPr/>
        <p:txBody>
          <a:bodyPr/>
          <a:lstStyle/>
          <a:p>
            <a:fld id="{8EC189B7-4DF6-2242-86D6-F126E857648B}" type="datetimeFigureOut">
              <a:rPr lang="en-VN" smtClean="0"/>
              <a:t>11/24/2024</a:t>
            </a:fld>
            <a:endParaRPr lang="en-VN"/>
          </a:p>
        </p:txBody>
      </p:sp>
      <p:sp>
        <p:nvSpPr>
          <p:cNvPr id="5" name="Footer Placeholder 4">
            <a:extLst>
              <a:ext uri="{FF2B5EF4-FFF2-40B4-BE49-F238E27FC236}">
                <a16:creationId xmlns:a16="http://schemas.microsoft.com/office/drawing/2014/main" id="{37A4DE4E-09F7-4754-078F-31849C44625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00FE1DDB-FB0D-6060-B606-3C6EC14D48DE}"/>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100758786"/>
      </p:ext>
    </p:extLst>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DEEB-EDC0-8FDF-375D-6BF74CF594B7}"/>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F1127FB4-C143-3A89-8011-CAFE732BC2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CEAD96A0-AB31-96EA-7F6A-5106E26E79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9DBC23FC-3253-D6DE-9B78-40DAA08E7228}"/>
              </a:ext>
            </a:extLst>
          </p:cNvPr>
          <p:cNvSpPr>
            <a:spLocks noGrp="1"/>
          </p:cNvSpPr>
          <p:nvPr>
            <p:ph type="dt" sz="half" idx="10"/>
          </p:nvPr>
        </p:nvSpPr>
        <p:spPr/>
        <p:txBody>
          <a:bodyPr/>
          <a:lstStyle/>
          <a:p>
            <a:fld id="{8EC189B7-4DF6-2242-86D6-F126E857648B}" type="datetimeFigureOut">
              <a:rPr lang="en-VN" smtClean="0"/>
              <a:t>11/24/2024</a:t>
            </a:fld>
            <a:endParaRPr lang="en-VN"/>
          </a:p>
        </p:txBody>
      </p:sp>
      <p:sp>
        <p:nvSpPr>
          <p:cNvPr id="6" name="Footer Placeholder 5">
            <a:extLst>
              <a:ext uri="{FF2B5EF4-FFF2-40B4-BE49-F238E27FC236}">
                <a16:creationId xmlns:a16="http://schemas.microsoft.com/office/drawing/2014/main" id="{1D45BD7C-22CE-39DB-8A1C-F422BE7CA0F8}"/>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E42E6BD-BDC1-D2EA-1EDE-B7AA047E21E9}"/>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2010273064"/>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61A3F-7C6F-A77D-BE14-826350FAD774}"/>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E6F273CD-11B3-E00D-6AA3-4AC28902B6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3F3CC2-80D9-C2B1-F372-A7C4B349B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D8D063EE-B20B-E036-1B91-8C1E0C5DC1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709C89-527A-8791-FC4D-8096F4675C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CE5365EE-F69E-6D7B-CD46-BF461A16827B}"/>
              </a:ext>
            </a:extLst>
          </p:cNvPr>
          <p:cNvSpPr>
            <a:spLocks noGrp="1"/>
          </p:cNvSpPr>
          <p:nvPr>
            <p:ph type="dt" sz="half" idx="10"/>
          </p:nvPr>
        </p:nvSpPr>
        <p:spPr/>
        <p:txBody>
          <a:bodyPr/>
          <a:lstStyle/>
          <a:p>
            <a:fld id="{8EC189B7-4DF6-2242-86D6-F126E857648B}" type="datetimeFigureOut">
              <a:rPr lang="en-VN" smtClean="0"/>
              <a:t>11/24/2024</a:t>
            </a:fld>
            <a:endParaRPr lang="en-VN"/>
          </a:p>
        </p:txBody>
      </p:sp>
      <p:sp>
        <p:nvSpPr>
          <p:cNvPr id="8" name="Footer Placeholder 7">
            <a:extLst>
              <a:ext uri="{FF2B5EF4-FFF2-40B4-BE49-F238E27FC236}">
                <a16:creationId xmlns:a16="http://schemas.microsoft.com/office/drawing/2014/main" id="{098596F5-07D9-832A-5B56-940BCCD70438}"/>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2C975367-C485-4F0F-48BE-62A8703C0188}"/>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2692593742"/>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237E-341F-1042-C06D-0EED5151BD5F}"/>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CEFC5B60-6AE9-7399-255C-93C210F73DD8}"/>
              </a:ext>
            </a:extLst>
          </p:cNvPr>
          <p:cNvSpPr>
            <a:spLocks noGrp="1"/>
          </p:cNvSpPr>
          <p:nvPr>
            <p:ph type="dt" sz="half" idx="10"/>
          </p:nvPr>
        </p:nvSpPr>
        <p:spPr/>
        <p:txBody>
          <a:bodyPr/>
          <a:lstStyle/>
          <a:p>
            <a:fld id="{8EC189B7-4DF6-2242-86D6-F126E857648B}" type="datetimeFigureOut">
              <a:rPr lang="en-VN" smtClean="0"/>
              <a:t>11/24/2024</a:t>
            </a:fld>
            <a:endParaRPr lang="en-VN"/>
          </a:p>
        </p:txBody>
      </p:sp>
      <p:sp>
        <p:nvSpPr>
          <p:cNvPr id="4" name="Footer Placeholder 3">
            <a:extLst>
              <a:ext uri="{FF2B5EF4-FFF2-40B4-BE49-F238E27FC236}">
                <a16:creationId xmlns:a16="http://schemas.microsoft.com/office/drawing/2014/main" id="{58A5B46B-9DFB-CE1E-99D5-A7A88B022500}"/>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16BCD009-EA6F-8355-1B14-FC2DFB56F883}"/>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3347443147"/>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55A36E-1E5C-41D8-DFFD-4CF9381EAE42}"/>
              </a:ext>
            </a:extLst>
          </p:cNvPr>
          <p:cNvSpPr>
            <a:spLocks noGrp="1"/>
          </p:cNvSpPr>
          <p:nvPr>
            <p:ph type="dt" sz="half" idx="10"/>
          </p:nvPr>
        </p:nvSpPr>
        <p:spPr/>
        <p:txBody>
          <a:bodyPr/>
          <a:lstStyle/>
          <a:p>
            <a:fld id="{8EC189B7-4DF6-2242-86D6-F126E857648B}" type="datetimeFigureOut">
              <a:rPr lang="en-VN" smtClean="0"/>
              <a:t>11/24/2024</a:t>
            </a:fld>
            <a:endParaRPr lang="en-VN"/>
          </a:p>
        </p:txBody>
      </p:sp>
      <p:sp>
        <p:nvSpPr>
          <p:cNvPr id="3" name="Footer Placeholder 2">
            <a:extLst>
              <a:ext uri="{FF2B5EF4-FFF2-40B4-BE49-F238E27FC236}">
                <a16:creationId xmlns:a16="http://schemas.microsoft.com/office/drawing/2014/main" id="{58C1D908-FE8C-F1F7-EB67-6ECF78B17B8A}"/>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647C54A6-EFBD-7417-1415-8F10480B3035}"/>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1309645000"/>
      </p:ext>
    </p:extLst>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57056-018B-83D6-AD55-CB50BA7969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87920488-301C-0929-A81E-9488FB98A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91DA39B2-97C8-CBBD-FCDC-5814F832E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0F108C-A732-B2C9-D439-F0A79CE89366}"/>
              </a:ext>
            </a:extLst>
          </p:cNvPr>
          <p:cNvSpPr>
            <a:spLocks noGrp="1"/>
          </p:cNvSpPr>
          <p:nvPr>
            <p:ph type="dt" sz="half" idx="10"/>
          </p:nvPr>
        </p:nvSpPr>
        <p:spPr/>
        <p:txBody>
          <a:bodyPr/>
          <a:lstStyle/>
          <a:p>
            <a:fld id="{8EC189B7-4DF6-2242-86D6-F126E857648B}" type="datetimeFigureOut">
              <a:rPr lang="en-VN" smtClean="0"/>
              <a:t>11/24/2024</a:t>
            </a:fld>
            <a:endParaRPr lang="en-VN"/>
          </a:p>
        </p:txBody>
      </p:sp>
      <p:sp>
        <p:nvSpPr>
          <p:cNvPr id="6" name="Footer Placeholder 5">
            <a:extLst>
              <a:ext uri="{FF2B5EF4-FFF2-40B4-BE49-F238E27FC236}">
                <a16:creationId xmlns:a16="http://schemas.microsoft.com/office/drawing/2014/main" id="{6E8FABEF-9603-35D5-7F5E-5E666D259A50}"/>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10003168-E1B9-F26F-CA49-9926C8EF4506}"/>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731898829"/>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EBE5-0540-638C-E8EB-A663180459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D48C88CA-D5CF-6F67-56FE-AAD5641F4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DF4B2FE5-B57B-4E75-D12C-73B8D75EC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34CAD6-015C-4703-21B7-30A20C4F0970}"/>
              </a:ext>
            </a:extLst>
          </p:cNvPr>
          <p:cNvSpPr>
            <a:spLocks noGrp="1"/>
          </p:cNvSpPr>
          <p:nvPr>
            <p:ph type="dt" sz="half" idx="10"/>
          </p:nvPr>
        </p:nvSpPr>
        <p:spPr/>
        <p:txBody>
          <a:bodyPr/>
          <a:lstStyle/>
          <a:p>
            <a:fld id="{8EC189B7-4DF6-2242-86D6-F126E857648B}" type="datetimeFigureOut">
              <a:rPr lang="en-VN" smtClean="0"/>
              <a:t>11/24/2024</a:t>
            </a:fld>
            <a:endParaRPr lang="en-VN"/>
          </a:p>
        </p:txBody>
      </p:sp>
      <p:sp>
        <p:nvSpPr>
          <p:cNvPr id="6" name="Footer Placeholder 5">
            <a:extLst>
              <a:ext uri="{FF2B5EF4-FFF2-40B4-BE49-F238E27FC236}">
                <a16:creationId xmlns:a16="http://schemas.microsoft.com/office/drawing/2014/main" id="{365AC7D8-E54D-A474-DC7F-22A919D515B6}"/>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0FF5638B-FFE5-9CA4-D556-F4BC59032152}"/>
              </a:ext>
            </a:extLst>
          </p:cNvPr>
          <p:cNvSpPr>
            <a:spLocks noGrp="1"/>
          </p:cNvSpPr>
          <p:nvPr>
            <p:ph type="sldNum" sz="quarter" idx="12"/>
          </p:nvPr>
        </p:nvSpPr>
        <p:spPr/>
        <p:txBody>
          <a:bodyPr/>
          <a:lstStyle/>
          <a:p>
            <a:fld id="{79DD7FB7-B4B5-B745-B6B1-43F4F3755297}" type="slidenum">
              <a:rPr lang="en-VN" smtClean="0"/>
              <a:t>‹#›</a:t>
            </a:fld>
            <a:endParaRPr lang="en-VN"/>
          </a:p>
        </p:txBody>
      </p:sp>
    </p:spTree>
    <p:extLst>
      <p:ext uri="{BB962C8B-B14F-4D97-AF65-F5344CB8AC3E}">
        <p14:creationId xmlns:p14="http://schemas.microsoft.com/office/powerpoint/2010/main" val="1528316215"/>
      </p:ext>
    </p:extLst>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49AFCE-A31E-9FA4-4E36-249EB53466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2DD3D14E-4DD0-3DEB-E285-69F92907D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C2A07CE-885D-699E-9FA1-269764A194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189B7-4DF6-2242-86D6-F126E857648B}" type="datetimeFigureOut">
              <a:rPr lang="en-VN" smtClean="0"/>
              <a:t>11/24/2024</a:t>
            </a:fld>
            <a:endParaRPr lang="en-VN"/>
          </a:p>
        </p:txBody>
      </p:sp>
      <p:sp>
        <p:nvSpPr>
          <p:cNvPr id="5" name="Footer Placeholder 4">
            <a:extLst>
              <a:ext uri="{FF2B5EF4-FFF2-40B4-BE49-F238E27FC236}">
                <a16:creationId xmlns:a16="http://schemas.microsoft.com/office/drawing/2014/main" id="{54474EA0-42A8-EF6B-89D7-15BC9C29AC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0F8F0748-3434-56E9-0320-EE1FC9456F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D7FB7-B4B5-B745-B6B1-43F4F3755297}" type="slidenum">
              <a:rPr lang="en-VN" smtClean="0"/>
              <a:t>‹#›</a:t>
            </a:fld>
            <a:endParaRPr lang="en-VN"/>
          </a:p>
        </p:txBody>
      </p:sp>
    </p:spTree>
    <p:extLst>
      <p:ext uri="{BB962C8B-B14F-4D97-AF65-F5344CB8AC3E}">
        <p14:creationId xmlns:p14="http://schemas.microsoft.com/office/powerpoint/2010/main" val="3137569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0.png"/><Relationship Id="rId5" Type="http://schemas.microsoft.com/office/2007/relationships/hdphoto" Target="../media/hdphoto3.wdp"/><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5.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00.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30.png"/><Relationship Id="rId4" Type="http://schemas.openxmlformats.org/officeDocument/2006/relationships/image" Target="../media/image4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0.pn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E7FA04-AAD7-8AF2-A7E6-0C6C2D76634F}"/>
              </a:ext>
            </a:extLst>
          </p:cNvPr>
          <p:cNvSpPr txBox="1"/>
          <p:nvPr/>
        </p:nvSpPr>
        <p:spPr>
          <a:xfrm>
            <a:off x="4003120" y="1590099"/>
            <a:ext cx="4185761" cy="1184876"/>
          </a:xfrm>
          <a:prstGeom prst="rect">
            <a:avLst/>
          </a:prstGeom>
          <a:noFill/>
        </p:spPr>
        <p:txBody>
          <a:bodyPr wrap="none" rtlCol="0">
            <a:spAutoFit/>
          </a:bodyPr>
          <a:lstStyle/>
          <a:p>
            <a:pPr algn="ctr">
              <a:lnSpc>
                <a:spcPct val="150000"/>
              </a:lnSpc>
            </a:pPr>
            <a:r>
              <a:rPr lang="en-US" sz="5400" b="1">
                <a:solidFill>
                  <a:schemeClr val="accent6">
                    <a:lumMod val="75000"/>
                  </a:schemeClr>
                </a:solidFill>
                <a:latin typeface="Arial" panose="020B0604020202020204" pitchFamily="34" charset="0"/>
                <a:cs typeface="Arial" panose="020B0604020202020204" pitchFamily="34" charset="0"/>
              </a:rPr>
              <a:t>HÌNH HỌC 9</a:t>
            </a:r>
            <a:endParaRPr lang="en-VN" sz="5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059222"/>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F91909-363E-32CC-0E57-DC1109FFE7A7}"/>
              </a:ext>
            </a:extLst>
          </p:cNvPr>
          <p:cNvSpPr txBox="1"/>
          <p:nvPr/>
        </p:nvSpPr>
        <p:spPr>
          <a:xfrm>
            <a:off x="412984" y="386258"/>
            <a:ext cx="2544927"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5.1 (SGK – tr.86)</a:t>
            </a:r>
          </a:p>
        </p:txBody>
      </p:sp>
      <p:pic>
        <p:nvPicPr>
          <p:cNvPr id="3" name="Picture 2">
            <a:extLst>
              <a:ext uri="{FF2B5EF4-FFF2-40B4-BE49-F238E27FC236}">
                <a16:creationId xmlns:a16="http://schemas.microsoft.com/office/drawing/2014/main" id="{EE68ABAE-9B65-C769-6F53-EA0AFCE35A56}"/>
              </a:ext>
            </a:extLst>
          </p:cNvPr>
          <p:cNvPicPr>
            <a:picLocks noChangeAspect="1"/>
          </p:cNvPicPr>
          <p:nvPr/>
        </p:nvPicPr>
        <p:blipFill>
          <a:blip r:embed="rId2"/>
          <a:stretch>
            <a:fillRect/>
          </a:stretch>
        </p:blipFill>
        <p:spPr>
          <a:xfrm>
            <a:off x="9163049" y="386258"/>
            <a:ext cx="2705100" cy="3009900"/>
          </a:xfrm>
          <a:prstGeom prst="rect">
            <a:avLst/>
          </a:prstGeom>
        </p:spPr>
      </p:pic>
      <p:sp>
        <p:nvSpPr>
          <p:cNvPr id="4" name="TextBox 3">
            <a:extLst>
              <a:ext uri="{FF2B5EF4-FFF2-40B4-BE49-F238E27FC236}">
                <a16:creationId xmlns:a16="http://schemas.microsoft.com/office/drawing/2014/main" id="{A420A865-78C3-3F8F-34F6-812DCC3B5B3C}"/>
              </a:ext>
            </a:extLst>
          </p:cNvPr>
          <p:cNvSpPr txBox="1"/>
          <p:nvPr/>
        </p:nvSpPr>
        <p:spPr>
          <a:xfrm>
            <a:off x="5261112" y="3259138"/>
            <a:ext cx="1669774" cy="577850"/>
          </a:xfrm>
          <a:prstGeom prst="rect">
            <a:avLst/>
          </a:prstGeom>
          <a:noFill/>
        </p:spPr>
        <p:txBody>
          <a:bodyPr wrap="square" rtlCol="0">
            <a:spAutoFit/>
          </a:bodyPr>
          <a:lstStyle/>
          <a:p>
            <a:pPr algn="ctr">
              <a:lnSpc>
                <a:spcPct val="150000"/>
              </a:lnSpc>
            </a:pP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BECB251-AE52-33B7-A3F0-11A4825BD835}"/>
                  </a:ext>
                </a:extLst>
              </p:cNvPr>
              <p:cNvSpPr txBox="1"/>
              <p:nvPr/>
            </p:nvSpPr>
            <p:spPr>
              <a:xfrm>
                <a:off x="368417" y="4092380"/>
                <a:ext cx="11455165" cy="2148986"/>
              </a:xfrm>
              <a:prstGeom prst="rect">
                <a:avLst/>
              </a:prstGeom>
              <a:noFill/>
            </p:spPr>
            <p:txBody>
              <a:bodyPr wrap="square">
                <a:spAutoFit/>
              </a:bodyPr>
              <a:lstStyle/>
              <a:p>
                <a:pPr marL="342900" indent="-342900" algn="just">
                  <a:lnSpc>
                    <a:spcPct val="15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t>
                    </m:r>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0;2</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r>
                  <a:rPr lang="vi-VN" sz="2400">
                    <a:effectLst/>
                    <a:latin typeface="Arial" panose="020B0604020202020204" pitchFamily="34" charset="0"/>
                    <a:ea typeface="Times New Roman" panose="02020603050405020304" pitchFamily="18" charset="0"/>
                    <a:cs typeface="Arial" panose="020B0604020202020204" pitchFamily="34" charset="0"/>
                  </a:rPr>
                  <a:t>nằm </a:t>
                </a:r>
                <a:r>
                  <a:rPr lang="vi-VN" sz="2400">
                    <a:latin typeface="Arial" panose="020B0604020202020204" pitchFamily="34" charset="0"/>
                    <a:ea typeface="Times New Roman" panose="02020603050405020304" pitchFamily="18" charset="0"/>
                    <a:cs typeface="Arial" panose="020B0604020202020204" pitchFamily="34" charset="0"/>
                  </a:rPr>
                  <a:t>trong đường </a:t>
                </a:r>
                <a:r>
                  <a:rPr lang="vi-VN" sz="2400">
                    <a:effectLst/>
                    <a:latin typeface="Arial" panose="020B0604020202020204" pitchFamily="34" charset="0"/>
                    <a:ea typeface="Times New Roman" panose="02020603050405020304" pitchFamily="18" charset="0"/>
                    <a:cs typeface="Arial" panose="020B0604020202020204" pitchFamily="34" charset="0"/>
                  </a:rPr>
                  <a:t>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vì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=2&lt;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lnSpc>
                    <a:spcPct val="15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N</m:t>
                    </m:r>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0;−3</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ngoài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vì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ON</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=3&gt;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lnSpc>
                    <a:spcPct val="15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2;−1</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P</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1</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tức là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OP</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P</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trên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EBECB251-AE52-33B7-A3F0-11A4825BD835}"/>
                  </a:ext>
                </a:extLst>
              </p:cNvPr>
              <p:cNvSpPr txBox="1">
                <a:spLocks noRot="1" noChangeAspect="1" noMove="1" noResize="1" noEditPoints="1" noAdjustHandles="1" noChangeArrowheads="1" noChangeShapeType="1" noTextEdit="1"/>
              </p:cNvSpPr>
              <p:nvPr/>
            </p:nvSpPr>
            <p:spPr>
              <a:xfrm>
                <a:off x="368417" y="4092380"/>
                <a:ext cx="11455165" cy="2148986"/>
              </a:xfrm>
              <a:prstGeom prst="rect">
                <a:avLst/>
              </a:prstGeom>
              <a:blipFill>
                <a:blip r:embed="rId3"/>
                <a:stretch>
                  <a:fillRect l="-691" b="-424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E77FCE9-0191-B7F9-7166-B3B8EEF6BDFE}"/>
                  </a:ext>
                </a:extLst>
              </p:cNvPr>
              <p:cNvSpPr txBox="1"/>
              <p:nvPr/>
            </p:nvSpPr>
            <p:spPr>
              <a:xfrm>
                <a:off x="412984" y="990834"/>
                <a:ext cx="8329819" cy="2282997"/>
              </a:xfrm>
              <a:prstGeom prst="rect">
                <a:avLst/>
              </a:prstGeom>
              <a:noFill/>
            </p:spPr>
            <p:txBody>
              <a:bodyPr wrap="square" rtlCol="0">
                <a:spAutoFit/>
              </a:bodyPr>
              <a:lstStyle/>
              <a:p>
                <a:pPr algn="just">
                  <a:lnSpc>
                    <a:spcPct val="150000"/>
                  </a:lnSpc>
                </a:pPr>
                <a:r>
                  <a:rPr lang="en-VN" sz="2400" dirty="0">
                    <a:latin typeface="Arial" panose="020B0604020202020204" pitchFamily="34" charset="0"/>
                    <a:cs typeface="Arial" panose="020B0604020202020204" pitchFamily="34" charset="0"/>
                  </a:rPr>
                  <a:t>Trong mặt phẳng toạ độ Oxy, cho các điểm M(0; 2), N(0; -3) và P(2; -1). Vẽ hình và cho biết trong các điểm đã cho, điểm nào nằm trên, điểm nào nằm trong, điểm nào nằm ngoài đường tròn (O; </a:t>
                </a:r>
                <a14:m>
                  <m:oMath xmlns:m="http://schemas.openxmlformats.org/officeDocument/2006/math">
                    <m:rad>
                      <m:radPr>
                        <m:degHide m:val="on"/>
                        <m:ctrlPr>
                          <a:rPr lang="en-VN" sz="2400" i="1" smtClean="0">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r>
                  <a:rPr lang="en-VN" sz="2400" dirty="0">
                    <a:latin typeface="Arial" panose="020B0604020202020204" pitchFamily="34" charset="0"/>
                    <a:cs typeface="Arial" panose="020B0604020202020204" pitchFamily="34" charset="0"/>
                  </a:rPr>
                  <a:t>)? Vì sao?  </a:t>
                </a:r>
              </a:p>
            </p:txBody>
          </p:sp>
        </mc:Choice>
        <mc:Fallback xmlns="">
          <p:sp>
            <p:nvSpPr>
              <p:cNvPr id="7" name="TextBox 6">
                <a:extLst>
                  <a:ext uri="{FF2B5EF4-FFF2-40B4-BE49-F238E27FC236}">
                    <a16:creationId xmlns:a16="http://schemas.microsoft.com/office/drawing/2014/main" id="{7E77FCE9-0191-B7F9-7166-B3B8EEF6BDFE}"/>
                  </a:ext>
                </a:extLst>
              </p:cNvPr>
              <p:cNvSpPr txBox="1">
                <a:spLocks noRot="1" noChangeAspect="1" noMove="1" noResize="1" noEditPoints="1" noAdjustHandles="1" noChangeArrowheads="1" noChangeShapeType="1" noTextEdit="1"/>
              </p:cNvSpPr>
              <p:nvPr/>
            </p:nvSpPr>
            <p:spPr>
              <a:xfrm>
                <a:off x="412984" y="990834"/>
                <a:ext cx="8329819" cy="2282997"/>
              </a:xfrm>
              <a:prstGeom prst="rect">
                <a:avLst/>
              </a:prstGeom>
              <a:blipFill>
                <a:blip r:embed="rId4"/>
                <a:stretch>
                  <a:fillRect l="-1218" r="-1065" b="-5000"/>
                </a:stretch>
              </a:blipFill>
            </p:spPr>
            <p:txBody>
              <a:bodyPr/>
              <a:lstStyle/>
              <a:p>
                <a:r>
                  <a:rPr lang="en-VN">
                    <a:noFill/>
                  </a:rPr>
                  <a:t> </a:t>
                </a:r>
              </a:p>
            </p:txBody>
          </p:sp>
        </mc:Fallback>
      </mc:AlternateContent>
    </p:spTree>
    <p:extLst>
      <p:ext uri="{BB962C8B-B14F-4D97-AF65-F5344CB8AC3E}">
        <p14:creationId xmlns:p14="http://schemas.microsoft.com/office/powerpoint/2010/main" val="233959994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strips(downLeft)">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strips(downLeft)">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strips(downLeft)">
                                      <p:cBhvr>
                                        <p:cTn id="3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C578F-8A42-FA87-569D-035555FBF419}"/>
              </a:ext>
            </a:extLst>
          </p:cNvPr>
          <p:cNvSpPr txBox="1"/>
          <p:nvPr/>
        </p:nvSpPr>
        <p:spPr>
          <a:xfrm>
            <a:off x="318053" y="498157"/>
            <a:ext cx="2544927"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5.2 (SGK – tr.86)</a:t>
            </a:r>
          </a:p>
        </p:txBody>
      </p:sp>
      <p:pic>
        <p:nvPicPr>
          <p:cNvPr id="3" name="Picture 2" descr="A triangle with a rectangle and a square&#10;&#10;Description automatically generated with medium confidence">
            <a:extLst>
              <a:ext uri="{FF2B5EF4-FFF2-40B4-BE49-F238E27FC236}">
                <a16:creationId xmlns:a16="http://schemas.microsoft.com/office/drawing/2014/main" id="{5D9CF052-29D1-5593-9696-9D3D863C00C0}"/>
              </a:ext>
            </a:extLst>
          </p:cNvPr>
          <p:cNvPicPr>
            <a:picLocks noChangeAspect="1"/>
          </p:cNvPicPr>
          <p:nvPr/>
        </p:nvPicPr>
        <p:blipFill>
          <a:blip r:embed="rId2"/>
          <a:stretch>
            <a:fillRect/>
          </a:stretch>
        </p:blipFill>
        <p:spPr>
          <a:xfrm>
            <a:off x="3861002" y="2683564"/>
            <a:ext cx="4469991" cy="3740682"/>
          </a:xfrm>
          <a:prstGeom prst="rect">
            <a:avLst/>
          </a:prstGeom>
        </p:spPr>
      </p:pic>
      <p:sp>
        <p:nvSpPr>
          <p:cNvPr id="7" name="TextBox 6">
            <a:extLst>
              <a:ext uri="{FF2B5EF4-FFF2-40B4-BE49-F238E27FC236}">
                <a16:creationId xmlns:a16="http://schemas.microsoft.com/office/drawing/2014/main" id="{B0A6E33E-0663-C83B-6D99-ACE6F73FF77D}"/>
              </a:ext>
            </a:extLst>
          </p:cNvPr>
          <p:cNvSpPr txBox="1"/>
          <p:nvPr/>
        </p:nvSpPr>
        <p:spPr>
          <a:xfrm>
            <a:off x="530086" y="1255769"/>
            <a:ext cx="11131825" cy="1131848"/>
          </a:xfrm>
          <a:prstGeom prst="rect">
            <a:avLst/>
          </a:prstGeom>
          <a:noFill/>
        </p:spPr>
        <p:txBody>
          <a:bodyPr wrap="square" rtlCol="0">
            <a:spAutoFit/>
          </a:bodyPr>
          <a:lstStyle/>
          <a:p>
            <a:pPr algn="just">
              <a:lnSpc>
                <a:spcPct val="150000"/>
              </a:lnSpc>
            </a:pPr>
            <a:r>
              <a:rPr lang="en-VN" sz="2400" dirty="0">
                <a:latin typeface="Arial" panose="020B0604020202020204" pitchFamily="34" charset="0"/>
                <a:cs typeface="Arial" panose="020B0604020202020204" pitchFamily="34" charset="0"/>
              </a:rPr>
              <a:t>Cho tam giác ABC vuông tại A có AB = 3 cm, AC = 4 cm. Chứng minh rằng các điểm A, B, C thuộc cùng một đường tròn. Tính bán kính của đường tròn đó. </a:t>
            </a:r>
          </a:p>
        </p:txBody>
      </p:sp>
    </p:spTree>
    <p:extLst>
      <p:ext uri="{BB962C8B-B14F-4D97-AF65-F5344CB8AC3E}">
        <p14:creationId xmlns:p14="http://schemas.microsoft.com/office/powerpoint/2010/main" val="352990735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29346B-7BD9-78C9-9A18-537B74B636D4}"/>
              </a:ext>
            </a:extLst>
          </p:cNvPr>
          <p:cNvSpPr txBox="1"/>
          <p:nvPr/>
        </p:nvSpPr>
        <p:spPr>
          <a:xfrm>
            <a:off x="5261113" y="544909"/>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0B139C-10DD-8D9D-022A-7A7FEDAA8C53}"/>
                  </a:ext>
                </a:extLst>
              </p:cNvPr>
              <p:cNvSpPr txBox="1"/>
              <p:nvPr/>
            </p:nvSpPr>
            <p:spPr>
              <a:xfrm>
                <a:off x="629478" y="1058991"/>
                <a:ext cx="10933044" cy="4911344"/>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Kẻ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trung tuyến của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ABC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(tính chất đường trung tuyến ứng với cạnh huyền trong tam giác vuông)</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cách đều 3 đỉnh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Times New Roman" panose="02020603050405020304" pitchFamily="18" charset="0"/>
                    <a:cs typeface="Arial" panose="020B0604020202020204" pitchFamily="34" charset="0"/>
                  </a:rPr>
                  <a:t> </a:t>
                </a:r>
                <a:r>
                  <a:rPr lang="en-US" sz="2400">
                    <a:effectLst/>
                    <a:latin typeface="Arial" panose="020B0604020202020204" pitchFamily="34" charset="0"/>
                    <a:ea typeface="Times New Roman" panose="02020603050405020304" pitchFamily="18" charset="0"/>
                    <a:cs typeface="Arial" panose="020B0604020202020204" pitchFamily="34" charset="0"/>
                  </a:rPr>
                  <a:t>b</a:t>
                </a:r>
                <a:r>
                  <a:rPr lang="vi-VN" sz="2400">
                    <a:effectLst/>
                    <a:latin typeface="Arial" panose="020B0604020202020204" pitchFamily="34" charset="0"/>
                    <a:ea typeface="Times New Roman" panose="02020603050405020304" pitchFamily="18" charset="0"/>
                    <a:cs typeface="Arial" panose="020B0604020202020204" pitchFamily="34" charset="0"/>
                  </a:rPr>
                  <a:t>a </a:t>
                </a: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thuộc đường tròn đường kính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Áp dụng định lí Pythagore trong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ABC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4</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cm</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Times New Roman" panose="02020603050405020304" pitchFamily="18" charset="0"/>
                    <a:cs typeface="Arial" panose="020B0604020202020204" pitchFamily="34" charset="0"/>
                  </a:rPr>
                  <a:t> </a:t>
                </a:r>
                <a:r>
                  <a:rPr lang="en-US" sz="2400">
                    <a:effectLst/>
                    <a:latin typeface="Arial" panose="020B0604020202020204" pitchFamily="34" charset="0"/>
                    <a:ea typeface="Times New Roman" panose="02020603050405020304" pitchFamily="18" charset="0"/>
                    <a:cs typeface="Arial" panose="020B0604020202020204" pitchFamily="34" charset="0"/>
                  </a:rPr>
                  <a:t>b</a:t>
                </a:r>
                <a:r>
                  <a:rPr lang="vi-VN" sz="2400">
                    <a:effectLst/>
                    <a:latin typeface="Arial" panose="020B0604020202020204" pitchFamily="34" charset="0"/>
                    <a:ea typeface="Times New Roman" panose="02020603050405020304" pitchFamily="18" charset="0"/>
                    <a:cs typeface="Arial" panose="020B0604020202020204" pitchFamily="34" charset="0"/>
                  </a:rPr>
                  <a:t>án </a:t>
                </a:r>
                <a:r>
                  <a:rPr lang="vi-VN" sz="2400" dirty="0">
                    <a:effectLst/>
                    <a:latin typeface="Arial" panose="020B0604020202020204" pitchFamily="34" charset="0"/>
                    <a:ea typeface="Times New Roman" panose="02020603050405020304" pitchFamily="18" charset="0"/>
                    <a:cs typeface="Arial" panose="020B0604020202020204" pitchFamily="34" charset="0"/>
                  </a:rPr>
                  <a:t>kính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=2,5</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(cm)</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450B139C-10DD-8D9D-022A-7A7FEDAA8C53}"/>
                  </a:ext>
                </a:extLst>
              </p:cNvPr>
              <p:cNvSpPr txBox="1">
                <a:spLocks noRot="1" noChangeAspect="1" noMove="1" noResize="1" noEditPoints="1" noAdjustHandles="1" noChangeArrowheads="1" noChangeShapeType="1" noTextEdit="1"/>
              </p:cNvSpPr>
              <p:nvPr/>
            </p:nvSpPr>
            <p:spPr>
              <a:xfrm>
                <a:off x="629478" y="1058991"/>
                <a:ext cx="10933044" cy="4911344"/>
              </a:xfrm>
              <a:prstGeom prst="rect">
                <a:avLst/>
              </a:prstGeom>
              <a:blipFill>
                <a:blip r:embed="rId2"/>
                <a:stretch>
                  <a:fillRect l="-836" r="-836"/>
                </a:stretch>
              </a:blipFill>
            </p:spPr>
            <p:txBody>
              <a:bodyPr/>
              <a:lstStyle/>
              <a:p>
                <a:r>
                  <a:rPr lang="en-US">
                    <a:noFill/>
                  </a:rPr>
                  <a:t> </a:t>
                </a:r>
              </a:p>
            </p:txBody>
          </p:sp>
        </mc:Fallback>
      </mc:AlternateContent>
    </p:spTree>
    <p:extLst>
      <p:ext uri="{BB962C8B-B14F-4D97-AF65-F5344CB8AC3E}">
        <p14:creationId xmlns:p14="http://schemas.microsoft.com/office/powerpoint/2010/main" val="156180605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Left)">
                                      <p:cBhvr>
                                        <p:cTn id="12" dur="500"/>
                                        <p:tgtEl>
                                          <p:spTgt spid="6">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strips(downLeft)">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strips(downLeft)">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strips(downLeft)">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strips(downLeft)">
                                      <p:cBhvr>
                                        <p:cTn id="30" dur="500"/>
                                        <p:tgtEl>
                                          <p:spTgt spid="6">
                                            <p:txEl>
                                              <p:pRg st="4" end="4"/>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strips(downLeft)">
                                      <p:cBhvr>
                                        <p:cTn id="3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94708E-C221-1C35-3AB5-BE7E0C19B237}"/>
              </a:ext>
            </a:extLst>
          </p:cNvPr>
          <p:cNvSpPr txBox="1"/>
          <p:nvPr/>
        </p:nvSpPr>
        <p:spPr>
          <a:xfrm>
            <a:off x="1983685" y="368347"/>
            <a:ext cx="8224630" cy="646331"/>
          </a:xfrm>
          <a:prstGeom prst="rect">
            <a:avLst/>
          </a:prstGeom>
          <a:solidFill>
            <a:schemeClr val="bg1"/>
          </a:solidFill>
          <a:ln>
            <a:solidFill>
              <a:schemeClr val="accent6">
                <a:lumMod val="60000"/>
                <a:lumOff val="40000"/>
              </a:schemeClr>
            </a:solidFill>
          </a:ln>
        </p:spPr>
        <p:txBody>
          <a:bodyPr wrap="square">
            <a:spAutoFit/>
          </a:bodyPr>
          <a:lstStyle/>
          <a:p>
            <a:pPr algn="ctr">
              <a:spcBef>
                <a:spcPts val="300"/>
              </a:spcBef>
              <a:spcAft>
                <a:spcPts val="300"/>
              </a:spcAft>
            </a:pPr>
            <a:r>
              <a:rPr lang="vi-VN" sz="3600" b="1" dirty="0">
                <a:solidFill>
                  <a:srgbClr val="00B050"/>
                </a:solidFill>
                <a:effectLst/>
                <a:latin typeface="Arial" panose="020B0604020202020204" pitchFamily="34" charset="0"/>
                <a:ea typeface="Arial" panose="020B0604020202020204" pitchFamily="34" charset="0"/>
                <a:cs typeface="Arial" panose="020B0604020202020204" pitchFamily="34" charset="0"/>
              </a:rPr>
              <a:t>2. Tính đối xứng của đường tròn</a:t>
            </a:r>
            <a:endParaRPr lang="en-VN" sz="3600" dirty="0">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D2F4ADC-3C87-0AE7-F609-F7969B76EE7F}"/>
              </a:ext>
            </a:extLst>
          </p:cNvPr>
          <p:cNvSpPr txBox="1"/>
          <p:nvPr/>
        </p:nvSpPr>
        <p:spPr>
          <a:xfrm>
            <a:off x="367748" y="1296085"/>
            <a:ext cx="3231873" cy="584775"/>
          </a:xfrm>
          <a:prstGeom prst="rect">
            <a:avLst/>
          </a:prstGeom>
          <a:noFill/>
        </p:spPr>
        <p:txBody>
          <a:bodyPr wrap="square">
            <a:spAutoFit/>
          </a:bodyPr>
          <a:lstStyle/>
          <a:p>
            <a:pPr algn="just">
              <a:spcBef>
                <a:spcPts val="300"/>
              </a:spcBef>
              <a:spcAft>
                <a:spcPts val="300"/>
              </a:spcAft>
            </a:pPr>
            <a:r>
              <a:rPr lang="vi-VN" sz="3200" b="1" dirty="0">
                <a:effectLst/>
                <a:latin typeface="Arial" panose="020B0604020202020204" pitchFamily="34" charset="0"/>
                <a:ea typeface="Arial" panose="020B0604020202020204" pitchFamily="34" charset="0"/>
                <a:cs typeface="Arial" panose="020B0604020202020204" pitchFamily="34" charset="0"/>
              </a:rPr>
              <a:t>* Đối xứng tâm</a:t>
            </a:r>
            <a:endParaRPr lang="en-VN" sz="3200" dirty="0">
              <a:effectLst/>
              <a:latin typeface="Arial" panose="020B0604020202020204" pitchFamily="34" charset="0"/>
              <a:ea typeface="Arial" panose="020B0604020202020204" pitchFamily="34" charset="0"/>
              <a:cs typeface="Arial" panose="020B0604020202020204" pitchFamily="34" charset="0"/>
            </a:endParaRPr>
          </a:p>
        </p:txBody>
      </p:sp>
      <p:pic>
        <p:nvPicPr>
          <p:cNvPr id="6" name="Picture 5" descr="A long line with a red dot&#10;&#10;Description automatically generated">
            <a:extLst>
              <a:ext uri="{FF2B5EF4-FFF2-40B4-BE49-F238E27FC236}">
                <a16:creationId xmlns:a16="http://schemas.microsoft.com/office/drawing/2014/main" id="{88A41AD4-4F3B-B65D-81F4-3DF1A7851B0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6998678" y="1857064"/>
            <a:ext cx="4549144" cy="1484658"/>
          </a:xfrm>
          <a:prstGeom prst="rect">
            <a:avLst/>
          </a:prstGeom>
        </p:spPr>
      </p:pic>
      <p:pic>
        <p:nvPicPr>
          <p:cNvPr id="7" name="Picture 6" descr="A drawing of a rectangular object with a cross&#10;&#10;Description automatically generated">
            <a:extLst>
              <a:ext uri="{FF2B5EF4-FFF2-40B4-BE49-F238E27FC236}">
                <a16:creationId xmlns:a16="http://schemas.microsoft.com/office/drawing/2014/main" id="{5CEE95AD-2113-939D-7433-3137D8A708F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68328" y="4068615"/>
            <a:ext cx="4079494" cy="185104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6BD947C-B88C-3828-6BCE-DBC2E6E41A00}"/>
                  </a:ext>
                </a:extLst>
              </p:cNvPr>
              <p:cNvSpPr txBox="1"/>
              <p:nvPr/>
            </p:nvSpPr>
            <p:spPr>
              <a:xfrm>
                <a:off x="367748" y="2162267"/>
                <a:ext cx="6092686" cy="1133965"/>
              </a:xfrm>
              <a:prstGeom prst="rect">
                <a:avLst/>
              </a:prstGeom>
              <a:noFill/>
            </p:spPr>
            <p:txBody>
              <a:bodyPr wrap="square">
                <a:spAutoFit/>
              </a:bodyPr>
              <a:lstStyle/>
              <a:p>
                <a:pPr marL="342900" indent="-342900">
                  <a:lnSpc>
                    <a:spcPct val="15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Arial" panose="020B0604020202020204" pitchFamily="34" charset="0"/>
                    <a:cs typeface="Arial" panose="020B0604020202020204" pitchFamily="34" charset="0"/>
                  </a:rPr>
                  <a:t>Hai điểm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M</m:t>
                    </m:r>
                    <m:r>
                      <a:rPr lang="vi-VN" sz="2400" i="0">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M</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đối xứng nhau qua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I</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I</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trung điểm đoạn thẳng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36BD947C-B88C-3828-6BCE-DBC2E6E41A00}"/>
                  </a:ext>
                </a:extLst>
              </p:cNvPr>
              <p:cNvSpPr txBox="1">
                <a:spLocks noRot="1" noChangeAspect="1" noMove="1" noResize="1" noEditPoints="1" noAdjustHandles="1" noChangeArrowheads="1" noChangeShapeType="1" noTextEdit="1"/>
              </p:cNvSpPr>
              <p:nvPr/>
            </p:nvSpPr>
            <p:spPr>
              <a:xfrm>
                <a:off x="367748" y="2162267"/>
                <a:ext cx="6092686" cy="1133965"/>
              </a:xfrm>
              <a:prstGeom prst="rect">
                <a:avLst/>
              </a:prstGeom>
              <a:blipFill>
                <a:blip r:embed="rId6"/>
                <a:stretch>
                  <a:fillRect l="-1247" b="-11111"/>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C18FC1D-0C68-581C-3F6D-8C9AB13BEB63}"/>
                  </a:ext>
                </a:extLst>
              </p:cNvPr>
              <p:cNvSpPr txBox="1"/>
              <p:nvPr/>
            </p:nvSpPr>
            <p:spPr>
              <a:xfrm>
                <a:off x="367748" y="4231700"/>
                <a:ext cx="6927574" cy="1687963"/>
              </a:xfrm>
              <a:prstGeom prst="rect">
                <a:avLst/>
              </a:prstGeom>
              <a:noFill/>
            </p:spPr>
            <p:txBody>
              <a:bodyPr wrap="square">
                <a:spAutoFit/>
              </a:bodyPr>
              <a:lstStyle/>
              <a:p>
                <a:pPr marL="285750" indent="-285750" algn="just">
                  <a:lnSpc>
                    <a:spcPct val="15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Arial" panose="020B0604020202020204" pitchFamily="34" charset="0"/>
                    <a:cs typeface="Arial" panose="020B0604020202020204" pitchFamily="34" charset="0"/>
                  </a:rPr>
                  <a:t>Hình bình hành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ABCD</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thì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OD</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đối xứng với nhau qua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8C18FC1D-0C68-581C-3F6D-8C9AB13BEB63}"/>
                  </a:ext>
                </a:extLst>
              </p:cNvPr>
              <p:cNvSpPr txBox="1">
                <a:spLocks noRot="1" noChangeAspect="1" noMove="1" noResize="1" noEditPoints="1" noAdjustHandles="1" noChangeArrowheads="1" noChangeShapeType="1" noTextEdit="1"/>
              </p:cNvSpPr>
              <p:nvPr/>
            </p:nvSpPr>
            <p:spPr>
              <a:xfrm>
                <a:off x="367748" y="4231700"/>
                <a:ext cx="6927574" cy="1687963"/>
              </a:xfrm>
              <a:prstGeom prst="rect">
                <a:avLst/>
              </a:prstGeom>
              <a:blipFill>
                <a:blip r:embed="rId7"/>
                <a:stretch>
                  <a:fillRect l="-1097" r="-1280" b="-6716"/>
                </a:stretch>
              </a:blipFill>
            </p:spPr>
            <p:txBody>
              <a:bodyPr/>
              <a:lstStyle/>
              <a:p>
                <a:r>
                  <a:rPr lang="en-VN">
                    <a:noFill/>
                  </a:rPr>
                  <a:t> </a:t>
                </a:r>
              </a:p>
            </p:txBody>
          </p:sp>
        </mc:Fallback>
      </mc:AlternateContent>
    </p:spTree>
    <p:extLst>
      <p:ext uri="{BB962C8B-B14F-4D97-AF65-F5344CB8AC3E}">
        <p14:creationId xmlns:p14="http://schemas.microsoft.com/office/powerpoint/2010/main" val="25919559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90CE5-1B0B-C1C7-15B6-2072A7E52DAE}"/>
              </a:ext>
            </a:extLst>
          </p:cNvPr>
          <p:cNvSpPr txBox="1"/>
          <p:nvPr/>
        </p:nvSpPr>
        <p:spPr>
          <a:xfrm>
            <a:off x="442292" y="631773"/>
            <a:ext cx="3135795" cy="584775"/>
          </a:xfrm>
          <a:prstGeom prst="rect">
            <a:avLst/>
          </a:prstGeom>
          <a:noFill/>
        </p:spPr>
        <p:txBody>
          <a:bodyPr wrap="square">
            <a:spAutoFit/>
          </a:bodyPr>
          <a:lstStyle/>
          <a:p>
            <a:pPr algn="just">
              <a:spcBef>
                <a:spcPts val="300"/>
              </a:spcBef>
              <a:spcAft>
                <a:spcPts val="300"/>
              </a:spcAft>
            </a:pPr>
            <a:r>
              <a:rPr lang="vi-VN" sz="3200" b="1" dirty="0">
                <a:effectLst/>
                <a:latin typeface="Arial" panose="020B0604020202020204" pitchFamily="34" charset="0"/>
                <a:ea typeface="Arial" panose="020B0604020202020204" pitchFamily="34" charset="0"/>
                <a:cs typeface="Arial" panose="020B0604020202020204" pitchFamily="34" charset="0"/>
              </a:rPr>
              <a:t>* Đối xứng trục</a:t>
            </a:r>
            <a:endParaRPr lang="en-VN" sz="3200" dirty="0">
              <a:effectLst/>
              <a:latin typeface="Arial" panose="020B0604020202020204" pitchFamily="34" charset="0"/>
              <a:ea typeface="Arial" panose="020B0604020202020204" pitchFamily="34" charset="0"/>
              <a:cs typeface="Arial" panose="020B0604020202020204" pitchFamily="34" charset="0"/>
            </a:endParaRPr>
          </a:p>
        </p:txBody>
      </p:sp>
      <p:pic>
        <p:nvPicPr>
          <p:cNvPr id="4" name="Picture 3" descr="A diagram of a graph&#10;&#10;Description automatically generated">
            <a:extLst>
              <a:ext uri="{FF2B5EF4-FFF2-40B4-BE49-F238E27FC236}">
                <a16:creationId xmlns:a16="http://schemas.microsoft.com/office/drawing/2014/main" id="{461377E5-0CA0-2520-DE76-7A0F75C05F3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7866821" y="901487"/>
            <a:ext cx="3585541" cy="2527513"/>
          </a:xfrm>
          <a:prstGeom prst="rect">
            <a:avLst/>
          </a:prstGeom>
        </p:spPr>
      </p:pic>
      <p:pic>
        <p:nvPicPr>
          <p:cNvPr id="5" name="Picture 4" descr="A triangle with blue letters and a rectangle&#10;&#10;Description automatically generated">
            <a:extLst>
              <a:ext uri="{FF2B5EF4-FFF2-40B4-BE49-F238E27FC236}">
                <a16:creationId xmlns:a16="http://schemas.microsoft.com/office/drawing/2014/main" id="{2ABC5819-48FD-AD15-5E91-B98CA229985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866821" y="3641207"/>
            <a:ext cx="3381788" cy="2762351"/>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BE664CE-96AF-97AC-1874-BAC0C2BC65F7}"/>
                  </a:ext>
                </a:extLst>
              </p:cNvPr>
              <p:cNvSpPr txBox="1"/>
              <p:nvPr/>
            </p:nvSpPr>
            <p:spPr>
              <a:xfrm>
                <a:off x="442292" y="1535365"/>
                <a:ext cx="7190960" cy="1305101"/>
              </a:xfrm>
              <a:prstGeom prst="rect">
                <a:avLst/>
              </a:prstGeom>
              <a:noFill/>
            </p:spPr>
            <p:txBody>
              <a:bodyPr wrap="square">
                <a:spAutoFit/>
              </a:bodyPr>
              <a:lstStyle/>
              <a:p>
                <a:pPr marL="457200" indent="-457200" algn="just">
                  <a:lnSpc>
                    <a:spcPct val="150000"/>
                  </a:lnSpc>
                  <a:spcBef>
                    <a:spcPts val="300"/>
                  </a:spcBef>
                  <a:spcAft>
                    <a:spcPts val="300"/>
                  </a:spcAft>
                  <a:buFont typeface="Arial" panose="020B0604020202020204" pitchFamily="34" charset="0"/>
                  <a:buChar char="•"/>
                </a:pPr>
                <a:r>
                  <a:rPr lang="vi-VN" sz="2800" dirty="0">
                    <a:effectLst/>
                    <a:latin typeface="Arial" panose="020B0604020202020204" pitchFamily="34" charset="0"/>
                    <a:ea typeface="Arial" panose="020B0604020202020204" pitchFamily="34" charset="0"/>
                    <a:cs typeface="Arial" panose="020B0604020202020204" pitchFamily="34" charset="0"/>
                  </a:rPr>
                  <a:t>Hai điểm </a:t>
                </a:r>
                <a14:m>
                  <m:oMath xmlns:m="http://schemas.openxmlformats.org/officeDocument/2006/math">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M</m:t>
                    </m:r>
                    <m:r>
                      <a:rPr lang="vi-VN" sz="2800" i="0">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M</m:t>
                    </m:r>
                    <m:r>
                      <a:rPr lang="vi-VN" sz="2800" i="0">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đối xứng nhau qua trục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là đường trung trực của đoạn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MM</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4BE664CE-96AF-97AC-1874-BAC0C2BC65F7}"/>
                  </a:ext>
                </a:extLst>
              </p:cNvPr>
              <p:cNvSpPr txBox="1">
                <a:spLocks noRot="1" noChangeAspect="1" noMove="1" noResize="1" noEditPoints="1" noAdjustHandles="1" noChangeArrowheads="1" noChangeShapeType="1" noTextEdit="1"/>
              </p:cNvSpPr>
              <p:nvPr/>
            </p:nvSpPr>
            <p:spPr>
              <a:xfrm>
                <a:off x="442292" y="1535365"/>
                <a:ext cx="7190960" cy="1305101"/>
              </a:xfrm>
              <a:prstGeom prst="rect">
                <a:avLst/>
              </a:prstGeom>
              <a:blipFill>
                <a:blip r:embed="rId6"/>
                <a:stretch>
                  <a:fillRect l="-1590" r="-530" b="-11538"/>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81AE170-7C10-C777-0DB7-DF933E4A92AE}"/>
                  </a:ext>
                </a:extLst>
              </p:cNvPr>
              <p:cNvSpPr txBox="1"/>
              <p:nvPr/>
            </p:nvSpPr>
            <p:spPr>
              <a:xfrm>
                <a:off x="442292" y="3606189"/>
                <a:ext cx="7190960" cy="1951432"/>
              </a:xfrm>
              <a:prstGeom prst="rect">
                <a:avLst/>
              </a:prstGeom>
              <a:noFill/>
            </p:spPr>
            <p:txBody>
              <a:bodyPr wrap="square">
                <a:spAutoFit/>
              </a:bodyPr>
              <a:lstStyle/>
              <a:p>
                <a:pPr marL="457200" indent="-457200" algn="just">
                  <a:lnSpc>
                    <a:spcPct val="150000"/>
                  </a:lnSpc>
                  <a:spcBef>
                    <a:spcPts val="300"/>
                  </a:spcBef>
                  <a:spcAft>
                    <a:spcPts val="300"/>
                  </a:spcAft>
                  <a:buFont typeface="Arial" panose="020B0604020202020204" pitchFamily="34" charset="0"/>
                  <a:buChar char="•"/>
                </a:pPr>
                <a:r>
                  <a:rPr lang="vi-VN" sz="2800" dirty="0">
                    <a:effectLst/>
                    <a:latin typeface="Arial" panose="020B0604020202020204" pitchFamily="34" charset="0"/>
                    <a:ea typeface="Arial" panose="020B0604020202020204" pitchFamily="34" charset="0"/>
                    <a:cs typeface="Arial" panose="020B0604020202020204" pitchFamily="34" charset="0"/>
                  </a:rPr>
                  <a:t>Tam giác </a:t>
                </a:r>
                <a14:m>
                  <m:oMath xmlns:m="http://schemas.openxmlformats.org/officeDocument/2006/math">
                    <m:r>
                      <m:rPr>
                        <m:sty m:val="p"/>
                      </m:rPr>
                      <a:rPr lang="vi-VN" sz="2800" i="0">
                        <a:effectLst/>
                        <a:latin typeface="Cambria Math" panose="02040503050406030204" pitchFamily="18" charset="0"/>
                        <a:ea typeface="Arial" panose="020B0604020202020204" pitchFamily="34" charset="0"/>
                        <a:cs typeface="Times New Roman" panose="02020603050405020304" pitchFamily="18" charset="0"/>
                      </a:rPr>
                      <m:t>ABC</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cân tại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có đường cao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AH</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AH</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cũng là trung trực của cạnh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BC</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đối xứng nhau qua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AH</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381AE170-7C10-C777-0DB7-DF933E4A92AE}"/>
                  </a:ext>
                </a:extLst>
              </p:cNvPr>
              <p:cNvSpPr txBox="1">
                <a:spLocks noRot="1" noChangeAspect="1" noMove="1" noResize="1" noEditPoints="1" noAdjustHandles="1" noChangeArrowheads="1" noChangeShapeType="1" noTextEdit="1"/>
              </p:cNvSpPr>
              <p:nvPr/>
            </p:nvSpPr>
            <p:spPr>
              <a:xfrm>
                <a:off x="442292" y="3606189"/>
                <a:ext cx="7190960" cy="1951432"/>
              </a:xfrm>
              <a:prstGeom prst="rect">
                <a:avLst/>
              </a:prstGeom>
              <a:blipFill>
                <a:blip r:embed="rId7"/>
                <a:stretch>
                  <a:fillRect l="-1590" r="-1943" b="-7792"/>
                </a:stretch>
              </a:blipFill>
            </p:spPr>
            <p:txBody>
              <a:bodyPr/>
              <a:lstStyle/>
              <a:p>
                <a:r>
                  <a:rPr lang="en-VN">
                    <a:noFill/>
                  </a:rPr>
                  <a:t> </a:t>
                </a:r>
              </a:p>
            </p:txBody>
          </p:sp>
        </mc:Fallback>
      </mc:AlternateContent>
    </p:spTree>
    <p:extLst>
      <p:ext uri="{BB962C8B-B14F-4D97-AF65-F5344CB8AC3E}">
        <p14:creationId xmlns:p14="http://schemas.microsoft.com/office/powerpoint/2010/main" val="217904968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124184-222C-1F8F-5BD2-9F7841B01F35}"/>
              </a:ext>
            </a:extLst>
          </p:cNvPr>
          <p:cNvSpPr txBox="1"/>
          <p:nvPr/>
        </p:nvSpPr>
        <p:spPr>
          <a:xfrm>
            <a:off x="1607654" y="400596"/>
            <a:ext cx="8976691" cy="553998"/>
          </a:xfrm>
          <a:prstGeom prst="rect">
            <a:avLst/>
          </a:prstGeom>
          <a:solidFill>
            <a:schemeClr val="bg1"/>
          </a:solidFill>
        </p:spPr>
        <p:txBody>
          <a:bodyPr wrap="square">
            <a:spAutoFit/>
          </a:bodyPr>
          <a:lstStyle/>
          <a:p>
            <a:pPr algn="ctr">
              <a:spcBef>
                <a:spcPts val="300"/>
              </a:spcBef>
              <a:spcAft>
                <a:spcPts val="300"/>
              </a:spcAft>
            </a:pPr>
            <a:r>
              <a:rPr lang="vi-VN" sz="3000" b="1" dirty="0">
                <a:solidFill>
                  <a:srgbClr val="00B050"/>
                </a:solidFill>
                <a:effectLst/>
                <a:latin typeface="Arial" panose="020B0604020202020204" pitchFamily="34" charset="0"/>
                <a:ea typeface="Arial" panose="020B0604020202020204" pitchFamily="34" charset="0"/>
                <a:cs typeface="Arial" panose="020B0604020202020204" pitchFamily="34" charset="0"/>
              </a:rPr>
              <a:t>Tâm đối xứng và trục đối xứng của đường tròn</a:t>
            </a:r>
            <a:endParaRPr lang="en-VN" sz="3000" dirty="0">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4" name="Picture 3" descr="A circle with a square and a square with letters&#10;&#10;Description automatically generated">
            <a:extLst>
              <a:ext uri="{FF2B5EF4-FFF2-40B4-BE49-F238E27FC236}">
                <a16:creationId xmlns:a16="http://schemas.microsoft.com/office/drawing/2014/main" id="{CB241162-9F2D-D9F8-3F36-BDB081EC7216}"/>
              </a:ext>
            </a:extLst>
          </p:cNvPr>
          <p:cNvPicPr>
            <a:picLocks noChangeAspect="1"/>
          </p:cNvPicPr>
          <p:nvPr/>
        </p:nvPicPr>
        <p:blipFill>
          <a:blip r:embed="rId2"/>
          <a:stretch>
            <a:fillRect/>
          </a:stretch>
        </p:blipFill>
        <p:spPr>
          <a:xfrm>
            <a:off x="4650420" y="3566249"/>
            <a:ext cx="2891155" cy="2891155"/>
          </a:xfrm>
          <a:prstGeom prst="rect">
            <a:avLst/>
          </a:prstGeom>
        </p:spPr>
      </p:pic>
      <p:sp>
        <p:nvSpPr>
          <p:cNvPr id="5" name="TextBox 4">
            <a:extLst>
              <a:ext uri="{FF2B5EF4-FFF2-40B4-BE49-F238E27FC236}">
                <a16:creationId xmlns:a16="http://schemas.microsoft.com/office/drawing/2014/main" id="{18864D2D-AF9B-EB5E-EDA9-D953081FEB01}"/>
              </a:ext>
            </a:extLst>
          </p:cNvPr>
          <p:cNvSpPr txBox="1"/>
          <p:nvPr/>
        </p:nvSpPr>
        <p:spPr>
          <a:xfrm>
            <a:off x="278296" y="1163082"/>
            <a:ext cx="3636573"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Hoạt động (SGK – tr.85)</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AC307E-6C53-020B-0954-67EB5FD7DE26}"/>
                  </a:ext>
                </a:extLst>
              </p:cNvPr>
              <p:cNvSpPr txBox="1"/>
              <p:nvPr/>
            </p:nvSpPr>
            <p:spPr>
              <a:xfrm>
                <a:off x="619538" y="1624747"/>
                <a:ext cx="10952921" cy="1839734"/>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Chứng minh rằng nếu một điểm thuộc đường tròn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400" dirty="0">
                    <a:effectLst/>
                    <a:latin typeface="Arial" panose="020B0604020202020204" pitchFamily="34" charset="0"/>
                    <a:ea typeface="Calibri" panose="020F0502020204030204" pitchFamily="34" charset="0"/>
                    <a:cs typeface="Arial" panose="020B0604020202020204" pitchFamily="34" charset="0"/>
                  </a:rPr>
                  <a:t> thì:</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a) Điểm đối xứng với nó qua tâm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400" dirty="0">
                    <a:effectLst/>
                    <a:latin typeface="Arial" panose="020B0604020202020204" pitchFamily="34" charset="0"/>
                    <a:ea typeface="Calibri" panose="020F0502020204030204" pitchFamily="34" charset="0"/>
                    <a:cs typeface="Arial" panose="020B0604020202020204" pitchFamily="34" charset="0"/>
                  </a:rPr>
                  <a:t> cũng thuộc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b) Điểm đối xứng với nó qua một đường thẳng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tùy ý đi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400" dirty="0">
                    <a:effectLst/>
                    <a:latin typeface="Arial" panose="020B0604020202020204" pitchFamily="34" charset="0"/>
                    <a:ea typeface="Calibri" panose="020F0502020204030204" pitchFamily="34" charset="0"/>
                    <a:cs typeface="Arial" panose="020B0604020202020204" pitchFamily="34" charset="0"/>
                  </a:rPr>
                  <a:t> cũng thuộc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A9AC307E-6C53-020B-0954-67EB5FD7DE26}"/>
                  </a:ext>
                </a:extLst>
              </p:cNvPr>
              <p:cNvSpPr txBox="1">
                <a:spLocks noRot="1" noChangeAspect="1" noMove="1" noResize="1" noEditPoints="1" noAdjustHandles="1" noChangeArrowheads="1" noChangeShapeType="1" noTextEdit="1"/>
              </p:cNvSpPr>
              <p:nvPr/>
            </p:nvSpPr>
            <p:spPr>
              <a:xfrm>
                <a:off x="619538" y="1624747"/>
                <a:ext cx="10952921" cy="1839734"/>
              </a:xfrm>
              <a:prstGeom prst="rect">
                <a:avLst/>
              </a:prstGeom>
              <a:blipFill>
                <a:blip r:embed="rId3"/>
                <a:stretch>
                  <a:fillRect l="-810" b="-6897"/>
                </a:stretch>
              </a:blipFill>
            </p:spPr>
            <p:txBody>
              <a:bodyPr/>
              <a:lstStyle/>
              <a:p>
                <a:r>
                  <a:rPr lang="en-VN">
                    <a:noFill/>
                  </a:rPr>
                  <a:t> </a:t>
                </a:r>
              </a:p>
            </p:txBody>
          </p:sp>
        </mc:Fallback>
      </mc:AlternateContent>
    </p:spTree>
    <p:extLst>
      <p:ext uri="{BB962C8B-B14F-4D97-AF65-F5344CB8AC3E}">
        <p14:creationId xmlns:p14="http://schemas.microsoft.com/office/powerpoint/2010/main" val="94002782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43207-1612-D667-EE8E-C561B1346E5D}"/>
              </a:ext>
            </a:extLst>
          </p:cNvPr>
          <p:cNvSpPr txBox="1"/>
          <p:nvPr/>
        </p:nvSpPr>
        <p:spPr>
          <a:xfrm>
            <a:off x="5261113" y="439440"/>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D494886-F37C-7E87-A51C-72899DE19CDF}"/>
                  </a:ext>
                </a:extLst>
              </p:cNvPr>
              <p:cNvSpPr txBox="1"/>
              <p:nvPr/>
            </p:nvSpPr>
            <p:spPr>
              <a:xfrm>
                <a:off x="539198" y="977013"/>
                <a:ext cx="11113604" cy="2462213"/>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Arial" panose="020B0604020202020204" pitchFamily="34" charset="0"/>
                    <a:cs typeface="Arial" panose="020B0604020202020204" pitchFamily="34" charset="0"/>
                  </a:rPr>
                  <a:t>a) </a:t>
                </a:r>
                <a:r>
                  <a:rPr lang="vi-VN" sz="2400" dirty="0">
                    <a:effectLst/>
                    <a:latin typeface="Arial" panose="020B0604020202020204" pitchFamily="34" charset="0"/>
                    <a:ea typeface="Arial" panose="020B0604020202020204" pitchFamily="34" charset="0"/>
                    <a:cs typeface="Arial" panose="020B0604020202020204" pitchFamily="34" charset="0"/>
                  </a:rPr>
                  <a:t>Gọi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điểm bất kì thuộc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và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điểm đối xứng của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effectLst/>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trung điểm của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cũng thuộc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en-US"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8D494886-F37C-7E87-A51C-72899DE19CDF}"/>
                  </a:ext>
                </a:extLst>
              </p:cNvPr>
              <p:cNvSpPr txBox="1">
                <a:spLocks noRot="1" noChangeAspect="1" noMove="1" noResize="1" noEditPoints="1" noAdjustHandles="1" noChangeArrowheads="1" noChangeShapeType="1" noTextEdit="1"/>
              </p:cNvSpPr>
              <p:nvPr/>
            </p:nvSpPr>
            <p:spPr>
              <a:xfrm>
                <a:off x="539198" y="977013"/>
                <a:ext cx="11113604" cy="2462213"/>
              </a:xfrm>
              <a:prstGeom prst="rect">
                <a:avLst/>
              </a:prstGeom>
              <a:blipFill>
                <a:blip r:embed="rId2"/>
                <a:stretch>
                  <a:fillRect l="-822" r="-110" b="-22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2A4B14C-5B29-162A-69A8-03FC2FB6BFC1}"/>
                  </a:ext>
                </a:extLst>
              </p:cNvPr>
              <p:cNvSpPr txBox="1"/>
              <p:nvPr/>
            </p:nvSpPr>
            <p:spPr>
              <a:xfrm>
                <a:off x="539198" y="3370745"/>
                <a:ext cx="5659583" cy="3170099"/>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Arial" panose="020B0604020202020204" pitchFamily="34" charset="0"/>
                    <a:cs typeface="Arial" panose="020B0604020202020204" pitchFamily="34" charset="0"/>
                  </a:rPr>
                  <a:t>b) </a:t>
                </a:r>
                <a:r>
                  <a:rPr lang="vi-VN" sz="2400" dirty="0">
                    <a:effectLst/>
                    <a:latin typeface="Arial" panose="020B0604020202020204" pitchFamily="34" charset="0"/>
                    <a:ea typeface="Arial" panose="020B0604020202020204" pitchFamily="34" charset="0"/>
                    <a:cs typeface="Arial" panose="020B0604020202020204" pitchFamily="34" charset="0"/>
                  </a:rPr>
                  <a:t>Lấy điểm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M</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bất kì thuộc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Gọi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M</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điểm đối xứng với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d</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d</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đường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trực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MM</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dirty="0" err="1">
                    <a:effectLst/>
                    <a:latin typeface="Arial" panose="020B0604020202020204" pitchFamily="34" charset="0"/>
                    <a:ea typeface="Times New Roman" panose="02020603050405020304" pitchFamily="18" charset="0"/>
                    <a:cs typeface="Arial" panose="020B0604020202020204" pitchFamily="34" charset="0"/>
                  </a:rPr>
                  <a:t>Mà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nên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M</m:t>
                        </m:r>
                      </m:e>
                      <m:sup>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02A4B14C-5B29-162A-69A8-03FC2FB6BFC1}"/>
                  </a:ext>
                </a:extLst>
              </p:cNvPr>
              <p:cNvSpPr txBox="1">
                <a:spLocks noRot="1" noChangeAspect="1" noMove="1" noResize="1" noEditPoints="1" noAdjustHandles="1" noChangeArrowheads="1" noChangeShapeType="1" noTextEdit="1"/>
              </p:cNvSpPr>
              <p:nvPr/>
            </p:nvSpPr>
            <p:spPr>
              <a:xfrm>
                <a:off x="539198" y="3370745"/>
                <a:ext cx="5659583" cy="3170099"/>
              </a:xfrm>
              <a:prstGeom prst="rect">
                <a:avLst/>
              </a:prstGeom>
              <a:blipFill>
                <a:blip r:embed="rId3"/>
                <a:stretch>
                  <a:fillRect l="-1615" b="-1538"/>
                </a:stretch>
              </a:blipFill>
            </p:spPr>
            <p:txBody>
              <a:bodyPr/>
              <a:lstStyle/>
              <a:p>
                <a:r>
                  <a:rPr lang="en-US">
                    <a:noFill/>
                  </a:rPr>
                  <a:t> </a:t>
                </a:r>
              </a:p>
            </p:txBody>
          </p:sp>
        </mc:Fallback>
      </mc:AlternateContent>
      <p:pic>
        <p:nvPicPr>
          <p:cNvPr id="7" name="Picture 6" descr="A circle with a square and a square with letters&#10;&#10;Description automatically generated">
            <a:extLst>
              <a:ext uri="{FF2B5EF4-FFF2-40B4-BE49-F238E27FC236}">
                <a16:creationId xmlns:a16="http://schemas.microsoft.com/office/drawing/2014/main" id="{C3F83C23-611C-4F8C-9A37-6CD73719CD9C}"/>
              </a:ext>
            </a:extLst>
          </p:cNvPr>
          <p:cNvPicPr>
            <a:picLocks noChangeAspect="1"/>
          </p:cNvPicPr>
          <p:nvPr/>
        </p:nvPicPr>
        <p:blipFill>
          <a:blip r:embed="rId4"/>
          <a:stretch>
            <a:fillRect/>
          </a:stretch>
        </p:blipFill>
        <p:spPr>
          <a:xfrm>
            <a:off x="8219534" y="1629291"/>
            <a:ext cx="2891155" cy="2891155"/>
          </a:xfrm>
          <a:prstGeom prst="rect">
            <a:avLst/>
          </a:prstGeom>
        </p:spPr>
      </p:pic>
    </p:spTree>
    <p:extLst>
      <p:ext uri="{BB962C8B-B14F-4D97-AF65-F5344CB8AC3E}">
        <p14:creationId xmlns:p14="http://schemas.microsoft.com/office/powerpoint/2010/main" val="127108856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strips(down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strips(downLeft)">
                                      <p:cBhvr>
                                        <p:cTn id="32" dur="500"/>
                                        <p:tgtEl>
                                          <p:spTgt spid="6">
                                            <p:txEl>
                                              <p:pRg st="1" end="1"/>
                                            </p:txEl>
                                          </p:spTgt>
                                        </p:tgtEl>
                                      </p:cBhvr>
                                    </p:animEffect>
                                  </p:childTnLst>
                                </p:cTn>
                              </p:par>
                              <p:par>
                                <p:cTn id="33" presetID="18" presetClass="entr" presetSubtype="12" fill="hold"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strips(downLeft)">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strips(downLeft)">
                                      <p:cBhvr>
                                        <p:cTn id="40" dur="500"/>
                                        <p:tgtEl>
                                          <p:spTgt spid="6">
                                            <p:txEl>
                                              <p:pRg st="3" end="3"/>
                                            </p:txEl>
                                          </p:spTgt>
                                        </p:tgtEl>
                                      </p:cBhvr>
                                    </p:animEffect>
                                  </p:childTnLst>
                                </p:cTn>
                              </p:par>
                              <p:par>
                                <p:cTn id="41" presetID="18" presetClass="entr" presetSubtype="12"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strips(downLeft)">
                                      <p:cBhvr>
                                        <p:cTn id="43" dur="500"/>
                                        <p:tgtEl>
                                          <p:spTgt spid="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dissolv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58296A-5C51-23A8-0FC7-4675158C2A05}"/>
              </a:ext>
            </a:extLst>
          </p:cNvPr>
          <p:cNvSpPr txBox="1"/>
          <p:nvPr/>
        </p:nvSpPr>
        <p:spPr>
          <a:xfrm>
            <a:off x="4779893" y="385901"/>
            <a:ext cx="2632213" cy="584775"/>
          </a:xfrm>
          <a:prstGeom prst="rect">
            <a:avLst/>
          </a:prstGeom>
          <a:solidFill>
            <a:schemeClr val="bg1"/>
          </a:solidFill>
        </p:spPr>
        <p:txBody>
          <a:bodyPr wrap="square">
            <a:spAutoFit/>
          </a:bodyPr>
          <a:lstStyle/>
          <a:p>
            <a:pPr algn="ctr">
              <a:spcBef>
                <a:spcPts val="300"/>
              </a:spcBef>
              <a:spcAft>
                <a:spcPts val="300"/>
              </a:spcAft>
            </a:pPr>
            <a:r>
              <a:rPr lang="vi-VN" sz="3200" b="1" dirty="0">
                <a:solidFill>
                  <a:srgbClr val="C00000"/>
                </a:solidFill>
                <a:effectLst/>
                <a:latin typeface="Arial" panose="020B0604020202020204" pitchFamily="34" charset="0"/>
                <a:ea typeface="Arial" panose="020B0604020202020204" pitchFamily="34" charset="0"/>
                <a:cs typeface="Arial" panose="020B0604020202020204" pitchFamily="34" charset="0"/>
              </a:rPr>
              <a:t>Khái niệm</a:t>
            </a:r>
            <a:endParaRPr lang="en-VN" sz="32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4FB283C-4D11-13F7-08D3-2BDBBE455439}"/>
              </a:ext>
            </a:extLst>
          </p:cNvPr>
          <p:cNvSpPr txBox="1"/>
          <p:nvPr/>
        </p:nvSpPr>
        <p:spPr>
          <a:xfrm>
            <a:off x="551206" y="1163100"/>
            <a:ext cx="10938429" cy="2853666"/>
          </a:xfrm>
          <a:prstGeom prst="rect">
            <a:avLst/>
          </a:prstGeom>
          <a:noFill/>
        </p:spPr>
        <p:txBody>
          <a:bodyPr wrap="square">
            <a:spAutoFit/>
          </a:bodyPr>
          <a:lstStyle/>
          <a:p>
            <a:pPr algn="just">
              <a:lnSpc>
                <a:spcPct val="150000"/>
              </a:lnSpc>
              <a:spcBef>
                <a:spcPts val="300"/>
              </a:spcBef>
              <a:spcAft>
                <a:spcPts val="300"/>
              </a:spcAft>
            </a:pPr>
            <a:r>
              <a:rPr lang="vi-VN" sz="3000" dirty="0">
                <a:effectLst/>
                <a:latin typeface="Arial" panose="020B0604020202020204" pitchFamily="34" charset="0"/>
                <a:ea typeface="Arial" panose="020B0604020202020204" pitchFamily="34" charset="0"/>
                <a:cs typeface="Arial" panose="020B0604020202020204" pitchFamily="34" charset="0"/>
              </a:rPr>
              <a:t>• Đường tròn là hình có tâm đối xứng; tâm của đường tròn là tâm đối xứng của nó.</a:t>
            </a:r>
            <a:endParaRPr lang="en-VN" sz="3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3000" dirty="0">
                <a:effectLst/>
                <a:latin typeface="Arial" panose="020B0604020202020204" pitchFamily="34" charset="0"/>
                <a:ea typeface="Arial" panose="020B0604020202020204" pitchFamily="34" charset="0"/>
                <a:cs typeface="Arial" panose="020B0604020202020204" pitchFamily="34" charset="0"/>
              </a:rPr>
              <a:t>• Đường tròn là hình có trục đối xứng; mỗi đường thẳng qua tâm của đường tròn là một trục đối xứng của nó.</a:t>
            </a:r>
            <a:endParaRPr lang="en-VN" sz="3000" dirty="0">
              <a:effectLst/>
              <a:latin typeface="Arial" panose="020B0604020202020204" pitchFamily="34" charset="0"/>
              <a:ea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A345F52-7D49-9C50-0755-5C7D0899A17B}"/>
              </a:ext>
            </a:extLst>
          </p:cNvPr>
          <p:cNvSpPr txBox="1"/>
          <p:nvPr/>
        </p:nvSpPr>
        <p:spPr>
          <a:xfrm>
            <a:off x="4996896" y="4485229"/>
            <a:ext cx="2198204" cy="584775"/>
          </a:xfrm>
          <a:prstGeom prst="rect">
            <a:avLst/>
          </a:prstGeom>
          <a:solidFill>
            <a:schemeClr val="bg1"/>
          </a:solidFill>
        </p:spPr>
        <p:txBody>
          <a:bodyPr wrap="square">
            <a:spAutoFit/>
          </a:bodyPr>
          <a:lstStyle/>
          <a:p>
            <a:pPr algn="ctr">
              <a:spcBef>
                <a:spcPts val="300"/>
              </a:spcBef>
              <a:spcAft>
                <a:spcPts val="300"/>
              </a:spcAft>
            </a:pPr>
            <a:r>
              <a:rPr lang="vi-VN" sz="3200" b="1" dirty="0">
                <a:solidFill>
                  <a:srgbClr val="C00000"/>
                </a:solidFill>
                <a:effectLst/>
                <a:latin typeface="Arial" panose="020B0604020202020204" pitchFamily="34" charset="0"/>
                <a:ea typeface="Arial" panose="020B0604020202020204" pitchFamily="34" charset="0"/>
                <a:cs typeface="Arial" panose="020B0604020202020204" pitchFamily="34" charset="0"/>
              </a:rPr>
              <a:t>Lưu ý</a:t>
            </a:r>
            <a:endParaRPr lang="en-VN" sz="32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9862BB1-F87D-8CFD-114C-7610FF9DB3E6}"/>
              </a:ext>
            </a:extLst>
          </p:cNvPr>
          <p:cNvSpPr txBox="1"/>
          <p:nvPr/>
        </p:nvSpPr>
        <p:spPr>
          <a:xfrm>
            <a:off x="551206" y="5299901"/>
            <a:ext cx="11089585" cy="553998"/>
          </a:xfrm>
          <a:prstGeom prst="rect">
            <a:avLst/>
          </a:prstGeom>
          <a:noFill/>
        </p:spPr>
        <p:txBody>
          <a:bodyPr wrap="square">
            <a:spAutoFit/>
          </a:bodyPr>
          <a:lstStyle/>
          <a:p>
            <a:pPr algn="ctr">
              <a:spcBef>
                <a:spcPts val="300"/>
              </a:spcBef>
              <a:spcAft>
                <a:spcPts val="300"/>
              </a:spcAft>
            </a:pPr>
            <a:r>
              <a:rPr lang="vi-VN" sz="3000" dirty="0">
                <a:effectLst/>
                <a:latin typeface="Arial" panose="020B0604020202020204" pitchFamily="34" charset="0"/>
                <a:ea typeface="Arial" panose="020B0604020202020204" pitchFamily="34" charset="0"/>
                <a:cs typeface="Arial" panose="020B0604020202020204" pitchFamily="34" charset="0"/>
              </a:rPr>
              <a:t>Đường tròn có một tâm đối xứng, nhưng có vô số trục đối xứng.</a:t>
            </a:r>
            <a:endParaRPr lang="en-VN" sz="3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37380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2A8E93-16F3-BE3D-0935-630903B9F4C9}"/>
              </a:ext>
            </a:extLst>
          </p:cNvPr>
          <p:cNvSpPr txBox="1"/>
          <p:nvPr/>
        </p:nvSpPr>
        <p:spPr>
          <a:xfrm>
            <a:off x="715618" y="641828"/>
            <a:ext cx="3123612"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Ví dụ 2 (SGK – tr.86)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C65429D-F70C-BFAC-FCF6-EFEFE4BCA706}"/>
                  </a:ext>
                </a:extLst>
              </p:cNvPr>
              <p:cNvSpPr txBox="1"/>
              <p:nvPr/>
            </p:nvSpPr>
            <p:spPr>
              <a:xfrm>
                <a:off x="715618" y="1504326"/>
                <a:ext cx="6529244" cy="3501728"/>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Cho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2400" dirty="0">
                    <a:effectLst/>
                    <a:latin typeface="Arial" panose="020B0604020202020204" pitchFamily="34" charset="0"/>
                    <a:ea typeface="Calibri" panose="020F0502020204030204" pitchFamily="34" charset="0"/>
                    <a:cs typeface="Arial" panose="020B0604020202020204" pitchFamily="34" charset="0"/>
                  </a:rPr>
                  <a:t> nằm trên đường tròn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400" dirty="0">
                    <a:effectLst/>
                    <a:latin typeface="Arial" panose="020B0604020202020204" pitchFamily="34" charset="0"/>
                    <a:ea typeface="Calibri" panose="020F0502020204030204" pitchFamily="34" charset="0"/>
                    <a:cs typeface="Arial" panose="020B0604020202020204" pitchFamily="34" charset="0"/>
                  </a:rPr>
                  <a:t> đường kính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vi-VN" sz="2400" dirty="0">
                    <a:effectLst/>
                    <a:latin typeface="Arial" panose="020B0604020202020204" pitchFamily="34" charset="0"/>
                    <a:ea typeface="Calibri" panose="020F0502020204030204" pitchFamily="34" charset="0"/>
                    <a:cs typeface="Arial" panose="020B0604020202020204" pitchFamily="34" charset="0"/>
                  </a:rPr>
                  <a:t>. Sử dụng tính đối xứng của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400" dirty="0">
                    <a:effectLst/>
                    <a:latin typeface="Arial" panose="020B0604020202020204" pitchFamily="34" charset="0"/>
                    <a:ea typeface="Calibri" panose="020F0502020204030204" pitchFamily="34" charset="0"/>
                    <a:cs typeface="Arial" panose="020B0604020202020204" pitchFamily="34" charset="0"/>
                  </a:rPr>
                  <a:t> hãy nêu cách tìm:</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a)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N</m:t>
                    </m:r>
                  </m:oMath>
                </a14:m>
                <a:r>
                  <a:rPr lang="vi-VN" sz="2400" dirty="0">
                    <a:effectLst/>
                    <a:latin typeface="Arial" panose="020B0604020202020204" pitchFamily="34" charset="0"/>
                    <a:ea typeface="Calibri" panose="020F0502020204030204" pitchFamily="34" charset="0"/>
                    <a:cs typeface="Arial" panose="020B0604020202020204" pitchFamily="34" charset="0"/>
                  </a:rPr>
                  <a:t> đối xứng với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2400" dirty="0">
                    <a:effectLst/>
                    <a:latin typeface="Arial" panose="020B0604020202020204" pitchFamily="34" charset="0"/>
                    <a:ea typeface="Calibri" panose="020F0502020204030204" pitchFamily="34" charset="0"/>
                    <a:cs typeface="Arial" panose="020B0604020202020204" pitchFamily="34" charset="0"/>
                  </a:rPr>
                  <a:t> qua tâm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400" dirty="0">
                    <a:effectLst/>
                    <a:latin typeface="Arial" panose="020B0604020202020204" pitchFamily="34" charset="0"/>
                    <a:ea typeface="Calibri" panose="020F0502020204030204" pitchFamily="34"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b)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P</m:t>
                    </m:r>
                  </m:oMath>
                </a14:m>
                <a:r>
                  <a:rPr lang="vi-VN" sz="2400" dirty="0">
                    <a:effectLst/>
                    <a:latin typeface="Arial" panose="020B0604020202020204" pitchFamily="34" charset="0"/>
                    <a:ea typeface="Calibri" panose="020F0502020204030204" pitchFamily="34" charset="0"/>
                    <a:cs typeface="Arial" panose="020B0604020202020204" pitchFamily="34" charset="0"/>
                  </a:rPr>
                  <a:t> đối xứng với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2400" dirty="0">
                    <a:effectLst/>
                    <a:latin typeface="Arial" panose="020B0604020202020204" pitchFamily="34" charset="0"/>
                    <a:ea typeface="Calibri" panose="020F0502020204030204" pitchFamily="34" charset="0"/>
                    <a:cs typeface="Arial" panose="020B0604020202020204" pitchFamily="34" charset="0"/>
                  </a:rPr>
                  <a:t> qua đường thẳng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vi-VN" sz="2400" dirty="0">
                    <a:effectLst/>
                    <a:latin typeface="Arial" panose="020B0604020202020204" pitchFamily="34" charset="0"/>
                    <a:ea typeface="Calibri" panose="020F0502020204030204" pitchFamily="34"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0C65429D-F70C-BFAC-FCF6-EFEFE4BCA706}"/>
                  </a:ext>
                </a:extLst>
              </p:cNvPr>
              <p:cNvSpPr txBox="1">
                <a:spLocks noRot="1" noChangeAspect="1" noMove="1" noResize="1" noEditPoints="1" noAdjustHandles="1" noChangeArrowheads="1" noChangeShapeType="1" noTextEdit="1"/>
              </p:cNvSpPr>
              <p:nvPr/>
            </p:nvSpPr>
            <p:spPr>
              <a:xfrm>
                <a:off x="715618" y="1504326"/>
                <a:ext cx="6529244" cy="3501728"/>
              </a:xfrm>
              <a:prstGeom prst="rect">
                <a:avLst/>
              </a:prstGeom>
              <a:blipFill>
                <a:blip r:embed="rId2"/>
                <a:stretch>
                  <a:fillRect l="-1553" r="-1359" b="-2527"/>
                </a:stretch>
              </a:blipFill>
            </p:spPr>
            <p:txBody>
              <a:bodyPr/>
              <a:lstStyle/>
              <a:p>
                <a:r>
                  <a:rPr lang="en-VN">
                    <a:noFill/>
                  </a:rPr>
                  <a:t> </a:t>
                </a:r>
              </a:p>
            </p:txBody>
          </p:sp>
        </mc:Fallback>
      </mc:AlternateContent>
      <p:pic>
        <p:nvPicPr>
          <p:cNvPr id="6" name="Picture 5">
            <a:extLst>
              <a:ext uri="{FF2B5EF4-FFF2-40B4-BE49-F238E27FC236}">
                <a16:creationId xmlns:a16="http://schemas.microsoft.com/office/drawing/2014/main" id="{EB163944-EE80-10DF-8FD8-A51D7007C657}"/>
              </a:ext>
            </a:extLst>
          </p:cNvPr>
          <p:cNvPicPr>
            <a:picLocks noChangeAspect="1"/>
          </p:cNvPicPr>
          <p:nvPr/>
        </p:nvPicPr>
        <p:blipFill>
          <a:blip r:embed="rId3"/>
          <a:stretch>
            <a:fillRect/>
          </a:stretch>
        </p:blipFill>
        <p:spPr>
          <a:xfrm>
            <a:off x="7591488" y="1504326"/>
            <a:ext cx="3884894" cy="3631924"/>
          </a:xfrm>
          <a:prstGeom prst="rect">
            <a:avLst/>
          </a:prstGeom>
        </p:spPr>
      </p:pic>
    </p:spTree>
    <p:extLst>
      <p:ext uri="{BB962C8B-B14F-4D97-AF65-F5344CB8AC3E}">
        <p14:creationId xmlns:p14="http://schemas.microsoft.com/office/powerpoint/2010/main" val="264140836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A812C7-73B2-59BF-2175-A439AE7BACCA}"/>
              </a:ext>
            </a:extLst>
          </p:cNvPr>
          <p:cNvSpPr txBox="1"/>
          <p:nvPr/>
        </p:nvSpPr>
        <p:spPr>
          <a:xfrm>
            <a:off x="5261113" y="563379"/>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p:sp>
        <p:nvSpPr>
          <p:cNvPr id="3" name="TextBox 2">
            <a:extLst>
              <a:ext uri="{FF2B5EF4-FFF2-40B4-BE49-F238E27FC236}">
                <a16:creationId xmlns:a16="http://schemas.microsoft.com/office/drawing/2014/main" id="{9D127361-F59B-CC7C-76DE-2852725D27DA}"/>
              </a:ext>
            </a:extLst>
          </p:cNvPr>
          <p:cNvSpPr txBox="1"/>
          <p:nvPr/>
        </p:nvSpPr>
        <p:spPr>
          <a:xfrm>
            <a:off x="460514" y="1148984"/>
            <a:ext cx="11270972" cy="2193677"/>
          </a:xfrm>
          <a:prstGeom prst="rect">
            <a:avLst/>
          </a:prstGeom>
          <a:noFill/>
        </p:spPr>
        <p:txBody>
          <a:bodyPr wrap="square" rtlCol="0">
            <a:spAutoFit/>
          </a:bodyPr>
          <a:lstStyle/>
          <a:p>
            <a:pPr algn="just">
              <a:lnSpc>
                <a:spcPct val="200000"/>
              </a:lnSpc>
            </a:pPr>
            <a:r>
              <a:rPr lang="en-VN" sz="2400" dirty="0">
                <a:solidFill>
                  <a:srgbClr val="FF0000"/>
                </a:solidFill>
                <a:latin typeface="Arial" panose="020B0604020202020204" pitchFamily="34" charset="0"/>
                <a:cs typeface="Arial" panose="020B0604020202020204" pitchFamily="34" charset="0"/>
              </a:rPr>
              <a:t>a) </a:t>
            </a:r>
            <a:r>
              <a:rPr lang="en-VN" sz="2400" dirty="0">
                <a:latin typeface="Arial" panose="020B0604020202020204" pitchFamily="34" charset="0"/>
                <a:cs typeface="Arial" panose="020B0604020202020204" pitchFamily="34" charset="0"/>
              </a:rPr>
              <a:t>Do O là tâm đối xứng của (O) nên điểm N đối xứng với điểm M qua tâm O phải vừa thuộc (O), vừa thuộc đường thẳng OM. Vậy N là giao điểm (khác M) của (O) với đường thẳng OM.</a:t>
            </a:r>
          </a:p>
        </p:txBody>
      </p:sp>
      <p:sp>
        <p:nvSpPr>
          <p:cNvPr id="4" name="TextBox 3">
            <a:extLst>
              <a:ext uri="{FF2B5EF4-FFF2-40B4-BE49-F238E27FC236}">
                <a16:creationId xmlns:a16="http://schemas.microsoft.com/office/drawing/2014/main" id="{C343FEA3-97F4-EE80-05F2-19B47A25D9E5}"/>
              </a:ext>
            </a:extLst>
          </p:cNvPr>
          <p:cNvSpPr txBox="1"/>
          <p:nvPr/>
        </p:nvSpPr>
        <p:spPr>
          <a:xfrm>
            <a:off x="460514" y="3590541"/>
            <a:ext cx="11108634" cy="2193677"/>
          </a:xfrm>
          <a:prstGeom prst="rect">
            <a:avLst/>
          </a:prstGeom>
          <a:noFill/>
        </p:spPr>
        <p:txBody>
          <a:bodyPr wrap="square" rtlCol="0">
            <a:spAutoFit/>
          </a:bodyPr>
          <a:lstStyle/>
          <a:p>
            <a:pPr algn="just">
              <a:lnSpc>
                <a:spcPct val="200000"/>
              </a:lnSpc>
            </a:pPr>
            <a:r>
              <a:rPr lang="en-VN" sz="2400" dirty="0">
                <a:solidFill>
                  <a:srgbClr val="FF0000"/>
                </a:solidFill>
                <a:latin typeface="Arial" panose="020B0604020202020204" pitchFamily="34" charset="0"/>
                <a:cs typeface="Arial" panose="020B0604020202020204" pitchFamily="34" charset="0"/>
              </a:rPr>
              <a:t>b)  </a:t>
            </a:r>
            <a:r>
              <a:rPr lang="en-VN" sz="2400" dirty="0">
                <a:latin typeface="Arial" panose="020B0604020202020204" pitchFamily="34" charset="0"/>
                <a:cs typeface="Arial" panose="020B0604020202020204" pitchFamily="34" charset="0"/>
              </a:rPr>
              <a:t>Do AB là trục đối xứng của (O) nên điểm P đối xứng với M qua AB phải vừa thuộc (O), vừa thuộc đường vuông góc hạ từ M xuống AB. Vậy P là giao điểm (khác M) của (O) với đường thẳng đi qua M và vuông góc với AB.</a:t>
            </a:r>
          </a:p>
        </p:txBody>
      </p:sp>
    </p:spTree>
    <p:extLst>
      <p:ext uri="{BB962C8B-B14F-4D97-AF65-F5344CB8AC3E}">
        <p14:creationId xmlns:p14="http://schemas.microsoft.com/office/powerpoint/2010/main" val="121249107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A829AF18-7BA2-18C1-EE7D-C9291A65F4EA}"/>
              </a:ext>
            </a:extLst>
          </p:cNvPr>
          <p:cNvSpPr/>
          <p:nvPr/>
        </p:nvSpPr>
        <p:spPr>
          <a:xfrm>
            <a:off x="3839817" y="337932"/>
            <a:ext cx="4512365" cy="974034"/>
          </a:xfrm>
          <a:prstGeom prst="snip2Diag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b="1" dirty="0">
                <a:solidFill>
                  <a:srgbClr val="0432FF"/>
                </a:solidFill>
                <a:latin typeface="Arial" panose="020B0604020202020204" pitchFamily="34" charset="0"/>
                <a:cs typeface="Arial" panose="020B0604020202020204" pitchFamily="34" charset="0"/>
              </a:rPr>
              <a:t>KHỞI ĐỘNG</a:t>
            </a:r>
          </a:p>
        </p:txBody>
      </p:sp>
      <p:sp>
        <p:nvSpPr>
          <p:cNvPr id="6" name="TextBox 5">
            <a:extLst>
              <a:ext uri="{FF2B5EF4-FFF2-40B4-BE49-F238E27FC236}">
                <a16:creationId xmlns:a16="http://schemas.microsoft.com/office/drawing/2014/main" id="{87DB7110-DD28-9AFB-1559-8F89C65C3062}"/>
              </a:ext>
            </a:extLst>
          </p:cNvPr>
          <p:cNvSpPr txBox="1"/>
          <p:nvPr/>
        </p:nvSpPr>
        <p:spPr>
          <a:xfrm>
            <a:off x="999710" y="1671700"/>
            <a:ext cx="10192579" cy="1966022"/>
          </a:xfrm>
          <a:prstGeom prst="rect">
            <a:avLst/>
          </a:prstGeom>
          <a:noFill/>
        </p:spPr>
        <p:txBody>
          <a:bodyPr wrap="square">
            <a:spAutoFit/>
          </a:bodyPr>
          <a:lstStyle/>
          <a:p>
            <a:pPr algn="just">
              <a:lnSpc>
                <a:spcPct val="150000"/>
              </a:lnSpc>
              <a:spcBef>
                <a:spcPts val="300"/>
              </a:spcBef>
              <a:spcAft>
                <a:spcPts val="300"/>
              </a:spcAft>
            </a:pPr>
            <a:r>
              <a:rPr lang="vi-VN"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Bạn Oanh có một mảnh giấy hình tròn nhưng không còn dấu vết của tâm. Theo em, Oanh làm thế nào để tìm lại được tâm của hình tròn đó?</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p:pic>
        <p:nvPicPr>
          <p:cNvPr id="3" name="Picture 7">
            <a:extLst>
              <a:ext uri="{FF2B5EF4-FFF2-40B4-BE49-F238E27FC236}">
                <a16:creationId xmlns:a16="http://schemas.microsoft.com/office/drawing/2014/main" id="{4A243DA5-0CF6-F5D0-5D14-B89167046D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55229" y="3280371"/>
            <a:ext cx="2951530" cy="2748612"/>
          </a:xfrm>
          <a:prstGeom prst="rect">
            <a:avLst/>
          </a:prstGeom>
        </p:spPr>
      </p:pic>
    </p:spTree>
    <p:extLst>
      <p:ext uri="{BB962C8B-B14F-4D97-AF65-F5344CB8AC3E}">
        <p14:creationId xmlns:p14="http://schemas.microsoft.com/office/powerpoint/2010/main" val="208902187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C5EE8D-1718-08EB-88AD-09B955EB85CF}"/>
              </a:ext>
            </a:extLst>
          </p:cNvPr>
          <p:cNvSpPr txBox="1"/>
          <p:nvPr/>
        </p:nvSpPr>
        <p:spPr>
          <a:xfrm>
            <a:off x="171150" y="430168"/>
            <a:ext cx="3825727"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Luyện tập 2 (SGK – tr.86)</a:t>
            </a:r>
          </a:p>
        </p:txBody>
      </p:sp>
      <p:sp>
        <p:nvSpPr>
          <p:cNvPr id="4" name="TextBox 3">
            <a:extLst>
              <a:ext uri="{FF2B5EF4-FFF2-40B4-BE49-F238E27FC236}">
                <a16:creationId xmlns:a16="http://schemas.microsoft.com/office/drawing/2014/main" id="{0D194770-E839-9D48-1BB6-C73BFBB468A5}"/>
              </a:ext>
            </a:extLst>
          </p:cNvPr>
          <p:cNvSpPr txBox="1"/>
          <p:nvPr/>
        </p:nvSpPr>
        <p:spPr>
          <a:xfrm>
            <a:off x="313214" y="1028568"/>
            <a:ext cx="11565571" cy="1131848"/>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Cho đường tròn tâm O và hai điểm A, B thuộc (O). Gọi d là đường trung trực của đoạn AB. Chứng minh rằng d là một trục đối xứng của (O).</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969DCFF-A9E1-4677-9E56-6C4B4CD6392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189842" y="2528882"/>
            <a:ext cx="2971391" cy="3818135"/>
          </a:xfrm>
          <a:prstGeom prst="rect">
            <a:avLst/>
          </a:prstGeom>
          <a:noFill/>
        </p:spPr>
      </p:pic>
      <p:sp>
        <p:nvSpPr>
          <p:cNvPr id="6" name="TextBox 5">
            <a:extLst>
              <a:ext uri="{FF2B5EF4-FFF2-40B4-BE49-F238E27FC236}">
                <a16:creationId xmlns:a16="http://schemas.microsoft.com/office/drawing/2014/main" id="{D71E2253-0D9D-BFF8-5736-B4FB898EB1D5}"/>
              </a:ext>
            </a:extLst>
          </p:cNvPr>
          <p:cNvSpPr txBox="1"/>
          <p:nvPr/>
        </p:nvSpPr>
        <p:spPr>
          <a:xfrm>
            <a:off x="313214" y="2528882"/>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102F47B-3602-763B-6093-EE33DCEDB1DD}"/>
                  </a:ext>
                </a:extLst>
              </p:cNvPr>
              <p:cNvSpPr txBox="1"/>
              <p:nvPr/>
            </p:nvSpPr>
            <p:spPr>
              <a:xfrm>
                <a:off x="773176" y="3202611"/>
                <a:ext cx="5776480" cy="2539157"/>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Do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A</m:t>
                    </m:r>
                    <m:r>
                      <a:rPr lang="vi-VN" sz="2400" i="0">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B</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d>
                      <m:d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thuộc đường trung trục của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AB</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O</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d</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d</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trục đối xứng của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0102F47B-3602-763B-6093-EE33DCEDB1DD}"/>
                  </a:ext>
                </a:extLst>
              </p:cNvPr>
              <p:cNvSpPr txBox="1">
                <a:spLocks noRot="1" noChangeAspect="1" noMove="1" noResize="1" noEditPoints="1" noAdjustHandles="1" noChangeArrowheads="1" noChangeShapeType="1" noTextEdit="1"/>
              </p:cNvSpPr>
              <p:nvPr/>
            </p:nvSpPr>
            <p:spPr>
              <a:xfrm>
                <a:off x="773176" y="3202611"/>
                <a:ext cx="5776480" cy="2539157"/>
              </a:xfrm>
              <a:prstGeom prst="rect">
                <a:avLst/>
              </a:prstGeom>
              <a:blipFill>
                <a:blip r:embed="rId4"/>
                <a:stretch>
                  <a:fillRect l="-1690" b="-1918"/>
                </a:stretch>
              </a:blipFill>
            </p:spPr>
            <p:txBody>
              <a:bodyPr/>
              <a:lstStyle/>
              <a:p>
                <a:r>
                  <a:rPr lang="en-US">
                    <a:noFill/>
                  </a:rPr>
                  <a:t> </a:t>
                </a:r>
              </a:p>
            </p:txBody>
          </p:sp>
        </mc:Fallback>
      </mc:AlternateContent>
    </p:spTree>
    <p:extLst>
      <p:ext uri="{BB962C8B-B14F-4D97-AF65-F5344CB8AC3E}">
        <p14:creationId xmlns:p14="http://schemas.microsoft.com/office/powerpoint/2010/main" val="75493538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strips(downLeft)">
                                      <p:cBhvr>
                                        <p:cTn id="23" dur="500"/>
                                        <p:tgtEl>
                                          <p:spTgt spid="8">
                                            <p:txEl>
                                              <p:pRg st="0" end="0"/>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strips(downLeft)">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strips(downLeft)">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strips(downLeft)">
                                      <p:cBhvr>
                                        <p:cTn id="3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249044-73F2-131F-AA5D-8BFF834DF063}"/>
              </a:ext>
            </a:extLst>
          </p:cNvPr>
          <p:cNvSpPr txBox="1"/>
          <p:nvPr/>
        </p:nvSpPr>
        <p:spPr>
          <a:xfrm>
            <a:off x="318052" y="530032"/>
            <a:ext cx="3772828"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Vận dụng 2 (SGK – tr.86)</a:t>
            </a:r>
          </a:p>
        </p:txBody>
      </p:sp>
      <p:sp>
        <p:nvSpPr>
          <p:cNvPr id="4" name="TextBox 3">
            <a:extLst>
              <a:ext uri="{FF2B5EF4-FFF2-40B4-BE49-F238E27FC236}">
                <a16:creationId xmlns:a16="http://schemas.microsoft.com/office/drawing/2014/main" id="{AD989A62-C192-A4D8-52B4-236DFD29DF2F}"/>
              </a:ext>
            </a:extLst>
          </p:cNvPr>
          <p:cNvSpPr txBox="1"/>
          <p:nvPr/>
        </p:nvSpPr>
        <p:spPr>
          <a:xfrm>
            <a:off x="699052" y="1232522"/>
            <a:ext cx="10793895" cy="1455014"/>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Trở lại tình huống mở đầu, bằng cách gấp mảnh giấy hình tròn theo hai cách khác nhau, Oanh có thể tìm được tâm của hình tròn. Em hãy làm thử xem.</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9E3D25F-9C79-4B1E-C915-8A4AA5B23046}"/>
              </a:ext>
            </a:extLst>
          </p:cNvPr>
          <p:cNvSpPr txBox="1"/>
          <p:nvPr/>
        </p:nvSpPr>
        <p:spPr>
          <a:xfrm>
            <a:off x="5261112" y="2892177"/>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p:sp>
        <p:nvSpPr>
          <p:cNvPr id="7" name="TextBox 6">
            <a:extLst>
              <a:ext uri="{FF2B5EF4-FFF2-40B4-BE49-F238E27FC236}">
                <a16:creationId xmlns:a16="http://schemas.microsoft.com/office/drawing/2014/main" id="{2CFA135E-DEFA-F9DD-8D21-C22DEC28EF5D}"/>
              </a:ext>
            </a:extLst>
          </p:cNvPr>
          <p:cNvSpPr txBox="1"/>
          <p:nvPr/>
        </p:nvSpPr>
        <p:spPr>
          <a:xfrm>
            <a:off x="699051" y="3423668"/>
            <a:ext cx="10793895" cy="2193677"/>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Khi gấp đôi hình tròn ta được đường kính, khi ta thực hiện 2 lần gấp như vậy theo 2 cách khác nhau ta được hai đường kính, mà hai đường kính sẽ giao nhau tại tâm của hình tròn. Từ đó ta xác định được tâm của hình tròn.</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59710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711B67-37A9-2244-2517-6E7E2AAE5034}"/>
              </a:ext>
            </a:extLst>
          </p:cNvPr>
          <p:cNvSpPr txBox="1"/>
          <p:nvPr/>
        </p:nvSpPr>
        <p:spPr>
          <a:xfrm>
            <a:off x="4259600" y="3637721"/>
            <a:ext cx="3672800" cy="830997"/>
          </a:xfrm>
          <a:prstGeom prst="rect">
            <a:avLst/>
          </a:prstGeom>
          <a:noFill/>
        </p:spPr>
        <p:txBody>
          <a:bodyPr wrap="none" rtlCol="0">
            <a:spAutoFit/>
          </a:bodyPr>
          <a:lstStyle/>
          <a:p>
            <a:r>
              <a:rPr lang="en-VN" sz="4800" b="1" dirty="0">
                <a:solidFill>
                  <a:srgbClr val="0432FF"/>
                </a:solidFill>
                <a:latin typeface="Arial" panose="020B0604020202020204" pitchFamily="34" charset="0"/>
                <a:cs typeface="Arial" panose="020B0604020202020204" pitchFamily="34" charset="0"/>
              </a:rPr>
              <a:t>LUYỆN TẬP</a:t>
            </a:r>
          </a:p>
        </p:txBody>
      </p:sp>
      <p:pic>
        <p:nvPicPr>
          <p:cNvPr id="3" name="Picture 12">
            <a:extLst>
              <a:ext uri="{FF2B5EF4-FFF2-40B4-BE49-F238E27FC236}">
                <a16:creationId xmlns:a16="http://schemas.microsoft.com/office/drawing/2014/main" id="{E1433B59-2638-A997-68F4-B4B509D7AA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67300" y="1371600"/>
            <a:ext cx="2057400" cy="2057400"/>
          </a:xfrm>
          <a:prstGeom prst="rect">
            <a:avLst/>
          </a:prstGeom>
        </p:spPr>
      </p:pic>
    </p:spTree>
    <p:extLst>
      <p:ext uri="{BB962C8B-B14F-4D97-AF65-F5344CB8AC3E}">
        <p14:creationId xmlns:p14="http://schemas.microsoft.com/office/powerpoint/2010/main" val="208595629"/>
      </p:ext>
    </p:extLst>
  </p:cSld>
  <p:clrMapOvr>
    <a:masterClrMapping/>
  </p:clrMapOvr>
  <p:transition spd="med">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3C0915C-F578-5ABA-3B12-626CC2A1E59F}"/>
              </a:ext>
            </a:extLst>
          </p:cNvPr>
          <p:cNvSpPr/>
          <p:nvPr/>
        </p:nvSpPr>
        <p:spPr>
          <a:xfrm>
            <a:off x="1694622" y="566532"/>
            <a:ext cx="8802756"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fr-FR" sz="2800" b="1" dirty="0" err="1">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a:t>
            </a:r>
            <a:r>
              <a:rPr lang="fr-FR" sz="2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1.</a:t>
            </a:r>
            <a:r>
              <a:rPr lang="vi-VN"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Tâm đối xứng của đường tròn là:</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CE1B7710-2DF9-B037-EE8E-65B1817D6DF5}"/>
              </a:ext>
            </a:extLst>
          </p:cNvPr>
          <p:cNvSpPr/>
          <p:nvPr/>
        </p:nvSpPr>
        <p:spPr>
          <a:xfrm>
            <a:off x="1189383" y="2554357"/>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Tâm của đường tròn</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B0231210-3487-4C2F-155D-6B461FA352D7}"/>
              </a:ext>
            </a:extLst>
          </p:cNvPr>
          <p:cNvSpPr/>
          <p:nvPr/>
        </p:nvSpPr>
        <p:spPr>
          <a:xfrm>
            <a:off x="1189383" y="4542183"/>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Điểm bất kì bên ngoài đường tròn</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ounded Rectangle 5">
            <a:extLst>
              <a:ext uri="{FF2B5EF4-FFF2-40B4-BE49-F238E27FC236}">
                <a16:creationId xmlns:a16="http://schemas.microsoft.com/office/drawing/2014/main" id="{CB908399-09E4-4327-36D9-CB60F2572496}"/>
              </a:ext>
            </a:extLst>
          </p:cNvPr>
          <p:cNvSpPr/>
          <p:nvPr/>
        </p:nvSpPr>
        <p:spPr>
          <a:xfrm>
            <a:off x="6573078" y="2554357"/>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Điểm bất kì bên trong đường tròn</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1696D8C5-99EB-B4F4-4798-210F7CA81066}"/>
              </a:ext>
            </a:extLst>
          </p:cNvPr>
          <p:cNvSpPr/>
          <p:nvPr/>
        </p:nvSpPr>
        <p:spPr>
          <a:xfrm>
            <a:off x="6573077" y="4542182"/>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Điểm bất kì trên đường tròn</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ounded Rectangle 7">
            <a:extLst>
              <a:ext uri="{FF2B5EF4-FFF2-40B4-BE49-F238E27FC236}">
                <a16:creationId xmlns:a16="http://schemas.microsoft.com/office/drawing/2014/main" id="{B5EB9768-32EB-5D8B-A3F1-63D4228EEF7F}"/>
              </a:ext>
            </a:extLst>
          </p:cNvPr>
          <p:cNvSpPr/>
          <p:nvPr/>
        </p:nvSpPr>
        <p:spPr>
          <a:xfrm>
            <a:off x="1189383" y="2554357"/>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Tâm của đường tròn</a:t>
            </a:r>
            <a:endParaRPr lang="en-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690333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5A0FF00-1AA5-AFC4-1D70-730D50A5552A}"/>
              </a:ext>
            </a:extLst>
          </p:cNvPr>
          <p:cNvSpPr/>
          <p:nvPr/>
        </p:nvSpPr>
        <p:spPr>
          <a:xfrm>
            <a:off x="815423" y="526773"/>
            <a:ext cx="10561153"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fr-FR" sz="2800" b="1" dirty="0" err="1">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a:t>
            </a:r>
            <a:r>
              <a:rPr lang="fr-FR" sz="2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2.</a:t>
            </a:r>
            <a:r>
              <a:rPr lang="vi-VN"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Khẳng định nào sau đây là đúng khi nói về trục đối xứng của đường tròn?</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ounded Rectangle 2">
            <a:extLst>
              <a:ext uri="{FF2B5EF4-FFF2-40B4-BE49-F238E27FC236}">
                <a16:creationId xmlns:a16="http://schemas.microsoft.com/office/drawing/2014/main" id="{236A4B26-8F31-431F-5FE8-BA7CFE38BE8B}"/>
              </a:ext>
            </a:extLst>
          </p:cNvPr>
          <p:cNvSpPr/>
          <p:nvPr/>
        </p:nvSpPr>
        <p:spPr>
          <a:xfrm>
            <a:off x="1094133" y="2315815"/>
            <a:ext cx="4830416"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Đường tròn có hai trục đối xứng là hai đường kính vuông góc với nhau</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10130983-4289-8D68-6FF0-BBB5DB707749}"/>
              </a:ext>
            </a:extLst>
          </p:cNvPr>
          <p:cNvSpPr/>
          <p:nvPr/>
        </p:nvSpPr>
        <p:spPr>
          <a:xfrm>
            <a:off x="1094133" y="4542181"/>
            <a:ext cx="4830416"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Đường tròn có duy nhất một trục đối xứng là đường kính</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64316CD1-EBD5-13E4-85D0-D433811A82A6}"/>
              </a:ext>
            </a:extLst>
          </p:cNvPr>
          <p:cNvSpPr/>
          <p:nvPr/>
        </p:nvSpPr>
        <p:spPr>
          <a:xfrm>
            <a:off x="6267453" y="2315815"/>
            <a:ext cx="4830413"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Đường tròn có vô số trục đối xứng là đường kính</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ounded Rectangle 5">
            <a:extLst>
              <a:ext uri="{FF2B5EF4-FFF2-40B4-BE49-F238E27FC236}">
                <a16:creationId xmlns:a16="http://schemas.microsoft.com/office/drawing/2014/main" id="{A23F1AB3-B380-43FF-7D4B-271CCBE9C78C}"/>
              </a:ext>
            </a:extLst>
          </p:cNvPr>
          <p:cNvSpPr/>
          <p:nvPr/>
        </p:nvSpPr>
        <p:spPr>
          <a:xfrm>
            <a:off x="6267453" y="4542181"/>
            <a:ext cx="4830413"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Đường tròn không có trục đối xứng</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811D0E3B-19C2-F107-0442-BF7289387543}"/>
              </a:ext>
            </a:extLst>
          </p:cNvPr>
          <p:cNvSpPr/>
          <p:nvPr/>
        </p:nvSpPr>
        <p:spPr>
          <a:xfrm>
            <a:off x="6267453" y="2315815"/>
            <a:ext cx="4830413" cy="199776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r>
              <a:rPr lang="vi-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Đường tròn có vô số trục đối xứng là đường kính</a:t>
            </a:r>
            <a:r>
              <a:rPr lang="en-VN" sz="2800" dirty="0">
                <a:solidFill>
                  <a:srgbClr val="FF0000"/>
                </a:solidFill>
                <a:effectLst/>
                <a:latin typeface="Arial" panose="020B0604020202020204" pitchFamily="34" charset="0"/>
                <a:cs typeface="Arial" panose="020B0604020202020204" pitchFamily="34" charset="0"/>
              </a:rPr>
              <a:t> </a:t>
            </a:r>
            <a:endParaRPr lang="en-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369732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879B6D35-7167-746F-D713-70C6D0210869}"/>
                  </a:ext>
                </a:extLst>
              </p:cNvPr>
              <p:cNvSpPr/>
              <p:nvPr/>
            </p:nvSpPr>
            <p:spPr>
              <a:xfrm>
                <a:off x="1307824" y="437324"/>
                <a:ext cx="9576352" cy="219654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fr-FR" sz="2800" b="1" dirty="0" err="1">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a:t>
                </a:r>
                <a:r>
                  <a:rPr lang="fr-FR" sz="2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3.</a:t>
                </a:r>
                <a:r>
                  <a:rPr lang="vi-VN"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Cho đường tròn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 </m:t>
                        </m:r>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m:t>
                        </m:r>
                      </m:e>
                    </m:d>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và một điểm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m:t>
                    </m:r>
                    <m: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biết rằng đoạn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m:t>
                    </m:r>
                    <m: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 </m:t>
                    </m:r>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Vậy vị trí tương đối của điểm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và đường tròn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 </m:t>
                        </m:r>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m:t>
                        </m:r>
                      </m:e>
                    </m:d>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là:</a:t>
                </a:r>
                <a:endParaRPr lang="en-VN" sz="2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879B6D35-7167-746F-D713-70C6D0210869}"/>
                  </a:ext>
                </a:extLst>
              </p:cNvPr>
              <p:cNvSpPr>
                <a:spLocks noRot="1" noChangeAspect="1" noMove="1" noResize="1" noEditPoints="1" noAdjustHandles="1" noChangeArrowheads="1" noChangeShapeType="1" noTextEdit="1"/>
              </p:cNvSpPr>
              <p:nvPr/>
            </p:nvSpPr>
            <p:spPr>
              <a:xfrm>
                <a:off x="1307824" y="437324"/>
                <a:ext cx="9576352" cy="2196546"/>
              </a:xfrm>
              <a:prstGeom prst="roundRect">
                <a:avLst/>
              </a:prstGeom>
              <a:blipFill>
                <a:blip r:embed="rId2"/>
                <a:stretch>
                  <a:fillRect l="-132" b="-1724"/>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7479FCC6-D960-EEBD-6005-4509EAE3202F}"/>
                  </a:ext>
                </a:extLst>
              </p:cNvPr>
              <p:cNvSpPr/>
              <p:nvPr/>
            </p:nvSpPr>
            <p:spPr>
              <a:xfrm>
                <a:off x="722242" y="2963104"/>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nằm trong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7479FCC6-D960-EEBD-6005-4509EAE3202F}"/>
                  </a:ext>
                </a:extLst>
              </p:cNvPr>
              <p:cNvSpPr>
                <a:spLocks noRot="1" noChangeAspect="1" noMove="1" noResize="1" noEditPoints="1" noAdjustHandles="1" noChangeArrowheads="1" noChangeShapeType="1" noTextEdit="1"/>
              </p:cNvSpPr>
              <p:nvPr/>
            </p:nvSpPr>
            <p:spPr>
              <a:xfrm>
                <a:off x="722242" y="2963104"/>
                <a:ext cx="4896680" cy="1560442"/>
              </a:xfrm>
              <a:prstGeom prst="roundRect">
                <a:avLst/>
              </a:prstGeom>
              <a:blipFill>
                <a:blip r:embed="rId3"/>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76EE4E86-9865-2667-133D-6796DABF1BC8}"/>
                  </a:ext>
                </a:extLst>
              </p:cNvPr>
              <p:cNvSpPr/>
              <p:nvPr/>
            </p:nvSpPr>
            <p:spPr>
              <a:xfrm>
                <a:off x="722242" y="4852780"/>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m:rPr>
                        <m:sty m:val="p"/>
                      </m:rP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m:t>
                    </m:r>
                  </m:oMath>
                </a14:m>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nằm trên </a:t>
                </a:r>
                <a14:m>
                  <m:oMath xmlns:m="http://schemas.openxmlformats.org/officeDocument/2006/math">
                    <m:d>
                      <m:dPr>
                        <m:ctrlPr>
                          <a:rPr lang="en-VN" sz="2800" i="1">
                            <a:solidFill>
                              <a:schemeClr val="tx1"/>
                            </a:solidFill>
                            <a:effectLst/>
                            <a:latin typeface="Cambria Math" panose="020405030504060302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O</m:t>
                        </m:r>
                      </m:e>
                    </m:d>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76EE4E86-9865-2667-133D-6796DABF1BC8}"/>
                  </a:ext>
                </a:extLst>
              </p:cNvPr>
              <p:cNvSpPr>
                <a:spLocks noRot="1" noChangeAspect="1" noMove="1" noResize="1" noEditPoints="1" noAdjustHandles="1" noChangeArrowheads="1" noChangeShapeType="1" noTextEdit="1"/>
              </p:cNvSpPr>
              <p:nvPr/>
            </p:nvSpPr>
            <p:spPr>
              <a:xfrm>
                <a:off x="722242" y="4852780"/>
                <a:ext cx="4896680" cy="1560442"/>
              </a:xfrm>
              <a:prstGeom prst="roundRect">
                <a:avLst/>
              </a:prstGeom>
              <a:blipFill>
                <a:blip r:embed="rId4"/>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F8FED4AC-19C8-F4D3-82AB-E3B2A9056F31}"/>
                  </a:ext>
                </a:extLst>
              </p:cNvPr>
              <p:cNvSpPr/>
              <p:nvPr/>
            </p:nvSpPr>
            <p:spPr>
              <a:xfrm>
                <a:off x="6573077" y="2963104"/>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nằm ngoài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F8FED4AC-19C8-F4D3-82AB-E3B2A9056F31}"/>
                  </a:ext>
                </a:extLst>
              </p:cNvPr>
              <p:cNvSpPr>
                <a:spLocks noRot="1" noChangeAspect="1" noMove="1" noResize="1" noEditPoints="1" noAdjustHandles="1" noChangeArrowheads="1" noChangeShapeType="1" noTextEdit="1"/>
              </p:cNvSpPr>
              <p:nvPr/>
            </p:nvSpPr>
            <p:spPr>
              <a:xfrm>
                <a:off x="6573077" y="2963104"/>
                <a:ext cx="4896680" cy="1560442"/>
              </a:xfrm>
              <a:prstGeom prst="roundRect">
                <a:avLst/>
              </a:prstGeom>
              <a:blipFill>
                <a:blip r:embed="rId5"/>
                <a:stretch>
                  <a:fillRect/>
                </a:stretch>
              </a:blipFill>
              <a:ln>
                <a:solidFill>
                  <a:schemeClr val="accent6">
                    <a:lumMod val="75000"/>
                  </a:schemeClr>
                </a:solidFill>
              </a:ln>
            </p:spPr>
            <p:txBody>
              <a:bodyPr/>
              <a:lstStyle/>
              <a:p>
                <a:r>
                  <a:rPr lang="en-VN">
                    <a:noFill/>
                  </a:rPr>
                  <a:t> </a:t>
                </a:r>
              </a:p>
            </p:txBody>
          </p:sp>
        </mc:Fallback>
      </mc:AlternateContent>
      <p:sp>
        <p:nvSpPr>
          <p:cNvPr id="6" name="Rounded Rectangle 5">
            <a:extLst>
              <a:ext uri="{FF2B5EF4-FFF2-40B4-BE49-F238E27FC236}">
                <a16:creationId xmlns:a16="http://schemas.microsoft.com/office/drawing/2014/main" id="{CFF5F35E-378C-C50A-995C-560F84A0BA56}"/>
              </a:ext>
            </a:extLst>
          </p:cNvPr>
          <p:cNvSpPr/>
          <p:nvPr/>
        </p:nvSpPr>
        <p:spPr>
          <a:xfrm>
            <a:off x="6573077" y="4852780"/>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Không thể xác định được</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0C7C1D37-7159-2164-54B1-8DDE68E5DCD0}"/>
                  </a:ext>
                </a:extLst>
              </p:cNvPr>
              <p:cNvSpPr/>
              <p:nvPr/>
            </p:nvSpPr>
            <p:spPr>
              <a:xfrm>
                <a:off x="722242" y="4852780"/>
                <a:ext cx="4896680"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m:rPr>
                        <m:sty m:val="p"/>
                      </m:rPr>
                      <a:rPr lang="vi-VN" sz="2800"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m:t>
                    </m:r>
                  </m:oMath>
                </a14:m>
                <a:r>
                  <a:rPr lang="vi-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nằm trên </a:t>
                </a:r>
                <a14:m>
                  <m:oMath xmlns:m="http://schemas.openxmlformats.org/officeDocument/2006/math">
                    <m:d>
                      <m:dPr>
                        <m:ctrlPr>
                          <a:rPr lang="en-VN" sz="2800" i="1">
                            <a:solidFill>
                              <a:srgbClr val="FF0000"/>
                            </a:solidFill>
                            <a:effectLst/>
                            <a:latin typeface="Cambria Math" panose="02040503050406030204" pitchFamily="18" charset="0"/>
                            <a:cs typeface="Times New Roman" panose="02020603050405020304" pitchFamily="18" charset="0"/>
                          </a:rPr>
                        </m:ctrlPr>
                      </m:dPr>
                      <m:e>
                        <m:r>
                          <m:rPr>
                            <m:sty m:val="p"/>
                          </m:rPr>
                          <a:rPr lang="vi-VN" sz="2800"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O</m:t>
                        </m:r>
                      </m:e>
                    </m:d>
                  </m:oMath>
                </a14:m>
                <a:r>
                  <a:rPr lang="en-VN" sz="2800" dirty="0">
                    <a:solidFill>
                      <a:srgbClr val="FF0000"/>
                    </a:solidFill>
                    <a:effectLst/>
                    <a:latin typeface="Arial" panose="020B0604020202020204" pitchFamily="34" charset="0"/>
                    <a:cs typeface="Arial" panose="020B0604020202020204" pitchFamily="34" charset="0"/>
                  </a:rPr>
                  <a:t> </a:t>
                </a:r>
                <a:endParaRPr lang="en-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0C7C1D37-7159-2164-54B1-8DDE68E5DCD0}"/>
                  </a:ext>
                </a:extLst>
              </p:cNvPr>
              <p:cNvSpPr>
                <a:spLocks noRot="1" noChangeAspect="1" noMove="1" noResize="1" noEditPoints="1" noAdjustHandles="1" noChangeArrowheads="1" noChangeShapeType="1" noTextEdit="1"/>
              </p:cNvSpPr>
              <p:nvPr/>
            </p:nvSpPr>
            <p:spPr>
              <a:xfrm>
                <a:off x="722242" y="4852780"/>
                <a:ext cx="4896680" cy="1560442"/>
              </a:xfrm>
              <a:prstGeom prst="roundRect">
                <a:avLst/>
              </a:prstGeom>
              <a:blipFill>
                <a:blip r:embed="rId6"/>
                <a:stretch>
                  <a:fillRect/>
                </a:stretch>
              </a:blipFill>
              <a:ln>
                <a:solidFill>
                  <a:schemeClr val="accent6">
                    <a:lumMod val="75000"/>
                  </a:schemeClr>
                </a:solidFill>
              </a:ln>
            </p:spPr>
            <p:txBody>
              <a:bodyPr/>
              <a:lstStyle/>
              <a:p>
                <a:r>
                  <a:rPr lang="en-VN">
                    <a:noFill/>
                  </a:rPr>
                  <a:t> </a:t>
                </a:r>
              </a:p>
            </p:txBody>
          </p:sp>
        </mc:Fallback>
      </mc:AlternateContent>
    </p:spTree>
    <p:extLst>
      <p:ext uri="{BB962C8B-B14F-4D97-AF65-F5344CB8AC3E}">
        <p14:creationId xmlns:p14="http://schemas.microsoft.com/office/powerpoint/2010/main" val="387027452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98844C9D-57C6-532C-C1D0-43A6CC36FF81}"/>
                  </a:ext>
                </a:extLst>
              </p:cNvPr>
              <p:cNvSpPr/>
              <p:nvPr/>
            </p:nvSpPr>
            <p:spPr>
              <a:xfrm>
                <a:off x="1118980" y="496959"/>
                <a:ext cx="9954039" cy="2057398"/>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fr-FR" sz="2800" b="1" dirty="0" err="1">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a:t>
                </a:r>
                <a:r>
                  <a:rPr lang="fr-FR" sz="2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4.</a:t>
                </a:r>
                <a:r>
                  <a:rPr lang="vi-VN"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Cho đoạn thẳng </a:t>
                </a:r>
                <a14:m>
                  <m:oMath xmlns:m="http://schemas.openxmlformats.org/officeDocument/2006/math">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AB</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có trung điểm là </a:t>
                </a:r>
                <a14:m>
                  <m:oMath xmlns:m="http://schemas.openxmlformats.org/officeDocument/2006/math">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Hỏi điểm </a:t>
                </a:r>
                <a14:m>
                  <m:oMath xmlns:m="http://schemas.openxmlformats.org/officeDocument/2006/math">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có vị trí tương đối nào với đường tròn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OB</m:t>
                        </m:r>
                      </m:e>
                    </m:d>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98844C9D-57C6-532C-C1D0-43A6CC36FF81}"/>
                  </a:ext>
                </a:extLst>
              </p:cNvPr>
              <p:cNvSpPr>
                <a:spLocks noRot="1" noChangeAspect="1" noMove="1" noResize="1" noEditPoints="1" noAdjustHandles="1" noChangeArrowheads="1" noChangeShapeType="1" noTextEdit="1"/>
              </p:cNvSpPr>
              <p:nvPr/>
            </p:nvSpPr>
            <p:spPr>
              <a:xfrm>
                <a:off x="1118980" y="496959"/>
                <a:ext cx="9954039" cy="2057398"/>
              </a:xfrm>
              <a:prstGeom prst="roundRect">
                <a:avLst/>
              </a:prstGeom>
              <a:blipFill>
                <a:blip r:embed="rId2"/>
                <a:stretch>
                  <a:fillRect l="-254"/>
                </a:stretch>
              </a:blipFill>
              <a:ln>
                <a:solidFill>
                  <a:schemeClr val="accent6">
                    <a:lumMod val="75000"/>
                  </a:schemeClr>
                </a:solidFill>
              </a:ln>
            </p:spPr>
            <p:txBody>
              <a:bodyPr/>
              <a:lstStyle/>
              <a:p>
                <a:r>
                  <a:rPr lang="en-VN">
                    <a:noFill/>
                  </a:rPr>
                  <a:t> </a:t>
                </a:r>
              </a:p>
            </p:txBody>
          </p:sp>
        </mc:Fallback>
      </mc:AlternateContent>
      <p:sp>
        <p:nvSpPr>
          <p:cNvPr id="3" name="Rounded Rectangle 2">
            <a:extLst>
              <a:ext uri="{FF2B5EF4-FFF2-40B4-BE49-F238E27FC236}">
                <a16:creationId xmlns:a16="http://schemas.microsoft.com/office/drawing/2014/main" id="{508A145B-B6F6-087B-06C2-8AFA26D75ED5}"/>
              </a:ext>
            </a:extLst>
          </p:cNvPr>
          <p:cNvSpPr/>
          <p:nvPr/>
        </p:nvSpPr>
        <p:spPr>
          <a:xfrm>
            <a:off x="1189383" y="2857499"/>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Không xác định được</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18974D28-D40E-61A8-8D0C-35D2B6DF5301}"/>
                  </a:ext>
                </a:extLst>
              </p:cNvPr>
              <p:cNvSpPr/>
              <p:nvPr/>
            </p:nvSpPr>
            <p:spPr>
              <a:xfrm>
                <a:off x="1189383" y="4542182"/>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m:rPr>
                        <m:sty m:val="p"/>
                      </m:rP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A</m:t>
                    </m:r>
                  </m:oMath>
                </a14:m>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nằm ngoài </a:t>
                </a:r>
                <a14:m>
                  <m:oMath xmlns:m="http://schemas.openxmlformats.org/officeDocument/2006/math">
                    <m:d>
                      <m:dPr>
                        <m:ctrlPr>
                          <a:rPr lang="en-VN" sz="2800" i="1">
                            <a:solidFill>
                              <a:schemeClr val="tx1"/>
                            </a:solidFill>
                            <a:effectLst/>
                            <a:latin typeface="Cambria Math" panose="02040503050406030204" pitchFamily="18" charset="0"/>
                            <a:cs typeface="Times New Roman" panose="02020603050405020304" pitchFamily="18" charset="0"/>
                          </a:rPr>
                        </m:ctrlPr>
                      </m:dPr>
                      <m:e>
                        <m:r>
                          <m:rPr>
                            <m:sty m:val="p"/>
                          </m:rP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O</m:t>
                        </m:r>
                        <m: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8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OB</m:t>
                        </m:r>
                      </m:e>
                    </m:d>
                  </m:oMath>
                </a14:m>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18974D28-D40E-61A8-8D0C-35D2B6DF5301}"/>
                  </a:ext>
                </a:extLst>
              </p:cNvPr>
              <p:cNvSpPr>
                <a:spLocks noRot="1" noChangeAspect="1" noMove="1" noResize="1" noEditPoints="1" noAdjustHandles="1" noChangeArrowheads="1" noChangeShapeType="1" noTextEdit="1"/>
              </p:cNvSpPr>
              <p:nvPr/>
            </p:nvSpPr>
            <p:spPr>
              <a:xfrm>
                <a:off x="1189383" y="4542182"/>
                <a:ext cx="4429539" cy="1381540"/>
              </a:xfrm>
              <a:prstGeom prst="roundRect">
                <a:avLst/>
              </a:prstGeom>
              <a:blipFill>
                <a:blip r:embed="rId3"/>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82AAEEEF-5B69-6D2B-13B8-7BA2AA4B3230}"/>
                  </a:ext>
                </a:extLst>
              </p:cNvPr>
              <p:cNvSpPr/>
              <p:nvPr/>
            </p:nvSpPr>
            <p:spPr>
              <a:xfrm>
                <a:off x="6573076" y="2857499"/>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nằm trong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OB</m:t>
                        </m:r>
                      </m:e>
                    </m:d>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82AAEEEF-5B69-6D2B-13B8-7BA2AA4B3230}"/>
                  </a:ext>
                </a:extLst>
              </p:cNvPr>
              <p:cNvSpPr>
                <a:spLocks noRot="1" noChangeAspect="1" noMove="1" noResize="1" noEditPoints="1" noAdjustHandles="1" noChangeArrowheads="1" noChangeShapeType="1" noTextEdit="1"/>
              </p:cNvSpPr>
              <p:nvPr/>
            </p:nvSpPr>
            <p:spPr>
              <a:xfrm>
                <a:off x="6573076" y="2857499"/>
                <a:ext cx="4429539" cy="1381540"/>
              </a:xfrm>
              <a:prstGeom prst="roundRect">
                <a:avLst/>
              </a:prstGeom>
              <a:blipFill>
                <a:blip r:embed="rId4"/>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A55FA09A-56CA-BEEC-7D75-8ADBE200A03B}"/>
                  </a:ext>
                </a:extLst>
              </p:cNvPr>
              <p:cNvSpPr/>
              <p:nvPr/>
            </p:nvSpPr>
            <p:spPr>
              <a:xfrm>
                <a:off x="6573076" y="4542182"/>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nằm trên </a:t>
                </a:r>
                <a14:m>
                  <m:oMath xmlns:m="http://schemas.openxmlformats.org/officeDocument/2006/math">
                    <m:d>
                      <m:dPr>
                        <m:ctrlPr>
                          <a:rPr lang="en-VN"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OB</m:t>
                        </m:r>
                      </m:e>
                    </m:d>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A55FA09A-56CA-BEEC-7D75-8ADBE200A03B}"/>
                  </a:ext>
                </a:extLst>
              </p:cNvPr>
              <p:cNvSpPr>
                <a:spLocks noRot="1" noChangeAspect="1" noMove="1" noResize="1" noEditPoints="1" noAdjustHandles="1" noChangeArrowheads="1" noChangeShapeType="1" noTextEdit="1"/>
              </p:cNvSpPr>
              <p:nvPr/>
            </p:nvSpPr>
            <p:spPr>
              <a:xfrm>
                <a:off x="6573076" y="4542182"/>
                <a:ext cx="4429539" cy="1381540"/>
              </a:xfrm>
              <a:prstGeom prst="roundRect">
                <a:avLst/>
              </a:prstGeom>
              <a:blipFill>
                <a:blip r:embed="rId5"/>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958904F9-E455-B150-1054-8E6FF5E40E98}"/>
                  </a:ext>
                </a:extLst>
              </p:cNvPr>
              <p:cNvSpPr/>
              <p:nvPr/>
            </p:nvSpPr>
            <p:spPr>
              <a:xfrm>
                <a:off x="6557783" y="4542181"/>
                <a:ext cx="4429539" cy="13815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m:rPr>
                        <m:sty m:val="p"/>
                      </m:rPr>
                      <a:rPr lang="vi-VN" sz="2800"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nằm trên </a:t>
                </a:r>
                <a14:m>
                  <m:oMath xmlns:m="http://schemas.openxmlformats.org/officeDocument/2006/math">
                    <m:d>
                      <m:d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OB</m:t>
                        </m:r>
                      </m:e>
                    </m:d>
                  </m:oMath>
                </a14:m>
                <a:endParaRPr lang="en-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958904F9-E455-B150-1054-8E6FF5E40E98}"/>
                  </a:ext>
                </a:extLst>
              </p:cNvPr>
              <p:cNvSpPr>
                <a:spLocks noRot="1" noChangeAspect="1" noMove="1" noResize="1" noEditPoints="1" noAdjustHandles="1" noChangeArrowheads="1" noChangeShapeType="1" noTextEdit="1"/>
              </p:cNvSpPr>
              <p:nvPr/>
            </p:nvSpPr>
            <p:spPr>
              <a:xfrm>
                <a:off x="6557783" y="4542181"/>
                <a:ext cx="4429539" cy="1381540"/>
              </a:xfrm>
              <a:prstGeom prst="roundRect">
                <a:avLst/>
              </a:prstGeom>
              <a:blipFill>
                <a:blip r:embed="rId6"/>
                <a:stretch>
                  <a:fillRect/>
                </a:stretch>
              </a:blipFill>
              <a:ln>
                <a:solidFill>
                  <a:schemeClr val="accent6">
                    <a:lumMod val="75000"/>
                  </a:schemeClr>
                </a:solidFill>
              </a:ln>
            </p:spPr>
            <p:txBody>
              <a:bodyPr/>
              <a:lstStyle/>
              <a:p>
                <a:r>
                  <a:rPr lang="en-VN">
                    <a:noFill/>
                  </a:rPr>
                  <a:t> </a:t>
                </a:r>
              </a:p>
            </p:txBody>
          </p:sp>
        </mc:Fallback>
      </mc:AlternateContent>
    </p:spTree>
    <p:extLst>
      <p:ext uri="{BB962C8B-B14F-4D97-AF65-F5344CB8AC3E}">
        <p14:creationId xmlns:p14="http://schemas.microsoft.com/office/powerpoint/2010/main" val="77044583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DD4D0A9-AB01-6716-ABFD-4B7E20941581}"/>
              </a:ext>
            </a:extLst>
          </p:cNvPr>
          <p:cNvSpPr/>
          <p:nvPr/>
        </p:nvSpPr>
        <p:spPr>
          <a:xfrm>
            <a:off x="1262270" y="755376"/>
            <a:ext cx="9735378"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fr-FR" sz="2800" b="1" dirty="0" err="1">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a:t>
            </a:r>
            <a:r>
              <a:rPr lang="fr-FR" sz="2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5.</a:t>
            </a:r>
            <a:r>
              <a:rPr lang="vi-VN"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Tâm đường tròn ngoại tiếp hình vuông ABCD là:</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ounded Rectangle 2">
            <a:extLst>
              <a:ext uri="{FF2B5EF4-FFF2-40B4-BE49-F238E27FC236}">
                <a16:creationId xmlns:a16="http://schemas.microsoft.com/office/drawing/2014/main" id="{5D37F342-1961-CBC0-F3CD-1C8900E3C07A}"/>
              </a:ext>
            </a:extLst>
          </p:cNvPr>
          <p:cNvSpPr/>
          <p:nvPr/>
        </p:nvSpPr>
        <p:spPr>
          <a:xfrm>
            <a:off x="1262270" y="2648779"/>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Trung điểm cạnh AB</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C06278C5-6879-DE48-0548-8424A54F2892}"/>
              </a:ext>
            </a:extLst>
          </p:cNvPr>
          <p:cNvSpPr/>
          <p:nvPr/>
        </p:nvSpPr>
        <p:spPr>
          <a:xfrm>
            <a:off x="1262270" y="4542182"/>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Giao điểm của hai đường chéo AC và BD</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38465C6A-5BB2-E0A1-4337-BF191F78AB69}"/>
              </a:ext>
            </a:extLst>
          </p:cNvPr>
          <p:cNvSpPr/>
          <p:nvPr/>
        </p:nvSpPr>
        <p:spPr>
          <a:xfrm>
            <a:off x="6500191" y="2648779"/>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Trung điểm cạnh CB</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ounded Rectangle 5">
            <a:extLst>
              <a:ext uri="{FF2B5EF4-FFF2-40B4-BE49-F238E27FC236}">
                <a16:creationId xmlns:a16="http://schemas.microsoft.com/office/drawing/2014/main" id="{3D7A9E9D-9CB7-1C58-977A-EC6B2BB52A07}"/>
              </a:ext>
            </a:extLst>
          </p:cNvPr>
          <p:cNvSpPr/>
          <p:nvPr/>
        </p:nvSpPr>
        <p:spPr>
          <a:xfrm>
            <a:off x="6500190" y="4542182"/>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Trung điểm cạnh AD</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7C2457B2-4B01-597B-B58E-D34E92368EE4}"/>
              </a:ext>
            </a:extLst>
          </p:cNvPr>
          <p:cNvSpPr/>
          <p:nvPr/>
        </p:nvSpPr>
        <p:spPr>
          <a:xfrm>
            <a:off x="1262269" y="4542182"/>
            <a:ext cx="4429539" cy="156044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r>
              <a:rPr lang="vi-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Giao điểm của hai đường chéo AC và BD</a:t>
            </a:r>
            <a:endParaRPr lang="en-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8258465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C578F-8A42-FA87-569D-035555FBF419}"/>
              </a:ext>
            </a:extLst>
          </p:cNvPr>
          <p:cNvSpPr txBox="1"/>
          <p:nvPr/>
        </p:nvSpPr>
        <p:spPr>
          <a:xfrm>
            <a:off x="318053" y="498157"/>
            <a:ext cx="2544927"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5.2 (SGK – tr.86)</a:t>
            </a:r>
          </a:p>
        </p:txBody>
      </p:sp>
      <p:pic>
        <p:nvPicPr>
          <p:cNvPr id="3" name="Picture 2" descr="A triangle with a rectangle and a square&#10;&#10;Description automatically generated with medium confidence">
            <a:extLst>
              <a:ext uri="{FF2B5EF4-FFF2-40B4-BE49-F238E27FC236}">
                <a16:creationId xmlns:a16="http://schemas.microsoft.com/office/drawing/2014/main" id="{5D9CF052-29D1-5593-9696-9D3D863C00C0}"/>
              </a:ext>
            </a:extLst>
          </p:cNvPr>
          <p:cNvPicPr>
            <a:picLocks noChangeAspect="1"/>
          </p:cNvPicPr>
          <p:nvPr/>
        </p:nvPicPr>
        <p:blipFill>
          <a:blip r:embed="rId2"/>
          <a:stretch>
            <a:fillRect/>
          </a:stretch>
        </p:blipFill>
        <p:spPr>
          <a:xfrm>
            <a:off x="3861002" y="2683564"/>
            <a:ext cx="4469991" cy="3740682"/>
          </a:xfrm>
          <a:prstGeom prst="rect">
            <a:avLst/>
          </a:prstGeom>
        </p:spPr>
      </p:pic>
      <p:sp>
        <p:nvSpPr>
          <p:cNvPr id="7" name="TextBox 6">
            <a:extLst>
              <a:ext uri="{FF2B5EF4-FFF2-40B4-BE49-F238E27FC236}">
                <a16:creationId xmlns:a16="http://schemas.microsoft.com/office/drawing/2014/main" id="{B0A6E33E-0663-C83B-6D99-ACE6F73FF77D}"/>
              </a:ext>
            </a:extLst>
          </p:cNvPr>
          <p:cNvSpPr txBox="1"/>
          <p:nvPr/>
        </p:nvSpPr>
        <p:spPr>
          <a:xfrm>
            <a:off x="530086" y="1255769"/>
            <a:ext cx="11131825" cy="1131848"/>
          </a:xfrm>
          <a:prstGeom prst="rect">
            <a:avLst/>
          </a:prstGeom>
          <a:noFill/>
        </p:spPr>
        <p:txBody>
          <a:bodyPr wrap="square" rtlCol="0">
            <a:spAutoFit/>
          </a:bodyPr>
          <a:lstStyle/>
          <a:p>
            <a:pPr algn="just">
              <a:lnSpc>
                <a:spcPct val="150000"/>
              </a:lnSpc>
            </a:pPr>
            <a:r>
              <a:rPr lang="en-VN" sz="2400" dirty="0">
                <a:latin typeface="Arial" panose="020B0604020202020204" pitchFamily="34" charset="0"/>
                <a:cs typeface="Arial" panose="020B0604020202020204" pitchFamily="34" charset="0"/>
              </a:rPr>
              <a:t>Cho tam giác ABC vuông tại A có AB = 3 cm, AC = 4 cm. Chứng minh rằng các điểm A, B, C thuộc cùng một đường tròn. Tính bán kính của đường tròn đó. </a:t>
            </a:r>
          </a:p>
        </p:txBody>
      </p:sp>
    </p:spTree>
    <p:extLst>
      <p:ext uri="{BB962C8B-B14F-4D97-AF65-F5344CB8AC3E}">
        <p14:creationId xmlns:p14="http://schemas.microsoft.com/office/powerpoint/2010/main" val="4775318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29346B-7BD9-78C9-9A18-537B74B636D4}"/>
              </a:ext>
            </a:extLst>
          </p:cNvPr>
          <p:cNvSpPr txBox="1"/>
          <p:nvPr/>
        </p:nvSpPr>
        <p:spPr>
          <a:xfrm>
            <a:off x="5261113" y="544909"/>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0B139C-10DD-8D9D-022A-7A7FEDAA8C53}"/>
                  </a:ext>
                </a:extLst>
              </p:cNvPr>
              <p:cNvSpPr txBox="1"/>
              <p:nvPr/>
            </p:nvSpPr>
            <p:spPr>
              <a:xfrm>
                <a:off x="629478" y="1058991"/>
                <a:ext cx="10933044" cy="4911344"/>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Kẻ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trung tuyến của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ABC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(tính chất đường trung tuyến ứng với cạnh huyền trong tam giác vuông)</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cách đều 3 đỉnh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Times New Roman" panose="02020603050405020304" pitchFamily="18" charset="0"/>
                    <a:cs typeface="Arial" panose="020B0604020202020204" pitchFamily="34" charset="0"/>
                  </a:rPr>
                  <a:t> </a:t>
                </a:r>
                <a:r>
                  <a:rPr lang="en-US" sz="2400">
                    <a:effectLst/>
                    <a:latin typeface="Arial" panose="020B0604020202020204" pitchFamily="34" charset="0"/>
                    <a:ea typeface="Times New Roman" panose="02020603050405020304" pitchFamily="18" charset="0"/>
                    <a:cs typeface="Arial" panose="020B0604020202020204" pitchFamily="34" charset="0"/>
                  </a:rPr>
                  <a:t>b</a:t>
                </a:r>
                <a:r>
                  <a:rPr lang="vi-VN" sz="2400">
                    <a:effectLst/>
                    <a:latin typeface="Arial" panose="020B0604020202020204" pitchFamily="34" charset="0"/>
                    <a:ea typeface="Times New Roman" panose="02020603050405020304" pitchFamily="18" charset="0"/>
                    <a:cs typeface="Arial" panose="020B0604020202020204" pitchFamily="34" charset="0"/>
                  </a:rPr>
                  <a:t>a </a:t>
                </a: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thuộc đường tròn đường kính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Áp dụng định lí Pythagore trong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ABC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4</m:t>
                            </m:r>
                          </m:e>
                          <m:sup>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cm</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Times New Roman" panose="02020603050405020304" pitchFamily="18" charset="0"/>
                    <a:cs typeface="Arial" panose="020B0604020202020204" pitchFamily="34" charset="0"/>
                  </a:rPr>
                  <a:t> </a:t>
                </a:r>
                <a:r>
                  <a:rPr lang="en-US" sz="2400">
                    <a:effectLst/>
                    <a:latin typeface="Arial" panose="020B0604020202020204" pitchFamily="34" charset="0"/>
                    <a:ea typeface="Times New Roman" panose="02020603050405020304" pitchFamily="18" charset="0"/>
                    <a:cs typeface="Arial" panose="020B0604020202020204" pitchFamily="34" charset="0"/>
                  </a:rPr>
                  <a:t>b</a:t>
                </a:r>
                <a:r>
                  <a:rPr lang="vi-VN" sz="2400">
                    <a:effectLst/>
                    <a:latin typeface="Arial" panose="020B0604020202020204" pitchFamily="34" charset="0"/>
                    <a:ea typeface="Times New Roman" panose="02020603050405020304" pitchFamily="18" charset="0"/>
                    <a:cs typeface="Arial" panose="020B0604020202020204" pitchFamily="34" charset="0"/>
                  </a:rPr>
                  <a:t>án </a:t>
                </a:r>
                <a:r>
                  <a:rPr lang="vi-VN" sz="2400" dirty="0">
                    <a:effectLst/>
                    <a:latin typeface="Arial" panose="020B0604020202020204" pitchFamily="34" charset="0"/>
                    <a:ea typeface="Times New Roman" panose="02020603050405020304" pitchFamily="18" charset="0"/>
                    <a:cs typeface="Arial" panose="020B0604020202020204" pitchFamily="34" charset="0"/>
                  </a:rPr>
                  <a:t>kính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=2,5</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(cm)</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450B139C-10DD-8D9D-022A-7A7FEDAA8C53}"/>
                  </a:ext>
                </a:extLst>
              </p:cNvPr>
              <p:cNvSpPr txBox="1">
                <a:spLocks noRot="1" noChangeAspect="1" noMove="1" noResize="1" noEditPoints="1" noAdjustHandles="1" noChangeArrowheads="1" noChangeShapeType="1" noTextEdit="1"/>
              </p:cNvSpPr>
              <p:nvPr/>
            </p:nvSpPr>
            <p:spPr>
              <a:xfrm>
                <a:off x="629478" y="1058991"/>
                <a:ext cx="10933044" cy="4911344"/>
              </a:xfrm>
              <a:prstGeom prst="rect">
                <a:avLst/>
              </a:prstGeom>
              <a:blipFill>
                <a:blip r:embed="rId2"/>
                <a:stretch>
                  <a:fillRect l="-836" r="-836"/>
                </a:stretch>
              </a:blipFill>
            </p:spPr>
            <p:txBody>
              <a:bodyPr/>
              <a:lstStyle/>
              <a:p>
                <a:r>
                  <a:rPr lang="en-US">
                    <a:noFill/>
                  </a:rPr>
                  <a:t> </a:t>
                </a:r>
              </a:p>
            </p:txBody>
          </p:sp>
        </mc:Fallback>
      </mc:AlternateContent>
    </p:spTree>
    <p:extLst>
      <p:ext uri="{BB962C8B-B14F-4D97-AF65-F5344CB8AC3E}">
        <p14:creationId xmlns:p14="http://schemas.microsoft.com/office/powerpoint/2010/main" val="367369551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Left)">
                                      <p:cBhvr>
                                        <p:cTn id="12" dur="500"/>
                                        <p:tgtEl>
                                          <p:spTgt spid="6">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strips(downLeft)">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strips(downLeft)">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strips(downLeft)">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strips(downLeft)">
                                      <p:cBhvr>
                                        <p:cTn id="30" dur="500"/>
                                        <p:tgtEl>
                                          <p:spTgt spid="6">
                                            <p:txEl>
                                              <p:pRg st="4" end="4"/>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strips(downLeft)">
                                      <p:cBhvr>
                                        <p:cTn id="3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B3B4161-77F4-1E81-BA33-FEDA0A7F91BE}"/>
              </a:ext>
            </a:extLst>
          </p:cNvPr>
          <p:cNvSpPr/>
          <p:nvPr/>
        </p:nvSpPr>
        <p:spPr>
          <a:xfrm>
            <a:off x="1248129" y="996818"/>
            <a:ext cx="9685541" cy="486436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Rounded Rectangle 2">
            <a:extLst>
              <a:ext uri="{FF2B5EF4-FFF2-40B4-BE49-F238E27FC236}">
                <a16:creationId xmlns:a16="http://schemas.microsoft.com/office/drawing/2014/main" id="{678900CF-4F78-B006-F6DB-E9992BC612F6}"/>
              </a:ext>
            </a:extLst>
          </p:cNvPr>
          <p:cNvSpPr/>
          <p:nvPr/>
        </p:nvSpPr>
        <p:spPr>
          <a:xfrm>
            <a:off x="828128" y="614277"/>
            <a:ext cx="10525541" cy="562944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DE504E15-540B-89F9-ABB1-494AE60B14F3}"/>
              </a:ext>
            </a:extLst>
          </p:cNvPr>
          <p:cNvSpPr txBox="1"/>
          <p:nvPr/>
        </p:nvSpPr>
        <p:spPr>
          <a:xfrm>
            <a:off x="1469215" y="1792186"/>
            <a:ext cx="9222974" cy="923330"/>
          </a:xfrm>
          <a:prstGeom prst="rect">
            <a:avLst/>
          </a:prstGeom>
          <a:noFill/>
        </p:spPr>
        <p:txBody>
          <a:bodyPr wrap="none" rtlCol="0">
            <a:spAutoFit/>
          </a:bodyPr>
          <a:lstStyle/>
          <a:p>
            <a:r>
              <a:rPr lang="en-VN" sz="5400" b="1" dirty="0">
                <a:solidFill>
                  <a:schemeClr val="accent6">
                    <a:lumMod val="75000"/>
                  </a:schemeClr>
                </a:solidFill>
                <a:latin typeface="Arial" panose="020B0604020202020204" pitchFamily="34" charset="0"/>
                <a:cs typeface="Arial" panose="020B0604020202020204" pitchFamily="34" charset="0"/>
              </a:rPr>
              <a:t>CHƯƠNG V. ĐƯỜNG TRÒN</a:t>
            </a:r>
          </a:p>
        </p:txBody>
      </p:sp>
      <p:sp>
        <p:nvSpPr>
          <p:cNvPr id="5" name="TextBox 4">
            <a:extLst>
              <a:ext uri="{FF2B5EF4-FFF2-40B4-BE49-F238E27FC236}">
                <a16:creationId xmlns:a16="http://schemas.microsoft.com/office/drawing/2014/main" id="{17D788CB-6389-E4E9-3CA8-05F34A1E620E}"/>
              </a:ext>
            </a:extLst>
          </p:cNvPr>
          <p:cNvSpPr txBox="1"/>
          <p:nvPr/>
        </p:nvSpPr>
        <p:spPr>
          <a:xfrm>
            <a:off x="1479411" y="2715516"/>
            <a:ext cx="9212778" cy="2431307"/>
          </a:xfrm>
          <a:prstGeom prst="rect">
            <a:avLst/>
          </a:prstGeom>
          <a:noFill/>
        </p:spPr>
        <p:txBody>
          <a:bodyPr wrap="none" rtlCol="0">
            <a:spAutoFit/>
          </a:bodyPr>
          <a:lstStyle/>
          <a:p>
            <a:pPr algn="ctr">
              <a:lnSpc>
                <a:spcPct val="150000"/>
              </a:lnSpc>
            </a:pPr>
            <a:r>
              <a:rPr lang="en-US" sz="5400" b="1" dirty="0">
                <a:solidFill>
                  <a:schemeClr val="accent6">
                    <a:lumMod val="75000"/>
                  </a:schemeClr>
                </a:solidFill>
                <a:latin typeface="Arial" panose="020B0604020202020204" pitchFamily="34" charset="0"/>
                <a:cs typeface="Arial" panose="020B0604020202020204" pitchFamily="34" charset="0"/>
              </a:rPr>
              <a:t>BÀI 13: </a:t>
            </a:r>
          </a:p>
          <a:p>
            <a:pPr algn="ctr">
              <a:lnSpc>
                <a:spcPct val="150000"/>
              </a:lnSpc>
            </a:pPr>
            <a:r>
              <a:rPr lang="en-US" sz="5400" b="1" dirty="0">
                <a:solidFill>
                  <a:schemeClr val="accent6">
                    <a:lumMod val="75000"/>
                  </a:schemeClr>
                </a:solidFill>
                <a:latin typeface="Arial" panose="020B0604020202020204" pitchFamily="34" charset="0"/>
                <a:cs typeface="Arial" panose="020B0604020202020204" pitchFamily="34" charset="0"/>
              </a:rPr>
              <a:t>MỞ ĐẦU VỀ ĐƯỜNG TRÒN</a:t>
            </a:r>
            <a:endParaRPr lang="en-VN" sz="5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860017"/>
      </p:ext>
    </p:extLst>
  </p:cSld>
  <p:clrMapOvr>
    <a:masterClrMapping/>
  </p:clrMapOvr>
  <p:transition spd="med">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7B75A-A309-7697-7834-A7303DF39177}"/>
              </a:ext>
            </a:extLst>
          </p:cNvPr>
          <p:cNvSpPr txBox="1"/>
          <p:nvPr/>
        </p:nvSpPr>
        <p:spPr>
          <a:xfrm>
            <a:off x="4362993" y="3607904"/>
            <a:ext cx="3466013" cy="830997"/>
          </a:xfrm>
          <a:prstGeom prst="rect">
            <a:avLst/>
          </a:prstGeom>
          <a:noFill/>
        </p:spPr>
        <p:txBody>
          <a:bodyPr wrap="none" rtlCol="0">
            <a:spAutoFit/>
          </a:bodyPr>
          <a:lstStyle/>
          <a:p>
            <a:r>
              <a:rPr lang="en-VN" sz="4800" b="1" dirty="0">
                <a:solidFill>
                  <a:srgbClr val="0432FF"/>
                </a:solidFill>
                <a:latin typeface="Arial" panose="020B0604020202020204" pitchFamily="34" charset="0"/>
                <a:cs typeface="Arial" panose="020B0604020202020204" pitchFamily="34" charset="0"/>
              </a:rPr>
              <a:t>VẬN DỤNG</a:t>
            </a:r>
          </a:p>
        </p:txBody>
      </p:sp>
      <p:pic>
        <p:nvPicPr>
          <p:cNvPr id="3" name="Picture 13">
            <a:extLst>
              <a:ext uri="{FF2B5EF4-FFF2-40B4-BE49-F238E27FC236}">
                <a16:creationId xmlns:a16="http://schemas.microsoft.com/office/drawing/2014/main" id="{F73BB3C1-DA9D-AC1A-FBBD-93037B0C42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67299" y="1371600"/>
            <a:ext cx="2057400" cy="2057400"/>
          </a:xfrm>
          <a:prstGeom prst="rect">
            <a:avLst/>
          </a:prstGeom>
        </p:spPr>
      </p:pic>
    </p:spTree>
    <p:extLst>
      <p:ext uri="{BB962C8B-B14F-4D97-AF65-F5344CB8AC3E}">
        <p14:creationId xmlns:p14="http://schemas.microsoft.com/office/powerpoint/2010/main" val="613098368"/>
      </p:ext>
    </p:extLst>
  </p:cSld>
  <p:clrMapOvr>
    <a:masterClrMapping/>
  </p:clrMapOvr>
  <p:transition spd="med">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47F6BD-5AD2-BA63-A934-1DAD2DFA5424}"/>
              </a:ext>
            </a:extLst>
          </p:cNvPr>
          <p:cNvSpPr txBox="1"/>
          <p:nvPr/>
        </p:nvSpPr>
        <p:spPr>
          <a:xfrm>
            <a:off x="198783" y="346990"/>
            <a:ext cx="2544927"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5.3 (SGK – tr.86)</a:t>
            </a:r>
          </a:p>
        </p:txBody>
      </p:sp>
      <p:pic>
        <p:nvPicPr>
          <p:cNvPr id="3" name="Picture 2" descr="A diagram of a circle with lines and dots&#10;&#10;Description automatically generated">
            <a:extLst>
              <a:ext uri="{FF2B5EF4-FFF2-40B4-BE49-F238E27FC236}">
                <a16:creationId xmlns:a16="http://schemas.microsoft.com/office/drawing/2014/main" id="{6A73ADB6-35DD-C0E1-FE69-F7D8223FA2DD}"/>
              </a:ext>
            </a:extLst>
          </p:cNvPr>
          <p:cNvPicPr>
            <a:picLocks noChangeAspect="1"/>
          </p:cNvPicPr>
          <p:nvPr/>
        </p:nvPicPr>
        <p:blipFill>
          <a:blip r:embed="rId2"/>
          <a:stretch>
            <a:fillRect/>
          </a:stretch>
        </p:blipFill>
        <p:spPr>
          <a:xfrm>
            <a:off x="7765486" y="2782100"/>
            <a:ext cx="3889799" cy="3146356"/>
          </a:xfrm>
          <a:prstGeom prst="rect">
            <a:avLst/>
          </a:prstGeom>
        </p:spPr>
      </p:pic>
      <p:sp>
        <p:nvSpPr>
          <p:cNvPr id="4" name="TextBox 3">
            <a:extLst>
              <a:ext uri="{FF2B5EF4-FFF2-40B4-BE49-F238E27FC236}">
                <a16:creationId xmlns:a16="http://schemas.microsoft.com/office/drawing/2014/main" id="{93596734-10EF-0B6B-AD78-E595955BB136}"/>
              </a:ext>
            </a:extLst>
          </p:cNvPr>
          <p:cNvSpPr txBox="1"/>
          <p:nvPr/>
        </p:nvSpPr>
        <p:spPr>
          <a:xfrm>
            <a:off x="281609" y="1007438"/>
            <a:ext cx="11628782" cy="3347840"/>
          </a:xfrm>
          <a:prstGeom prst="rect">
            <a:avLst/>
          </a:prstGeom>
          <a:noFill/>
        </p:spPr>
        <p:txBody>
          <a:bodyPr wrap="square" rtlCol="0">
            <a:spAutoFit/>
          </a:bodyPr>
          <a:lstStyle/>
          <a:p>
            <a:pPr algn="just">
              <a:lnSpc>
                <a:spcPct val="150000"/>
              </a:lnSpc>
            </a:pPr>
            <a:r>
              <a:rPr lang="en-VN" sz="2400" dirty="0">
                <a:latin typeface="Arial" panose="020B0604020202020204" pitchFamily="34" charset="0"/>
                <a:cs typeface="Arial" panose="020B0604020202020204" pitchFamily="34" charset="0"/>
              </a:rPr>
              <a:t>Cho đường tròn (O), đường thẳng d đi qua O và điểm A thuộc (O) nhưng không thuộc d. Gọi B là điểm đối xứng với A qua d, C và D lần lượt là điểm đối xứng với A và B qua O.</a:t>
            </a:r>
          </a:p>
          <a:p>
            <a:pPr algn="just">
              <a:lnSpc>
                <a:spcPct val="150000"/>
              </a:lnSpc>
            </a:pPr>
            <a:r>
              <a:rPr lang="en-VN" sz="2400" dirty="0">
                <a:latin typeface="Arial" panose="020B0604020202020204" pitchFamily="34" charset="0"/>
                <a:cs typeface="Arial" panose="020B0604020202020204" pitchFamily="34" charset="0"/>
              </a:rPr>
              <a:t>a) Ba điểm B, C và D có thuộc (O) không? Vì sao?</a:t>
            </a:r>
          </a:p>
          <a:p>
            <a:pPr algn="just">
              <a:lnSpc>
                <a:spcPct val="150000"/>
              </a:lnSpc>
            </a:pPr>
            <a:r>
              <a:rPr lang="en-VN" sz="2400" dirty="0">
                <a:latin typeface="Arial" panose="020B0604020202020204" pitchFamily="34" charset="0"/>
                <a:cs typeface="Arial" panose="020B0604020202020204" pitchFamily="34" charset="0"/>
              </a:rPr>
              <a:t>b) Chứng minh tứ giác ABCD là hình chữ nhật.</a:t>
            </a:r>
          </a:p>
          <a:p>
            <a:pPr algn="just">
              <a:lnSpc>
                <a:spcPct val="150000"/>
              </a:lnSpc>
            </a:pPr>
            <a:r>
              <a:rPr lang="en-VN" sz="2400" dirty="0">
                <a:latin typeface="Arial" panose="020B0604020202020204" pitchFamily="34" charset="0"/>
                <a:cs typeface="Arial" panose="020B0604020202020204" pitchFamily="34" charset="0"/>
              </a:rPr>
              <a:t>c) Chứng minh rằng C và D đối xứng với nhau qua d.</a:t>
            </a:r>
          </a:p>
        </p:txBody>
      </p:sp>
    </p:spTree>
    <p:extLst>
      <p:ext uri="{BB962C8B-B14F-4D97-AF65-F5344CB8AC3E}">
        <p14:creationId xmlns:p14="http://schemas.microsoft.com/office/powerpoint/2010/main" val="252682728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85B064-5F5E-A6F1-2AF9-B146442168C5}"/>
              </a:ext>
            </a:extLst>
          </p:cNvPr>
          <p:cNvSpPr txBox="1"/>
          <p:nvPr/>
        </p:nvSpPr>
        <p:spPr>
          <a:xfrm>
            <a:off x="5261113" y="405761"/>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66E05BA-6FE3-9AF2-3E25-88BBAFE6CEC1}"/>
                  </a:ext>
                </a:extLst>
              </p:cNvPr>
              <p:cNvSpPr txBox="1"/>
              <p:nvPr/>
            </p:nvSpPr>
            <p:spPr>
              <a:xfrm>
                <a:off x="238125" y="958324"/>
                <a:ext cx="11715750" cy="3170099"/>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r>
                  <a:rPr lang="vi-VN" sz="2400" dirty="0">
                    <a:effectLst/>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một trục đối xứng của đường tròn và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2400" dirty="0">
                    <a:effectLst/>
                    <a:latin typeface="Arial" panose="020B0604020202020204" pitchFamily="34" charset="0"/>
                    <a:ea typeface="Calibri" panose="020F0502020204030204" pitchFamily="34" charset="0"/>
                    <a:cs typeface="Arial" panose="020B0604020202020204" pitchFamily="34" charset="0"/>
                  </a:rPr>
                  <a:t> đối xứng với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400" dirty="0">
                    <a:effectLst/>
                    <a:latin typeface="Arial" panose="020B0604020202020204" pitchFamily="34" charset="0"/>
                    <a:ea typeface="Calibri" panose="020F0502020204030204" pitchFamily="34"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nên từ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Lại có: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tâm đối xứng của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4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đối xứng với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2400" dirty="0">
                    <a:effectLst/>
                    <a:latin typeface="Arial" panose="020B0604020202020204" pitchFamily="34" charset="0"/>
                    <a:ea typeface="Calibri" panose="020F0502020204030204" pitchFamily="34"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Vậy ba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thuộc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A66E05BA-6FE3-9AF2-3E25-88BBAFE6CEC1}"/>
                  </a:ext>
                </a:extLst>
              </p:cNvPr>
              <p:cNvSpPr txBox="1">
                <a:spLocks noRot="1" noChangeAspect="1" noMove="1" noResize="1" noEditPoints="1" noAdjustHandles="1" noChangeArrowheads="1" noChangeShapeType="1" noTextEdit="1"/>
              </p:cNvSpPr>
              <p:nvPr/>
            </p:nvSpPr>
            <p:spPr>
              <a:xfrm>
                <a:off x="238125" y="958324"/>
                <a:ext cx="11715750" cy="3170099"/>
              </a:xfrm>
              <a:prstGeom prst="rect">
                <a:avLst/>
              </a:prstGeom>
              <a:blipFill>
                <a:blip r:embed="rId2"/>
                <a:stretch>
                  <a:fillRect l="-780"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CB7B8B0-2F2F-0424-16AE-2D8067D2D10B}"/>
                  </a:ext>
                </a:extLst>
              </p:cNvPr>
              <p:cNvSpPr txBox="1"/>
              <p:nvPr/>
            </p:nvSpPr>
            <p:spPr>
              <a:xfrm>
                <a:off x="238125" y="4150840"/>
                <a:ext cx="9192954" cy="1908215"/>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r>
                  <a:rPr lang="vi-VN" sz="2400" dirty="0">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trung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oMath>
                </a14:m>
                <a:r>
                  <a:rPr lang="vi-VN" sz="24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r>
                  <a:rPr lang="vi-VN" sz="2400" dirty="0">
                    <a:effectLst/>
                    <a:latin typeface="Arial" panose="020B0604020202020204" pitchFamily="34" charset="0"/>
                    <a:ea typeface="Calibri" panose="020F050202020403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suy ra</a:t>
                </a:r>
                <a:r>
                  <a:rPr lang="vi-VN" sz="2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hình bình hành.</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Lại có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OA</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OB</m:t>
                    </m:r>
                  </m:oMath>
                </a14:m>
                <a:r>
                  <a:rPr lang="vi-VN" sz="2400" dirty="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hình chữ nhật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0CB7B8B0-2F2F-0424-16AE-2D8067D2D10B}"/>
                  </a:ext>
                </a:extLst>
              </p:cNvPr>
              <p:cNvSpPr txBox="1">
                <a:spLocks noRot="1" noChangeAspect="1" noMove="1" noResize="1" noEditPoints="1" noAdjustHandles="1" noChangeArrowheads="1" noChangeShapeType="1" noTextEdit="1"/>
              </p:cNvSpPr>
              <p:nvPr/>
            </p:nvSpPr>
            <p:spPr>
              <a:xfrm>
                <a:off x="238125" y="4150840"/>
                <a:ext cx="9192954" cy="1908215"/>
              </a:xfrm>
              <a:prstGeom prst="rect">
                <a:avLst/>
              </a:prstGeom>
              <a:blipFill>
                <a:blip r:embed="rId3"/>
                <a:stretch>
                  <a:fillRect l="-995" b="-3195"/>
                </a:stretch>
              </a:blipFill>
            </p:spPr>
            <p:txBody>
              <a:bodyPr/>
              <a:lstStyle/>
              <a:p>
                <a:r>
                  <a:rPr lang="en-US">
                    <a:noFill/>
                  </a:rPr>
                  <a:t> </a:t>
                </a:r>
              </a:p>
            </p:txBody>
          </p:sp>
        </mc:Fallback>
      </mc:AlternateContent>
    </p:spTree>
    <p:extLst>
      <p:ext uri="{BB962C8B-B14F-4D97-AF65-F5344CB8AC3E}">
        <p14:creationId xmlns:p14="http://schemas.microsoft.com/office/powerpoint/2010/main" val="286192074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strips(down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strips(downLeft)">
                                      <p:cBhvr>
                                        <p:cTn id="20" dur="500"/>
                                        <p:tgtEl>
                                          <p:spTgt spid="4">
                                            <p:txEl>
                                              <p:pRg st="2" end="2"/>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strips(downLeft)">
                                      <p:cBhvr>
                                        <p:cTn id="23" dur="500"/>
                                        <p:tgtEl>
                                          <p:spTgt spid="4">
                                            <p:txEl>
                                              <p:pRg st="3" end="3"/>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strips(downLeft)">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strips(downLeft)">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strips(downLeft)">
                                      <p:cBhvr>
                                        <p:cTn id="36" dur="500"/>
                                        <p:tgtEl>
                                          <p:spTgt spid="5">
                                            <p:txEl>
                                              <p:pRg st="1" end="1"/>
                                            </p:txEl>
                                          </p:spTgt>
                                        </p:tgtEl>
                                      </p:cBhvr>
                                    </p:animEffect>
                                  </p:childTnLst>
                                </p:cTn>
                              </p:par>
                              <p:par>
                                <p:cTn id="37" presetID="18" presetClass="entr" presetSubtype="12"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strips(downLeft)">
                                      <p:cBhvr>
                                        <p:cTn id="3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660396-C0B0-5EFF-5F9F-6A794D52BB3F}"/>
                  </a:ext>
                </a:extLst>
              </p:cNvPr>
              <p:cNvSpPr txBox="1"/>
              <p:nvPr/>
            </p:nvSpPr>
            <p:spPr>
              <a:xfrm>
                <a:off x="780222" y="711119"/>
                <a:ext cx="8324022" cy="3277820"/>
              </a:xfrm>
              <a:prstGeom prst="rect">
                <a:avLst/>
              </a:prstGeom>
              <a:noFill/>
            </p:spPr>
            <p:txBody>
              <a:bodyPr wrap="square">
                <a:spAutoFit/>
              </a:bodyPr>
              <a:lstStyle/>
              <a:p>
                <a:pPr algn="just">
                  <a:lnSpc>
                    <a:spcPct val="200000"/>
                  </a:lnSpc>
                  <a:spcBef>
                    <a:spcPts val="300"/>
                  </a:spcBef>
                  <a:spcAft>
                    <a:spcPts val="300"/>
                  </a:spcAft>
                </a:pPr>
                <a:r>
                  <a:rPr lang="vi-VN"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c) </a:t>
                </a:r>
                <a:r>
                  <a:rPr lang="vi-VN" sz="2400" dirty="0">
                    <a:effectLst/>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hình chữ nhật (ý b) nên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CD</m:t>
                    </m:r>
                  </m:oMath>
                </a14:m>
                <a:r>
                  <a:rPr lang="vi-VN" sz="24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vi-VN" sz="24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CD</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mà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2400" dirty="0">
                    <a:effectLst/>
                    <a:latin typeface="Arial" panose="020B0604020202020204" pitchFamily="34" charset="0"/>
                    <a:ea typeface="Calibri" panose="020F0502020204030204" pitchFamily="34" charset="0"/>
                    <a:cs typeface="Arial" panose="020B0604020202020204" pitchFamily="34" charset="0"/>
                  </a:rPr>
                  <a:t> đối xứng với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400" dirty="0">
                    <a:effectLst/>
                    <a:latin typeface="Arial" panose="020B0604020202020204" pitchFamily="34" charset="0"/>
                    <a:ea typeface="Calibri" panose="020F0502020204030204" pitchFamily="34" charset="0"/>
                    <a:cs typeface="Arial" panose="020B0604020202020204" pitchFamily="34" charset="0"/>
                  </a:rPr>
                  <a:t>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(gt</a:t>
                </a:r>
                <a:r>
                  <a:rPr lang="vi-VN" sz="2400">
                    <a:effectLst/>
                    <a:latin typeface="Arial" panose="020B0604020202020204" pitchFamily="34" charset="0"/>
                    <a:ea typeface="Calibri" panose="020F050202020403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trung trực của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cũng là trung trực của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CD</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a typeface="Arial" panose="020B060402020202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đối xứng nhau qua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2C660396-C0B0-5EFF-5F9F-6A794D52BB3F}"/>
                  </a:ext>
                </a:extLst>
              </p:cNvPr>
              <p:cNvSpPr txBox="1">
                <a:spLocks noRot="1" noChangeAspect="1" noMove="1" noResize="1" noEditPoints="1" noAdjustHandles="1" noChangeArrowheads="1" noChangeShapeType="1" noTextEdit="1"/>
              </p:cNvSpPr>
              <p:nvPr/>
            </p:nvSpPr>
            <p:spPr>
              <a:xfrm>
                <a:off x="780222" y="711119"/>
                <a:ext cx="8324022" cy="3277820"/>
              </a:xfrm>
              <a:prstGeom prst="rect">
                <a:avLst/>
              </a:prstGeom>
              <a:blipFill>
                <a:blip r:embed="rId2"/>
                <a:stretch>
                  <a:fillRect l="-1172" b="-186"/>
                </a:stretch>
              </a:blipFill>
            </p:spPr>
            <p:txBody>
              <a:bodyPr/>
              <a:lstStyle/>
              <a:p>
                <a:r>
                  <a:rPr lang="en-US">
                    <a:noFill/>
                  </a:rPr>
                  <a:t> </a:t>
                </a:r>
              </a:p>
            </p:txBody>
          </p:sp>
        </mc:Fallback>
      </mc:AlternateContent>
      <p:sp>
        <p:nvSpPr>
          <p:cNvPr id="4" name="Freeform 13">
            <a:extLst>
              <a:ext uri="{FF2B5EF4-FFF2-40B4-BE49-F238E27FC236}">
                <a16:creationId xmlns:a16="http://schemas.microsoft.com/office/drawing/2014/main" id="{2CD281F6-9F80-75CC-CBD9-BB9D48671FE1}"/>
              </a:ext>
            </a:extLst>
          </p:cNvPr>
          <p:cNvSpPr/>
          <p:nvPr/>
        </p:nvSpPr>
        <p:spPr>
          <a:xfrm>
            <a:off x="6096000" y="3429000"/>
            <a:ext cx="2426970" cy="2667000"/>
          </a:xfrm>
          <a:custGeom>
            <a:avLst/>
            <a:gdLst/>
            <a:ahLst/>
            <a:cxnLst/>
            <a:rect l="l" t="t" r="r" b="b"/>
            <a:pathLst>
              <a:path w="2426970" h="2667000">
                <a:moveTo>
                  <a:pt x="0" y="0"/>
                </a:moveTo>
                <a:lnTo>
                  <a:pt x="2426970" y="0"/>
                </a:lnTo>
                <a:lnTo>
                  <a:pt x="2426970" y="2667000"/>
                </a:lnTo>
                <a:lnTo>
                  <a:pt x="0" y="2667000"/>
                </a:lnTo>
                <a:lnTo>
                  <a:pt x="0" y="0"/>
                </a:lnTo>
                <a:close/>
              </a:path>
            </a:pathLst>
          </a:custGeom>
          <a:blipFill>
            <a:blip r:embed="rId3"/>
            <a:stretch>
              <a:fillRect/>
            </a:stretch>
          </a:blipFill>
        </p:spPr>
      </p:sp>
    </p:spTree>
    <p:extLst>
      <p:ext uri="{BB962C8B-B14F-4D97-AF65-F5344CB8AC3E}">
        <p14:creationId xmlns:p14="http://schemas.microsoft.com/office/powerpoint/2010/main" val="2618411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E9799-DA53-6ED5-F639-4EA47BF682F3}"/>
              </a:ext>
            </a:extLst>
          </p:cNvPr>
          <p:cNvSpPr txBox="1"/>
          <p:nvPr/>
        </p:nvSpPr>
        <p:spPr>
          <a:xfrm>
            <a:off x="298174" y="376808"/>
            <a:ext cx="2544927"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5.4 (SGK – tr.86)</a:t>
            </a:r>
          </a:p>
        </p:txBody>
      </p:sp>
      <p:pic>
        <p:nvPicPr>
          <p:cNvPr id="3" name="Picture 2" descr="A square with black lines and a black line&#10;&#10;Description automatically generated">
            <a:extLst>
              <a:ext uri="{FF2B5EF4-FFF2-40B4-BE49-F238E27FC236}">
                <a16:creationId xmlns:a16="http://schemas.microsoft.com/office/drawing/2014/main" id="{30D0038F-4F33-5453-DE5F-27723FB5CC41}"/>
              </a:ext>
            </a:extLst>
          </p:cNvPr>
          <p:cNvPicPr>
            <a:picLocks noChangeAspect="1"/>
          </p:cNvPicPr>
          <p:nvPr/>
        </p:nvPicPr>
        <p:blipFill>
          <a:blip r:embed="rId2"/>
          <a:stretch>
            <a:fillRect/>
          </a:stretch>
        </p:blipFill>
        <p:spPr>
          <a:xfrm>
            <a:off x="4758136" y="3429000"/>
            <a:ext cx="2675728" cy="2982843"/>
          </a:xfrm>
          <a:prstGeom prst="rect">
            <a:avLst/>
          </a:prstGeom>
        </p:spPr>
      </p:pic>
      <p:sp>
        <p:nvSpPr>
          <p:cNvPr id="4" name="TextBox 3">
            <a:extLst>
              <a:ext uri="{FF2B5EF4-FFF2-40B4-BE49-F238E27FC236}">
                <a16:creationId xmlns:a16="http://schemas.microsoft.com/office/drawing/2014/main" id="{B2BCE40B-00F7-890C-6132-8E4AB550237E}"/>
              </a:ext>
            </a:extLst>
          </p:cNvPr>
          <p:cNvSpPr txBox="1"/>
          <p:nvPr/>
        </p:nvSpPr>
        <p:spPr>
          <a:xfrm>
            <a:off x="298174" y="977621"/>
            <a:ext cx="11595652" cy="2239844"/>
          </a:xfrm>
          <a:prstGeom prst="rect">
            <a:avLst/>
          </a:prstGeom>
          <a:noFill/>
        </p:spPr>
        <p:txBody>
          <a:bodyPr wrap="square" rtlCol="0">
            <a:spAutoFit/>
          </a:bodyPr>
          <a:lstStyle/>
          <a:p>
            <a:pPr>
              <a:lnSpc>
                <a:spcPct val="150000"/>
              </a:lnSpc>
            </a:pPr>
            <a:r>
              <a:rPr lang="en-VN" sz="2400" dirty="0">
                <a:latin typeface="Arial" panose="020B0604020202020204" pitchFamily="34" charset="0"/>
                <a:cs typeface="Arial" panose="020B0604020202020204" pitchFamily="34" charset="0"/>
              </a:rPr>
              <a:t>Cho hình vuông ABCD có E là giao điểm của hai đường chéo.</a:t>
            </a:r>
          </a:p>
          <a:p>
            <a:pPr>
              <a:lnSpc>
                <a:spcPct val="150000"/>
              </a:lnSpc>
            </a:pPr>
            <a:r>
              <a:rPr lang="en-VN" sz="2400" dirty="0">
                <a:latin typeface="Arial" panose="020B0604020202020204" pitchFamily="34" charset="0"/>
                <a:cs typeface="Arial" panose="020B0604020202020204" pitchFamily="34" charset="0"/>
              </a:rPr>
              <a:t>a) Chứng minh rằng có một đường tròn đi qua bốn điểm A, B, C và D. Xác định tâm đối xứng và chỉ ra hai trục đối xứng của đường tròn đó.</a:t>
            </a:r>
          </a:p>
          <a:p>
            <a:pPr>
              <a:lnSpc>
                <a:spcPct val="150000"/>
              </a:lnSpc>
            </a:pPr>
            <a:r>
              <a:rPr lang="en-VN" sz="2400" dirty="0">
                <a:latin typeface="Arial" panose="020B0604020202020204" pitchFamily="34" charset="0"/>
                <a:cs typeface="Arial" panose="020B0604020202020204" pitchFamily="34" charset="0"/>
              </a:rPr>
              <a:t>b) Tính bán kính của đường tròn ở câu a, biết rằng hình vuông có cạnh bằng 3 cm.</a:t>
            </a:r>
          </a:p>
        </p:txBody>
      </p:sp>
    </p:spTree>
    <p:extLst>
      <p:ext uri="{BB962C8B-B14F-4D97-AF65-F5344CB8AC3E}">
        <p14:creationId xmlns:p14="http://schemas.microsoft.com/office/powerpoint/2010/main" val="299428727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DB6F19-076C-29D1-9F80-03F2D5470B64}"/>
              </a:ext>
            </a:extLst>
          </p:cNvPr>
          <p:cNvSpPr txBox="1"/>
          <p:nvPr/>
        </p:nvSpPr>
        <p:spPr>
          <a:xfrm>
            <a:off x="5261112" y="246735"/>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891D8B9-E394-7391-EA13-048DEEE66019}"/>
                  </a:ext>
                </a:extLst>
              </p:cNvPr>
              <p:cNvSpPr txBox="1"/>
              <p:nvPr/>
            </p:nvSpPr>
            <p:spPr>
              <a:xfrm>
                <a:off x="771109" y="662201"/>
                <a:ext cx="10649779" cy="6022611"/>
              </a:xfrm>
              <a:prstGeom prst="rect">
                <a:avLst/>
              </a:prstGeom>
              <a:noFill/>
            </p:spPr>
            <p:txBody>
              <a:bodyPr wrap="square">
                <a:spAutoFit/>
              </a:bodyPr>
              <a:lstStyle/>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r>
                  <a:rPr lang="vi-VN" sz="2400" dirty="0">
                    <a:effectLst/>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hình vuông nên:</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r>
                  <a:rPr lang="vi-VN" sz="2400" dirty="0">
                    <a:effectLst/>
                    <a:latin typeface="Arial" panose="020B0604020202020204" pitchFamily="34" charset="0"/>
                    <a:ea typeface="Calibri" panose="020F0502020204030204" pitchFamily="34" charset="0"/>
                    <a:cs typeface="Arial" panose="020B0604020202020204" pitchFamily="34" charset="0"/>
                  </a:rPr>
                  <a:t> (hai đường chéo bằng nhau)</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EC</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ED</m:t>
                    </m:r>
                  </m:oMath>
                </a14:m>
                <a:r>
                  <a:rPr lang="vi-VN" sz="2400" dirty="0">
                    <a:effectLst/>
                    <a:latin typeface="Arial" panose="020B0604020202020204" pitchFamily="34" charset="0"/>
                    <a:ea typeface="Calibri" panose="020F0502020204030204" pitchFamily="34" charset="0"/>
                    <a:cs typeface="Arial" panose="020B0604020202020204" pitchFamily="34" charset="0"/>
                  </a:rPr>
                  <a:t> (nửa đường chéo)</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2400" dirty="0">
                    <a:effectLst/>
                    <a:latin typeface="Arial" panose="020B0604020202020204" pitchFamily="34" charset="0"/>
                    <a:ea typeface="Calibri" panose="020F0502020204030204" pitchFamily="34" charset="0"/>
                    <a:cs typeface="Arial" panose="020B0604020202020204" pitchFamily="34" charset="0"/>
                  </a:rPr>
                  <a:t> nằm trên đường tròn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Hai đường chéo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r>
                  <a:rPr lang="vi-VN" sz="2400" dirty="0">
                    <a:effectLst/>
                    <a:latin typeface="Arial" panose="020B0604020202020204" pitchFamily="34" charset="0"/>
                    <a:ea typeface="Calibri" panose="020F0502020204030204" pitchFamily="34" charset="0"/>
                    <a:cs typeface="Arial" panose="020B0604020202020204" pitchFamily="34" charset="0"/>
                  </a:rPr>
                  <a:t> đi qua tâm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m:t>
                    </m:r>
                  </m:oMath>
                </a14:m>
                <a:r>
                  <a:rPr lang="vi-VN" sz="2400" dirty="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r>
                      <a:rPr lang="vi-VN" sz="24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BD</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trục đối xứng của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m:t>
                    </m:r>
                  </m:oMath>
                </a14:m>
                <a:r>
                  <a:rPr lang="vi-VN" sz="2400" dirty="0">
                    <a:effectLst/>
                    <a:latin typeface="Arial" panose="020B0604020202020204" pitchFamily="34" charset="0"/>
                    <a:ea typeface="Calibri" panose="020F0502020204030204" pitchFamily="34" charset="0"/>
                    <a:cs typeface="Arial" panose="020B0604020202020204" pitchFamily="34" charset="0"/>
                  </a:rPr>
                  <a:t> là tam giác vuông cân tại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BC</m:t>
                    </m:r>
                    <m:r>
                      <a:rPr lang="vi-VN" sz="2400" i="0">
                        <a:effectLst/>
                        <a:latin typeface="Cambria Math" panose="02040503050406030204" pitchFamily="18" charset="0"/>
                        <a:ea typeface="Calibri" panose="020F0502020204030204" pitchFamily="34" charset="0"/>
                        <a:cs typeface="Times New Roman" panose="02020603050405020304" pitchFamily="18" charset="0"/>
                      </a:rPr>
                      <m:t>=3</m:t>
                    </m:r>
                  </m:oMath>
                </a14:m>
                <a:r>
                  <a:rPr lang="vi-VN" sz="2400" dirty="0">
                    <a:effectLst/>
                    <a:latin typeface="Arial" panose="020B0604020202020204" pitchFamily="34" charset="0"/>
                    <a:ea typeface="Calibri" panose="020F0502020204030204" pitchFamily="34" charset="0"/>
                    <a:cs typeface="Arial" panose="020B0604020202020204" pitchFamily="34" charset="0"/>
                  </a:rPr>
                  <a:t> </a:t>
                </a:r>
                <a:r>
                  <a:rPr lang="vi-VN" sz="2400">
                    <a:effectLst/>
                    <a:latin typeface="Arial" panose="020B0604020202020204" pitchFamily="34" charset="0"/>
                    <a:ea typeface="Calibri" panose="020F0502020204030204" pitchFamily="34" charset="0"/>
                    <a:cs typeface="Arial" panose="020B0604020202020204" pitchFamily="34" charset="0"/>
                  </a:rPr>
                  <a:t>(cm)</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m:t>
                    </m:r>
                    <m:sSup>
                      <m:sSup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C</m:t>
                        </m:r>
                      </m:e>
                      <m:sup>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400" i="0">
                        <a:effectLst/>
                        <a:latin typeface="Cambria Math" panose="02040503050406030204" pitchFamily="18" charset="0"/>
                        <a:ea typeface="Calibri" panose="020F0502020204030204" pitchFamily="34" charset="0"/>
                        <a:cs typeface="Times New Roman" panose="02020603050405020304" pitchFamily="18" charset="0"/>
                      </a:rPr>
                      <m:t>=18</m:t>
                    </m:r>
                  </m:oMath>
                </a14:m>
                <a:r>
                  <a:rPr lang="vi-VN" sz="2400" dirty="0">
                    <a:effectLst/>
                    <a:latin typeface="Arial" panose="020B0604020202020204" pitchFamily="34" charset="0"/>
                    <a:ea typeface="Arial" panose="020B0604020202020204" pitchFamily="34" charset="0"/>
                    <a:cs typeface="Arial" panose="020B0604020202020204" pitchFamily="34" charset="0"/>
                  </a:rPr>
                  <a:t> </a:t>
                </a:r>
                <a:r>
                  <a:rPr lang="vi-VN" sz="2400">
                    <a:effectLst/>
                    <a:latin typeface="Arial" panose="020B0604020202020204" pitchFamily="34" charset="0"/>
                    <a:ea typeface="Arial" panose="020B0604020202020204" pitchFamily="34" charset="0"/>
                    <a:cs typeface="Arial" panose="020B0604020202020204" pitchFamily="34" charset="0"/>
                  </a:rPr>
                  <a:t>(cm)</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400">
                    <a:latin typeface="Arial" panose="020B0604020202020204" pitchFamily="34" charset="0"/>
                    <a:ea typeface="Arial" panose="020B0604020202020204" pitchFamily="34" charset="0"/>
                    <a:cs typeface="Arial" panose="020B0604020202020204" pitchFamily="34" charset="0"/>
                  </a:rPr>
                  <a:t>Suy ra</a:t>
                </a:r>
                <a:r>
                  <a:rPr lang="vi-VN" sz="2400">
                    <a:effectLst/>
                    <a:latin typeface="Arial" panose="020B0604020202020204" pitchFamily="34" charset="0"/>
                    <a:ea typeface="Calibri" panose="020F0502020204030204" pitchFamily="34" charset="0"/>
                    <a:cs typeface="Arial" panose="020B0604020202020204" pitchFamily="34" charset="0"/>
                  </a:rPr>
                  <a:t> </a:t>
                </a:r>
                <a:r>
                  <a:rPr lang="en-US" sz="2400">
                    <a:effectLst/>
                    <a:latin typeface="Arial" panose="020B0604020202020204" pitchFamily="34" charset="0"/>
                    <a:ea typeface="Calibri" panose="020F0502020204030204" pitchFamily="34" charset="0"/>
                    <a:cs typeface="Arial" panose="020B0604020202020204" pitchFamily="34" charset="0"/>
                  </a:rPr>
                  <a:t>b</a:t>
                </a:r>
                <a:r>
                  <a:rPr lang="vi-VN" sz="2400">
                    <a:effectLst/>
                    <a:latin typeface="Arial" panose="020B0604020202020204" pitchFamily="34" charset="0"/>
                    <a:ea typeface="Calibri" panose="020F0502020204030204" pitchFamily="34" charset="0"/>
                    <a:cs typeface="Arial" panose="020B0604020202020204" pitchFamily="34" charset="0"/>
                  </a:rPr>
                  <a:t>án </a:t>
                </a:r>
                <a:r>
                  <a:rPr lang="vi-VN" sz="2400" dirty="0">
                    <a:effectLst/>
                    <a:latin typeface="Arial" panose="020B0604020202020204" pitchFamily="34" charset="0"/>
                    <a:ea typeface="Calibri" panose="020F0502020204030204" pitchFamily="34" charset="0"/>
                    <a:cs typeface="Arial" panose="020B0604020202020204" pitchFamily="34" charset="0"/>
                  </a:rPr>
                  <a:t>kính của đường tròn </a:t>
                </a:r>
                <a14:m>
                  <m:oMath xmlns:m="http://schemas.openxmlformats.org/officeDocument/2006/math">
                    <m:d>
                      <m:d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e>
                    </m:d>
                  </m:oMath>
                </a14:m>
                <a:r>
                  <a:rPr lang="vi-VN" sz="2400" dirty="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EA</m:t>
                    </m:r>
                    <m:r>
                      <a:rPr lang="vi-VN"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AC</m:t>
                        </m:r>
                      </m:num>
                      <m:den>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den>
                    </m:f>
                    <m:r>
                      <a:rPr lang="vi-VN"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400" i="0">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den>
                    </m:f>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400" i="0">
                            <a:effectLst/>
                            <a:latin typeface="Cambria Math" panose="02040503050406030204" pitchFamily="18" charset="0"/>
                            <a:ea typeface="Calibri" panose="020F0502020204030204" pitchFamily="34" charset="0"/>
                            <a:cs typeface="Times New Roman" panose="02020603050405020304" pitchFamily="18" charset="0"/>
                          </a:rPr>
                          <m:t>18</m:t>
                        </m:r>
                      </m:e>
                    </m:rad>
                    <m:r>
                      <a:rPr lang="vi-VN"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400" i="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e>
                        </m:rad>
                      </m:num>
                      <m:den>
                        <m:r>
                          <a:rPr lang="vi-VN" sz="2400" i="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vi-VN" sz="2400" dirty="0">
                    <a:effectLst/>
                    <a:latin typeface="Arial" panose="020B0604020202020204" pitchFamily="34" charset="0"/>
                    <a:ea typeface="Calibri" panose="020F0502020204030204" pitchFamily="34" charset="0"/>
                    <a:cs typeface="Arial" panose="020B0604020202020204" pitchFamily="34" charset="0"/>
                  </a:rPr>
                  <a:t> (cm)</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a:extLst>
                  <a:ext uri="{FF2B5EF4-FFF2-40B4-BE49-F238E27FC236}">
                    <a16:creationId xmlns:a16="http://schemas.microsoft.com/office/drawing/2014/main" id="{4891D8B9-E394-7391-EA13-048DEEE66019}"/>
                  </a:ext>
                </a:extLst>
              </p:cNvPr>
              <p:cNvSpPr txBox="1">
                <a:spLocks noRot="1" noChangeAspect="1" noMove="1" noResize="1" noEditPoints="1" noAdjustHandles="1" noChangeArrowheads="1" noChangeShapeType="1" noTextEdit="1"/>
              </p:cNvSpPr>
              <p:nvPr/>
            </p:nvSpPr>
            <p:spPr>
              <a:xfrm>
                <a:off x="771109" y="662201"/>
                <a:ext cx="10649779" cy="6022611"/>
              </a:xfrm>
              <a:prstGeom prst="rect">
                <a:avLst/>
              </a:prstGeom>
              <a:blipFill>
                <a:blip r:embed="rId2"/>
                <a:stretch>
                  <a:fillRect l="-858"/>
                </a:stretch>
              </a:blipFill>
            </p:spPr>
            <p:txBody>
              <a:bodyPr/>
              <a:lstStyle/>
              <a:p>
                <a:r>
                  <a:rPr lang="vi-VN">
                    <a:noFill/>
                  </a:rPr>
                  <a:t> </a:t>
                </a:r>
              </a:p>
            </p:txBody>
          </p:sp>
        </mc:Fallback>
      </mc:AlternateContent>
      <p:pic>
        <p:nvPicPr>
          <p:cNvPr id="5" name="Picture 4" descr="A square with black lines and a black line&#10;&#10;Description automatically generated">
            <a:extLst>
              <a:ext uri="{FF2B5EF4-FFF2-40B4-BE49-F238E27FC236}">
                <a16:creationId xmlns:a16="http://schemas.microsoft.com/office/drawing/2014/main" id="{B19BDB82-9BD6-40CA-84DC-C70E17FBEA5F}"/>
              </a:ext>
            </a:extLst>
          </p:cNvPr>
          <p:cNvPicPr>
            <a:picLocks noChangeAspect="1"/>
          </p:cNvPicPr>
          <p:nvPr/>
        </p:nvPicPr>
        <p:blipFill>
          <a:blip r:embed="rId3"/>
          <a:stretch>
            <a:fillRect/>
          </a:stretch>
        </p:blipFill>
        <p:spPr>
          <a:xfrm>
            <a:off x="7963461" y="86021"/>
            <a:ext cx="2675728" cy="2982843"/>
          </a:xfrm>
          <a:prstGeom prst="rect">
            <a:avLst/>
          </a:prstGeom>
        </p:spPr>
      </p:pic>
    </p:spTree>
    <p:extLst>
      <p:ext uri="{BB962C8B-B14F-4D97-AF65-F5344CB8AC3E}">
        <p14:creationId xmlns:p14="http://schemas.microsoft.com/office/powerpoint/2010/main" val="75355976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strips(downLef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strips(downLeft)">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strips(downLeft)">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strips(downLeft)">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strips(downLeft)">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strips(downLeft)">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strips(downLeft)">
                                      <p:cBhvr>
                                        <p:cTn id="50" dur="500"/>
                                        <p:tgtEl>
                                          <p:spTgt spid="4">
                                            <p:txEl>
                                              <p:pRg st="8" end="8"/>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dissolv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Snip Diagonal Corner Rectangle 1">
            <a:extLst>
              <a:ext uri="{FF2B5EF4-FFF2-40B4-BE49-F238E27FC236}">
                <a16:creationId xmlns:a16="http://schemas.microsoft.com/office/drawing/2014/main" id="{F3EA528F-BA8E-FB4B-C349-16FC4FA3773E}"/>
              </a:ext>
            </a:extLst>
          </p:cNvPr>
          <p:cNvSpPr/>
          <p:nvPr/>
        </p:nvSpPr>
        <p:spPr>
          <a:xfrm>
            <a:off x="2976769" y="546653"/>
            <a:ext cx="6238461" cy="954155"/>
          </a:xfrm>
          <a:prstGeom prst="snip2Diag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b="1" dirty="0">
                <a:solidFill>
                  <a:srgbClr val="0432FF"/>
                </a:solidFill>
                <a:latin typeface="Arial" panose="020B0604020202020204" pitchFamily="34" charset="0"/>
                <a:cs typeface="Arial" panose="020B0604020202020204" pitchFamily="34" charset="0"/>
              </a:rPr>
              <a:t>CỦNG CỐ, DẶN DÒ</a:t>
            </a:r>
          </a:p>
        </p:txBody>
      </p:sp>
      <p:sp>
        <p:nvSpPr>
          <p:cNvPr id="3" name="Rectangle 2">
            <a:extLst>
              <a:ext uri="{FF2B5EF4-FFF2-40B4-BE49-F238E27FC236}">
                <a16:creationId xmlns:a16="http://schemas.microsoft.com/office/drawing/2014/main" id="{EE543197-4CBE-FEEC-EAF6-7B317CC8D14D}"/>
              </a:ext>
            </a:extLst>
          </p:cNvPr>
          <p:cNvSpPr/>
          <p:nvPr/>
        </p:nvSpPr>
        <p:spPr>
          <a:xfrm>
            <a:off x="1166190" y="1858616"/>
            <a:ext cx="9859617" cy="4452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TextBox 4">
            <a:extLst>
              <a:ext uri="{FF2B5EF4-FFF2-40B4-BE49-F238E27FC236}">
                <a16:creationId xmlns:a16="http://schemas.microsoft.com/office/drawing/2014/main" id="{8F538172-CAEE-E0F6-8409-E1DD46559A42}"/>
              </a:ext>
            </a:extLst>
          </p:cNvPr>
          <p:cNvSpPr txBox="1"/>
          <p:nvPr/>
        </p:nvSpPr>
        <p:spPr>
          <a:xfrm>
            <a:off x="1436205" y="2468982"/>
            <a:ext cx="9589602" cy="2697854"/>
          </a:xfrm>
          <a:prstGeom prst="rect">
            <a:avLst/>
          </a:prstGeom>
          <a:noFill/>
        </p:spPr>
        <p:txBody>
          <a:bodyPr wrap="square">
            <a:spAutoFit/>
          </a:bodyPr>
          <a:lstStyle/>
          <a:p>
            <a:pPr marL="457200" indent="-457200" algn="just">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Ghi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nhớ</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kiến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thức</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trong</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marL="457200" indent="-457200">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Hoàn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thành</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tập</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trong</a:t>
            </a:r>
            <a:r>
              <a:rPr lang="pt-BR" sz="2800" dirty="0">
                <a:effectLst/>
                <a:latin typeface="Arial" panose="020B0604020202020204" pitchFamily="34" charset="0"/>
                <a:ea typeface="Calibri" panose="020F0502020204030204" pitchFamily="34" charset="0"/>
                <a:cs typeface="Arial" panose="020B0604020202020204" pitchFamily="34" charset="0"/>
              </a:rPr>
              <a:t> SBT.</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marL="457200" indent="-457200" algn="just">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Chuẩn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bị</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sau</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b="1" i="1" dirty="0">
                <a:effectLst/>
                <a:latin typeface="Arial" panose="020B0604020202020204" pitchFamily="34" charset="0"/>
                <a:ea typeface="Calibri" panose="020F0502020204030204" pitchFamily="34" charset="0"/>
                <a:cs typeface="Arial" panose="020B0604020202020204" pitchFamily="34" charset="0"/>
              </a:rPr>
              <a:t>“</a:t>
            </a:r>
            <a:r>
              <a:rPr lang="vi-VN" sz="2800" b="1" i="1" dirty="0">
                <a:effectLst/>
                <a:latin typeface="Arial" panose="020B0604020202020204" pitchFamily="34" charset="0"/>
                <a:ea typeface="Calibri" panose="020F0502020204030204" pitchFamily="34" charset="0"/>
                <a:cs typeface="Arial" panose="020B0604020202020204" pitchFamily="34" charset="0"/>
              </a:rPr>
              <a:t>Cung và dây của một đường tròn</a:t>
            </a:r>
            <a:r>
              <a:rPr lang="pt-BR" sz="2800" b="1" i="1" dirty="0">
                <a:effectLst/>
                <a:latin typeface="Arial" panose="020B0604020202020204" pitchFamily="34" charset="0"/>
                <a:ea typeface="Calibri" panose="020F0502020204030204" pitchFamily="34" charset="0"/>
                <a:cs typeface="Arial" panose="020B0604020202020204" pitchFamily="34" charset="0"/>
              </a:rPr>
              <a:t>”.</a:t>
            </a:r>
            <a:endParaRPr lang="en-VN" sz="2800" i="1"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7931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FFD5E6-B020-A3E8-8E6B-365C1B0DCCE2}"/>
              </a:ext>
            </a:extLst>
          </p:cNvPr>
          <p:cNvSpPr txBox="1"/>
          <p:nvPr/>
        </p:nvSpPr>
        <p:spPr>
          <a:xfrm>
            <a:off x="341059" y="2213346"/>
            <a:ext cx="11509882" cy="2431307"/>
          </a:xfrm>
          <a:prstGeom prst="rect">
            <a:avLst/>
          </a:prstGeom>
          <a:noFill/>
        </p:spPr>
        <p:txBody>
          <a:bodyPr wrap="none" rtlCol="0">
            <a:spAutoFit/>
          </a:bodyPr>
          <a:lstStyle/>
          <a:p>
            <a:pPr algn="ctr">
              <a:lnSpc>
                <a:spcPct val="150000"/>
              </a:lnSpc>
            </a:pPr>
            <a:r>
              <a:rPr lang="en-US" sz="5400" b="1" dirty="0">
                <a:solidFill>
                  <a:schemeClr val="accent6">
                    <a:lumMod val="75000"/>
                  </a:schemeClr>
                </a:solidFill>
                <a:latin typeface="Arial" panose="020B0604020202020204" pitchFamily="34" charset="0"/>
                <a:cs typeface="Arial" panose="020B0604020202020204" pitchFamily="34" charset="0"/>
              </a:rPr>
              <a:t>BÀI HỌC KẾT THÚC,</a:t>
            </a:r>
          </a:p>
          <a:p>
            <a:pPr algn="ctr">
              <a:lnSpc>
                <a:spcPct val="150000"/>
              </a:lnSpc>
            </a:pPr>
            <a:r>
              <a:rPr lang="en-US" sz="5400" b="1" dirty="0">
                <a:solidFill>
                  <a:schemeClr val="accent6">
                    <a:lumMod val="75000"/>
                  </a:schemeClr>
                </a:solidFill>
                <a:latin typeface="Arial" panose="020B0604020202020204" pitchFamily="34" charset="0"/>
                <a:cs typeface="Arial" panose="020B0604020202020204" pitchFamily="34" charset="0"/>
              </a:rPr>
              <a:t>CẢM ƠN CÁC EM ĐÃ LẮNG NGHE</a:t>
            </a:r>
            <a:endParaRPr lang="en-VN" sz="5400" b="1" dirty="0">
              <a:solidFill>
                <a:schemeClr val="accent6">
                  <a:lumMod val="75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433ACF4-7238-41CF-5DBC-C19B396964DE}"/>
              </a:ext>
            </a:extLst>
          </p:cNvPr>
          <p:cNvPicPr>
            <a:picLocks noChangeAspect="1"/>
          </p:cNvPicPr>
          <p:nvPr/>
        </p:nvPicPr>
        <p:blipFill>
          <a:blip r:embed="rId2"/>
          <a:stretch>
            <a:fillRect/>
          </a:stretch>
        </p:blipFill>
        <p:spPr>
          <a:xfrm>
            <a:off x="10792095" y="5561045"/>
            <a:ext cx="1058846" cy="1060968"/>
          </a:xfrm>
          <a:prstGeom prst="rect">
            <a:avLst/>
          </a:prstGeom>
        </p:spPr>
      </p:pic>
    </p:spTree>
    <p:extLst>
      <p:ext uri="{BB962C8B-B14F-4D97-AF65-F5344CB8AC3E}">
        <p14:creationId xmlns:p14="http://schemas.microsoft.com/office/powerpoint/2010/main" val="351103272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3DD804F-8C1F-1837-5FB3-8514FD90EBF3}"/>
                  </a:ext>
                </a:extLst>
              </p:cNvPr>
              <p:cNvSpPr txBox="1"/>
              <p:nvPr/>
            </p:nvSpPr>
            <p:spPr>
              <a:xfrm>
                <a:off x="278296" y="1841148"/>
                <a:ext cx="11635406" cy="1200329"/>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Đường tròn tâm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r>
                  <a:rPr lang="vi-VN" sz="2400">
                    <a:effectLst/>
                    <a:latin typeface="Arial" panose="020B0604020202020204" pitchFamily="34" charset="0"/>
                    <a:ea typeface="Times New Roman" panose="02020603050405020304" pitchFamily="18" charset="0"/>
                    <a:cs typeface="Arial" panose="020B0604020202020204" pitchFamily="34" charset="0"/>
                  </a:rPr>
                  <a:t>bán k</a:t>
                </a:r>
                <a:r>
                  <a:rPr lang="en-US" sz="2400">
                    <a:latin typeface="Arial" panose="020B0604020202020204" pitchFamily="34" charset="0"/>
                    <a:ea typeface="Times New Roman" panose="02020603050405020304" pitchFamily="18" charset="0"/>
                    <a:cs typeface="Arial" panose="020B0604020202020204" pitchFamily="34" charset="0"/>
                  </a:rPr>
                  <a:t>í</a:t>
                </a:r>
                <a:r>
                  <a:rPr lang="vi-VN" sz="2400">
                    <a:effectLst/>
                    <a:latin typeface="Arial" panose="020B0604020202020204" pitchFamily="34" charset="0"/>
                    <a:ea typeface="Times New Roman" panose="02020603050405020304" pitchFamily="18" charset="0"/>
                    <a:cs typeface="Arial" panose="020B0604020202020204" pitchFamily="34" charset="0"/>
                  </a:rPr>
                  <a:t>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&gt;0</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kí hiệu là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hình gồm tất cả các điểm cách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một khoảng bằng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03DD804F-8C1F-1837-5FB3-8514FD90EBF3}"/>
                  </a:ext>
                </a:extLst>
              </p:cNvPr>
              <p:cNvSpPr txBox="1">
                <a:spLocks noRot="1" noChangeAspect="1" noMove="1" noResize="1" noEditPoints="1" noAdjustHandles="1" noChangeArrowheads="1" noChangeShapeType="1" noTextEdit="1"/>
              </p:cNvSpPr>
              <p:nvPr/>
            </p:nvSpPr>
            <p:spPr>
              <a:xfrm>
                <a:off x="278296" y="1841148"/>
                <a:ext cx="11635406" cy="1200329"/>
              </a:xfrm>
              <a:prstGeom prst="rect">
                <a:avLst/>
              </a:prstGeom>
              <a:blipFill>
                <a:blip r:embed="rId2"/>
                <a:stretch>
                  <a:fillRect l="-839" r="-839" b="-5584"/>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441D651-AF06-8FC2-082B-A4F78B393358}"/>
              </a:ext>
            </a:extLst>
          </p:cNvPr>
          <p:cNvSpPr txBox="1"/>
          <p:nvPr/>
        </p:nvSpPr>
        <p:spPr>
          <a:xfrm>
            <a:off x="278296" y="1169615"/>
            <a:ext cx="2771360" cy="523220"/>
          </a:xfrm>
          <a:prstGeom prst="rect">
            <a:avLst/>
          </a:prstGeom>
          <a:solidFill>
            <a:schemeClr val="bg1"/>
          </a:solidFill>
        </p:spPr>
        <p:txBody>
          <a:bodyPr wrap="square">
            <a:spAutoFit/>
          </a:bodyPr>
          <a:lstStyle/>
          <a:p>
            <a:pPr algn="ctr">
              <a:spcBef>
                <a:spcPts val="300"/>
              </a:spcBef>
              <a:spcAft>
                <a:spcPts val="300"/>
              </a:spcAft>
            </a:pPr>
            <a:r>
              <a:rPr lang="vi-VN" sz="2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Định nghĩa</a:t>
            </a:r>
            <a:endParaRPr lang="en-VN" sz="28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FBE16E6-823C-D5FB-3DB5-5BB0128A932B}"/>
              </a:ext>
            </a:extLst>
          </p:cNvPr>
          <p:cNvSpPr txBox="1"/>
          <p:nvPr/>
        </p:nvSpPr>
        <p:spPr>
          <a:xfrm>
            <a:off x="4093679" y="322057"/>
            <a:ext cx="4004641" cy="646331"/>
          </a:xfrm>
          <a:prstGeom prst="rect">
            <a:avLst/>
          </a:prstGeom>
          <a:solidFill>
            <a:schemeClr val="bg1"/>
          </a:solidFill>
          <a:ln>
            <a:solidFill>
              <a:schemeClr val="accent6">
                <a:lumMod val="60000"/>
                <a:lumOff val="40000"/>
              </a:schemeClr>
            </a:solidFill>
          </a:ln>
        </p:spPr>
        <p:txBody>
          <a:bodyPr wrap="square">
            <a:spAutoFit/>
          </a:bodyPr>
          <a:lstStyle/>
          <a:p>
            <a:pPr algn="ctr">
              <a:spcBef>
                <a:spcPts val="300"/>
              </a:spcBef>
              <a:spcAft>
                <a:spcPts val="300"/>
              </a:spcAft>
            </a:pPr>
            <a:r>
              <a:rPr lang="vi-VN" sz="36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1. Đường tròn</a:t>
            </a:r>
            <a:endParaRPr lang="en-VN" sz="3600" dirty="0">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8" name="Picture 7" descr="A circle with a line and a circle with a line in the middle&#10;&#10;Description automatically generated">
            <a:extLst>
              <a:ext uri="{FF2B5EF4-FFF2-40B4-BE49-F238E27FC236}">
                <a16:creationId xmlns:a16="http://schemas.microsoft.com/office/drawing/2014/main" id="{837CECF2-5E70-FDCF-110F-6A5982763927}"/>
              </a:ext>
            </a:extLst>
          </p:cNvPr>
          <p:cNvPicPr>
            <a:picLocks noChangeAspect="1"/>
          </p:cNvPicPr>
          <p:nvPr/>
        </p:nvPicPr>
        <p:blipFill>
          <a:blip r:embed="rId3"/>
          <a:stretch>
            <a:fillRect/>
          </a:stretch>
        </p:blipFill>
        <p:spPr>
          <a:xfrm>
            <a:off x="8613699" y="2757861"/>
            <a:ext cx="3300003" cy="328721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AAB52F7-DB32-FE73-26BE-25553FE0F707}"/>
                  </a:ext>
                </a:extLst>
              </p:cNvPr>
              <p:cNvSpPr txBox="1"/>
              <p:nvPr/>
            </p:nvSpPr>
            <p:spPr>
              <a:xfrm>
                <a:off x="278296" y="3121309"/>
                <a:ext cx="8189843" cy="1131848"/>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Khi không cần để ý đến bán kính, kí hiệu đường tròn tâm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6AAB52F7-DB32-FE73-26BE-25553FE0F707}"/>
                  </a:ext>
                </a:extLst>
              </p:cNvPr>
              <p:cNvSpPr txBox="1">
                <a:spLocks noRot="1" noChangeAspect="1" noMove="1" noResize="1" noEditPoints="1" noAdjustHandles="1" noChangeArrowheads="1" noChangeShapeType="1" noTextEdit="1"/>
              </p:cNvSpPr>
              <p:nvPr/>
            </p:nvSpPr>
            <p:spPr>
              <a:xfrm>
                <a:off x="278296" y="3121309"/>
                <a:ext cx="8189843" cy="1131848"/>
              </a:xfrm>
              <a:prstGeom prst="rect">
                <a:avLst/>
              </a:prstGeom>
              <a:blipFill>
                <a:blip r:embed="rId4"/>
                <a:stretch>
                  <a:fillRect l="-1240" r="-1240" b="-1098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AA365A5-7AD9-28D6-1839-7F0F82AB381A}"/>
                  </a:ext>
                </a:extLst>
              </p:cNvPr>
              <p:cNvSpPr txBox="1"/>
              <p:nvPr/>
            </p:nvSpPr>
            <p:spPr>
              <a:xfrm>
                <a:off x="278296" y="4401470"/>
                <a:ext cx="8189843" cy="1762790"/>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một điểm của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ta viết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Khi đó,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đi qua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trên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7AA365A5-7AD9-28D6-1839-7F0F82AB381A}"/>
                  </a:ext>
                </a:extLst>
              </p:cNvPr>
              <p:cNvSpPr txBox="1">
                <a:spLocks noRot="1" noChangeAspect="1" noMove="1" noResize="1" noEditPoints="1" noAdjustHandles="1" noChangeArrowheads="1" noChangeShapeType="1" noTextEdit="1"/>
              </p:cNvSpPr>
              <p:nvPr/>
            </p:nvSpPr>
            <p:spPr>
              <a:xfrm>
                <a:off x="278296" y="4401470"/>
                <a:ext cx="8189843" cy="1762790"/>
              </a:xfrm>
              <a:prstGeom prst="rect">
                <a:avLst/>
              </a:prstGeom>
              <a:blipFill>
                <a:blip r:embed="rId5"/>
                <a:stretch>
                  <a:fillRect l="-1240" r="-1240" b="-6429"/>
                </a:stretch>
              </a:blipFill>
            </p:spPr>
            <p:txBody>
              <a:bodyPr/>
              <a:lstStyle/>
              <a:p>
                <a:r>
                  <a:rPr lang="en-VN">
                    <a:noFill/>
                  </a:rPr>
                  <a:t> </a:t>
                </a:r>
              </a:p>
            </p:txBody>
          </p:sp>
        </mc:Fallback>
      </mc:AlternateContent>
    </p:spTree>
    <p:extLst>
      <p:ext uri="{BB962C8B-B14F-4D97-AF65-F5344CB8AC3E}">
        <p14:creationId xmlns:p14="http://schemas.microsoft.com/office/powerpoint/2010/main" val="158797132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508DE1-3B2C-010F-BAFF-05E4BB8C3F2E}"/>
              </a:ext>
            </a:extLst>
          </p:cNvPr>
          <p:cNvSpPr txBox="1"/>
          <p:nvPr/>
        </p:nvSpPr>
        <p:spPr>
          <a:xfrm>
            <a:off x="4857750" y="366085"/>
            <a:ext cx="2476500" cy="523220"/>
          </a:xfrm>
          <a:prstGeom prst="rect">
            <a:avLst/>
          </a:prstGeom>
          <a:solidFill>
            <a:schemeClr val="bg1"/>
          </a:solidFill>
        </p:spPr>
        <p:txBody>
          <a:bodyPr wrap="square">
            <a:spAutoFit/>
          </a:bodyPr>
          <a:lstStyle/>
          <a:p>
            <a:pPr algn="ctr">
              <a:spcBef>
                <a:spcPts val="300"/>
              </a:spcBef>
              <a:spcAft>
                <a:spcPts val="300"/>
              </a:spcAft>
            </a:pPr>
            <a:r>
              <a:rPr lang="vi-VN" sz="2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Nhận xét</a:t>
            </a:r>
            <a:endParaRPr lang="en-VN" sz="28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C2A98BD-9740-7A45-A195-5108C09C4180}"/>
                  </a:ext>
                </a:extLst>
              </p:cNvPr>
              <p:cNvSpPr txBox="1"/>
              <p:nvPr/>
            </p:nvSpPr>
            <p:spPr>
              <a:xfrm>
                <a:off x="396116" y="889305"/>
                <a:ext cx="11017525" cy="3901837"/>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1) Trên hình 5.1,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trên,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trong và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ngoài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Tổng quát: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20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trên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20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trong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&lt;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p>
              <a:p>
                <a:pPr marL="285750" indent="-285750" algn="just">
                  <a:lnSpc>
                    <a:spcPct val="200000"/>
                  </a:lnSpc>
                  <a:spcBef>
                    <a:spcPts val="300"/>
                  </a:spcBef>
                  <a:spcAft>
                    <a:spcPts val="300"/>
                  </a:spcAft>
                  <a:buFont typeface="Arial" panose="020B0604020202020204" pitchFamily="34" charset="0"/>
                  <a:buChar char="•"/>
                </a:pPr>
                <a:r>
                  <a:rPr lang="vi-VN" sz="24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ngoài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&gt;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8C2A98BD-9740-7A45-A195-5108C09C4180}"/>
                  </a:ext>
                </a:extLst>
              </p:cNvPr>
              <p:cNvSpPr txBox="1">
                <a:spLocks noRot="1" noChangeAspect="1" noMove="1" noResize="1" noEditPoints="1" noAdjustHandles="1" noChangeArrowheads="1" noChangeShapeType="1" noTextEdit="1"/>
              </p:cNvSpPr>
              <p:nvPr/>
            </p:nvSpPr>
            <p:spPr>
              <a:xfrm>
                <a:off x="396116" y="889305"/>
                <a:ext cx="11017525" cy="3901837"/>
              </a:xfrm>
              <a:prstGeom prst="rect">
                <a:avLst/>
              </a:prstGeom>
              <a:blipFill>
                <a:blip r:embed="rId2"/>
                <a:stretch>
                  <a:fillRect l="-922" r="-922" b="-2597"/>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A464DB-82F8-190C-E893-43011390B1CA}"/>
                  </a:ext>
                </a:extLst>
              </p:cNvPr>
              <p:cNvSpPr txBox="1"/>
              <p:nvPr/>
            </p:nvSpPr>
            <p:spPr>
              <a:xfrm>
                <a:off x="396116" y="4988863"/>
                <a:ext cx="10874858" cy="1455014"/>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2) Hình tròn tâm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bán kính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hình gồm các điểm nằm trên và nằm trong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e>
                    </m:d>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21A464DB-82F8-190C-E893-43011390B1CA}"/>
                  </a:ext>
                </a:extLst>
              </p:cNvPr>
              <p:cNvSpPr txBox="1">
                <a:spLocks noRot="1" noChangeAspect="1" noMove="1" noResize="1" noEditPoints="1" noAdjustHandles="1" noChangeArrowheads="1" noChangeShapeType="1" noTextEdit="1"/>
              </p:cNvSpPr>
              <p:nvPr/>
            </p:nvSpPr>
            <p:spPr>
              <a:xfrm>
                <a:off x="396116" y="4988863"/>
                <a:ext cx="10874858" cy="1455014"/>
              </a:xfrm>
              <a:prstGeom prst="rect">
                <a:avLst/>
              </a:prstGeom>
              <a:blipFill>
                <a:blip r:embed="rId3"/>
                <a:stretch>
                  <a:fillRect l="-933" r="-933" b="-7759"/>
                </a:stretch>
              </a:blipFill>
            </p:spPr>
            <p:txBody>
              <a:bodyPr/>
              <a:lstStyle/>
              <a:p>
                <a:r>
                  <a:rPr lang="en-VN">
                    <a:noFill/>
                  </a:rPr>
                  <a:t> </a:t>
                </a:r>
              </a:p>
            </p:txBody>
          </p:sp>
        </mc:Fallback>
      </mc:AlternateContent>
      <p:pic>
        <p:nvPicPr>
          <p:cNvPr id="9" name="Picture 8" descr="A circle with a line and a circle with a line and a circle with a line and a circle with a circle with a line and a circle with a circle with a circle with a circle and&#10;&#10;Description automatically generated">
            <a:extLst>
              <a:ext uri="{FF2B5EF4-FFF2-40B4-BE49-F238E27FC236}">
                <a16:creationId xmlns:a16="http://schemas.microsoft.com/office/drawing/2014/main" id="{E97D63A8-92E8-7A56-6F91-E25B5395ADB5}"/>
              </a:ext>
            </a:extLst>
          </p:cNvPr>
          <p:cNvPicPr>
            <a:picLocks noChangeAspect="1"/>
          </p:cNvPicPr>
          <p:nvPr/>
        </p:nvPicPr>
        <p:blipFill>
          <a:blip r:embed="rId4"/>
          <a:stretch>
            <a:fillRect/>
          </a:stretch>
        </p:blipFill>
        <p:spPr>
          <a:xfrm>
            <a:off x="7513983" y="1869137"/>
            <a:ext cx="3899658" cy="3119726"/>
          </a:xfrm>
          <a:prstGeom prst="rect">
            <a:avLst/>
          </a:prstGeom>
        </p:spPr>
      </p:pic>
    </p:spTree>
    <p:extLst>
      <p:ext uri="{BB962C8B-B14F-4D97-AF65-F5344CB8AC3E}">
        <p14:creationId xmlns:p14="http://schemas.microsoft.com/office/powerpoint/2010/main" val="106647692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1001F1-32B0-F695-62C7-01CC8C37091E}"/>
              </a:ext>
            </a:extLst>
          </p:cNvPr>
          <p:cNvSpPr txBox="1"/>
          <p:nvPr/>
        </p:nvSpPr>
        <p:spPr>
          <a:xfrm>
            <a:off x="564168" y="556592"/>
            <a:ext cx="3617722" cy="523220"/>
          </a:xfrm>
          <a:prstGeom prst="rect">
            <a:avLst/>
          </a:prstGeom>
          <a:solidFill>
            <a:schemeClr val="bg1"/>
          </a:solidFill>
        </p:spPr>
        <p:txBody>
          <a:bodyPr wrap="none" rtlCol="0">
            <a:spAutoFit/>
          </a:bodyPr>
          <a:lstStyle/>
          <a:p>
            <a:r>
              <a:rPr lang="en-VN" sz="2800" b="1" dirty="0">
                <a:solidFill>
                  <a:schemeClr val="accent2"/>
                </a:solidFill>
                <a:latin typeface="Arial" panose="020B0604020202020204" pitchFamily="34" charset="0"/>
                <a:cs typeface="Arial" panose="020B0604020202020204" pitchFamily="34" charset="0"/>
              </a:rPr>
              <a:t>Ví dụ 1 (SGK – tr.84)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98B2A3F-B0E8-5E97-622F-E7F3AB9CA336}"/>
                  </a:ext>
                </a:extLst>
              </p:cNvPr>
              <p:cNvSpPr txBox="1"/>
              <p:nvPr/>
            </p:nvSpPr>
            <p:spPr>
              <a:xfrm>
                <a:off x="1009650" y="1079812"/>
                <a:ext cx="10172700" cy="1305101"/>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800" dirty="0">
                    <a:effectLst/>
                    <a:latin typeface="Arial" panose="020B0604020202020204" pitchFamily="34" charset="0"/>
                    <a:ea typeface="Calibri" panose="020F0502020204030204" pitchFamily="34" charset="0"/>
                    <a:cs typeface="Arial" panose="020B0604020202020204" pitchFamily="34" charset="0"/>
                  </a:rPr>
                  <a:t> là trung điểm của đoạn thẳng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vi-VN" sz="2800" dirty="0">
                    <a:effectLst/>
                    <a:latin typeface="Arial" panose="020B0604020202020204" pitchFamily="34" charset="0"/>
                    <a:ea typeface="Calibri" panose="020F0502020204030204" pitchFamily="34" charset="0"/>
                    <a:cs typeface="Arial" panose="020B0604020202020204" pitchFamily="34" charset="0"/>
                  </a:rPr>
                  <a:t>. Chứng minh rằng đường tròn </a:t>
                </a:r>
                <a14:m>
                  <m:oMath xmlns:m="http://schemas.openxmlformats.org/officeDocument/2006/math">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OA</m:t>
                        </m:r>
                      </m:e>
                    </m:d>
                  </m:oMath>
                </a14:m>
                <a:r>
                  <a:rPr lang="vi-VN" sz="2800" dirty="0">
                    <a:effectLst/>
                    <a:latin typeface="Arial" panose="020B0604020202020204" pitchFamily="34" charset="0"/>
                    <a:ea typeface="Calibri" panose="020F0502020204030204" pitchFamily="34" charset="0"/>
                    <a:cs typeface="Arial" panose="020B0604020202020204" pitchFamily="34" charset="0"/>
                  </a:rPr>
                  <a:t> đi qua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B</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598B2A3F-B0E8-5E97-622F-E7F3AB9CA336}"/>
                  </a:ext>
                </a:extLst>
              </p:cNvPr>
              <p:cNvSpPr txBox="1">
                <a:spLocks noRot="1" noChangeAspect="1" noMove="1" noResize="1" noEditPoints="1" noAdjustHandles="1" noChangeArrowheads="1" noChangeShapeType="1" noTextEdit="1"/>
              </p:cNvSpPr>
              <p:nvPr/>
            </p:nvSpPr>
            <p:spPr>
              <a:xfrm>
                <a:off x="1009650" y="1079812"/>
                <a:ext cx="10172700" cy="1305101"/>
              </a:xfrm>
              <a:prstGeom prst="rect">
                <a:avLst/>
              </a:prstGeom>
              <a:blipFill>
                <a:blip r:embed="rId2"/>
                <a:stretch>
                  <a:fillRect l="-1247" r="-1247" b="-11538"/>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44233504-E6D1-0BB3-902B-7CB4831F0C12}"/>
              </a:ext>
            </a:extLst>
          </p:cNvPr>
          <p:cNvSpPr txBox="1"/>
          <p:nvPr/>
        </p:nvSpPr>
        <p:spPr>
          <a:xfrm>
            <a:off x="5261113" y="2504939"/>
            <a:ext cx="1669774" cy="523220"/>
          </a:xfrm>
          <a:prstGeom prst="rect">
            <a:avLst/>
          </a:prstGeom>
          <a:noFill/>
        </p:spPr>
        <p:txBody>
          <a:bodyPr wrap="square" rtlCol="0">
            <a:spAutoFit/>
          </a:bodyPr>
          <a:lstStyle/>
          <a:p>
            <a:pPr algn="ctr"/>
            <a:r>
              <a:rPr lang="en-VN" sz="28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9E221EE-84F1-9AAB-7C24-562550B668E5}"/>
                  </a:ext>
                </a:extLst>
              </p:cNvPr>
              <p:cNvSpPr txBox="1"/>
              <p:nvPr/>
            </p:nvSpPr>
            <p:spPr>
              <a:xfrm>
                <a:off x="414958" y="3014132"/>
                <a:ext cx="7494104" cy="2677656"/>
              </a:xfrm>
              <a:prstGeom prst="rect">
                <a:avLst/>
              </a:prstGeom>
              <a:noFill/>
            </p:spPr>
            <p:txBody>
              <a:bodyPr wrap="square" rtlCol="0">
                <a:spAutoFit/>
              </a:bodyPr>
              <a:lstStyle/>
              <a:p>
                <a:pPr>
                  <a:lnSpc>
                    <a:spcPct val="200000"/>
                  </a:lnSpc>
                </a:pPr>
                <a:r>
                  <a:rPr lang="en-VN" sz="2800" dirty="0">
                    <a:latin typeface="Arial" panose="020B0604020202020204" pitchFamily="34" charset="0"/>
                    <a:cs typeface="Arial" panose="020B0604020202020204" pitchFamily="34" charset="0"/>
                  </a:rPr>
                  <a:t>Vì O là trung điểm của đoạn AB nên OA = OB. </a:t>
                </a:r>
              </a:p>
              <a:p>
                <a:pPr>
                  <a:lnSpc>
                    <a:spcPct val="200000"/>
                  </a:lnSpc>
                </a:pPr>
                <a:r>
                  <a:rPr lang="en-VN" sz="2800" dirty="0">
                    <a:latin typeface="Arial" panose="020B0604020202020204" pitchFamily="34" charset="0"/>
                    <a:cs typeface="Arial" panose="020B0604020202020204" pitchFamily="34" charset="0"/>
                  </a:rPr>
                  <a:t>Do </a:t>
                </a:r>
                <a:r>
                  <a:rPr lang="en-VN" sz="2800">
                    <a:latin typeface="Arial" panose="020B0604020202020204" pitchFamily="34" charset="0"/>
                    <a:cs typeface="Arial" panose="020B0604020202020204" pitchFamily="34" charset="0"/>
                  </a:rPr>
                  <a:t>đó B</a:t>
                </a:r>
                <a:r>
                  <a:rPr lang="en-US" sz="2800">
                    <a:latin typeface="Arial" panose="020B0604020202020204" pitchFamily="34" charset="0"/>
                    <a:cs typeface="Arial" panose="020B0604020202020204" pitchFamily="34" charset="0"/>
                  </a:rPr>
                  <a:t> </a:t>
                </a:r>
                <a14:m>
                  <m:oMath xmlns:m="http://schemas.openxmlformats.org/officeDocument/2006/math">
                    <m:r>
                      <a:rPr lang="en-VN" sz="2800" i="1" smtClean="0">
                        <a:latin typeface="Cambria Math" panose="02040503050406030204" pitchFamily="18" charset="0"/>
                        <a:ea typeface="Cambria Math" panose="02040503050406030204" pitchFamily="18" charset="0"/>
                        <a:cs typeface="Arial" panose="020B0604020202020204" pitchFamily="34" charset="0"/>
                      </a:rPr>
                      <m:t>∈</m:t>
                    </m:r>
                  </m:oMath>
                </a14:m>
                <a:r>
                  <a:rPr lang="en-VN" sz="2800">
                    <a:latin typeface="Arial" panose="020B0604020202020204" pitchFamily="34" charset="0"/>
                    <a:cs typeface="Arial" panose="020B0604020202020204" pitchFamily="34" charset="0"/>
                  </a:rPr>
                  <a:t> </a:t>
                </a:r>
                <a:r>
                  <a:rPr lang="en-VN" sz="2800" dirty="0">
                    <a:latin typeface="Arial" panose="020B0604020202020204" pitchFamily="34" charset="0"/>
                    <a:cs typeface="Arial" panose="020B0604020202020204" pitchFamily="34" charset="0"/>
                  </a:rPr>
                  <a:t>(O; OA)</a:t>
                </a:r>
              </a:p>
              <a:p>
                <a:pPr>
                  <a:lnSpc>
                    <a:spcPct val="200000"/>
                  </a:lnSpc>
                </a:pPr>
                <a:r>
                  <a:rPr lang="en-VN" sz="2800" dirty="0">
                    <a:latin typeface="Arial" panose="020B0604020202020204" pitchFamily="34" charset="0"/>
                    <a:cs typeface="Arial" panose="020B0604020202020204" pitchFamily="34" charset="0"/>
                  </a:rPr>
                  <a:t>Nói cách khác, đường tròn (O; OA) đi qua B.</a:t>
                </a:r>
              </a:p>
            </p:txBody>
          </p:sp>
        </mc:Choice>
        <mc:Fallback xmlns="">
          <p:sp>
            <p:nvSpPr>
              <p:cNvPr id="6" name="TextBox 5">
                <a:extLst>
                  <a:ext uri="{FF2B5EF4-FFF2-40B4-BE49-F238E27FC236}">
                    <a16:creationId xmlns:a16="http://schemas.microsoft.com/office/drawing/2014/main" id="{99E221EE-84F1-9AAB-7C24-562550B668E5}"/>
                  </a:ext>
                </a:extLst>
              </p:cNvPr>
              <p:cNvSpPr txBox="1">
                <a:spLocks noRot="1" noChangeAspect="1" noMove="1" noResize="1" noEditPoints="1" noAdjustHandles="1" noChangeArrowheads="1" noChangeShapeType="1" noTextEdit="1"/>
              </p:cNvSpPr>
              <p:nvPr/>
            </p:nvSpPr>
            <p:spPr>
              <a:xfrm>
                <a:off x="414958" y="3014132"/>
                <a:ext cx="7494104" cy="2677656"/>
              </a:xfrm>
              <a:prstGeom prst="rect">
                <a:avLst/>
              </a:prstGeom>
              <a:blipFill>
                <a:blip r:embed="rId3"/>
                <a:stretch>
                  <a:fillRect l="-1627" r="-2766" b="-22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8ABC431A-D21F-6269-0182-96066A6C6631}"/>
              </a:ext>
            </a:extLst>
          </p:cNvPr>
          <p:cNvPicPr>
            <a:picLocks noChangeAspect="1"/>
          </p:cNvPicPr>
          <p:nvPr/>
        </p:nvPicPr>
        <p:blipFill>
          <a:blip r:embed="rId4"/>
          <a:stretch>
            <a:fillRect/>
          </a:stretch>
        </p:blipFill>
        <p:spPr>
          <a:xfrm>
            <a:off x="7909062" y="2908133"/>
            <a:ext cx="3848100" cy="2755900"/>
          </a:xfrm>
          <a:prstGeom prst="rect">
            <a:avLst/>
          </a:prstGeom>
        </p:spPr>
      </p:pic>
    </p:spTree>
    <p:extLst>
      <p:ext uri="{BB962C8B-B14F-4D97-AF65-F5344CB8AC3E}">
        <p14:creationId xmlns:p14="http://schemas.microsoft.com/office/powerpoint/2010/main" val="167387124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strips(downLeft)">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strips(downLeft)">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strips(downLeft)">
                                      <p:cBhvr>
                                        <p:cTn id="3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7C1C05-0235-1CB1-0BC3-FAF73767C7D0}"/>
              </a:ext>
            </a:extLst>
          </p:cNvPr>
          <p:cNvSpPr txBox="1"/>
          <p:nvPr/>
        </p:nvSpPr>
        <p:spPr>
          <a:xfrm>
            <a:off x="496957" y="417444"/>
            <a:ext cx="3825727"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Luyện tập 1 (SGK – tr.84)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699EAE-168D-E297-5A7C-03246BDDAF65}"/>
                  </a:ext>
                </a:extLst>
              </p:cNvPr>
              <p:cNvSpPr txBox="1"/>
              <p:nvPr/>
            </p:nvSpPr>
            <p:spPr>
              <a:xfrm>
                <a:off x="496956" y="1013258"/>
                <a:ext cx="7812157" cy="1131848"/>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Cho tam giác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ABC</m:t>
                    </m:r>
                  </m:oMath>
                </a14:m>
                <a:r>
                  <a:rPr lang="vi-VN" sz="2400" dirty="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400" dirty="0">
                    <a:effectLst/>
                    <a:latin typeface="Arial" panose="020B0604020202020204" pitchFamily="34" charset="0"/>
                    <a:ea typeface="Calibri" panose="020F0502020204030204" pitchFamily="34" charset="0"/>
                    <a:cs typeface="Arial" panose="020B0604020202020204" pitchFamily="34" charset="0"/>
                  </a:rPr>
                  <a:t>. Chứng minh rằng điểm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400" dirty="0">
                    <a:effectLst/>
                    <a:latin typeface="Arial" panose="020B0604020202020204" pitchFamily="34" charset="0"/>
                    <a:ea typeface="Calibri" panose="020F0502020204030204" pitchFamily="34" charset="0"/>
                    <a:cs typeface="Arial" panose="020B0604020202020204" pitchFamily="34" charset="0"/>
                  </a:rPr>
                  <a:t> thuộc đường tròn đường kính </a:t>
                </a:r>
                <a14:m>
                  <m:oMath xmlns:m="http://schemas.openxmlformats.org/officeDocument/2006/math">
                    <m:r>
                      <m:rPr>
                        <m:sty m:val="p"/>
                      </m:rPr>
                      <a:rPr lang="vi-VN" sz="2400" i="0">
                        <a:effectLst/>
                        <a:latin typeface="Cambria Math" panose="02040503050406030204" pitchFamily="18" charset="0"/>
                        <a:ea typeface="Calibri" panose="020F0502020204030204" pitchFamily="34" charset="0"/>
                        <a:cs typeface="Times New Roman" panose="02020603050405020304" pitchFamily="18" charset="0"/>
                      </a:rPr>
                      <m:t>BC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AC699EAE-168D-E297-5A7C-03246BDDAF65}"/>
                  </a:ext>
                </a:extLst>
              </p:cNvPr>
              <p:cNvSpPr txBox="1">
                <a:spLocks noRot="1" noChangeAspect="1" noMove="1" noResize="1" noEditPoints="1" noAdjustHandles="1" noChangeArrowheads="1" noChangeShapeType="1" noTextEdit="1"/>
              </p:cNvSpPr>
              <p:nvPr/>
            </p:nvSpPr>
            <p:spPr>
              <a:xfrm>
                <a:off x="496956" y="1013258"/>
                <a:ext cx="7812157" cy="1131848"/>
              </a:xfrm>
              <a:prstGeom prst="rect">
                <a:avLst/>
              </a:prstGeom>
              <a:blipFill>
                <a:blip r:embed="rId2"/>
                <a:stretch>
                  <a:fillRect l="-1299" r="-162" b="-12222"/>
                </a:stretch>
              </a:blipFill>
            </p:spPr>
            <p:txBody>
              <a:bodyPr/>
              <a:lstStyle/>
              <a:p>
                <a:r>
                  <a:rPr lang="en-VN">
                    <a:noFill/>
                  </a:rPr>
                  <a:t> </a:t>
                </a:r>
              </a:p>
            </p:txBody>
          </p:sp>
        </mc:Fallback>
      </mc:AlternateContent>
      <p:pic>
        <p:nvPicPr>
          <p:cNvPr id="5" name="Picture 4">
            <a:extLst>
              <a:ext uri="{FF2B5EF4-FFF2-40B4-BE49-F238E27FC236}">
                <a16:creationId xmlns:a16="http://schemas.microsoft.com/office/drawing/2014/main" id="{0CE2F096-A348-B104-A3CC-F74E73DBB4A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499602" y="516523"/>
            <a:ext cx="2950276" cy="2125317"/>
          </a:xfrm>
          <a:prstGeom prst="rect">
            <a:avLst/>
          </a:prstGeom>
          <a:noFill/>
        </p:spPr>
      </p:pic>
      <p:sp>
        <p:nvSpPr>
          <p:cNvPr id="6" name="TextBox 5">
            <a:extLst>
              <a:ext uri="{FF2B5EF4-FFF2-40B4-BE49-F238E27FC236}">
                <a16:creationId xmlns:a16="http://schemas.microsoft.com/office/drawing/2014/main" id="{9DD8461C-4DD4-D513-57D9-8D6AF4F34320}"/>
              </a:ext>
            </a:extLst>
          </p:cNvPr>
          <p:cNvSpPr txBox="1"/>
          <p:nvPr/>
        </p:nvSpPr>
        <p:spPr>
          <a:xfrm>
            <a:off x="5261113" y="2542672"/>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B72CF7F-01F2-32EA-D190-6B6C819856FA}"/>
                  </a:ext>
                </a:extLst>
              </p:cNvPr>
              <p:cNvSpPr txBox="1"/>
              <p:nvPr/>
            </p:nvSpPr>
            <p:spPr>
              <a:xfrm>
                <a:off x="496955" y="2904344"/>
                <a:ext cx="11188225" cy="3603551"/>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Gọi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trung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ABC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trung tuyến ứng với </a:t>
                </a:r>
                <a:r>
                  <a:rPr lang="vi-VN" sz="2400">
                    <a:effectLst/>
                    <a:latin typeface="Arial" panose="020B0604020202020204" pitchFamily="34" charset="0"/>
                    <a:ea typeface="Times New Roman" panose="02020603050405020304" pitchFamily="18" charset="0"/>
                    <a:cs typeface="Arial" panose="020B0604020202020204" pitchFamily="34" charset="0"/>
                  </a:rPr>
                  <a:t>cạnh huy</a:t>
                </a:r>
                <a:r>
                  <a:rPr lang="en-US" sz="2400">
                    <a:latin typeface="Arial" panose="020B0604020202020204" pitchFamily="34" charset="0"/>
                    <a:ea typeface="Times New Roman" panose="02020603050405020304" pitchFamily="18" charset="0"/>
                    <a:cs typeface="Arial" panose="020B0604020202020204" pitchFamily="34" charset="0"/>
                  </a:rPr>
                  <a:t>ề</a:t>
                </a:r>
                <a:r>
                  <a:rPr lang="vi-VN" sz="2400">
                    <a:effectLst/>
                    <a:latin typeface="Arial" panose="020B0604020202020204" pitchFamily="34" charset="0"/>
                    <a:ea typeface="Times New Roman" panose="02020603050405020304" pitchFamily="18" charset="0"/>
                    <a:cs typeface="Arial" panose="020B0604020202020204" pitchFamily="34" charset="0"/>
                  </a:rPr>
                  <a:t>n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400">
                    <a:effectLst/>
                    <a:latin typeface="Arial" panose="020B0604020202020204" pitchFamily="34" charset="0"/>
                    <a:ea typeface="Times New Roman" panose="02020603050405020304" pitchFamily="18" charset="0"/>
                    <a:cs typeface="Arial" panose="020B0604020202020204" pitchFamily="34" charset="0"/>
                  </a:rPr>
                  <a:t>Suy ra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cách đều 3 đỉnh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thuộc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đường kính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Vậy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thuộc đường tròn </a:t>
                </a:r>
                <a14:m>
                  <m:oMath xmlns:m="http://schemas.openxmlformats.org/officeDocument/2006/math">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đường kính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FB72CF7F-01F2-32EA-D190-6B6C819856FA}"/>
                  </a:ext>
                </a:extLst>
              </p:cNvPr>
              <p:cNvSpPr txBox="1">
                <a:spLocks noRot="1" noChangeAspect="1" noMove="1" noResize="1" noEditPoints="1" noAdjustHandles="1" noChangeArrowheads="1" noChangeShapeType="1" noTextEdit="1"/>
              </p:cNvSpPr>
              <p:nvPr/>
            </p:nvSpPr>
            <p:spPr>
              <a:xfrm>
                <a:off x="496955" y="2904344"/>
                <a:ext cx="11188225" cy="3603551"/>
              </a:xfrm>
              <a:prstGeom prst="rect">
                <a:avLst/>
              </a:prstGeom>
              <a:blipFill>
                <a:blip r:embed="rId5"/>
                <a:stretch>
                  <a:fillRect l="-872"/>
                </a:stretch>
              </a:blipFill>
            </p:spPr>
            <p:txBody>
              <a:bodyPr/>
              <a:lstStyle/>
              <a:p>
                <a:r>
                  <a:rPr lang="en-US">
                    <a:noFill/>
                  </a:rPr>
                  <a:t> </a:t>
                </a:r>
              </a:p>
            </p:txBody>
          </p:sp>
        </mc:Fallback>
      </mc:AlternateContent>
    </p:spTree>
    <p:extLst>
      <p:ext uri="{BB962C8B-B14F-4D97-AF65-F5344CB8AC3E}">
        <p14:creationId xmlns:p14="http://schemas.microsoft.com/office/powerpoint/2010/main" val="412772626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strips(downLeft)">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strips(downLeft)">
                                      <p:cBhvr>
                                        <p:cTn id="28" dur="500"/>
                                        <p:tgtEl>
                                          <p:spTgt spid="8">
                                            <p:txEl>
                                              <p:pRg st="1" end="1"/>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strips(downLeft)">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strips(downLeft)">
                                      <p:cBhvr>
                                        <p:cTn id="3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5E275A-C83A-EA1B-B4EF-9AFC8CC860F3}"/>
              </a:ext>
            </a:extLst>
          </p:cNvPr>
          <p:cNvSpPr txBox="1"/>
          <p:nvPr/>
        </p:nvSpPr>
        <p:spPr>
          <a:xfrm>
            <a:off x="496957" y="417444"/>
            <a:ext cx="3772828" cy="461665"/>
          </a:xfrm>
          <a:prstGeom prst="rect">
            <a:avLst/>
          </a:prstGeom>
          <a:solidFill>
            <a:schemeClr val="bg1"/>
          </a:solidFill>
        </p:spPr>
        <p:txBody>
          <a:bodyPr wrap="none" rtlCol="0">
            <a:spAutoFit/>
          </a:bodyPr>
          <a:lstStyle/>
          <a:p>
            <a:r>
              <a:rPr lang="en-VN" sz="2400" b="1" dirty="0">
                <a:solidFill>
                  <a:schemeClr val="accent2"/>
                </a:solidFill>
                <a:latin typeface="Arial" panose="020B0604020202020204" pitchFamily="34" charset="0"/>
                <a:cs typeface="Arial" panose="020B0604020202020204" pitchFamily="34" charset="0"/>
              </a:rPr>
              <a:t>Vận dụng 1 (SGK – tr.84)</a:t>
            </a:r>
          </a:p>
        </p:txBody>
      </p:sp>
      <p:sp>
        <p:nvSpPr>
          <p:cNvPr id="4" name="TextBox 3">
            <a:extLst>
              <a:ext uri="{FF2B5EF4-FFF2-40B4-BE49-F238E27FC236}">
                <a16:creationId xmlns:a16="http://schemas.microsoft.com/office/drawing/2014/main" id="{297F05B6-75AB-F7B3-384E-F903C3BDEAD2}"/>
              </a:ext>
            </a:extLst>
          </p:cNvPr>
          <p:cNvSpPr txBox="1"/>
          <p:nvPr/>
        </p:nvSpPr>
        <p:spPr>
          <a:xfrm>
            <a:off x="496956" y="1085846"/>
            <a:ext cx="7370927" cy="2239844"/>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Trong mặt phẳng tọa độ Oxy, cho các điểm A(3;0), B(- 2;0), C(0;4). Vẽ hình và cho biết trong các điểm đã cho, điểm nào nằm trên, điểm nào nằm trong, điểm nào nằm ngoài đường tròn (O; 3)?</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pic>
        <p:nvPicPr>
          <p:cNvPr id="5" name="Picture 4" descr="Vận dụng 1 trang 84 Toán 9 Kết nối tri thức Tập 1 | Giải Toán 9">
            <a:extLst>
              <a:ext uri="{FF2B5EF4-FFF2-40B4-BE49-F238E27FC236}">
                <a16:creationId xmlns:a16="http://schemas.microsoft.com/office/drawing/2014/main" id="{7DA59783-949F-33CC-8732-852DB09D67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2217" y="697530"/>
            <a:ext cx="3827159" cy="3231412"/>
          </a:xfrm>
          <a:prstGeom prst="rect">
            <a:avLst/>
          </a:prstGeom>
          <a:noFill/>
          <a:ln>
            <a:noFill/>
          </a:ln>
        </p:spPr>
      </p:pic>
      <p:sp>
        <p:nvSpPr>
          <p:cNvPr id="6" name="TextBox 5">
            <a:extLst>
              <a:ext uri="{FF2B5EF4-FFF2-40B4-BE49-F238E27FC236}">
                <a16:creationId xmlns:a16="http://schemas.microsoft.com/office/drawing/2014/main" id="{E8C48D61-CF45-6FB4-6FEB-5A748E08B123}"/>
              </a:ext>
            </a:extLst>
          </p:cNvPr>
          <p:cNvSpPr txBox="1"/>
          <p:nvPr/>
        </p:nvSpPr>
        <p:spPr>
          <a:xfrm>
            <a:off x="496956" y="3920625"/>
            <a:ext cx="984565" cy="461665"/>
          </a:xfrm>
          <a:prstGeom prst="rect">
            <a:avLst/>
          </a:prstGeom>
          <a:solidFill>
            <a:schemeClr val="bg1"/>
          </a:solidFill>
        </p:spPr>
        <p:txBody>
          <a:bodyPr wrap="none" rtlCol="0">
            <a:spAutoFit/>
          </a:bodyPr>
          <a:lstStyle/>
          <a:p>
            <a:r>
              <a:rPr lang="en-VN" sz="2400" b="1" i="1" dirty="0">
                <a:solidFill>
                  <a:srgbClr val="C00000"/>
                </a:solidFill>
                <a:latin typeface="Arial" panose="020B0604020202020204" pitchFamily="34" charset="0"/>
                <a:cs typeface="Arial" panose="020B0604020202020204" pitchFamily="34" charset="0"/>
              </a:rPr>
              <a:t>Gợi ý</a:t>
            </a:r>
          </a:p>
        </p:txBody>
      </p:sp>
      <p:sp>
        <p:nvSpPr>
          <p:cNvPr id="8" name="TextBox 7">
            <a:extLst>
              <a:ext uri="{FF2B5EF4-FFF2-40B4-BE49-F238E27FC236}">
                <a16:creationId xmlns:a16="http://schemas.microsoft.com/office/drawing/2014/main" id="{C0402C4F-0387-1AA3-0501-272DAB803A30}"/>
              </a:ext>
            </a:extLst>
          </p:cNvPr>
          <p:cNvSpPr txBox="1"/>
          <p:nvPr/>
        </p:nvSpPr>
        <p:spPr>
          <a:xfrm>
            <a:off x="751233" y="4474624"/>
            <a:ext cx="10689534" cy="1685846"/>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Calibri" panose="020F0502020204030204" pitchFamily="34" charset="0"/>
                <a:cs typeface="Arial" panose="020B0604020202020204" pitchFamily="34" charset="0"/>
              </a:rPr>
              <a:t>• Vẽ đường tròn (O; 3) và các điểm A(3;0), B(- 2;0), C(0;4). Sau đó dựa vào hình vẽ xác định điểm nào nằm trên, điểm nào nằm trong, điểm nào nằm ngoài đường tròn (O; 3).</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280478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FF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2D2D66-FE8D-FD9C-A18E-7A5CF33263BF}"/>
              </a:ext>
            </a:extLst>
          </p:cNvPr>
          <p:cNvSpPr txBox="1"/>
          <p:nvPr/>
        </p:nvSpPr>
        <p:spPr>
          <a:xfrm>
            <a:off x="5261113" y="345550"/>
            <a:ext cx="1669774" cy="461665"/>
          </a:xfrm>
          <a:prstGeom prst="rect">
            <a:avLst/>
          </a:prstGeom>
          <a:noFill/>
        </p:spPr>
        <p:txBody>
          <a:bodyPr wrap="square" rtlCol="0">
            <a:spAutoFit/>
          </a:bodyPr>
          <a:lstStyle/>
          <a:p>
            <a:pPr algn="ctr"/>
            <a:r>
              <a:rPr lang="en-VN" sz="24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A096617-07E6-2761-85FE-5331E8EF407E}"/>
                  </a:ext>
                </a:extLst>
              </p:cNvPr>
              <p:cNvSpPr txBox="1"/>
              <p:nvPr/>
            </p:nvSpPr>
            <p:spPr>
              <a:xfrm>
                <a:off x="2227607" y="807215"/>
                <a:ext cx="7736786" cy="2309094"/>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OA</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trên đường tròn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OB</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trong đường tròn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pP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OC</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=4&gt;3</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nên điểm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nằm ngoài đường tròn </a:t>
                </a:r>
                <a14:m>
                  <m:oMath xmlns:m="http://schemas.openxmlformats.org/officeDocument/2006/math">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r>
                  <a:rPr lang="en-VN" sz="2400" dirty="0">
                    <a:effectLst/>
                    <a:latin typeface="Arial" panose="020B0604020202020204" pitchFamily="34" charset="0"/>
                    <a:cs typeface="Arial" panose="020B0604020202020204" pitchFamily="34" charset="0"/>
                  </a:rPr>
                  <a:t> </a:t>
                </a:r>
                <a:endParaRPr lang="en-VN" sz="24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5A096617-07E6-2761-85FE-5331E8EF407E}"/>
                  </a:ext>
                </a:extLst>
              </p:cNvPr>
              <p:cNvSpPr txBox="1">
                <a:spLocks noRot="1" noChangeAspect="1" noMove="1" noResize="1" noEditPoints="1" noAdjustHandles="1" noChangeArrowheads="1" noChangeShapeType="1" noTextEdit="1"/>
              </p:cNvSpPr>
              <p:nvPr/>
            </p:nvSpPr>
            <p:spPr>
              <a:xfrm>
                <a:off x="2227607" y="807215"/>
                <a:ext cx="7736786" cy="2309094"/>
              </a:xfrm>
              <a:prstGeom prst="rect">
                <a:avLst/>
              </a:prstGeom>
              <a:blipFill>
                <a:blip r:embed="rId2"/>
                <a:stretch>
                  <a:fillRect l="-1148" b="-4372"/>
                </a:stretch>
              </a:blipFill>
            </p:spPr>
            <p:txBody>
              <a:bodyPr/>
              <a:lstStyle/>
              <a:p>
                <a:r>
                  <a:rPr lang="en-VN">
                    <a:noFill/>
                  </a:rPr>
                  <a:t> </a:t>
                </a:r>
              </a:p>
            </p:txBody>
          </p:sp>
        </mc:Fallback>
      </mc:AlternateContent>
      <p:pic>
        <p:nvPicPr>
          <p:cNvPr id="5" name="Picture 4" descr="Vận dụng 1 trang 84 Toán 9 Kết nối tri thức Tập 1 | Giải Toán 9">
            <a:extLst>
              <a:ext uri="{FF2B5EF4-FFF2-40B4-BE49-F238E27FC236}">
                <a16:creationId xmlns:a16="http://schemas.microsoft.com/office/drawing/2014/main" id="{BF995C98-FE02-7CA2-BDEB-9366323A18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82420" y="3281038"/>
            <a:ext cx="3827159" cy="3231412"/>
          </a:xfrm>
          <a:prstGeom prst="rect">
            <a:avLst/>
          </a:prstGeom>
          <a:noFill/>
          <a:ln>
            <a:noFill/>
          </a:ln>
        </p:spPr>
      </p:pic>
    </p:spTree>
    <p:extLst>
      <p:ext uri="{BB962C8B-B14F-4D97-AF65-F5344CB8AC3E}">
        <p14:creationId xmlns:p14="http://schemas.microsoft.com/office/powerpoint/2010/main" val="355050169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2512</Words>
  <Application>Microsoft Office PowerPoint</Application>
  <PresentationFormat>Widescreen</PresentationFormat>
  <Paragraphs>177</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ADMIN</cp:lastModifiedBy>
  <cp:revision>5</cp:revision>
  <dcterms:created xsi:type="dcterms:W3CDTF">2024-08-22T03:03:12Z</dcterms:created>
  <dcterms:modified xsi:type="dcterms:W3CDTF">2024-11-24T08:20:53Z</dcterms:modified>
</cp:coreProperties>
</file>