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38"/>
  </p:notes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88" r:id="rId9"/>
    <p:sldId id="289" r:id="rId10"/>
    <p:sldId id="290" r:id="rId11"/>
    <p:sldId id="291" r:id="rId12"/>
    <p:sldId id="293" r:id="rId13"/>
    <p:sldId id="292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libri Light" panose="020F0302020204030204" pitchFamily="34" charset="0"/>
      <p:regular r:id="rId43"/>
      <p:italic r:id="rId44"/>
    </p:embeddedFont>
    <p:embeddedFont>
      <p:font typeface="Cambria Math" panose="02040503050406030204" pitchFamily="18" charset="0"/>
      <p:regular r:id="rId45"/>
    </p:embeddedFont>
    <p:embeddedFont>
      <p:font typeface="Oxygen" panose="02000503000000000000" pitchFamily="2" charset="0"/>
      <p:regular r:id="rId46"/>
      <p:bold r:id="rId47"/>
    </p:embeddedFont>
    <p:embeddedFont>
      <p:font typeface="Staatliches" panose="020B0604020202020204" charset="0"/>
      <p:regular r:id="rId48"/>
    </p:embeddedFont>
  </p:embeddedFontLst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D5FF"/>
    <a:srgbClr val="E1C8FF"/>
    <a:srgbClr val="0432FF"/>
    <a:srgbClr val="00B600"/>
    <a:srgbClr val="F6EFFF"/>
    <a:srgbClr val="D7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6E3FFE-2CD0-450A-AEB2-527E8FFEAD6C}">
  <a:tblStyle styleId="{696E3FFE-2CD0-450A-AEB2-527E8FFEAD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65" autoAdjust="0"/>
    <p:restoredTop sz="94562"/>
  </p:normalViewPr>
  <p:slideViewPr>
    <p:cSldViewPr snapToGrid="0">
      <p:cViewPr varScale="1">
        <p:scale>
          <a:sx n="103" d="100"/>
          <a:sy n="103" d="100"/>
        </p:scale>
        <p:origin x="22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c97cd31665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c97cd31665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gc97cd31665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0" name="Google Shape;1280;gc97cd31665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936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gc97cd31665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0" name="Google Shape;1280;gc97cd31665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7971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gc97cd31665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0" name="Google Shape;1280;gc97cd31665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4985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gc97cd31665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0" name="Google Shape;1280;gc97cd31665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8145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gc97cd31665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0" name="Google Shape;1280;gc97cd31665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1090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gc97cd31665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0" name="Google Shape;1280;gc97cd31665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2651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gc97cd31665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0" name="Google Shape;1280;gc97cd31665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3164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gc97cd31665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0" name="Google Shape;1280;gc97cd31665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3337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gc97cd31665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0" name="Google Shape;1280;gc97cd31665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971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gc97cd31665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0" name="Google Shape;1280;gc97cd31665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678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c97cd31665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8" name="Google Shape;1198;gc97cd31665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gc97cd31665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0" name="Google Shape;1280;gc97cd31665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9661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c97cd31665_0_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c97cd31665_0_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gc97cd31665_0_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6" name="Google Shape;1256;gc97cd31665_0_8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c8ff6f87df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c8ff6f87df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c8ff6f87df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c8ff6f87df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gc97cd31665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0" name="Google Shape;1280;gc97cd31665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gc97cd31665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0" name="Google Shape;1280;gc97cd31665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2215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gc97cd31665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0" name="Google Shape;1280;gc97cd31665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242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7DB2E-0DFD-6297-E2A0-CF175122C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50F3B0-F2F6-67E6-ED42-E84B523AB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2A1EE-2EBB-CB87-DEE2-CC806BFEF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AD15-DE92-D845-8506-6BD33F29C79B}" type="datetimeFigureOut">
              <a:rPr lang="en-VN" smtClean="0"/>
              <a:t>11/22/2024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08798-6183-854E-2AD9-9C17F2428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BCAA9-A0C1-F4D2-25DE-E5358A49A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1705-37EA-2B46-B6B3-47D21CF4E40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04852505"/>
      </p:ext>
    </p:extLst>
  </p:cSld>
  <p:clrMapOvr>
    <a:masterClrMapping/>
  </p:clrMapOvr>
  <p:transition spd="med">
    <p:push dir="u"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7372C-9AED-6774-7F5F-407161BF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94F4A7-82CB-802C-1D81-49285AF1D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94F71-24C6-133C-5A74-6C685EAF1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AD15-DE92-D845-8506-6BD33F29C79B}" type="datetimeFigureOut">
              <a:rPr lang="en-VN" smtClean="0"/>
              <a:t>11/22/2024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431B3-31EA-6C8F-0508-C51FD3EE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DC518-18D6-8885-58E9-5E71440E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1705-37EA-2B46-B6B3-47D21CF4E40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06120011"/>
      </p:ext>
    </p:extLst>
  </p:cSld>
  <p:clrMapOvr>
    <a:masterClrMapping/>
  </p:clrMapOvr>
  <p:transition spd="med">
    <p:push dir="u"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B912B6-0ACB-963B-6527-15DB59DB43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4B638F-A7A6-7357-C69E-71400291A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7ABEE-68CE-4636-40F7-76945A093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AD15-DE92-D845-8506-6BD33F29C79B}" type="datetimeFigureOut">
              <a:rPr lang="en-VN" smtClean="0"/>
              <a:t>11/22/2024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B22E0-4A18-6D2A-66A0-8F7A8C82D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41E52-DE9B-513C-0FAF-F21DAC4A6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1705-37EA-2B46-B6B3-47D21CF4E40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75254084"/>
      </p:ext>
    </p:extLst>
  </p:cSld>
  <p:clrMapOvr>
    <a:masterClrMapping/>
  </p:clrMapOvr>
  <p:transition spd="med">
    <p:push dir="u"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5"/>
          <p:cNvSpPr txBox="1">
            <a:spLocks noGrp="1"/>
          </p:cNvSpPr>
          <p:nvPr>
            <p:ph type="title" idx="2"/>
          </p:nvPr>
        </p:nvSpPr>
        <p:spPr>
          <a:xfrm>
            <a:off x="1697396" y="2743375"/>
            <a:ext cx="2415000" cy="3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51" name="Google Shape;151;p5"/>
          <p:cNvSpPr txBox="1">
            <a:spLocks noGrp="1"/>
          </p:cNvSpPr>
          <p:nvPr>
            <p:ph type="title" idx="3"/>
          </p:nvPr>
        </p:nvSpPr>
        <p:spPr>
          <a:xfrm>
            <a:off x="1697396" y="3244450"/>
            <a:ext cx="2415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152" name="Google Shape;152;p5"/>
          <p:cNvSpPr txBox="1">
            <a:spLocks noGrp="1"/>
          </p:cNvSpPr>
          <p:nvPr>
            <p:ph type="title" idx="4"/>
          </p:nvPr>
        </p:nvSpPr>
        <p:spPr>
          <a:xfrm>
            <a:off x="5031604" y="2743375"/>
            <a:ext cx="2415000" cy="3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title" idx="5"/>
          </p:nvPr>
        </p:nvSpPr>
        <p:spPr>
          <a:xfrm>
            <a:off x="5031604" y="3244450"/>
            <a:ext cx="2415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9148200"/>
      </p:ext>
    </p:extLst>
  </p:cSld>
  <p:clrMapOvr>
    <a:masterClrMapping/>
  </p:clrMapOvr>
  <p:transition spd="med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"/>
          <p:cNvSpPr txBox="1">
            <a:spLocks noGrp="1"/>
          </p:cNvSpPr>
          <p:nvPr>
            <p:ph type="title"/>
          </p:nvPr>
        </p:nvSpPr>
        <p:spPr>
          <a:xfrm>
            <a:off x="713225" y="1603575"/>
            <a:ext cx="3685200" cy="5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4" name="Google Shape;314;p9"/>
          <p:cNvSpPr txBox="1">
            <a:spLocks noGrp="1"/>
          </p:cNvSpPr>
          <p:nvPr>
            <p:ph type="body" idx="1"/>
          </p:nvPr>
        </p:nvSpPr>
        <p:spPr>
          <a:xfrm>
            <a:off x="713225" y="2111175"/>
            <a:ext cx="3456600" cy="14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3794217"/>
      </p:ext>
    </p:extLst>
  </p:cSld>
  <p:clrMapOvr>
    <a:masterClrMapping/>
  </p:clrMapOvr>
  <p:transition spd="med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23"/>
          <p:cNvSpPr txBox="1">
            <a:spLocks noGrp="1"/>
          </p:cNvSpPr>
          <p:nvPr>
            <p:ph type="title"/>
          </p:nvPr>
        </p:nvSpPr>
        <p:spPr>
          <a:xfrm>
            <a:off x="713225" y="1717500"/>
            <a:ext cx="7717500" cy="11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2" name="Google Shape;872;p23"/>
          <p:cNvSpPr txBox="1">
            <a:spLocks noGrp="1"/>
          </p:cNvSpPr>
          <p:nvPr>
            <p:ph type="title" idx="2"/>
          </p:nvPr>
        </p:nvSpPr>
        <p:spPr>
          <a:xfrm>
            <a:off x="2324251" y="2853300"/>
            <a:ext cx="4495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5757158"/>
      </p:ext>
    </p:extLst>
  </p:cSld>
  <p:clrMapOvr>
    <a:masterClrMapping/>
  </p:clrMapOvr>
  <p:transition spd="med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4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0624709"/>
      </p:ext>
    </p:extLst>
  </p:cSld>
  <p:clrMapOvr>
    <a:masterClrMapping/>
  </p:clrMapOvr>
  <p:transition spd="med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4"/>
          <p:cNvSpPr txBox="1">
            <a:spLocks noGrp="1"/>
          </p:cNvSpPr>
          <p:nvPr>
            <p:ph type="subTitle" idx="1"/>
          </p:nvPr>
        </p:nvSpPr>
        <p:spPr>
          <a:xfrm>
            <a:off x="1027125" y="1441250"/>
            <a:ext cx="7089900" cy="16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4"/>
          <p:cNvSpPr txBox="1">
            <a:spLocks noGrp="1"/>
          </p:cNvSpPr>
          <p:nvPr>
            <p:ph type="subTitle" idx="2"/>
          </p:nvPr>
        </p:nvSpPr>
        <p:spPr>
          <a:xfrm>
            <a:off x="1027050" y="3055950"/>
            <a:ext cx="7089900" cy="4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Staatliches"/>
              <a:buNone/>
              <a:defRPr sz="28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taatliches"/>
              <a:buNone/>
              <a:defRPr sz="2200"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taatliches"/>
              <a:buNone/>
              <a:defRPr sz="2200"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taatliches"/>
              <a:buNone/>
              <a:defRPr sz="2200"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taatliches"/>
              <a:buNone/>
              <a:defRPr sz="2200"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taatliches"/>
              <a:buNone/>
              <a:defRPr sz="2200"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taatliches"/>
              <a:buNone/>
              <a:defRPr sz="2200"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taatliches"/>
              <a:buNone/>
              <a:defRPr sz="2200"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taatliches"/>
              <a:buNone/>
              <a:defRPr sz="22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3334280"/>
      </p:ext>
    </p:extLst>
  </p:cSld>
  <p:clrMapOvr>
    <a:masterClrMapping/>
  </p:clrMapOvr>
  <p:transition spd="med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3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3"/>
          <p:cNvSpPr txBox="1">
            <a:spLocks noGrp="1"/>
          </p:cNvSpPr>
          <p:nvPr>
            <p:ph type="title" idx="2" hasCustomPrompt="1"/>
          </p:nvPr>
        </p:nvSpPr>
        <p:spPr>
          <a:xfrm>
            <a:off x="5369779" y="1383925"/>
            <a:ext cx="2220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14" name="Google Shape;414;p13"/>
          <p:cNvSpPr txBox="1">
            <a:spLocks noGrp="1"/>
          </p:cNvSpPr>
          <p:nvPr>
            <p:ph type="title" idx="3"/>
          </p:nvPr>
        </p:nvSpPr>
        <p:spPr>
          <a:xfrm>
            <a:off x="4770788" y="1948675"/>
            <a:ext cx="3417900" cy="3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415" name="Google Shape;415;p13"/>
          <p:cNvSpPr txBox="1">
            <a:spLocks noGrp="1"/>
          </p:cNvSpPr>
          <p:nvPr>
            <p:ph type="title" idx="4"/>
          </p:nvPr>
        </p:nvSpPr>
        <p:spPr>
          <a:xfrm>
            <a:off x="5347188" y="2322475"/>
            <a:ext cx="2265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416" name="Google Shape;416;p13"/>
          <p:cNvSpPr txBox="1">
            <a:spLocks noGrp="1"/>
          </p:cNvSpPr>
          <p:nvPr>
            <p:ph type="title" idx="5" hasCustomPrompt="1"/>
          </p:nvPr>
        </p:nvSpPr>
        <p:spPr>
          <a:xfrm>
            <a:off x="5369779" y="3021125"/>
            <a:ext cx="2220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17" name="Google Shape;417;p13"/>
          <p:cNvSpPr txBox="1">
            <a:spLocks noGrp="1"/>
          </p:cNvSpPr>
          <p:nvPr>
            <p:ph type="title" idx="6"/>
          </p:nvPr>
        </p:nvSpPr>
        <p:spPr>
          <a:xfrm>
            <a:off x="4770788" y="3585875"/>
            <a:ext cx="3417900" cy="3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418" name="Google Shape;418;p13"/>
          <p:cNvSpPr txBox="1">
            <a:spLocks noGrp="1"/>
          </p:cNvSpPr>
          <p:nvPr>
            <p:ph type="title" idx="7"/>
          </p:nvPr>
        </p:nvSpPr>
        <p:spPr>
          <a:xfrm>
            <a:off x="5347188" y="3959675"/>
            <a:ext cx="2265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419" name="Google Shape;419;p13"/>
          <p:cNvSpPr txBox="1">
            <a:spLocks noGrp="1"/>
          </p:cNvSpPr>
          <p:nvPr>
            <p:ph type="title" idx="8" hasCustomPrompt="1"/>
          </p:nvPr>
        </p:nvSpPr>
        <p:spPr>
          <a:xfrm>
            <a:off x="1554304" y="1383925"/>
            <a:ext cx="2220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20" name="Google Shape;420;p13"/>
          <p:cNvSpPr txBox="1">
            <a:spLocks noGrp="1"/>
          </p:cNvSpPr>
          <p:nvPr>
            <p:ph type="title" idx="9"/>
          </p:nvPr>
        </p:nvSpPr>
        <p:spPr>
          <a:xfrm>
            <a:off x="955313" y="1948675"/>
            <a:ext cx="3417900" cy="3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421" name="Google Shape;421;p13"/>
          <p:cNvSpPr txBox="1">
            <a:spLocks noGrp="1"/>
          </p:cNvSpPr>
          <p:nvPr>
            <p:ph type="title" idx="13"/>
          </p:nvPr>
        </p:nvSpPr>
        <p:spPr>
          <a:xfrm>
            <a:off x="1531713" y="2322475"/>
            <a:ext cx="2265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422" name="Google Shape;422;p13"/>
          <p:cNvSpPr txBox="1">
            <a:spLocks noGrp="1"/>
          </p:cNvSpPr>
          <p:nvPr>
            <p:ph type="title" idx="14" hasCustomPrompt="1"/>
          </p:nvPr>
        </p:nvSpPr>
        <p:spPr>
          <a:xfrm>
            <a:off x="1554304" y="3021125"/>
            <a:ext cx="2220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23" name="Google Shape;423;p13"/>
          <p:cNvSpPr txBox="1">
            <a:spLocks noGrp="1"/>
          </p:cNvSpPr>
          <p:nvPr>
            <p:ph type="title" idx="15"/>
          </p:nvPr>
        </p:nvSpPr>
        <p:spPr>
          <a:xfrm>
            <a:off x="955313" y="3585875"/>
            <a:ext cx="3417900" cy="3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424" name="Google Shape;424;p13"/>
          <p:cNvSpPr txBox="1">
            <a:spLocks noGrp="1"/>
          </p:cNvSpPr>
          <p:nvPr>
            <p:ph type="title" idx="16"/>
          </p:nvPr>
        </p:nvSpPr>
        <p:spPr>
          <a:xfrm>
            <a:off x="1531713" y="3959675"/>
            <a:ext cx="2265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1050777"/>
      </p:ext>
    </p:extLst>
  </p:cSld>
  <p:clrMapOvr>
    <a:masterClrMapping/>
  </p:clrMapOvr>
  <p:transition spd="med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4865400" y="2457800"/>
            <a:ext cx="3271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title" idx="2" hasCustomPrompt="1"/>
          </p:nvPr>
        </p:nvSpPr>
        <p:spPr>
          <a:xfrm>
            <a:off x="4865400" y="1370000"/>
            <a:ext cx="3271800" cy="10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4" name="Google Shape;64;p3"/>
          <p:cNvSpPr txBox="1">
            <a:spLocks noGrp="1"/>
          </p:cNvSpPr>
          <p:nvPr>
            <p:ph type="title" idx="3"/>
          </p:nvPr>
        </p:nvSpPr>
        <p:spPr>
          <a:xfrm>
            <a:off x="4865400" y="3200800"/>
            <a:ext cx="3271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1500"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6190747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64F0-38C3-AB72-02E4-66149BAD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6B073-CC59-02D3-B71C-3BA08F7E2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07993-B5A7-E100-0927-4C8679252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AD15-DE92-D845-8506-6BD33F29C79B}" type="datetimeFigureOut">
              <a:rPr lang="en-VN" smtClean="0"/>
              <a:t>11/22/2024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E9670-AEF1-0F8C-2B9E-90F34DF3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F9EF8-3613-22F6-9822-BBDACC77C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1705-37EA-2B46-B6B3-47D21CF4E40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45762841"/>
      </p:ext>
    </p:extLst>
  </p:cSld>
  <p:clrMapOvr>
    <a:masterClrMapping/>
  </p:clrMapOvr>
  <p:transition spd="med">
    <p:push dir="u"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616A7-D924-1955-C352-D83F7D39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AFB9B-8D37-12A8-5568-525B513C2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C8349-428D-BE28-4743-CD0F2A327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AD15-DE92-D845-8506-6BD33F29C79B}" type="datetimeFigureOut">
              <a:rPr lang="en-VN" smtClean="0"/>
              <a:t>11/22/2024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60B05-F3DF-1E41-BB27-3CEFD36A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D2435-C4B9-F1F7-D28F-F24C49066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1705-37EA-2B46-B6B3-47D21CF4E40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59278494"/>
      </p:ext>
    </p:extLst>
  </p:cSld>
  <p:clrMapOvr>
    <a:masterClrMapping/>
  </p:clrMapOvr>
  <p:transition spd="med">
    <p:push dir="u"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8CECB-3403-1C9C-EFD5-D42E150DC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20411-587A-946E-E272-3FA579EBB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9C3B72-99F0-0BB2-503E-4263A9966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01819-E296-803E-A77C-F3A19BFC6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AD15-DE92-D845-8506-6BD33F29C79B}" type="datetimeFigureOut">
              <a:rPr lang="en-VN" smtClean="0"/>
              <a:t>11/22/2024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505ECE-5A52-CD15-8567-197C8B70C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12674-A0C4-FF2D-8A72-B5E826E37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1705-37EA-2B46-B6B3-47D21CF4E40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96634567"/>
      </p:ext>
    </p:extLst>
  </p:cSld>
  <p:clrMapOvr>
    <a:masterClrMapping/>
  </p:clrMapOvr>
  <p:transition spd="med">
    <p:push dir="u"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B1FCD-BABD-B0F2-FE34-1B0C5104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D6665-907E-5495-8E19-D10065DE9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D0317-8FC3-C702-5A24-8726AF6AD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39004B-2180-87D4-B1D5-0FD5090DE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DD40BE-020B-D4E1-E421-BB7348809F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27E4F3-E4AA-ED01-E1ED-2EBB55C19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AD15-DE92-D845-8506-6BD33F29C79B}" type="datetimeFigureOut">
              <a:rPr lang="en-VN" smtClean="0"/>
              <a:t>11/22/2024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21351C-53E4-7255-7A33-5C924F04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DDE002-B828-9F75-71C0-E6F8DC424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1705-37EA-2B46-B6B3-47D21CF4E40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30393179"/>
      </p:ext>
    </p:extLst>
  </p:cSld>
  <p:clrMapOvr>
    <a:masterClrMapping/>
  </p:clrMapOvr>
  <p:transition spd="med">
    <p:push dir="u"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DD859-2217-A8F9-5F7E-CF9E5D026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1FD2DC-67CF-0F36-B5F7-57619A78D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AD15-DE92-D845-8506-6BD33F29C79B}" type="datetimeFigureOut">
              <a:rPr lang="en-VN" smtClean="0"/>
              <a:t>11/22/2024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7D5F04-5631-4E71-322F-AD356F326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640511-9D75-ED11-A551-F2F52841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1705-37EA-2B46-B6B3-47D21CF4E40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43441054"/>
      </p:ext>
    </p:extLst>
  </p:cSld>
  <p:clrMapOvr>
    <a:masterClrMapping/>
  </p:clrMapOvr>
  <p:transition spd="med">
    <p:push dir="u"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AF0BA4-58F3-2DF3-3F2C-F826BB641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AD15-DE92-D845-8506-6BD33F29C79B}" type="datetimeFigureOut">
              <a:rPr lang="en-VN" smtClean="0"/>
              <a:t>11/22/2024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47C055-DBAE-2D50-EAE5-E8A03BC86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873C6-DDD1-12DB-82D1-0757F006E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1705-37EA-2B46-B6B3-47D21CF4E40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22658888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D17D4-6437-2D74-474F-BCB3D051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05BF0-F69E-DB2A-7C6E-6BC60EF40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455928-25F2-3478-E133-72BF63F7C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E503E-6CBA-EE5D-4F28-0498A2B44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AD15-DE92-D845-8506-6BD33F29C79B}" type="datetimeFigureOut">
              <a:rPr lang="en-VN" smtClean="0"/>
              <a:t>11/22/2024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BE6C5-EA9A-3FC4-95D0-DA585DE24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293F4-8C41-BBEB-1B63-84A79A5B1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1705-37EA-2B46-B6B3-47D21CF4E40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70959255"/>
      </p:ext>
    </p:extLst>
  </p:cSld>
  <p:clrMapOvr>
    <a:masterClrMapping/>
  </p:clrMapOvr>
  <p:transition spd="med">
    <p:push dir="u"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2518A-9890-B13A-85F7-24627C4BE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669AE0-BC0F-98D8-DFC8-49C3C878F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28EC2-0F8F-2B29-6A4C-D0CF3B0FE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B02D8-A343-8948-C521-E2912FC30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AD15-DE92-D845-8506-6BD33F29C79B}" type="datetimeFigureOut">
              <a:rPr lang="en-VN" smtClean="0"/>
              <a:t>11/22/2024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6E2501-F16B-D05E-819C-C2AEED98E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2A434-66C7-80C6-E2F4-9DB2E2AC6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1705-37EA-2B46-B6B3-47D21CF4E40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91001735"/>
      </p:ext>
    </p:extLst>
  </p:cSld>
  <p:clrMapOvr>
    <a:masterClrMapping/>
  </p:clrMapOvr>
  <p:transition spd="med">
    <p:push dir="u"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E26219-2313-0E78-B04F-9408EBA89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FBCE6-5A49-3017-B943-9495560D0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B7F5E-8509-F08A-E4B6-EA36769884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5AD15-DE92-D845-8506-6BD33F29C79B}" type="datetimeFigureOut">
              <a:rPr lang="en-VN" smtClean="0"/>
              <a:t>11/22/2024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5728F-1DFD-D3C9-106C-03AD9E66C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1E897-202F-280D-367B-2CAF240BD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61705-37EA-2B46-B6B3-47D21CF4E40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1838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7" r:id="rId13"/>
    <p:sldLayoutId id="2147483699" r:id="rId14"/>
    <p:sldLayoutId id="2147483701" r:id="rId15"/>
    <p:sldLayoutId id="2147483703" r:id="rId16"/>
    <p:sldLayoutId id="2147483708" r:id="rId17"/>
    <p:sldLayoutId id="2147483709" r:id="rId18"/>
  </p:sldLayoutIdLst>
  <p:transition spd="med">
    <p:push dir="u"/>
  </p:transition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1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5FF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04271B4-3CA8-ACFA-4886-580758132EEA}"/>
              </a:ext>
            </a:extLst>
          </p:cNvPr>
          <p:cNvSpPr txBox="1"/>
          <p:nvPr/>
        </p:nvSpPr>
        <p:spPr>
          <a:xfrm>
            <a:off x="148200" y="1572694"/>
            <a:ext cx="884760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HỌC 9</a:t>
            </a:r>
            <a:endParaRPr lang="en-VN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5FF"/>
        </a:solidFill>
        <a:effectLst/>
      </p:bgPr>
    </p:bg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D845CC-AB58-CD28-E6FD-13DB65860635}"/>
              </a:ext>
            </a:extLst>
          </p:cNvPr>
          <p:cNvSpPr txBox="1"/>
          <p:nvPr/>
        </p:nvSpPr>
        <p:spPr>
          <a:xfrm>
            <a:off x="4238415" y="380337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VN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2E524F-BB9D-8CB1-F00F-A1B15A6DABA9}"/>
                  </a:ext>
                </a:extLst>
              </p:cNvPr>
              <p:cNvSpPr txBox="1"/>
              <p:nvPr/>
            </p:nvSpPr>
            <p:spPr>
              <a:xfrm>
                <a:off x="1268569" y="780447"/>
                <a:ext cx="6606861" cy="3305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BC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AC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(bất đẳng thức tam giác) (1)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đường tròn đường kính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dây cung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AC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có: </a:t>
                </a: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2000" i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AB</m:t>
                      </m:r>
                      <m:r>
                        <a:rPr lang="vi-VN" sz="2000" i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vi-VN" sz="2000" i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BC</m:t>
                      </m:r>
                      <m:r>
                        <a:rPr lang="vi-VN" sz="2000" i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m:rPr>
                          <m:sty m:val="p"/>
                        </m:rPr>
                        <a:rPr lang="vi-VN" sz="2000" i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AC</m:t>
                      </m:r>
                      <m:r>
                        <a:rPr lang="vi-VN" sz="2000" i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vi-VN" sz="2000" i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BC</m:t>
                      </m:r>
                    </m:oMath>
                  </m:oMathPara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=&gt;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AC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&lt;2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(2)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 (1)(2) suy 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BC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AC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&lt;2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en-VN" sz="20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2E524F-BB9D-8CB1-F00F-A1B15A6DA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569" y="780447"/>
                <a:ext cx="6606861" cy="3305392"/>
              </a:xfrm>
              <a:prstGeom prst="rect">
                <a:avLst/>
              </a:prstGeom>
              <a:blipFill>
                <a:blip r:embed="rId3"/>
                <a:stretch>
                  <a:fillRect l="-766" b="-268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30580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5FF"/>
        </a:solidFill>
        <a:effectLst/>
      </p:bgPr>
    </p:bg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E493D4-C25D-1C1F-D9DF-864E052C4D62}"/>
              </a:ext>
            </a:extLst>
          </p:cNvPr>
          <p:cNvSpPr/>
          <p:nvPr/>
        </p:nvSpPr>
        <p:spPr>
          <a:xfrm>
            <a:off x="858185" y="218835"/>
            <a:ext cx="7427629" cy="7345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vi-VN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Góc ở tâm, cung và số đo của một cung</a:t>
            </a:r>
            <a:endParaRPr lang="en-VN" sz="2800" dirty="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C4B240-F6E5-B7B7-8606-319E0F9E7731}"/>
              </a:ext>
            </a:extLst>
          </p:cNvPr>
          <p:cNvSpPr txBox="1"/>
          <p:nvPr/>
        </p:nvSpPr>
        <p:spPr>
          <a:xfrm>
            <a:off x="1810061" y="1136510"/>
            <a:ext cx="5523875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Khái niệm góc ở tâm và cung tròn</a:t>
            </a:r>
            <a:endParaRPr lang="en-VN" sz="2600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ircle with a circle and a circle with a circle and a circle with a circle and a circle with a circle and a circle with a circle and a circle with a circle and a circle with&#10;&#10;Description automatically generated">
            <a:extLst>
              <a:ext uri="{FF2B5EF4-FFF2-40B4-BE49-F238E27FC236}">
                <a16:creationId xmlns:a16="http://schemas.microsoft.com/office/drawing/2014/main" id="{F7751F02-2AC2-AA92-664A-0E8DA7FB2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777" y="1944138"/>
            <a:ext cx="2795905" cy="2537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46DA6E-58D2-C832-03F0-A6717E2FB13F}"/>
                  </a:ext>
                </a:extLst>
              </p:cNvPr>
              <p:cNvSpPr txBox="1"/>
              <p:nvPr/>
            </p:nvSpPr>
            <p:spPr>
              <a:xfrm>
                <a:off x="277318" y="1733296"/>
                <a:ext cx="5523874" cy="2959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• Hai điểm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chia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thành hai phần, mỗi phần là một cung tròn (hay cung).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• Hai điểm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hai đầu mút của mỗi cung đó.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• </a:t>
                </a:r>
                <a:r>
                  <a:rPr lang="vi-VN" sz="2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Góc ở tâm </a:t>
                </a:r>
                <a:r>
                  <a:rPr lang="vi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là </a:t>
                </a:r>
                <a:r>
                  <a:rPr lang="vi-VN" sz="2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góc có đỉnh trùng với tâm của đường tròn.</a:t>
                </a:r>
                <a:endParaRPr lang="en-VN" sz="20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46DA6E-58D2-C832-03F0-A6717E2FB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18" y="1733296"/>
                <a:ext cx="5523874" cy="2959143"/>
              </a:xfrm>
              <a:prstGeom prst="rect">
                <a:avLst/>
              </a:prstGeom>
              <a:blipFill>
                <a:blip r:embed="rId4"/>
                <a:stretch>
                  <a:fillRect l="-1147" r="-1147" b="-299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4745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5FF"/>
        </a:solidFill>
        <a:effectLst/>
      </p:bgPr>
    </p:bg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AFBE00-70AF-B6C0-86DC-E84454AD2E7B}"/>
              </a:ext>
            </a:extLst>
          </p:cNvPr>
          <p:cNvSpPr txBox="1"/>
          <p:nvPr/>
        </p:nvSpPr>
        <p:spPr>
          <a:xfrm>
            <a:off x="4052466" y="404735"/>
            <a:ext cx="103906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90F508-C460-0BFB-D584-39A8F8623F2A}"/>
                  </a:ext>
                </a:extLst>
              </p:cNvPr>
              <p:cNvSpPr txBox="1"/>
              <p:nvPr/>
            </p:nvSpPr>
            <p:spPr>
              <a:xfrm>
                <a:off x="637081" y="1049647"/>
                <a:ext cx="7869836" cy="26085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2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•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VN" sz="2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2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  <m:r>
                      <a:rPr lang="vi-VN" sz="2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en-VN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2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22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vi-VN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VN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</m:rPr>
                          <a:rPr lang="vi-VN" sz="22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AmB</m:t>
                        </m:r>
                      </m:e>
                    </m:groupChr>
                  </m:oMath>
                </a14:m>
                <a:r>
                  <a:rPr lang="vi-VN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cung nhỏ;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VN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</m:rPr>
                          <a:rPr lang="vi-VN" sz="22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AmB</m:t>
                        </m:r>
                      </m:e>
                    </m:groupChr>
                  </m:oMath>
                </a14:m>
                <a:r>
                  <a:rPr lang="vi-VN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thể kí hiệu là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VN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</m:rPr>
                          <a:rPr lang="vi-VN" sz="22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groupChr>
                  </m:oMath>
                </a14:m>
                <a:endParaRPr lang="en-VN" sz="22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•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VN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</m:rPr>
                          <a:rPr lang="vi-VN" sz="22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AnB</m:t>
                        </m:r>
                      </m:e>
                    </m:groupChr>
                  </m:oMath>
                </a14:m>
                <a:r>
                  <a:rPr lang="vi-VN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cung lớn</a:t>
                </a:r>
                <a:endParaRPr lang="en-VN" sz="22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•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VN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2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  <m:r>
                      <a:rPr lang="vi-VN" sz="2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2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22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vi-VN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VN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</m:rPr>
                          <a:rPr lang="vi-VN" sz="22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groupChr>
                  </m:oMath>
                </a14:m>
                <a:r>
                  <a:rPr lang="vi-VN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một nửa đường tròn.</a:t>
                </a:r>
                <a:endParaRPr lang="en-VN" sz="22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•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VN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2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</m:oMath>
                </a14:m>
                <a:r>
                  <a:rPr lang="vi-VN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chắn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VN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</m:rPr>
                          <a:rPr lang="vi-VN" sz="22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groupChr>
                  </m:oMath>
                </a14:m>
                <a:r>
                  <a:rPr lang="vi-VN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VN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</m:rPr>
                          <a:rPr lang="vi-VN" sz="22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groupChr>
                  </m:oMath>
                </a14:m>
                <a:r>
                  <a:rPr lang="vi-VN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chắn bởi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VN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2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</m:oMath>
                </a14:m>
                <a:r>
                  <a:rPr lang="vi-VN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2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90F508-C460-0BFB-D584-39A8F8623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81" y="1049647"/>
                <a:ext cx="7869836" cy="2608535"/>
              </a:xfrm>
              <a:prstGeom prst="rect">
                <a:avLst/>
              </a:prstGeom>
              <a:blipFill>
                <a:blip r:embed="rId3"/>
                <a:stretch>
                  <a:fillRect l="-968" t="-485" b="-388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58436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5FF"/>
        </a:solidFill>
        <a:effectLst/>
      </p:bgPr>
    </p:bg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C2C34A-DB67-2B8C-947A-C080BCB7E0A8}"/>
              </a:ext>
            </a:extLst>
          </p:cNvPr>
          <p:cNvSpPr txBox="1"/>
          <p:nvPr/>
        </p:nvSpPr>
        <p:spPr>
          <a:xfrm>
            <a:off x="202490" y="275594"/>
            <a:ext cx="263084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2 (SGK – tr.89)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E3F5E0-A2C3-2A9F-6565-9F07532FE379}"/>
                  </a:ext>
                </a:extLst>
              </p:cNvPr>
              <p:cNvSpPr txBox="1"/>
              <p:nvPr/>
            </p:nvSpPr>
            <p:spPr>
              <a:xfrm>
                <a:off x="1128993" y="738200"/>
                <a:ext cx="6886013" cy="1574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ba điểm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thuộc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như hình 5.10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Tìm các góc ở tâm có hai cạnh đi qua ba điểm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Tìm các cung có hai mút là hai trong ba điểm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E3F5E0-A2C3-2A9F-6565-9F07532FE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993" y="738200"/>
                <a:ext cx="6886013" cy="1574149"/>
              </a:xfrm>
              <a:prstGeom prst="rect">
                <a:avLst/>
              </a:prstGeom>
              <a:blipFill>
                <a:blip r:embed="rId3"/>
                <a:stretch>
                  <a:fillRect l="-735" b="-725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C355E79-B8A9-F1ED-6141-169A98736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113" y="2512404"/>
            <a:ext cx="2209800" cy="2197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9FF40E-9BC5-CB50-0487-3204F641286C}"/>
              </a:ext>
            </a:extLst>
          </p:cNvPr>
          <p:cNvSpPr txBox="1"/>
          <p:nvPr/>
        </p:nvSpPr>
        <p:spPr>
          <a:xfrm>
            <a:off x="461823" y="2312349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VN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F729E5-AA21-F7EA-C6DF-AFDDF8112288}"/>
                  </a:ext>
                </a:extLst>
              </p:cNvPr>
              <p:cNvSpPr txBox="1"/>
              <p:nvPr/>
            </p:nvSpPr>
            <p:spPr>
              <a:xfrm>
                <a:off x="461823" y="2774955"/>
                <a:ext cx="5517857" cy="410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V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ác góc ở tâm cần tìm là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VN" sz="20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</m:oMath>
                </a14:m>
                <a:r>
                  <a:rPr lang="en-V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BOC</m:t>
                        </m:r>
                      </m:e>
                    </m:acc>
                  </m:oMath>
                </a14:m>
                <a:r>
                  <a:rPr lang="en-V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COA</m:t>
                        </m:r>
                      </m:e>
                    </m:acc>
                  </m:oMath>
                </a14:m>
                <a:r>
                  <a:rPr lang="en-V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F729E5-AA21-F7EA-C6DF-AFDDF8112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23" y="2774955"/>
                <a:ext cx="5517857" cy="410433"/>
              </a:xfrm>
              <a:prstGeom prst="rect">
                <a:avLst/>
              </a:prstGeom>
              <a:blipFill>
                <a:blip r:embed="rId5"/>
                <a:stretch>
                  <a:fillRect l="-1149" t="-5882" r="-230" b="-2352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05E0E4-E195-C598-0EE6-CC149FA6EBB5}"/>
                  </a:ext>
                </a:extLst>
              </p:cNvPr>
              <p:cNvSpPr txBox="1"/>
              <p:nvPr/>
            </p:nvSpPr>
            <p:spPr>
              <a:xfrm>
                <a:off x="461823" y="3247884"/>
                <a:ext cx="4562339" cy="1427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V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ác cung có hai mút A, B là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groupChr>
                  </m:oMath>
                </a14:m>
                <a:r>
                  <a:rPr lang="en-US">
                    <a:solidFill>
                      <a:prstClr val="black"/>
                    </a:solidFill>
                  </a:rPr>
                  <a:t>;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groupChr>
                  </m:oMath>
                </a14:m>
                <a:endParaRPr lang="en-US"/>
              </a:p>
              <a:p>
                <a:pPr>
                  <a:lnSpc>
                    <a:spcPct val="150000"/>
                  </a:lnSpc>
                </a:pPr>
                <a:r>
                  <a:rPr lang="en-US" sz="200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V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ác cung có hai mút A, C là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groupChr>
                  </m:oMath>
                </a14:m>
                <a:r>
                  <a:rPr lang="en-US" sz="2000">
                    <a:solidFill>
                      <a:prstClr val="black"/>
                    </a:solidFill>
                  </a:rPr>
                  <a:t>;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groupChr>
                  </m:oMath>
                </a14:m>
                <a:endParaRPr lang="en-V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V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ác cung có hai mút B, C là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/>
                          </m:r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groupChr>
                  </m:oMath>
                </a14:m>
                <a:r>
                  <a:rPr lang="en-US" sz="2000">
                    <a:solidFill>
                      <a:prstClr val="black"/>
                    </a:solidFill>
                  </a:rPr>
                  <a:t>;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𝑎𝐶</m:t>
                        </m:r>
                      </m:e>
                    </m:groupChr>
                  </m:oMath>
                </a14:m>
                <a:endParaRPr lang="en-V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05E0E4-E195-C598-0EE6-CC149FA6E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23" y="3247884"/>
                <a:ext cx="4562339" cy="1427442"/>
              </a:xfrm>
              <a:prstGeom prst="rect">
                <a:avLst/>
              </a:prstGeom>
              <a:blipFill>
                <a:blip r:embed="rId6"/>
                <a:stretch>
                  <a:fillRect l="-1471" t="-6838" r="-28476" b="-6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86199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5FF"/>
        </a:solidFill>
        <a:effectLst/>
      </p:bgPr>
    </p:bg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21A210-7CA1-3816-F4D4-B5170AFED885}"/>
              </a:ext>
            </a:extLst>
          </p:cNvPr>
          <p:cNvSpPr txBox="1"/>
          <p:nvPr/>
        </p:nvSpPr>
        <p:spPr>
          <a:xfrm>
            <a:off x="1952469" y="288122"/>
            <a:ext cx="523906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Cách xác định số đo của một cung</a:t>
            </a:r>
            <a:endParaRPr lang="en-VN" sz="2400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036B8B-558E-A1B9-3687-813E64BF590A}"/>
                  </a:ext>
                </a:extLst>
              </p:cNvPr>
              <p:cNvSpPr txBox="1"/>
              <p:nvPr/>
            </p:nvSpPr>
            <p:spPr>
              <a:xfrm>
                <a:off x="415977" y="749787"/>
                <a:ext cx="8312046" cy="25744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1) Số đo của một cung được xác định như sau: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Số đo của nửa đường tròn bằng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2000" i="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 đo của cung nhỏ bằng số đo của góc ở tâm chắn cung đó.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vi-VN" sz="20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vi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ố đo của cung lớn bằng hiệu giữa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360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2000" i="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số đo của cung nhỏ có chung hai mút.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036B8B-558E-A1B9-3687-813E64BF5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77" y="749787"/>
                <a:ext cx="8312046" cy="2574423"/>
              </a:xfrm>
              <a:prstGeom prst="rect">
                <a:avLst/>
              </a:prstGeom>
              <a:blipFill>
                <a:blip r:embed="rId3"/>
                <a:stretch>
                  <a:fillRect l="-762" r="-762" b="-344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5A4F5D-56C2-D547-49A9-2C18ADEFD68E}"/>
                  </a:ext>
                </a:extLst>
              </p:cNvPr>
              <p:cNvSpPr txBox="1"/>
              <p:nvPr/>
            </p:nvSpPr>
            <p:spPr>
              <a:xfrm>
                <a:off x="415977" y="3220874"/>
                <a:ext cx="5134132" cy="17861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2) Số đo của cung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được kí hiệu là sđ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groupChr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sđ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AmB</m:t>
                        </m:r>
                      </m:e>
                    </m:groupCh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sup>
                        </m:sSup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180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sup>
                        </m:sSup>
                      </m:e>
                    </m:d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sđ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AnB</m:t>
                        </m:r>
                      </m:e>
                    </m:groupCh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360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5A4F5D-56C2-D547-49A9-2C18ADEFD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77" y="3220874"/>
                <a:ext cx="5134132" cy="1786130"/>
              </a:xfrm>
              <a:prstGeom prst="rect">
                <a:avLst/>
              </a:prstGeom>
              <a:blipFill>
                <a:blip r:embed="rId4"/>
                <a:stretch>
                  <a:fillRect l="-1235" t="-704" b="-563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571114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5FF"/>
        </a:solidFill>
        <a:effectLst/>
      </p:bgPr>
    </p:bg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83C33B-C1E2-EA4A-6ECF-82C277EF8CC7}"/>
              </a:ext>
            </a:extLst>
          </p:cNvPr>
          <p:cNvSpPr txBox="1"/>
          <p:nvPr/>
        </p:nvSpPr>
        <p:spPr>
          <a:xfrm>
            <a:off x="4122996" y="226084"/>
            <a:ext cx="8980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7D0E2B-AC1C-687F-F60E-294A20FAA95B}"/>
                  </a:ext>
                </a:extLst>
              </p:cNvPr>
              <p:cNvSpPr txBox="1"/>
              <p:nvPr/>
            </p:nvSpPr>
            <p:spPr>
              <a:xfrm>
                <a:off x="259762" y="781918"/>
                <a:ext cx="8624467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• Cung </a:t>
                </a:r>
                <a:r>
                  <a:rPr lang="vi-VN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 số đo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vi-VN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gọi là cung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vi-VN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Cả đường tròn là cung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vi-VN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Một điểm thường được coi là cung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VN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• Hai cung trên một đường tròn bằng nhau nếu chúng có cùng số đo.</a:t>
                </a:r>
                <a:endParaRPr lang="en-VN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7D0E2B-AC1C-687F-F60E-294A20FAA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62" y="781918"/>
                <a:ext cx="8624467" cy="1364412"/>
              </a:xfrm>
              <a:prstGeom prst="rect">
                <a:avLst/>
              </a:prstGeom>
              <a:blipFill>
                <a:blip r:embed="rId3"/>
                <a:stretch>
                  <a:fillRect l="-588" r="-588" b="-648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1EE521E-F7D6-421F-E31D-2FCCE373BB21}"/>
              </a:ext>
            </a:extLst>
          </p:cNvPr>
          <p:cNvSpPr txBox="1"/>
          <p:nvPr/>
        </p:nvSpPr>
        <p:spPr>
          <a:xfrm>
            <a:off x="3688762" y="2371695"/>
            <a:ext cx="176646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hỏi</a:t>
            </a:r>
            <a:endParaRPr lang="en-VN" sz="2000" i="1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EB5B44-5095-CC1D-BE52-275F5EA7C8CD}"/>
                  </a:ext>
                </a:extLst>
              </p:cNvPr>
              <p:cNvSpPr txBox="1"/>
              <p:nvPr/>
            </p:nvSpPr>
            <p:spPr>
              <a:xfrm>
                <a:off x="1039254" y="2857888"/>
                <a:ext cx="6673185" cy="4565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 sao số đo cung lớn của một đường tròn luôn lớn hơn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vi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vi-VN" sz="18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EB5B44-5095-CC1D-BE52-275F5EA7C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254" y="2857888"/>
                <a:ext cx="6673185" cy="456535"/>
              </a:xfrm>
              <a:prstGeom prst="rect">
                <a:avLst/>
              </a:prstGeom>
              <a:blipFill>
                <a:blip r:embed="rId4"/>
                <a:stretch>
                  <a:fillRect l="-759" b="-1621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E760E8-BF77-6EC0-6A4E-CB9A4BF74620}"/>
                  </a:ext>
                </a:extLst>
              </p:cNvPr>
              <p:cNvSpPr txBox="1"/>
              <p:nvPr/>
            </p:nvSpPr>
            <p:spPr>
              <a:xfrm>
                <a:off x="3200399" y="3444345"/>
                <a:ext cx="5448925" cy="13659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Tổng số đo cung lớn và cung nhỏ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360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Mà số đo cung nhỏ luôn nhỏ hơn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số đo cung lớn luôn lớn hơn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E760E8-BF77-6EC0-6A4E-CB9A4BF74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399" y="3444345"/>
                <a:ext cx="5448925" cy="1365951"/>
              </a:xfrm>
              <a:prstGeom prst="rect">
                <a:avLst/>
              </a:prstGeom>
              <a:blipFill>
                <a:blip r:embed="rId5"/>
                <a:stretch>
                  <a:fillRect l="-930" r="-698" b="-555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329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animBg="1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5FF"/>
        </a:solidFill>
        <a:effectLst/>
      </p:bgPr>
    </p:bg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A9C797-DB3F-5BC8-5B51-67C75458625A}"/>
              </a:ext>
            </a:extLst>
          </p:cNvPr>
          <p:cNvSpPr txBox="1"/>
          <p:nvPr/>
        </p:nvSpPr>
        <p:spPr>
          <a:xfrm>
            <a:off x="626066" y="323627"/>
            <a:ext cx="148470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049263-4E2E-9676-3CAF-FD9F10524F5C}"/>
                  </a:ext>
                </a:extLst>
              </p:cNvPr>
              <p:cNvSpPr txBox="1"/>
              <p:nvPr/>
            </p:nvSpPr>
            <p:spPr>
              <a:xfrm>
                <a:off x="3028468" y="238187"/>
                <a:ext cx="4572000" cy="109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một điểm thuộc cung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BAC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thì: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sđ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BAC</m:t>
                        </m:r>
                      </m:e>
                    </m:groupCh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sđ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BA</m:t>
                        </m:r>
                      </m:e>
                    </m:groupCh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sđ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AC</m:t>
                        </m:r>
                      </m:e>
                    </m:groupCh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(H.5.10)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049263-4E2E-9676-3CAF-FD9F10524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468" y="238187"/>
                <a:ext cx="4572000" cy="1094210"/>
              </a:xfrm>
              <a:prstGeom prst="rect">
                <a:avLst/>
              </a:prstGeom>
              <a:blipFill>
                <a:blip r:embed="rId3"/>
                <a:stretch>
                  <a:fillRect l="-1385" b="-909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5FF9F04-F1C1-DD71-D108-C6A9AF6C77E8}"/>
              </a:ext>
            </a:extLst>
          </p:cNvPr>
          <p:cNvSpPr txBox="1"/>
          <p:nvPr/>
        </p:nvSpPr>
        <p:spPr>
          <a:xfrm>
            <a:off x="262451" y="1415786"/>
            <a:ext cx="263110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3 (SGK – tr.89)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E41462-4FE6-BF8F-9065-B3FC96E314FE}"/>
                  </a:ext>
                </a:extLst>
              </p:cNvPr>
              <p:cNvSpPr txBox="1"/>
              <p:nvPr/>
            </p:nvSpPr>
            <p:spPr>
              <a:xfrm>
                <a:off x="262451" y="1748089"/>
                <a:ext cx="8619098" cy="9585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 số đo của các cung có các đầu mút là hai trong các điểm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trong Hình 5.11, biết rằng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tam giác vuông cân tại đỉnh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E41462-4FE6-BF8F-9065-B3FC96E31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51" y="1748089"/>
                <a:ext cx="8619098" cy="958596"/>
              </a:xfrm>
              <a:prstGeom prst="rect">
                <a:avLst/>
              </a:prstGeom>
              <a:blipFill>
                <a:blip r:embed="rId4"/>
                <a:stretch>
                  <a:fillRect l="-735" r="-735" b="-1039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3CDB4346-7F9C-0478-0D81-2A9A6B9BC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041" y="2774492"/>
            <a:ext cx="2145918" cy="197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6341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5FF"/>
        </a:solidFill>
        <a:effectLst/>
      </p:bgPr>
    </p:bg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38DED6-B0C1-723B-3FBB-67157CD9CC44}"/>
              </a:ext>
            </a:extLst>
          </p:cNvPr>
          <p:cNvSpPr txBox="1"/>
          <p:nvPr/>
        </p:nvSpPr>
        <p:spPr>
          <a:xfrm>
            <a:off x="4261658" y="26041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VN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1ABA03-35A1-BB07-3DC4-1FBF9C064AB3}"/>
                  </a:ext>
                </a:extLst>
              </p:cNvPr>
              <p:cNvSpPr txBox="1"/>
              <p:nvPr/>
            </p:nvSpPr>
            <p:spPr>
              <a:xfrm>
                <a:off x="166737" y="505202"/>
                <a:ext cx="8810524" cy="4446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VN" dirty="0">
                    <a:latin typeface="Arial" panose="020B0604020202020204" pitchFamily="34" charset="0"/>
                    <a:cs typeface="Arial" panose="020B0604020202020204" pitchFamily="34" charset="0"/>
                  </a:rPr>
                  <a:t>Trên Hình 5.11, ta thấy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VN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</m:rPr>
                          <a:rPr lang="vi-VN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groupChr>
                  </m:oMath>
                </a14:m>
                <a:r>
                  <a:rPr lang="en-VN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</m:rPr>
                          <a:rPr lang="vi-VN" i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groupChr>
                  </m:oMath>
                </a14:m>
                <a:r>
                  <a:rPr lang="en-VN" dirty="0">
                    <a:latin typeface="Arial" panose="020B0604020202020204" pitchFamily="34" charset="0"/>
                    <a:cs typeface="Arial" panose="020B0604020202020204" pitchFamily="34" charset="0"/>
                  </a:rPr>
                  <a:t> là các cung nhỏ bị chắn bởi các góc ở tâm thứ tự là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i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</m:oMath>
                </a14:m>
                <a:r>
                  <a:rPr lang="en-VN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i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VN" dirty="0">
                    <a:latin typeface="Arial" panose="020B0604020202020204" pitchFamily="34" charset="0"/>
                    <a:cs typeface="Arial" panose="020B0604020202020204" pitchFamily="34" charset="0"/>
                  </a:rPr>
                  <a:t>. Do tam giác ABC vuông cân tại A nên đường trung tuyến AO cũng là đường cao, tức là AO </a:t>
                </a:r>
                <a14:m>
                  <m:oMath xmlns:m="http://schemas.openxmlformats.org/officeDocument/2006/math">
                    <m:r>
                      <a:rPr lang="en-VN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VN" dirty="0">
                    <a:latin typeface="Arial" panose="020B0604020202020204" pitchFamily="34" charset="0"/>
                    <a:cs typeface="Arial" panose="020B0604020202020204" pitchFamily="34" charset="0"/>
                  </a:rPr>
                  <a:t> BC. Do đó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VN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i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</m:oMath>
                </a14:m>
                <a:r>
                  <a:rPr lang="en-VN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i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VN" dirty="0">
                    <a:latin typeface="Arial" panose="020B0604020202020204" pitchFamily="34" charset="0"/>
                    <a:cs typeface="Arial" panose="020B0604020202020204" pitchFamily="34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en-VN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VN" dirty="0">
                    <a:latin typeface="Arial" panose="020B0604020202020204" pitchFamily="34" charset="0"/>
                    <a:cs typeface="Arial" panose="020B0604020202020204" pitchFamily="34" charset="0"/>
                  </a:rPr>
                  <a:t>, suy ra sđ</a:t>
                </a:r>
                <a:r>
                  <a:rPr lang="en-VN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</m:rPr>
                          <a:rPr lang="vi-VN" i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groupChr>
                  </m:oMath>
                </a14:m>
                <a:r>
                  <a:rPr lang="en-VN" dirty="0">
                    <a:latin typeface="Arial" panose="020B0604020202020204" pitchFamily="34" charset="0"/>
                    <a:cs typeface="Arial" panose="020B0604020202020204" pitchFamily="34" charset="0"/>
                  </a:rPr>
                  <a:t> = sđ</a:t>
                </a:r>
                <a:r>
                  <a:rPr lang="en-VN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</m:rPr>
                          <a:rPr lang="vi-VN" i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groupChr>
                  </m:oMath>
                </a14:m>
                <a:r>
                  <a:rPr lang="en-VN" dirty="0">
                    <a:latin typeface="Arial" panose="020B0604020202020204" pitchFamily="34" charset="0"/>
                    <a:cs typeface="Arial" panose="020B0604020202020204" pitchFamily="34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en-VN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V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200000"/>
                  </a:lnSpc>
                </a:pP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</m:rPr>
                          <a:rPr lang="vi-VN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vi-VN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groupCh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VN">
                    <a:latin typeface="Arial" panose="020B0604020202020204" pitchFamily="34" charset="0"/>
                    <a:cs typeface="Arial" panose="020B0604020202020204" pitchFamily="34" charset="0"/>
                  </a:rPr>
                  <a:t>là cung </a:t>
                </a:r>
                <a:r>
                  <a:rPr lang="en-VN" dirty="0">
                    <a:latin typeface="Arial" panose="020B0604020202020204" pitchFamily="34" charset="0"/>
                    <a:cs typeface="Arial" panose="020B0604020202020204" pitchFamily="34" charset="0"/>
                  </a:rPr>
                  <a:t>lớn có chung hai mút A, B với cung nhỏ AB nên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VN" dirty="0">
                    <a:latin typeface="Arial" panose="020B0604020202020204" pitchFamily="34" charset="0"/>
                    <a:cs typeface="Arial" panose="020B0604020202020204" pitchFamily="34" charset="0"/>
                  </a:rPr>
                  <a:t>sđ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VN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</m:rPr>
                          <a:rPr lang="vi-VN" i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vi-VN" i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groupChr>
                  </m:oMath>
                </a14:m>
                <a:r>
                  <a:rPr lang="en-VN" dirty="0">
                    <a:latin typeface="Arial" panose="020B0604020202020204" pitchFamily="34" charset="0"/>
                    <a:cs typeface="Arial" panose="020B0604020202020204" pitchFamily="34" charset="0"/>
                  </a:rPr>
                  <a:t> = 360</a:t>
                </a:r>
                <a14:m>
                  <m:oMath xmlns:m="http://schemas.openxmlformats.org/officeDocument/2006/math">
                    <m:r>
                      <a:rPr lang="en-VN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VN" dirty="0">
                    <a:latin typeface="Arial" panose="020B0604020202020204" pitchFamily="34" charset="0"/>
                    <a:cs typeface="Arial" panose="020B0604020202020204" pitchFamily="34" charset="0"/>
                  </a:rPr>
                  <a:t> - sđ</a:t>
                </a:r>
                <a:r>
                  <a:rPr lang="en-VN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</m:rPr>
                          <a:rPr lang="vi-VN" i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groupChr>
                  </m:oMath>
                </a14:m>
                <a:r>
                  <a:rPr lang="en-VN" dirty="0">
                    <a:latin typeface="Arial" panose="020B0604020202020204" pitchFamily="34" charset="0"/>
                    <a:cs typeface="Arial" panose="020B0604020202020204" pitchFamily="34" charset="0"/>
                  </a:rPr>
                  <a:t> = 360</a:t>
                </a:r>
                <a14:m>
                  <m:oMath xmlns:m="http://schemas.openxmlformats.org/officeDocument/2006/math">
                    <m:r>
                      <a:rPr lang="en-VN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VN" dirty="0">
                    <a:latin typeface="Arial" panose="020B0604020202020204" pitchFamily="34" charset="0"/>
                    <a:cs typeface="Arial" panose="020B0604020202020204" pitchFamily="34" charset="0"/>
                  </a:rPr>
                  <a:t> -  90</a:t>
                </a:r>
                <a14:m>
                  <m:oMath xmlns:m="http://schemas.openxmlformats.org/officeDocument/2006/math">
                    <m:r>
                      <a:rPr lang="en-VN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VN" dirty="0">
                    <a:latin typeface="Arial" panose="020B0604020202020204" pitchFamily="34" charset="0"/>
                    <a:cs typeface="Arial" panose="020B0604020202020204" pitchFamily="34" charset="0"/>
                  </a:rPr>
                  <a:t> = 270</a:t>
                </a:r>
                <a14:m>
                  <m:oMath xmlns:m="http://schemas.openxmlformats.org/officeDocument/2006/math">
                    <m:r>
                      <a:rPr lang="en-VN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VN" dirty="0">
                    <a:latin typeface="Arial" panose="020B0604020202020204" pitchFamily="34" charset="0"/>
                    <a:cs typeface="Arial" panose="020B0604020202020204" pitchFamily="34" charset="0"/>
                  </a:rPr>
                  <a:t> .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VN" dirty="0">
                    <a:latin typeface="Arial" panose="020B0604020202020204" pitchFamily="34" charset="0"/>
                    <a:cs typeface="Arial" panose="020B0604020202020204" pitchFamily="34" charset="0"/>
                  </a:rPr>
                  <a:t>Tương tự, ta có: sđ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VN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</m:rPr>
                          <a:rPr lang="vi-VN" i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groupChr>
                  </m:oMath>
                </a14:m>
                <a:r>
                  <a:rPr lang="en-VN" dirty="0">
                    <a:latin typeface="Arial" panose="020B0604020202020204" pitchFamily="34" charset="0"/>
                    <a:cs typeface="Arial" panose="020B0604020202020204" pitchFamily="34" charset="0"/>
                  </a:rPr>
                  <a:t> = 360</a:t>
                </a:r>
                <a14:m>
                  <m:oMath xmlns:m="http://schemas.openxmlformats.org/officeDocument/2006/math">
                    <m:r>
                      <a:rPr lang="en-VN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VN" dirty="0">
                    <a:latin typeface="Arial" panose="020B0604020202020204" pitchFamily="34" charset="0"/>
                    <a:cs typeface="Arial" panose="020B0604020202020204" pitchFamily="34" charset="0"/>
                  </a:rPr>
                  <a:t> - sđ</a:t>
                </a:r>
                <a:r>
                  <a:rPr lang="en-VN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</m:rPr>
                          <a:rPr lang="vi-VN" i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groupChr>
                  </m:oMath>
                </a14:m>
                <a:r>
                  <a:rPr lang="en-VN" dirty="0">
                    <a:latin typeface="Arial" panose="020B0604020202020204" pitchFamily="34" charset="0"/>
                    <a:cs typeface="Arial" panose="020B0604020202020204" pitchFamily="34" charset="0"/>
                  </a:rPr>
                  <a:t> = 360</a:t>
                </a:r>
                <a14:m>
                  <m:oMath xmlns:m="http://schemas.openxmlformats.org/officeDocument/2006/math">
                    <m:r>
                      <a:rPr lang="en-VN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VN" dirty="0">
                    <a:latin typeface="Arial" panose="020B0604020202020204" pitchFamily="34" charset="0"/>
                    <a:cs typeface="Arial" panose="020B0604020202020204" pitchFamily="34" charset="0"/>
                  </a:rPr>
                  <a:t> -  90</a:t>
                </a:r>
                <a14:m>
                  <m:oMath xmlns:m="http://schemas.openxmlformats.org/officeDocument/2006/math">
                    <m:r>
                      <a:rPr lang="en-VN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VN" dirty="0">
                    <a:latin typeface="Arial" panose="020B0604020202020204" pitchFamily="34" charset="0"/>
                    <a:cs typeface="Arial" panose="020B0604020202020204" pitchFamily="34" charset="0"/>
                  </a:rPr>
                  <a:t> = 270</a:t>
                </a:r>
                <a14:m>
                  <m:oMath xmlns:m="http://schemas.openxmlformats.org/officeDocument/2006/math">
                    <m:r>
                      <a:rPr lang="en-VN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VN" dirty="0">
                    <a:latin typeface="Arial" panose="020B0604020202020204" pitchFamily="34" charset="0"/>
                    <a:cs typeface="Arial" panose="020B0604020202020204" pitchFamily="34" charset="0"/>
                  </a:rPr>
                  <a:t> .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VN" dirty="0">
                    <a:latin typeface="Arial" panose="020B0604020202020204" pitchFamily="34" charset="0"/>
                    <a:cs typeface="Arial" panose="020B0604020202020204" pitchFamily="34" charset="0"/>
                  </a:rPr>
                  <a:t>Ngoài ra còn có hai nửa đường tròn có chung hai mút A và B có số đo bằng 180</a:t>
                </a:r>
                <a14:m>
                  <m:oMath xmlns:m="http://schemas.openxmlformats.org/officeDocument/2006/math">
                    <m:r>
                      <a:rPr lang="en-VN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V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1ABA03-35A1-BB07-3DC4-1FBF9C064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37" y="505202"/>
                <a:ext cx="8810524" cy="4446858"/>
              </a:xfrm>
              <a:prstGeom prst="rect">
                <a:avLst/>
              </a:prstGeom>
              <a:blipFill>
                <a:blip r:embed="rId3"/>
                <a:stretch>
                  <a:fillRect l="-553" r="-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008329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5FF"/>
        </a:solidFill>
        <a:effectLst/>
      </p:bgPr>
    </p:bg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41C88A-A329-2D6B-FBAD-AECA54EF55CB}"/>
              </a:ext>
            </a:extLst>
          </p:cNvPr>
          <p:cNvSpPr txBox="1"/>
          <p:nvPr/>
        </p:nvSpPr>
        <p:spPr>
          <a:xfrm>
            <a:off x="592234" y="396455"/>
            <a:ext cx="321620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2 (SGK – tr.90)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7A018E3-7B14-7450-4150-5E25DC23A338}"/>
                  </a:ext>
                </a:extLst>
              </p:cNvPr>
              <p:cNvSpPr txBox="1"/>
              <p:nvPr/>
            </p:nvSpPr>
            <p:spPr>
              <a:xfrm>
                <a:off x="423531" y="910622"/>
                <a:ext cx="8296933" cy="10172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điểm C nằm trên đường tròn (O). Đường trung trực của đoạn OC cắt (O) tại A. Tính số đo của các cung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ACB</m:t>
                        </m:r>
                      </m:e>
                    </m:groupCh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cung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ABC</m:t>
                        </m:r>
                      </m:e>
                    </m:groupCh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7A018E3-7B14-7450-4150-5E25DC23A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31" y="910622"/>
                <a:ext cx="8296933" cy="1017266"/>
              </a:xfrm>
              <a:prstGeom prst="rect">
                <a:avLst/>
              </a:prstGeom>
              <a:blipFill>
                <a:blip r:embed="rId3"/>
                <a:stretch>
                  <a:fillRect l="-765" r="-765" b="-1111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circle with circles and lines in it&#10;&#10;Description automatically generated">
            <a:extLst>
              <a:ext uri="{FF2B5EF4-FFF2-40B4-BE49-F238E27FC236}">
                <a16:creationId xmlns:a16="http://schemas.microsoft.com/office/drawing/2014/main" id="{B1753E03-FBC0-41B6-D020-8576DD2E0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86" y="2041945"/>
            <a:ext cx="27146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868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5FF"/>
        </a:solidFill>
        <a:effectLst/>
      </p:bgPr>
    </p:bg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E2494F-958E-8C5D-E87A-0539F7EC1BB7}"/>
              </a:ext>
            </a:extLst>
          </p:cNvPr>
          <p:cNvSpPr txBox="1"/>
          <p:nvPr/>
        </p:nvSpPr>
        <p:spPr>
          <a:xfrm>
            <a:off x="4238415" y="347536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VN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8254C3-0AD8-0896-9A85-1D9B1FFA4959}"/>
                  </a:ext>
                </a:extLst>
              </p:cNvPr>
              <p:cNvSpPr txBox="1"/>
              <p:nvPr/>
            </p:nvSpPr>
            <p:spPr>
              <a:xfrm>
                <a:off x="1682646" y="855398"/>
                <a:ext cx="5778708" cy="3740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vi-VN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trung điểm của đoạn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OC</m:t>
                    </m:r>
                  </m:oMath>
                </a14:m>
                <a:endParaRPr lang="en-VN" sz="1800" dirty="0">
                  <a:effectLst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OAD</m:t>
                    </m:r>
                  </m:oMath>
                </a14:m>
                <a:r>
                  <a:rPr lang="vi-VN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sty m:val="p"/>
                      </m:rPr>
                      <a:rPr lang="en-US" sz="1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AD</m:t>
                    </m:r>
                  </m:oMath>
                </a14:m>
                <a:r>
                  <a:rPr lang="vi-VN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OAD</m:t>
                    </m:r>
                  </m:oMath>
                </a14:m>
                <a:r>
                  <a:rPr lang="vi-VN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endParaRPr lang="en-VN" sz="1800" dirty="0">
                  <a:effectLst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OAD</m:t>
                    </m:r>
                  </m:oMath>
                </a14:m>
                <a:r>
                  <a:rPr lang="vi-VN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OD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OC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OA</m:t>
                    </m:r>
                  </m:oMath>
                </a14:m>
                <a:r>
                  <a:rPr lang="vi-VN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VN" sz="1800" dirty="0">
                  <a:effectLst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vi-VN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AOC</m:t>
                        </m:r>
                      </m:e>
                    </m:acc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AOD</m:t>
                        </m:r>
                      </m:e>
                    </m:acc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VN" sz="1800" dirty="0">
                  <a:effectLst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̂"/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AOC</m:t>
                        </m:r>
                      </m:e>
                    </m:acc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VN" sz="1800" dirty="0">
                  <a:effectLst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sđ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ACB</m:t>
                        </m:r>
                      </m:e>
                    </m:groupCh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VN" sz="1800" dirty="0">
                  <a:effectLst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vi-VN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sđ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ABC</m:t>
                        </m:r>
                      </m:e>
                    </m:groupCh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vi-VN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sđ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AC</m:t>
                        </m:r>
                      </m:e>
                    </m:groupCh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300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vi-VN" sz="1800" dirty="0">
                    <a:effectLst/>
                    <a:ea typeface="Times New Roman" panose="02020603050405020304" pitchFamily="18" charset="0"/>
                  </a:rPr>
                  <a:t> </a:t>
                </a:r>
                <a:endParaRPr lang="en-VN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8254C3-0AD8-0896-9A85-1D9B1FFA4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646" y="855398"/>
                <a:ext cx="5778708" cy="3740511"/>
              </a:xfrm>
              <a:prstGeom prst="rect">
                <a:avLst/>
              </a:prstGeom>
              <a:blipFill>
                <a:blip r:embed="rId3"/>
                <a:stretch>
                  <a:fillRect l="-844" b="-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95777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5FF"/>
        </a:solidFill>
        <a:effectLst/>
      </p:bgPr>
    </p:bg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36"/>
          <p:cNvSpPr/>
          <p:nvPr/>
        </p:nvSpPr>
        <p:spPr>
          <a:xfrm>
            <a:off x="-51539" y="-1051411"/>
            <a:ext cx="1310599" cy="1508372"/>
          </a:xfrm>
          <a:custGeom>
            <a:avLst/>
            <a:gdLst/>
            <a:ahLst/>
            <a:cxnLst/>
            <a:rect l="l" t="t" r="r" b="b"/>
            <a:pathLst>
              <a:path w="30914" h="35579" extrusionOk="0">
                <a:moveTo>
                  <a:pt x="15122" y="0"/>
                </a:moveTo>
                <a:lnTo>
                  <a:pt x="1" y="9458"/>
                </a:lnTo>
                <a:lnTo>
                  <a:pt x="215" y="26933"/>
                </a:lnTo>
                <a:lnTo>
                  <a:pt x="15678" y="35578"/>
                </a:lnTo>
                <a:lnTo>
                  <a:pt x="30914" y="26134"/>
                </a:lnTo>
                <a:lnTo>
                  <a:pt x="30400" y="8859"/>
                </a:lnTo>
                <a:lnTo>
                  <a:pt x="15122" y="0"/>
                </a:lnTo>
                <a:close/>
              </a:path>
            </a:pathLst>
          </a:custGeom>
          <a:solidFill>
            <a:srgbClr val="2D1385">
              <a:alpha val="76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36"/>
          <p:cNvSpPr/>
          <p:nvPr/>
        </p:nvSpPr>
        <p:spPr>
          <a:xfrm rot="7300901" flipH="1">
            <a:off x="-362266" y="-564922"/>
            <a:ext cx="981662" cy="1129844"/>
          </a:xfrm>
          <a:custGeom>
            <a:avLst/>
            <a:gdLst/>
            <a:ahLst/>
            <a:cxnLst/>
            <a:rect l="l" t="t" r="r" b="b"/>
            <a:pathLst>
              <a:path w="30914" h="35579" extrusionOk="0">
                <a:moveTo>
                  <a:pt x="15122" y="0"/>
                </a:moveTo>
                <a:lnTo>
                  <a:pt x="1" y="9458"/>
                </a:lnTo>
                <a:lnTo>
                  <a:pt x="215" y="26933"/>
                </a:lnTo>
                <a:lnTo>
                  <a:pt x="15678" y="35578"/>
                </a:lnTo>
                <a:lnTo>
                  <a:pt x="30914" y="26134"/>
                </a:lnTo>
                <a:lnTo>
                  <a:pt x="30400" y="8859"/>
                </a:lnTo>
                <a:lnTo>
                  <a:pt x="1512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36"/>
          <p:cNvSpPr/>
          <p:nvPr/>
        </p:nvSpPr>
        <p:spPr>
          <a:xfrm>
            <a:off x="8290618" y="4412247"/>
            <a:ext cx="1204719" cy="1386514"/>
          </a:xfrm>
          <a:custGeom>
            <a:avLst/>
            <a:gdLst/>
            <a:ahLst/>
            <a:cxnLst/>
            <a:rect l="l" t="t" r="r" b="b"/>
            <a:pathLst>
              <a:path w="30914" h="35579" extrusionOk="0">
                <a:moveTo>
                  <a:pt x="15122" y="0"/>
                </a:moveTo>
                <a:lnTo>
                  <a:pt x="1" y="9458"/>
                </a:lnTo>
                <a:lnTo>
                  <a:pt x="215" y="26933"/>
                </a:lnTo>
                <a:lnTo>
                  <a:pt x="15678" y="35578"/>
                </a:lnTo>
                <a:lnTo>
                  <a:pt x="30914" y="26134"/>
                </a:lnTo>
                <a:lnTo>
                  <a:pt x="30400" y="8859"/>
                </a:lnTo>
                <a:lnTo>
                  <a:pt x="15122" y="0"/>
                </a:lnTo>
                <a:close/>
              </a:path>
            </a:pathLst>
          </a:custGeom>
          <a:solidFill>
            <a:srgbClr val="2D1385">
              <a:alpha val="76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5" name="Google Shape;1205;p36"/>
          <p:cNvGrpSpPr/>
          <p:nvPr/>
        </p:nvGrpSpPr>
        <p:grpSpPr>
          <a:xfrm>
            <a:off x="0" y="4362752"/>
            <a:ext cx="1103748" cy="1261803"/>
            <a:chOff x="-768675" y="-3268425"/>
            <a:chExt cx="565300" cy="646250"/>
          </a:xfrm>
        </p:grpSpPr>
        <p:sp>
          <p:nvSpPr>
            <p:cNvPr id="1206" name="Google Shape;1206;p36"/>
            <p:cNvSpPr/>
            <p:nvPr/>
          </p:nvSpPr>
          <p:spPr>
            <a:xfrm>
              <a:off x="-768675" y="-2673200"/>
              <a:ext cx="38900" cy="38550"/>
            </a:xfrm>
            <a:custGeom>
              <a:avLst/>
              <a:gdLst/>
              <a:ahLst/>
              <a:cxnLst/>
              <a:rect l="l" t="t" r="r" b="b"/>
              <a:pathLst>
                <a:path w="1556" h="1542" extrusionOk="0">
                  <a:moveTo>
                    <a:pt x="800" y="1"/>
                  </a:moveTo>
                  <a:cubicBezTo>
                    <a:pt x="372" y="1"/>
                    <a:pt x="15" y="329"/>
                    <a:pt x="15" y="757"/>
                  </a:cubicBezTo>
                  <a:cubicBezTo>
                    <a:pt x="1" y="1185"/>
                    <a:pt x="329" y="1527"/>
                    <a:pt x="757" y="1541"/>
                  </a:cubicBezTo>
                  <a:cubicBezTo>
                    <a:pt x="765" y="1542"/>
                    <a:pt x="774" y="1542"/>
                    <a:pt x="783" y="1542"/>
                  </a:cubicBezTo>
                  <a:cubicBezTo>
                    <a:pt x="1199" y="1542"/>
                    <a:pt x="1541" y="1205"/>
                    <a:pt x="1541" y="785"/>
                  </a:cubicBezTo>
                  <a:cubicBezTo>
                    <a:pt x="1556" y="372"/>
                    <a:pt x="1228" y="15"/>
                    <a:pt x="800" y="1"/>
                  </a:cubicBezTo>
                  <a:close/>
                </a:path>
              </a:pathLst>
            </a:custGeom>
            <a:solidFill>
              <a:srgbClr val="F0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6"/>
            <p:cNvSpPr/>
            <p:nvPr/>
          </p:nvSpPr>
          <p:spPr>
            <a:xfrm>
              <a:off x="-764025" y="-2871500"/>
              <a:ext cx="39250" cy="38200"/>
            </a:xfrm>
            <a:custGeom>
              <a:avLst/>
              <a:gdLst/>
              <a:ahLst/>
              <a:cxnLst/>
              <a:rect l="l" t="t" r="r" b="b"/>
              <a:pathLst>
                <a:path w="1570" h="1528" extrusionOk="0">
                  <a:moveTo>
                    <a:pt x="774" y="1"/>
                  </a:moveTo>
                  <a:cubicBezTo>
                    <a:pt x="371" y="1"/>
                    <a:pt x="29" y="338"/>
                    <a:pt x="15" y="743"/>
                  </a:cubicBezTo>
                  <a:cubicBezTo>
                    <a:pt x="0" y="1171"/>
                    <a:pt x="343" y="1528"/>
                    <a:pt x="771" y="1528"/>
                  </a:cubicBezTo>
                  <a:cubicBezTo>
                    <a:pt x="779" y="1528"/>
                    <a:pt x="788" y="1528"/>
                    <a:pt x="797" y="1528"/>
                  </a:cubicBezTo>
                  <a:cubicBezTo>
                    <a:pt x="1199" y="1528"/>
                    <a:pt x="1541" y="1205"/>
                    <a:pt x="1555" y="786"/>
                  </a:cubicBezTo>
                  <a:cubicBezTo>
                    <a:pt x="1569" y="358"/>
                    <a:pt x="1227" y="15"/>
                    <a:pt x="799" y="1"/>
                  </a:cubicBezTo>
                  <a:cubicBezTo>
                    <a:pt x="791" y="1"/>
                    <a:pt x="782" y="1"/>
                    <a:pt x="774" y="1"/>
                  </a:cubicBezTo>
                  <a:close/>
                </a:path>
              </a:pathLst>
            </a:custGeom>
            <a:solidFill>
              <a:srgbClr val="F0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6"/>
            <p:cNvSpPr/>
            <p:nvPr/>
          </p:nvSpPr>
          <p:spPr>
            <a:xfrm>
              <a:off x="-759050" y="-3070125"/>
              <a:ext cx="38900" cy="38550"/>
            </a:xfrm>
            <a:custGeom>
              <a:avLst/>
              <a:gdLst/>
              <a:ahLst/>
              <a:cxnLst/>
              <a:rect l="l" t="t" r="r" b="b"/>
              <a:pathLst>
                <a:path w="1556" h="1542" extrusionOk="0">
                  <a:moveTo>
                    <a:pt x="800" y="0"/>
                  </a:moveTo>
                  <a:cubicBezTo>
                    <a:pt x="372" y="0"/>
                    <a:pt x="15" y="328"/>
                    <a:pt x="15" y="756"/>
                  </a:cubicBezTo>
                  <a:cubicBezTo>
                    <a:pt x="1" y="1184"/>
                    <a:pt x="329" y="1527"/>
                    <a:pt x="757" y="1541"/>
                  </a:cubicBezTo>
                  <a:cubicBezTo>
                    <a:pt x="766" y="1541"/>
                    <a:pt x="774" y="1541"/>
                    <a:pt x="783" y="1541"/>
                  </a:cubicBezTo>
                  <a:cubicBezTo>
                    <a:pt x="1199" y="1541"/>
                    <a:pt x="1528" y="1205"/>
                    <a:pt x="1542" y="799"/>
                  </a:cubicBezTo>
                  <a:cubicBezTo>
                    <a:pt x="1556" y="371"/>
                    <a:pt x="1214" y="15"/>
                    <a:pt x="800" y="0"/>
                  </a:cubicBezTo>
                  <a:close/>
                </a:path>
              </a:pathLst>
            </a:custGeom>
            <a:solidFill>
              <a:srgbClr val="F0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6"/>
            <p:cNvSpPr/>
            <p:nvPr/>
          </p:nvSpPr>
          <p:spPr>
            <a:xfrm>
              <a:off x="-754400" y="-3268425"/>
              <a:ext cx="38900" cy="38550"/>
            </a:xfrm>
            <a:custGeom>
              <a:avLst/>
              <a:gdLst/>
              <a:ahLst/>
              <a:cxnLst/>
              <a:rect l="l" t="t" r="r" b="b"/>
              <a:pathLst>
                <a:path w="1556" h="1542" extrusionOk="0">
                  <a:moveTo>
                    <a:pt x="774" y="0"/>
                  </a:moveTo>
                  <a:cubicBezTo>
                    <a:pt x="358" y="0"/>
                    <a:pt x="29" y="337"/>
                    <a:pt x="15" y="743"/>
                  </a:cubicBezTo>
                  <a:cubicBezTo>
                    <a:pt x="0" y="1171"/>
                    <a:pt x="343" y="1527"/>
                    <a:pt x="771" y="1541"/>
                  </a:cubicBezTo>
                  <a:cubicBezTo>
                    <a:pt x="1184" y="1541"/>
                    <a:pt x="1541" y="1213"/>
                    <a:pt x="1555" y="785"/>
                  </a:cubicBezTo>
                  <a:cubicBezTo>
                    <a:pt x="1555" y="357"/>
                    <a:pt x="1227" y="15"/>
                    <a:pt x="799" y="1"/>
                  </a:cubicBezTo>
                  <a:cubicBezTo>
                    <a:pt x="791" y="0"/>
                    <a:pt x="782" y="0"/>
                    <a:pt x="774" y="0"/>
                  </a:cubicBezTo>
                  <a:close/>
                </a:path>
              </a:pathLst>
            </a:custGeom>
            <a:solidFill>
              <a:srgbClr val="F0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6"/>
            <p:cNvSpPr/>
            <p:nvPr/>
          </p:nvSpPr>
          <p:spPr>
            <a:xfrm>
              <a:off x="-640625" y="-2670000"/>
              <a:ext cx="38900" cy="38550"/>
            </a:xfrm>
            <a:custGeom>
              <a:avLst/>
              <a:gdLst/>
              <a:ahLst/>
              <a:cxnLst/>
              <a:rect l="l" t="t" r="r" b="b"/>
              <a:pathLst>
                <a:path w="1556" h="1542" extrusionOk="0">
                  <a:moveTo>
                    <a:pt x="773" y="1"/>
                  </a:moveTo>
                  <a:cubicBezTo>
                    <a:pt x="357" y="1"/>
                    <a:pt x="28" y="338"/>
                    <a:pt x="14" y="757"/>
                  </a:cubicBezTo>
                  <a:cubicBezTo>
                    <a:pt x="0" y="1171"/>
                    <a:pt x="342" y="1527"/>
                    <a:pt x="756" y="1542"/>
                  </a:cubicBezTo>
                  <a:cubicBezTo>
                    <a:pt x="1184" y="1542"/>
                    <a:pt x="1541" y="1214"/>
                    <a:pt x="1541" y="786"/>
                  </a:cubicBezTo>
                  <a:cubicBezTo>
                    <a:pt x="1555" y="358"/>
                    <a:pt x="1227" y="15"/>
                    <a:pt x="799" y="1"/>
                  </a:cubicBezTo>
                  <a:cubicBezTo>
                    <a:pt x="790" y="1"/>
                    <a:pt x="782" y="1"/>
                    <a:pt x="773" y="1"/>
                  </a:cubicBezTo>
                  <a:close/>
                </a:path>
              </a:pathLst>
            </a:custGeom>
            <a:solidFill>
              <a:srgbClr val="F0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6"/>
            <p:cNvSpPr/>
            <p:nvPr/>
          </p:nvSpPr>
          <p:spPr>
            <a:xfrm>
              <a:off x="-636000" y="-2868275"/>
              <a:ext cx="39250" cy="38200"/>
            </a:xfrm>
            <a:custGeom>
              <a:avLst/>
              <a:gdLst/>
              <a:ahLst/>
              <a:cxnLst/>
              <a:rect l="l" t="t" r="r" b="b"/>
              <a:pathLst>
                <a:path w="1570" h="1528" extrusionOk="0">
                  <a:moveTo>
                    <a:pt x="773" y="0"/>
                  </a:moveTo>
                  <a:cubicBezTo>
                    <a:pt x="371" y="0"/>
                    <a:pt x="29" y="323"/>
                    <a:pt x="15" y="742"/>
                  </a:cubicBezTo>
                  <a:cubicBezTo>
                    <a:pt x="1" y="1170"/>
                    <a:pt x="343" y="1513"/>
                    <a:pt x="771" y="1527"/>
                  </a:cubicBezTo>
                  <a:cubicBezTo>
                    <a:pt x="779" y="1527"/>
                    <a:pt x="788" y="1527"/>
                    <a:pt x="796" y="1527"/>
                  </a:cubicBezTo>
                  <a:cubicBezTo>
                    <a:pt x="1199" y="1527"/>
                    <a:pt x="1541" y="1190"/>
                    <a:pt x="1555" y="785"/>
                  </a:cubicBezTo>
                  <a:cubicBezTo>
                    <a:pt x="1570" y="357"/>
                    <a:pt x="1227" y="1"/>
                    <a:pt x="799" y="1"/>
                  </a:cubicBezTo>
                  <a:cubicBezTo>
                    <a:pt x="791" y="0"/>
                    <a:pt x="782" y="0"/>
                    <a:pt x="773" y="0"/>
                  </a:cubicBezTo>
                  <a:close/>
                </a:path>
              </a:pathLst>
            </a:custGeom>
            <a:solidFill>
              <a:srgbClr val="F0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6"/>
            <p:cNvSpPr/>
            <p:nvPr/>
          </p:nvSpPr>
          <p:spPr>
            <a:xfrm>
              <a:off x="-631000" y="-3066925"/>
              <a:ext cx="38900" cy="38550"/>
            </a:xfrm>
            <a:custGeom>
              <a:avLst/>
              <a:gdLst/>
              <a:ahLst/>
              <a:cxnLst/>
              <a:rect l="l" t="t" r="r" b="b"/>
              <a:pathLst>
                <a:path w="1556" h="1542" extrusionOk="0">
                  <a:moveTo>
                    <a:pt x="773" y="0"/>
                  </a:moveTo>
                  <a:cubicBezTo>
                    <a:pt x="357" y="0"/>
                    <a:pt x="15" y="337"/>
                    <a:pt x="15" y="757"/>
                  </a:cubicBezTo>
                  <a:cubicBezTo>
                    <a:pt x="0" y="1170"/>
                    <a:pt x="328" y="1527"/>
                    <a:pt x="756" y="1541"/>
                  </a:cubicBezTo>
                  <a:cubicBezTo>
                    <a:pt x="1184" y="1541"/>
                    <a:pt x="1527" y="1213"/>
                    <a:pt x="1541" y="785"/>
                  </a:cubicBezTo>
                  <a:cubicBezTo>
                    <a:pt x="1555" y="357"/>
                    <a:pt x="1213" y="15"/>
                    <a:pt x="799" y="1"/>
                  </a:cubicBezTo>
                  <a:cubicBezTo>
                    <a:pt x="790" y="0"/>
                    <a:pt x="782" y="0"/>
                    <a:pt x="773" y="0"/>
                  </a:cubicBezTo>
                  <a:close/>
                </a:path>
              </a:pathLst>
            </a:custGeom>
            <a:solidFill>
              <a:srgbClr val="F0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6"/>
            <p:cNvSpPr/>
            <p:nvPr/>
          </p:nvSpPr>
          <p:spPr>
            <a:xfrm>
              <a:off x="-626375" y="-3265225"/>
              <a:ext cx="38900" cy="38225"/>
            </a:xfrm>
            <a:custGeom>
              <a:avLst/>
              <a:gdLst/>
              <a:ahLst/>
              <a:cxnLst/>
              <a:rect l="l" t="t" r="r" b="b"/>
              <a:pathLst>
                <a:path w="1556" h="1529" extrusionOk="0">
                  <a:moveTo>
                    <a:pt x="773" y="1"/>
                  </a:moveTo>
                  <a:cubicBezTo>
                    <a:pt x="357" y="1"/>
                    <a:pt x="29" y="324"/>
                    <a:pt x="15" y="743"/>
                  </a:cubicBezTo>
                  <a:cubicBezTo>
                    <a:pt x="1" y="1171"/>
                    <a:pt x="343" y="1528"/>
                    <a:pt x="771" y="1528"/>
                  </a:cubicBezTo>
                  <a:cubicBezTo>
                    <a:pt x="780" y="1528"/>
                    <a:pt x="788" y="1528"/>
                    <a:pt x="797" y="1528"/>
                  </a:cubicBezTo>
                  <a:cubicBezTo>
                    <a:pt x="1200" y="1528"/>
                    <a:pt x="1542" y="1205"/>
                    <a:pt x="1556" y="786"/>
                  </a:cubicBezTo>
                  <a:cubicBezTo>
                    <a:pt x="1556" y="358"/>
                    <a:pt x="1228" y="1"/>
                    <a:pt x="800" y="1"/>
                  </a:cubicBezTo>
                  <a:cubicBezTo>
                    <a:pt x="791" y="1"/>
                    <a:pt x="782" y="1"/>
                    <a:pt x="773" y="1"/>
                  </a:cubicBezTo>
                  <a:close/>
                </a:path>
              </a:pathLst>
            </a:custGeom>
            <a:solidFill>
              <a:srgbClr val="F0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6"/>
            <p:cNvSpPr/>
            <p:nvPr/>
          </p:nvSpPr>
          <p:spPr>
            <a:xfrm>
              <a:off x="-512600" y="-2666775"/>
              <a:ext cx="38900" cy="38200"/>
            </a:xfrm>
            <a:custGeom>
              <a:avLst/>
              <a:gdLst/>
              <a:ahLst/>
              <a:cxnLst/>
              <a:rect l="l" t="t" r="r" b="b"/>
              <a:pathLst>
                <a:path w="1556" h="1528" extrusionOk="0">
                  <a:moveTo>
                    <a:pt x="772" y="0"/>
                  </a:moveTo>
                  <a:cubicBezTo>
                    <a:pt x="356" y="0"/>
                    <a:pt x="15" y="323"/>
                    <a:pt x="15" y="742"/>
                  </a:cubicBezTo>
                  <a:cubicBezTo>
                    <a:pt x="0" y="1170"/>
                    <a:pt x="328" y="1513"/>
                    <a:pt x="756" y="1527"/>
                  </a:cubicBezTo>
                  <a:cubicBezTo>
                    <a:pt x="765" y="1527"/>
                    <a:pt x="774" y="1527"/>
                    <a:pt x="782" y="1527"/>
                  </a:cubicBezTo>
                  <a:cubicBezTo>
                    <a:pt x="1199" y="1527"/>
                    <a:pt x="1541" y="1190"/>
                    <a:pt x="1541" y="785"/>
                  </a:cubicBezTo>
                  <a:cubicBezTo>
                    <a:pt x="1555" y="357"/>
                    <a:pt x="1227" y="0"/>
                    <a:pt x="799" y="0"/>
                  </a:cubicBezTo>
                  <a:cubicBezTo>
                    <a:pt x="790" y="0"/>
                    <a:pt x="781" y="0"/>
                    <a:pt x="772" y="0"/>
                  </a:cubicBezTo>
                  <a:close/>
                </a:path>
              </a:pathLst>
            </a:custGeom>
            <a:solidFill>
              <a:srgbClr val="F0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6"/>
            <p:cNvSpPr/>
            <p:nvPr/>
          </p:nvSpPr>
          <p:spPr>
            <a:xfrm>
              <a:off x="-507975" y="-2865425"/>
              <a:ext cx="39250" cy="38550"/>
            </a:xfrm>
            <a:custGeom>
              <a:avLst/>
              <a:gdLst/>
              <a:ahLst/>
              <a:cxnLst/>
              <a:rect l="l" t="t" r="r" b="b"/>
              <a:pathLst>
                <a:path w="1570" h="1542" extrusionOk="0">
                  <a:moveTo>
                    <a:pt x="775" y="0"/>
                  </a:moveTo>
                  <a:cubicBezTo>
                    <a:pt x="372" y="0"/>
                    <a:pt x="29" y="337"/>
                    <a:pt x="15" y="757"/>
                  </a:cubicBezTo>
                  <a:cubicBezTo>
                    <a:pt x="1" y="1170"/>
                    <a:pt x="343" y="1527"/>
                    <a:pt x="771" y="1541"/>
                  </a:cubicBezTo>
                  <a:cubicBezTo>
                    <a:pt x="779" y="1542"/>
                    <a:pt x="788" y="1542"/>
                    <a:pt x="796" y="1542"/>
                  </a:cubicBezTo>
                  <a:cubicBezTo>
                    <a:pt x="1199" y="1542"/>
                    <a:pt x="1542" y="1205"/>
                    <a:pt x="1556" y="785"/>
                  </a:cubicBezTo>
                  <a:cubicBezTo>
                    <a:pt x="1570" y="372"/>
                    <a:pt x="1228" y="15"/>
                    <a:pt x="800" y="1"/>
                  </a:cubicBezTo>
                  <a:cubicBezTo>
                    <a:pt x="791" y="0"/>
                    <a:pt x="783" y="0"/>
                    <a:pt x="775" y="0"/>
                  </a:cubicBezTo>
                  <a:close/>
                </a:path>
              </a:pathLst>
            </a:custGeom>
            <a:solidFill>
              <a:srgbClr val="F0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6"/>
            <p:cNvSpPr/>
            <p:nvPr/>
          </p:nvSpPr>
          <p:spPr>
            <a:xfrm>
              <a:off x="-502975" y="-3063725"/>
              <a:ext cx="38900" cy="38200"/>
            </a:xfrm>
            <a:custGeom>
              <a:avLst/>
              <a:gdLst/>
              <a:ahLst/>
              <a:cxnLst/>
              <a:rect l="l" t="t" r="r" b="b"/>
              <a:pathLst>
                <a:path w="1556" h="1528" extrusionOk="0">
                  <a:moveTo>
                    <a:pt x="774" y="1"/>
                  </a:moveTo>
                  <a:cubicBezTo>
                    <a:pt x="358" y="1"/>
                    <a:pt x="29" y="338"/>
                    <a:pt x="15" y="743"/>
                  </a:cubicBezTo>
                  <a:cubicBezTo>
                    <a:pt x="1" y="1171"/>
                    <a:pt x="329" y="1528"/>
                    <a:pt x="757" y="1528"/>
                  </a:cubicBezTo>
                  <a:cubicBezTo>
                    <a:pt x="766" y="1528"/>
                    <a:pt x="775" y="1528"/>
                    <a:pt x="783" y="1528"/>
                  </a:cubicBezTo>
                  <a:cubicBezTo>
                    <a:pt x="1199" y="1528"/>
                    <a:pt x="1541" y="1205"/>
                    <a:pt x="1541" y="786"/>
                  </a:cubicBezTo>
                  <a:cubicBezTo>
                    <a:pt x="1555" y="358"/>
                    <a:pt x="1227" y="15"/>
                    <a:pt x="799" y="1"/>
                  </a:cubicBezTo>
                  <a:cubicBezTo>
                    <a:pt x="791" y="1"/>
                    <a:pt x="782" y="1"/>
                    <a:pt x="774" y="1"/>
                  </a:cubicBezTo>
                  <a:close/>
                </a:path>
              </a:pathLst>
            </a:custGeom>
            <a:solidFill>
              <a:srgbClr val="F0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6"/>
            <p:cNvSpPr/>
            <p:nvPr/>
          </p:nvSpPr>
          <p:spPr>
            <a:xfrm>
              <a:off x="-498350" y="-3262350"/>
              <a:ext cx="38900" cy="38550"/>
            </a:xfrm>
            <a:custGeom>
              <a:avLst/>
              <a:gdLst/>
              <a:ahLst/>
              <a:cxnLst/>
              <a:rect l="l" t="t" r="r" b="b"/>
              <a:pathLst>
                <a:path w="1556" h="1542" extrusionOk="0">
                  <a:moveTo>
                    <a:pt x="800" y="0"/>
                  </a:moveTo>
                  <a:cubicBezTo>
                    <a:pt x="386" y="0"/>
                    <a:pt x="30" y="328"/>
                    <a:pt x="15" y="756"/>
                  </a:cubicBezTo>
                  <a:cubicBezTo>
                    <a:pt x="1" y="1184"/>
                    <a:pt x="343" y="1527"/>
                    <a:pt x="771" y="1541"/>
                  </a:cubicBezTo>
                  <a:cubicBezTo>
                    <a:pt x="780" y="1541"/>
                    <a:pt x="788" y="1541"/>
                    <a:pt x="796" y="1541"/>
                  </a:cubicBezTo>
                  <a:cubicBezTo>
                    <a:pt x="1199" y="1541"/>
                    <a:pt x="1542" y="1204"/>
                    <a:pt x="1556" y="785"/>
                  </a:cubicBezTo>
                  <a:cubicBezTo>
                    <a:pt x="1556" y="371"/>
                    <a:pt x="1228" y="15"/>
                    <a:pt x="800" y="0"/>
                  </a:cubicBezTo>
                  <a:close/>
                </a:path>
              </a:pathLst>
            </a:custGeom>
            <a:solidFill>
              <a:srgbClr val="F0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6"/>
            <p:cNvSpPr/>
            <p:nvPr/>
          </p:nvSpPr>
          <p:spPr>
            <a:xfrm>
              <a:off x="-384575" y="-2663925"/>
              <a:ext cx="38900" cy="38550"/>
            </a:xfrm>
            <a:custGeom>
              <a:avLst/>
              <a:gdLst/>
              <a:ahLst/>
              <a:cxnLst/>
              <a:rect l="l" t="t" r="r" b="b"/>
              <a:pathLst>
                <a:path w="1556" h="1542" extrusionOk="0">
                  <a:moveTo>
                    <a:pt x="799" y="1"/>
                  </a:moveTo>
                  <a:cubicBezTo>
                    <a:pt x="372" y="1"/>
                    <a:pt x="15" y="329"/>
                    <a:pt x="15" y="757"/>
                  </a:cubicBezTo>
                  <a:cubicBezTo>
                    <a:pt x="1" y="1185"/>
                    <a:pt x="329" y="1527"/>
                    <a:pt x="757" y="1541"/>
                  </a:cubicBezTo>
                  <a:cubicBezTo>
                    <a:pt x="765" y="1542"/>
                    <a:pt x="774" y="1542"/>
                    <a:pt x="782" y="1542"/>
                  </a:cubicBezTo>
                  <a:cubicBezTo>
                    <a:pt x="1199" y="1542"/>
                    <a:pt x="1541" y="1205"/>
                    <a:pt x="1541" y="785"/>
                  </a:cubicBezTo>
                  <a:cubicBezTo>
                    <a:pt x="1556" y="371"/>
                    <a:pt x="1227" y="15"/>
                    <a:pt x="799" y="1"/>
                  </a:cubicBezTo>
                  <a:close/>
                </a:path>
              </a:pathLst>
            </a:custGeom>
            <a:solidFill>
              <a:srgbClr val="F0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6"/>
            <p:cNvSpPr/>
            <p:nvPr/>
          </p:nvSpPr>
          <p:spPr>
            <a:xfrm>
              <a:off x="-379925" y="-2862225"/>
              <a:ext cx="39250" cy="38550"/>
            </a:xfrm>
            <a:custGeom>
              <a:avLst/>
              <a:gdLst/>
              <a:ahLst/>
              <a:cxnLst/>
              <a:rect l="l" t="t" r="r" b="b"/>
              <a:pathLst>
                <a:path w="1570" h="1542" extrusionOk="0">
                  <a:moveTo>
                    <a:pt x="774" y="1"/>
                  </a:moveTo>
                  <a:cubicBezTo>
                    <a:pt x="371" y="1"/>
                    <a:pt x="28" y="337"/>
                    <a:pt x="14" y="743"/>
                  </a:cubicBezTo>
                  <a:cubicBezTo>
                    <a:pt x="0" y="1171"/>
                    <a:pt x="342" y="1527"/>
                    <a:pt x="770" y="1542"/>
                  </a:cubicBezTo>
                  <a:cubicBezTo>
                    <a:pt x="1184" y="1542"/>
                    <a:pt x="1541" y="1214"/>
                    <a:pt x="1555" y="786"/>
                  </a:cubicBezTo>
                  <a:cubicBezTo>
                    <a:pt x="1569" y="358"/>
                    <a:pt x="1227" y="15"/>
                    <a:pt x="799" y="1"/>
                  </a:cubicBezTo>
                  <a:cubicBezTo>
                    <a:pt x="791" y="1"/>
                    <a:pt x="782" y="1"/>
                    <a:pt x="774" y="1"/>
                  </a:cubicBezTo>
                  <a:close/>
                </a:path>
              </a:pathLst>
            </a:custGeom>
            <a:solidFill>
              <a:srgbClr val="F0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6"/>
            <p:cNvSpPr/>
            <p:nvPr/>
          </p:nvSpPr>
          <p:spPr>
            <a:xfrm>
              <a:off x="-374950" y="-3060500"/>
              <a:ext cx="38900" cy="38200"/>
            </a:xfrm>
            <a:custGeom>
              <a:avLst/>
              <a:gdLst/>
              <a:ahLst/>
              <a:cxnLst/>
              <a:rect l="l" t="t" r="r" b="b"/>
              <a:pathLst>
                <a:path w="1556" h="1528" extrusionOk="0">
                  <a:moveTo>
                    <a:pt x="773" y="0"/>
                  </a:moveTo>
                  <a:cubicBezTo>
                    <a:pt x="357" y="0"/>
                    <a:pt x="29" y="323"/>
                    <a:pt x="15" y="742"/>
                  </a:cubicBezTo>
                  <a:cubicBezTo>
                    <a:pt x="1" y="1170"/>
                    <a:pt x="343" y="1513"/>
                    <a:pt x="757" y="1527"/>
                  </a:cubicBezTo>
                  <a:cubicBezTo>
                    <a:pt x="765" y="1527"/>
                    <a:pt x="774" y="1527"/>
                    <a:pt x="783" y="1527"/>
                  </a:cubicBezTo>
                  <a:cubicBezTo>
                    <a:pt x="1199" y="1527"/>
                    <a:pt x="1541" y="1190"/>
                    <a:pt x="1541" y="785"/>
                  </a:cubicBezTo>
                  <a:cubicBezTo>
                    <a:pt x="1556" y="357"/>
                    <a:pt x="1228" y="0"/>
                    <a:pt x="800" y="0"/>
                  </a:cubicBezTo>
                  <a:cubicBezTo>
                    <a:pt x="791" y="0"/>
                    <a:pt x="782" y="0"/>
                    <a:pt x="773" y="0"/>
                  </a:cubicBezTo>
                  <a:close/>
                </a:path>
              </a:pathLst>
            </a:custGeom>
            <a:solidFill>
              <a:srgbClr val="F0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6"/>
            <p:cNvSpPr/>
            <p:nvPr/>
          </p:nvSpPr>
          <p:spPr>
            <a:xfrm>
              <a:off x="-370300" y="-3259150"/>
              <a:ext cx="38900" cy="38550"/>
            </a:xfrm>
            <a:custGeom>
              <a:avLst/>
              <a:gdLst/>
              <a:ahLst/>
              <a:cxnLst/>
              <a:rect l="l" t="t" r="r" b="b"/>
              <a:pathLst>
                <a:path w="1556" h="1542" extrusionOk="0">
                  <a:moveTo>
                    <a:pt x="774" y="0"/>
                  </a:moveTo>
                  <a:cubicBezTo>
                    <a:pt x="371" y="0"/>
                    <a:pt x="28" y="337"/>
                    <a:pt x="15" y="742"/>
                  </a:cubicBezTo>
                  <a:cubicBezTo>
                    <a:pt x="0" y="1170"/>
                    <a:pt x="343" y="1527"/>
                    <a:pt x="771" y="1541"/>
                  </a:cubicBezTo>
                  <a:cubicBezTo>
                    <a:pt x="1184" y="1541"/>
                    <a:pt x="1541" y="1213"/>
                    <a:pt x="1555" y="785"/>
                  </a:cubicBezTo>
                  <a:cubicBezTo>
                    <a:pt x="1555" y="357"/>
                    <a:pt x="1227" y="15"/>
                    <a:pt x="799" y="1"/>
                  </a:cubicBezTo>
                  <a:cubicBezTo>
                    <a:pt x="791" y="0"/>
                    <a:pt x="782" y="0"/>
                    <a:pt x="774" y="0"/>
                  </a:cubicBezTo>
                  <a:close/>
                </a:path>
              </a:pathLst>
            </a:custGeom>
            <a:solidFill>
              <a:srgbClr val="F0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6"/>
            <p:cNvSpPr/>
            <p:nvPr/>
          </p:nvSpPr>
          <p:spPr>
            <a:xfrm>
              <a:off x="-256550" y="-2660725"/>
              <a:ext cx="38900" cy="38550"/>
            </a:xfrm>
            <a:custGeom>
              <a:avLst/>
              <a:gdLst/>
              <a:ahLst/>
              <a:cxnLst/>
              <a:rect l="l" t="t" r="r" b="b"/>
              <a:pathLst>
                <a:path w="1556" h="1542" extrusionOk="0">
                  <a:moveTo>
                    <a:pt x="774" y="1"/>
                  </a:moveTo>
                  <a:cubicBezTo>
                    <a:pt x="358" y="1"/>
                    <a:pt x="29" y="337"/>
                    <a:pt x="15" y="743"/>
                  </a:cubicBezTo>
                  <a:cubicBezTo>
                    <a:pt x="1" y="1171"/>
                    <a:pt x="343" y="1527"/>
                    <a:pt x="757" y="1542"/>
                  </a:cubicBezTo>
                  <a:cubicBezTo>
                    <a:pt x="1185" y="1542"/>
                    <a:pt x="1542" y="1214"/>
                    <a:pt x="1542" y="786"/>
                  </a:cubicBezTo>
                  <a:cubicBezTo>
                    <a:pt x="1556" y="358"/>
                    <a:pt x="1228" y="15"/>
                    <a:pt x="800" y="1"/>
                  </a:cubicBezTo>
                  <a:cubicBezTo>
                    <a:pt x="791" y="1"/>
                    <a:pt x="783" y="1"/>
                    <a:pt x="774" y="1"/>
                  </a:cubicBezTo>
                  <a:close/>
                </a:path>
              </a:pathLst>
            </a:custGeom>
            <a:solidFill>
              <a:srgbClr val="F0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6"/>
            <p:cNvSpPr/>
            <p:nvPr/>
          </p:nvSpPr>
          <p:spPr>
            <a:xfrm>
              <a:off x="-251900" y="-2859025"/>
              <a:ext cx="39250" cy="38225"/>
            </a:xfrm>
            <a:custGeom>
              <a:avLst/>
              <a:gdLst/>
              <a:ahLst/>
              <a:cxnLst/>
              <a:rect l="l" t="t" r="r" b="b"/>
              <a:pathLst>
                <a:path w="1570" h="1529" extrusionOk="0">
                  <a:moveTo>
                    <a:pt x="773" y="1"/>
                  </a:moveTo>
                  <a:cubicBezTo>
                    <a:pt x="371" y="1"/>
                    <a:pt x="29" y="324"/>
                    <a:pt x="15" y="743"/>
                  </a:cubicBezTo>
                  <a:cubicBezTo>
                    <a:pt x="0" y="1171"/>
                    <a:pt x="343" y="1514"/>
                    <a:pt x="771" y="1528"/>
                  </a:cubicBezTo>
                  <a:cubicBezTo>
                    <a:pt x="779" y="1528"/>
                    <a:pt x="787" y="1528"/>
                    <a:pt x="796" y="1528"/>
                  </a:cubicBezTo>
                  <a:cubicBezTo>
                    <a:pt x="1199" y="1528"/>
                    <a:pt x="1541" y="1191"/>
                    <a:pt x="1555" y="786"/>
                  </a:cubicBezTo>
                  <a:cubicBezTo>
                    <a:pt x="1570" y="358"/>
                    <a:pt x="1227" y="1"/>
                    <a:pt x="799" y="1"/>
                  </a:cubicBezTo>
                  <a:cubicBezTo>
                    <a:pt x="791" y="1"/>
                    <a:pt x="782" y="1"/>
                    <a:pt x="773" y="1"/>
                  </a:cubicBezTo>
                  <a:close/>
                </a:path>
              </a:pathLst>
            </a:custGeom>
            <a:solidFill>
              <a:srgbClr val="F0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6"/>
            <p:cNvSpPr/>
            <p:nvPr/>
          </p:nvSpPr>
          <p:spPr>
            <a:xfrm>
              <a:off x="-246900" y="-3057650"/>
              <a:ext cx="38875" cy="38550"/>
            </a:xfrm>
            <a:custGeom>
              <a:avLst/>
              <a:gdLst/>
              <a:ahLst/>
              <a:cxnLst/>
              <a:rect l="l" t="t" r="r" b="b"/>
              <a:pathLst>
                <a:path w="1555" h="1542" extrusionOk="0">
                  <a:moveTo>
                    <a:pt x="773" y="0"/>
                  </a:moveTo>
                  <a:cubicBezTo>
                    <a:pt x="357" y="0"/>
                    <a:pt x="14" y="337"/>
                    <a:pt x="14" y="757"/>
                  </a:cubicBezTo>
                  <a:cubicBezTo>
                    <a:pt x="0" y="1170"/>
                    <a:pt x="328" y="1527"/>
                    <a:pt x="756" y="1541"/>
                  </a:cubicBezTo>
                  <a:cubicBezTo>
                    <a:pt x="1184" y="1541"/>
                    <a:pt x="1526" y="1213"/>
                    <a:pt x="1541" y="785"/>
                  </a:cubicBezTo>
                  <a:cubicBezTo>
                    <a:pt x="1555" y="357"/>
                    <a:pt x="1213" y="15"/>
                    <a:pt x="799" y="1"/>
                  </a:cubicBezTo>
                  <a:cubicBezTo>
                    <a:pt x="790" y="0"/>
                    <a:pt x="782" y="0"/>
                    <a:pt x="773" y="0"/>
                  </a:cubicBezTo>
                  <a:close/>
                </a:path>
              </a:pathLst>
            </a:custGeom>
            <a:solidFill>
              <a:srgbClr val="F0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6"/>
            <p:cNvSpPr/>
            <p:nvPr/>
          </p:nvSpPr>
          <p:spPr>
            <a:xfrm>
              <a:off x="-242275" y="-3255950"/>
              <a:ext cx="38900" cy="38200"/>
            </a:xfrm>
            <a:custGeom>
              <a:avLst/>
              <a:gdLst/>
              <a:ahLst/>
              <a:cxnLst/>
              <a:rect l="l" t="t" r="r" b="b"/>
              <a:pathLst>
                <a:path w="1556" h="1528" extrusionOk="0">
                  <a:moveTo>
                    <a:pt x="774" y="1"/>
                  </a:moveTo>
                  <a:cubicBezTo>
                    <a:pt x="358" y="1"/>
                    <a:pt x="29" y="338"/>
                    <a:pt x="15" y="743"/>
                  </a:cubicBezTo>
                  <a:cubicBezTo>
                    <a:pt x="1" y="1171"/>
                    <a:pt x="343" y="1527"/>
                    <a:pt x="771" y="1527"/>
                  </a:cubicBezTo>
                  <a:cubicBezTo>
                    <a:pt x="779" y="1528"/>
                    <a:pt x="788" y="1528"/>
                    <a:pt x="796" y="1528"/>
                  </a:cubicBezTo>
                  <a:cubicBezTo>
                    <a:pt x="1199" y="1528"/>
                    <a:pt x="1541" y="1191"/>
                    <a:pt x="1555" y="786"/>
                  </a:cubicBezTo>
                  <a:cubicBezTo>
                    <a:pt x="1555" y="358"/>
                    <a:pt x="1227" y="1"/>
                    <a:pt x="799" y="1"/>
                  </a:cubicBezTo>
                  <a:cubicBezTo>
                    <a:pt x="791" y="1"/>
                    <a:pt x="782" y="1"/>
                    <a:pt x="774" y="1"/>
                  </a:cubicBezTo>
                  <a:close/>
                </a:path>
              </a:pathLst>
            </a:custGeom>
            <a:solidFill>
              <a:srgbClr val="F0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6" name="Google Shape;1226;p36"/>
          <p:cNvSpPr/>
          <p:nvPr/>
        </p:nvSpPr>
        <p:spPr>
          <a:xfrm rot="7301167" flipH="1">
            <a:off x="962813" y="29603"/>
            <a:ext cx="542487" cy="624426"/>
          </a:xfrm>
          <a:custGeom>
            <a:avLst/>
            <a:gdLst/>
            <a:ahLst/>
            <a:cxnLst/>
            <a:rect l="l" t="t" r="r" b="b"/>
            <a:pathLst>
              <a:path w="30914" h="35579" extrusionOk="0">
                <a:moveTo>
                  <a:pt x="15122" y="0"/>
                </a:moveTo>
                <a:lnTo>
                  <a:pt x="1" y="9458"/>
                </a:lnTo>
                <a:lnTo>
                  <a:pt x="215" y="26933"/>
                </a:lnTo>
                <a:lnTo>
                  <a:pt x="15678" y="35578"/>
                </a:lnTo>
                <a:lnTo>
                  <a:pt x="30914" y="26134"/>
                </a:lnTo>
                <a:lnTo>
                  <a:pt x="30400" y="8859"/>
                </a:lnTo>
                <a:lnTo>
                  <a:pt x="1512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8" name="Google Shape;1228;p36"/>
          <p:cNvGrpSpPr/>
          <p:nvPr/>
        </p:nvGrpSpPr>
        <p:grpSpPr>
          <a:xfrm rot="10800000" flipH="1">
            <a:off x="8333290" y="3982203"/>
            <a:ext cx="707234" cy="958982"/>
            <a:chOff x="7453100" y="539500"/>
            <a:chExt cx="574053" cy="778395"/>
          </a:xfrm>
        </p:grpSpPr>
        <p:sp>
          <p:nvSpPr>
            <p:cNvPr id="1229" name="Google Shape;1229;p36"/>
            <p:cNvSpPr/>
            <p:nvPr/>
          </p:nvSpPr>
          <p:spPr>
            <a:xfrm>
              <a:off x="7453100" y="539500"/>
              <a:ext cx="574053" cy="778395"/>
            </a:xfrm>
            <a:custGeom>
              <a:avLst/>
              <a:gdLst/>
              <a:ahLst/>
              <a:cxnLst/>
              <a:rect l="l" t="t" r="r" b="b"/>
              <a:pathLst>
                <a:path w="29416" h="39887" extrusionOk="0">
                  <a:moveTo>
                    <a:pt x="9886" y="1"/>
                  </a:moveTo>
                  <a:lnTo>
                    <a:pt x="0" y="16548"/>
                  </a:lnTo>
                  <a:lnTo>
                    <a:pt x="28089" y="39887"/>
                  </a:lnTo>
                  <a:lnTo>
                    <a:pt x="29415" y="2882"/>
                  </a:lnTo>
                  <a:lnTo>
                    <a:pt x="9886" y="1"/>
                  </a:lnTo>
                  <a:close/>
                </a:path>
              </a:pathLst>
            </a:custGeom>
            <a:solidFill>
              <a:srgbClr val="E386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6"/>
            <p:cNvSpPr/>
            <p:nvPr/>
          </p:nvSpPr>
          <p:spPr>
            <a:xfrm>
              <a:off x="7646001" y="539500"/>
              <a:ext cx="381147" cy="778395"/>
            </a:xfrm>
            <a:custGeom>
              <a:avLst/>
              <a:gdLst/>
              <a:ahLst/>
              <a:cxnLst/>
              <a:rect l="l" t="t" r="r" b="b"/>
              <a:pathLst>
                <a:path w="19531" h="39887" extrusionOk="0">
                  <a:moveTo>
                    <a:pt x="1" y="1"/>
                  </a:moveTo>
                  <a:lnTo>
                    <a:pt x="18204" y="39887"/>
                  </a:lnTo>
                  <a:lnTo>
                    <a:pt x="19530" y="28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4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Snip Diagonal Corner Rectangle 5">
            <a:extLst>
              <a:ext uri="{FF2B5EF4-FFF2-40B4-BE49-F238E27FC236}">
                <a16:creationId xmlns:a16="http://schemas.microsoft.com/office/drawing/2014/main" id="{C3D1BB3A-A775-03BE-5F4C-7E4D8ABF894B}"/>
              </a:ext>
            </a:extLst>
          </p:cNvPr>
          <p:cNvSpPr/>
          <p:nvPr/>
        </p:nvSpPr>
        <p:spPr>
          <a:xfrm>
            <a:off x="2863121" y="199439"/>
            <a:ext cx="3417757" cy="691944"/>
          </a:xfrm>
          <a:prstGeom prst="snip2Diag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7D3D38-A434-7565-FB15-6F56E05D3759}"/>
              </a:ext>
            </a:extLst>
          </p:cNvPr>
          <p:cNvSpPr txBox="1"/>
          <p:nvPr/>
        </p:nvSpPr>
        <p:spPr>
          <a:xfrm>
            <a:off x="227403" y="908530"/>
            <a:ext cx="8680412" cy="3103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cuộc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thi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đấu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thao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chức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thi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bắn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cung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Thuở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xưa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cung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buộc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sợi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dây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dây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cung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tre (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gỗ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đàn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hồi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tre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kéo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căng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cong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cũng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cung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vấn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khái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niệm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bow and arrows next to a target&#10;&#10;Description automatically generated">
            <a:extLst>
              <a:ext uri="{FF2B5EF4-FFF2-40B4-BE49-F238E27FC236}">
                <a16:creationId xmlns:a16="http://schemas.microsoft.com/office/drawing/2014/main" id="{08BD78A4-25B7-A90E-FAAB-764EB196F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674" y="2664769"/>
            <a:ext cx="2392561" cy="2313153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5FF"/>
        </a:solidFill>
        <a:effectLst/>
      </p:bgPr>
    </p:bg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58;p39">
            <a:extLst>
              <a:ext uri="{FF2B5EF4-FFF2-40B4-BE49-F238E27FC236}">
                <a16:creationId xmlns:a16="http://schemas.microsoft.com/office/drawing/2014/main" id="{40F46BE6-9128-714B-CFA2-1ED1826DC512}"/>
              </a:ext>
            </a:extLst>
          </p:cNvPr>
          <p:cNvSpPr txBox="1">
            <a:spLocks/>
          </p:cNvSpPr>
          <p:nvPr/>
        </p:nvSpPr>
        <p:spPr>
          <a:xfrm>
            <a:off x="2597659" y="2571750"/>
            <a:ext cx="3948680" cy="8418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3" name="Google Shape;1260;p39">
            <a:extLst>
              <a:ext uri="{FF2B5EF4-FFF2-40B4-BE49-F238E27FC236}">
                <a16:creationId xmlns:a16="http://schemas.microsoft.com/office/drawing/2014/main" id="{3619C828-D827-58B6-CC62-663A1C3EBECA}"/>
              </a:ext>
            </a:extLst>
          </p:cNvPr>
          <p:cNvSpPr txBox="1">
            <a:spLocks/>
          </p:cNvSpPr>
          <p:nvPr/>
        </p:nvSpPr>
        <p:spPr>
          <a:xfrm>
            <a:off x="3579447" y="1333274"/>
            <a:ext cx="1985105" cy="10878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Staatliches"/>
              <a:buNone/>
              <a:defRPr sz="2800" kern="1200">
                <a:solidFill>
                  <a:schemeClr val="tx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L="514350" lvl="1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taatliches"/>
              <a:buNone/>
              <a:defRPr sz="2200" kern="1200">
                <a:solidFill>
                  <a:schemeClr val="tx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marL="857250" lvl="2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taatliches"/>
              <a:buNone/>
              <a:defRPr sz="2200" kern="1200">
                <a:solidFill>
                  <a:schemeClr val="tx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marL="1200150" lvl="3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taatliches"/>
              <a:buNone/>
              <a:defRPr sz="2200" kern="1200">
                <a:solidFill>
                  <a:schemeClr val="tx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marL="1543050" lvl="4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taatliches"/>
              <a:buNone/>
              <a:defRPr sz="2200" kern="1200">
                <a:solidFill>
                  <a:schemeClr val="tx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marL="1885950" lvl="5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taatliches"/>
              <a:buNone/>
              <a:defRPr sz="2200" kern="1200">
                <a:solidFill>
                  <a:schemeClr val="tx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marL="2228850" lvl="6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taatliches"/>
              <a:buNone/>
              <a:defRPr sz="2200" kern="1200">
                <a:solidFill>
                  <a:schemeClr val="tx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marL="2571750" lvl="7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taatliches"/>
              <a:buNone/>
              <a:defRPr sz="2200" kern="1200">
                <a:solidFill>
                  <a:schemeClr val="tx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marL="2914650" lvl="8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taatliches"/>
              <a:buNone/>
              <a:defRPr sz="2200" kern="1200">
                <a:solidFill>
                  <a:schemeClr val="tx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pPr marL="0" indent="0"/>
            <a:r>
              <a:rPr lang="en" sz="6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</a:t>
            </a:r>
          </a:p>
        </p:txBody>
      </p:sp>
    </p:spTree>
    <p:extLst>
      <p:ext uri="{BB962C8B-B14F-4D97-AF65-F5344CB8AC3E}">
        <p14:creationId xmlns:p14="http://schemas.microsoft.com/office/powerpoint/2010/main" val="2705090145"/>
      </p:ext>
    </p:extLst>
  </p:cSld>
  <p:clrMapOvr>
    <a:masterClrMapping/>
  </p:clrMapOvr>
  <p:transition spd="med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ABB1A51-D570-B4ED-76F9-9DE9A68E9D2E}"/>
              </a:ext>
            </a:extLst>
          </p:cNvPr>
          <p:cNvSpPr/>
          <p:nvPr/>
        </p:nvSpPr>
        <p:spPr>
          <a:xfrm>
            <a:off x="694266" y="287867"/>
            <a:ext cx="7755467" cy="172720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2400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24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fr-FR" sz="24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 một đường tròn, dây lớn nhất là:</a:t>
            </a:r>
            <a:endParaRPr lang="en-VN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37FB517-2B0E-B126-4E4E-9F832489A4CD}"/>
              </a:ext>
            </a:extLst>
          </p:cNvPr>
          <p:cNvSpPr/>
          <p:nvPr/>
        </p:nvSpPr>
        <p:spPr>
          <a:xfrm>
            <a:off x="694266" y="2214033"/>
            <a:ext cx="3674534" cy="1172633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đường kính</a:t>
            </a:r>
            <a:endParaRPr lang="en-VN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2FA7C2F-2334-2C6A-4386-836F9A2DE069}"/>
              </a:ext>
            </a:extLst>
          </p:cNvPr>
          <p:cNvSpPr/>
          <p:nvPr/>
        </p:nvSpPr>
        <p:spPr>
          <a:xfrm>
            <a:off x="694266" y="3585632"/>
            <a:ext cx="3674534" cy="1172633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chu vi</a:t>
            </a:r>
            <a:endParaRPr lang="en-V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DA9A91E-766D-ED32-FAC8-30CA41B78EB4}"/>
              </a:ext>
            </a:extLst>
          </p:cNvPr>
          <p:cNvSpPr/>
          <p:nvPr/>
        </p:nvSpPr>
        <p:spPr>
          <a:xfrm>
            <a:off x="4775202" y="2214032"/>
            <a:ext cx="3674534" cy="1172633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bán kính</a:t>
            </a:r>
            <a:endParaRPr lang="en-VN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F35E633-359F-DE1F-2B96-1057A0C91CDE}"/>
              </a:ext>
            </a:extLst>
          </p:cNvPr>
          <p:cNvSpPr/>
          <p:nvPr/>
        </p:nvSpPr>
        <p:spPr>
          <a:xfrm>
            <a:off x="4775199" y="3585632"/>
            <a:ext cx="3674534" cy="1172633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diện tích</a:t>
            </a:r>
            <a:endParaRPr lang="en-VN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608AECE-6D9B-8067-3EB7-D2B9E5D2FE77}"/>
              </a:ext>
            </a:extLst>
          </p:cNvPr>
          <p:cNvSpPr/>
          <p:nvPr/>
        </p:nvSpPr>
        <p:spPr>
          <a:xfrm>
            <a:off x="694266" y="2214031"/>
            <a:ext cx="3674534" cy="1172633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đường kính</a:t>
            </a:r>
            <a:endParaRPr lang="en-VN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91472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9569F4B-129D-74FE-7CA9-1636B266C2A2}"/>
              </a:ext>
            </a:extLst>
          </p:cNvPr>
          <p:cNvSpPr/>
          <p:nvPr/>
        </p:nvSpPr>
        <p:spPr>
          <a:xfrm>
            <a:off x="694266" y="287867"/>
            <a:ext cx="7755467" cy="1337733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2400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24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2.</a:t>
            </a:r>
            <a:r>
              <a:rPr lang="fr-FR" sz="24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 khẳng định đúng. Góc ở tâm là góc:</a:t>
            </a:r>
            <a:endParaRPr lang="en-VN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7328BD2-BD4E-3519-F0EE-D69663427214}"/>
              </a:ext>
            </a:extLst>
          </p:cNvPr>
          <p:cNvSpPr/>
          <p:nvPr/>
        </p:nvSpPr>
        <p:spPr>
          <a:xfrm>
            <a:off x="694263" y="1909232"/>
            <a:ext cx="3437465" cy="1172633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Có đỉnh trùng với tâm đường tròn</a:t>
            </a:r>
            <a:endParaRPr lang="en-VN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F67149D-B118-150A-022C-2935CA113A69}"/>
              </a:ext>
            </a:extLst>
          </p:cNvPr>
          <p:cNvSpPr/>
          <p:nvPr/>
        </p:nvSpPr>
        <p:spPr>
          <a:xfrm>
            <a:off x="347132" y="3348563"/>
            <a:ext cx="4131731" cy="1172633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Có hai cạnh là hai đường kính của đường tròn</a:t>
            </a:r>
            <a:endParaRPr lang="en-V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13AAA05-E7CE-D2EA-4FF6-82567F66CBCC}"/>
              </a:ext>
            </a:extLst>
          </p:cNvPr>
          <p:cNvSpPr/>
          <p:nvPr/>
        </p:nvSpPr>
        <p:spPr>
          <a:xfrm>
            <a:off x="5012268" y="1909232"/>
            <a:ext cx="3437465" cy="1172633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Có đỉnh nằm trên đường tròn</a:t>
            </a:r>
            <a:r>
              <a:rPr lang="en-VN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E01A15B-2D11-DC66-CD6C-4783CE27F6F6}"/>
              </a:ext>
            </a:extLst>
          </p:cNvPr>
          <p:cNvSpPr/>
          <p:nvPr/>
        </p:nvSpPr>
        <p:spPr>
          <a:xfrm>
            <a:off x="4665138" y="3348566"/>
            <a:ext cx="4131731" cy="1172633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Có đỉnh nằm trên bán kính của đường tròn</a:t>
            </a:r>
            <a:endParaRPr lang="en-VN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9C9F213-41F1-9BDE-D640-DC8B78D6ED7D}"/>
              </a:ext>
            </a:extLst>
          </p:cNvPr>
          <p:cNvSpPr/>
          <p:nvPr/>
        </p:nvSpPr>
        <p:spPr>
          <a:xfrm>
            <a:off x="694263" y="1909232"/>
            <a:ext cx="3437465" cy="1172633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Có đỉnh trùng với tâm đường tròn</a:t>
            </a:r>
            <a:endParaRPr lang="en-VN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50202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FB9BB4E-C0D6-C58A-7F20-598E2CEB6CBE}"/>
              </a:ext>
            </a:extLst>
          </p:cNvPr>
          <p:cNvSpPr/>
          <p:nvPr/>
        </p:nvSpPr>
        <p:spPr>
          <a:xfrm>
            <a:off x="694266" y="287867"/>
            <a:ext cx="7755467" cy="172720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400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24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3.</a:t>
            </a:r>
            <a:r>
              <a:rPr lang="fr-FR" sz="24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đường tròn (O) đường kính AB và dây CD không đi qua tâm. Khẳng định nào sau đây là đúng?</a:t>
            </a:r>
            <a:endParaRPr lang="en-VN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EDA2053C-A289-1F76-1008-9E002A060FA3}"/>
                  </a:ext>
                </a:extLst>
              </p:cNvPr>
              <p:cNvSpPr/>
              <p:nvPr/>
            </p:nvSpPr>
            <p:spPr>
              <a:xfrm>
                <a:off x="694266" y="2214033"/>
                <a:ext cx="3674534" cy="117263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AB </a:t>
                </a:r>
                <a14:m>
                  <m:oMath xmlns:m="http://schemas.openxmlformats.org/officeDocument/2006/math">
                    <m:r>
                      <a:rPr lang="vi-VN" sz="240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vi-VN" sz="2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CD</a:t>
                </a:r>
                <a:endParaRPr lang="en-VN" sz="24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EDA2053C-A289-1F76-1008-9E002A060F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66" y="2214033"/>
                <a:ext cx="3674534" cy="117263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28B4DF4-149B-6035-A527-59636501BC20}"/>
              </a:ext>
            </a:extLst>
          </p:cNvPr>
          <p:cNvSpPr/>
          <p:nvPr/>
        </p:nvSpPr>
        <p:spPr>
          <a:xfrm>
            <a:off x="694266" y="3585632"/>
            <a:ext cx="3674534" cy="1172633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vi-VN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AB = CD</a:t>
            </a:r>
            <a:r>
              <a:rPr lang="en-VN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B3CC2A5-2AC0-0C43-D9AF-60077DE08765}"/>
              </a:ext>
            </a:extLst>
          </p:cNvPr>
          <p:cNvSpPr/>
          <p:nvPr/>
        </p:nvSpPr>
        <p:spPr>
          <a:xfrm>
            <a:off x="4775202" y="2214032"/>
            <a:ext cx="3674534" cy="1172633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vi-VN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AB &lt; CD</a:t>
            </a:r>
            <a:r>
              <a:rPr lang="en-VN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AFBDEBD-067D-AB7B-8405-CDB9A8E9ABF7}"/>
              </a:ext>
            </a:extLst>
          </p:cNvPr>
          <p:cNvSpPr/>
          <p:nvPr/>
        </p:nvSpPr>
        <p:spPr>
          <a:xfrm>
            <a:off x="4775199" y="3585632"/>
            <a:ext cx="3674534" cy="1172633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vi-VN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AB &gt; CD</a:t>
            </a:r>
            <a:r>
              <a:rPr lang="en-VN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1E7DB7D-0C56-318B-09AB-BAF7EF931209}"/>
              </a:ext>
            </a:extLst>
          </p:cNvPr>
          <p:cNvSpPr/>
          <p:nvPr/>
        </p:nvSpPr>
        <p:spPr>
          <a:xfrm>
            <a:off x="4775199" y="3585630"/>
            <a:ext cx="3674534" cy="1172633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vi-VN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AB &gt; CD</a:t>
            </a:r>
            <a:r>
              <a:rPr lang="en-VN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83983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6789067B-7848-2341-7076-0418BA7B2BB7}"/>
                  </a:ext>
                </a:extLst>
              </p:cNvPr>
              <p:cNvSpPr/>
              <p:nvPr/>
            </p:nvSpPr>
            <p:spPr>
              <a:xfrm>
                <a:off x="105305" y="413812"/>
                <a:ext cx="5866342" cy="18796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2000" b="1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fr-FR" sz="2000" b="1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4.</a:t>
                </a:r>
                <a:r>
                  <a:rPr lang="fr-FR" sz="20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hai tiếp tuyến tại A và B của đường tròn (O) cắt nhau tại M, biết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VN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00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AMB</m:t>
                        </m:r>
                      </m:e>
                    </m:acc>
                    <m:r>
                      <a:rPr lang="vi-VN" sz="200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200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vi-VN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Số đo cung AB nhỏ và số đo cung AB lớn lần lượt là:</a:t>
                </a:r>
                <a:endParaRPr lang="en-VN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6789067B-7848-2341-7076-0418BA7B2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05" y="413812"/>
                <a:ext cx="5866342" cy="18796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6B74705-792A-9EF3-05BC-507B2FCA75BD}"/>
              </a:ext>
            </a:extLst>
          </p:cNvPr>
          <p:cNvSpPr/>
          <p:nvPr/>
        </p:nvSpPr>
        <p:spPr>
          <a:xfrm>
            <a:off x="965203" y="2475972"/>
            <a:ext cx="3200398" cy="104986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130</a:t>
            </a:r>
            <a:r>
              <a:rPr lang="en-US" sz="20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; 250</a:t>
            </a:r>
            <a:r>
              <a:rPr lang="en-US" sz="20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VN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A565734-124D-8617-BA87-36BAE21DCA53}"/>
              </a:ext>
            </a:extLst>
          </p:cNvPr>
          <p:cNvSpPr/>
          <p:nvPr/>
        </p:nvSpPr>
        <p:spPr>
          <a:xfrm>
            <a:off x="965203" y="3708398"/>
            <a:ext cx="3200398" cy="104986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130</a:t>
            </a:r>
            <a:r>
              <a:rPr lang="en-US" sz="20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230</a:t>
            </a:r>
            <a:r>
              <a:rPr lang="en-US" sz="20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BBC08E2-893D-D6B0-ACD3-AF66F500967E}"/>
              </a:ext>
            </a:extLst>
          </p:cNvPr>
          <p:cNvSpPr/>
          <p:nvPr/>
        </p:nvSpPr>
        <p:spPr>
          <a:xfrm>
            <a:off x="4978399" y="2461684"/>
            <a:ext cx="3200398" cy="104986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230</a:t>
            </a:r>
            <a:r>
              <a:rPr lang="en-US" sz="20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; 130</a:t>
            </a:r>
            <a:r>
              <a:rPr lang="en-US" sz="20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VN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F7D25BF-49CD-A20C-DF47-781579346E52}"/>
              </a:ext>
            </a:extLst>
          </p:cNvPr>
          <p:cNvSpPr/>
          <p:nvPr/>
        </p:nvSpPr>
        <p:spPr>
          <a:xfrm>
            <a:off x="4978399" y="3708398"/>
            <a:ext cx="3200398" cy="104986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150</a:t>
            </a:r>
            <a:r>
              <a:rPr lang="en-US" sz="20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210</a:t>
            </a:r>
            <a:r>
              <a:rPr lang="en-US" sz="20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 descr="A circle with a triangle and a triangle with a triangle and a triangle with a triangle and a triangle with a triangle and a triangle with a triangle and a triangle with a triangle and a triangle with&#10;&#10;Description automatically generated">
            <a:extLst>
              <a:ext uri="{FF2B5EF4-FFF2-40B4-BE49-F238E27FC236}">
                <a16:creationId xmlns:a16="http://schemas.microsoft.com/office/drawing/2014/main" id="{F708C10E-EAC9-FB8E-DDB0-085778E6E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778" y="499537"/>
            <a:ext cx="2825750" cy="1708150"/>
          </a:xfrm>
          <a:prstGeom prst="rect">
            <a:avLst/>
          </a:prstGeom>
          <a:noFill/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D48FAA5-0904-CA5C-61A0-C1F2A2CCA88E}"/>
              </a:ext>
            </a:extLst>
          </p:cNvPr>
          <p:cNvSpPr/>
          <p:nvPr/>
        </p:nvSpPr>
        <p:spPr>
          <a:xfrm>
            <a:off x="965203" y="3708398"/>
            <a:ext cx="3200398" cy="104986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130</a:t>
            </a:r>
            <a:r>
              <a:rPr lang="en-US" sz="200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230</a:t>
            </a:r>
            <a:r>
              <a:rPr lang="en-US" sz="200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72332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FDEEFF62-725F-689B-6082-9CB83933C3AF}"/>
                  </a:ext>
                </a:extLst>
              </p:cNvPr>
              <p:cNvSpPr/>
              <p:nvPr/>
            </p:nvSpPr>
            <p:spPr>
              <a:xfrm>
                <a:off x="254000" y="385235"/>
                <a:ext cx="5604934" cy="17272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2000" b="1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fr-FR" sz="2000" b="1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5.</a:t>
                </a:r>
                <a:r>
                  <a:rPr lang="fr-FR" sz="20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hai tiếp tuyến tại C và D của đường tròn (O) cắt nhau tại N, biết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VN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0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CND</m:t>
                        </m:r>
                      </m:e>
                    </m:acc>
                    <m:r>
                      <a:rPr lang="vi-VN" sz="20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20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vi-VN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Tính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VN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0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DNO</m:t>
                        </m:r>
                      </m:e>
                    </m:acc>
                  </m:oMath>
                </a14:m>
                <a:r>
                  <a:rPr lang="vi-VN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VN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0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CON</m:t>
                        </m:r>
                      </m:e>
                    </m:acc>
                  </m:oMath>
                </a14:m>
                <a:endParaRPr lang="en-VN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FDEEFF62-725F-689B-6082-9CB83933C3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0" y="385235"/>
                <a:ext cx="5604934" cy="17272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BB1C36E8-1FA1-E9F1-FA56-7586F41CEBE7}"/>
                  </a:ext>
                </a:extLst>
              </p:cNvPr>
              <p:cNvSpPr/>
              <p:nvPr/>
            </p:nvSpPr>
            <p:spPr>
              <a:xfrm>
                <a:off x="694266" y="2336797"/>
                <a:ext cx="3674534" cy="11006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VN" sz="2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0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DNO</m:t>
                        </m:r>
                      </m:e>
                    </m:acc>
                    <m:r>
                      <a:rPr lang="vi-VN" sz="20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0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20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vi-VN" sz="20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̂"/>
                        <m:ctrlPr>
                          <a:rPr lang="en-VN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0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NOC</m:t>
                        </m:r>
                      </m:e>
                    </m:acc>
                    <m:r>
                      <a:rPr lang="vi-VN" sz="20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0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20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VN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BB1C36E8-1FA1-E9F1-FA56-7586F41CE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66" y="2336797"/>
                <a:ext cx="3674534" cy="110066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C7CD9A82-1F18-1362-C65A-740A83C8C59A}"/>
                  </a:ext>
                </a:extLst>
              </p:cNvPr>
              <p:cNvSpPr/>
              <p:nvPr/>
            </p:nvSpPr>
            <p:spPr>
              <a:xfrm>
                <a:off x="694266" y="3657599"/>
                <a:ext cx="3674534" cy="11006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VN" sz="2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0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DNO</m:t>
                        </m:r>
                      </m:e>
                    </m:acc>
                    <m:r>
                      <a:rPr lang="vi-VN" sz="20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0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20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vi-VN" sz="20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̂"/>
                        <m:ctrlPr>
                          <a:rPr lang="en-VN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0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NOC</m:t>
                        </m:r>
                      </m:e>
                    </m:acc>
                    <m:r>
                      <a:rPr lang="vi-VN" sz="20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0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20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VN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C7CD9A82-1F18-1362-C65A-740A83C8C5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66" y="3657599"/>
                <a:ext cx="3674534" cy="110066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9121B5F-708B-C3E6-53CD-5A0F547A609E}"/>
                  </a:ext>
                </a:extLst>
              </p:cNvPr>
              <p:cNvSpPr/>
              <p:nvPr/>
            </p:nvSpPr>
            <p:spPr>
              <a:xfrm>
                <a:off x="4775199" y="2336797"/>
                <a:ext cx="3674534" cy="11006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VN" sz="2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0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DNO</m:t>
                        </m:r>
                      </m:e>
                    </m:acc>
                    <m:r>
                      <a:rPr lang="vi-VN" sz="20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0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20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vi-VN" sz="20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̂"/>
                        <m:ctrlPr>
                          <a:rPr lang="en-VN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0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NOC</m:t>
                        </m:r>
                      </m:e>
                    </m:acc>
                    <m:r>
                      <a:rPr lang="vi-VN" sz="20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0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20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VN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9121B5F-708B-C3E6-53CD-5A0F547A60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199" y="2336797"/>
                <a:ext cx="3674534" cy="110066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2BD64B28-8FAB-D2B5-13D3-D5F57E0C2C2A}"/>
                  </a:ext>
                </a:extLst>
              </p:cNvPr>
              <p:cNvSpPr/>
              <p:nvPr/>
            </p:nvSpPr>
            <p:spPr>
              <a:xfrm>
                <a:off x="4775199" y="3657599"/>
                <a:ext cx="3674534" cy="11006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VN" sz="2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0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DNO</m:t>
                        </m:r>
                      </m:e>
                    </m:acc>
                    <m:r>
                      <a:rPr lang="vi-VN" sz="20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0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20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vi-VN" sz="20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̂"/>
                        <m:ctrlPr>
                          <a:rPr lang="en-VN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0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NOC</m:t>
                        </m:r>
                      </m:e>
                    </m:acc>
                    <m:r>
                      <a:rPr lang="vi-VN" sz="20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0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20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VN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2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2BD64B28-8FAB-D2B5-13D3-D5F57E0C2C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199" y="3657599"/>
                <a:ext cx="3674534" cy="110066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diagram of a circle with a triangle and a triangle with a triangle and a triangle with a triangle and a triangle with a triangle and a triangle with a triangle and a triangle with a triangle and&#10;&#10;Description automatically generated">
            <a:extLst>
              <a:ext uri="{FF2B5EF4-FFF2-40B4-BE49-F238E27FC236}">
                <a16:creationId xmlns:a16="http://schemas.microsoft.com/office/drawing/2014/main" id="{71F78B39-2C3A-B991-92A5-1D2780762A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267" y="385235"/>
            <a:ext cx="2709451" cy="17272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D35565F3-3E07-41E9-061D-49F83604CCD5}"/>
                  </a:ext>
                </a:extLst>
              </p:cNvPr>
              <p:cNvSpPr/>
              <p:nvPr/>
            </p:nvSpPr>
            <p:spPr>
              <a:xfrm>
                <a:off x="4775199" y="3657599"/>
                <a:ext cx="3674534" cy="11006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VN" sz="20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DNO</m:t>
                        </m:r>
                      </m:e>
                    </m:acc>
                    <m:r>
                      <a:rPr lang="vi-VN" sz="20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vi-VN" sz="20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̂"/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NOC</m:t>
                        </m:r>
                      </m:e>
                    </m:acc>
                    <m:r>
                      <a:rPr lang="vi-VN" sz="20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2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D35565F3-3E07-41E9-061D-49F83604CC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199" y="3657599"/>
                <a:ext cx="3674534" cy="1100666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49086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2166C9-9DAF-7B6F-F1EB-6FFC49906226}"/>
              </a:ext>
            </a:extLst>
          </p:cNvPr>
          <p:cNvSpPr txBox="1"/>
          <p:nvPr/>
        </p:nvSpPr>
        <p:spPr>
          <a:xfrm>
            <a:off x="209862" y="321504"/>
            <a:ext cx="214699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5.5 (SGK – tr.90)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A67A3F-6B10-B59A-B9FC-3B33C4CD442E}"/>
                  </a:ext>
                </a:extLst>
              </p:cNvPr>
              <p:cNvSpPr txBox="1"/>
              <p:nvPr/>
            </p:nvSpPr>
            <p:spPr>
              <a:xfrm>
                <a:off x="209862" y="824862"/>
                <a:ext cx="8724276" cy="1746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V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nửa đường tròn đường kính AB và một điểm M tuỳ ý thuộc nửa đường tròn đó.</a:t>
                </a:r>
              </a:p>
              <a:p>
                <a:pPr>
                  <a:lnSpc>
                    <a:spcPct val="150000"/>
                  </a:lnSpc>
                </a:pPr>
                <a:r>
                  <a:rPr lang="en-V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Chứng minh rằng khoảng cách từ M đến AB không lớn hơn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V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A67A3F-6B10-B59A-B9FC-3B33C4CD4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62" y="824862"/>
                <a:ext cx="8724276" cy="1746888"/>
              </a:xfrm>
              <a:prstGeom prst="rect">
                <a:avLst/>
              </a:prstGeom>
              <a:blipFill>
                <a:blip r:embed="rId2"/>
                <a:stretch>
                  <a:fillRect l="-727" r="-872" b="-71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circle with a square and a square in the middle&#10;&#10;Description automatically generated">
            <a:extLst>
              <a:ext uri="{FF2B5EF4-FFF2-40B4-BE49-F238E27FC236}">
                <a16:creationId xmlns:a16="http://schemas.microsoft.com/office/drawing/2014/main" id="{6F89C0C3-6F18-8854-40A0-1A7930EC7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978" y="2571750"/>
            <a:ext cx="2392044" cy="213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5657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FC3D59-1335-AD49-73B9-BD057365BF10}"/>
              </a:ext>
            </a:extLst>
          </p:cNvPr>
          <p:cNvSpPr txBox="1"/>
          <p:nvPr/>
        </p:nvSpPr>
        <p:spPr>
          <a:xfrm>
            <a:off x="4238415" y="194872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D955BD-351A-6A87-846C-4C091EAAFAD1}"/>
                  </a:ext>
                </a:extLst>
              </p:cNvPr>
              <p:cNvSpPr txBox="1"/>
              <p:nvPr/>
            </p:nvSpPr>
            <p:spPr>
              <a:xfrm>
                <a:off x="1296648" y="594982"/>
                <a:ext cx="6550703" cy="41363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Kẻ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MH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=&gt; Khoảng cách từ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đến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MH</m:t>
                    </m:r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điểm đối xứng của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=&gt;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MM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sSup>
                      <m:sSup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MH</m:t>
                    </m:r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trục đối xứng cửa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=&gt;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MM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một dây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sSup>
                      <m:sSup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MH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MH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khoảng cách tử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đến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không lớn hơn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D955BD-351A-6A87-846C-4C091EAAF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648" y="594982"/>
                <a:ext cx="6550703" cy="4136389"/>
              </a:xfrm>
              <a:prstGeom prst="rect">
                <a:avLst/>
              </a:prstGeom>
              <a:blipFill>
                <a:blip r:embed="rId2"/>
                <a:stretch>
                  <a:fillRect l="-116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525202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ED1EC2-1C9A-3CB4-DD2E-18DBADB78CCD}"/>
              </a:ext>
            </a:extLst>
          </p:cNvPr>
          <p:cNvSpPr txBox="1"/>
          <p:nvPr/>
        </p:nvSpPr>
        <p:spPr>
          <a:xfrm>
            <a:off x="419725" y="351484"/>
            <a:ext cx="214699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5.7 (SGK – tr.90)</a:t>
            </a:r>
          </a:p>
        </p:txBody>
      </p:sp>
      <p:pic>
        <p:nvPicPr>
          <p:cNvPr id="3" name="Picture 2" descr="A circle with a triangle and a triangle in the center&#10;&#10;Description automatically generated">
            <a:extLst>
              <a:ext uri="{FF2B5EF4-FFF2-40B4-BE49-F238E27FC236}">
                <a16:creationId xmlns:a16="http://schemas.microsoft.com/office/drawing/2014/main" id="{4D86A371-882B-8966-30F0-2F87E41D7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715" y="2149913"/>
            <a:ext cx="2769377" cy="26032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CB7CA1-0DCD-92AD-F954-F9C5E0BD9878}"/>
                  </a:ext>
                </a:extLst>
              </p:cNvPr>
              <p:cNvSpPr txBox="1"/>
              <p:nvPr/>
            </p:nvSpPr>
            <p:spPr>
              <a:xfrm>
                <a:off x="404733" y="899814"/>
                <a:ext cx="8334532" cy="1420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dây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AB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3 cm.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(O),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AB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100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V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(làm tròn kết quả đến hàng phần mười).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CB7CA1-0DCD-92AD-F954-F9C5E0BD9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33" y="899814"/>
                <a:ext cx="8334532" cy="1420261"/>
              </a:xfrm>
              <a:prstGeom prst="rect">
                <a:avLst/>
              </a:prstGeom>
              <a:blipFill>
                <a:blip r:embed="rId3"/>
                <a:stretch>
                  <a:fillRect l="-760" b="-714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919402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4A9786-0241-2E57-CDD3-CD7C882C83C5}"/>
              </a:ext>
            </a:extLst>
          </p:cNvPr>
          <p:cNvSpPr txBox="1"/>
          <p:nvPr/>
        </p:nvSpPr>
        <p:spPr>
          <a:xfrm>
            <a:off x="4261658" y="269823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V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7386F0-D9A8-2CFF-B71B-F75400ABE0FC}"/>
                  </a:ext>
                </a:extLst>
              </p:cNvPr>
              <p:cNvSpPr txBox="1"/>
              <p:nvPr/>
            </p:nvSpPr>
            <p:spPr>
              <a:xfrm>
                <a:off x="344774" y="515624"/>
                <a:ext cx="8454452" cy="4358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OAB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OA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OB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OAB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cân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Lại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OC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trung tuyến =&gt;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OC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đường cao =&gt;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OC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=&gt; Khoảng cách từ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đến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OC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sđ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groupCh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OAB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cân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OC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phân giác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AOC</m:t>
                        </m:r>
                      </m:e>
                    </m:acc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AOC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AOC</m:t>
                            </m:r>
                          </m:e>
                        </m:acc>
                      </m:e>
                    </m:func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sup>
                        </m:sSup>
                      </m:e>
                    </m:func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OA</m:t>
                        </m:r>
                      </m:den>
                    </m:f>
                  </m:oMath>
                </a14:m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bán kính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OA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OC</m:t>
                        </m:r>
                      </m:num>
                      <m:den>
                        <m:func>
                          <m:func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VN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1800" i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50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vi-VN" sz="1800" i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sup>
                            </m:sSup>
                          </m:e>
                        </m:func>
                      </m:den>
                    </m:f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func>
                          <m:func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VN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1800" i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50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vi-VN" sz="1800" i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sup>
                            </m:sSup>
                          </m:e>
                        </m:func>
                      </m:den>
                    </m:f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≈4,7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(cm)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7386F0-D9A8-2CFF-B71B-F75400ABE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74" y="515624"/>
                <a:ext cx="8454452" cy="4358053"/>
              </a:xfrm>
              <a:prstGeom prst="rect">
                <a:avLst/>
              </a:prstGeom>
              <a:blipFill>
                <a:blip r:embed="rId2"/>
                <a:stretch>
                  <a:fillRect l="-60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243945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5FF"/>
        </a:solidFill>
        <a:effectLst/>
      </p:bgPr>
    </p:bg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37"/>
          <p:cNvSpPr txBox="1">
            <a:spLocks noGrp="1"/>
          </p:cNvSpPr>
          <p:nvPr>
            <p:ph type="title"/>
          </p:nvPr>
        </p:nvSpPr>
        <p:spPr>
          <a:xfrm>
            <a:off x="713250" y="1127823"/>
            <a:ext cx="7717500" cy="28878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14: </a:t>
            </a:r>
            <a:br>
              <a:rPr lang="en" sz="4400" b="1" dirty="0">
                <a:solidFill>
                  <a:srgbClr val="00B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4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 VÀ DÂY</a:t>
            </a:r>
            <a:br>
              <a:rPr lang="en" sz="4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4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MỘT ĐƯỜNG TRÒN</a:t>
            </a:r>
            <a:endParaRPr sz="44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58;p39">
            <a:extLst>
              <a:ext uri="{FF2B5EF4-FFF2-40B4-BE49-F238E27FC236}">
                <a16:creationId xmlns:a16="http://schemas.microsoft.com/office/drawing/2014/main" id="{49A78D4A-8E38-2A40-80E9-A0C919D55663}"/>
              </a:ext>
            </a:extLst>
          </p:cNvPr>
          <p:cNvSpPr txBox="1">
            <a:spLocks/>
          </p:cNvSpPr>
          <p:nvPr/>
        </p:nvSpPr>
        <p:spPr>
          <a:xfrm>
            <a:off x="2597659" y="2571750"/>
            <a:ext cx="3948680" cy="8418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3" name="Google Shape;1260;p39">
            <a:extLst>
              <a:ext uri="{FF2B5EF4-FFF2-40B4-BE49-F238E27FC236}">
                <a16:creationId xmlns:a16="http://schemas.microsoft.com/office/drawing/2014/main" id="{33D16169-5244-0892-EC15-D9F06BCF4F65}"/>
              </a:ext>
            </a:extLst>
          </p:cNvPr>
          <p:cNvSpPr txBox="1">
            <a:spLocks/>
          </p:cNvSpPr>
          <p:nvPr/>
        </p:nvSpPr>
        <p:spPr>
          <a:xfrm>
            <a:off x="3579447" y="1333274"/>
            <a:ext cx="1985105" cy="10878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Staatliches"/>
              <a:buNone/>
              <a:defRPr sz="2800" kern="1200">
                <a:solidFill>
                  <a:schemeClr val="tx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L="514350" lvl="1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taatliches"/>
              <a:buNone/>
              <a:defRPr sz="2200" kern="1200">
                <a:solidFill>
                  <a:schemeClr val="tx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marL="857250" lvl="2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taatliches"/>
              <a:buNone/>
              <a:defRPr sz="2200" kern="1200">
                <a:solidFill>
                  <a:schemeClr val="tx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marL="1200150" lvl="3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taatliches"/>
              <a:buNone/>
              <a:defRPr sz="2200" kern="1200">
                <a:solidFill>
                  <a:schemeClr val="tx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marL="1543050" lvl="4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taatliches"/>
              <a:buNone/>
              <a:defRPr sz="2200" kern="1200">
                <a:solidFill>
                  <a:schemeClr val="tx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marL="1885950" lvl="5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taatliches"/>
              <a:buNone/>
              <a:defRPr sz="2200" kern="1200">
                <a:solidFill>
                  <a:schemeClr val="tx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marL="2228850" lvl="6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taatliches"/>
              <a:buNone/>
              <a:defRPr sz="2200" kern="1200">
                <a:solidFill>
                  <a:schemeClr val="tx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marL="2571750" lvl="7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taatliches"/>
              <a:buNone/>
              <a:defRPr sz="2200" kern="1200">
                <a:solidFill>
                  <a:schemeClr val="tx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marL="2914650" lvl="8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taatliches"/>
              <a:buNone/>
              <a:defRPr sz="2200" kern="1200">
                <a:solidFill>
                  <a:schemeClr val="tx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pPr marL="0" indent="0"/>
            <a:r>
              <a:rPr lang="en" sz="6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03.</a:t>
            </a:r>
          </a:p>
        </p:txBody>
      </p:sp>
    </p:spTree>
    <p:extLst>
      <p:ext uri="{BB962C8B-B14F-4D97-AF65-F5344CB8AC3E}">
        <p14:creationId xmlns:p14="http://schemas.microsoft.com/office/powerpoint/2010/main" val="4066307255"/>
      </p:ext>
    </p:extLst>
  </p:cSld>
  <p:clrMapOvr>
    <a:masterClrMapping/>
  </p:clrMapOvr>
  <p:transition spd="med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174AC3-DD91-EE06-DC46-E3D338879C52}"/>
              </a:ext>
            </a:extLst>
          </p:cNvPr>
          <p:cNvSpPr txBox="1"/>
          <p:nvPr/>
        </p:nvSpPr>
        <p:spPr>
          <a:xfrm>
            <a:off x="299803" y="366474"/>
            <a:ext cx="214699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5.6 (SGK – tr.90)</a:t>
            </a:r>
          </a:p>
        </p:txBody>
      </p:sp>
      <p:pic>
        <p:nvPicPr>
          <p:cNvPr id="3" name="Picture 2" descr="A circle with a triangle and a triangle in the center&#10;&#10;Description automatically generated">
            <a:extLst>
              <a:ext uri="{FF2B5EF4-FFF2-40B4-BE49-F238E27FC236}">
                <a16:creationId xmlns:a16="http://schemas.microsoft.com/office/drawing/2014/main" id="{AF1A6F3F-AC0D-493B-1854-BE7D52F0A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591" y="2238462"/>
            <a:ext cx="2407605" cy="23953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5182F1-60F5-4454-163B-016D6E32354E}"/>
                  </a:ext>
                </a:extLst>
              </p:cNvPr>
              <p:cNvSpPr txBox="1"/>
              <p:nvPr/>
            </p:nvSpPr>
            <p:spPr>
              <a:xfrm>
                <a:off x="562431" y="766584"/>
                <a:ext cx="8019137" cy="2459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V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đường tròn (O; 5 cm) và AB là một dây bất kì của đường tròn đó. Biết AB = 6 cm.</a:t>
                </a:r>
              </a:p>
              <a:p>
                <a:pPr>
                  <a:lnSpc>
                    <a:spcPct val="200000"/>
                  </a:lnSpc>
                </a:pPr>
                <a:r>
                  <a:rPr lang="en-V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Tính khoảng cách từ O đến đường thẳng AB.</a:t>
                </a:r>
              </a:p>
              <a:p>
                <a:pPr>
                  <a:lnSpc>
                    <a:spcPct val="200000"/>
                  </a:lnSpc>
                </a:pPr>
                <a:r>
                  <a:rPr lang="en-V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Tính tan</a:t>
                </a:r>
                <a14:m>
                  <m:oMath xmlns:m="http://schemas.openxmlformats.org/officeDocument/2006/math">
                    <m:r>
                      <a:rPr lang="en-V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V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nếu góc ở tâm chắn cung AB bằng 2</a:t>
                </a:r>
                <a14:m>
                  <m:oMath xmlns:m="http://schemas.openxmlformats.org/officeDocument/2006/math">
                    <m:r>
                      <a:rPr lang="en-V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V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5182F1-60F5-4454-163B-016D6E323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31" y="766584"/>
                <a:ext cx="8019137" cy="2459006"/>
              </a:xfrm>
              <a:prstGeom prst="rect">
                <a:avLst/>
              </a:prstGeom>
              <a:blipFill>
                <a:blip r:embed="rId3"/>
                <a:stretch>
                  <a:fillRect l="-791" r="-1582" b="-412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3135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B33588-2C3C-2EB2-2EC9-6ED3F7CCC207}"/>
              </a:ext>
            </a:extLst>
          </p:cNvPr>
          <p:cNvSpPr txBox="1"/>
          <p:nvPr/>
        </p:nvSpPr>
        <p:spPr>
          <a:xfrm>
            <a:off x="824345" y="424509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V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AFD885-5DAA-07EC-BD02-68D5B090B8EA}"/>
                  </a:ext>
                </a:extLst>
              </p:cNvPr>
              <p:cNvSpPr txBox="1"/>
              <p:nvPr/>
            </p:nvSpPr>
            <p:spPr>
              <a:xfrm>
                <a:off x="1804792" y="266119"/>
                <a:ext cx="7003450" cy="4611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giả thiết ta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OA</m:t>
                    </m:r>
                    <m: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OB</m:t>
                    </m:r>
                    <m: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 </m:t>
                    </m:r>
                    <m:r>
                      <m:rPr>
                        <m:sty m:val="p"/>
                      </m:rP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  <m: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 </m:t>
                    </m:r>
                    <m:r>
                      <m:rPr>
                        <m:sty m:val="p"/>
                      </m:rP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endParaRPr lang="en-VN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vi-VN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vi-VN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vi-VN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CA</m:t>
                    </m:r>
                    <m: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CB</m:t>
                    </m:r>
                    <m: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 </m:t>
                    </m:r>
                    <m:r>
                      <m:rPr>
                        <m:sty m:val="p"/>
                      </m:rP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vi-VN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=&gt; </a:t>
                </a:r>
                <a14:m>
                  <m:oMath xmlns:m="http://schemas.openxmlformats.org/officeDocument/2006/math">
                    <m: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OAB</m:t>
                    </m:r>
                  </m:oMath>
                </a14:m>
                <a:r>
                  <a:rPr lang="vi-VN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OC</m:t>
                    </m:r>
                  </m:oMath>
                </a14:m>
                <a:r>
                  <a:rPr lang="vi-VN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trung tuyến =&gt;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OC</m:t>
                    </m:r>
                  </m:oMath>
                </a14:m>
                <a:r>
                  <a:rPr lang="vi-VN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đường cao =&gt;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OC</m:t>
                    </m:r>
                    <m: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endParaRPr lang="en-VN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OC</m:t>
                    </m:r>
                  </m:oMath>
                </a14:m>
                <a:r>
                  <a:rPr lang="vi-VN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khoảng cách từ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vi-VN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đến đường thẳng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vi-VN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VN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 </a:t>
                </a:r>
                <a14:m>
                  <m:oMath xmlns:m="http://schemas.openxmlformats.org/officeDocument/2006/math">
                    <m: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AOC</m:t>
                    </m:r>
                  </m:oMath>
                </a14:m>
                <a:r>
                  <a:rPr lang="vi-VN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có:</a:t>
                </a:r>
                <a:r>
                  <a:rPr lang="en-VN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  <m:sSup>
                      <m:sSupPr>
                        <m:ctrlPr>
                          <a:rPr lang="en-VN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vi-VN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  <m:sSup>
                      <m:sSupPr>
                        <m:ctrlPr>
                          <a:rPr lang="en-VN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vi-VN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sSup>
                      <m:sSupPr>
                        <m:ctrlPr>
                          <a:rPr lang="en-VN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vi-VN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vi-VN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VN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vi-VN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=16</m:t>
                    </m:r>
                  </m:oMath>
                </a14:m>
                <a:r>
                  <a:rPr lang="vi-VN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=&gt;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OC</m:t>
                    </m:r>
                    <m: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 </m:t>
                    </m:r>
                    <m:r>
                      <m:rPr>
                        <m:sty m:val="p"/>
                      </m:rP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endParaRPr lang="en-VN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khoảng cách từ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vi-VN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đến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vi-VN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bằng 4 cm.</a:t>
                </a:r>
                <a:endParaRPr lang="en-VN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vi-VN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 </a:t>
                </a:r>
                <a14:m>
                  <m:oMath xmlns:m="http://schemas.openxmlformats.org/officeDocument/2006/math">
                    <m: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OAB</m:t>
                    </m:r>
                  </m:oMath>
                </a14:m>
                <a:r>
                  <a:rPr lang="vi-VN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đường trung tuyến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OC</m:t>
                    </m:r>
                  </m:oMath>
                </a14:m>
                <a:r>
                  <a:rPr lang="vi-VN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cũng là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VN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</m:oMath>
                </a14:m>
                <a:endParaRPr lang="en-VN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VN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  <m: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vi-VN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VN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AOC</m:t>
                        </m:r>
                      </m:e>
                    </m:acc>
                    <m: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endParaRPr lang="en-VN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AOC</m:t>
                    </m:r>
                  </m:oMath>
                </a14:m>
                <a:r>
                  <a:rPr lang="vi-VN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vi-VN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VN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vi-VN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α</m:t>
                        </m:r>
                      </m:e>
                    </m:func>
                    <m: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VN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VN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vi-VN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AOC</m:t>
                            </m:r>
                          </m:e>
                        </m:acc>
                      </m:e>
                    </m:func>
                    <m: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OC</m:t>
                        </m:r>
                      </m:den>
                    </m:f>
                    <m: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VN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AFD885-5DAA-07EC-BD02-68D5B090B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792" y="266119"/>
                <a:ext cx="7003450" cy="4611262"/>
              </a:xfrm>
              <a:prstGeom prst="rect">
                <a:avLst/>
              </a:prstGeom>
              <a:blipFill>
                <a:blip r:embed="rId2"/>
                <a:stretch>
                  <a:fillRect l="-72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78225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BBB5BA-68D8-8ECB-4B05-CFA1B19A9520}"/>
              </a:ext>
            </a:extLst>
          </p:cNvPr>
          <p:cNvSpPr txBox="1"/>
          <p:nvPr/>
        </p:nvSpPr>
        <p:spPr>
          <a:xfrm>
            <a:off x="194871" y="260012"/>
            <a:ext cx="214699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5.8 (SGK – tr.90)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FBE703-AF9E-09D8-6354-896CFA777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627" y="2571750"/>
            <a:ext cx="2342742" cy="2419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4149EC-EB2F-9B07-E4ED-A080574C053E}"/>
              </a:ext>
            </a:extLst>
          </p:cNvPr>
          <p:cNvSpPr txBox="1"/>
          <p:nvPr/>
        </p:nvSpPr>
        <p:spPr>
          <a:xfrm>
            <a:off x="382247" y="660122"/>
            <a:ext cx="8379503" cy="1881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Trên mặt một chiếc đồng hồ có các vạch chia như Hình 5.12. Hỏi cứ sau mỗi khoảng thời gian 36 phút:</a:t>
            </a:r>
          </a:p>
          <a:p>
            <a:pPr>
              <a:lnSpc>
                <a:spcPct val="150000"/>
              </a:lnSpc>
            </a:pPr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a) Đầu kim phút vạch nên một cung số đo bằng bao nhiêu độ?</a:t>
            </a:r>
          </a:p>
          <a:p>
            <a:pPr>
              <a:lnSpc>
                <a:spcPct val="150000"/>
              </a:lnSpc>
            </a:pPr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b) Đầu kim giờ vạch nên một cung có số đo bằng bao nhiêu độ?</a:t>
            </a:r>
          </a:p>
        </p:txBody>
      </p:sp>
    </p:spTree>
    <p:extLst>
      <p:ext uri="{BB962C8B-B14F-4D97-AF65-F5344CB8AC3E}">
        <p14:creationId xmlns:p14="http://schemas.microsoft.com/office/powerpoint/2010/main" val="427028189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82FD9D-9609-FF3D-0D62-181DF0354D8F}"/>
              </a:ext>
            </a:extLst>
          </p:cNvPr>
          <p:cNvSpPr txBox="1"/>
          <p:nvPr/>
        </p:nvSpPr>
        <p:spPr>
          <a:xfrm>
            <a:off x="4238415" y="363683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VN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FA79D6-03C4-61E8-646F-1103951B9A9E}"/>
                  </a:ext>
                </a:extLst>
              </p:cNvPr>
              <p:cNvSpPr txBox="1"/>
              <p:nvPr/>
            </p:nvSpPr>
            <p:spPr>
              <a:xfrm>
                <a:off x="378502" y="786631"/>
                <a:ext cx="8386996" cy="3732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 1 giờ (60 phút), đầu kim phút vạch nên cả vòng tròn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360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Do đó trong 36 phút, đầu phút vạch một cung có số đo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36</m:t>
                        </m:r>
                      </m:num>
                      <m:den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 </m:t>
                    </m:r>
                    <m:sSup>
                      <m:sSup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360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216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 12 giờ (720 phút), đầu kim giờ vạch nên cả vòng tròn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360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đó trong 36 phút, đầu kim giờ vạch nên một cung có số đo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36</m:t>
                        </m:r>
                      </m:num>
                      <m:den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720</m:t>
                        </m:r>
                      </m:den>
                    </m:f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 </m:t>
                    </m:r>
                    <m:sSup>
                      <m:sSup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360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FA79D6-03C4-61E8-646F-1103951B9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02" y="786631"/>
                <a:ext cx="8386996" cy="3732304"/>
              </a:xfrm>
              <a:prstGeom prst="rect">
                <a:avLst/>
              </a:prstGeom>
              <a:blipFill>
                <a:blip r:embed="rId2"/>
                <a:stretch>
                  <a:fillRect l="-755" r="-75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001463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>
            <a:extLst>
              <a:ext uri="{FF2B5EF4-FFF2-40B4-BE49-F238E27FC236}">
                <a16:creationId xmlns:a16="http://schemas.microsoft.com/office/drawing/2014/main" id="{976D6949-5506-91D3-2B30-F0B1672BAFA4}"/>
              </a:ext>
            </a:extLst>
          </p:cNvPr>
          <p:cNvSpPr/>
          <p:nvPr/>
        </p:nvSpPr>
        <p:spPr>
          <a:xfrm>
            <a:off x="1986196" y="436589"/>
            <a:ext cx="5171607" cy="691944"/>
          </a:xfrm>
          <a:prstGeom prst="snip2Diag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4F7D09-FB99-C73D-12A3-DB75DC2D894D}"/>
              </a:ext>
            </a:extLst>
          </p:cNvPr>
          <p:cNvSpPr/>
          <p:nvPr/>
        </p:nvSpPr>
        <p:spPr>
          <a:xfrm>
            <a:off x="764497" y="1432498"/>
            <a:ext cx="7615003" cy="326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B23906-5477-88DF-9FCA-5CB2178D3F5E}"/>
              </a:ext>
            </a:extLst>
          </p:cNvPr>
          <p:cNvSpPr txBox="1"/>
          <p:nvPr/>
        </p:nvSpPr>
        <p:spPr>
          <a:xfrm>
            <a:off x="764497" y="1432498"/>
            <a:ext cx="7615002" cy="3086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SBT.</a:t>
            </a:r>
            <a:endParaRPr lang="en-VN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vi-VN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 dài của cung tròn. Diện tích hình quạt tròn và hình vành khuyên</a:t>
            </a:r>
            <a:r>
              <a:rPr lang="pt-BR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VN" sz="2400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55900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B0989B-5879-7897-1F1B-3177DF2272C0}"/>
              </a:ext>
            </a:extLst>
          </p:cNvPr>
          <p:cNvSpPr txBox="1"/>
          <p:nvPr/>
        </p:nvSpPr>
        <p:spPr>
          <a:xfrm>
            <a:off x="1630525" y="1064863"/>
            <a:ext cx="5882949" cy="3013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KẾT THÚC, </a:t>
            </a:r>
          </a:p>
          <a:p>
            <a:pPr algn="ctr">
              <a:lnSpc>
                <a:spcPct val="150000"/>
              </a:lnSpc>
            </a:pPr>
            <a:r>
              <a:rPr lang="en-VN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VN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</a:t>
            </a:r>
          </a:p>
        </p:txBody>
      </p:sp>
    </p:spTree>
    <p:extLst>
      <p:ext uri="{BB962C8B-B14F-4D97-AF65-F5344CB8AC3E}">
        <p14:creationId xmlns:p14="http://schemas.microsoft.com/office/powerpoint/2010/main" val="301727515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5FF"/>
        </a:solidFill>
        <a:effectLst/>
      </p:bgPr>
    </p:bg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39"/>
          <p:cNvSpPr txBox="1">
            <a:spLocks noGrp="1"/>
          </p:cNvSpPr>
          <p:nvPr>
            <p:ph type="title"/>
          </p:nvPr>
        </p:nvSpPr>
        <p:spPr>
          <a:xfrm>
            <a:off x="1043045" y="2571750"/>
            <a:ext cx="7057908" cy="8418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THÀNH KIẾN THỨC MỚI</a:t>
            </a:r>
            <a:endParaRPr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0" name="Google Shape;1260;p39"/>
          <p:cNvSpPr txBox="1">
            <a:spLocks noGrp="1"/>
          </p:cNvSpPr>
          <p:nvPr>
            <p:ph type="title" idx="2"/>
          </p:nvPr>
        </p:nvSpPr>
        <p:spPr>
          <a:xfrm>
            <a:off x="3579447" y="1333274"/>
            <a:ext cx="1985105" cy="10878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</a:t>
            </a:r>
            <a:endParaRPr sz="6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9" name="Google Shape;1259;p39"/>
          <p:cNvSpPr/>
          <p:nvPr/>
        </p:nvSpPr>
        <p:spPr>
          <a:xfrm rot="7300901" flipH="1">
            <a:off x="515969" y="294179"/>
            <a:ext cx="981662" cy="1129844"/>
          </a:xfrm>
          <a:custGeom>
            <a:avLst/>
            <a:gdLst/>
            <a:ahLst/>
            <a:cxnLst/>
            <a:rect l="l" t="t" r="r" b="b"/>
            <a:pathLst>
              <a:path w="30914" h="35579" extrusionOk="0">
                <a:moveTo>
                  <a:pt x="15122" y="0"/>
                </a:moveTo>
                <a:lnTo>
                  <a:pt x="1" y="9458"/>
                </a:lnTo>
                <a:lnTo>
                  <a:pt x="215" y="26933"/>
                </a:lnTo>
                <a:lnTo>
                  <a:pt x="15678" y="35578"/>
                </a:lnTo>
                <a:lnTo>
                  <a:pt x="30914" y="26134"/>
                </a:lnTo>
                <a:lnTo>
                  <a:pt x="30400" y="8859"/>
                </a:lnTo>
                <a:lnTo>
                  <a:pt x="1512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39"/>
          <p:cNvSpPr/>
          <p:nvPr/>
        </p:nvSpPr>
        <p:spPr>
          <a:xfrm rot="7301167" flipH="1">
            <a:off x="1882226" y="227310"/>
            <a:ext cx="542487" cy="624426"/>
          </a:xfrm>
          <a:custGeom>
            <a:avLst/>
            <a:gdLst/>
            <a:ahLst/>
            <a:cxnLst/>
            <a:rect l="l" t="t" r="r" b="b"/>
            <a:pathLst>
              <a:path w="30914" h="35579" extrusionOk="0">
                <a:moveTo>
                  <a:pt x="15122" y="0"/>
                </a:moveTo>
                <a:lnTo>
                  <a:pt x="1" y="9458"/>
                </a:lnTo>
                <a:lnTo>
                  <a:pt x="215" y="26933"/>
                </a:lnTo>
                <a:lnTo>
                  <a:pt x="15678" y="35578"/>
                </a:lnTo>
                <a:lnTo>
                  <a:pt x="30914" y="26134"/>
                </a:lnTo>
                <a:lnTo>
                  <a:pt x="30400" y="8859"/>
                </a:lnTo>
                <a:lnTo>
                  <a:pt x="1512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4" name="Google Shape;1264;p39"/>
          <p:cNvGrpSpPr/>
          <p:nvPr/>
        </p:nvGrpSpPr>
        <p:grpSpPr>
          <a:xfrm rot="10800000">
            <a:off x="8259450" y="4059250"/>
            <a:ext cx="574053" cy="778395"/>
            <a:chOff x="7453100" y="539500"/>
            <a:chExt cx="574053" cy="778395"/>
          </a:xfrm>
        </p:grpSpPr>
        <p:sp>
          <p:nvSpPr>
            <p:cNvPr id="1265" name="Google Shape;1265;p39"/>
            <p:cNvSpPr/>
            <p:nvPr/>
          </p:nvSpPr>
          <p:spPr>
            <a:xfrm>
              <a:off x="7453100" y="539500"/>
              <a:ext cx="574053" cy="778395"/>
            </a:xfrm>
            <a:custGeom>
              <a:avLst/>
              <a:gdLst/>
              <a:ahLst/>
              <a:cxnLst/>
              <a:rect l="l" t="t" r="r" b="b"/>
              <a:pathLst>
                <a:path w="29416" h="39887" extrusionOk="0">
                  <a:moveTo>
                    <a:pt x="9886" y="1"/>
                  </a:moveTo>
                  <a:lnTo>
                    <a:pt x="0" y="16548"/>
                  </a:lnTo>
                  <a:lnTo>
                    <a:pt x="28089" y="39887"/>
                  </a:lnTo>
                  <a:lnTo>
                    <a:pt x="29415" y="2882"/>
                  </a:lnTo>
                  <a:lnTo>
                    <a:pt x="9886" y="1"/>
                  </a:lnTo>
                  <a:close/>
                </a:path>
              </a:pathLst>
            </a:custGeom>
            <a:solidFill>
              <a:srgbClr val="E386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9"/>
            <p:cNvSpPr/>
            <p:nvPr/>
          </p:nvSpPr>
          <p:spPr>
            <a:xfrm>
              <a:off x="7646001" y="539500"/>
              <a:ext cx="381147" cy="778395"/>
            </a:xfrm>
            <a:custGeom>
              <a:avLst/>
              <a:gdLst/>
              <a:ahLst/>
              <a:cxnLst/>
              <a:rect l="l" t="t" r="r" b="b"/>
              <a:pathLst>
                <a:path w="19531" h="39887" extrusionOk="0">
                  <a:moveTo>
                    <a:pt x="1" y="1"/>
                  </a:moveTo>
                  <a:lnTo>
                    <a:pt x="18204" y="39887"/>
                  </a:lnTo>
                  <a:lnTo>
                    <a:pt x="19530" y="28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4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5FF"/>
        </a:solidFill>
        <a:effectLst/>
      </p:bgPr>
    </p:bg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A4EFE9E-8FB3-91B6-9225-5DBC0041B882}"/>
              </a:ext>
            </a:extLst>
          </p:cNvPr>
          <p:cNvSpPr/>
          <p:nvPr/>
        </p:nvSpPr>
        <p:spPr>
          <a:xfrm>
            <a:off x="1236686" y="188855"/>
            <a:ext cx="6670623" cy="7345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Dây và đường kính của đường tròn</a:t>
            </a:r>
            <a:endParaRPr lang="en-VN" sz="2800" dirty="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A6D8DE-9436-4901-B4E5-5ED7F3F577FB}"/>
              </a:ext>
            </a:extLst>
          </p:cNvPr>
          <p:cNvSpPr txBox="1"/>
          <p:nvPr/>
        </p:nvSpPr>
        <p:spPr>
          <a:xfrm>
            <a:off x="691416" y="1121484"/>
            <a:ext cx="7761161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Khái niệm dây và đường kính của đường tròn</a:t>
            </a:r>
            <a:endParaRPr lang="en-VN" sz="2600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 descr="A circle with a circle and a circle with a circle and a circle with a circle and a circle with a circle and a circle with a circle and a circle with a circle and a circle with&#10;&#10;Description automatically generated">
            <a:extLst>
              <a:ext uri="{FF2B5EF4-FFF2-40B4-BE49-F238E27FC236}">
                <a16:creationId xmlns:a16="http://schemas.microsoft.com/office/drawing/2014/main" id="{C46611CC-2A2F-2330-993A-3F4E9F085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468" y="1812037"/>
            <a:ext cx="3243836" cy="26456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E191E84-D3A9-5FDE-55F1-A9CB1AB2FF68}"/>
                  </a:ext>
                </a:extLst>
              </p:cNvPr>
              <p:cNvSpPr txBox="1"/>
              <p:nvPr/>
            </p:nvSpPr>
            <p:spPr>
              <a:xfrm>
                <a:off x="242028" y="1812037"/>
                <a:ext cx="5492440" cy="2645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Đường thẳng nối hai điểm tùy ý của một đường tròn gọi là dây (hay dây cung) của đường tròn.</a:t>
                </a:r>
                <a:endParaRPr lang="en-VN" sz="22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• Mỗi dây đi qua tâm là một đường kính của đường tròn và có độ dài bằng </a:t>
                </a:r>
                <a14:m>
                  <m:oMath xmlns:m="http://schemas.openxmlformats.org/officeDocument/2006/math">
                    <m:r>
                      <a:rPr lang="vi-VN" sz="22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vi-VN" sz="22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vi-VN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VN" sz="22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E191E84-D3A9-5FDE-55F1-A9CB1AB2F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28" y="1812037"/>
                <a:ext cx="5492440" cy="2645661"/>
              </a:xfrm>
              <a:prstGeom prst="rect">
                <a:avLst/>
              </a:prstGeom>
              <a:blipFill>
                <a:blip r:embed="rId4"/>
                <a:stretch>
                  <a:fillRect l="-1617" r="-1386" b="-382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CDD6215-3EC0-B11D-7EF5-2CFCC42B4CE8}"/>
                  </a:ext>
                </a:extLst>
              </p:cNvPr>
              <p:cNvSpPr txBox="1"/>
              <p:nvPr/>
            </p:nvSpPr>
            <p:spPr>
              <a:xfrm>
                <a:off x="4429593" y="4554535"/>
                <a:ext cx="471440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vi-VN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vi-VN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một dây và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một đường kính</a:t>
                </a:r>
                <a:endParaRPr lang="en-VN" sz="2000" i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CDD6215-3EC0-B11D-7EF5-2CFCC42B4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593" y="4554535"/>
                <a:ext cx="4714407" cy="400110"/>
              </a:xfrm>
              <a:prstGeom prst="rect">
                <a:avLst/>
              </a:prstGeom>
              <a:blipFill>
                <a:blip r:embed="rId5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5FF"/>
        </a:solidFill>
        <a:effectLst/>
      </p:bgPr>
    </p:bg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F556515-E187-D089-34DD-45CFBB9B6CF8}"/>
              </a:ext>
            </a:extLst>
          </p:cNvPr>
          <p:cNvSpPr txBox="1"/>
          <p:nvPr/>
        </p:nvSpPr>
        <p:spPr>
          <a:xfrm>
            <a:off x="1739793" y="327005"/>
            <a:ext cx="5664414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 hệ đường kính và dây cung</a:t>
            </a:r>
            <a:endParaRPr lang="en-VN" sz="2600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6BCA5E-3E1E-444C-F3AC-D7016980CCE3}"/>
              </a:ext>
            </a:extLst>
          </p:cNvPr>
          <p:cNvSpPr txBox="1"/>
          <p:nvPr/>
        </p:nvSpPr>
        <p:spPr>
          <a:xfrm>
            <a:off x="294276" y="1005466"/>
            <a:ext cx="19672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(SGK – tr.87)</a:t>
            </a:r>
          </a:p>
        </p:txBody>
      </p:sp>
      <p:pic>
        <p:nvPicPr>
          <p:cNvPr id="16" name="Picture 15" descr="A diagram of a circle with a triangle and a triangle&#10;&#10;Description automatically generated">
            <a:extLst>
              <a:ext uri="{FF2B5EF4-FFF2-40B4-BE49-F238E27FC236}">
                <a16:creationId xmlns:a16="http://schemas.microsoft.com/office/drawing/2014/main" id="{90E6EE25-BD46-22D2-EB03-CDCAE4470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584" y="1030349"/>
            <a:ext cx="1993692" cy="21901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63DC78-6FC6-6D24-0137-314F6915FAD0}"/>
                  </a:ext>
                </a:extLst>
              </p:cNvPr>
              <p:cNvSpPr txBox="1"/>
              <p:nvPr/>
            </p:nvSpPr>
            <p:spPr>
              <a:xfrm>
                <a:off x="294276" y="1481685"/>
                <a:ext cx="6436308" cy="12874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 dây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vi-VN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tùy ý không đi qua tâm của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a:rPr lang="vi-VN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vi-VN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vi-VN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(H.5.7). Dựa vào quan hệ giữa các cạnh của tam giác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AOB</m:t>
                    </m:r>
                  </m:oMath>
                </a14:m>
                <a:r>
                  <a:rPr lang="vi-VN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chứng minh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  <m: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&lt;2</m:t>
                    </m:r>
                    <m:r>
                      <m:rPr>
                        <m:sty m:val="p"/>
                      </m:rPr>
                      <a:rPr lang="vi-VN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endParaRPr lang="en-VN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63DC78-6FC6-6D24-0137-314F6915F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76" y="1481685"/>
                <a:ext cx="6436308" cy="1287468"/>
              </a:xfrm>
              <a:prstGeom prst="rect">
                <a:avLst/>
              </a:prstGeom>
              <a:blipFill>
                <a:blip r:embed="rId4"/>
                <a:stretch>
                  <a:fillRect l="-789" r="-789" b="-686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C1B7F1D-2882-BB15-524B-82F97378175C}"/>
              </a:ext>
            </a:extLst>
          </p:cNvPr>
          <p:cNvSpPr txBox="1"/>
          <p:nvPr/>
        </p:nvSpPr>
        <p:spPr>
          <a:xfrm>
            <a:off x="4069296" y="29046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B3CD74B-CAD2-C062-3759-999639E31147}"/>
                  </a:ext>
                </a:extLst>
              </p:cNvPr>
              <p:cNvSpPr txBox="1"/>
              <p:nvPr/>
            </p:nvSpPr>
            <p:spPr>
              <a:xfrm>
                <a:off x="1703255" y="3327375"/>
                <a:ext cx="5737486" cy="14413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 </a:t>
                </a:r>
                <a14:m>
                  <m:oMath xmlns:m="http://schemas.openxmlformats.org/officeDocument/2006/math">
                    <m:r>
                      <a:rPr lang="vi-VN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vi-VN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vi-VN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  <m:r>
                      <a:rPr lang="vi-VN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vi-VN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OA</m:t>
                    </m:r>
                    <m:r>
                      <a:rPr lang="vi-VN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vi-VN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OB</m:t>
                    </m:r>
                  </m:oMath>
                </a14:m>
                <a:r>
                  <a:rPr lang="vi-VN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(bất đẳng thức tam giác)</a:t>
                </a:r>
                <a:endParaRPr lang="en-VN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=&gt;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  <m:r>
                      <a:rPr lang="vi-VN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vi-VN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a:rPr lang="vi-VN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vi-VN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a:rPr lang="vi-VN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vi-VN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endParaRPr lang="en-VN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  <m:r>
                      <a:rPr lang="vi-VN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&lt;2</m:t>
                    </m:r>
                    <m:r>
                      <m:rPr>
                        <m:sty m:val="p"/>
                      </m:rPr>
                      <a:rPr lang="vi-VN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en-VN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B3CD74B-CAD2-C062-3759-999639E31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255" y="3327375"/>
                <a:ext cx="5737486" cy="1441357"/>
              </a:xfrm>
              <a:prstGeom prst="rect">
                <a:avLst/>
              </a:prstGeom>
              <a:blipFill>
                <a:blip r:embed="rId5"/>
                <a:stretch>
                  <a:fillRect l="-661" r="-661" b="-526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5FF"/>
        </a:solidFill>
        <a:effectLst/>
      </p:bgPr>
    </p:bg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3AEC3B6-F214-4F60-97F4-315AD327C8EC}"/>
              </a:ext>
            </a:extLst>
          </p:cNvPr>
          <p:cNvSpPr txBox="1"/>
          <p:nvPr/>
        </p:nvSpPr>
        <p:spPr>
          <a:xfrm>
            <a:off x="4010788" y="224852"/>
            <a:ext cx="112242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lí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A895F0-4669-1FFA-9609-C4A3DCEF39D8}"/>
              </a:ext>
            </a:extLst>
          </p:cNvPr>
          <p:cNvSpPr txBox="1"/>
          <p:nvPr/>
        </p:nvSpPr>
        <p:spPr>
          <a:xfrm>
            <a:off x="685797" y="815808"/>
            <a:ext cx="77724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 một đường tròn, đường kính là dây cung lớn nhất</a:t>
            </a:r>
            <a:endParaRPr lang="en-VN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0E48A5-2760-D81E-B63D-C6986FCCFC35}"/>
              </a:ext>
            </a:extLst>
          </p:cNvPr>
          <p:cNvSpPr txBox="1"/>
          <p:nvPr/>
        </p:nvSpPr>
        <p:spPr>
          <a:xfrm>
            <a:off x="159364" y="1402392"/>
            <a:ext cx="263110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1 (SGK – tr.88)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70F2B5-E39C-4921-4D2B-2B6B37E5F34B}"/>
                  </a:ext>
                </a:extLst>
              </p:cNvPr>
              <p:cNvSpPr txBox="1"/>
              <p:nvPr/>
            </p:nvSpPr>
            <p:spPr>
              <a:xfrm>
                <a:off x="291383" y="1823521"/>
                <a:ext cx="8561228" cy="1031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Tứ giác</a:t>
                </a:r>
                <a:r>
                  <a:rPr lang="en-US" sz="2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lồi</a:t>
                </a:r>
                <a:r>
                  <a:rPr lang="vi-VN" sz="2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ABCD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BAC</m:t>
                        </m:r>
                      </m:e>
                    </m:acc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BDC</m:t>
                        </m:r>
                      </m:e>
                    </m:acc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Chứng minh bốn điểm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cùng nằm trên một đường tròn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AD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70F2B5-E39C-4921-4D2B-2B6B37E5F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83" y="1823521"/>
                <a:ext cx="8561228" cy="1031180"/>
              </a:xfrm>
              <a:prstGeom prst="rect">
                <a:avLst/>
              </a:prstGeom>
              <a:blipFill>
                <a:blip r:embed="rId3"/>
                <a:stretch>
                  <a:fillRect l="-783" b="-4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BFB41673-633E-28E7-3B06-AE63B4AC4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135" y="2432002"/>
            <a:ext cx="2464633" cy="2392144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5FF"/>
        </a:solidFill>
        <a:effectLst/>
      </p:bgPr>
    </p:bg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EDC95E-864C-6552-DE09-C0E11DDF2601}"/>
              </a:ext>
            </a:extLst>
          </p:cNvPr>
          <p:cNvSpPr txBox="1"/>
          <p:nvPr/>
        </p:nvSpPr>
        <p:spPr>
          <a:xfrm>
            <a:off x="4261657" y="440297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VN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8E821C-3E53-3625-BB06-97125562AA31}"/>
                  </a:ext>
                </a:extLst>
              </p:cNvPr>
              <p:cNvSpPr txBox="1"/>
              <p:nvPr/>
            </p:nvSpPr>
            <p:spPr>
              <a:xfrm flipH="1">
                <a:off x="335449" y="775456"/>
                <a:ext cx="8473097" cy="3592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VN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O là trung điểm của đoạn BC. Tam giác ABC vuông tại A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VN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BAC</m:t>
                        </m:r>
                      </m:e>
                    </m:acc>
                  </m:oMath>
                </a14:m>
                <a:r>
                  <a:rPr lang="en-VN" dirty="0">
                    <a:latin typeface="Arial" panose="020B0604020202020204" pitchFamily="34" charset="0"/>
                    <a:cs typeface="Arial" panose="020B0604020202020204" pitchFamily="34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en-VN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VN" dirty="0">
                    <a:latin typeface="Arial" panose="020B0604020202020204" pitchFamily="34" charset="0"/>
                    <a:cs typeface="Arial" panose="020B0604020202020204" pitchFamily="34" charset="0"/>
                  </a:rPr>
                  <a:t>) nên đường trung tuyến AO bằng nửa cạnh huyền, nghĩa là OA = OB = OC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BC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VN" dirty="0">
                    <a:latin typeface="Arial" panose="020B0604020202020204" pitchFamily="34" charset="0"/>
                    <a:cs typeface="Arial" panose="020B0604020202020204" pitchFamily="34" charset="0"/>
                  </a:rPr>
                  <a:t>. Do đó điểm A nằm trên đường tròn (O) đường kính BC.</a:t>
                </a:r>
              </a:p>
              <a:p>
                <a:pPr>
                  <a:lnSpc>
                    <a:spcPct val="200000"/>
                  </a:lnSpc>
                </a:pPr>
                <a:r>
                  <a:rPr lang="en-VN" dirty="0">
                    <a:latin typeface="Arial" panose="020B0604020202020204" pitchFamily="34" charset="0"/>
                    <a:cs typeface="Arial" panose="020B0604020202020204" pitchFamily="34" charset="0"/>
                  </a:rPr>
                  <a:t>Tương tự, bằng cách xét tam giác DBC ta cũng suy ra điểm D thuộc đường tròn (O). Vậy AD là một dây (không đi qua tâm) của đường tròn (O). Áp dụng định lí trên ta có AD &lt; BC.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8E821C-3E53-3625-BB06-97125562A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35449" y="775456"/>
                <a:ext cx="8473097" cy="3592587"/>
              </a:xfrm>
              <a:prstGeom prst="rect">
                <a:avLst/>
              </a:prstGeom>
              <a:blipFill>
                <a:blip r:embed="rId3"/>
                <a:stretch>
                  <a:fillRect l="-599" r="-1347" b="-140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372141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5FF"/>
        </a:solidFill>
        <a:effectLst/>
      </p:bgPr>
    </p:bg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0707AE-C831-3160-BA06-CD056EA91904}"/>
              </a:ext>
            </a:extLst>
          </p:cNvPr>
          <p:cNvSpPr txBox="1"/>
          <p:nvPr/>
        </p:nvSpPr>
        <p:spPr>
          <a:xfrm>
            <a:off x="279285" y="278129"/>
            <a:ext cx="321620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 (SGK – tr.88)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F45001-26E8-4A11-3892-904F8E950C7C}"/>
                  </a:ext>
                </a:extLst>
              </p:cNvPr>
              <p:cNvSpPr txBox="1"/>
              <p:nvPr/>
            </p:nvSpPr>
            <p:spPr>
              <a:xfrm>
                <a:off x="581852" y="678239"/>
                <a:ext cx="7980295" cy="15542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đường tròn đường kính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Chứng minh rằng với điểm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bất kì (khác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2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 đườn</a:t>
                </a:r>
                <a:r>
                  <a:rPr lang="en-US" sz="2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</a:t>
                </a:r>
                <a:r>
                  <a:rPr lang="vi-VN" sz="2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tròn, ta đều có: 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BC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AC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&lt;2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F45001-26E8-4A11-3892-904F8E950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52" y="678239"/>
                <a:ext cx="7980295" cy="1554272"/>
              </a:xfrm>
              <a:prstGeom prst="rect">
                <a:avLst/>
              </a:prstGeom>
              <a:blipFill>
                <a:blip r:embed="rId3"/>
                <a:stretch>
                  <a:fillRect l="-763" r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diagram of a triangle with red lines and a blue line&#10;&#10;Description automatically generated">
            <a:extLst>
              <a:ext uri="{FF2B5EF4-FFF2-40B4-BE49-F238E27FC236}">
                <a16:creationId xmlns:a16="http://schemas.microsoft.com/office/drawing/2014/main" id="{A6E4721D-F4DD-7E3C-360F-772200AF61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455" y="1269616"/>
            <a:ext cx="2185247" cy="199824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085EF6-2147-0E4D-78B4-B69465976FF0}"/>
              </a:ext>
            </a:extLst>
          </p:cNvPr>
          <p:cNvSpPr txBox="1"/>
          <p:nvPr/>
        </p:nvSpPr>
        <p:spPr>
          <a:xfrm>
            <a:off x="581852" y="3081271"/>
            <a:ext cx="84991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94416C-BA6E-1B9C-CA2A-1366F6758A30}"/>
              </a:ext>
            </a:extLst>
          </p:cNvPr>
          <p:cNvSpPr txBox="1"/>
          <p:nvPr/>
        </p:nvSpPr>
        <p:spPr>
          <a:xfrm>
            <a:off x="704241" y="3481381"/>
            <a:ext cx="7205333" cy="1035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Áp dụng bất đẳng thức trong tam giác ta có điều gì?</a:t>
            </a:r>
            <a:endParaRPr lang="en-VN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Từ mối quan hệ giữa dây cung và đường kính ta có điều gì?</a:t>
            </a:r>
            <a:endParaRPr lang="en-VN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7048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2334</Words>
  <Application>Microsoft Office PowerPoint</Application>
  <PresentationFormat>On-screen Show (16:9)</PresentationFormat>
  <Paragraphs>179</Paragraphs>
  <Slides>36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Oxygen</vt:lpstr>
      <vt:lpstr>Arial</vt:lpstr>
      <vt:lpstr>Calibri Light</vt:lpstr>
      <vt:lpstr>Calibri</vt:lpstr>
      <vt:lpstr>Cambria Math</vt:lpstr>
      <vt:lpstr>Staatliches</vt:lpstr>
      <vt:lpstr>Office Theme</vt:lpstr>
      <vt:lpstr>PowerPoint Presentation</vt:lpstr>
      <vt:lpstr>PowerPoint Presentation</vt:lpstr>
      <vt:lpstr>BÀI 14:  CUNG VÀ DÂY CỦA MỘT ĐƯỜNG TRÒN</vt:lpstr>
      <vt:lpstr>HÌNH THÀNH KIẾN THỨC MỚI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tailieugiaoven.edu.vn</dc:creator>
  <cp:lastModifiedBy>ADMIN</cp:lastModifiedBy>
  <cp:revision>2</cp:revision>
  <dcterms:modified xsi:type="dcterms:W3CDTF">2024-11-22T05:50:18Z</dcterms:modified>
</cp:coreProperties>
</file>