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19"/>
  </p:notesMasterIdLst>
  <p:sldIdLst>
    <p:sldId id="316" r:id="rId2"/>
    <p:sldId id="318" r:id="rId3"/>
    <p:sldId id="323" r:id="rId4"/>
    <p:sldId id="317" r:id="rId5"/>
    <p:sldId id="327" r:id="rId6"/>
    <p:sldId id="319" r:id="rId7"/>
    <p:sldId id="320" r:id="rId8"/>
    <p:sldId id="321" r:id="rId9"/>
    <p:sldId id="322" r:id="rId10"/>
    <p:sldId id="328" r:id="rId11"/>
    <p:sldId id="324" r:id="rId12"/>
    <p:sldId id="329" r:id="rId13"/>
    <p:sldId id="330" r:id="rId14"/>
    <p:sldId id="325" r:id="rId15"/>
    <p:sldId id="326" r:id="rId16"/>
    <p:sldId id="331" r:id="rId17"/>
    <p:sldId id="332" r:id="rId1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gIuFkmAYvHmVU/CgFiNAqwbeGUO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58B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6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zh-CN"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5890663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C771D-E9C8-4791-9906-2BEE96657A71}" type="slidenum">
              <a:rPr lang="en-US" smtClean="0">
                <a:solidFill>
                  <a:prstClr val="black"/>
                </a:solidFill>
                <a:latin typeface="Calibri" panose="020F0502020204030204"/>
              </a: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1905574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BDC771D-E9C8-4791-9906-2BEE96657A71}" type="slidenum">
              <a:rPr lang="en-US" smtClean="0">
                <a:solidFill>
                  <a:prstClr val="black"/>
                </a:solidFill>
                <a:latin typeface="Calibri" panose="020F0502020204030204"/>
              </a: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2416639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C771D-E9C8-4791-9906-2BEE96657A71}" type="slidenum">
              <a:rPr lang="en-US" smtClean="0">
                <a:solidFill>
                  <a:prstClr val="black"/>
                </a:solidFill>
                <a:latin typeface="Calibri" panose="020F0502020204030204"/>
              </a: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3400935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C771D-E9C8-4791-9906-2BEE96657A71}" type="slidenum">
              <a:rPr lang="en-US" smtClean="0">
                <a:solidFill>
                  <a:prstClr val="black"/>
                </a:solidFill>
                <a:latin typeface="Calibri" panose="020F0502020204030204"/>
              </a: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3378702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C771D-E9C8-4791-9906-2BEE96657A71}" type="slidenum">
              <a:rPr lang="en-US" smtClean="0">
                <a:solidFill>
                  <a:prstClr val="black"/>
                </a:solidFill>
                <a:latin typeface="Calibri" panose="020F0502020204030204"/>
              </a: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1400968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C771D-E9C8-4791-9906-2BEE96657A71}" type="slidenum">
              <a:rPr lang="en-US" smtClean="0">
                <a:solidFill>
                  <a:prstClr val="black"/>
                </a:solidFill>
                <a:latin typeface="Calibri" panose="020F0502020204030204"/>
              </a: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627881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BDC771D-E9C8-4791-9906-2BEE96657A71}" type="slidenum">
              <a:rPr lang="en-US" smtClean="0">
                <a:solidFill>
                  <a:prstClr val="black"/>
                </a:solidFill>
                <a:latin typeface="Calibri" panose="020F0502020204030204"/>
              </a: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2353057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C771D-E9C8-4791-9906-2BEE96657A71}" type="slidenum">
              <a:rPr lang="en-US" smtClean="0">
                <a:solidFill>
                  <a:prstClr val="black"/>
                </a:solidFill>
                <a:latin typeface="Calibri" panose="020F0502020204030204"/>
              </a: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1575613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C771D-E9C8-4791-9906-2BEE96657A71}" type="slidenum">
              <a:rPr lang="en-US" smtClean="0">
                <a:solidFill>
                  <a:prstClr val="black"/>
                </a:solidFill>
                <a:latin typeface="Calibri" panose="020F0502020204030204"/>
              </a: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2682031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BDC771D-E9C8-4791-9906-2BEE96657A71}" type="slidenum">
              <a:rPr lang="en-US" smtClean="0">
                <a:solidFill>
                  <a:prstClr val="black"/>
                </a:solidFill>
                <a:latin typeface="Calibri" panose="020F0502020204030204"/>
              </a: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3250110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C771D-E9C8-4791-9906-2BEE96657A71}" type="slidenum">
              <a:rPr lang="en-US" smtClean="0">
                <a:solidFill>
                  <a:prstClr val="black"/>
                </a:solidFill>
                <a:latin typeface="Calibri" panose="020F0502020204030204"/>
              </a: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2074918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BDC771D-E9C8-4791-9906-2BEE96657A71}" type="slidenum">
              <a:rPr lang="en-US" smtClean="0">
                <a:solidFill>
                  <a:prstClr val="black"/>
                </a:solidFill>
                <a:latin typeface="Calibri" panose="020F0502020204030204"/>
              </a: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537639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C771D-E9C8-4791-9906-2BEE96657A71}" type="slidenum">
              <a:rPr lang="en-US" smtClean="0">
                <a:solidFill>
                  <a:prstClr val="black"/>
                </a:solidFill>
                <a:latin typeface="Calibri" panose="020F0502020204030204"/>
              </a: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168151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C771D-E9C8-4791-9906-2BEE96657A71}" type="slidenum">
              <a:rPr lang="en-US" smtClean="0">
                <a:solidFill>
                  <a:prstClr val="black"/>
                </a:solidFill>
                <a:latin typeface="Calibri" panose="020F0502020204030204"/>
              </a: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2975722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C771D-E9C8-4791-9906-2BEE96657A71}" type="slidenum">
              <a:rPr lang="en-US" smtClean="0">
                <a:solidFill>
                  <a:prstClr val="black"/>
                </a:solidFill>
                <a:latin typeface="Calibri" panose="020F0502020204030204"/>
              </a: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3394264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C771D-E9C8-4791-9906-2BEE96657A71}" type="slidenum">
              <a:rPr lang="en-US" smtClean="0">
                <a:solidFill>
                  <a:prstClr val="black"/>
                </a:solidFill>
                <a:latin typeface="Calibri" panose="020F0502020204030204"/>
              </a: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4126177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0281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8787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8385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1719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5007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4977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6620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0085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510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0998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8281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a:buClrTx/>
              <a:buFontTx/>
              <a:buNone/>
            </a:pPr>
            <a:fld id="{1D8BD707-D9CF-40AE-B4C6-C98DA3205C09}" type="datetimeFigureOut">
              <a:rPr lang="en-US" kern="1200" smtClean="0">
                <a:solidFill>
                  <a:prstClr val="black">
                    <a:tint val="75000"/>
                  </a:prstClr>
                </a:solidFill>
                <a:latin typeface="Calibri"/>
              </a:rPr>
              <a:pPr>
                <a:buClrTx/>
                <a:buFontTx/>
                <a:buNone/>
              </a:pPr>
              <a:t>10/27/2025</a:t>
            </a:fld>
            <a:endParaRPr lang="en-US" kern="1200">
              <a:solidFill>
                <a:prstClr val="black">
                  <a:tint val="75000"/>
                </a:prstClr>
              </a:solidFill>
              <a:latin typeface="Calibri"/>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a:buClrTx/>
              <a:buFontTx/>
              <a:buNone/>
            </a:pPr>
            <a:endParaRPr lang="en-US" kern="1200">
              <a:solidFill>
                <a:prstClr val="black">
                  <a:tint val="75000"/>
                </a:prstClr>
              </a:solidFill>
              <a:latin typeface="Calibri"/>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a:buClrTx/>
              <a:buFontTx/>
              <a:buNone/>
            </a:pPr>
            <a:fld id="{B6F15528-21DE-4FAA-801E-634DDDAF4B2B}" type="slidenum">
              <a:rPr lang="en-US" kern="1200" smtClean="0">
                <a:solidFill>
                  <a:prstClr val="black">
                    <a:tint val="75000"/>
                  </a:prstClr>
                </a:solidFill>
                <a:latin typeface="Calibri"/>
              </a:rPr>
              <a:pPr>
                <a:buClrTx/>
                <a:buFontTx/>
                <a:buNone/>
              </a:pPr>
              <a:t>‹#›</a:t>
            </a:fld>
            <a:endParaRPr lang="en-US" kern="1200">
              <a:solidFill>
                <a:prstClr val="black">
                  <a:tint val="75000"/>
                </a:prstClr>
              </a:solidFill>
              <a:latin typeface="Calibri"/>
            </a:endParaRPr>
          </a:p>
        </p:txBody>
      </p:sp>
    </p:spTree>
    <p:extLst>
      <p:ext uri="{BB962C8B-B14F-4D97-AF65-F5344CB8AC3E}">
        <p14:creationId xmlns:p14="http://schemas.microsoft.com/office/powerpoint/2010/main" val="30011172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2.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2.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464859">
            <a:off x="9489194" y="4042609"/>
            <a:ext cx="6389541" cy="5630783"/>
          </a:xfrm>
          <a:prstGeom prst="rect">
            <a:avLst/>
          </a:prstGeom>
        </p:spPr>
      </p:pic>
      <p:pic>
        <p:nvPicPr>
          <p:cNvPr id="3" name="Picture 3"/>
          <p:cNvPicPr>
            <a:picLocks noChangeAspect="1"/>
          </p:cNvPicPr>
          <p:nvPr/>
        </p:nvPicPr>
        <p:blipFill>
          <a:blip r:embed="rId4"/>
          <a:srcRect/>
          <a:stretch>
            <a:fillRect/>
          </a:stretch>
        </p:blipFill>
        <p:spPr>
          <a:xfrm>
            <a:off x="8841142" y="5770855"/>
            <a:ext cx="2119770" cy="1762059"/>
          </a:xfrm>
          <a:prstGeom prst="rect">
            <a:avLst/>
          </a:prstGeom>
        </p:spPr>
      </p:pic>
      <p:pic>
        <p:nvPicPr>
          <p:cNvPr id="4" name="Picture 4"/>
          <p:cNvPicPr>
            <a:picLocks noChangeAspect="1"/>
          </p:cNvPicPr>
          <p:nvPr/>
        </p:nvPicPr>
        <p:blipFill>
          <a:blip r:embed="rId5"/>
          <a:srcRect/>
          <a:stretch>
            <a:fillRect/>
          </a:stretch>
        </p:blipFill>
        <p:spPr>
          <a:xfrm rot="-2180721">
            <a:off x="-2026652" y="-1154232"/>
            <a:ext cx="4858495" cy="4603424"/>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rot="-4111017">
            <a:off x="10759412" y="-29759"/>
            <a:ext cx="1493578" cy="1431119"/>
          </a:xfrm>
          <a:prstGeom prst="rect">
            <a:avLst/>
          </a:prstGeom>
        </p:spPr>
      </p:pic>
      <p:pic>
        <p:nvPicPr>
          <p:cNvPr id="12" name="Picture 11"/>
          <p:cNvPicPr>
            <a:picLocks noChangeAspect="1"/>
          </p:cNvPicPr>
          <p:nvPr/>
        </p:nvPicPr>
        <p:blipFill>
          <a:blip r:embed="rId7"/>
          <a:stretch>
            <a:fillRect/>
          </a:stretch>
        </p:blipFill>
        <p:spPr>
          <a:xfrm>
            <a:off x="2875656" y="1728154"/>
            <a:ext cx="6383065" cy="2017951"/>
          </a:xfrm>
          <a:prstGeom prst="rect">
            <a:avLst/>
          </a:prstGeom>
        </p:spPr>
      </p:pic>
    </p:spTree>
    <p:extLst>
      <p:ext uri="{BB962C8B-B14F-4D97-AF65-F5344CB8AC3E}">
        <p14:creationId xmlns:p14="http://schemas.microsoft.com/office/powerpoint/2010/main" val="212716343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10696810">
            <a:off x="-1612535" y="-540936"/>
            <a:ext cx="4596669" cy="2453472"/>
          </a:xfrm>
          <a:prstGeom prst="rect">
            <a:avLst/>
          </a:prstGeom>
        </p:spPr>
      </p:pic>
      <p:pic>
        <p:nvPicPr>
          <p:cNvPr id="3" name="Picture 3"/>
          <p:cNvPicPr>
            <a:picLocks noChangeAspect="1"/>
          </p:cNvPicPr>
          <p:nvPr/>
        </p:nvPicPr>
        <p:blipFill>
          <a:blip r:embed="rId4"/>
          <a:srcRect/>
          <a:stretch>
            <a:fillRect/>
          </a:stretch>
        </p:blipFill>
        <p:spPr>
          <a:xfrm rot="-1731009">
            <a:off x="-1110185" y="-889155"/>
            <a:ext cx="3574365" cy="314990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rot="5255613">
            <a:off x="346569" y="5231756"/>
            <a:ext cx="1117634" cy="1339213"/>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rot="-6302151">
            <a:off x="10841532" y="264494"/>
            <a:ext cx="1117634" cy="1339213"/>
          </a:xfrm>
          <a:prstGeom prst="rect">
            <a:avLst/>
          </a:prstGeom>
        </p:spPr>
      </p:pic>
      <p:grpSp>
        <p:nvGrpSpPr>
          <p:cNvPr id="7" name="Group 7"/>
          <p:cNvGrpSpPr/>
          <p:nvPr/>
        </p:nvGrpSpPr>
        <p:grpSpPr>
          <a:xfrm>
            <a:off x="10608697" y="3632200"/>
            <a:ext cx="673583" cy="776848"/>
            <a:chOff x="0" y="0"/>
            <a:chExt cx="1347166" cy="1553696"/>
          </a:xfrm>
        </p:grpSpPr>
        <p:pic>
          <p:nvPicPr>
            <p:cNvPr id="8" name="Picture 8"/>
            <p:cNvPicPr>
              <a:picLocks noChangeAspect="1"/>
            </p:cNvPicPr>
            <p:nvPr/>
          </p:nvPicPr>
          <p:blipFill>
            <a:blip r:embed="rId6"/>
            <a:srcRect/>
            <a:stretch>
              <a:fillRect/>
            </a:stretch>
          </p:blipFill>
          <p:spPr>
            <a:xfrm>
              <a:off x="1133" y="0"/>
              <a:ext cx="739037" cy="614325"/>
            </a:xfrm>
            <a:prstGeom prst="rect">
              <a:avLst/>
            </a:prstGeom>
          </p:spPr>
        </p:pic>
        <p:pic>
          <p:nvPicPr>
            <p:cNvPr id="9" name="Picture 9"/>
            <p:cNvPicPr>
              <a:picLocks noChangeAspect="1"/>
            </p:cNvPicPr>
            <p:nvPr/>
          </p:nvPicPr>
          <p:blipFill>
            <a:blip r:embed="rId6"/>
            <a:srcRect/>
            <a:stretch>
              <a:fillRect/>
            </a:stretch>
          </p:blipFill>
          <p:spPr>
            <a:xfrm rot="-3849135">
              <a:off x="787351" y="417665"/>
              <a:ext cx="512635" cy="426128"/>
            </a:xfrm>
            <a:prstGeom prst="rect">
              <a:avLst/>
            </a:prstGeom>
          </p:spPr>
        </p:pic>
        <p:pic>
          <p:nvPicPr>
            <p:cNvPr id="10" name="Picture 10"/>
            <p:cNvPicPr>
              <a:picLocks noChangeAspect="1"/>
            </p:cNvPicPr>
            <p:nvPr/>
          </p:nvPicPr>
          <p:blipFill>
            <a:blip r:embed="rId6"/>
            <a:srcRect/>
            <a:stretch>
              <a:fillRect/>
            </a:stretch>
          </p:blipFill>
          <p:spPr>
            <a:xfrm rot="-7701299">
              <a:off x="63717" y="1055144"/>
              <a:ext cx="467850" cy="388900"/>
            </a:xfrm>
            <a:prstGeom prst="rect">
              <a:avLst/>
            </a:prstGeom>
          </p:spPr>
        </p:pic>
      </p:grpSp>
      <p:grpSp>
        <p:nvGrpSpPr>
          <p:cNvPr id="12" name="Group 12"/>
          <p:cNvGrpSpPr/>
          <p:nvPr/>
        </p:nvGrpSpPr>
        <p:grpSpPr>
          <a:xfrm>
            <a:off x="1011291" y="2624118"/>
            <a:ext cx="673583" cy="776848"/>
            <a:chOff x="0" y="0"/>
            <a:chExt cx="1347166" cy="1553696"/>
          </a:xfrm>
        </p:grpSpPr>
        <p:pic>
          <p:nvPicPr>
            <p:cNvPr id="13" name="Picture 13"/>
            <p:cNvPicPr>
              <a:picLocks noChangeAspect="1"/>
            </p:cNvPicPr>
            <p:nvPr/>
          </p:nvPicPr>
          <p:blipFill>
            <a:blip r:embed="rId6"/>
            <a:srcRect/>
            <a:stretch>
              <a:fillRect/>
            </a:stretch>
          </p:blipFill>
          <p:spPr>
            <a:xfrm>
              <a:off x="1133" y="0"/>
              <a:ext cx="739037" cy="614325"/>
            </a:xfrm>
            <a:prstGeom prst="rect">
              <a:avLst/>
            </a:prstGeom>
          </p:spPr>
        </p:pic>
        <p:pic>
          <p:nvPicPr>
            <p:cNvPr id="14" name="Picture 14"/>
            <p:cNvPicPr>
              <a:picLocks noChangeAspect="1"/>
            </p:cNvPicPr>
            <p:nvPr/>
          </p:nvPicPr>
          <p:blipFill>
            <a:blip r:embed="rId6"/>
            <a:srcRect/>
            <a:stretch>
              <a:fillRect/>
            </a:stretch>
          </p:blipFill>
          <p:spPr>
            <a:xfrm rot="-3849135">
              <a:off x="787351" y="417665"/>
              <a:ext cx="512635" cy="426128"/>
            </a:xfrm>
            <a:prstGeom prst="rect">
              <a:avLst/>
            </a:prstGeom>
          </p:spPr>
        </p:pic>
        <p:pic>
          <p:nvPicPr>
            <p:cNvPr id="15" name="Picture 15"/>
            <p:cNvPicPr>
              <a:picLocks noChangeAspect="1"/>
            </p:cNvPicPr>
            <p:nvPr/>
          </p:nvPicPr>
          <p:blipFill>
            <a:blip r:embed="rId6"/>
            <a:srcRect/>
            <a:stretch>
              <a:fillRect/>
            </a:stretch>
          </p:blipFill>
          <p:spPr>
            <a:xfrm rot="-7701299">
              <a:off x="63717" y="1055144"/>
              <a:ext cx="467850" cy="388900"/>
            </a:xfrm>
            <a:prstGeom prst="rect">
              <a:avLst/>
            </a:prstGeom>
          </p:spPr>
        </p:pic>
      </p:grpSp>
      <p:pic>
        <p:nvPicPr>
          <p:cNvPr id="16" name="Picture 16"/>
          <p:cNvPicPr>
            <a:picLocks noChangeAspect="1"/>
          </p:cNvPicPr>
          <p:nvPr/>
        </p:nvPicPr>
        <p:blipFill>
          <a:blip r:embed="rId3"/>
          <a:srcRect/>
          <a:stretch>
            <a:fillRect/>
          </a:stretch>
        </p:blipFill>
        <p:spPr>
          <a:xfrm rot="-10696810">
            <a:off x="9207866" y="5211999"/>
            <a:ext cx="4596669" cy="2453472"/>
          </a:xfrm>
          <a:prstGeom prst="rect">
            <a:avLst/>
          </a:prstGeom>
        </p:spPr>
      </p:pic>
      <p:pic>
        <p:nvPicPr>
          <p:cNvPr id="17" name="Picture 17"/>
          <p:cNvPicPr>
            <a:picLocks noChangeAspect="1"/>
          </p:cNvPicPr>
          <p:nvPr/>
        </p:nvPicPr>
        <p:blipFill>
          <a:blip r:embed="rId4"/>
          <a:srcRect/>
          <a:stretch>
            <a:fillRect/>
          </a:stretch>
        </p:blipFill>
        <p:spPr>
          <a:xfrm rot="-1731009">
            <a:off x="9710215" y="4863781"/>
            <a:ext cx="3574365" cy="3149909"/>
          </a:xfrm>
          <a:prstGeom prst="rect">
            <a:avLst/>
          </a:prstGeom>
        </p:spPr>
      </p:pic>
      <p:pic>
        <p:nvPicPr>
          <p:cNvPr id="11" name="Picture 10"/>
          <p:cNvPicPr>
            <a:picLocks noChangeAspect="1"/>
          </p:cNvPicPr>
          <p:nvPr/>
        </p:nvPicPr>
        <p:blipFill>
          <a:blip r:embed="rId7"/>
          <a:stretch>
            <a:fillRect/>
          </a:stretch>
        </p:blipFill>
        <p:spPr>
          <a:xfrm>
            <a:off x="1196617" y="2238503"/>
            <a:ext cx="9694745" cy="2127458"/>
          </a:xfrm>
          <a:prstGeom prst="rect">
            <a:avLst/>
          </a:prstGeom>
        </p:spPr>
      </p:pic>
    </p:spTree>
    <p:extLst>
      <p:ext uri="{BB962C8B-B14F-4D97-AF65-F5344CB8AC3E}">
        <p14:creationId xmlns:p14="http://schemas.microsoft.com/office/powerpoint/2010/main" val="891383877"/>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p:cNvPicPr>
          <p:nvPr/>
        </p:nvPicPr>
        <p:blipFill>
          <a:blip r:embed="rId3"/>
          <a:srcRect t="40964"/>
          <a:stretch>
            <a:fillRect/>
          </a:stretch>
        </p:blipFill>
        <p:spPr>
          <a:xfrm rot="6348540">
            <a:off x="8868771" y="3407731"/>
            <a:ext cx="6646459" cy="3683417"/>
          </a:xfrm>
          <a:prstGeom prst="rect">
            <a:avLst/>
          </a:prstGeom>
        </p:spPr>
      </p:pic>
      <p:pic>
        <p:nvPicPr>
          <p:cNvPr id="6" name="Picture 5"/>
          <p:cNvPicPr>
            <a:picLocks noChangeAspect="1"/>
          </p:cNvPicPr>
          <p:nvPr/>
        </p:nvPicPr>
        <p:blipFill>
          <a:blip r:embed="rId4"/>
          <a:stretch>
            <a:fillRect/>
          </a:stretch>
        </p:blipFill>
        <p:spPr>
          <a:xfrm>
            <a:off x="3813961" y="271163"/>
            <a:ext cx="4127350" cy="1457070"/>
          </a:xfrm>
          <a:prstGeom prst="rect">
            <a:avLst/>
          </a:prstGeom>
        </p:spPr>
      </p:pic>
      <p:sp>
        <p:nvSpPr>
          <p:cNvPr id="7" name="Rectangle 6"/>
          <p:cNvSpPr/>
          <p:nvPr/>
        </p:nvSpPr>
        <p:spPr>
          <a:xfrm>
            <a:off x="925710" y="1550171"/>
            <a:ext cx="4203212" cy="480131"/>
          </a:xfrm>
          <a:prstGeom prst="rect">
            <a:avLst/>
          </a:prstGeom>
        </p:spPr>
        <p:txBody>
          <a:bodyPr wrap="square">
            <a:spAutoFit/>
          </a:bodyPr>
          <a:lstStyle/>
          <a:p>
            <a:pPr algn="just" defTabSz="1111250">
              <a:lnSpc>
                <a:spcPct val="90000"/>
              </a:lnSpc>
              <a:spcBef>
                <a:spcPct val="0"/>
              </a:spcBef>
              <a:spcAft>
                <a:spcPct val="35000"/>
              </a:spcAft>
              <a:buClrTx/>
              <a:buFontTx/>
              <a:buNone/>
            </a:pPr>
            <a:r>
              <a:rPr lang="en-US" sz="2800" b="1" kern="1200" dirty="0">
                <a:solidFill>
                  <a:prstClr val="black"/>
                </a:solidFill>
                <a:latin typeface="Times New Roman" panose="02020603050405020304" pitchFamily="18" charset="0"/>
                <a:cs typeface="Times New Roman" panose="02020603050405020304" pitchFamily="18" charset="0"/>
              </a:rPr>
              <a:t>a. </a:t>
            </a:r>
            <a:r>
              <a:rPr lang="vi-VN" sz="2800" b="1" kern="1200" dirty="0">
                <a:solidFill>
                  <a:prstClr val="black"/>
                </a:solidFill>
                <a:latin typeface="Times New Roman" panose="02020603050405020304" pitchFamily="18" charset="0"/>
                <a:cs typeface="Times New Roman" panose="02020603050405020304" pitchFamily="18" charset="0"/>
              </a:rPr>
              <a:t>Lựa chọn bài thơ</a:t>
            </a:r>
            <a:endParaRPr lang="en-US" sz="2800" kern="1200"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925709" y="2303072"/>
            <a:ext cx="9555771" cy="2871555"/>
          </a:xfrm>
          <a:prstGeom prst="rect">
            <a:avLst/>
          </a:prstGeom>
        </p:spPr>
        <p:txBody>
          <a:bodyPr wrap="square">
            <a:spAutoFit/>
          </a:bodyPr>
          <a:lstStyle/>
          <a:p>
            <a:pPr algn="just" defTabSz="1111250">
              <a:lnSpc>
                <a:spcPct val="90000"/>
              </a:lnSpc>
              <a:spcBef>
                <a:spcPct val="0"/>
              </a:spcBef>
              <a:spcAft>
                <a:spcPct val="35000"/>
              </a:spcAft>
              <a:buClrTx/>
              <a:buFontTx/>
              <a:buNone/>
            </a:pPr>
            <a:r>
              <a:rPr lang="en-US" sz="2800" kern="1200" dirty="0" err="1">
                <a:solidFill>
                  <a:prstClr val="black"/>
                </a:solidFill>
                <a:latin typeface="Times New Roman" panose="02020603050405020304" pitchFamily="18" charset="0"/>
                <a:cs typeface="Times New Roman" panose="02020603050405020304" pitchFamily="18" charset="0"/>
              </a:rPr>
              <a:t>Bài</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thơ</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được</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chọn</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phải</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là</a:t>
            </a:r>
            <a:r>
              <a:rPr lang="en-US" sz="2800" kern="1200" dirty="0">
                <a:solidFill>
                  <a:prstClr val="black"/>
                </a:solidFill>
                <a:latin typeface="Times New Roman" panose="02020603050405020304" pitchFamily="18" charset="0"/>
                <a:cs typeface="Times New Roman" panose="02020603050405020304" pitchFamily="18" charset="0"/>
              </a:rPr>
              <a:t>:</a:t>
            </a:r>
          </a:p>
          <a:p>
            <a:pPr algn="just" defTabSz="1111250">
              <a:lnSpc>
                <a:spcPct val="90000"/>
              </a:lnSpc>
              <a:spcBef>
                <a:spcPct val="0"/>
              </a:spcBef>
              <a:spcAft>
                <a:spcPct val="35000"/>
              </a:spcAft>
              <a:buClrTx/>
              <a:buFontTx/>
              <a:buNone/>
            </a:pPr>
            <a:r>
              <a:rPr lang="en-US" sz="2800" kern="1200" dirty="0">
                <a:solidFill>
                  <a:prstClr val="black"/>
                </a:solidFill>
                <a:latin typeface="Times New Roman" panose="02020603050405020304" pitchFamily="18" charset="0"/>
                <a:cs typeface="Times New Roman" panose="02020603050405020304" pitchFamily="18" charset="0"/>
              </a:rPr>
              <a:t>+</a:t>
            </a:r>
            <a:r>
              <a:rPr lang="en-US" sz="2800" kern="1200" dirty="0" err="1">
                <a:solidFill>
                  <a:prstClr val="black"/>
                </a:solidFill>
                <a:latin typeface="Times New Roman" panose="02020603050405020304" pitchFamily="18" charset="0"/>
                <a:cs typeface="Times New Roman" panose="02020603050405020304" pitchFamily="18" charset="0"/>
              </a:rPr>
              <a:t>Bài</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thơ</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có</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yếu</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tố</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kể</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chuyện</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xuất</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hiện</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câu</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chuyện</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nhân</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vật</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dù</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nhân</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vật</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chỉ</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mang</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một</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cái</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tên</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chung</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chung</a:t>
            </a:r>
            <a:r>
              <a:rPr lang="en-US" sz="2800" kern="1200" dirty="0">
                <a:solidFill>
                  <a:prstClr val="black"/>
                </a:solidFill>
                <a:latin typeface="Times New Roman" panose="02020603050405020304" pitchFamily="18" charset="0"/>
                <a:cs typeface="Times New Roman" panose="02020603050405020304" pitchFamily="18" charset="0"/>
              </a:rPr>
              <a:t>).</a:t>
            </a:r>
          </a:p>
          <a:p>
            <a:pPr algn="just" defTabSz="1111250">
              <a:lnSpc>
                <a:spcPct val="90000"/>
              </a:lnSpc>
              <a:spcBef>
                <a:spcPct val="0"/>
              </a:spcBef>
              <a:spcAft>
                <a:spcPct val="35000"/>
              </a:spcAft>
              <a:buClrTx/>
              <a:buFontTx/>
              <a:buNone/>
            </a:pP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Có</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các</a:t>
            </a:r>
            <a:r>
              <a:rPr lang="en-US" sz="2800" kern="1200" dirty="0">
                <a:solidFill>
                  <a:prstClr val="black"/>
                </a:solidFill>
                <a:latin typeface="Times New Roman" panose="02020603050405020304" pitchFamily="18" charset="0"/>
                <a:cs typeface="Times New Roman" panose="02020603050405020304" pitchFamily="18" charset="0"/>
              </a:rPr>
              <a:t> chi </a:t>
            </a:r>
            <a:r>
              <a:rPr lang="en-US" sz="2800" kern="1200" dirty="0" err="1">
                <a:solidFill>
                  <a:prstClr val="black"/>
                </a:solidFill>
                <a:latin typeface="Times New Roman" panose="02020603050405020304" pitchFamily="18" charset="0"/>
                <a:cs typeface="Times New Roman" panose="02020603050405020304" pitchFamily="18" charset="0"/>
              </a:rPr>
              <a:t>tiết</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miêu</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tả</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bối</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cảnh</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không</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gian</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thời</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gian</a:t>
            </a:r>
            <a:r>
              <a:rPr lang="en-US" sz="2800" kern="1200" dirty="0">
                <a:solidFill>
                  <a:prstClr val="black"/>
                </a:solidFill>
                <a:latin typeface="Times New Roman" panose="02020603050405020304" pitchFamily="18" charset="0"/>
                <a:cs typeface="Times New Roman" panose="02020603050405020304" pitchFamily="18" charset="0"/>
              </a:rPr>
              <a:t>, con </a:t>
            </a:r>
            <a:r>
              <a:rPr lang="en-US" sz="2800" kern="1200" dirty="0" err="1">
                <a:solidFill>
                  <a:prstClr val="black"/>
                </a:solidFill>
                <a:latin typeface="Times New Roman" panose="02020603050405020304" pitchFamily="18" charset="0"/>
                <a:cs typeface="Times New Roman" panose="02020603050405020304" pitchFamily="18" charset="0"/>
              </a:rPr>
              <a:t>người</a:t>
            </a:r>
            <a:r>
              <a:rPr lang="en-US" sz="2800" kern="1200" dirty="0">
                <a:solidFill>
                  <a:prstClr val="black"/>
                </a:solidFill>
                <a:latin typeface="Times New Roman" panose="02020603050405020304" pitchFamily="18" charset="0"/>
                <a:cs typeface="Times New Roman" panose="02020603050405020304" pitchFamily="18" charset="0"/>
              </a:rPr>
              <a:t>…</a:t>
            </a:r>
          </a:p>
          <a:p>
            <a:pPr algn="just" defTabSz="1111250">
              <a:lnSpc>
                <a:spcPct val="90000"/>
              </a:lnSpc>
              <a:spcBef>
                <a:spcPct val="0"/>
              </a:spcBef>
              <a:spcAft>
                <a:spcPct val="35000"/>
              </a:spcAft>
              <a:buClrTx/>
              <a:buFontTx/>
              <a:buNone/>
            </a:pPr>
            <a:r>
              <a:rPr lang="en-US" sz="2800" kern="1200" dirty="0" err="1">
                <a:solidFill>
                  <a:prstClr val="black"/>
                </a:solidFill>
                <a:latin typeface="Times New Roman" panose="02020603050405020304" pitchFamily="18" charset="0"/>
                <a:cs typeface="Times New Roman" panose="02020603050405020304" pitchFamily="18" charset="0"/>
              </a:rPr>
              <a:t>Ví</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dụ</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i="1" kern="1200" dirty="0" err="1">
                <a:solidFill>
                  <a:prstClr val="black"/>
                </a:solidFill>
                <a:latin typeface="Times New Roman" panose="02020603050405020304" pitchFamily="18" charset="0"/>
                <a:cs typeface="Times New Roman" panose="02020603050405020304" pitchFamily="18" charset="0"/>
              </a:rPr>
              <a:t>Mây</a:t>
            </a:r>
            <a:r>
              <a:rPr lang="en-US" sz="2800" i="1" kern="1200" dirty="0">
                <a:solidFill>
                  <a:prstClr val="black"/>
                </a:solidFill>
                <a:latin typeface="Times New Roman" panose="02020603050405020304" pitchFamily="18" charset="0"/>
                <a:cs typeface="Times New Roman" panose="02020603050405020304" pitchFamily="18" charset="0"/>
              </a:rPr>
              <a:t> </a:t>
            </a:r>
            <a:r>
              <a:rPr lang="en-US" sz="2800" i="1" kern="1200" dirty="0" err="1">
                <a:solidFill>
                  <a:prstClr val="black"/>
                </a:solidFill>
                <a:latin typeface="Times New Roman" panose="02020603050405020304" pitchFamily="18" charset="0"/>
                <a:cs typeface="Times New Roman" panose="02020603050405020304" pitchFamily="18" charset="0"/>
              </a:rPr>
              <a:t>và</a:t>
            </a:r>
            <a:r>
              <a:rPr lang="en-US" sz="2800" i="1" kern="1200" dirty="0">
                <a:solidFill>
                  <a:prstClr val="black"/>
                </a:solidFill>
                <a:latin typeface="Times New Roman" panose="02020603050405020304" pitchFamily="18" charset="0"/>
                <a:cs typeface="Times New Roman" panose="02020603050405020304" pitchFamily="18" charset="0"/>
              </a:rPr>
              <a:t> </a:t>
            </a:r>
            <a:r>
              <a:rPr lang="en-US" sz="2800" i="1" kern="1200" dirty="0" err="1">
                <a:solidFill>
                  <a:prstClr val="black"/>
                </a:solidFill>
                <a:latin typeface="Times New Roman" panose="02020603050405020304" pitchFamily="18" charset="0"/>
                <a:cs typeface="Times New Roman" panose="02020603050405020304" pitchFamily="18" charset="0"/>
              </a:rPr>
              <a:t>sóng</a:t>
            </a:r>
            <a:r>
              <a:rPr lang="en-US" sz="2800" i="1" kern="1200" dirty="0">
                <a:solidFill>
                  <a:prstClr val="black"/>
                </a:solidFill>
                <a:latin typeface="Times New Roman" panose="02020603050405020304" pitchFamily="18" charset="0"/>
                <a:cs typeface="Times New Roman" panose="02020603050405020304" pitchFamily="18" charset="0"/>
              </a:rPr>
              <a:t>; </a:t>
            </a:r>
            <a:r>
              <a:rPr lang="en-US" sz="2800" i="1" kern="1200" dirty="0" err="1">
                <a:solidFill>
                  <a:prstClr val="black"/>
                </a:solidFill>
                <a:latin typeface="Times New Roman" panose="02020603050405020304" pitchFamily="18" charset="0"/>
                <a:cs typeface="Times New Roman" panose="02020603050405020304" pitchFamily="18" charset="0"/>
              </a:rPr>
              <a:t>Chuyện</a:t>
            </a:r>
            <a:r>
              <a:rPr lang="en-US" sz="2800" i="1" kern="1200" dirty="0">
                <a:solidFill>
                  <a:prstClr val="black"/>
                </a:solidFill>
                <a:latin typeface="Times New Roman" panose="02020603050405020304" pitchFamily="18" charset="0"/>
                <a:cs typeface="Times New Roman" panose="02020603050405020304" pitchFamily="18" charset="0"/>
              </a:rPr>
              <a:t> </a:t>
            </a:r>
            <a:r>
              <a:rPr lang="en-US" sz="2800" i="1" kern="1200" dirty="0" err="1">
                <a:solidFill>
                  <a:prstClr val="black"/>
                </a:solidFill>
                <a:latin typeface="Times New Roman" panose="02020603050405020304" pitchFamily="18" charset="0"/>
                <a:cs typeface="Times New Roman" panose="02020603050405020304" pitchFamily="18" charset="0"/>
              </a:rPr>
              <a:t>cổ</a:t>
            </a:r>
            <a:r>
              <a:rPr lang="en-US" sz="2800" i="1" kern="1200" dirty="0">
                <a:solidFill>
                  <a:prstClr val="black"/>
                </a:solidFill>
                <a:latin typeface="Times New Roman" panose="02020603050405020304" pitchFamily="18" charset="0"/>
                <a:cs typeface="Times New Roman" panose="02020603050405020304" pitchFamily="18" charset="0"/>
              </a:rPr>
              <a:t> </a:t>
            </a:r>
            <a:r>
              <a:rPr lang="en-US" sz="2800" i="1" kern="1200" dirty="0" err="1">
                <a:solidFill>
                  <a:prstClr val="black"/>
                </a:solidFill>
                <a:latin typeface="Times New Roman" panose="02020603050405020304" pitchFamily="18" charset="0"/>
                <a:cs typeface="Times New Roman" panose="02020603050405020304" pitchFamily="18" charset="0"/>
              </a:rPr>
              <a:t>tích</a:t>
            </a:r>
            <a:r>
              <a:rPr lang="en-US" sz="2800" i="1" kern="1200" dirty="0">
                <a:solidFill>
                  <a:prstClr val="black"/>
                </a:solidFill>
                <a:latin typeface="Times New Roman" panose="02020603050405020304" pitchFamily="18" charset="0"/>
                <a:cs typeface="Times New Roman" panose="02020603050405020304" pitchFamily="18" charset="0"/>
              </a:rPr>
              <a:t> </a:t>
            </a:r>
            <a:r>
              <a:rPr lang="en-US" sz="2800" i="1" kern="1200" dirty="0" err="1">
                <a:solidFill>
                  <a:prstClr val="black"/>
                </a:solidFill>
                <a:latin typeface="Times New Roman" panose="02020603050405020304" pitchFamily="18" charset="0"/>
                <a:cs typeface="Times New Roman" panose="02020603050405020304" pitchFamily="18" charset="0"/>
              </a:rPr>
              <a:t>về</a:t>
            </a:r>
            <a:r>
              <a:rPr lang="en-US" sz="2800" i="1" kern="1200" dirty="0">
                <a:solidFill>
                  <a:prstClr val="black"/>
                </a:solidFill>
                <a:latin typeface="Times New Roman" panose="02020603050405020304" pitchFamily="18" charset="0"/>
                <a:cs typeface="Times New Roman" panose="02020603050405020304" pitchFamily="18" charset="0"/>
              </a:rPr>
              <a:t> </a:t>
            </a:r>
            <a:r>
              <a:rPr lang="en-US" sz="2800" i="1" kern="1200" dirty="0" err="1">
                <a:solidFill>
                  <a:prstClr val="black"/>
                </a:solidFill>
                <a:latin typeface="Times New Roman" panose="02020603050405020304" pitchFamily="18" charset="0"/>
                <a:cs typeface="Times New Roman" panose="02020603050405020304" pitchFamily="18" charset="0"/>
              </a:rPr>
              <a:t>loài</a:t>
            </a:r>
            <a:r>
              <a:rPr lang="en-US" sz="2800" i="1" kern="1200" dirty="0">
                <a:solidFill>
                  <a:prstClr val="black"/>
                </a:solidFill>
                <a:latin typeface="Times New Roman" panose="02020603050405020304" pitchFamily="18" charset="0"/>
                <a:cs typeface="Times New Roman" panose="02020603050405020304" pitchFamily="18" charset="0"/>
              </a:rPr>
              <a:t> </a:t>
            </a:r>
            <a:r>
              <a:rPr lang="en-US" sz="2800" i="1" kern="1200" dirty="0" err="1">
                <a:solidFill>
                  <a:prstClr val="black"/>
                </a:solidFill>
                <a:latin typeface="Times New Roman" panose="02020603050405020304" pitchFamily="18" charset="0"/>
                <a:cs typeface="Times New Roman" panose="02020603050405020304" pitchFamily="18" charset="0"/>
              </a:rPr>
              <a:t>người</a:t>
            </a:r>
            <a:r>
              <a:rPr lang="en-US" sz="2800" i="1" kern="1200" dirty="0">
                <a:solidFill>
                  <a:prstClr val="black"/>
                </a:solidFill>
                <a:latin typeface="Times New Roman" panose="02020603050405020304" pitchFamily="18" charset="0"/>
                <a:cs typeface="Times New Roman" panose="02020603050405020304" pitchFamily="18" charset="0"/>
              </a:rPr>
              <a:t>…</a:t>
            </a:r>
            <a:endParaRPr lang="en-US" sz="2800"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380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p:cNvPicPr>
          <p:nvPr/>
        </p:nvPicPr>
        <p:blipFill>
          <a:blip r:embed="rId3"/>
          <a:srcRect t="40964"/>
          <a:stretch>
            <a:fillRect/>
          </a:stretch>
        </p:blipFill>
        <p:spPr>
          <a:xfrm rot="6348540">
            <a:off x="8868771" y="3407731"/>
            <a:ext cx="6646459" cy="3683417"/>
          </a:xfrm>
          <a:prstGeom prst="rect">
            <a:avLst/>
          </a:prstGeom>
        </p:spPr>
      </p:pic>
      <p:pic>
        <p:nvPicPr>
          <p:cNvPr id="6" name="Picture 5"/>
          <p:cNvPicPr>
            <a:picLocks noChangeAspect="1"/>
          </p:cNvPicPr>
          <p:nvPr/>
        </p:nvPicPr>
        <p:blipFill>
          <a:blip r:embed="rId4"/>
          <a:stretch>
            <a:fillRect/>
          </a:stretch>
        </p:blipFill>
        <p:spPr>
          <a:xfrm>
            <a:off x="429316" y="333166"/>
            <a:ext cx="4127350" cy="1457070"/>
          </a:xfrm>
          <a:prstGeom prst="rect">
            <a:avLst/>
          </a:prstGeom>
        </p:spPr>
      </p:pic>
      <p:sp>
        <p:nvSpPr>
          <p:cNvPr id="7" name="Rectangle 6"/>
          <p:cNvSpPr/>
          <p:nvPr/>
        </p:nvSpPr>
        <p:spPr>
          <a:xfrm>
            <a:off x="925710" y="1550171"/>
            <a:ext cx="4203212" cy="480131"/>
          </a:xfrm>
          <a:prstGeom prst="rect">
            <a:avLst/>
          </a:prstGeom>
        </p:spPr>
        <p:txBody>
          <a:bodyPr wrap="square">
            <a:spAutoFit/>
          </a:bodyPr>
          <a:lstStyle/>
          <a:p>
            <a:pPr algn="just" defTabSz="1111250">
              <a:lnSpc>
                <a:spcPct val="90000"/>
              </a:lnSpc>
              <a:spcBef>
                <a:spcPct val="0"/>
              </a:spcBef>
              <a:spcAft>
                <a:spcPct val="35000"/>
              </a:spcAft>
              <a:buClrTx/>
              <a:buFontTx/>
              <a:buNone/>
            </a:pPr>
            <a:r>
              <a:rPr lang="en-US" sz="2800" b="1" kern="1200" dirty="0">
                <a:solidFill>
                  <a:prstClr val="black"/>
                </a:solidFill>
                <a:latin typeface="Times New Roman" panose="02020603050405020304" pitchFamily="18" charset="0"/>
                <a:cs typeface="Times New Roman" panose="02020603050405020304" pitchFamily="18" charset="0"/>
              </a:rPr>
              <a:t>b. </a:t>
            </a:r>
            <a:r>
              <a:rPr lang="en-US" sz="2800" b="1" kern="1200" dirty="0" err="1">
                <a:solidFill>
                  <a:prstClr val="black"/>
                </a:solidFill>
                <a:latin typeface="Times New Roman" panose="02020603050405020304" pitchFamily="18" charset="0"/>
                <a:cs typeface="Times New Roman" panose="02020603050405020304" pitchFamily="18" charset="0"/>
              </a:rPr>
              <a:t>Tìm</a:t>
            </a:r>
            <a:r>
              <a:rPr lang="en-US" sz="2800" b="1" kern="1200" dirty="0">
                <a:solidFill>
                  <a:prstClr val="black"/>
                </a:solidFill>
                <a:latin typeface="Times New Roman" panose="02020603050405020304" pitchFamily="18" charset="0"/>
                <a:cs typeface="Times New Roman" panose="02020603050405020304" pitchFamily="18" charset="0"/>
              </a:rPr>
              <a:t> ý</a:t>
            </a:r>
            <a:endParaRPr lang="en-US" sz="2800" kern="1200"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colorTemperature colorTemp="7200"/>
                    </a14:imgEffect>
                  </a14:imgLayer>
                </a14:imgProps>
              </a:ext>
            </a:extLst>
          </a:blip>
          <a:stretch>
            <a:fillRect/>
          </a:stretch>
        </p:blipFill>
        <p:spPr>
          <a:xfrm rot="284524">
            <a:off x="7277476" y="717657"/>
            <a:ext cx="4006380" cy="5744557"/>
          </a:xfrm>
          <a:prstGeom prst="rect">
            <a:avLst/>
          </a:prstGeom>
        </p:spPr>
      </p:pic>
      <p:sp>
        <p:nvSpPr>
          <p:cNvPr id="9" name="Rectangle 8"/>
          <p:cNvSpPr/>
          <p:nvPr/>
        </p:nvSpPr>
        <p:spPr>
          <a:xfrm>
            <a:off x="925709" y="2303072"/>
            <a:ext cx="9555771" cy="480131"/>
          </a:xfrm>
          <a:prstGeom prst="rect">
            <a:avLst/>
          </a:prstGeom>
        </p:spPr>
        <p:txBody>
          <a:bodyPr wrap="square">
            <a:spAutoFit/>
          </a:bodyPr>
          <a:lstStyle/>
          <a:p>
            <a:pPr algn="just" defTabSz="1111250">
              <a:lnSpc>
                <a:spcPct val="90000"/>
              </a:lnSpc>
              <a:spcBef>
                <a:spcPct val="0"/>
              </a:spcBef>
              <a:spcAft>
                <a:spcPct val="35000"/>
              </a:spcAft>
              <a:buClrTx/>
              <a:buFontTx/>
              <a:buNone/>
            </a:pPr>
            <a:r>
              <a:rPr lang="en-US" sz="2800" kern="1200" dirty="0" err="1">
                <a:solidFill>
                  <a:prstClr val="black"/>
                </a:solidFill>
                <a:latin typeface="Times New Roman" panose="02020603050405020304" pitchFamily="18" charset="0"/>
                <a:cs typeface="Times New Roman" panose="02020603050405020304" pitchFamily="18" charset="0"/>
              </a:rPr>
              <a:t>Tìm</a:t>
            </a:r>
            <a:r>
              <a:rPr lang="en-US" sz="2800" kern="1200" dirty="0">
                <a:solidFill>
                  <a:prstClr val="black"/>
                </a:solidFill>
                <a:latin typeface="Times New Roman" panose="02020603050405020304" pitchFamily="18" charset="0"/>
                <a:cs typeface="Times New Roman" panose="02020603050405020304" pitchFamily="18" charset="0"/>
              </a:rPr>
              <a:t> ý </a:t>
            </a:r>
            <a:r>
              <a:rPr lang="en-US" sz="2800" kern="1200" dirty="0" err="1">
                <a:solidFill>
                  <a:prstClr val="black"/>
                </a:solidFill>
                <a:latin typeface="Times New Roman" panose="02020603050405020304" pitchFamily="18" charset="0"/>
                <a:cs typeface="Times New Roman" panose="02020603050405020304" pitchFamily="18" charset="0"/>
              </a:rPr>
              <a:t>theo</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mẫu</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phiếu</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học</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tập</a:t>
            </a:r>
            <a:r>
              <a:rPr lang="en-US" sz="2800"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solidFill>
                <a:latin typeface="Times New Roman" panose="02020603050405020304" pitchFamily="18" charset="0"/>
                <a:cs typeface="Times New Roman" panose="02020603050405020304" pitchFamily="18" charset="0"/>
              </a:rPr>
              <a:t>sau</a:t>
            </a:r>
            <a:endParaRPr lang="en-US" sz="2800"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388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80">
                                          <p:stCondLst>
                                            <p:cond delay="0"/>
                                          </p:stCondLst>
                                        </p:cTn>
                                        <p:tgtEl>
                                          <p:spTgt spid="2"/>
                                        </p:tgtEl>
                                      </p:cBhvr>
                                    </p:animEffect>
                                    <p:anim calcmode="lin" valueType="num">
                                      <p:cBhvr>
                                        <p:cTn id="1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3" dur="26">
                                          <p:stCondLst>
                                            <p:cond delay="650"/>
                                          </p:stCondLst>
                                        </p:cTn>
                                        <p:tgtEl>
                                          <p:spTgt spid="2"/>
                                        </p:tgtEl>
                                      </p:cBhvr>
                                      <p:to x="100000" y="60000"/>
                                    </p:animScale>
                                    <p:animScale>
                                      <p:cBhvr>
                                        <p:cTn id="24" dur="166" decel="50000">
                                          <p:stCondLst>
                                            <p:cond delay="676"/>
                                          </p:stCondLst>
                                        </p:cTn>
                                        <p:tgtEl>
                                          <p:spTgt spid="2"/>
                                        </p:tgtEl>
                                      </p:cBhvr>
                                      <p:to x="100000" y="100000"/>
                                    </p:animScale>
                                    <p:animScale>
                                      <p:cBhvr>
                                        <p:cTn id="25" dur="26">
                                          <p:stCondLst>
                                            <p:cond delay="1312"/>
                                          </p:stCondLst>
                                        </p:cTn>
                                        <p:tgtEl>
                                          <p:spTgt spid="2"/>
                                        </p:tgtEl>
                                      </p:cBhvr>
                                      <p:to x="100000" y="80000"/>
                                    </p:animScale>
                                    <p:animScale>
                                      <p:cBhvr>
                                        <p:cTn id="26" dur="166" decel="50000">
                                          <p:stCondLst>
                                            <p:cond delay="1338"/>
                                          </p:stCondLst>
                                        </p:cTn>
                                        <p:tgtEl>
                                          <p:spTgt spid="2"/>
                                        </p:tgtEl>
                                      </p:cBhvr>
                                      <p:to x="100000" y="100000"/>
                                    </p:animScale>
                                    <p:animScale>
                                      <p:cBhvr>
                                        <p:cTn id="27" dur="26">
                                          <p:stCondLst>
                                            <p:cond delay="1642"/>
                                          </p:stCondLst>
                                        </p:cTn>
                                        <p:tgtEl>
                                          <p:spTgt spid="2"/>
                                        </p:tgtEl>
                                      </p:cBhvr>
                                      <p:to x="100000" y="90000"/>
                                    </p:animScale>
                                    <p:animScale>
                                      <p:cBhvr>
                                        <p:cTn id="28" dur="166" decel="50000">
                                          <p:stCondLst>
                                            <p:cond delay="1668"/>
                                          </p:stCondLst>
                                        </p:cTn>
                                        <p:tgtEl>
                                          <p:spTgt spid="2"/>
                                        </p:tgtEl>
                                      </p:cBhvr>
                                      <p:to x="100000" y="100000"/>
                                    </p:animScale>
                                    <p:animScale>
                                      <p:cBhvr>
                                        <p:cTn id="29" dur="26">
                                          <p:stCondLst>
                                            <p:cond delay="1808"/>
                                          </p:stCondLst>
                                        </p:cTn>
                                        <p:tgtEl>
                                          <p:spTgt spid="2"/>
                                        </p:tgtEl>
                                      </p:cBhvr>
                                      <p:to x="100000" y="95000"/>
                                    </p:animScale>
                                    <p:animScale>
                                      <p:cBhvr>
                                        <p:cTn id="3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p:cNvPicPr>
          <p:nvPr/>
        </p:nvPicPr>
        <p:blipFill>
          <a:blip r:embed="rId3"/>
          <a:srcRect t="40964"/>
          <a:stretch>
            <a:fillRect/>
          </a:stretch>
        </p:blipFill>
        <p:spPr>
          <a:xfrm rot="6348540">
            <a:off x="8868771" y="3407731"/>
            <a:ext cx="6646459" cy="3683417"/>
          </a:xfrm>
          <a:prstGeom prst="rect">
            <a:avLst/>
          </a:prstGeom>
        </p:spPr>
      </p:pic>
      <p:pic>
        <p:nvPicPr>
          <p:cNvPr id="6" name="Picture 5"/>
          <p:cNvPicPr>
            <a:picLocks noChangeAspect="1"/>
          </p:cNvPicPr>
          <p:nvPr/>
        </p:nvPicPr>
        <p:blipFill>
          <a:blip r:embed="rId4"/>
          <a:stretch>
            <a:fillRect/>
          </a:stretch>
        </p:blipFill>
        <p:spPr>
          <a:xfrm>
            <a:off x="3813961" y="271163"/>
            <a:ext cx="4127350" cy="1457070"/>
          </a:xfrm>
          <a:prstGeom prst="rect">
            <a:avLst/>
          </a:prstGeom>
        </p:spPr>
      </p:pic>
      <p:sp>
        <p:nvSpPr>
          <p:cNvPr id="7" name="Rectangle 6"/>
          <p:cNvSpPr/>
          <p:nvPr/>
        </p:nvSpPr>
        <p:spPr>
          <a:xfrm>
            <a:off x="680049" y="1396939"/>
            <a:ext cx="4203212" cy="480131"/>
          </a:xfrm>
          <a:prstGeom prst="rect">
            <a:avLst/>
          </a:prstGeom>
        </p:spPr>
        <p:txBody>
          <a:bodyPr wrap="square">
            <a:spAutoFit/>
          </a:bodyPr>
          <a:lstStyle/>
          <a:p>
            <a:pPr algn="just" defTabSz="1111250">
              <a:lnSpc>
                <a:spcPct val="90000"/>
              </a:lnSpc>
              <a:spcBef>
                <a:spcPct val="0"/>
              </a:spcBef>
              <a:spcAft>
                <a:spcPct val="35000"/>
              </a:spcAft>
              <a:buClrTx/>
              <a:buFontTx/>
              <a:buNone/>
            </a:pPr>
            <a:r>
              <a:rPr lang="en-US" sz="2800" b="1" kern="1200" dirty="0">
                <a:solidFill>
                  <a:prstClr val="black"/>
                </a:solidFill>
                <a:latin typeface="Times New Roman" panose="02020603050405020304" pitchFamily="18" charset="0"/>
                <a:cs typeface="Times New Roman" panose="02020603050405020304" pitchFamily="18" charset="0"/>
              </a:rPr>
              <a:t>c. </a:t>
            </a:r>
            <a:r>
              <a:rPr lang="en-US" sz="2800" b="1" kern="1200" dirty="0" err="1">
                <a:solidFill>
                  <a:prstClr val="black"/>
                </a:solidFill>
                <a:latin typeface="Times New Roman" panose="02020603050405020304" pitchFamily="18" charset="0"/>
                <a:cs typeface="Times New Roman" panose="02020603050405020304" pitchFamily="18" charset="0"/>
              </a:rPr>
              <a:t>Lập</a:t>
            </a:r>
            <a:r>
              <a:rPr lang="en-US" sz="2800" b="1" kern="1200" dirty="0">
                <a:solidFill>
                  <a:prstClr val="black"/>
                </a:solidFill>
                <a:latin typeface="Times New Roman" panose="02020603050405020304" pitchFamily="18" charset="0"/>
                <a:cs typeface="Times New Roman" panose="02020603050405020304" pitchFamily="18" charset="0"/>
              </a:rPr>
              <a:t> </a:t>
            </a:r>
            <a:r>
              <a:rPr lang="en-US" sz="2800" b="1" kern="1200" dirty="0" err="1">
                <a:solidFill>
                  <a:prstClr val="black"/>
                </a:solidFill>
                <a:latin typeface="Times New Roman" panose="02020603050405020304" pitchFamily="18" charset="0"/>
                <a:cs typeface="Times New Roman" panose="02020603050405020304" pitchFamily="18" charset="0"/>
              </a:rPr>
              <a:t>dàn</a:t>
            </a:r>
            <a:r>
              <a:rPr lang="en-US" sz="2800" b="1" kern="1200" dirty="0">
                <a:solidFill>
                  <a:prstClr val="black"/>
                </a:solidFill>
                <a:latin typeface="Times New Roman" panose="02020603050405020304" pitchFamily="18" charset="0"/>
                <a:cs typeface="Times New Roman" panose="02020603050405020304" pitchFamily="18" charset="0"/>
              </a:rPr>
              <a:t> ý</a:t>
            </a:r>
            <a:endParaRPr lang="en-US" sz="2800" kern="1200"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680049" y="2025908"/>
            <a:ext cx="9896966" cy="4832092"/>
          </a:xfrm>
          <a:prstGeom prst="rect">
            <a:avLst/>
          </a:prstGeom>
        </p:spPr>
        <p:txBody>
          <a:bodyPr wrap="square">
            <a:spAutoFit/>
          </a:bodyPr>
          <a:lstStyle/>
          <a:p>
            <a:pPr algn="just">
              <a:buClrTx/>
              <a:buFontTx/>
              <a:buNone/>
            </a:pPr>
            <a:r>
              <a:rPr lang="vi-VN" sz="2800" kern="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Lập dàn ý bằng cách dựa vào các ý đã tìm được, sắp xếp lại theo ba phần lớn của </a:t>
            </a:r>
            <a:r>
              <a:rPr lang="en-US" sz="2800" kern="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800" kern="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văn</a:t>
            </a:r>
            <a:r>
              <a:rPr lang="vi-VN" sz="2800" kern="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gồm:</a:t>
            </a:r>
            <a:endParaRPr lang="en-US" sz="2800" kern="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buClrTx/>
            </a:pPr>
            <a:r>
              <a:rPr lang="en-US" sz="2800" b="1" kern="1200" dirty="0">
                <a:solidFill>
                  <a:schemeClr val="tx1">
                    <a:lumMod val="95000"/>
                    <a:lumOff val="5000"/>
                  </a:schemeClr>
                </a:solidFill>
                <a:latin typeface="Times New Roman" panose="02020603050405020304" pitchFamily="18" charset="0"/>
                <a:ea typeface="MS Mincho"/>
              </a:rPr>
              <a:t>-</a:t>
            </a:r>
            <a:r>
              <a:rPr lang="vi-VN" sz="2800" b="1" kern="1200" dirty="0">
                <a:solidFill>
                  <a:schemeClr val="tx1">
                    <a:lumMod val="95000"/>
                    <a:lumOff val="5000"/>
                  </a:schemeClr>
                </a:solidFill>
                <a:latin typeface="Times New Roman" panose="02020603050405020304" pitchFamily="18" charset="0"/>
                <a:ea typeface="MS Mincho"/>
              </a:rPr>
              <a:t> </a:t>
            </a:r>
            <a:r>
              <a:rPr lang="en-US" sz="2800" b="1" kern="1200" dirty="0" err="1">
                <a:solidFill>
                  <a:schemeClr val="tx1">
                    <a:lumMod val="95000"/>
                    <a:lumOff val="5000"/>
                  </a:schemeClr>
                </a:solidFill>
                <a:latin typeface="Times New Roman" panose="02020603050405020304" pitchFamily="18" charset="0"/>
                <a:ea typeface="MS Mincho"/>
              </a:rPr>
              <a:t>Mở</a:t>
            </a:r>
            <a:r>
              <a:rPr lang="en-US" sz="2800" b="1" kern="1200" dirty="0">
                <a:solidFill>
                  <a:schemeClr val="tx1">
                    <a:lumMod val="95000"/>
                    <a:lumOff val="5000"/>
                  </a:schemeClr>
                </a:solidFill>
                <a:latin typeface="Times New Roman" panose="02020603050405020304" pitchFamily="18" charset="0"/>
                <a:ea typeface="MS Mincho"/>
              </a:rPr>
              <a:t> </a:t>
            </a:r>
            <a:r>
              <a:rPr lang="en-US" sz="2800" b="1" kern="1200" dirty="0" err="1">
                <a:solidFill>
                  <a:schemeClr val="tx1">
                    <a:lumMod val="95000"/>
                    <a:lumOff val="5000"/>
                  </a:schemeClr>
                </a:solidFill>
                <a:latin typeface="Times New Roman" panose="02020603050405020304" pitchFamily="18" charset="0"/>
                <a:ea typeface="MS Mincho"/>
              </a:rPr>
              <a:t>đoạn</a:t>
            </a:r>
            <a:r>
              <a:rPr lang="en-US" sz="2800" b="1" kern="1200" dirty="0">
                <a:solidFill>
                  <a:schemeClr val="tx1">
                    <a:lumMod val="95000"/>
                    <a:lumOff val="5000"/>
                  </a:schemeClr>
                </a:solidFill>
                <a:latin typeface="Times New Roman" panose="02020603050405020304" pitchFamily="18" charset="0"/>
                <a:ea typeface="MS Mincho"/>
              </a:rPr>
              <a:t>:</a:t>
            </a:r>
            <a:r>
              <a:rPr lang="en-US" sz="2800" b="1" kern="120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800" kern="1200" dirty="0" err="1">
                <a:solidFill>
                  <a:schemeClr val="tx1">
                    <a:lumMod val="95000"/>
                    <a:lumOff val="5000"/>
                  </a:schemeClr>
                </a:solidFill>
                <a:latin typeface="Times New Roman" panose="02020603050405020304" pitchFamily="18" charset="0"/>
                <a:ea typeface="MS Mincho"/>
              </a:rPr>
              <a:t>Giới</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thiệu</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nhan</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đề</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bài</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thơ</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tên</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tác</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giả</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và</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nêu</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cảm</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xúc</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chung</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của</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người</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viết</a:t>
            </a:r>
            <a:r>
              <a:rPr lang="en-US" sz="2800" kern="1200" dirty="0">
                <a:solidFill>
                  <a:schemeClr val="tx1">
                    <a:lumMod val="95000"/>
                    <a:lumOff val="5000"/>
                  </a:schemeClr>
                </a:solidFill>
                <a:latin typeface="Times New Roman" panose="02020603050405020304" pitchFamily="18" charset="0"/>
                <a:ea typeface="MS Mincho"/>
              </a:rPr>
              <a:t>.</a:t>
            </a:r>
            <a:endParaRPr lang="vi-VN" sz="2800" kern="1200" dirty="0">
              <a:solidFill>
                <a:schemeClr val="tx1">
                  <a:lumMod val="95000"/>
                  <a:lumOff val="5000"/>
                </a:schemeClr>
              </a:solidFill>
              <a:latin typeface="Times New Roman" panose="02020603050405020304" pitchFamily="18" charset="0"/>
              <a:ea typeface="MS Mincho"/>
            </a:endParaRPr>
          </a:p>
          <a:p>
            <a:pPr algn="just">
              <a:buClrTx/>
              <a:buFontTx/>
              <a:buNone/>
            </a:pPr>
            <a:r>
              <a:rPr lang="en-US" sz="2800" b="1" kern="1200" dirty="0">
                <a:solidFill>
                  <a:schemeClr val="tx1">
                    <a:lumMod val="95000"/>
                    <a:lumOff val="5000"/>
                  </a:schemeClr>
                </a:solidFill>
                <a:latin typeface="Times New Roman" panose="02020603050405020304" pitchFamily="18" charset="0"/>
                <a:ea typeface="MS Mincho"/>
              </a:rPr>
              <a:t>- </a:t>
            </a:r>
            <a:r>
              <a:rPr lang="en-US" sz="2800" b="1" kern="1200" dirty="0" err="1">
                <a:solidFill>
                  <a:schemeClr val="tx1">
                    <a:lumMod val="95000"/>
                    <a:lumOff val="5000"/>
                  </a:schemeClr>
                </a:solidFill>
                <a:latin typeface="Times New Roman" panose="02020603050405020304" pitchFamily="18" charset="0"/>
                <a:ea typeface="MS Mincho"/>
              </a:rPr>
              <a:t>Thân</a:t>
            </a:r>
            <a:r>
              <a:rPr lang="en-US" sz="2800" b="1" kern="1200" dirty="0">
                <a:solidFill>
                  <a:schemeClr val="tx1">
                    <a:lumMod val="95000"/>
                    <a:lumOff val="5000"/>
                  </a:schemeClr>
                </a:solidFill>
                <a:latin typeface="Times New Roman" panose="02020603050405020304" pitchFamily="18" charset="0"/>
                <a:ea typeface="MS Mincho"/>
              </a:rPr>
              <a:t> </a:t>
            </a:r>
            <a:r>
              <a:rPr lang="en-US" sz="2800" b="1" kern="1200" dirty="0" err="1">
                <a:solidFill>
                  <a:schemeClr val="tx1">
                    <a:lumMod val="95000"/>
                    <a:lumOff val="5000"/>
                  </a:schemeClr>
                </a:solidFill>
                <a:latin typeface="Times New Roman" panose="02020603050405020304" pitchFamily="18" charset="0"/>
                <a:ea typeface="MS Mincho"/>
              </a:rPr>
              <a:t>đoạn</a:t>
            </a:r>
            <a:r>
              <a:rPr lang="en-US" sz="2800" b="1" kern="1200" dirty="0">
                <a:solidFill>
                  <a:schemeClr val="tx1">
                    <a:lumMod val="95000"/>
                    <a:lumOff val="5000"/>
                  </a:schemeClr>
                </a:solidFill>
                <a:latin typeface="Times New Roman" panose="02020603050405020304" pitchFamily="18" charset="0"/>
                <a:ea typeface="MS Mincho"/>
              </a:rPr>
              <a:t>:</a:t>
            </a:r>
          </a:p>
          <a:p>
            <a:pPr algn="just">
              <a:buClrTx/>
              <a:buFontTx/>
              <a:buNone/>
            </a:pP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Nêu</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ấn</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tượng</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cảm</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xúc</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của</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em</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về</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câu</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chuyện</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được</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kể</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và</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các</a:t>
            </a:r>
            <a:r>
              <a:rPr lang="en-US" sz="2800" kern="1200" dirty="0">
                <a:solidFill>
                  <a:schemeClr val="tx1">
                    <a:lumMod val="95000"/>
                    <a:lumOff val="5000"/>
                  </a:schemeClr>
                </a:solidFill>
                <a:latin typeface="Times New Roman" panose="02020603050405020304" pitchFamily="18" charset="0"/>
                <a:ea typeface="MS Mincho"/>
              </a:rPr>
              <a:t> chi </a:t>
            </a:r>
            <a:r>
              <a:rPr lang="en-US" sz="2800" kern="1200" dirty="0" err="1">
                <a:solidFill>
                  <a:schemeClr val="tx1">
                    <a:lumMod val="95000"/>
                    <a:lumOff val="5000"/>
                  </a:schemeClr>
                </a:solidFill>
                <a:latin typeface="Times New Roman" panose="02020603050405020304" pitchFamily="18" charset="0"/>
                <a:ea typeface="MS Mincho"/>
              </a:rPr>
              <a:t>tiết</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miêu</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tả</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có</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trong</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bài</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thơ</a:t>
            </a:r>
            <a:r>
              <a:rPr lang="en-US" sz="2800" kern="1200" dirty="0">
                <a:solidFill>
                  <a:schemeClr val="tx1">
                    <a:lumMod val="95000"/>
                    <a:lumOff val="5000"/>
                  </a:schemeClr>
                </a:solidFill>
                <a:latin typeface="Times New Roman" panose="02020603050405020304" pitchFamily="18" charset="0"/>
                <a:ea typeface="MS Mincho"/>
              </a:rPr>
              <a:t>.</a:t>
            </a:r>
          </a:p>
          <a:p>
            <a:pPr algn="just">
              <a:buClrTx/>
              <a:buFontTx/>
              <a:buNone/>
            </a:pP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Làm</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rõ</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nghệ</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thuật</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kể</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chuyện</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và</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miêu</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tả</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của</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tác</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giả</a:t>
            </a:r>
            <a:r>
              <a:rPr lang="en-US" sz="2800" kern="1200" dirty="0">
                <a:solidFill>
                  <a:schemeClr val="tx1">
                    <a:lumMod val="95000"/>
                    <a:lumOff val="5000"/>
                  </a:schemeClr>
                </a:solidFill>
                <a:latin typeface="Times New Roman" panose="02020603050405020304" pitchFamily="18" charset="0"/>
                <a:ea typeface="MS Mincho"/>
              </a:rPr>
              <a:t>.</a:t>
            </a:r>
          </a:p>
          <a:p>
            <a:pPr algn="just">
              <a:buClrTx/>
              <a:buFontTx/>
              <a:buNone/>
            </a:pP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Đánh</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giá</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tác</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dụng</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của</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việc</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kể</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lại</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câu</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chuyện</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kết</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hợp</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với</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các</a:t>
            </a:r>
            <a:r>
              <a:rPr lang="en-US" sz="2800" kern="1200" dirty="0">
                <a:solidFill>
                  <a:schemeClr val="tx1">
                    <a:lumMod val="95000"/>
                    <a:lumOff val="5000"/>
                  </a:schemeClr>
                </a:solidFill>
                <a:latin typeface="Times New Roman" panose="02020603050405020304" pitchFamily="18" charset="0"/>
                <a:ea typeface="MS Mincho"/>
              </a:rPr>
              <a:t> chi </a:t>
            </a:r>
            <a:r>
              <a:rPr lang="en-US" sz="2800" kern="1200" dirty="0" err="1">
                <a:solidFill>
                  <a:schemeClr val="tx1">
                    <a:lumMod val="95000"/>
                    <a:lumOff val="5000"/>
                  </a:schemeClr>
                </a:solidFill>
                <a:latin typeface="Times New Roman" panose="02020603050405020304" pitchFamily="18" charset="0"/>
                <a:ea typeface="MS Mincho"/>
              </a:rPr>
              <a:t>tiết</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miêu</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tả</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trong</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bài</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thơ</a:t>
            </a:r>
            <a:r>
              <a:rPr lang="en-US" sz="2800" kern="1200" dirty="0">
                <a:solidFill>
                  <a:schemeClr val="tx1">
                    <a:lumMod val="95000"/>
                    <a:lumOff val="5000"/>
                  </a:schemeClr>
                </a:solidFill>
                <a:latin typeface="Times New Roman" panose="02020603050405020304" pitchFamily="18" charset="0"/>
                <a:ea typeface="MS Mincho"/>
              </a:rPr>
              <a:t>.</a:t>
            </a:r>
          </a:p>
          <a:p>
            <a:pPr algn="just">
              <a:buClrTx/>
              <a:buFontTx/>
              <a:buNone/>
            </a:pPr>
            <a:r>
              <a:rPr lang="en-US" sz="2800" b="1" kern="1200" dirty="0">
                <a:solidFill>
                  <a:schemeClr val="tx1">
                    <a:lumMod val="95000"/>
                    <a:lumOff val="5000"/>
                  </a:schemeClr>
                </a:solidFill>
                <a:latin typeface="Times New Roman" panose="02020603050405020304" pitchFamily="18" charset="0"/>
                <a:ea typeface="MS Mincho"/>
              </a:rPr>
              <a:t>- </a:t>
            </a:r>
            <a:r>
              <a:rPr lang="en-US" sz="2800" b="1" kern="1200" dirty="0" err="1">
                <a:solidFill>
                  <a:schemeClr val="tx1">
                    <a:lumMod val="95000"/>
                    <a:lumOff val="5000"/>
                  </a:schemeClr>
                </a:solidFill>
                <a:latin typeface="Times New Roman" panose="02020603050405020304" pitchFamily="18" charset="0"/>
                <a:ea typeface="MS Mincho"/>
              </a:rPr>
              <a:t>Kết</a:t>
            </a:r>
            <a:r>
              <a:rPr lang="en-US" sz="2800" b="1" kern="1200" dirty="0">
                <a:solidFill>
                  <a:schemeClr val="tx1">
                    <a:lumMod val="95000"/>
                    <a:lumOff val="5000"/>
                  </a:schemeClr>
                </a:solidFill>
                <a:latin typeface="Times New Roman" panose="02020603050405020304" pitchFamily="18" charset="0"/>
                <a:ea typeface="MS Mincho"/>
              </a:rPr>
              <a:t> </a:t>
            </a:r>
            <a:r>
              <a:rPr lang="en-US" sz="2800" b="1" kern="1200" dirty="0" err="1">
                <a:solidFill>
                  <a:schemeClr val="tx1">
                    <a:lumMod val="95000"/>
                    <a:lumOff val="5000"/>
                  </a:schemeClr>
                </a:solidFill>
                <a:latin typeface="Times New Roman" panose="02020603050405020304" pitchFamily="18" charset="0"/>
                <a:ea typeface="MS Mincho"/>
              </a:rPr>
              <a:t>đoạn</a:t>
            </a:r>
            <a:r>
              <a:rPr lang="en-US" sz="2800" b="1"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Nêu</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khái</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quát</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điều</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mà</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em</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tâm</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đắc</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về</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bài</a:t>
            </a:r>
            <a:r>
              <a:rPr lang="en-US" sz="2800" kern="1200" dirty="0">
                <a:solidFill>
                  <a:schemeClr val="tx1">
                    <a:lumMod val="95000"/>
                    <a:lumOff val="5000"/>
                  </a:schemeClr>
                </a:solidFill>
                <a:latin typeface="Times New Roman" panose="02020603050405020304" pitchFamily="18" charset="0"/>
                <a:ea typeface="MS Mincho"/>
              </a:rPr>
              <a:t> </a:t>
            </a:r>
            <a:r>
              <a:rPr lang="en-US" sz="2800" kern="1200" dirty="0" err="1">
                <a:solidFill>
                  <a:schemeClr val="tx1">
                    <a:lumMod val="95000"/>
                    <a:lumOff val="5000"/>
                  </a:schemeClr>
                </a:solidFill>
                <a:latin typeface="Times New Roman" panose="02020603050405020304" pitchFamily="18" charset="0"/>
                <a:ea typeface="MS Mincho"/>
              </a:rPr>
              <a:t>thơ</a:t>
            </a:r>
            <a:r>
              <a:rPr lang="en-US" sz="2800" kern="1200" dirty="0">
                <a:solidFill>
                  <a:schemeClr val="tx1">
                    <a:lumMod val="95000"/>
                    <a:lumOff val="5000"/>
                  </a:schemeClr>
                </a:solidFill>
                <a:latin typeface="Times New Roman" panose="02020603050405020304" pitchFamily="18" charset="0"/>
                <a:ea typeface="MS Mincho"/>
              </a:rPr>
              <a:t>.</a:t>
            </a:r>
            <a:endParaRPr lang="en-US" sz="2800" b="1" kern="1200" dirty="0">
              <a:solidFill>
                <a:srgbClr val="FF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61262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barn(inVertical)">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circle(in)">
                                      <p:cBhvr>
                                        <p:cTn id="19" dur="2000"/>
                                        <p:tgtEl>
                                          <p:spTgt spid="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wipe(down)">
                                      <p:cBhvr>
                                        <p:cTn id="24" dur="580">
                                          <p:stCondLst>
                                            <p:cond delay="0"/>
                                          </p:stCondLst>
                                        </p:cTn>
                                        <p:tgtEl>
                                          <p:spTgt spid="8">
                                            <p:txEl>
                                              <p:pRg st="2" end="2"/>
                                            </p:txEl>
                                          </p:spTgt>
                                        </p:tgtEl>
                                      </p:cBhvr>
                                    </p:animEffect>
                                    <p:anim calcmode="lin" valueType="num">
                                      <p:cBhvr>
                                        <p:cTn id="25" dur="1822" tmFilter="0,0; 0.14,0.36; 0.43,0.73; 0.71,0.91; 1.0,1.0">
                                          <p:stCondLst>
                                            <p:cond delay="0"/>
                                          </p:stCondLst>
                                        </p:cTn>
                                        <p:tgtEl>
                                          <p:spTgt spid="8">
                                            <p:txEl>
                                              <p:pRg st="2" end="2"/>
                                            </p:txEl>
                                          </p:spTgt>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8">
                                            <p:txEl>
                                              <p:pRg st="2" end="2"/>
                                            </p:txEl>
                                          </p:spTgt>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8">
                                            <p:txEl>
                                              <p:pRg st="2" end="2"/>
                                            </p:txEl>
                                          </p:spTgt>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8">
                                            <p:txEl>
                                              <p:pRg st="2" end="2"/>
                                            </p:txEl>
                                          </p:spTgt>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8">
                                            <p:txEl>
                                              <p:pRg st="2" end="2"/>
                                            </p:txEl>
                                          </p:spTgt>
                                        </p:tgtEl>
                                        <p:attrNameLst>
                                          <p:attrName>ppt_y</p:attrName>
                                        </p:attrNameLst>
                                      </p:cBhvr>
                                      <p:tavLst>
                                        <p:tav tm="0" fmla="#ppt_y-sin(pi*$)/81">
                                          <p:val>
                                            <p:fltVal val="0"/>
                                          </p:val>
                                        </p:tav>
                                        <p:tav tm="100000">
                                          <p:val>
                                            <p:fltVal val="1"/>
                                          </p:val>
                                        </p:tav>
                                      </p:tavLst>
                                    </p:anim>
                                    <p:animScale>
                                      <p:cBhvr>
                                        <p:cTn id="30" dur="26">
                                          <p:stCondLst>
                                            <p:cond delay="650"/>
                                          </p:stCondLst>
                                        </p:cTn>
                                        <p:tgtEl>
                                          <p:spTgt spid="8">
                                            <p:txEl>
                                              <p:pRg st="2" end="2"/>
                                            </p:txEl>
                                          </p:spTgt>
                                        </p:tgtEl>
                                      </p:cBhvr>
                                      <p:to x="100000" y="60000"/>
                                    </p:animScale>
                                    <p:animScale>
                                      <p:cBhvr>
                                        <p:cTn id="31" dur="166" decel="50000">
                                          <p:stCondLst>
                                            <p:cond delay="676"/>
                                          </p:stCondLst>
                                        </p:cTn>
                                        <p:tgtEl>
                                          <p:spTgt spid="8">
                                            <p:txEl>
                                              <p:pRg st="2" end="2"/>
                                            </p:txEl>
                                          </p:spTgt>
                                        </p:tgtEl>
                                      </p:cBhvr>
                                      <p:to x="100000" y="100000"/>
                                    </p:animScale>
                                    <p:animScale>
                                      <p:cBhvr>
                                        <p:cTn id="32" dur="26">
                                          <p:stCondLst>
                                            <p:cond delay="1312"/>
                                          </p:stCondLst>
                                        </p:cTn>
                                        <p:tgtEl>
                                          <p:spTgt spid="8">
                                            <p:txEl>
                                              <p:pRg st="2" end="2"/>
                                            </p:txEl>
                                          </p:spTgt>
                                        </p:tgtEl>
                                      </p:cBhvr>
                                      <p:to x="100000" y="80000"/>
                                    </p:animScale>
                                    <p:animScale>
                                      <p:cBhvr>
                                        <p:cTn id="33" dur="166" decel="50000">
                                          <p:stCondLst>
                                            <p:cond delay="1338"/>
                                          </p:stCondLst>
                                        </p:cTn>
                                        <p:tgtEl>
                                          <p:spTgt spid="8">
                                            <p:txEl>
                                              <p:pRg st="2" end="2"/>
                                            </p:txEl>
                                          </p:spTgt>
                                        </p:tgtEl>
                                      </p:cBhvr>
                                      <p:to x="100000" y="100000"/>
                                    </p:animScale>
                                    <p:animScale>
                                      <p:cBhvr>
                                        <p:cTn id="34" dur="26">
                                          <p:stCondLst>
                                            <p:cond delay="1642"/>
                                          </p:stCondLst>
                                        </p:cTn>
                                        <p:tgtEl>
                                          <p:spTgt spid="8">
                                            <p:txEl>
                                              <p:pRg st="2" end="2"/>
                                            </p:txEl>
                                          </p:spTgt>
                                        </p:tgtEl>
                                      </p:cBhvr>
                                      <p:to x="100000" y="90000"/>
                                    </p:animScale>
                                    <p:animScale>
                                      <p:cBhvr>
                                        <p:cTn id="35" dur="166" decel="50000">
                                          <p:stCondLst>
                                            <p:cond delay="1668"/>
                                          </p:stCondLst>
                                        </p:cTn>
                                        <p:tgtEl>
                                          <p:spTgt spid="8">
                                            <p:txEl>
                                              <p:pRg st="2" end="2"/>
                                            </p:txEl>
                                          </p:spTgt>
                                        </p:tgtEl>
                                      </p:cBhvr>
                                      <p:to x="100000" y="100000"/>
                                    </p:animScale>
                                    <p:animScale>
                                      <p:cBhvr>
                                        <p:cTn id="36" dur="26">
                                          <p:stCondLst>
                                            <p:cond delay="1808"/>
                                          </p:stCondLst>
                                        </p:cTn>
                                        <p:tgtEl>
                                          <p:spTgt spid="8">
                                            <p:txEl>
                                              <p:pRg st="2" end="2"/>
                                            </p:txEl>
                                          </p:spTgt>
                                        </p:tgtEl>
                                      </p:cBhvr>
                                      <p:to x="100000" y="95000"/>
                                    </p:animScale>
                                    <p:animScale>
                                      <p:cBhvr>
                                        <p:cTn id="37" dur="166" decel="50000">
                                          <p:stCondLst>
                                            <p:cond delay="1834"/>
                                          </p:stCondLst>
                                        </p:cTn>
                                        <p:tgtEl>
                                          <p:spTgt spid="8">
                                            <p:txEl>
                                              <p:pRg st="2" end="2"/>
                                            </p:txEl>
                                          </p:spTgt>
                                        </p:tgtEl>
                                      </p:cBhvr>
                                      <p:to x="100000" y="100000"/>
                                    </p:animScale>
                                  </p:childTnLst>
                                </p:cTn>
                              </p:par>
                              <p:par>
                                <p:cTn id="38" presetID="26" presetClass="entr" presetSubtype="0" fill="hold" nodeType="withEffect">
                                  <p:stCondLst>
                                    <p:cond delay="0"/>
                                  </p:stCondLst>
                                  <p:childTnLst>
                                    <p:set>
                                      <p:cBhvr>
                                        <p:cTn id="39" dur="1" fill="hold">
                                          <p:stCondLst>
                                            <p:cond delay="0"/>
                                          </p:stCondLst>
                                        </p:cTn>
                                        <p:tgtEl>
                                          <p:spTgt spid="8">
                                            <p:txEl>
                                              <p:pRg st="3" end="3"/>
                                            </p:txEl>
                                          </p:spTgt>
                                        </p:tgtEl>
                                        <p:attrNameLst>
                                          <p:attrName>style.visibility</p:attrName>
                                        </p:attrNameLst>
                                      </p:cBhvr>
                                      <p:to>
                                        <p:strVal val="visible"/>
                                      </p:to>
                                    </p:set>
                                    <p:animEffect transition="in" filter="wipe(down)">
                                      <p:cBhvr>
                                        <p:cTn id="40" dur="580">
                                          <p:stCondLst>
                                            <p:cond delay="0"/>
                                          </p:stCondLst>
                                        </p:cTn>
                                        <p:tgtEl>
                                          <p:spTgt spid="8">
                                            <p:txEl>
                                              <p:pRg st="3" end="3"/>
                                            </p:txEl>
                                          </p:spTgt>
                                        </p:tgtEl>
                                      </p:cBhvr>
                                    </p:animEffect>
                                    <p:anim calcmode="lin" valueType="num">
                                      <p:cBhvr>
                                        <p:cTn id="41" dur="1822" tmFilter="0,0; 0.14,0.36; 0.43,0.73; 0.71,0.91; 1.0,1.0">
                                          <p:stCondLst>
                                            <p:cond delay="0"/>
                                          </p:stCondLst>
                                        </p:cTn>
                                        <p:tgtEl>
                                          <p:spTgt spid="8">
                                            <p:txEl>
                                              <p:pRg st="3" end="3"/>
                                            </p:txEl>
                                          </p:spTgt>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8">
                                            <p:txEl>
                                              <p:pRg st="3" end="3"/>
                                            </p:txEl>
                                          </p:spTgt>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8">
                                            <p:txEl>
                                              <p:pRg st="3" end="3"/>
                                            </p:txEl>
                                          </p:spTgt>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8">
                                            <p:txEl>
                                              <p:pRg st="3" end="3"/>
                                            </p:txEl>
                                          </p:spTgt>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8">
                                            <p:txEl>
                                              <p:pRg st="3" end="3"/>
                                            </p:txEl>
                                          </p:spTgt>
                                        </p:tgtEl>
                                        <p:attrNameLst>
                                          <p:attrName>ppt_y</p:attrName>
                                        </p:attrNameLst>
                                      </p:cBhvr>
                                      <p:tavLst>
                                        <p:tav tm="0" fmla="#ppt_y-sin(pi*$)/81">
                                          <p:val>
                                            <p:fltVal val="0"/>
                                          </p:val>
                                        </p:tav>
                                        <p:tav tm="100000">
                                          <p:val>
                                            <p:fltVal val="1"/>
                                          </p:val>
                                        </p:tav>
                                      </p:tavLst>
                                    </p:anim>
                                    <p:animScale>
                                      <p:cBhvr>
                                        <p:cTn id="46" dur="26">
                                          <p:stCondLst>
                                            <p:cond delay="650"/>
                                          </p:stCondLst>
                                        </p:cTn>
                                        <p:tgtEl>
                                          <p:spTgt spid="8">
                                            <p:txEl>
                                              <p:pRg st="3" end="3"/>
                                            </p:txEl>
                                          </p:spTgt>
                                        </p:tgtEl>
                                      </p:cBhvr>
                                      <p:to x="100000" y="60000"/>
                                    </p:animScale>
                                    <p:animScale>
                                      <p:cBhvr>
                                        <p:cTn id="47" dur="166" decel="50000">
                                          <p:stCondLst>
                                            <p:cond delay="676"/>
                                          </p:stCondLst>
                                        </p:cTn>
                                        <p:tgtEl>
                                          <p:spTgt spid="8">
                                            <p:txEl>
                                              <p:pRg st="3" end="3"/>
                                            </p:txEl>
                                          </p:spTgt>
                                        </p:tgtEl>
                                      </p:cBhvr>
                                      <p:to x="100000" y="100000"/>
                                    </p:animScale>
                                    <p:animScale>
                                      <p:cBhvr>
                                        <p:cTn id="48" dur="26">
                                          <p:stCondLst>
                                            <p:cond delay="1312"/>
                                          </p:stCondLst>
                                        </p:cTn>
                                        <p:tgtEl>
                                          <p:spTgt spid="8">
                                            <p:txEl>
                                              <p:pRg st="3" end="3"/>
                                            </p:txEl>
                                          </p:spTgt>
                                        </p:tgtEl>
                                      </p:cBhvr>
                                      <p:to x="100000" y="80000"/>
                                    </p:animScale>
                                    <p:animScale>
                                      <p:cBhvr>
                                        <p:cTn id="49" dur="166" decel="50000">
                                          <p:stCondLst>
                                            <p:cond delay="1338"/>
                                          </p:stCondLst>
                                        </p:cTn>
                                        <p:tgtEl>
                                          <p:spTgt spid="8">
                                            <p:txEl>
                                              <p:pRg st="3" end="3"/>
                                            </p:txEl>
                                          </p:spTgt>
                                        </p:tgtEl>
                                      </p:cBhvr>
                                      <p:to x="100000" y="100000"/>
                                    </p:animScale>
                                    <p:animScale>
                                      <p:cBhvr>
                                        <p:cTn id="50" dur="26">
                                          <p:stCondLst>
                                            <p:cond delay="1642"/>
                                          </p:stCondLst>
                                        </p:cTn>
                                        <p:tgtEl>
                                          <p:spTgt spid="8">
                                            <p:txEl>
                                              <p:pRg st="3" end="3"/>
                                            </p:txEl>
                                          </p:spTgt>
                                        </p:tgtEl>
                                      </p:cBhvr>
                                      <p:to x="100000" y="90000"/>
                                    </p:animScale>
                                    <p:animScale>
                                      <p:cBhvr>
                                        <p:cTn id="51" dur="166" decel="50000">
                                          <p:stCondLst>
                                            <p:cond delay="1668"/>
                                          </p:stCondLst>
                                        </p:cTn>
                                        <p:tgtEl>
                                          <p:spTgt spid="8">
                                            <p:txEl>
                                              <p:pRg st="3" end="3"/>
                                            </p:txEl>
                                          </p:spTgt>
                                        </p:tgtEl>
                                      </p:cBhvr>
                                      <p:to x="100000" y="100000"/>
                                    </p:animScale>
                                    <p:animScale>
                                      <p:cBhvr>
                                        <p:cTn id="52" dur="26">
                                          <p:stCondLst>
                                            <p:cond delay="1808"/>
                                          </p:stCondLst>
                                        </p:cTn>
                                        <p:tgtEl>
                                          <p:spTgt spid="8">
                                            <p:txEl>
                                              <p:pRg st="3" end="3"/>
                                            </p:txEl>
                                          </p:spTgt>
                                        </p:tgtEl>
                                      </p:cBhvr>
                                      <p:to x="100000" y="95000"/>
                                    </p:animScale>
                                    <p:animScale>
                                      <p:cBhvr>
                                        <p:cTn id="53" dur="166" decel="50000">
                                          <p:stCondLst>
                                            <p:cond delay="1834"/>
                                          </p:stCondLst>
                                        </p:cTn>
                                        <p:tgtEl>
                                          <p:spTgt spid="8">
                                            <p:txEl>
                                              <p:pRg st="3" end="3"/>
                                            </p:txEl>
                                          </p:spTgt>
                                        </p:tgtEl>
                                      </p:cBhvr>
                                      <p:to x="100000" y="100000"/>
                                    </p:animScale>
                                  </p:childTnLst>
                                </p:cTn>
                              </p:par>
                              <p:par>
                                <p:cTn id="54" presetID="26" presetClass="entr" presetSubtype="0" fill="hold" nodeType="withEffect">
                                  <p:stCondLst>
                                    <p:cond delay="0"/>
                                  </p:stCondLst>
                                  <p:childTnLst>
                                    <p:set>
                                      <p:cBhvr>
                                        <p:cTn id="55" dur="1" fill="hold">
                                          <p:stCondLst>
                                            <p:cond delay="0"/>
                                          </p:stCondLst>
                                        </p:cTn>
                                        <p:tgtEl>
                                          <p:spTgt spid="8">
                                            <p:txEl>
                                              <p:pRg st="4" end="4"/>
                                            </p:txEl>
                                          </p:spTgt>
                                        </p:tgtEl>
                                        <p:attrNameLst>
                                          <p:attrName>style.visibility</p:attrName>
                                        </p:attrNameLst>
                                      </p:cBhvr>
                                      <p:to>
                                        <p:strVal val="visible"/>
                                      </p:to>
                                    </p:set>
                                    <p:animEffect transition="in" filter="wipe(down)">
                                      <p:cBhvr>
                                        <p:cTn id="56" dur="580">
                                          <p:stCondLst>
                                            <p:cond delay="0"/>
                                          </p:stCondLst>
                                        </p:cTn>
                                        <p:tgtEl>
                                          <p:spTgt spid="8">
                                            <p:txEl>
                                              <p:pRg st="4" end="4"/>
                                            </p:txEl>
                                          </p:spTgt>
                                        </p:tgtEl>
                                      </p:cBhvr>
                                    </p:animEffect>
                                    <p:anim calcmode="lin" valueType="num">
                                      <p:cBhvr>
                                        <p:cTn id="57" dur="1822" tmFilter="0,0; 0.14,0.36; 0.43,0.73; 0.71,0.91; 1.0,1.0">
                                          <p:stCondLst>
                                            <p:cond delay="0"/>
                                          </p:stCondLst>
                                        </p:cTn>
                                        <p:tgtEl>
                                          <p:spTgt spid="8">
                                            <p:txEl>
                                              <p:pRg st="4" end="4"/>
                                            </p:txEl>
                                          </p:spTgt>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8">
                                            <p:txEl>
                                              <p:pRg st="4" end="4"/>
                                            </p:txEl>
                                          </p:spTgt>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8">
                                            <p:txEl>
                                              <p:pRg st="4" end="4"/>
                                            </p:txEl>
                                          </p:spTgt>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8">
                                            <p:txEl>
                                              <p:pRg st="4" end="4"/>
                                            </p:txEl>
                                          </p:spTgt>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8">
                                            <p:txEl>
                                              <p:pRg st="4" end="4"/>
                                            </p:txEl>
                                          </p:spTgt>
                                        </p:tgtEl>
                                        <p:attrNameLst>
                                          <p:attrName>ppt_y</p:attrName>
                                        </p:attrNameLst>
                                      </p:cBhvr>
                                      <p:tavLst>
                                        <p:tav tm="0" fmla="#ppt_y-sin(pi*$)/81">
                                          <p:val>
                                            <p:fltVal val="0"/>
                                          </p:val>
                                        </p:tav>
                                        <p:tav tm="100000">
                                          <p:val>
                                            <p:fltVal val="1"/>
                                          </p:val>
                                        </p:tav>
                                      </p:tavLst>
                                    </p:anim>
                                    <p:animScale>
                                      <p:cBhvr>
                                        <p:cTn id="62" dur="26">
                                          <p:stCondLst>
                                            <p:cond delay="650"/>
                                          </p:stCondLst>
                                        </p:cTn>
                                        <p:tgtEl>
                                          <p:spTgt spid="8">
                                            <p:txEl>
                                              <p:pRg st="4" end="4"/>
                                            </p:txEl>
                                          </p:spTgt>
                                        </p:tgtEl>
                                      </p:cBhvr>
                                      <p:to x="100000" y="60000"/>
                                    </p:animScale>
                                    <p:animScale>
                                      <p:cBhvr>
                                        <p:cTn id="63" dur="166" decel="50000">
                                          <p:stCondLst>
                                            <p:cond delay="676"/>
                                          </p:stCondLst>
                                        </p:cTn>
                                        <p:tgtEl>
                                          <p:spTgt spid="8">
                                            <p:txEl>
                                              <p:pRg st="4" end="4"/>
                                            </p:txEl>
                                          </p:spTgt>
                                        </p:tgtEl>
                                      </p:cBhvr>
                                      <p:to x="100000" y="100000"/>
                                    </p:animScale>
                                    <p:animScale>
                                      <p:cBhvr>
                                        <p:cTn id="64" dur="26">
                                          <p:stCondLst>
                                            <p:cond delay="1312"/>
                                          </p:stCondLst>
                                        </p:cTn>
                                        <p:tgtEl>
                                          <p:spTgt spid="8">
                                            <p:txEl>
                                              <p:pRg st="4" end="4"/>
                                            </p:txEl>
                                          </p:spTgt>
                                        </p:tgtEl>
                                      </p:cBhvr>
                                      <p:to x="100000" y="80000"/>
                                    </p:animScale>
                                    <p:animScale>
                                      <p:cBhvr>
                                        <p:cTn id="65" dur="166" decel="50000">
                                          <p:stCondLst>
                                            <p:cond delay="1338"/>
                                          </p:stCondLst>
                                        </p:cTn>
                                        <p:tgtEl>
                                          <p:spTgt spid="8">
                                            <p:txEl>
                                              <p:pRg st="4" end="4"/>
                                            </p:txEl>
                                          </p:spTgt>
                                        </p:tgtEl>
                                      </p:cBhvr>
                                      <p:to x="100000" y="100000"/>
                                    </p:animScale>
                                    <p:animScale>
                                      <p:cBhvr>
                                        <p:cTn id="66" dur="26">
                                          <p:stCondLst>
                                            <p:cond delay="1642"/>
                                          </p:stCondLst>
                                        </p:cTn>
                                        <p:tgtEl>
                                          <p:spTgt spid="8">
                                            <p:txEl>
                                              <p:pRg st="4" end="4"/>
                                            </p:txEl>
                                          </p:spTgt>
                                        </p:tgtEl>
                                      </p:cBhvr>
                                      <p:to x="100000" y="90000"/>
                                    </p:animScale>
                                    <p:animScale>
                                      <p:cBhvr>
                                        <p:cTn id="67" dur="166" decel="50000">
                                          <p:stCondLst>
                                            <p:cond delay="1668"/>
                                          </p:stCondLst>
                                        </p:cTn>
                                        <p:tgtEl>
                                          <p:spTgt spid="8">
                                            <p:txEl>
                                              <p:pRg st="4" end="4"/>
                                            </p:txEl>
                                          </p:spTgt>
                                        </p:tgtEl>
                                      </p:cBhvr>
                                      <p:to x="100000" y="100000"/>
                                    </p:animScale>
                                    <p:animScale>
                                      <p:cBhvr>
                                        <p:cTn id="68" dur="26">
                                          <p:stCondLst>
                                            <p:cond delay="1808"/>
                                          </p:stCondLst>
                                        </p:cTn>
                                        <p:tgtEl>
                                          <p:spTgt spid="8">
                                            <p:txEl>
                                              <p:pRg st="4" end="4"/>
                                            </p:txEl>
                                          </p:spTgt>
                                        </p:tgtEl>
                                      </p:cBhvr>
                                      <p:to x="100000" y="95000"/>
                                    </p:animScale>
                                    <p:animScale>
                                      <p:cBhvr>
                                        <p:cTn id="69" dur="166" decel="50000">
                                          <p:stCondLst>
                                            <p:cond delay="1834"/>
                                          </p:stCondLst>
                                        </p:cTn>
                                        <p:tgtEl>
                                          <p:spTgt spid="8">
                                            <p:txEl>
                                              <p:pRg st="4" end="4"/>
                                            </p:txEl>
                                          </p:spTgt>
                                        </p:tgtEl>
                                      </p:cBhvr>
                                      <p:to x="100000" y="100000"/>
                                    </p:animScale>
                                  </p:childTnLst>
                                </p:cTn>
                              </p:par>
                              <p:par>
                                <p:cTn id="70" presetID="26" presetClass="entr" presetSubtype="0" fill="hold" nodeType="withEffect">
                                  <p:stCondLst>
                                    <p:cond delay="0"/>
                                  </p:stCondLst>
                                  <p:childTnLst>
                                    <p:set>
                                      <p:cBhvr>
                                        <p:cTn id="71" dur="1" fill="hold">
                                          <p:stCondLst>
                                            <p:cond delay="0"/>
                                          </p:stCondLst>
                                        </p:cTn>
                                        <p:tgtEl>
                                          <p:spTgt spid="8">
                                            <p:txEl>
                                              <p:pRg st="5" end="5"/>
                                            </p:txEl>
                                          </p:spTgt>
                                        </p:tgtEl>
                                        <p:attrNameLst>
                                          <p:attrName>style.visibility</p:attrName>
                                        </p:attrNameLst>
                                      </p:cBhvr>
                                      <p:to>
                                        <p:strVal val="visible"/>
                                      </p:to>
                                    </p:set>
                                    <p:animEffect transition="in" filter="wipe(down)">
                                      <p:cBhvr>
                                        <p:cTn id="72" dur="580">
                                          <p:stCondLst>
                                            <p:cond delay="0"/>
                                          </p:stCondLst>
                                        </p:cTn>
                                        <p:tgtEl>
                                          <p:spTgt spid="8">
                                            <p:txEl>
                                              <p:pRg st="5" end="5"/>
                                            </p:txEl>
                                          </p:spTgt>
                                        </p:tgtEl>
                                      </p:cBhvr>
                                    </p:animEffect>
                                    <p:anim calcmode="lin" valueType="num">
                                      <p:cBhvr>
                                        <p:cTn id="73" dur="1822" tmFilter="0,0; 0.14,0.36; 0.43,0.73; 0.71,0.91; 1.0,1.0">
                                          <p:stCondLst>
                                            <p:cond delay="0"/>
                                          </p:stCondLst>
                                        </p:cTn>
                                        <p:tgtEl>
                                          <p:spTgt spid="8">
                                            <p:txEl>
                                              <p:pRg st="5" end="5"/>
                                            </p:txEl>
                                          </p:spTgt>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8">
                                            <p:txEl>
                                              <p:pRg st="5" end="5"/>
                                            </p:txEl>
                                          </p:spTgt>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8">
                                            <p:txEl>
                                              <p:pRg st="5" end="5"/>
                                            </p:txEl>
                                          </p:spTgt>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8">
                                            <p:txEl>
                                              <p:pRg st="5" end="5"/>
                                            </p:txEl>
                                          </p:spTgt>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8">
                                            <p:txEl>
                                              <p:pRg st="5" end="5"/>
                                            </p:txEl>
                                          </p:spTgt>
                                        </p:tgtEl>
                                        <p:attrNameLst>
                                          <p:attrName>ppt_y</p:attrName>
                                        </p:attrNameLst>
                                      </p:cBhvr>
                                      <p:tavLst>
                                        <p:tav tm="0" fmla="#ppt_y-sin(pi*$)/81">
                                          <p:val>
                                            <p:fltVal val="0"/>
                                          </p:val>
                                        </p:tav>
                                        <p:tav tm="100000">
                                          <p:val>
                                            <p:fltVal val="1"/>
                                          </p:val>
                                        </p:tav>
                                      </p:tavLst>
                                    </p:anim>
                                    <p:animScale>
                                      <p:cBhvr>
                                        <p:cTn id="78" dur="26">
                                          <p:stCondLst>
                                            <p:cond delay="650"/>
                                          </p:stCondLst>
                                        </p:cTn>
                                        <p:tgtEl>
                                          <p:spTgt spid="8">
                                            <p:txEl>
                                              <p:pRg st="5" end="5"/>
                                            </p:txEl>
                                          </p:spTgt>
                                        </p:tgtEl>
                                      </p:cBhvr>
                                      <p:to x="100000" y="60000"/>
                                    </p:animScale>
                                    <p:animScale>
                                      <p:cBhvr>
                                        <p:cTn id="79" dur="166" decel="50000">
                                          <p:stCondLst>
                                            <p:cond delay="676"/>
                                          </p:stCondLst>
                                        </p:cTn>
                                        <p:tgtEl>
                                          <p:spTgt spid="8">
                                            <p:txEl>
                                              <p:pRg st="5" end="5"/>
                                            </p:txEl>
                                          </p:spTgt>
                                        </p:tgtEl>
                                      </p:cBhvr>
                                      <p:to x="100000" y="100000"/>
                                    </p:animScale>
                                    <p:animScale>
                                      <p:cBhvr>
                                        <p:cTn id="80" dur="26">
                                          <p:stCondLst>
                                            <p:cond delay="1312"/>
                                          </p:stCondLst>
                                        </p:cTn>
                                        <p:tgtEl>
                                          <p:spTgt spid="8">
                                            <p:txEl>
                                              <p:pRg st="5" end="5"/>
                                            </p:txEl>
                                          </p:spTgt>
                                        </p:tgtEl>
                                      </p:cBhvr>
                                      <p:to x="100000" y="80000"/>
                                    </p:animScale>
                                    <p:animScale>
                                      <p:cBhvr>
                                        <p:cTn id="81" dur="166" decel="50000">
                                          <p:stCondLst>
                                            <p:cond delay="1338"/>
                                          </p:stCondLst>
                                        </p:cTn>
                                        <p:tgtEl>
                                          <p:spTgt spid="8">
                                            <p:txEl>
                                              <p:pRg st="5" end="5"/>
                                            </p:txEl>
                                          </p:spTgt>
                                        </p:tgtEl>
                                      </p:cBhvr>
                                      <p:to x="100000" y="100000"/>
                                    </p:animScale>
                                    <p:animScale>
                                      <p:cBhvr>
                                        <p:cTn id="82" dur="26">
                                          <p:stCondLst>
                                            <p:cond delay="1642"/>
                                          </p:stCondLst>
                                        </p:cTn>
                                        <p:tgtEl>
                                          <p:spTgt spid="8">
                                            <p:txEl>
                                              <p:pRg st="5" end="5"/>
                                            </p:txEl>
                                          </p:spTgt>
                                        </p:tgtEl>
                                      </p:cBhvr>
                                      <p:to x="100000" y="90000"/>
                                    </p:animScale>
                                    <p:animScale>
                                      <p:cBhvr>
                                        <p:cTn id="83" dur="166" decel="50000">
                                          <p:stCondLst>
                                            <p:cond delay="1668"/>
                                          </p:stCondLst>
                                        </p:cTn>
                                        <p:tgtEl>
                                          <p:spTgt spid="8">
                                            <p:txEl>
                                              <p:pRg st="5" end="5"/>
                                            </p:txEl>
                                          </p:spTgt>
                                        </p:tgtEl>
                                      </p:cBhvr>
                                      <p:to x="100000" y="100000"/>
                                    </p:animScale>
                                    <p:animScale>
                                      <p:cBhvr>
                                        <p:cTn id="84" dur="26">
                                          <p:stCondLst>
                                            <p:cond delay="1808"/>
                                          </p:stCondLst>
                                        </p:cTn>
                                        <p:tgtEl>
                                          <p:spTgt spid="8">
                                            <p:txEl>
                                              <p:pRg st="5" end="5"/>
                                            </p:txEl>
                                          </p:spTgt>
                                        </p:tgtEl>
                                      </p:cBhvr>
                                      <p:to x="100000" y="95000"/>
                                    </p:animScale>
                                    <p:animScale>
                                      <p:cBhvr>
                                        <p:cTn id="85" dur="166" decel="50000">
                                          <p:stCondLst>
                                            <p:cond delay="1834"/>
                                          </p:stCondLst>
                                        </p:cTn>
                                        <p:tgtEl>
                                          <p:spTgt spid="8">
                                            <p:txEl>
                                              <p:pRg st="5" end="5"/>
                                            </p:txEl>
                                          </p:spTgt>
                                        </p:tgtEl>
                                      </p:cBhvr>
                                      <p:to x="100000" y="100000"/>
                                    </p:animScale>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8">
                                            <p:txEl>
                                              <p:pRg st="6" end="6"/>
                                            </p:txEl>
                                          </p:spTgt>
                                        </p:tgtEl>
                                        <p:attrNameLst>
                                          <p:attrName>style.visibility</p:attrName>
                                        </p:attrNameLst>
                                      </p:cBhvr>
                                      <p:to>
                                        <p:strVal val="visible"/>
                                      </p:to>
                                    </p:set>
                                    <p:anim calcmode="lin" valueType="num">
                                      <p:cBhvr additive="base">
                                        <p:cTn id="90"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91"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3">
            <a:alphaModFix amt="71000"/>
          </a:blip>
          <a:srcRect/>
          <a:stretch>
            <a:fillRect/>
          </a:stretch>
        </p:blipFill>
        <p:spPr>
          <a:xfrm>
            <a:off x="9296400" y="5100182"/>
            <a:ext cx="4818921" cy="4246675"/>
          </a:xfrm>
          <a:prstGeom prst="rect">
            <a:avLst/>
          </a:prstGeom>
        </p:spPr>
      </p:pic>
      <p:pic>
        <p:nvPicPr>
          <p:cNvPr id="7" name="Picture 18"/>
          <p:cNvPicPr>
            <a:picLocks noChangeAspect="1"/>
          </p:cNvPicPr>
          <p:nvPr/>
        </p:nvPicPr>
        <p:blipFill>
          <a:blip r:embed="rId4"/>
          <a:srcRect/>
          <a:stretch>
            <a:fillRect/>
          </a:stretch>
        </p:blipFill>
        <p:spPr>
          <a:xfrm>
            <a:off x="-558800" y="5970641"/>
            <a:ext cx="1507223" cy="1252879"/>
          </a:xfrm>
          <a:prstGeom prst="rect">
            <a:avLst/>
          </a:prstGeom>
        </p:spPr>
      </p:pic>
      <p:pic>
        <p:nvPicPr>
          <p:cNvPr id="8" name="Picture 25"/>
          <p:cNvPicPr>
            <a:picLocks noChangeAspect="1"/>
          </p:cNvPicPr>
          <p:nvPr/>
        </p:nvPicPr>
        <p:blipFill>
          <a:blip r:embed="rId5">
            <a:extLst>
              <a:ext uri="{28A0092B-C50C-407E-A947-70E740481C1C}">
                <a14:useLocalDpi xmlns:a14="http://schemas.microsoft.com/office/drawing/2010/main" val="0"/>
              </a:ext>
            </a:extLst>
          </a:blip>
          <a:srcRect l="62569" t="47193"/>
          <a:stretch>
            <a:fillRect/>
          </a:stretch>
        </p:blipFill>
        <p:spPr>
          <a:xfrm rot="-4710734">
            <a:off x="10433889" y="30086"/>
            <a:ext cx="2297022" cy="2022629"/>
          </a:xfrm>
          <a:prstGeom prst="rect">
            <a:avLst/>
          </a:prstGeom>
        </p:spPr>
      </p:pic>
      <p:pic>
        <p:nvPicPr>
          <p:cNvPr id="9"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rot="10445808">
            <a:off x="245848" y="18165"/>
            <a:ext cx="1117634" cy="1339213"/>
          </a:xfrm>
          <a:prstGeom prst="rect">
            <a:avLst/>
          </a:prstGeom>
        </p:spPr>
      </p:pic>
      <p:pic>
        <p:nvPicPr>
          <p:cNvPr id="2" name="Picture 1"/>
          <p:cNvPicPr>
            <a:picLocks noChangeAspect="1"/>
          </p:cNvPicPr>
          <p:nvPr/>
        </p:nvPicPr>
        <p:blipFill>
          <a:blip r:embed="rId7"/>
          <a:stretch>
            <a:fillRect/>
          </a:stretch>
        </p:blipFill>
        <p:spPr>
          <a:xfrm>
            <a:off x="4262751" y="202925"/>
            <a:ext cx="2956816" cy="1457070"/>
          </a:xfrm>
          <a:prstGeom prst="rect">
            <a:avLst/>
          </a:prstGeom>
        </p:spPr>
      </p:pic>
      <p:sp>
        <p:nvSpPr>
          <p:cNvPr id="11" name="Rectangle 10"/>
          <p:cNvSpPr/>
          <p:nvPr/>
        </p:nvSpPr>
        <p:spPr>
          <a:xfrm>
            <a:off x="608000" y="1411301"/>
            <a:ext cx="10970172" cy="584775"/>
          </a:xfrm>
          <a:prstGeom prst="rect">
            <a:avLst/>
          </a:prstGeom>
        </p:spPr>
        <p:txBody>
          <a:bodyPr wrap="square">
            <a:spAutoFit/>
          </a:bodyPr>
          <a:lstStyle/>
          <a:p>
            <a:pPr>
              <a:buClrTx/>
              <a:tabLst>
                <a:tab pos="1386840" algn="l"/>
              </a:tabLst>
            </a:pPr>
            <a:r>
              <a:rPr lang="vi-VN" sz="3200" b="1" kern="1200" dirty="0">
                <a:solidFill>
                  <a:schemeClr val="tx1"/>
                </a:solidFill>
                <a:latin typeface="Times New Roman" panose="02020603050405020304" pitchFamily="18" charset="0"/>
                <a:ea typeface="MS Mincho"/>
              </a:rPr>
              <a:t>Khi viết bài, cần lưu ý</a:t>
            </a:r>
            <a:endParaRPr lang="en-US" sz="3200" kern="1200" dirty="0">
              <a:solidFill>
                <a:schemeClr val="tx1"/>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1341560" y="2213643"/>
            <a:ext cx="9374575" cy="3539430"/>
          </a:xfrm>
          <a:prstGeom prst="rect">
            <a:avLst/>
          </a:prstGeom>
        </p:spPr>
        <p:txBody>
          <a:bodyPr wrap="square">
            <a:spAutoFit/>
          </a:bodyPr>
          <a:lstStyle/>
          <a:p>
            <a:pPr algn="just">
              <a:buClrTx/>
              <a:tabLst>
                <a:tab pos="1386840" algn="l"/>
              </a:tabLst>
            </a:pPr>
            <a:r>
              <a:rPr lang="vi-VN" sz="2800" kern="1200" dirty="0">
                <a:solidFill>
                  <a:schemeClr val="tx1"/>
                </a:solidFill>
                <a:latin typeface="Times New Roman" panose="02020603050405020304" pitchFamily="18" charset="0"/>
                <a:ea typeface="MS Mincho"/>
              </a:rPr>
              <a:t>+ Bám sát dàn ý để viết đoạn</a:t>
            </a:r>
          </a:p>
          <a:p>
            <a:pPr algn="just">
              <a:buClrTx/>
              <a:tabLst>
                <a:tab pos="1386840" algn="l"/>
              </a:tabLst>
            </a:pPr>
            <a:r>
              <a:rPr lang="vi-VN" sz="2800" kern="1200" dirty="0">
                <a:solidFill>
                  <a:schemeClr val="tx1"/>
                </a:solidFill>
                <a:latin typeface="Times New Roman" panose="02020603050405020304" pitchFamily="18" charset="0"/>
                <a:ea typeface="MS Mincho"/>
              </a:rPr>
              <a:t>+ Thể hiện được cảm xúc chân thành của em về nội dung và hình thức trữ tình độc đáo của bài thơ.</a:t>
            </a:r>
          </a:p>
          <a:p>
            <a:pPr algn="just">
              <a:buClrTx/>
              <a:tabLst>
                <a:tab pos="1386840" algn="l"/>
              </a:tabLst>
            </a:pPr>
            <a:r>
              <a:rPr lang="vi-VN" sz="2800" kern="1200" dirty="0">
                <a:solidFill>
                  <a:schemeClr val="tx1"/>
                </a:solidFill>
                <a:latin typeface="Times New Roman" panose="02020603050405020304" pitchFamily="18" charset="0"/>
                <a:ea typeface="MS Mincho"/>
              </a:rPr>
              <a:t>+ Trình bày đúng hình thức của đoạn văn: viết lùi đầu dòng từ đầu tiên của đoạn văn, chữ cái đầu của từ đó phải viết hoa, kết thúc đoạn văn bằng một dấu chấm câu. Các câu trong đoạn văn cần tập trung làm rõ vấn đề chính, giữa các câu có sự liên kết, đoạn văn có dung lượng khoảng 7-10 câu</a:t>
            </a:r>
            <a:endParaRPr lang="en-US" sz="2800" kern="1200" dirty="0">
              <a:solidFill>
                <a:schemeClr val="tx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9062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1000"/>
                                        <p:tgtEl>
                                          <p:spTgt spid="12">
                                            <p:txEl>
                                              <p:pRg st="0" end="0"/>
                                            </p:txEl>
                                          </p:spTgt>
                                        </p:tgtEl>
                                      </p:cBhvr>
                                    </p:animEffect>
                                    <p:anim calcmode="lin" valueType="num">
                                      <p:cBhvr>
                                        <p:cTn id="15"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fade">
                                      <p:cBhvr>
                                        <p:cTn id="21" dur="1000"/>
                                        <p:tgtEl>
                                          <p:spTgt spid="12">
                                            <p:txEl>
                                              <p:pRg st="1" end="1"/>
                                            </p:txEl>
                                          </p:spTgt>
                                        </p:tgtEl>
                                      </p:cBhvr>
                                    </p:animEffect>
                                    <p:anim calcmode="lin" valueType="num">
                                      <p:cBhvr>
                                        <p:cTn id="22"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xEl>
                                              <p:pRg st="2" end="2"/>
                                            </p:txEl>
                                          </p:spTgt>
                                        </p:tgtEl>
                                        <p:attrNameLst>
                                          <p:attrName>style.visibility</p:attrName>
                                        </p:attrNameLst>
                                      </p:cBhvr>
                                      <p:to>
                                        <p:strVal val="visible"/>
                                      </p:to>
                                    </p:set>
                                    <p:animEffect transition="in" filter="fade">
                                      <p:cBhvr>
                                        <p:cTn id="28" dur="1000"/>
                                        <p:tgtEl>
                                          <p:spTgt spid="12">
                                            <p:txEl>
                                              <p:pRg st="2" end="2"/>
                                            </p:txEl>
                                          </p:spTgt>
                                        </p:tgtEl>
                                      </p:cBhvr>
                                    </p:animEffect>
                                    <p:anim calcmode="lin" valueType="num">
                                      <p:cBhvr>
                                        <p:cTn id="29"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rcRect/>
          <a:stretch>
            <a:fillRect/>
          </a:stretch>
        </p:blipFill>
        <p:spPr>
          <a:xfrm rot="-2180721">
            <a:off x="-2026652" y="-1154232"/>
            <a:ext cx="4858495" cy="4603424"/>
          </a:xfrm>
          <a:prstGeom prst="rect">
            <a:avLst/>
          </a:prstGeom>
        </p:spPr>
      </p:pic>
      <p:pic>
        <p:nvPicPr>
          <p:cNvPr id="2" name="Picture 1"/>
          <p:cNvPicPr>
            <a:picLocks noChangeAspect="1"/>
          </p:cNvPicPr>
          <p:nvPr/>
        </p:nvPicPr>
        <p:blipFill>
          <a:blip r:embed="rId3"/>
          <a:stretch>
            <a:fillRect/>
          </a:stretch>
        </p:blipFill>
        <p:spPr>
          <a:xfrm>
            <a:off x="3882127" y="0"/>
            <a:ext cx="4755292" cy="1457070"/>
          </a:xfrm>
          <a:prstGeom prst="rect">
            <a:avLst/>
          </a:prstGeom>
        </p:spPr>
      </p:pic>
      <p:graphicFrame>
        <p:nvGraphicFramePr>
          <p:cNvPr id="11" name="Google Shape;400;p20"/>
          <p:cNvGraphicFramePr/>
          <p:nvPr>
            <p:extLst>
              <p:ext uri="{D42A27DB-BD31-4B8C-83A1-F6EECF244321}">
                <p14:modId xmlns:p14="http://schemas.microsoft.com/office/powerpoint/2010/main" val="482340948"/>
              </p:ext>
            </p:extLst>
          </p:nvPr>
        </p:nvGraphicFramePr>
        <p:xfrm>
          <a:off x="284736" y="1269074"/>
          <a:ext cx="11642350" cy="5093431"/>
        </p:xfrm>
        <a:graphic>
          <a:graphicData uri="http://schemas.openxmlformats.org/drawingml/2006/table">
            <a:tbl>
              <a:tblPr firstRow="1" bandRow="1"/>
              <a:tblGrid>
                <a:gridCol w="3823575">
                  <a:extLst>
                    <a:ext uri="{9D8B030D-6E8A-4147-A177-3AD203B41FA5}">
                      <a16:colId xmlns:a16="http://schemas.microsoft.com/office/drawing/2014/main" val="20000"/>
                    </a:ext>
                  </a:extLst>
                </a:gridCol>
                <a:gridCol w="1075075">
                  <a:extLst>
                    <a:ext uri="{9D8B030D-6E8A-4147-A177-3AD203B41FA5}">
                      <a16:colId xmlns:a16="http://schemas.microsoft.com/office/drawing/2014/main" val="20001"/>
                    </a:ext>
                  </a:extLst>
                </a:gridCol>
                <a:gridCol w="1246500">
                  <a:extLst>
                    <a:ext uri="{9D8B030D-6E8A-4147-A177-3AD203B41FA5}">
                      <a16:colId xmlns:a16="http://schemas.microsoft.com/office/drawing/2014/main" val="20002"/>
                    </a:ext>
                  </a:extLst>
                </a:gridCol>
                <a:gridCol w="5497200">
                  <a:extLst>
                    <a:ext uri="{9D8B030D-6E8A-4147-A177-3AD203B41FA5}">
                      <a16:colId xmlns:a16="http://schemas.microsoft.com/office/drawing/2014/main" val="20003"/>
                    </a:ext>
                  </a:extLst>
                </a:gridCol>
              </a:tblGrid>
              <a:tr h="916547">
                <a:tc>
                  <a:txBody>
                    <a:bodyPr/>
                    <a:lstStyle/>
                    <a:p>
                      <a:pPr marL="0" marR="0" lvl="0" indent="0" algn="ctr" rtl="0">
                        <a:lnSpc>
                          <a:spcPct val="100000"/>
                        </a:lnSpc>
                        <a:spcBef>
                          <a:spcPts val="0"/>
                        </a:spcBef>
                        <a:spcAft>
                          <a:spcPts val="0"/>
                        </a:spcAft>
                        <a:buClr>
                          <a:srgbClr val="000000"/>
                        </a:buClr>
                        <a:buSzPts val="2000"/>
                        <a:buFont typeface="Arial"/>
                        <a:buNone/>
                      </a:pPr>
                      <a:r>
                        <a:rPr lang="en-US" sz="2700" b="1" u="none" strike="noStrike" cap="none" dirty="0" err="1">
                          <a:solidFill>
                            <a:schemeClr val="tx1"/>
                          </a:solidFill>
                          <a:latin typeface="Times New Roman" panose="02020603050405020304" pitchFamily="18" charset="0"/>
                          <a:cs typeface="Times New Roman" panose="02020603050405020304" pitchFamily="18" charset="0"/>
                          <a:sym typeface="Cambria"/>
                        </a:rPr>
                        <a:t>Tiêu</a:t>
                      </a:r>
                      <a:r>
                        <a:rPr lang="en-US" sz="2700" b="1" u="none" strike="noStrike" cap="none" dirty="0">
                          <a:solidFill>
                            <a:schemeClr val="tx1"/>
                          </a:solidFill>
                          <a:latin typeface="Times New Roman" panose="02020603050405020304" pitchFamily="18" charset="0"/>
                          <a:cs typeface="Times New Roman" panose="02020603050405020304" pitchFamily="18" charset="0"/>
                          <a:sym typeface="Cambria"/>
                        </a:rPr>
                        <a:t> </a:t>
                      </a:r>
                      <a:r>
                        <a:rPr lang="en-US" sz="2700" b="1" u="none" strike="noStrike" cap="none" dirty="0" err="1">
                          <a:solidFill>
                            <a:schemeClr val="tx1"/>
                          </a:solidFill>
                          <a:latin typeface="Times New Roman" panose="02020603050405020304" pitchFamily="18" charset="0"/>
                          <a:cs typeface="Times New Roman" panose="02020603050405020304" pitchFamily="18" charset="0"/>
                          <a:sym typeface="Cambria"/>
                        </a:rPr>
                        <a:t>chí</a:t>
                      </a:r>
                      <a:endParaRPr sz="2700" b="1" u="none" strike="noStrike" cap="none" dirty="0">
                        <a:solidFill>
                          <a:schemeClr val="tx1"/>
                        </a:solidFill>
                        <a:latin typeface="Times New Roman" panose="02020603050405020304" pitchFamily="18" charset="0"/>
                        <a:ea typeface="Cambria"/>
                        <a:cs typeface="Times New Roman" panose="02020603050405020304" pitchFamily="18" charset="0"/>
                        <a:sym typeface="Cambria"/>
                      </a:endParaRPr>
                    </a:p>
                  </a:txBody>
                  <a:tcPr marL="91451" marR="91451" marT="45725" marB="45725">
                    <a:solidFill>
                      <a:schemeClr val="accent5">
                        <a:lumMod val="40000"/>
                        <a:lumOff val="60000"/>
                      </a:schemeClr>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700" b="1" u="none" strike="noStrike" cap="none">
                          <a:solidFill>
                            <a:schemeClr val="tx1"/>
                          </a:solidFill>
                          <a:latin typeface="Times New Roman" panose="02020603050405020304" pitchFamily="18" charset="0"/>
                          <a:cs typeface="Times New Roman" panose="02020603050405020304" pitchFamily="18" charset="0"/>
                          <a:sym typeface="Cambria"/>
                        </a:rPr>
                        <a:t>Đạt</a:t>
                      </a:r>
                      <a:endParaRPr sz="2700" b="1" u="none" strike="noStrike" cap="none">
                        <a:solidFill>
                          <a:schemeClr val="tx1"/>
                        </a:solidFill>
                        <a:latin typeface="Times New Roman" panose="02020603050405020304" pitchFamily="18" charset="0"/>
                        <a:ea typeface="Cambria"/>
                        <a:cs typeface="Times New Roman" panose="02020603050405020304" pitchFamily="18" charset="0"/>
                        <a:sym typeface="Cambria"/>
                      </a:endParaRPr>
                    </a:p>
                  </a:txBody>
                  <a:tcPr marL="91451" marR="91451" marT="45725" marB="45725">
                    <a:solidFill>
                      <a:schemeClr val="accent5">
                        <a:lumMod val="40000"/>
                        <a:lumOff val="60000"/>
                      </a:schemeClr>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700" b="1" u="none" strike="noStrike" cap="none" dirty="0" err="1">
                          <a:solidFill>
                            <a:schemeClr val="tx1"/>
                          </a:solidFill>
                          <a:latin typeface="Times New Roman" panose="02020603050405020304" pitchFamily="18" charset="0"/>
                          <a:cs typeface="Times New Roman" panose="02020603050405020304" pitchFamily="18" charset="0"/>
                          <a:sym typeface="Cambria"/>
                        </a:rPr>
                        <a:t>Không</a:t>
                      </a:r>
                      <a:r>
                        <a:rPr lang="en-US" sz="2700" b="1" u="none" strike="noStrike" cap="none" dirty="0">
                          <a:solidFill>
                            <a:schemeClr val="tx1"/>
                          </a:solidFill>
                          <a:latin typeface="Times New Roman" panose="02020603050405020304" pitchFamily="18" charset="0"/>
                          <a:cs typeface="Times New Roman" panose="02020603050405020304" pitchFamily="18" charset="0"/>
                          <a:sym typeface="Cambria"/>
                        </a:rPr>
                        <a:t> </a:t>
                      </a:r>
                      <a:r>
                        <a:rPr lang="en-US" sz="2700" b="1" u="none" strike="noStrike" cap="none" dirty="0" err="1">
                          <a:solidFill>
                            <a:schemeClr val="tx1"/>
                          </a:solidFill>
                          <a:latin typeface="Times New Roman" panose="02020603050405020304" pitchFamily="18" charset="0"/>
                          <a:cs typeface="Times New Roman" panose="02020603050405020304" pitchFamily="18" charset="0"/>
                          <a:sym typeface="Cambria"/>
                        </a:rPr>
                        <a:t>đạt</a:t>
                      </a:r>
                      <a:endParaRPr sz="2700" b="1" u="none" strike="noStrike" cap="none" dirty="0">
                        <a:solidFill>
                          <a:schemeClr val="tx1"/>
                        </a:solidFill>
                        <a:latin typeface="Times New Roman" panose="02020603050405020304" pitchFamily="18" charset="0"/>
                        <a:ea typeface="Cambria"/>
                        <a:cs typeface="Times New Roman" panose="02020603050405020304" pitchFamily="18" charset="0"/>
                        <a:sym typeface="Cambria"/>
                      </a:endParaRPr>
                    </a:p>
                  </a:txBody>
                  <a:tcPr marL="91451" marR="91451" marT="45725" marB="45725">
                    <a:solidFill>
                      <a:schemeClr val="accent5">
                        <a:lumMod val="40000"/>
                        <a:lumOff val="60000"/>
                      </a:schemeClr>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700" b="1" u="none" strike="noStrike" cap="none" dirty="0" err="1">
                          <a:solidFill>
                            <a:schemeClr val="tx1"/>
                          </a:solidFill>
                          <a:latin typeface="Times New Roman" panose="02020603050405020304" pitchFamily="18" charset="0"/>
                          <a:cs typeface="Times New Roman" panose="02020603050405020304" pitchFamily="18" charset="0"/>
                          <a:sym typeface="Cambria"/>
                        </a:rPr>
                        <a:t>Chỉnh</a:t>
                      </a:r>
                      <a:r>
                        <a:rPr lang="en-US" sz="2700" b="1" u="none" strike="noStrike" cap="none" dirty="0">
                          <a:solidFill>
                            <a:schemeClr val="tx1"/>
                          </a:solidFill>
                          <a:latin typeface="Times New Roman" panose="02020603050405020304" pitchFamily="18" charset="0"/>
                          <a:cs typeface="Times New Roman" panose="02020603050405020304" pitchFamily="18" charset="0"/>
                          <a:sym typeface="Cambria"/>
                        </a:rPr>
                        <a:t> </a:t>
                      </a:r>
                      <a:r>
                        <a:rPr lang="en-US" sz="2700" b="1" u="none" strike="noStrike" cap="none" dirty="0" err="1">
                          <a:solidFill>
                            <a:schemeClr val="tx1"/>
                          </a:solidFill>
                          <a:latin typeface="Times New Roman" panose="02020603050405020304" pitchFamily="18" charset="0"/>
                          <a:cs typeface="Times New Roman" panose="02020603050405020304" pitchFamily="18" charset="0"/>
                          <a:sym typeface="Cambria"/>
                        </a:rPr>
                        <a:t>sửa</a:t>
                      </a:r>
                      <a:endParaRPr sz="2700" b="1" u="none" strike="noStrike" cap="none" dirty="0">
                        <a:solidFill>
                          <a:schemeClr val="tx1"/>
                        </a:solidFill>
                        <a:latin typeface="Times New Roman" panose="02020603050405020304" pitchFamily="18" charset="0"/>
                        <a:ea typeface="Cambria"/>
                        <a:cs typeface="Times New Roman" panose="02020603050405020304" pitchFamily="18" charset="0"/>
                        <a:sym typeface="Cambria"/>
                      </a:endParaRPr>
                    </a:p>
                  </a:txBody>
                  <a:tcPr marL="91451" marR="91451" marT="45725" marB="45725">
                    <a:solidFill>
                      <a:schemeClr val="accent5">
                        <a:lumMod val="40000"/>
                        <a:lumOff val="60000"/>
                      </a:schemeClr>
                    </a:solidFill>
                  </a:tcPr>
                </a:tc>
                <a:extLst>
                  <a:ext uri="{0D108BD9-81ED-4DB2-BD59-A6C34878D82A}">
                    <a16:rowId xmlns:a16="http://schemas.microsoft.com/office/drawing/2014/main" val="10000"/>
                  </a:ext>
                </a:extLst>
              </a:tr>
              <a:tr h="1463040">
                <a:tc>
                  <a:txBody>
                    <a:bodyPr/>
                    <a:lstStyle/>
                    <a:p>
                      <a:pPr algn="just"/>
                      <a:r>
                        <a:rPr lang="vi-VN" sz="2400" dirty="0">
                          <a:solidFill>
                            <a:srgbClr val="000000"/>
                          </a:solidFill>
                          <a:effectLst/>
                          <a:latin typeface="Times New Roman" panose="02020603050405020304" pitchFamily="18" charset="0"/>
                          <a:cs typeface="Times New Roman" panose="02020603050405020304" pitchFamily="18" charset="0"/>
                        </a:rPr>
                        <a:t>Giới thiệu được </a:t>
                      </a:r>
                      <a:r>
                        <a:rPr lang="en-US" sz="2400" dirty="0" err="1">
                          <a:solidFill>
                            <a:srgbClr val="000000"/>
                          </a:solidFill>
                          <a:effectLst/>
                          <a:latin typeface="Times New Roman" panose="02020603050405020304" pitchFamily="18" charset="0"/>
                          <a:cs typeface="Times New Roman" panose="02020603050405020304" pitchFamily="18" charset="0"/>
                        </a:rPr>
                        <a:t>nhan</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đề</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bài</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thơ</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tên</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tác</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giả</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nếu</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có</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và</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cảm</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nhận</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chung</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của</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người</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viết</a:t>
                      </a:r>
                      <a:r>
                        <a:rPr lang="en-US" sz="2400" baseline="0" dirty="0">
                          <a:solidFill>
                            <a:srgbClr val="000000"/>
                          </a:solidFill>
                          <a:effectLst/>
                          <a:latin typeface="Times New Roman" panose="02020603050405020304" pitchFamily="18" charset="0"/>
                          <a:cs typeface="Times New Roman" panose="02020603050405020304" pitchFamily="18" charset="0"/>
                        </a:rPr>
                        <a:t>.</a:t>
                      </a:r>
                      <a:endParaRPr lang="vi-VN" sz="2400" dirty="0">
                        <a:effectLst/>
                        <a:latin typeface="Times New Roman" panose="02020603050405020304" pitchFamily="18" charset="0"/>
                        <a:cs typeface="Times New Roman" panose="02020603050405020304" pitchFamily="18" charset="0"/>
                      </a:endParaRPr>
                    </a:p>
                  </a:txBody>
                  <a:tcPr marT="0" marB="0">
                    <a:solidFill>
                      <a:schemeClr val="accent4">
                        <a:lumMod val="20000"/>
                        <a:lumOff val="80000"/>
                      </a:schemeClr>
                    </a:solidFill>
                  </a:tcPr>
                </a:tc>
                <a:tc>
                  <a:txBody>
                    <a:bodyPr/>
                    <a:lstStyle/>
                    <a:p>
                      <a:endParaRPr lang="en-US" sz="2400" dirty="0">
                        <a:effectLst/>
                        <a:latin typeface="Times New Roman" panose="02020603050405020304" pitchFamily="18" charset="0"/>
                        <a:cs typeface="Times New Roman" panose="02020603050405020304" pitchFamily="18" charset="0"/>
                      </a:endParaRPr>
                    </a:p>
                  </a:txBody>
                  <a:tcPr marT="0" marB="0">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700" u="none" strike="noStrike" cap="none" dirty="0">
                        <a:solidFill>
                          <a:schemeClr val="tx1">
                            <a:lumMod val="50000"/>
                          </a:schemeClr>
                        </a:solidFill>
                        <a:latin typeface="Times New Roman" panose="02020603050405020304" pitchFamily="18" charset="0"/>
                        <a:ea typeface="Cambria"/>
                        <a:cs typeface="Times New Roman" panose="02020603050405020304" pitchFamily="18" charset="0"/>
                        <a:sym typeface="Cambria"/>
                      </a:endParaRPr>
                    </a:p>
                  </a:txBody>
                  <a:tcPr marL="91451" marR="91451" marT="45725" marB="45725">
                    <a:solidFill>
                      <a:schemeClr val="accent4">
                        <a:lumMod val="20000"/>
                        <a:lumOff val="80000"/>
                      </a:schemeClr>
                    </a:solidFill>
                  </a:tcPr>
                </a:tc>
                <a:tc>
                  <a:txBody>
                    <a:bodyPr/>
                    <a:lstStyle/>
                    <a:p>
                      <a:pPr algn="just"/>
                      <a:r>
                        <a:rPr lang="en-US" sz="2400" dirty="0" err="1">
                          <a:solidFill>
                            <a:srgbClr val="000000"/>
                          </a:solidFill>
                          <a:effectLst/>
                          <a:latin typeface="Times New Roman" panose="02020603050405020304" pitchFamily="18" charset="0"/>
                          <a:cs typeface="Times New Roman" panose="02020603050405020304" pitchFamily="18" charset="0"/>
                        </a:rPr>
                        <a:t>Nếu</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còn</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thiếu</a:t>
                      </a:r>
                      <a:r>
                        <a:rPr lang="en-US" sz="2400" baseline="0" dirty="0">
                          <a:solidFill>
                            <a:srgbClr val="000000"/>
                          </a:solidFill>
                          <a:effectLst/>
                          <a:latin typeface="Times New Roman" panose="02020603050405020304" pitchFamily="18" charset="0"/>
                          <a:cs typeface="Times New Roman" panose="02020603050405020304" pitchFamily="18" charset="0"/>
                        </a:rPr>
                        <a:t> so </a:t>
                      </a:r>
                      <a:r>
                        <a:rPr lang="en-US" sz="2400" baseline="0" dirty="0" err="1">
                          <a:solidFill>
                            <a:srgbClr val="000000"/>
                          </a:solidFill>
                          <a:effectLst/>
                          <a:latin typeface="Times New Roman" panose="02020603050405020304" pitchFamily="18" charset="0"/>
                          <a:cs typeface="Times New Roman" panose="02020603050405020304" pitchFamily="18" charset="0"/>
                        </a:rPr>
                        <a:t>với</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yêu</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cầu</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xin</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hãy</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bổ</a:t>
                      </a:r>
                      <a:r>
                        <a:rPr lang="en-US" sz="2400" baseline="0" dirty="0">
                          <a:solidFill>
                            <a:srgbClr val="000000"/>
                          </a:solidFill>
                          <a:effectLst/>
                          <a:latin typeface="Times New Roman" panose="02020603050405020304" pitchFamily="18" charset="0"/>
                          <a:cs typeface="Times New Roman" panose="02020603050405020304" pitchFamily="18" charset="0"/>
                        </a:rPr>
                        <a:t> sung.</a:t>
                      </a:r>
                      <a:endParaRPr lang="vi-VN" sz="2400" dirty="0">
                        <a:effectLst/>
                        <a:latin typeface="Times New Roman" panose="02020603050405020304" pitchFamily="18" charset="0"/>
                        <a:cs typeface="Times New Roman" panose="02020603050405020304" pitchFamily="18" charset="0"/>
                      </a:endParaRPr>
                    </a:p>
                  </a:txBody>
                  <a:tcPr marT="0" marB="0">
                    <a:solidFill>
                      <a:schemeClr val="accent4">
                        <a:lumMod val="20000"/>
                        <a:lumOff val="80000"/>
                      </a:schemeClr>
                    </a:solidFill>
                  </a:tcPr>
                </a:tc>
                <a:extLst>
                  <a:ext uri="{0D108BD9-81ED-4DB2-BD59-A6C34878D82A}">
                    <a16:rowId xmlns:a16="http://schemas.microsoft.com/office/drawing/2014/main" val="10001"/>
                  </a:ext>
                </a:extLst>
              </a:tr>
              <a:tr h="1097280">
                <a:tc>
                  <a:txBody>
                    <a:bodyPr/>
                    <a:lstStyle/>
                    <a:p>
                      <a:pPr algn="just"/>
                      <a:r>
                        <a:rPr lang="en-US" sz="2400" dirty="0" err="1">
                          <a:solidFill>
                            <a:srgbClr val="000000"/>
                          </a:solidFill>
                          <a:effectLst/>
                          <a:latin typeface="Times New Roman" panose="02020603050405020304" pitchFamily="18" charset="0"/>
                          <a:cs typeface="Times New Roman" panose="02020603050405020304" pitchFamily="18" charset="0"/>
                        </a:rPr>
                        <a:t>Nêu</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được</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cảm</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xúc</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và</a:t>
                      </a:r>
                      <a:r>
                        <a:rPr lang="en-US" sz="2400" baseline="0" dirty="0">
                          <a:solidFill>
                            <a:srgbClr val="000000"/>
                          </a:solidFill>
                          <a:effectLst/>
                          <a:latin typeface="Times New Roman" panose="02020603050405020304" pitchFamily="18" charset="0"/>
                          <a:cs typeface="Times New Roman" panose="02020603050405020304" pitchFamily="18" charset="0"/>
                        </a:rPr>
                        <a:t> ý </a:t>
                      </a:r>
                      <a:r>
                        <a:rPr lang="en-US" sz="2400" baseline="0" dirty="0" err="1">
                          <a:solidFill>
                            <a:srgbClr val="000000"/>
                          </a:solidFill>
                          <a:effectLst/>
                          <a:latin typeface="Times New Roman" panose="02020603050405020304" pitchFamily="18" charset="0"/>
                          <a:cs typeface="Times New Roman" panose="02020603050405020304" pitchFamily="18" charset="0"/>
                        </a:rPr>
                        <a:t>kiến</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đánh</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giá</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về</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nét</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đặc</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sắc</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của</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bài</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thơ</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có</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sử</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dụng</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yếu</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tố</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miêu</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tả</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và</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biểu</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cảm</a:t>
                      </a:r>
                      <a:r>
                        <a:rPr lang="en-US" sz="2400" baseline="0" dirty="0">
                          <a:solidFill>
                            <a:srgbClr val="000000"/>
                          </a:solidFill>
                          <a:effectLst/>
                          <a:latin typeface="Times New Roman" panose="02020603050405020304" pitchFamily="18" charset="0"/>
                          <a:cs typeface="Times New Roman" panose="02020603050405020304" pitchFamily="18" charset="0"/>
                        </a:rPr>
                        <a:t>.</a:t>
                      </a:r>
                      <a:endParaRPr lang="vi-VN" sz="2400" dirty="0">
                        <a:effectLst/>
                        <a:latin typeface="Times New Roman" panose="02020603050405020304" pitchFamily="18" charset="0"/>
                        <a:cs typeface="Times New Roman" panose="02020603050405020304" pitchFamily="18" charset="0"/>
                      </a:endParaRPr>
                    </a:p>
                  </a:txBody>
                  <a:tcPr marT="0" marB="0">
                    <a:solidFill>
                      <a:schemeClr val="accent4">
                        <a:lumMod val="20000"/>
                        <a:lumOff val="80000"/>
                      </a:schemeClr>
                    </a:solidFill>
                  </a:tcPr>
                </a:tc>
                <a:tc>
                  <a:txBody>
                    <a:bodyPr/>
                    <a:lstStyle/>
                    <a:p>
                      <a:endParaRPr lang="en-US" sz="2400" dirty="0">
                        <a:effectLst/>
                        <a:latin typeface="Times New Roman" panose="02020603050405020304" pitchFamily="18" charset="0"/>
                        <a:cs typeface="Times New Roman" panose="02020603050405020304" pitchFamily="18" charset="0"/>
                      </a:endParaRPr>
                    </a:p>
                  </a:txBody>
                  <a:tcPr marT="0" marB="0">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700" u="none" strike="noStrike" cap="none" dirty="0">
                        <a:solidFill>
                          <a:schemeClr val="tx1">
                            <a:lumMod val="50000"/>
                          </a:schemeClr>
                        </a:solidFill>
                        <a:latin typeface="Times New Roman" panose="02020603050405020304" pitchFamily="18" charset="0"/>
                        <a:ea typeface="Cambria"/>
                        <a:cs typeface="Times New Roman" panose="02020603050405020304" pitchFamily="18" charset="0"/>
                        <a:sym typeface="Cambria"/>
                      </a:endParaRPr>
                    </a:p>
                  </a:txBody>
                  <a:tcPr marL="91451" marR="91451" marT="45725" marB="45725">
                    <a:solidFill>
                      <a:schemeClr val="accent4">
                        <a:lumMod val="20000"/>
                        <a:lumOff val="80000"/>
                      </a:schemeClr>
                    </a:solidFill>
                  </a:tcPr>
                </a:tc>
                <a:tc>
                  <a:txBody>
                    <a:bodyPr/>
                    <a:lstStyle/>
                    <a:p>
                      <a:pPr algn="just"/>
                      <a:r>
                        <a:rPr lang="en-US" sz="2400" dirty="0" err="1">
                          <a:solidFill>
                            <a:srgbClr val="000000"/>
                          </a:solidFill>
                          <a:effectLst/>
                          <a:latin typeface="Times New Roman" panose="02020603050405020304" pitchFamily="18" charset="0"/>
                          <a:cs typeface="Times New Roman" panose="02020603050405020304" pitchFamily="18" charset="0"/>
                        </a:rPr>
                        <a:t>Sử</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dụng</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lại</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các</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câu</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hỏi</a:t>
                      </a:r>
                      <a:r>
                        <a:rPr lang="en-US" sz="2400" baseline="0" dirty="0">
                          <a:solidFill>
                            <a:srgbClr val="000000"/>
                          </a:solidFill>
                          <a:effectLst/>
                          <a:latin typeface="Times New Roman" panose="02020603050405020304" pitchFamily="18" charset="0"/>
                          <a:cs typeface="Times New Roman" panose="02020603050405020304" pitchFamily="18" charset="0"/>
                        </a:rPr>
                        <a:t> ở </a:t>
                      </a:r>
                      <a:r>
                        <a:rPr lang="en-US" sz="2400" baseline="0" dirty="0" err="1">
                          <a:solidFill>
                            <a:srgbClr val="000000"/>
                          </a:solidFill>
                          <a:effectLst/>
                          <a:latin typeface="Times New Roman" panose="02020603050405020304" pitchFamily="18" charset="0"/>
                          <a:cs typeface="Times New Roman" panose="02020603050405020304" pitchFamily="18" charset="0"/>
                        </a:rPr>
                        <a:t>mục</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tìm</a:t>
                      </a:r>
                      <a:r>
                        <a:rPr lang="en-US" sz="2400" baseline="0" dirty="0">
                          <a:solidFill>
                            <a:srgbClr val="000000"/>
                          </a:solidFill>
                          <a:effectLst/>
                          <a:latin typeface="Times New Roman" panose="02020603050405020304" pitchFamily="18" charset="0"/>
                          <a:cs typeface="Times New Roman" panose="02020603050405020304" pitchFamily="18" charset="0"/>
                        </a:rPr>
                        <a:t> ý </a:t>
                      </a:r>
                      <a:r>
                        <a:rPr lang="en-US" sz="2400" baseline="0" dirty="0" err="1">
                          <a:solidFill>
                            <a:srgbClr val="000000"/>
                          </a:solidFill>
                          <a:effectLst/>
                          <a:latin typeface="Times New Roman" panose="02020603050405020304" pitchFamily="18" charset="0"/>
                          <a:cs typeface="Times New Roman" panose="02020603050405020304" pitchFamily="18" charset="0"/>
                        </a:rPr>
                        <a:t>để</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biết</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được</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nội</a:t>
                      </a:r>
                      <a:r>
                        <a:rPr lang="en-US" sz="2400" baseline="0" dirty="0">
                          <a:solidFill>
                            <a:srgbClr val="000000"/>
                          </a:solidFill>
                          <a:effectLst/>
                          <a:latin typeface="Times New Roman" panose="02020603050405020304" pitchFamily="18" charset="0"/>
                          <a:cs typeface="Times New Roman" panose="02020603050405020304" pitchFamily="18" charset="0"/>
                        </a:rPr>
                        <a:t> dung </a:t>
                      </a:r>
                      <a:r>
                        <a:rPr lang="en-US" sz="2400" baseline="0" dirty="0" err="1">
                          <a:solidFill>
                            <a:srgbClr val="000000"/>
                          </a:solidFill>
                          <a:effectLst/>
                          <a:latin typeface="Times New Roman" panose="02020603050405020304" pitchFamily="18" charset="0"/>
                          <a:cs typeface="Times New Roman" panose="02020603050405020304" pitchFamily="18" charset="0"/>
                        </a:rPr>
                        <a:t>đoạn</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văn</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của</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em</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còn</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thiếu</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gì</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Hãy</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bổ</a:t>
                      </a:r>
                      <a:r>
                        <a:rPr lang="en-US" sz="2400" baseline="0" dirty="0">
                          <a:solidFill>
                            <a:srgbClr val="000000"/>
                          </a:solidFill>
                          <a:effectLst/>
                          <a:latin typeface="Times New Roman" panose="02020603050405020304" pitchFamily="18" charset="0"/>
                          <a:cs typeface="Times New Roman" panose="02020603050405020304" pitchFamily="18" charset="0"/>
                        </a:rPr>
                        <a:t> sung </a:t>
                      </a:r>
                      <a:r>
                        <a:rPr lang="en-US" sz="2400" baseline="0" dirty="0" err="1">
                          <a:solidFill>
                            <a:srgbClr val="000000"/>
                          </a:solidFill>
                          <a:effectLst/>
                          <a:latin typeface="Times New Roman" panose="02020603050405020304" pitchFamily="18" charset="0"/>
                          <a:cs typeface="Times New Roman" panose="02020603050405020304" pitchFamily="18" charset="0"/>
                        </a:rPr>
                        <a:t>nếu</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có</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câu</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hỏi</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còn</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bỏ</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quên</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chưa</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trả</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lời</a:t>
                      </a:r>
                      <a:r>
                        <a:rPr lang="en-US" sz="2400" baseline="0" dirty="0">
                          <a:solidFill>
                            <a:srgbClr val="000000"/>
                          </a:solidFill>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txBody>
                  <a:tcPr marT="0" marB="0">
                    <a:solidFill>
                      <a:schemeClr val="accent4">
                        <a:lumMod val="20000"/>
                        <a:lumOff val="80000"/>
                      </a:schemeClr>
                    </a:solidFill>
                  </a:tcPr>
                </a:tc>
                <a:extLst>
                  <a:ext uri="{0D108BD9-81ED-4DB2-BD59-A6C34878D82A}">
                    <a16:rowId xmlns:a16="http://schemas.microsoft.com/office/drawing/2014/main" val="10002"/>
                  </a:ext>
                </a:extLst>
              </a:tr>
              <a:tr h="1250804">
                <a:tc>
                  <a:txBody>
                    <a:bodyPr/>
                    <a:lstStyle/>
                    <a:p>
                      <a:pPr algn="just"/>
                      <a:r>
                        <a:rPr lang="en-US" sz="2400" dirty="0" err="1">
                          <a:solidFill>
                            <a:srgbClr val="000000"/>
                          </a:solidFill>
                          <a:effectLst/>
                          <a:latin typeface="Times New Roman" panose="02020603050405020304" pitchFamily="18" charset="0"/>
                          <a:cs typeface="Times New Roman" panose="02020603050405020304" pitchFamily="18" charset="0"/>
                        </a:rPr>
                        <a:t>Đảm</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bảo</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yêu</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cầu</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về</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chính</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tả</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và</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diễn</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đạt</a:t>
                      </a:r>
                      <a:r>
                        <a:rPr lang="en-US" sz="2400" baseline="0" dirty="0">
                          <a:solidFill>
                            <a:srgbClr val="000000"/>
                          </a:solidFill>
                          <a:effectLst/>
                          <a:latin typeface="Times New Roman" panose="02020603050405020304" pitchFamily="18" charset="0"/>
                          <a:cs typeface="Times New Roman" panose="02020603050405020304" pitchFamily="18" charset="0"/>
                        </a:rPr>
                        <a:t>.</a:t>
                      </a:r>
                      <a:endParaRPr lang="vi-VN" sz="2400" dirty="0">
                        <a:effectLst/>
                        <a:latin typeface="Times New Roman" panose="02020603050405020304" pitchFamily="18" charset="0"/>
                        <a:cs typeface="Times New Roman" panose="02020603050405020304" pitchFamily="18" charset="0"/>
                      </a:endParaRPr>
                    </a:p>
                  </a:txBody>
                  <a:tcPr marT="0" marB="0">
                    <a:solidFill>
                      <a:schemeClr val="accent4">
                        <a:lumMod val="20000"/>
                        <a:lumOff val="80000"/>
                      </a:schemeClr>
                    </a:solidFill>
                  </a:tcPr>
                </a:tc>
                <a:tc>
                  <a:txBody>
                    <a:bodyPr/>
                    <a:lstStyle/>
                    <a:p>
                      <a:endParaRPr lang="en-US" sz="2400" dirty="0">
                        <a:effectLst/>
                        <a:latin typeface="Times New Roman" panose="02020603050405020304" pitchFamily="18" charset="0"/>
                        <a:cs typeface="Times New Roman" panose="02020603050405020304" pitchFamily="18" charset="0"/>
                      </a:endParaRPr>
                    </a:p>
                  </a:txBody>
                  <a:tcPr marT="0" marB="0">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700" u="none" strike="noStrike" cap="none" dirty="0">
                        <a:solidFill>
                          <a:schemeClr val="tx1">
                            <a:lumMod val="50000"/>
                          </a:schemeClr>
                        </a:solidFill>
                        <a:latin typeface="Times New Roman" panose="02020603050405020304" pitchFamily="18" charset="0"/>
                        <a:ea typeface="Cambria"/>
                        <a:cs typeface="Times New Roman" panose="02020603050405020304" pitchFamily="18" charset="0"/>
                        <a:sym typeface="Cambria"/>
                      </a:endParaRPr>
                    </a:p>
                  </a:txBody>
                  <a:tcPr marL="91451" marR="91451" marT="45725" marB="45725">
                    <a:solidFill>
                      <a:schemeClr val="accent4">
                        <a:lumMod val="20000"/>
                        <a:lumOff val="80000"/>
                      </a:schemeClr>
                    </a:solidFill>
                  </a:tcPr>
                </a:tc>
                <a:tc>
                  <a:txBody>
                    <a:bodyPr/>
                    <a:lstStyle/>
                    <a:p>
                      <a:pPr algn="just"/>
                      <a:r>
                        <a:rPr lang="en-US" sz="2400" dirty="0" err="1">
                          <a:solidFill>
                            <a:srgbClr val="000000"/>
                          </a:solidFill>
                          <a:effectLst/>
                          <a:latin typeface="Times New Roman" panose="02020603050405020304" pitchFamily="18" charset="0"/>
                          <a:cs typeface="Times New Roman" panose="02020603050405020304" pitchFamily="18" charset="0"/>
                        </a:rPr>
                        <a:t>Rà</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soát</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lỗi</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chính</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tả</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và</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diễn</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đạt</a:t>
                      </a:r>
                      <a:r>
                        <a:rPr lang="en-US" sz="2400" baseline="0" dirty="0">
                          <a:solidFill>
                            <a:srgbClr val="000000"/>
                          </a:solidFill>
                          <a:effectLst/>
                          <a:latin typeface="Times New Roman" panose="02020603050405020304" pitchFamily="18" charset="0"/>
                          <a:cs typeface="Times New Roman" panose="02020603050405020304" pitchFamily="18" charset="0"/>
                        </a:rPr>
                        <a:t>.</a:t>
                      </a:r>
                    </a:p>
                    <a:p>
                      <a:pPr algn="just"/>
                      <a:r>
                        <a:rPr lang="en-US" sz="2400" baseline="0" dirty="0" err="1">
                          <a:solidFill>
                            <a:srgbClr val="000000"/>
                          </a:solidFill>
                          <a:effectLst/>
                          <a:latin typeface="Times New Roman" panose="02020603050405020304" pitchFamily="18" charset="0"/>
                          <a:cs typeface="Times New Roman" panose="02020603050405020304" pitchFamily="18" charset="0"/>
                        </a:rPr>
                        <a:t>Chỉnh</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sửa</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nếu</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phát</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hiện</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lỗi</a:t>
                      </a:r>
                      <a:endParaRPr lang="vi-VN" sz="2400" dirty="0">
                        <a:effectLst/>
                        <a:latin typeface="Times New Roman" panose="02020603050405020304" pitchFamily="18" charset="0"/>
                        <a:cs typeface="Times New Roman" panose="02020603050405020304" pitchFamily="18" charset="0"/>
                      </a:endParaRPr>
                    </a:p>
                  </a:txBody>
                  <a:tcPr marT="0" marB="0">
                    <a:solidFill>
                      <a:schemeClr val="accent4">
                        <a:lumMod val="20000"/>
                        <a:lumOff val="80000"/>
                      </a:schemeClr>
                    </a:solidFill>
                  </a:tcPr>
                </a:tc>
                <a:extLst>
                  <a:ext uri="{0D108BD9-81ED-4DB2-BD59-A6C34878D82A}">
                    <a16:rowId xmlns:a16="http://schemas.microsoft.com/office/drawing/2014/main" val="10003"/>
                  </a:ext>
                </a:extLst>
              </a:tr>
            </a:tbl>
          </a:graphicData>
        </a:graphic>
      </p:graphicFrame>
      <p:sp>
        <p:nvSpPr>
          <p:cNvPr id="12" name="Google Shape;401;p20"/>
          <p:cNvSpPr/>
          <p:nvPr/>
        </p:nvSpPr>
        <p:spPr>
          <a:xfrm>
            <a:off x="4458362" y="2597854"/>
            <a:ext cx="520700" cy="482600"/>
          </a:xfrm>
          <a:prstGeom prst="rect">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algn="ctr">
              <a:buSzPts val="1800"/>
            </a:pPr>
            <a:endParaRPr sz="1800">
              <a:solidFill>
                <a:srgbClr val="FFFFFF"/>
              </a:solidFill>
              <a:latin typeface="Calibri"/>
              <a:ea typeface="Calibri"/>
              <a:cs typeface="Calibri"/>
              <a:sym typeface="Calibri"/>
            </a:endParaRPr>
          </a:p>
        </p:txBody>
      </p:sp>
      <p:sp>
        <p:nvSpPr>
          <p:cNvPr id="13" name="Google Shape;402;p20"/>
          <p:cNvSpPr/>
          <p:nvPr/>
        </p:nvSpPr>
        <p:spPr>
          <a:xfrm>
            <a:off x="5641234" y="3941917"/>
            <a:ext cx="520700" cy="482600"/>
          </a:xfrm>
          <a:prstGeom prst="rect">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algn="ctr">
              <a:buSzPts val="1800"/>
            </a:pPr>
            <a:endParaRPr sz="1800">
              <a:solidFill>
                <a:srgbClr val="FFFFFF"/>
              </a:solidFill>
              <a:latin typeface="Calibri"/>
              <a:ea typeface="Calibri"/>
              <a:cs typeface="Calibri"/>
              <a:sym typeface="Calibri"/>
            </a:endParaRPr>
          </a:p>
        </p:txBody>
      </p:sp>
      <p:sp>
        <p:nvSpPr>
          <p:cNvPr id="14" name="Google Shape;403;p20"/>
          <p:cNvSpPr/>
          <p:nvPr/>
        </p:nvSpPr>
        <p:spPr>
          <a:xfrm>
            <a:off x="5641234" y="2597854"/>
            <a:ext cx="520700" cy="482600"/>
          </a:xfrm>
          <a:prstGeom prst="rect">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algn="ctr">
              <a:buSzPts val="1800"/>
            </a:pPr>
            <a:endParaRPr sz="1800">
              <a:solidFill>
                <a:srgbClr val="FFFFFF"/>
              </a:solidFill>
              <a:latin typeface="Calibri"/>
              <a:ea typeface="Calibri"/>
              <a:cs typeface="Calibri"/>
              <a:sym typeface="Calibri"/>
            </a:endParaRPr>
          </a:p>
        </p:txBody>
      </p:sp>
      <p:sp>
        <p:nvSpPr>
          <p:cNvPr id="15" name="Google Shape;404;p20"/>
          <p:cNvSpPr/>
          <p:nvPr/>
        </p:nvSpPr>
        <p:spPr>
          <a:xfrm>
            <a:off x="4458362" y="3941917"/>
            <a:ext cx="520700" cy="482600"/>
          </a:xfrm>
          <a:prstGeom prst="rect">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algn="ctr">
              <a:buSzPts val="1800"/>
            </a:pPr>
            <a:endParaRPr sz="1800">
              <a:solidFill>
                <a:srgbClr val="FFFFFF"/>
              </a:solidFill>
              <a:latin typeface="Calibri"/>
              <a:ea typeface="Calibri"/>
              <a:cs typeface="Calibri"/>
              <a:sym typeface="Calibri"/>
            </a:endParaRPr>
          </a:p>
        </p:txBody>
      </p:sp>
      <p:sp>
        <p:nvSpPr>
          <p:cNvPr id="16" name="Google Shape;405;p20"/>
          <p:cNvSpPr/>
          <p:nvPr/>
        </p:nvSpPr>
        <p:spPr>
          <a:xfrm>
            <a:off x="5641234" y="5285979"/>
            <a:ext cx="520700" cy="482600"/>
          </a:xfrm>
          <a:prstGeom prst="rect">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algn="ctr">
              <a:buSzPts val="1800"/>
            </a:pPr>
            <a:endParaRPr sz="1800">
              <a:solidFill>
                <a:srgbClr val="FFFFFF"/>
              </a:solidFill>
              <a:latin typeface="Calibri"/>
              <a:ea typeface="Calibri"/>
              <a:cs typeface="Calibri"/>
              <a:sym typeface="Calibri"/>
            </a:endParaRPr>
          </a:p>
        </p:txBody>
      </p:sp>
      <p:sp>
        <p:nvSpPr>
          <p:cNvPr id="17" name="Google Shape;406;p20"/>
          <p:cNvSpPr/>
          <p:nvPr/>
        </p:nvSpPr>
        <p:spPr>
          <a:xfrm>
            <a:off x="4458362" y="5285979"/>
            <a:ext cx="520700" cy="482600"/>
          </a:xfrm>
          <a:prstGeom prst="rect">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algn="ctr">
              <a:buSzPts val="1800"/>
            </a:pPr>
            <a:endParaRPr sz="18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19855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80">
                                          <p:stCondLst>
                                            <p:cond delay="0"/>
                                          </p:stCondLst>
                                        </p:cTn>
                                        <p:tgtEl>
                                          <p:spTgt spid="12"/>
                                        </p:tgtEl>
                                      </p:cBhvr>
                                    </p:animEffect>
                                    <p:anim calcmode="lin" valueType="num">
                                      <p:cBhvr>
                                        <p:cTn id="2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9" dur="26">
                                          <p:stCondLst>
                                            <p:cond delay="650"/>
                                          </p:stCondLst>
                                        </p:cTn>
                                        <p:tgtEl>
                                          <p:spTgt spid="12"/>
                                        </p:tgtEl>
                                      </p:cBhvr>
                                      <p:to x="100000" y="60000"/>
                                    </p:animScale>
                                    <p:animScale>
                                      <p:cBhvr>
                                        <p:cTn id="30" dur="166" decel="50000">
                                          <p:stCondLst>
                                            <p:cond delay="676"/>
                                          </p:stCondLst>
                                        </p:cTn>
                                        <p:tgtEl>
                                          <p:spTgt spid="12"/>
                                        </p:tgtEl>
                                      </p:cBhvr>
                                      <p:to x="100000" y="100000"/>
                                    </p:animScale>
                                    <p:animScale>
                                      <p:cBhvr>
                                        <p:cTn id="31" dur="26">
                                          <p:stCondLst>
                                            <p:cond delay="1312"/>
                                          </p:stCondLst>
                                        </p:cTn>
                                        <p:tgtEl>
                                          <p:spTgt spid="12"/>
                                        </p:tgtEl>
                                      </p:cBhvr>
                                      <p:to x="100000" y="80000"/>
                                    </p:animScale>
                                    <p:animScale>
                                      <p:cBhvr>
                                        <p:cTn id="32" dur="166" decel="50000">
                                          <p:stCondLst>
                                            <p:cond delay="1338"/>
                                          </p:stCondLst>
                                        </p:cTn>
                                        <p:tgtEl>
                                          <p:spTgt spid="12"/>
                                        </p:tgtEl>
                                      </p:cBhvr>
                                      <p:to x="100000" y="100000"/>
                                    </p:animScale>
                                    <p:animScale>
                                      <p:cBhvr>
                                        <p:cTn id="33" dur="26">
                                          <p:stCondLst>
                                            <p:cond delay="1642"/>
                                          </p:stCondLst>
                                        </p:cTn>
                                        <p:tgtEl>
                                          <p:spTgt spid="12"/>
                                        </p:tgtEl>
                                      </p:cBhvr>
                                      <p:to x="100000" y="90000"/>
                                    </p:animScale>
                                    <p:animScale>
                                      <p:cBhvr>
                                        <p:cTn id="34" dur="166" decel="50000">
                                          <p:stCondLst>
                                            <p:cond delay="1668"/>
                                          </p:stCondLst>
                                        </p:cTn>
                                        <p:tgtEl>
                                          <p:spTgt spid="12"/>
                                        </p:tgtEl>
                                      </p:cBhvr>
                                      <p:to x="100000" y="100000"/>
                                    </p:animScale>
                                    <p:animScale>
                                      <p:cBhvr>
                                        <p:cTn id="35" dur="26">
                                          <p:stCondLst>
                                            <p:cond delay="1808"/>
                                          </p:stCondLst>
                                        </p:cTn>
                                        <p:tgtEl>
                                          <p:spTgt spid="12"/>
                                        </p:tgtEl>
                                      </p:cBhvr>
                                      <p:to x="100000" y="95000"/>
                                    </p:animScale>
                                    <p:animScale>
                                      <p:cBhvr>
                                        <p:cTn id="36" dur="166" decel="50000">
                                          <p:stCondLst>
                                            <p:cond delay="1834"/>
                                          </p:stCondLst>
                                        </p:cTn>
                                        <p:tgtEl>
                                          <p:spTgt spid="12"/>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80">
                                          <p:stCondLst>
                                            <p:cond delay="0"/>
                                          </p:stCondLst>
                                        </p:cTn>
                                        <p:tgtEl>
                                          <p:spTgt spid="13"/>
                                        </p:tgtEl>
                                      </p:cBhvr>
                                    </p:animEffect>
                                    <p:anim calcmode="lin" valueType="num">
                                      <p:cBhvr>
                                        <p:cTn id="4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5" dur="26">
                                          <p:stCondLst>
                                            <p:cond delay="650"/>
                                          </p:stCondLst>
                                        </p:cTn>
                                        <p:tgtEl>
                                          <p:spTgt spid="13"/>
                                        </p:tgtEl>
                                      </p:cBhvr>
                                      <p:to x="100000" y="60000"/>
                                    </p:animScale>
                                    <p:animScale>
                                      <p:cBhvr>
                                        <p:cTn id="46" dur="166" decel="50000">
                                          <p:stCondLst>
                                            <p:cond delay="676"/>
                                          </p:stCondLst>
                                        </p:cTn>
                                        <p:tgtEl>
                                          <p:spTgt spid="13"/>
                                        </p:tgtEl>
                                      </p:cBhvr>
                                      <p:to x="100000" y="100000"/>
                                    </p:animScale>
                                    <p:animScale>
                                      <p:cBhvr>
                                        <p:cTn id="47" dur="26">
                                          <p:stCondLst>
                                            <p:cond delay="1312"/>
                                          </p:stCondLst>
                                        </p:cTn>
                                        <p:tgtEl>
                                          <p:spTgt spid="13"/>
                                        </p:tgtEl>
                                      </p:cBhvr>
                                      <p:to x="100000" y="80000"/>
                                    </p:animScale>
                                    <p:animScale>
                                      <p:cBhvr>
                                        <p:cTn id="48" dur="166" decel="50000">
                                          <p:stCondLst>
                                            <p:cond delay="1338"/>
                                          </p:stCondLst>
                                        </p:cTn>
                                        <p:tgtEl>
                                          <p:spTgt spid="13"/>
                                        </p:tgtEl>
                                      </p:cBhvr>
                                      <p:to x="100000" y="100000"/>
                                    </p:animScale>
                                    <p:animScale>
                                      <p:cBhvr>
                                        <p:cTn id="49" dur="26">
                                          <p:stCondLst>
                                            <p:cond delay="1642"/>
                                          </p:stCondLst>
                                        </p:cTn>
                                        <p:tgtEl>
                                          <p:spTgt spid="13"/>
                                        </p:tgtEl>
                                      </p:cBhvr>
                                      <p:to x="100000" y="90000"/>
                                    </p:animScale>
                                    <p:animScale>
                                      <p:cBhvr>
                                        <p:cTn id="50" dur="166" decel="50000">
                                          <p:stCondLst>
                                            <p:cond delay="1668"/>
                                          </p:stCondLst>
                                        </p:cTn>
                                        <p:tgtEl>
                                          <p:spTgt spid="13"/>
                                        </p:tgtEl>
                                      </p:cBhvr>
                                      <p:to x="100000" y="100000"/>
                                    </p:animScale>
                                    <p:animScale>
                                      <p:cBhvr>
                                        <p:cTn id="51" dur="26">
                                          <p:stCondLst>
                                            <p:cond delay="1808"/>
                                          </p:stCondLst>
                                        </p:cTn>
                                        <p:tgtEl>
                                          <p:spTgt spid="13"/>
                                        </p:tgtEl>
                                      </p:cBhvr>
                                      <p:to x="100000" y="95000"/>
                                    </p:animScale>
                                    <p:animScale>
                                      <p:cBhvr>
                                        <p:cTn id="52" dur="166" decel="50000">
                                          <p:stCondLst>
                                            <p:cond delay="1834"/>
                                          </p:stCondLst>
                                        </p:cTn>
                                        <p:tgtEl>
                                          <p:spTgt spid="13"/>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80">
                                          <p:stCondLst>
                                            <p:cond delay="0"/>
                                          </p:stCondLst>
                                        </p:cTn>
                                        <p:tgtEl>
                                          <p:spTgt spid="14"/>
                                        </p:tgtEl>
                                      </p:cBhvr>
                                    </p:animEffect>
                                    <p:anim calcmode="lin" valueType="num">
                                      <p:cBhvr>
                                        <p:cTn id="5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1" dur="26">
                                          <p:stCondLst>
                                            <p:cond delay="650"/>
                                          </p:stCondLst>
                                        </p:cTn>
                                        <p:tgtEl>
                                          <p:spTgt spid="14"/>
                                        </p:tgtEl>
                                      </p:cBhvr>
                                      <p:to x="100000" y="60000"/>
                                    </p:animScale>
                                    <p:animScale>
                                      <p:cBhvr>
                                        <p:cTn id="62" dur="166" decel="50000">
                                          <p:stCondLst>
                                            <p:cond delay="676"/>
                                          </p:stCondLst>
                                        </p:cTn>
                                        <p:tgtEl>
                                          <p:spTgt spid="14"/>
                                        </p:tgtEl>
                                      </p:cBhvr>
                                      <p:to x="100000" y="100000"/>
                                    </p:animScale>
                                    <p:animScale>
                                      <p:cBhvr>
                                        <p:cTn id="63" dur="26">
                                          <p:stCondLst>
                                            <p:cond delay="1312"/>
                                          </p:stCondLst>
                                        </p:cTn>
                                        <p:tgtEl>
                                          <p:spTgt spid="14"/>
                                        </p:tgtEl>
                                      </p:cBhvr>
                                      <p:to x="100000" y="80000"/>
                                    </p:animScale>
                                    <p:animScale>
                                      <p:cBhvr>
                                        <p:cTn id="64" dur="166" decel="50000">
                                          <p:stCondLst>
                                            <p:cond delay="1338"/>
                                          </p:stCondLst>
                                        </p:cTn>
                                        <p:tgtEl>
                                          <p:spTgt spid="14"/>
                                        </p:tgtEl>
                                      </p:cBhvr>
                                      <p:to x="100000" y="100000"/>
                                    </p:animScale>
                                    <p:animScale>
                                      <p:cBhvr>
                                        <p:cTn id="65" dur="26">
                                          <p:stCondLst>
                                            <p:cond delay="1642"/>
                                          </p:stCondLst>
                                        </p:cTn>
                                        <p:tgtEl>
                                          <p:spTgt spid="14"/>
                                        </p:tgtEl>
                                      </p:cBhvr>
                                      <p:to x="100000" y="90000"/>
                                    </p:animScale>
                                    <p:animScale>
                                      <p:cBhvr>
                                        <p:cTn id="66" dur="166" decel="50000">
                                          <p:stCondLst>
                                            <p:cond delay="1668"/>
                                          </p:stCondLst>
                                        </p:cTn>
                                        <p:tgtEl>
                                          <p:spTgt spid="14"/>
                                        </p:tgtEl>
                                      </p:cBhvr>
                                      <p:to x="100000" y="100000"/>
                                    </p:animScale>
                                    <p:animScale>
                                      <p:cBhvr>
                                        <p:cTn id="67" dur="26">
                                          <p:stCondLst>
                                            <p:cond delay="1808"/>
                                          </p:stCondLst>
                                        </p:cTn>
                                        <p:tgtEl>
                                          <p:spTgt spid="14"/>
                                        </p:tgtEl>
                                      </p:cBhvr>
                                      <p:to x="100000" y="95000"/>
                                    </p:animScale>
                                    <p:animScale>
                                      <p:cBhvr>
                                        <p:cTn id="68" dur="166" decel="50000">
                                          <p:stCondLst>
                                            <p:cond delay="1834"/>
                                          </p:stCondLst>
                                        </p:cTn>
                                        <p:tgtEl>
                                          <p:spTgt spid="14"/>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wipe(down)">
                                      <p:cBhvr>
                                        <p:cTn id="71" dur="580">
                                          <p:stCondLst>
                                            <p:cond delay="0"/>
                                          </p:stCondLst>
                                        </p:cTn>
                                        <p:tgtEl>
                                          <p:spTgt spid="15"/>
                                        </p:tgtEl>
                                      </p:cBhvr>
                                    </p:animEffect>
                                    <p:anim calcmode="lin" valueType="num">
                                      <p:cBhvr>
                                        <p:cTn id="7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77" dur="26">
                                          <p:stCondLst>
                                            <p:cond delay="650"/>
                                          </p:stCondLst>
                                        </p:cTn>
                                        <p:tgtEl>
                                          <p:spTgt spid="15"/>
                                        </p:tgtEl>
                                      </p:cBhvr>
                                      <p:to x="100000" y="60000"/>
                                    </p:animScale>
                                    <p:animScale>
                                      <p:cBhvr>
                                        <p:cTn id="78" dur="166" decel="50000">
                                          <p:stCondLst>
                                            <p:cond delay="676"/>
                                          </p:stCondLst>
                                        </p:cTn>
                                        <p:tgtEl>
                                          <p:spTgt spid="15"/>
                                        </p:tgtEl>
                                      </p:cBhvr>
                                      <p:to x="100000" y="100000"/>
                                    </p:animScale>
                                    <p:animScale>
                                      <p:cBhvr>
                                        <p:cTn id="79" dur="26">
                                          <p:stCondLst>
                                            <p:cond delay="1312"/>
                                          </p:stCondLst>
                                        </p:cTn>
                                        <p:tgtEl>
                                          <p:spTgt spid="15"/>
                                        </p:tgtEl>
                                      </p:cBhvr>
                                      <p:to x="100000" y="80000"/>
                                    </p:animScale>
                                    <p:animScale>
                                      <p:cBhvr>
                                        <p:cTn id="80" dur="166" decel="50000">
                                          <p:stCondLst>
                                            <p:cond delay="1338"/>
                                          </p:stCondLst>
                                        </p:cTn>
                                        <p:tgtEl>
                                          <p:spTgt spid="15"/>
                                        </p:tgtEl>
                                      </p:cBhvr>
                                      <p:to x="100000" y="100000"/>
                                    </p:animScale>
                                    <p:animScale>
                                      <p:cBhvr>
                                        <p:cTn id="81" dur="26">
                                          <p:stCondLst>
                                            <p:cond delay="1642"/>
                                          </p:stCondLst>
                                        </p:cTn>
                                        <p:tgtEl>
                                          <p:spTgt spid="15"/>
                                        </p:tgtEl>
                                      </p:cBhvr>
                                      <p:to x="100000" y="90000"/>
                                    </p:animScale>
                                    <p:animScale>
                                      <p:cBhvr>
                                        <p:cTn id="82" dur="166" decel="50000">
                                          <p:stCondLst>
                                            <p:cond delay="1668"/>
                                          </p:stCondLst>
                                        </p:cTn>
                                        <p:tgtEl>
                                          <p:spTgt spid="15"/>
                                        </p:tgtEl>
                                      </p:cBhvr>
                                      <p:to x="100000" y="100000"/>
                                    </p:animScale>
                                    <p:animScale>
                                      <p:cBhvr>
                                        <p:cTn id="83" dur="26">
                                          <p:stCondLst>
                                            <p:cond delay="1808"/>
                                          </p:stCondLst>
                                        </p:cTn>
                                        <p:tgtEl>
                                          <p:spTgt spid="15"/>
                                        </p:tgtEl>
                                      </p:cBhvr>
                                      <p:to x="100000" y="95000"/>
                                    </p:animScale>
                                    <p:animScale>
                                      <p:cBhvr>
                                        <p:cTn id="84" dur="166" decel="50000">
                                          <p:stCondLst>
                                            <p:cond delay="1834"/>
                                          </p:stCondLst>
                                        </p:cTn>
                                        <p:tgtEl>
                                          <p:spTgt spid="15"/>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wipe(down)">
                                      <p:cBhvr>
                                        <p:cTn id="87" dur="580">
                                          <p:stCondLst>
                                            <p:cond delay="0"/>
                                          </p:stCondLst>
                                        </p:cTn>
                                        <p:tgtEl>
                                          <p:spTgt spid="16"/>
                                        </p:tgtEl>
                                      </p:cBhvr>
                                    </p:animEffect>
                                    <p:anim calcmode="lin" valueType="num">
                                      <p:cBhvr>
                                        <p:cTn id="8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93" dur="26">
                                          <p:stCondLst>
                                            <p:cond delay="650"/>
                                          </p:stCondLst>
                                        </p:cTn>
                                        <p:tgtEl>
                                          <p:spTgt spid="16"/>
                                        </p:tgtEl>
                                      </p:cBhvr>
                                      <p:to x="100000" y="60000"/>
                                    </p:animScale>
                                    <p:animScale>
                                      <p:cBhvr>
                                        <p:cTn id="94" dur="166" decel="50000">
                                          <p:stCondLst>
                                            <p:cond delay="676"/>
                                          </p:stCondLst>
                                        </p:cTn>
                                        <p:tgtEl>
                                          <p:spTgt spid="16"/>
                                        </p:tgtEl>
                                      </p:cBhvr>
                                      <p:to x="100000" y="100000"/>
                                    </p:animScale>
                                    <p:animScale>
                                      <p:cBhvr>
                                        <p:cTn id="95" dur="26">
                                          <p:stCondLst>
                                            <p:cond delay="1312"/>
                                          </p:stCondLst>
                                        </p:cTn>
                                        <p:tgtEl>
                                          <p:spTgt spid="16"/>
                                        </p:tgtEl>
                                      </p:cBhvr>
                                      <p:to x="100000" y="80000"/>
                                    </p:animScale>
                                    <p:animScale>
                                      <p:cBhvr>
                                        <p:cTn id="96" dur="166" decel="50000">
                                          <p:stCondLst>
                                            <p:cond delay="1338"/>
                                          </p:stCondLst>
                                        </p:cTn>
                                        <p:tgtEl>
                                          <p:spTgt spid="16"/>
                                        </p:tgtEl>
                                      </p:cBhvr>
                                      <p:to x="100000" y="100000"/>
                                    </p:animScale>
                                    <p:animScale>
                                      <p:cBhvr>
                                        <p:cTn id="97" dur="26">
                                          <p:stCondLst>
                                            <p:cond delay="1642"/>
                                          </p:stCondLst>
                                        </p:cTn>
                                        <p:tgtEl>
                                          <p:spTgt spid="16"/>
                                        </p:tgtEl>
                                      </p:cBhvr>
                                      <p:to x="100000" y="90000"/>
                                    </p:animScale>
                                    <p:animScale>
                                      <p:cBhvr>
                                        <p:cTn id="98" dur="166" decel="50000">
                                          <p:stCondLst>
                                            <p:cond delay="1668"/>
                                          </p:stCondLst>
                                        </p:cTn>
                                        <p:tgtEl>
                                          <p:spTgt spid="16"/>
                                        </p:tgtEl>
                                      </p:cBhvr>
                                      <p:to x="100000" y="100000"/>
                                    </p:animScale>
                                    <p:animScale>
                                      <p:cBhvr>
                                        <p:cTn id="99" dur="26">
                                          <p:stCondLst>
                                            <p:cond delay="1808"/>
                                          </p:stCondLst>
                                        </p:cTn>
                                        <p:tgtEl>
                                          <p:spTgt spid="16"/>
                                        </p:tgtEl>
                                      </p:cBhvr>
                                      <p:to x="100000" y="95000"/>
                                    </p:animScale>
                                    <p:animScale>
                                      <p:cBhvr>
                                        <p:cTn id="100" dur="166" decel="50000">
                                          <p:stCondLst>
                                            <p:cond delay="1834"/>
                                          </p:stCondLst>
                                        </p:cTn>
                                        <p:tgtEl>
                                          <p:spTgt spid="16"/>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17"/>
                                        </p:tgtEl>
                                        <p:attrNameLst>
                                          <p:attrName>style.visibility</p:attrName>
                                        </p:attrNameLst>
                                      </p:cBhvr>
                                      <p:to>
                                        <p:strVal val="visible"/>
                                      </p:to>
                                    </p:set>
                                    <p:animEffect transition="in" filter="wipe(down)">
                                      <p:cBhvr>
                                        <p:cTn id="103" dur="580">
                                          <p:stCondLst>
                                            <p:cond delay="0"/>
                                          </p:stCondLst>
                                        </p:cTn>
                                        <p:tgtEl>
                                          <p:spTgt spid="17"/>
                                        </p:tgtEl>
                                      </p:cBhvr>
                                    </p:animEffect>
                                    <p:anim calcmode="lin" valueType="num">
                                      <p:cBhvr>
                                        <p:cTn id="10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09" dur="26">
                                          <p:stCondLst>
                                            <p:cond delay="650"/>
                                          </p:stCondLst>
                                        </p:cTn>
                                        <p:tgtEl>
                                          <p:spTgt spid="17"/>
                                        </p:tgtEl>
                                      </p:cBhvr>
                                      <p:to x="100000" y="60000"/>
                                    </p:animScale>
                                    <p:animScale>
                                      <p:cBhvr>
                                        <p:cTn id="110" dur="166" decel="50000">
                                          <p:stCondLst>
                                            <p:cond delay="676"/>
                                          </p:stCondLst>
                                        </p:cTn>
                                        <p:tgtEl>
                                          <p:spTgt spid="17"/>
                                        </p:tgtEl>
                                      </p:cBhvr>
                                      <p:to x="100000" y="100000"/>
                                    </p:animScale>
                                    <p:animScale>
                                      <p:cBhvr>
                                        <p:cTn id="111" dur="26">
                                          <p:stCondLst>
                                            <p:cond delay="1312"/>
                                          </p:stCondLst>
                                        </p:cTn>
                                        <p:tgtEl>
                                          <p:spTgt spid="17"/>
                                        </p:tgtEl>
                                      </p:cBhvr>
                                      <p:to x="100000" y="80000"/>
                                    </p:animScale>
                                    <p:animScale>
                                      <p:cBhvr>
                                        <p:cTn id="112" dur="166" decel="50000">
                                          <p:stCondLst>
                                            <p:cond delay="1338"/>
                                          </p:stCondLst>
                                        </p:cTn>
                                        <p:tgtEl>
                                          <p:spTgt spid="17"/>
                                        </p:tgtEl>
                                      </p:cBhvr>
                                      <p:to x="100000" y="100000"/>
                                    </p:animScale>
                                    <p:animScale>
                                      <p:cBhvr>
                                        <p:cTn id="113" dur="26">
                                          <p:stCondLst>
                                            <p:cond delay="1642"/>
                                          </p:stCondLst>
                                        </p:cTn>
                                        <p:tgtEl>
                                          <p:spTgt spid="17"/>
                                        </p:tgtEl>
                                      </p:cBhvr>
                                      <p:to x="100000" y="90000"/>
                                    </p:animScale>
                                    <p:animScale>
                                      <p:cBhvr>
                                        <p:cTn id="114" dur="166" decel="50000">
                                          <p:stCondLst>
                                            <p:cond delay="1668"/>
                                          </p:stCondLst>
                                        </p:cTn>
                                        <p:tgtEl>
                                          <p:spTgt spid="17"/>
                                        </p:tgtEl>
                                      </p:cBhvr>
                                      <p:to x="100000" y="100000"/>
                                    </p:animScale>
                                    <p:animScale>
                                      <p:cBhvr>
                                        <p:cTn id="115" dur="26">
                                          <p:stCondLst>
                                            <p:cond delay="1808"/>
                                          </p:stCondLst>
                                        </p:cTn>
                                        <p:tgtEl>
                                          <p:spTgt spid="17"/>
                                        </p:tgtEl>
                                      </p:cBhvr>
                                      <p:to x="100000" y="95000"/>
                                    </p:animScale>
                                    <p:animScale>
                                      <p:cBhvr>
                                        <p:cTn id="116"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10696810">
            <a:off x="-1612535" y="-540936"/>
            <a:ext cx="4596669" cy="2453472"/>
          </a:xfrm>
          <a:prstGeom prst="rect">
            <a:avLst/>
          </a:prstGeom>
        </p:spPr>
      </p:pic>
      <p:pic>
        <p:nvPicPr>
          <p:cNvPr id="3" name="Picture 3"/>
          <p:cNvPicPr>
            <a:picLocks noChangeAspect="1"/>
          </p:cNvPicPr>
          <p:nvPr/>
        </p:nvPicPr>
        <p:blipFill>
          <a:blip r:embed="rId4"/>
          <a:srcRect/>
          <a:stretch>
            <a:fillRect/>
          </a:stretch>
        </p:blipFill>
        <p:spPr>
          <a:xfrm rot="-1731009">
            <a:off x="-1110185" y="-889155"/>
            <a:ext cx="3574365" cy="314990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rot="5255613">
            <a:off x="346569" y="5231756"/>
            <a:ext cx="1117634" cy="1339213"/>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rot="-6302151">
            <a:off x="10841532" y="264494"/>
            <a:ext cx="1117634" cy="1339213"/>
          </a:xfrm>
          <a:prstGeom prst="rect">
            <a:avLst/>
          </a:prstGeom>
        </p:spPr>
      </p:pic>
      <p:grpSp>
        <p:nvGrpSpPr>
          <p:cNvPr id="7" name="Group 7"/>
          <p:cNvGrpSpPr/>
          <p:nvPr/>
        </p:nvGrpSpPr>
        <p:grpSpPr>
          <a:xfrm>
            <a:off x="10608697" y="3632200"/>
            <a:ext cx="673583" cy="776848"/>
            <a:chOff x="0" y="0"/>
            <a:chExt cx="1347166" cy="1553696"/>
          </a:xfrm>
        </p:grpSpPr>
        <p:pic>
          <p:nvPicPr>
            <p:cNvPr id="8" name="Picture 8"/>
            <p:cNvPicPr>
              <a:picLocks noChangeAspect="1"/>
            </p:cNvPicPr>
            <p:nvPr/>
          </p:nvPicPr>
          <p:blipFill>
            <a:blip r:embed="rId6"/>
            <a:srcRect/>
            <a:stretch>
              <a:fillRect/>
            </a:stretch>
          </p:blipFill>
          <p:spPr>
            <a:xfrm>
              <a:off x="1133" y="0"/>
              <a:ext cx="739037" cy="614325"/>
            </a:xfrm>
            <a:prstGeom prst="rect">
              <a:avLst/>
            </a:prstGeom>
          </p:spPr>
        </p:pic>
        <p:pic>
          <p:nvPicPr>
            <p:cNvPr id="9" name="Picture 9"/>
            <p:cNvPicPr>
              <a:picLocks noChangeAspect="1"/>
            </p:cNvPicPr>
            <p:nvPr/>
          </p:nvPicPr>
          <p:blipFill>
            <a:blip r:embed="rId6"/>
            <a:srcRect/>
            <a:stretch>
              <a:fillRect/>
            </a:stretch>
          </p:blipFill>
          <p:spPr>
            <a:xfrm rot="-3849135">
              <a:off x="787351" y="417665"/>
              <a:ext cx="512635" cy="426128"/>
            </a:xfrm>
            <a:prstGeom prst="rect">
              <a:avLst/>
            </a:prstGeom>
          </p:spPr>
        </p:pic>
        <p:pic>
          <p:nvPicPr>
            <p:cNvPr id="10" name="Picture 10"/>
            <p:cNvPicPr>
              <a:picLocks noChangeAspect="1"/>
            </p:cNvPicPr>
            <p:nvPr/>
          </p:nvPicPr>
          <p:blipFill>
            <a:blip r:embed="rId6"/>
            <a:srcRect/>
            <a:stretch>
              <a:fillRect/>
            </a:stretch>
          </p:blipFill>
          <p:spPr>
            <a:xfrm rot="-7701299">
              <a:off x="63717" y="1055144"/>
              <a:ext cx="467850" cy="388900"/>
            </a:xfrm>
            <a:prstGeom prst="rect">
              <a:avLst/>
            </a:prstGeom>
          </p:spPr>
        </p:pic>
      </p:grpSp>
      <p:grpSp>
        <p:nvGrpSpPr>
          <p:cNvPr id="12" name="Group 12"/>
          <p:cNvGrpSpPr/>
          <p:nvPr/>
        </p:nvGrpSpPr>
        <p:grpSpPr>
          <a:xfrm>
            <a:off x="1011291" y="2624118"/>
            <a:ext cx="673583" cy="776848"/>
            <a:chOff x="0" y="0"/>
            <a:chExt cx="1347166" cy="1553696"/>
          </a:xfrm>
        </p:grpSpPr>
        <p:pic>
          <p:nvPicPr>
            <p:cNvPr id="13" name="Picture 13"/>
            <p:cNvPicPr>
              <a:picLocks noChangeAspect="1"/>
            </p:cNvPicPr>
            <p:nvPr/>
          </p:nvPicPr>
          <p:blipFill>
            <a:blip r:embed="rId6"/>
            <a:srcRect/>
            <a:stretch>
              <a:fillRect/>
            </a:stretch>
          </p:blipFill>
          <p:spPr>
            <a:xfrm>
              <a:off x="1133" y="0"/>
              <a:ext cx="739037" cy="614325"/>
            </a:xfrm>
            <a:prstGeom prst="rect">
              <a:avLst/>
            </a:prstGeom>
          </p:spPr>
        </p:pic>
        <p:pic>
          <p:nvPicPr>
            <p:cNvPr id="14" name="Picture 14"/>
            <p:cNvPicPr>
              <a:picLocks noChangeAspect="1"/>
            </p:cNvPicPr>
            <p:nvPr/>
          </p:nvPicPr>
          <p:blipFill>
            <a:blip r:embed="rId6"/>
            <a:srcRect/>
            <a:stretch>
              <a:fillRect/>
            </a:stretch>
          </p:blipFill>
          <p:spPr>
            <a:xfrm rot="-3849135">
              <a:off x="787351" y="417665"/>
              <a:ext cx="512635" cy="426128"/>
            </a:xfrm>
            <a:prstGeom prst="rect">
              <a:avLst/>
            </a:prstGeom>
          </p:spPr>
        </p:pic>
        <p:pic>
          <p:nvPicPr>
            <p:cNvPr id="15" name="Picture 15"/>
            <p:cNvPicPr>
              <a:picLocks noChangeAspect="1"/>
            </p:cNvPicPr>
            <p:nvPr/>
          </p:nvPicPr>
          <p:blipFill>
            <a:blip r:embed="rId6"/>
            <a:srcRect/>
            <a:stretch>
              <a:fillRect/>
            </a:stretch>
          </p:blipFill>
          <p:spPr>
            <a:xfrm rot="-7701299">
              <a:off x="63717" y="1055144"/>
              <a:ext cx="467850" cy="388900"/>
            </a:xfrm>
            <a:prstGeom prst="rect">
              <a:avLst/>
            </a:prstGeom>
          </p:spPr>
        </p:pic>
      </p:grpSp>
      <p:pic>
        <p:nvPicPr>
          <p:cNvPr id="16" name="Picture 16"/>
          <p:cNvPicPr>
            <a:picLocks noChangeAspect="1"/>
          </p:cNvPicPr>
          <p:nvPr/>
        </p:nvPicPr>
        <p:blipFill>
          <a:blip r:embed="rId3"/>
          <a:srcRect/>
          <a:stretch>
            <a:fillRect/>
          </a:stretch>
        </p:blipFill>
        <p:spPr>
          <a:xfrm rot="-10696810">
            <a:off x="9207866" y="5211999"/>
            <a:ext cx="4596669" cy="2453472"/>
          </a:xfrm>
          <a:prstGeom prst="rect">
            <a:avLst/>
          </a:prstGeom>
        </p:spPr>
      </p:pic>
      <p:pic>
        <p:nvPicPr>
          <p:cNvPr id="17" name="Picture 17"/>
          <p:cNvPicPr>
            <a:picLocks noChangeAspect="1"/>
          </p:cNvPicPr>
          <p:nvPr/>
        </p:nvPicPr>
        <p:blipFill>
          <a:blip r:embed="rId4"/>
          <a:srcRect/>
          <a:stretch>
            <a:fillRect/>
          </a:stretch>
        </p:blipFill>
        <p:spPr>
          <a:xfrm rot="-1731009">
            <a:off x="9710215" y="4863781"/>
            <a:ext cx="3574365" cy="3149909"/>
          </a:xfrm>
          <a:prstGeom prst="rect">
            <a:avLst/>
          </a:prstGeom>
        </p:spPr>
      </p:pic>
      <p:sp>
        <p:nvSpPr>
          <p:cNvPr id="18" name="Rectangle 17"/>
          <p:cNvSpPr/>
          <p:nvPr/>
        </p:nvSpPr>
        <p:spPr>
          <a:xfrm>
            <a:off x="2869809" y="997027"/>
            <a:ext cx="7738888" cy="1384995"/>
          </a:xfrm>
          <a:prstGeom prst="rect">
            <a:avLst/>
          </a:prstGeom>
          <a:noFill/>
          <a:ln>
            <a:noFill/>
          </a:ln>
        </p:spPr>
        <p:txBody>
          <a:bodyPr wrap="square">
            <a:spAutoFit/>
          </a:bodyPr>
          <a:lstStyle/>
          <a:p>
            <a:pPr algn="just">
              <a:buClrTx/>
              <a:buFontTx/>
              <a:buNone/>
            </a:pPr>
            <a:r>
              <a:rPr lang="vi-VN" sz="2800" b="1" kern="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Viết đoạn văn ghi lại cảm xúc của em về bài thơ (hoặc khổ thơ yêu thích) «Chuyện cổ tích về loài người» (Xuân Quỳnh)</a:t>
            </a:r>
            <a:endParaRPr lang="en-US" sz="2800" kern="1200" dirty="0">
              <a:solidFill>
                <a:srgbClr val="FF0000"/>
              </a:solidFill>
              <a:latin typeface="Times New Roman" panose="02020603050405020304" pitchFamily="18" charset="0"/>
              <a:ea typeface="Calibri" panose="020F0502020204030204" pitchFamily="34" charset="0"/>
            </a:endParaRPr>
          </a:p>
        </p:txBody>
      </p:sp>
      <p:sp>
        <p:nvSpPr>
          <p:cNvPr id="20" name="Rectangle 19"/>
          <p:cNvSpPr/>
          <p:nvPr/>
        </p:nvSpPr>
        <p:spPr>
          <a:xfrm>
            <a:off x="536028" y="2731039"/>
            <a:ext cx="10970172" cy="2600199"/>
          </a:xfrm>
          <a:prstGeom prst="rect">
            <a:avLst/>
          </a:prstGeom>
        </p:spPr>
        <p:txBody>
          <a:bodyPr wrap="square">
            <a:spAutoFit/>
          </a:bodyPr>
          <a:lstStyle/>
          <a:p>
            <a:pPr>
              <a:lnSpc>
                <a:spcPct val="150000"/>
              </a:lnSpc>
              <a:buClrTx/>
              <a:tabLst>
                <a:tab pos="1386840" algn="l"/>
              </a:tabLst>
            </a:pPr>
            <a:r>
              <a:rPr lang="vi-VN" sz="2800" kern="1200" dirty="0">
                <a:solidFill>
                  <a:schemeClr val="tx1">
                    <a:lumMod val="95000"/>
                    <a:lumOff val="5000"/>
                  </a:schemeClr>
                </a:solidFill>
                <a:latin typeface="Times New Roman" panose="02020603050405020304" pitchFamily="18" charset="0"/>
                <a:ea typeface="MS Mincho"/>
              </a:rPr>
              <a:t>+ Câu chuyện tưởng tượng về sự xuất hiện của loài người trong vũ trụ.</a:t>
            </a:r>
          </a:p>
          <a:p>
            <a:pPr>
              <a:lnSpc>
                <a:spcPct val="150000"/>
              </a:lnSpc>
              <a:buClrTx/>
              <a:tabLst>
                <a:tab pos="1386840" algn="l"/>
              </a:tabLst>
            </a:pPr>
            <a:r>
              <a:rPr lang="vi-VN" sz="2800" kern="1200" dirty="0">
                <a:solidFill>
                  <a:schemeClr val="tx1">
                    <a:lumMod val="95000"/>
                    <a:lumOff val="5000"/>
                  </a:schemeClr>
                </a:solidFill>
                <a:latin typeface="Times New Roman" panose="02020603050405020304" pitchFamily="18" charset="0"/>
                <a:ea typeface="MS Mincho"/>
              </a:rPr>
              <a:t>+ Mỗi sự bắt nguồn trên thế giới đều bắt nguồn từ sự sinh ra của trẻ con.</a:t>
            </a:r>
          </a:p>
          <a:p>
            <a:pPr>
              <a:lnSpc>
                <a:spcPct val="150000"/>
              </a:lnSpc>
              <a:buClrTx/>
              <a:tabLst>
                <a:tab pos="1386840" algn="l"/>
              </a:tabLst>
            </a:pPr>
            <a:r>
              <a:rPr lang="vi-VN" sz="2800" kern="1200" dirty="0">
                <a:solidFill>
                  <a:schemeClr val="tx1">
                    <a:lumMod val="95000"/>
                    <a:lumOff val="5000"/>
                  </a:schemeClr>
                </a:solidFill>
                <a:latin typeface="Times New Roman" panose="02020603050405020304" pitchFamily="18" charset="0"/>
                <a:ea typeface="MS Mincho"/>
              </a:rPr>
              <a:t>+ Bài thơ là nơi nhà thơ gửi gắm  tình cảm yêu thương trẻ con- những thiên thần đáng yêu.</a:t>
            </a:r>
            <a:endParaRPr lang="en-US" sz="2800" kern="1200" dirty="0">
              <a:solidFill>
                <a:schemeClr val="tx1">
                  <a:lumMod val="95000"/>
                  <a:lumOff val="5000"/>
                </a:schemeClr>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324256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3">
            <a:alphaModFix amt="71000"/>
          </a:blip>
          <a:srcRect/>
          <a:stretch>
            <a:fillRect/>
          </a:stretch>
        </p:blipFill>
        <p:spPr>
          <a:xfrm>
            <a:off x="9296400" y="5100182"/>
            <a:ext cx="4818921" cy="4246675"/>
          </a:xfrm>
          <a:prstGeom prst="rect">
            <a:avLst/>
          </a:prstGeom>
        </p:spPr>
      </p:pic>
      <p:pic>
        <p:nvPicPr>
          <p:cNvPr id="7" name="Picture 18"/>
          <p:cNvPicPr>
            <a:picLocks noChangeAspect="1"/>
          </p:cNvPicPr>
          <p:nvPr/>
        </p:nvPicPr>
        <p:blipFill>
          <a:blip r:embed="rId4"/>
          <a:srcRect/>
          <a:stretch>
            <a:fillRect/>
          </a:stretch>
        </p:blipFill>
        <p:spPr>
          <a:xfrm>
            <a:off x="-558800" y="5970641"/>
            <a:ext cx="1507223" cy="1252879"/>
          </a:xfrm>
          <a:prstGeom prst="rect">
            <a:avLst/>
          </a:prstGeom>
        </p:spPr>
      </p:pic>
      <p:pic>
        <p:nvPicPr>
          <p:cNvPr id="8" name="Picture 25"/>
          <p:cNvPicPr>
            <a:picLocks noChangeAspect="1"/>
          </p:cNvPicPr>
          <p:nvPr/>
        </p:nvPicPr>
        <p:blipFill>
          <a:blip r:embed="rId5">
            <a:extLst>
              <a:ext uri="{28A0092B-C50C-407E-A947-70E740481C1C}">
                <a14:useLocalDpi xmlns:a14="http://schemas.microsoft.com/office/drawing/2010/main" val="0"/>
              </a:ext>
            </a:extLst>
          </a:blip>
          <a:srcRect l="62569" t="47193"/>
          <a:stretch>
            <a:fillRect/>
          </a:stretch>
        </p:blipFill>
        <p:spPr>
          <a:xfrm rot="-4710734">
            <a:off x="10433889" y="30086"/>
            <a:ext cx="2297022" cy="2022629"/>
          </a:xfrm>
          <a:prstGeom prst="rect">
            <a:avLst/>
          </a:prstGeom>
        </p:spPr>
      </p:pic>
      <p:pic>
        <p:nvPicPr>
          <p:cNvPr id="9"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rot="10445808">
            <a:off x="245848" y="18165"/>
            <a:ext cx="1117634" cy="1339213"/>
          </a:xfrm>
          <a:prstGeom prst="rect">
            <a:avLst/>
          </a:prstGeom>
        </p:spPr>
      </p:pic>
      <p:sp>
        <p:nvSpPr>
          <p:cNvPr id="10" name="Rectangle 9"/>
          <p:cNvSpPr/>
          <p:nvPr/>
        </p:nvSpPr>
        <p:spPr>
          <a:xfrm>
            <a:off x="445827" y="164677"/>
            <a:ext cx="11300346" cy="6555641"/>
          </a:xfrm>
          <a:prstGeom prst="rect">
            <a:avLst/>
          </a:prstGeom>
        </p:spPr>
        <p:txBody>
          <a:bodyPr wrap="square">
            <a:spAutoFit/>
          </a:bodyPr>
          <a:lstStyle/>
          <a:p>
            <a:pPr algn="just"/>
            <a:r>
              <a:rPr lang="vi-VN" sz="2800" dirty="0">
                <a:solidFill>
                  <a:srgbClr val="001A33"/>
                </a:solidFill>
                <a:latin typeface="+mj-lt"/>
              </a:rPr>
              <a:t>        Nhan đề “Chuyện cổ tích về loài người” của Xuân Quỳnh đã gợi nhắc cho người đọc nhớ về những câu chuyện cổ tích mà bà thường kể về một thời đại xa xưa ngày trước. Khi đọc tác phẩm, người đọc cảm thấy cách lý giải nguồn gốc loài người của tác giả thật thú vị. Dưới hình thức một bài thơ, nhưng tác phẩm lại giàu tính tự sự, giống như một câu chuyện được kể lại theo trình tự thời gian. Trước hết tác giả khẳng định trời sinh ra trước tiên là trẻ em. Sau đó, để trẻ em có được một môi trường sống thật tốt, mới có sự ra đời của những sự vật khác trên trái đất. Ở đây, nhà thơ đã sử dụng những hình ảnh miêu tả sinh động để giúp người đọc hiểu hơn về sự ra đời của thiên nhiên. Kế tiếp là sự ra đời của mẹ giúp trẻ em cần có tình yêu thương, sự chăm sóc. Bà được sinh ra để giáo dục trẻ em về những giá trị truyền thống, đạo đức tốt đẹp. Còn bố được sinh ra để dạy trẻ em thêm hiểu biết, trưởng thành. Cuối cùng trường lớp là nơi trẻ em đến để học tập, vui chơi còn thấy giáo là người dạy dỗ trẻ em ở đó. Có thể khẳng định, với bài thơ này, Xuân Quỳnh muốn gửi gắm tình yêu thương của Xuân Quỳnh dành cho trẻ em.</a:t>
            </a:r>
            <a:endParaRPr lang="en-US" sz="2800" dirty="0">
              <a:latin typeface="+mj-lt"/>
            </a:endParaRPr>
          </a:p>
        </p:txBody>
      </p:sp>
    </p:spTree>
    <p:extLst>
      <p:ext uri="{BB962C8B-B14F-4D97-AF65-F5344CB8AC3E}">
        <p14:creationId xmlns:p14="http://schemas.microsoft.com/office/powerpoint/2010/main" val="394453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3460873">
            <a:off x="-1649955" y="-956222"/>
            <a:ext cx="6837428" cy="641863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10475584">
            <a:off x="9915562" y="250193"/>
            <a:ext cx="3794213" cy="223046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rot="-5774519">
            <a:off x="11093294" y="232422"/>
            <a:ext cx="825813" cy="989537"/>
          </a:xfrm>
          <a:prstGeom prst="rect">
            <a:avLst/>
          </a:prstGeom>
        </p:spPr>
      </p:pic>
      <p:pic>
        <p:nvPicPr>
          <p:cNvPr id="8" name="Picture 7"/>
          <p:cNvPicPr>
            <a:picLocks noChangeAspect="1"/>
          </p:cNvPicPr>
          <p:nvPr/>
        </p:nvPicPr>
        <p:blipFill>
          <a:blip r:embed="rId6"/>
          <a:stretch>
            <a:fillRect/>
          </a:stretch>
        </p:blipFill>
        <p:spPr>
          <a:xfrm>
            <a:off x="4716309" y="1603318"/>
            <a:ext cx="7096359" cy="3792041"/>
          </a:xfrm>
          <a:prstGeom prst="rect">
            <a:avLst/>
          </a:prstGeom>
        </p:spPr>
      </p:pic>
    </p:spTree>
    <p:extLst>
      <p:ext uri="{BB962C8B-B14F-4D97-AF65-F5344CB8AC3E}">
        <p14:creationId xmlns:p14="http://schemas.microsoft.com/office/powerpoint/2010/main" val="3259347269"/>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10696810">
            <a:off x="-1612535" y="-540936"/>
            <a:ext cx="4596669" cy="2453472"/>
          </a:xfrm>
          <a:prstGeom prst="rect">
            <a:avLst/>
          </a:prstGeom>
        </p:spPr>
      </p:pic>
      <p:pic>
        <p:nvPicPr>
          <p:cNvPr id="3" name="Picture 3"/>
          <p:cNvPicPr>
            <a:picLocks noChangeAspect="1"/>
          </p:cNvPicPr>
          <p:nvPr/>
        </p:nvPicPr>
        <p:blipFill>
          <a:blip r:embed="rId4"/>
          <a:srcRect/>
          <a:stretch>
            <a:fillRect/>
          </a:stretch>
        </p:blipFill>
        <p:spPr>
          <a:xfrm rot="-1731009">
            <a:off x="-1110185" y="-889155"/>
            <a:ext cx="3574365" cy="314990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rot="5255613">
            <a:off x="346569" y="5231756"/>
            <a:ext cx="1117634" cy="1339213"/>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rot="-6302151">
            <a:off x="10841532" y="264494"/>
            <a:ext cx="1117634" cy="1339213"/>
          </a:xfrm>
          <a:prstGeom prst="rect">
            <a:avLst/>
          </a:prstGeom>
        </p:spPr>
      </p:pic>
      <p:grpSp>
        <p:nvGrpSpPr>
          <p:cNvPr id="7" name="Group 7"/>
          <p:cNvGrpSpPr/>
          <p:nvPr/>
        </p:nvGrpSpPr>
        <p:grpSpPr>
          <a:xfrm>
            <a:off x="10608697" y="3632200"/>
            <a:ext cx="673583" cy="776848"/>
            <a:chOff x="0" y="0"/>
            <a:chExt cx="1347166" cy="1553696"/>
          </a:xfrm>
        </p:grpSpPr>
        <p:pic>
          <p:nvPicPr>
            <p:cNvPr id="8" name="Picture 8"/>
            <p:cNvPicPr>
              <a:picLocks noChangeAspect="1"/>
            </p:cNvPicPr>
            <p:nvPr/>
          </p:nvPicPr>
          <p:blipFill>
            <a:blip r:embed="rId6"/>
            <a:srcRect/>
            <a:stretch>
              <a:fillRect/>
            </a:stretch>
          </p:blipFill>
          <p:spPr>
            <a:xfrm>
              <a:off x="1133" y="0"/>
              <a:ext cx="739037" cy="614325"/>
            </a:xfrm>
            <a:prstGeom prst="rect">
              <a:avLst/>
            </a:prstGeom>
          </p:spPr>
        </p:pic>
        <p:pic>
          <p:nvPicPr>
            <p:cNvPr id="9" name="Picture 9"/>
            <p:cNvPicPr>
              <a:picLocks noChangeAspect="1"/>
            </p:cNvPicPr>
            <p:nvPr/>
          </p:nvPicPr>
          <p:blipFill>
            <a:blip r:embed="rId6"/>
            <a:srcRect/>
            <a:stretch>
              <a:fillRect/>
            </a:stretch>
          </p:blipFill>
          <p:spPr>
            <a:xfrm rot="-3849135">
              <a:off x="787351" y="417665"/>
              <a:ext cx="512635" cy="426128"/>
            </a:xfrm>
            <a:prstGeom prst="rect">
              <a:avLst/>
            </a:prstGeom>
          </p:spPr>
        </p:pic>
        <p:pic>
          <p:nvPicPr>
            <p:cNvPr id="10" name="Picture 10"/>
            <p:cNvPicPr>
              <a:picLocks noChangeAspect="1"/>
            </p:cNvPicPr>
            <p:nvPr/>
          </p:nvPicPr>
          <p:blipFill>
            <a:blip r:embed="rId6"/>
            <a:srcRect/>
            <a:stretch>
              <a:fillRect/>
            </a:stretch>
          </p:blipFill>
          <p:spPr>
            <a:xfrm rot="-7701299">
              <a:off x="63717" y="1055144"/>
              <a:ext cx="467850" cy="388900"/>
            </a:xfrm>
            <a:prstGeom prst="rect">
              <a:avLst/>
            </a:prstGeom>
          </p:spPr>
        </p:pic>
      </p:grpSp>
      <p:grpSp>
        <p:nvGrpSpPr>
          <p:cNvPr id="12" name="Group 12"/>
          <p:cNvGrpSpPr/>
          <p:nvPr/>
        </p:nvGrpSpPr>
        <p:grpSpPr>
          <a:xfrm>
            <a:off x="1011291" y="2624118"/>
            <a:ext cx="673583" cy="776848"/>
            <a:chOff x="0" y="0"/>
            <a:chExt cx="1347166" cy="1553696"/>
          </a:xfrm>
        </p:grpSpPr>
        <p:pic>
          <p:nvPicPr>
            <p:cNvPr id="13" name="Picture 13"/>
            <p:cNvPicPr>
              <a:picLocks noChangeAspect="1"/>
            </p:cNvPicPr>
            <p:nvPr/>
          </p:nvPicPr>
          <p:blipFill>
            <a:blip r:embed="rId6"/>
            <a:srcRect/>
            <a:stretch>
              <a:fillRect/>
            </a:stretch>
          </p:blipFill>
          <p:spPr>
            <a:xfrm>
              <a:off x="1133" y="0"/>
              <a:ext cx="739037" cy="614325"/>
            </a:xfrm>
            <a:prstGeom prst="rect">
              <a:avLst/>
            </a:prstGeom>
          </p:spPr>
        </p:pic>
        <p:pic>
          <p:nvPicPr>
            <p:cNvPr id="14" name="Picture 14"/>
            <p:cNvPicPr>
              <a:picLocks noChangeAspect="1"/>
            </p:cNvPicPr>
            <p:nvPr/>
          </p:nvPicPr>
          <p:blipFill>
            <a:blip r:embed="rId6"/>
            <a:srcRect/>
            <a:stretch>
              <a:fillRect/>
            </a:stretch>
          </p:blipFill>
          <p:spPr>
            <a:xfrm rot="-3849135">
              <a:off x="787351" y="417665"/>
              <a:ext cx="512635" cy="426128"/>
            </a:xfrm>
            <a:prstGeom prst="rect">
              <a:avLst/>
            </a:prstGeom>
          </p:spPr>
        </p:pic>
        <p:pic>
          <p:nvPicPr>
            <p:cNvPr id="15" name="Picture 15"/>
            <p:cNvPicPr>
              <a:picLocks noChangeAspect="1"/>
            </p:cNvPicPr>
            <p:nvPr/>
          </p:nvPicPr>
          <p:blipFill>
            <a:blip r:embed="rId6"/>
            <a:srcRect/>
            <a:stretch>
              <a:fillRect/>
            </a:stretch>
          </p:blipFill>
          <p:spPr>
            <a:xfrm rot="-7701299">
              <a:off x="63717" y="1055144"/>
              <a:ext cx="467850" cy="388900"/>
            </a:xfrm>
            <a:prstGeom prst="rect">
              <a:avLst/>
            </a:prstGeom>
          </p:spPr>
        </p:pic>
      </p:grpSp>
      <p:pic>
        <p:nvPicPr>
          <p:cNvPr id="16" name="Picture 16"/>
          <p:cNvPicPr>
            <a:picLocks noChangeAspect="1"/>
          </p:cNvPicPr>
          <p:nvPr/>
        </p:nvPicPr>
        <p:blipFill>
          <a:blip r:embed="rId3"/>
          <a:srcRect/>
          <a:stretch>
            <a:fillRect/>
          </a:stretch>
        </p:blipFill>
        <p:spPr>
          <a:xfrm rot="-10696810">
            <a:off x="9207866" y="5211999"/>
            <a:ext cx="4596669" cy="2453472"/>
          </a:xfrm>
          <a:prstGeom prst="rect">
            <a:avLst/>
          </a:prstGeom>
        </p:spPr>
      </p:pic>
      <p:pic>
        <p:nvPicPr>
          <p:cNvPr id="17" name="Picture 17"/>
          <p:cNvPicPr>
            <a:picLocks noChangeAspect="1"/>
          </p:cNvPicPr>
          <p:nvPr/>
        </p:nvPicPr>
        <p:blipFill>
          <a:blip r:embed="rId4"/>
          <a:srcRect/>
          <a:stretch>
            <a:fillRect/>
          </a:stretch>
        </p:blipFill>
        <p:spPr>
          <a:xfrm rot="-1731009">
            <a:off x="9710215" y="4863781"/>
            <a:ext cx="3574365" cy="3149909"/>
          </a:xfrm>
          <a:prstGeom prst="rect">
            <a:avLst/>
          </a:prstGeom>
        </p:spPr>
      </p:pic>
      <p:pic>
        <p:nvPicPr>
          <p:cNvPr id="11" name="Picture 10"/>
          <p:cNvPicPr>
            <a:picLocks noChangeAspect="1"/>
          </p:cNvPicPr>
          <p:nvPr/>
        </p:nvPicPr>
        <p:blipFill>
          <a:blip r:embed="rId7"/>
          <a:stretch>
            <a:fillRect/>
          </a:stretch>
        </p:blipFill>
        <p:spPr>
          <a:xfrm>
            <a:off x="1597866" y="2162531"/>
            <a:ext cx="9383112" cy="2253907"/>
          </a:xfrm>
          <a:prstGeom prst="rect">
            <a:avLst/>
          </a:prstGeom>
        </p:spPr>
      </p:pic>
    </p:spTree>
    <p:extLst>
      <p:ext uri="{BB962C8B-B14F-4D97-AF65-F5344CB8AC3E}">
        <p14:creationId xmlns:p14="http://schemas.microsoft.com/office/powerpoint/2010/main" val="3767174033"/>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200565" y="4493292"/>
            <a:ext cx="4823877" cy="4251041"/>
          </a:xfrm>
          <a:prstGeom prst="rect">
            <a:avLst/>
          </a:prstGeom>
        </p:spPr>
      </p:pic>
      <p:grpSp>
        <p:nvGrpSpPr>
          <p:cNvPr id="6" name="Group 6"/>
          <p:cNvGrpSpPr/>
          <p:nvPr/>
        </p:nvGrpSpPr>
        <p:grpSpPr>
          <a:xfrm>
            <a:off x="11684001" y="6146068"/>
            <a:ext cx="673583" cy="776848"/>
            <a:chOff x="0" y="0"/>
            <a:chExt cx="1347166" cy="1553696"/>
          </a:xfrm>
        </p:grpSpPr>
        <p:pic>
          <p:nvPicPr>
            <p:cNvPr id="7" name="Picture 7"/>
            <p:cNvPicPr>
              <a:picLocks noChangeAspect="1"/>
            </p:cNvPicPr>
            <p:nvPr/>
          </p:nvPicPr>
          <p:blipFill>
            <a:blip r:embed="rId4"/>
            <a:srcRect/>
            <a:stretch>
              <a:fillRect/>
            </a:stretch>
          </p:blipFill>
          <p:spPr>
            <a:xfrm>
              <a:off x="1133" y="0"/>
              <a:ext cx="739037" cy="614325"/>
            </a:xfrm>
            <a:prstGeom prst="rect">
              <a:avLst/>
            </a:prstGeom>
          </p:spPr>
        </p:pic>
        <p:pic>
          <p:nvPicPr>
            <p:cNvPr id="8" name="Picture 8"/>
            <p:cNvPicPr>
              <a:picLocks noChangeAspect="1"/>
            </p:cNvPicPr>
            <p:nvPr/>
          </p:nvPicPr>
          <p:blipFill>
            <a:blip r:embed="rId4"/>
            <a:srcRect/>
            <a:stretch>
              <a:fillRect/>
            </a:stretch>
          </p:blipFill>
          <p:spPr>
            <a:xfrm rot="-3849135">
              <a:off x="787351" y="417665"/>
              <a:ext cx="512635" cy="426128"/>
            </a:xfrm>
            <a:prstGeom prst="rect">
              <a:avLst/>
            </a:prstGeom>
          </p:spPr>
        </p:pic>
        <p:pic>
          <p:nvPicPr>
            <p:cNvPr id="9" name="Picture 9"/>
            <p:cNvPicPr>
              <a:picLocks noChangeAspect="1"/>
            </p:cNvPicPr>
            <p:nvPr/>
          </p:nvPicPr>
          <p:blipFill>
            <a:blip r:embed="rId4"/>
            <a:srcRect/>
            <a:stretch>
              <a:fillRect/>
            </a:stretch>
          </p:blipFill>
          <p:spPr>
            <a:xfrm rot="-7701299">
              <a:off x="63717" y="1055144"/>
              <a:ext cx="467850" cy="388900"/>
            </a:xfrm>
            <a:prstGeom prst="rect">
              <a:avLst/>
            </a:prstGeom>
          </p:spPr>
        </p:pic>
      </p:grpSp>
      <p:grpSp>
        <p:nvGrpSpPr>
          <p:cNvPr id="10" name="Group 10"/>
          <p:cNvGrpSpPr/>
          <p:nvPr/>
        </p:nvGrpSpPr>
        <p:grpSpPr>
          <a:xfrm>
            <a:off x="98994" y="1731738"/>
            <a:ext cx="673583" cy="776848"/>
            <a:chOff x="0" y="0"/>
            <a:chExt cx="1347166" cy="1553696"/>
          </a:xfrm>
        </p:grpSpPr>
        <p:pic>
          <p:nvPicPr>
            <p:cNvPr id="11" name="Picture 11"/>
            <p:cNvPicPr>
              <a:picLocks noChangeAspect="1"/>
            </p:cNvPicPr>
            <p:nvPr/>
          </p:nvPicPr>
          <p:blipFill>
            <a:blip r:embed="rId4"/>
            <a:srcRect/>
            <a:stretch>
              <a:fillRect/>
            </a:stretch>
          </p:blipFill>
          <p:spPr>
            <a:xfrm>
              <a:off x="1133" y="0"/>
              <a:ext cx="739037" cy="614325"/>
            </a:xfrm>
            <a:prstGeom prst="rect">
              <a:avLst/>
            </a:prstGeom>
          </p:spPr>
        </p:pic>
        <p:pic>
          <p:nvPicPr>
            <p:cNvPr id="12" name="Picture 12"/>
            <p:cNvPicPr>
              <a:picLocks noChangeAspect="1"/>
            </p:cNvPicPr>
            <p:nvPr/>
          </p:nvPicPr>
          <p:blipFill>
            <a:blip r:embed="rId4"/>
            <a:srcRect/>
            <a:stretch>
              <a:fillRect/>
            </a:stretch>
          </p:blipFill>
          <p:spPr>
            <a:xfrm rot="-3849135">
              <a:off x="787351" y="417665"/>
              <a:ext cx="512635" cy="426128"/>
            </a:xfrm>
            <a:prstGeom prst="rect">
              <a:avLst/>
            </a:prstGeom>
          </p:spPr>
        </p:pic>
        <p:pic>
          <p:nvPicPr>
            <p:cNvPr id="13" name="Picture 13"/>
            <p:cNvPicPr>
              <a:picLocks noChangeAspect="1"/>
            </p:cNvPicPr>
            <p:nvPr/>
          </p:nvPicPr>
          <p:blipFill>
            <a:blip r:embed="rId4"/>
            <a:srcRect/>
            <a:stretch>
              <a:fillRect/>
            </a:stretch>
          </p:blipFill>
          <p:spPr>
            <a:xfrm rot="-7701299">
              <a:off x="63717" y="1055144"/>
              <a:ext cx="467850" cy="388900"/>
            </a:xfrm>
            <a:prstGeom prst="rect">
              <a:avLst/>
            </a:prstGeom>
          </p:spPr>
        </p:pic>
      </p:grpSp>
      <p:pic>
        <p:nvPicPr>
          <p:cNvPr id="14"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rot="10068618">
            <a:off x="376890" y="239291"/>
            <a:ext cx="1117634" cy="1339213"/>
          </a:xfrm>
          <a:prstGeom prst="rect">
            <a:avLst/>
          </a:prstGeom>
        </p:spPr>
      </p:pic>
      <p:pic>
        <p:nvPicPr>
          <p:cNvPr id="15"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rot="-741439">
            <a:off x="10584834" y="5417106"/>
            <a:ext cx="1117634" cy="1339213"/>
          </a:xfrm>
          <a:prstGeom prst="rect">
            <a:avLst/>
          </a:prstGeom>
        </p:spPr>
      </p:pic>
      <p:pic>
        <p:nvPicPr>
          <p:cNvPr id="22" name="Google Shape;339;p14"/>
          <p:cNvPicPr preferRelativeResize="0"/>
          <p:nvPr/>
        </p:nvPicPr>
        <p:blipFill rotWithShape="1">
          <a:blip r:embed="rId6">
            <a:alphaModFix/>
          </a:blip>
          <a:srcRect/>
          <a:stretch/>
        </p:blipFill>
        <p:spPr>
          <a:xfrm>
            <a:off x="6058934" y="960160"/>
            <a:ext cx="100084" cy="5156244"/>
          </a:xfrm>
          <a:prstGeom prst="rect">
            <a:avLst/>
          </a:prstGeom>
          <a:blipFill rotWithShape="1">
            <a:blip r:embed="rId6">
              <a:alphaModFix/>
            </a:blip>
            <a:stretch>
              <a:fillRect/>
            </a:stretch>
          </a:blipFill>
          <a:ln>
            <a:noFill/>
          </a:ln>
        </p:spPr>
      </p:pic>
      <p:cxnSp>
        <p:nvCxnSpPr>
          <p:cNvPr id="23" name="Straight Connector 22"/>
          <p:cNvCxnSpPr/>
          <p:nvPr/>
        </p:nvCxnSpPr>
        <p:spPr>
          <a:xfrm>
            <a:off x="5694994" y="1446663"/>
            <a:ext cx="464024"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159018" y="1790130"/>
            <a:ext cx="464024"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159018" y="3525671"/>
            <a:ext cx="464024"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594910" y="4060210"/>
            <a:ext cx="464024"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2583304" y="898293"/>
            <a:ext cx="2984310" cy="1384995"/>
          </a:xfrm>
          <a:prstGeom prst="rect">
            <a:avLst/>
          </a:prstGeom>
        </p:spPr>
        <p:txBody>
          <a:bodyPr wrap="square">
            <a:spAutoFit/>
          </a:bodyPr>
          <a:lstStyle/>
          <a:p>
            <a:pPr algn="r">
              <a:tabLst>
                <a:tab pos="1386840" algn="l"/>
              </a:tabLst>
            </a:pPr>
            <a:r>
              <a:rPr lang="en-US" sz="2800" dirty="0" err="1">
                <a:solidFill>
                  <a:srgbClr val="0D0D0D"/>
                </a:solidFill>
                <a:latin typeface="Times New Roman" panose="02020603050405020304" pitchFamily="18" charset="0"/>
                <a:ea typeface="MS Mincho"/>
              </a:rPr>
              <a:t>Giới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thiệu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được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nhan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đề</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thơ</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tên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tác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giả</a:t>
            </a:r>
            <a:r>
              <a:rPr lang="en-US" sz="2800"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p:txBody>
      </p:sp>
      <p:sp>
        <p:nvSpPr>
          <p:cNvPr id="28" name="Rectangle 27"/>
          <p:cNvSpPr/>
          <p:nvPr/>
        </p:nvSpPr>
        <p:spPr>
          <a:xfrm>
            <a:off x="6723126" y="1313076"/>
            <a:ext cx="3227856" cy="954107"/>
          </a:xfrm>
          <a:prstGeom prst="rect">
            <a:avLst/>
          </a:prstGeom>
        </p:spPr>
        <p:txBody>
          <a:bodyPr wrap="square">
            <a:spAutoFit/>
          </a:bodyPr>
          <a:lstStyle/>
          <a:p>
            <a:r>
              <a:rPr lang="en-US" sz="2800" dirty="0" err="1">
                <a:solidFill>
                  <a:srgbClr val="0D0D0D"/>
                </a:solidFill>
                <a:latin typeface="Times New Roman" panose="02020603050405020304" pitchFamily="18" charset="0"/>
                <a:ea typeface="MS Mincho"/>
              </a:rPr>
              <a:t>Thể</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hiện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được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cảm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xúc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chung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về</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thơ</a:t>
            </a:r>
            <a:endParaRPr lang="en-US" sz="2800" dirty="0"/>
          </a:p>
        </p:txBody>
      </p:sp>
      <p:sp>
        <p:nvSpPr>
          <p:cNvPr id="29" name="Rectangle 28"/>
          <p:cNvSpPr/>
          <p:nvPr/>
        </p:nvSpPr>
        <p:spPr>
          <a:xfrm>
            <a:off x="6650338" y="2841212"/>
            <a:ext cx="3507474" cy="3108543"/>
          </a:xfrm>
          <a:prstGeom prst="rect">
            <a:avLst/>
          </a:prstGeom>
        </p:spPr>
        <p:txBody>
          <a:bodyPr wrap="square">
            <a:spAutoFit/>
          </a:bodyPr>
          <a:lstStyle/>
          <a:p>
            <a:r>
              <a:rPr lang="en-US" sz="2800" kern="1200" dirty="0" err="1">
                <a:solidFill>
                  <a:srgbClr val="0D0D0D"/>
                </a:solidFill>
                <a:latin typeface="Times New Roman" panose="02020603050405020304" pitchFamily="18" charset="0"/>
                <a:ea typeface="MS Mincho"/>
              </a:rPr>
              <a:t>Nêu</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được</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các</a:t>
            </a:r>
            <a:r>
              <a:rPr lang="en-US" sz="2800" kern="1200" dirty="0">
                <a:solidFill>
                  <a:srgbClr val="0D0D0D"/>
                </a:solidFill>
                <a:latin typeface="Times New Roman" panose="02020603050405020304" pitchFamily="18" charset="0"/>
                <a:ea typeface="MS Mincho"/>
              </a:rPr>
              <a:t> chi </a:t>
            </a:r>
            <a:r>
              <a:rPr lang="en-US" sz="2800" kern="1200" dirty="0" err="1">
                <a:solidFill>
                  <a:srgbClr val="0D0D0D"/>
                </a:solidFill>
                <a:latin typeface="Times New Roman" panose="02020603050405020304" pitchFamily="18" charset="0"/>
                <a:ea typeface="MS Mincho"/>
              </a:rPr>
              <a:t>tiết</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mang</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tính</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tự</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sự</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và</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miêu</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tả</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trong</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bài</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thơ</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đánh</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giá</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được</a:t>
            </a:r>
            <a:r>
              <a:rPr lang="en-US" sz="2800" kern="1200" dirty="0">
                <a:solidFill>
                  <a:srgbClr val="0D0D0D"/>
                </a:solidFill>
                <a:latin typeface="Times New Roman" panose="02020603050405020304" pitchFamily="18" charset="0"/>
                <a:ea typeface="MS Mincho"/>
              </a:rPr>
              <a:t> ý </a:t>
            </a:r>
            <a:r>
              <a:rPr lang="en-US" sz="2800" kern="1200" dirty="0" err="1">
                <a:solidFill>
                  <a:srgbClr val="0D0D0D"/>
                </a:solidFill>
                <a:latin typeface="Times New Roman" panose="02020603050405020304" pitchFamily="18" charset="0"/>
                <a:ea typeface="MS Mincho"/>
              </a:rPr>
              <a:t>nghĩa</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của</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chúng</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trong</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việc</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thể</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hiện</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tình</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cảm</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cảm</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xúc</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của</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nhà</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thơ</a:t>
            </a:r>
            <a:endParaRPr lang="en-US" sz="2800" dirty="0"/>
          </a:p>
        </p:txBody>
      </p:sp>
      <p:sp>
        <p:nvSpPr>
          <p:cNvPr id="30" name="Rectangle 29"/>
          <p:cNvSpPr/>
          <p:nvPr/>
        </p:nvSpPr>
        <p:spPr>
          <a:xfrm>
            <a:off x="2569658" y="3326768"/>
            <a:ext cx="3007056" cy="1815882"/>
          </a:xfrm>
          <a:prstGeom prst="rect">
            <a:avLst/>
          </a:prstGeom>
        </p:spPr>
        <p:txBody>
          <a:bodyPr wrap="square">
            <a:spAutoFit/>
          </a:bodyPr>
          <a:lstStyle/>
          <a:p>
            <a:pPr algn="r"/>
            <a:r>
              <a:rPr lang="en-US" sz="2800" kern="1200" dirty="0" err="1">
                <a:solidFill>
                  <a:srgbClr val="0D0D0D"/>
                </a:solidFill>
                <a:latin typeface="Times New Roman" panose="02020603050405020304" pitchFamily="18" charset="0"/>
                <a:ea typeface="MS Mincho"/>
              </a:rPr>
              <a:t>Chỉ</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ra</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được</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nét</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độc</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đáo</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trong</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cách</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tự</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sự</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và</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miêu</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tả</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của</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nhà</a:t>
            </a:r>
            <a:r>
              <a:rPr lang="en-US" sz="2800" kern="1200" dirty="0">
                <a:solidFill>
                  <a:srgbClr val="0D0D0D"/>
                </a:solidFill>
                <a:latin typeface="Times New Roman" panose="02020603050405020304" pitchFamily="18" charset="0"/>
                <a:ea typeface="MS Mincho"/>
              </a:rPr>
              <a:t> </a:t>
            </a:r>
            <a:r>
              <a:rPr lang="en-US" sz="2800" kern="1200" dirty="0" err="1">
                <a:solidFill>
                  <a:srgbClr val="0D0D0D"/>
                </a:solidFill>
                <a:latin typeface="Times New Roman" panose="02020603050405020304" pitchFamily="18" charset="0"/>
                <a:ea typeface="MS Mincho"/>
              </a:rPr>
              <a:t>thơ</a:t>
            </a:r>
            <a:endParaRPr lang="en-US" sz="2800" dirty="0"/>
          </a:p>
        </p:txBody>
      </p:sp>
    </p:spTree>
    <p:extLst>
      <p:ext uri="{BB962C8B-B14F-4D97-AF65-F5344CB8AC3E}">
        <p14:creationId xmlns:p14="http://schemas.microsoft.com/office/powerpoint/2010/main" val="8706278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barn(inVertical)">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barn(inVertical)">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down)">
                                      <p:cBhvr>
                                        <p:cTn id="4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10696810">
            <a:off x="-1612535" y="-540936"/>
            <a:ext cx="4596669" cy="2453472"/>
          </a:xfrm>
          <a:prstGeom prst="rect">
            <a:avLst/>
          </a:prstGeom>
        </p:spPr>
      </p:pic>
      <p:pic>
        <p:nvPicPr>
          <p:cNvPr id="3" name="Picture 3"/>
          <p:cNvPicPr>
            <a:picLocks noChangeAspect="1"/>
          </p:cNvPicPr>
          <p:nvPr/>
        </p:nvPicPr>
        <p:blipFill>
          <a:blip r:embed="rId4"/>
          <a:srcRect/>
          <a:stretch>
            <a:fillRect/>
          </a:stretch>
        </p:blipFill>
        <p:spPr>
          <a:xfrm rot="-1731009">
            <a:off x="-1110185" y="-889155"/>
            <a:ext cx="3574365" cy="314990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rot="5255613">
            <a:off x="346569" y="5231756"/>
            <a:ext cx="1117634" cy="1339213"/>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rot="-6302151">
            <a:off x="10841532" y="264494"/>
            <a:ext cx="1117634" cy="1339213"/>
          </a:xfrm>
          <a:prstGeom prst="rect">
            <a:avLst/>
          </a:prstGeom>
        </p:spPr>
      </p:pic>
      <p:grpSp>
        <p:nvGrpSpPr>
          <p:cNvPr id="7" name="Group 7"/>
          <p:cNvGrpSpPr/>
          <p:nvPr/>
        </p:nvGrpSpPr>
        <p:grpSpPr>
          <a:xfrm>
            <a:off x="10608697" y="3632200"/>
            <a:ext cx="673583" cy="776848"/>
            <a:chOff x="0" y="0"/>
            <a:chExt cx="1347166" cy="1553696"/>
          </a:xfrm>
        </p:grpSpPr>
        <p:pic>
          <p:nvPicPr>
            <p:cNvPr id="8" name="Picture 8"/>
            <p:cNvPicPr>
              <a:picLocks noChangeAspect="1"/>
            </p:cNvPicPr>
            <p:nvPr/>
          </p:nvPicPr>
          <p:blipFill>
            <a:blip r:embed="rId6"/>
            <a:srcRect/>
            <a:stretch>
              <a:fillRect/>
            </a:stretch>
          </p:blipFill>
          <p:spPr>
            <a:xfrm>
              <a:off x="1133" y="0"/>
              <a:ext cx="739037" cy="614325"/>
            </a:xfrm>
            <a:prstGeom prst="rect">
              <a:avLst/>
            </a:prstGeom>
          </p:spPr>
        </p:pic>
        <p:pic>
          <p:nvPicPr>
            <p:cNvPr id="9" name="Picture 9"/>
            <p:cNvPicPr>
              <a:picLocks noChangeAspect="1"/>
            </p:cNvPicPr>
            <p:nvPr/>
          </p:nvPicPr>
          <p:blipFill>
            <a:blip r:embed="rId6"/>
            <a:srcRect/>
            <a:stretch>
              <a:fillRect/>
            </a:stretch>
          </p:blipFill>
          <p:spPr>
            <a:xfrm rot="-3849135">
              <a:off x="787351" y="417665"/>
              <a:ext cx="512635" cy="426128"/>
            </a:xfrm>
            <a:prstGeom prst="rect">
              <a:avLst/>
            </a:prstGeom>
          </p:spPr>
        </p:pic>
        <p:pic>
          <p:nvPicPr>
            <p:cNvPr id="10" name="Picture 10"/>
            <p:cNvPicPr>
              <a:picLocks noChangeAspect="1"/>
            </p:cNvPicPr>
            <p:nvPr/>
          </p:nvPicPr>
          <p:blipFill>
            <a:blip r:embed="rId6"/>
            <a:srcRect/>
            <a:stretch>
              <a:fillRect/>
            </a:stretch>
          </p:blipFill>
          <p:spPr>
            <a:xfrm rot="-7701299">
              <a:off x="63717" y="1055144"/>
              <a:ext cx="467850" cy="388900"/>
            </a:xfrm>
            <a:prstGeom prst="rect">
              <a:avLst/>
            </a:prstGeom>
          </p:spPr>
        </p:pic>
      </p:grpSp>
      <p:grpSp>
        <p:nvGrpSpPr>
          <p:cNvPr id="12" name="Group 12"/>
          <p:cNvGrpSpPr/>
          <p:nvPr/>
        </p:nvGrpSpPr>
        <p:grpSpPr>
          <a:xfrm>
            <a:off x="1011291" y="2624118"/>
            <a:ext cx="673583" cy="776848"/>
            <a:chOff x="0" y="0"/>
            <a:chExt cx="1347166" cy="1553696"/>
          </a:xfrm>
        </p:grpSpPr>
        <p:pic>
          <p:nvPicPr>
            <p:cNvPr id="13" name="Picture 13"/>
            <p:cNvPicPr>
              <a:picLocks noChangeAspect="1"/>
            </p:cNvPicPr>
            <p:nvPr/>
          </p:nvPicPr>
          <p:blipFill>
            <a:blip r:embed="rId6"/>
            <a:srcRect/>
            <a:stretch>
              <a:fillRect/>
            </a:stretch>
          </p:blipFill>
          <p:spPr>
            <a:xfrm>
              <a:off x="1133" y="0"/>
              <a:ext cx="739037" cy="614325"/>
            </a:xfrm>
            <a:prstGeom prst="rect">
              <a:avLst/>
            </a:prstGeom>
          </p:spPr>
        </p:pic>
        <p:pic>
          <p:nvPicPr>
            <p:cNvPr id="14" name="Picture 14"/>
            <p:cNvPicPr>
              <a:picLocks noChangeAspect="1"/>
            </p:cNvPicPr>
            <p:nvPr/>
          </p:nvPicPr>
          <p:blipFill>
            <a:blip r:embed="rId6"/>
            <a:srcRect/>
            <a:stretch>
              <a:fillRect/>
            </a:stretch>
          </p:blipFill>
          <p:spPr>
            <a:xfrm rot="-3849135">
              <a:off x="787351" y="417665"/>
              <a:ext cx="512635" cy="426128"/>
            </a:xfrm>
            <a:prstGeom prst="rect">
              <a:avLst/>
            </a:prstGeom>
          </p:spPr>
        </p:pic>
        <p:pic>
          <p:nvPicPr>
            <p:cNvPr id="15" name="Picture 15"/>
            <p:cNvPicPr>
              <a:picLocks noChangeAspect="1"/>
            </p:cNvPicPr>
            <p:nvPr/>
          </p:nvPicPr>
          <p:blipFill>
            <a:blip r:embed="rId6"/>
            <a:srcRect/>
            <a:stretch>
              <a:fillRect/>
            </a:stretch>
          </p:blipFill>
          <p:spPr>
            <a:xfrm rot="-7701299">
              <a:off x="63717" y="1055144"/>
              <a:ext cx="467850" cy="388900"/>
            </a:xfrm>
            <a:prstGeom prst="rect">
              <a:avLst/>
            </a:prstGeom>
          </p:spPr>
        </p:pic>
      </p:grpSp>
      <p:pic>
        <p:nvPicPr>
          <p:cNvPr id="16" name="Picture 16"/>
          <p:cNvPicPr>
            <a:picLocks noChangeAspect="1"/>
          </p:cNvPicPr>
          <p:nvPr/>
        </p:nvPicPr>
        <p:blipFill>
          <a:blip r:embed="rId3"/>
          <a:srcRect/>
          <a:stretch>
            <a:fillRect/>
          </a:stretch>
        </p:blipFill>
        <p:spPr>
          <a:xfrm rot="-10696810">
            <a:off x="9207866" y="5211999"/>
            <a:ext cx="4596669" cy="2453472"/>
          </a:xfrm>
          <a:prstGeom prst="rect">
            <a:avLst/>
          </a:prstGeom>
        </p:spPr>
      </p:pic>
      <p:pic>
        <p:nvPicPr>
          <p:cNvPr id="17" name="Picture 17"/>
          <p:cNvPicPr>
            <a:picLocks noChangeAspect="1"/>
          </p:cNvPicPr>
          <p:nvPr/>
        </p:nvPicPr>
        <p:blipFill>
          <a:blip r:embed="rId4"/>
          <a:srcRect/>
          <a:stretch>
            <a:fillRect/>
          </a:stretch>
        </p:blipFill>
        <p:spPr>
          <a:xfrm rot="-1731009">
            <a:off x="9710215" y="4863781"/>
            <a:ext cx="3574365" cy="3149909"/>
          </a:xfrm>
          <a:prstGeom prst="rect">
            <a:avLst/>
          </a:prstGeom>
        </p:spPr>
      </p:pic>
      <p:pic>
        <p:nvPicPr>
          <p:cNvPr id="6" name="Picture 5"/>
          <p:cNvPicPr>
            <a:picLocks noChangeAspect="1"/>
          </p:cNvPicPr>
          <p:nvPr/>
        </p:nvPicPr>
        <p:blipFill>
          <a:blip r:embed="rId7"/>
          <a:stretch>
            <a:fillRect/>
          </a:stretch>
        </p:blipFill>
        <p:spPr>
          <a:xfrm>
            <a:off x="1595369" y="1766803"/>
            <a:ext cx="9013328" cy="1922551"/>
          </a:xfrm>
          <a:prstGeom prst="rect">
            <a:avLst/>
          </a:prstGeom>
        </p:spPr>
      </p:pic>
      <p:sp>
        <p:nvSpPr>
          <p:cNvPr id="19" name="Rectangle 18"/>
          <p:cNvSpPr/>
          <p:nvPr/>
        </p:nvSpPr>
        <p:spPr>
          <a:xfrm>
            <a:off x="3408051" y="3284489"/>
            <a:ext cx="5695320" cy="1200329"/>
          </a:xfrm>
          <a:prstGeom prst="rect">
            <a:avLst/>
          </a:prstGeom>
        </p:spPr>
        <p:txBody>
          <a:bodyPr wrap="square">
            <a:spAutoFit/>
          </a:bodyPr>
          <a:lstStyle/>
          <a:p>
            <a:pPr algn="ctr">
              <a:tabLst>
                <a:tab pos="1386840" algn="l"/>
              </a:tabLst>
            </a:pPr>
            <a:r>
              <a:rPr lang="en-US" sz="3600" dirty="0">
                <a:solidFill>
                  <a:srgbClr val="0D0D0D"/>
                </a:solidFill>
                <a:latin typeface="Times New Roman" panose="02020603050405020304" pitchFamily="18" charset="0"/>
                <a:ea typeface="MS Mincho"/>
              </a:rPr>
              <a:t>“</a:t>
            </a:r>
            <a:r>
              <a:rPr lang="en-US" sz="3600" dirty="0" err="1">
                <a:solidFill>
                  <a:srgbClr val="0D0D0D"/>
                </a:solidFill>
                <a:latin typeface="Times New Roman" panose="02020603050405020304" pitchFamily="18" charset="0"/>
                <a:ea typeface="MS Mincho"/>
              </a:rPr>
              <a:t>Cảm</a:t>
            </a:r>
            <a:r>
              <a:rPr lang="en-US" sz="3600" dirty="0">
                <a:solidFill>
                  <a:srgbClr val="0D0D0D"/>
                </a:solidFill>
                <a:latin typeface="Times New Roman" panose="02020603050405020304" pitchFamily="18" charset="0"/>
                <a:ea typeface="MS Mincho"/>
              </a:rPr>
              <a:t> </a:t>
            </a:r>
            <a:r>
              <a:rPr lang="en-US" sz="3600" dirty="0" err="1">
                <a:solidFill>
                  <a:srgbClr val="0D0D0D"/>
                </a:solidFill>
                <a:latin typeface="Times New Roman" panose="02020603050405020304" pitchFamily="18" charset="0"/>
                <a:ea typeface="MS Mincho"/>
              </a:rPr>
              <a:t>xúc</a:t>
            </a:r>
            <a:r>
              <a:rPr lang="en-US" sz="3600" dirty="0">
                <a:solidFill>
                  <a:srgbClr val="0D0D0D"/>
                </a:solidFill>
                <a:latin typeface="Times New Roman" panose="02020603050405020304" pitchFamily="18" charset="0"/>
                <a:ea typeface="MS Mincho"/>
              </a:rPr>
              <a:t> </a:t>
            </a:r>
            <a:r>
              <a:rPr lang="en-US" sz="3600" dirty="0" err="1">
                <a:solidFill>
                  <a:srgbClr val="0D0D0D"/>
                </a:solidFill>
                <a:latin typeface="Times New Roman" panose="02020603050405020304" pitchFamily="18" charset="0"/>
                <a:ea typeface="MS Mincho"/>
              </a:rPr>
              <a:t>khi</a:t>
            </a:r>
            <a:r>
              <a:rPr lang="en-US" sz="3600" dirty="0">
                <a:solidFill>
                  <a:srgbClr val="0D0D0D"/>
                </a:solidFill>
                <a:latin typeface="Times New Roman" panose="02020603050405020304" pitchFamily="18" charset="0"/>
                <a:ea typeface="MS Mincho"/>
              </a:rPr>
              <a:t> </a:t>
            </a:r>
            <a:r>
              <a:rPr lang="en-US" sz="3600" dirty="0" err="1">
                <a:solidFill>
                  <a:srgbClr val="0D0D0D"/>
                </a:solidFill>
                <a:latin typeface="Times New Roman" panose="02020603050405020304" pitchFamily="18" charset="0"/>
                <a:ea typeface="MS Mincho"/>
              </a:rPr>
              <a:t>học</a:t>
            </a:r>
            <a:r>
              <a:rPr lang="en-US" sz="3600" dirty="0">
                <a:solidFill>
                  <a:srgbClr val="0D0D0D"/>
                </a:solidFill>
                <a:latin typeface="Times New Roman" panose="02020603050405020304" pitchFamily="18" charset="0"/>
                <a:ea typeface="MS Mincho"/>
              </a:rPr>
              <a:t> </a:t>
            </a:r>
            <a:r>
              <a:rPr lang="en-US" sz="3600" dirty="0" err="1">
                <a:solidFill>
                  <a:srgbClr val="0D0D0D"/>
                </a:solidFill>
                <a:latin typeface="Times New Roman" panose="02020603050405020304" pitchFamily="18" charset="0"/>
                <a:ea typeface="MS Mincho"/>
              </a:rPr>
              <a:t>xong</a:t>
            </a:r>
            <a:r>
              <a:rPr lang="en-US" sz="3600" dirty="0">
                <a:solidFill>
                  <a:srgbClr val="0D0D0D"/>
                </a:solidFill>
                <a:latin typeface="Times New Roman" panose="02020603050405020304" pitchFamily="18" charset="0"/>
                <a:ea typeface="MS Mincho"/>
              </a:rPr>
              <a:t> </a:t>
            </a:r>
            <a:r>
              <a:rPr lang="en-US" sz="3600" dirty="0" err="1">
                <a:solidFill>
                  <a:srgbClr val="0D0D0D"/>
                </a:solidFill>
                <a:latin typeface="Times New Roman" panose="02020603050405020304" pitchFamily="18" charset="0"/>
                <a:ea typeface="MS Mincho"/>
              </a:rPr>
              <a:t>bài</a:t>
            </a:r>
            <a:r>
              <a:rPr lang="en-US" sz="3600" dirty="0">
                <a:solidFill>
                  <a:srgbClr val="0D0D0D"/>
                </a:solidFill>
                <a:latin typeface="Times New Roman" panose="02020603050405020304" pitchFamily="18" charset="0"/>
                <a:ea typeface="MS Mincho"/>
              </a:rPr>
              <a:t> </a:t>
            </a:r>
            <a:r>
              <a:rPr lang="en-US" sz="3600" dirty="0" err="1">
                <a:solidFill>
                  <a:srgbClr val="0D0D0D"/>
                </a:solidFill>
                <a:latin typeface="Times New Roman" panose="02020603050405020304" pitchFamily="18" charset="0"/>
                <a:ea typeface="MS Mincho"/>
              </a:rPr>
              <a:t>thơ</a:t>
            </a:r>
            <a:r>
              <a:rPr lang="en-US" sz="3600" dirty="0">
                <a:solidFill>
                  <a:srgbClr val="0D0D0D"/>
                </a:solidFill>
                <a:latin typeface="Times New Roman" panose="02020603050405020304" pitchFamily="18" charset="0"/>
                <a:ea typeface="MS Mincho"/>
              </a:rPr>
              <a:t> </a:t>
            </a:r>
            <a:r>
              <a:rPr lang="en-US" sz="3600" i="1" dirty="0" err="1">
                <a:solidFill>
                  <a:srgbClr val="0D0D0D"/>
                </a:solidFill>
                <a:latin typeface="Times New Roman" panose="02020603050405020304" pitchFamily="18" charset="0"/>
                <a:ea typeface="MS Mincho"/>
              </a:rPr>
              <a:t>Mây</a:t>
            </a:r>
            <a:r>
              <a:rPr lang="en-US" sz="3600" i="1" dirty="0">
                <a:solidFill>
                  <a:srgbClr val="0D0D0D"/>
                </a:solidFill>
                <a:latin typeface="Times New Roman" panose="02020603050405020304" pitchFamily="18" charset="0"/>
                <a:ea typeface="MS Mincho"/>
              </a:rPr>
              <a:t> </a:t>
            </a:r>
            <a:r>
              <a:rPr lang="en-US" sz="3600" i="1" dirty="0" err="1">
                <a:solidFill>
                  <a:srgbClr val="0D0D0D"/>
                </a:solidFill>
                <a:latin typeface="Times New Roman" panose="02020603050405020304" pitchFamily="18" charset="0"/>
                <a:ea typeface="MS Mincho"/>
              </a:rPr>
              <a:t>và</a:t>
            </a:r>
            <a:r>
              <a:rPr lang="en-US" sz="3600" i="1" dirty="0">
                <a:solidFill>
                  <a:srgbClr val="0D0D0D"/>
                </a:solidFill>
                <a:latin typeface="Times New Roman" panose="02020603050405020304" pitchFamily="18" charset="0"/>
                <a:ea typeface="MS Mincho"/>
              </a:rPr>
              <a:t> </a:t>
            </a:r>
            <a:r>
              <a:rPr lang="en-US" sz="3600" i="1" dirty="0" err="1">
                <a:solidFill>
                  <a:srgbClr val="0D0D0D"/>
                </a:solidFill>
                <a:latin typeface="Times New Roman" panose="02020603050405020304" pitchFamily="18" charset="0"/>
                <a:ea typeface="MS Mincho"/>
              </a:rPr>
              <a:t>sóng</a:t>
            </a:r>
            <a:r>
              <a:rPr lang="en-US" sz="3600" i="1" dirty="0">
                <a:solidFill>
                  <a:srgbClr val="0D0D0D"/>
                </a:solidFill>
                <a:latin typeface="Times New Roman" panose="02020603050405020304" pitchFamily="18" charset="0"/>
                <a:ea typeface="MS Mincho"/>
              </a:rPr>
              <a:t> </a:t>
            </a:r>
            <a:r>
              <a:rPr lang="en-US" sz="3600" dirty="0" err="1">
                <a:solidFill>
                  <a:srgbClr val="0D0D0D"/>
                </a:solidFill>
                <a:latin typeface="Times New Roman" panose="02020603050405020304" pitchFamily="18" charset="0"/>
                <a:ea typeface="MS Mincho"/>
              </a:rPr>
              <a:t>của</a:t>
            </a:r>
            <a:r>
              <a:rPr lang="en-US" sz="3600" dirty="0">
                <a:solidFill>
                  <a:srgbClr val="0D0D0D"/>
                </a:solidFill>
                <a:latin typeface="Times New Roman" panose="02020603050405020304" pitchFamily="18" charset="0"/>
                <a:ea typeface="MS Mincho"/>
              </a:rPr>
              <a:t> Ta-go</a:t>
            </a:r>
            <a:endParaRPr lang="en-US" sz="3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154091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398000" y="5308029"/>
            <a:ext cx="3149600" cy="1728343"/>
          </a:xfrm>
          <a:prstGeom prst="rect">
            <a:avLst/>
          </a:prstGeom>
        </p:spPr>
      </p:pic>
      <p:pic>
        <p:nvPicPr>
          <p:cNvPr id="10" name="Picture 2"/>
          <p:cNvPicPr>
            <a:picLocks noChangeAspect="1"/>
          </p:cNvPicPr>
          <p:nvPr/>
        </p:nvPicPr>
        <p:blipFill>
          <a:blip r:embed="rId4"/>
          <a:srcRect l="196" r="196"/>
          <a:stretch>
            <a:fillRect/>
          </a:stretch>
        </p:blipFill>
        <p:spPr>
          <a:xfrm rot="13049090">
            <a:off x="9279742" y="-777407"/>
            <a:ext cx="4732317" cy="2070657"/>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3925627233"/>
              </p:ext>
            </p:extLst>
          </p:nvPr>
        </p:nvGraphicFramePr>
        <p:xfrm>
          <a:off x="636200" y="1752417"/>
          <a:ext cx="7677806" cy="4539488"/>
        </p:xfrm>
        <a:graphic>
          <a:graphicData uri="http://schemas.openxmlformats.org/drawingml/2006/table">
            <a:tbl>
              <a:tblPr firstRow="1" bandRow="1">
                <a:tableStyleId>{5940675A-B579-460E-94D1-54222C63F5DA}</a:tableStyleId>
              </a:tblPr>
              <a:tblGrid>
                <a:gridCol w="7677806">
                  <a:extLst>
                    <a:ext uri="{9D8B030D-6E8A-4147-A177-3AD203B41FA5}">
                      <a16:colId xmlns:a16="http://schemas.microsoft.com/office/drawing/2014/main" val="3029623615"/>
                    </a:ext>
                  </a:extLst>
                </a:gridCol>
              </a:tblGrid>
              <a:tr h="370840">
                <a:tc>
                  <a:txBody>
                    <a:bodyPr/>
                    <a:lstStyle/>
                    <a:p>
                      <a:pPr algn="just">
                        <a:lnSpc>
                          <a:spcPct val="150000"/>
                        </a:lnSpc>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1. </a:t>
                      </a:r>
                      <a:r>
                        <a:rPr lang="en-US" sz="2800" dirty="0" err="1">
                          <a:effectLst/>
                          <a:latin typeface="Times New Roman" panose="02020603050405020304" pitchFamily="18" charset="0"/>
                          <a:cs typeface="Times New Roman" panose="02020603050405020304" pitchFamily="18" charset="0"/>
                        </a:rPr>
                        <a:t>Câu</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văn</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mở</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đầu</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bài</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viết</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nói</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về</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nội</a:t>
                      </a:r>
                      <a:r>
                        <a:rPr lang="en-US" sz="2800" baseline="0" dirty="0">
                          <a:effectLst/>
                          <a:latin typeface="Times New Roman" panose="02020603050405020304" pitchFamily="18" charset="0"/>
                          <a:cs typeface="Times New Roman" panose="02020603050405020304" pitchFamily="18" charset="0"/>
                        </a:rPr>
                        <a:t> dung </a:t>
                      </a:r>
                      <a:r>
                        <a:rPr lang="en-US" sz="2800" baseline="0" dirty="0" err="1">
                          <a:effectLst/>
                          <a:latin typeface="Times New Roman" panose="02020603050405020304" pitchFamily="18" charset="0"/>
                          <a:cs typeface="Times New Roman" panose="02020603050405020304" pitchFamily="18" charset="0"/>
                        </a:rPr>
                        <a:t>gì</a:t>
                      </a:r>
                      <a:r>
                        <a:rPr lang="en-US" sz="2800" baseline="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424679688"/>
                  </a:ext>
                </a:extLst>
              </a:tr>
              <a:tr h="370840">
                <a:tc>
                  <a:txBody>
                    <a:bodyPr/>
                    <a:lstStyle/>
                    <a:p>
                      <a:pPr algn="just">
                        <a:lnSpc>
                          <a:spcPct val="150000"/>
                        </a:lnSpc>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2. </a:t>
                      </a:r>
                      <a:r>
                        <a:rPr lang="en-US" sz="2800" dirty="0" err="1">
                          <a:effectLst/>
                          <a:latin typeface="Times New Roman" panose="02020603050405020304" pitchFamily="18" charset="0"/>
                          <a:cs typeface="Times New Roman" panose="02020603050405020304" pitchFamily="18" charset="0"/>
                        </a:rPr>
                        <a:t>Nêu</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các</a:t>
                      </a:r>
                      <a:r>
                        <a:rPr lang="en-US" sz="2800" baseline="0" dirty="0">
                          <a:effectLst/>
                          <a:latin typeface="Times New Roman" panose="02020603050405020304" pitchFamily="18" charset="0"/>
                          <a:cs typeface="Times New Roman" panose="02020603050405020304" pitchFamily="18" charset="0"/>
                        </a:rPr>
                        <a:t> chi </a:t>
                      </a:r>
                      <a:r>
                        <a:rPr lang="en-US" sz="2800" baseline="0" dirty="0" err="1">
                          <a:effectLst/>
                          <a:latin typeface="Times New Roman" panose="02020603050405020304" pitchFamily="18" charset="0"/>
                          <a:cs typeface="Times New Roman" panose="02020603050405020304" pitchFamily="18" charset="0"/>
                        </a:rPr>
                        <a:t>tiết</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mang</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tính</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tự</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sự</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và</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miêu</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tả</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trong</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bài</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thơ</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và</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đánh</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giá</a:t>
                      </a:r>
                      <a:r>
                        <a:rPr lang="en-US" sz="2800" baseline="0" dirty="0">
                          <a:effectLst/>
                          <a:latin typeface="Times New Roman" panose="02020603050405020304" pitchFamily="18" charset="0"/>
                          <a:cs typeface="Times New Roman" panose="02020603050405020304" pitchFamily="18" charset="0"/>
                        </a:rPr>
                        <a:t> ý </a:t>
                      </a:r>
                      <a:r>
                        <a:rPr lang="en-US" sz="2800" baseline="0" dirty="0" err="1">
                          <a:effectLst/>
                          <a:latin typeface="Times New Roman" panose="02020603050405020304" pitchFamily="18" charset="0"/>
                          <a:cs typeface="Times New Roman" panose="02020603050405020304" pitchFamily="18" charset="0"/>
                        </a:rPr>
                        <a:t>nghĩa</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của</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chúng</a:t>
                      </a:r>
                      <a:r>
                        <a:rPr lang="en-US" sz="2800" baseline="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65517485"/>
                  </a:ext>
                </a:extLst>
              </a:tr>
              <a:tr h="370840">
                <a:tc>
                  <a:txBody>
                    <a:bodyPr/>
                    <a:lstStyle/>
                    <a:p>
                      <a:pPr algn="just">
                        <a:lnSpc>
                          <a:spcPct val="150000"/>
                        </a:lnSpc>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3. </a:t>
                      </a:r>
                      <a:r>
                        <a:rPr lang="en-US" sz="2800" dirty="0" err="1">
                          <a:effectLst/>
                          <a:latin typeface="Times New Roman" panose="02020603050405020304" pitchFamily="18" charset="0"/>
                          <a:cs typeface="Times New Roman" panose="02020603050405020304" pitchFamily="18" charset="0"/>
                        </a:rPr>
                        <a:t>Chỉ</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những</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nét</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độc</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đáo</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trong</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cách</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tự</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sự</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và</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miêu</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tả</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của</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nhà</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thơ</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163244422"/>
                  </a:ext>
                </a:extLst>
              </a:tr>
              <a:tr h="370840">
                <a:tc>
                  <a:txBody>
                    <a:bodyPr/>
                    <a:lstStyle/>
                    <a:p>
                      <a:pPr algn="just">
                        <a:lnSpc>
                          <a:spcPct val="150000"/>
                        </a:lnSpc>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4. </a:t>
                      </a:r>
                      <a:r>
                        <a:rPr lang="en-US" sz="2800" dirty="0" err="1">
                          <a:effectLst/>
                          <a:latin typeface="Times New Roman" panose="02020603050405020304" pitchFamily="18" charset="0"/>
                          <a:cs typeface="Times New Roman" panose="02020603050405020304" pitchFamily="18" charset="0"/>
                        </a:rPr>
                        <a:t>Khái</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quát</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lại</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cảm</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xúc</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chung</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của</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người</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viết</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về</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bài</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thơ</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trong</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hình</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thức</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kể</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chuyện</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độc</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đáo</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của</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nó</a:t>
                      </a:r>
                      <a:r>
                        <a:rPr lang="en-US" sz="2800" baseline="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664391288"/>
                  </a:ext>
                </a:extLst>
              </a:tr>
            </a:tbl>
          </a:graphicData>
        </a:graphic>
      </p:graphicFrame>
      <p:pic>
        <p:nvPicPr>
          <p:cNvPr id="8" name="Picture 7"/>
          <p:cNvPicPr>
            <a:picLocks noChangeAspect="1"/>
          </p:cNvPicPr>
          <p:nvPr/>
        </p:nvPicPr>
        <p:blipFill>
          <a:blip r:embed="rId5"/>
          <a:stretch>
            <a:fillRect/>
          </a:stretch>
        </p:blipFill>
        <p:spPr>
          <a:xfrm>
            <a:off x="2242132" y="133412"/>
            <a:ext cx="7781458" cy="1752417"/>
          </a:xfrm>
          <a:prstGeom prst="rect">
            <a:avLst/>
          </a:prstGeom>
        </p:spPr>
      </p:pic>
      <p:sp>
        <p:nvSpPr>
          <p:cNvPr id="13" name="Rounded Rectangle 12"/>
          <p:cNvSpPr/>
          <p:nvPr/>
        </p:nvSpPr>
        <p:spPr>
          <a:xfrm>
            <a:off x="8525803" y="1752417"/>
            <a:ext cx="3234788" cy="667226"/>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anose="02020603050405020304" pitchFamily="18" charset="0"/>
                <a:cs typeface="Times New Roman" panose="02020603050405020304" pitchFamily="18" charset="0"/>
              </a:rPr>
              <a:t>Em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được</a:t>
            </a:r>
            <a:r>
              <a:rPr lang="en-US" sz="3200" dirty="0">
                <a:solidFill>
                  <a:schemeClr val="tx1"/>
                </a:solidFill>
                <a:latin typeface="Times New Roman" panose="02020603050405020304" pitchFamily="18" charset="0"/>
                <a:cs typeface="Times New Roman" panose="02020603050405020304" pitchFamily="18" charset="0"/>
              </a:rPr>
              <a:t> 7 </a:t>
            </a:r>
            <a:r>
              <a:rPr lang="en-US" sz="3200" dirty="0" err="1">
                <a:solidFill>
                  <a:schemeClr val="tx1"/>
                </a:solidFill>
                <a:latin typeface="Times New Roman" panose="02020603050405020304" pitchFamily="18" charset="0"/>
                <a:cs typeface="Times New Roman" panose="02020603050405020304" pitchFamily="18" charset="0"/>
              </a:rPr>
              <a:t>điểm</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8525803" y="2519398"/>
            <a:ext cx="3234788" cy="1250743"/>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anose="02020603050405020304" pitchFamily="18" charset="0"/>
                <a:cs typeface="Times New Roman" panose="02020603050405020304" pitchFamily="18" charset="0"/>
              </a:rPr>
              <a:t>Em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được</a:t>
            </a:r>
            <a:r>
              <a:rPr lang="en-US" sz="3200" dirty="0">
                <a:solidFill>
                  <a:schemeClr val="tx1"/>
                </a:solidFill>
                <a:latin typeface="Times New Roman" panose="02020603050405020304" pitchFamily="18" charset="0"/>
                <a:cs typeface="Times New Roman" panose="02020603050405020304" pitchFamily="18" charset="0"/>
              </a:rPr>
              <a:t> 8 </a:t>
            </a:r>
            <a:r>
              <a:rPr lang="en-US" sz="3200" dirty="0" err="1">
                <a:solidFill>
                  <a:schemeClr val="tx1"/>
                </a:solidFill>
                <a:latin typeface="Times New Roman" panose="02020603050405020304" pitchFamily="18" charset="0"/>
                <a:cs typeface="Times New Roman" panose="02020603050405020304" pitchFamily="18" charset="0"/>
              </a:rPr>
              <a:t>điểm</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8525803" y="3913713"/>
            <a:ext cx="3234788" cy="1250743"/>
          </a:xfrm>
          <a:prstGeom prst="roundRect">
            <a:avLst/>
          </a:prstGeom>
          <a:solidFill>
            <a:schemeClr val="accent3">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+1 </a:t>
            </a:r>
            <a:r>
              <a:rPr lang="en-US" sz="2800" dirty="0" err="1">
                <a:solidFill>
                  <a:schemeClr val="tx1"/>
                </a:solidFill>
                <a:latin typeface="Times New Roman" panose="02020603050405020304" pitchFamily="18" charset="0"/>
                <a:cs typeface="Times New Roman" panose="02020603050405020304" pitchFamily="18" charset="0"/>
              </a:rPr>
              <a:t>điểm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ktra</a:t>
            </a:r>
            <a:r>
              <a:rPr lang="en-US" sz="2800" dirty="0">
                <a:solidFill>
                  <a:schemeClr val="tx1"/>
                </a:solidFill>
                <a:latin typeface="Times New Roman" panose="02020603050405020304" pitchFamily="18" charset="0"/>
                <a:cs typeface="Times New Roman" panose="02020603050405020304" pitchFamily="18" charset="0"/>
              </a:rPr>
              <a:t> HỌC KÌ</a:t>
            </a:r>
          </a:p>
        </p:txBody>
      </p:sp>
      <p:sp>
        <p:nvSpPr>
          <p:cNvPr id="17" name="Rounded Rectangle 16"/>
          <p:cNvSpPr/>
          <p:nvPr/>
        </p:nvSpPr>
        <p:spPr>
          <a:xfrm>
            <a:off x="8568467" y="5300352"/>
            <a:ext cx="3234788" cy="1250743"/>
          </a:xfrm>
          <a:prstGeom prst="roundRect">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anose="02020603050405020304" pitchFamily="18" charset="0"/>
                <a:cs typeface="Times New Roman" panose="02020603050405020304" pitchFamily="18" charset="0"/>
              </a:rPr>
              <a:t>Em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được</a:t>
            </a:r>
            <a:r>
              <a:rPr lang="en-US" sz="3200" dirty="0">
                <a:solidFill>
                  <a:schemeClr val="tx1"/>
                </a:solidFill>
                <a:latin typeface="Times New Roman" panose="02020603050405020304" pitchFamily="18" charset="0"/>
                <a:cs typeface="Times New Roman" panose="02020603050405020304" pitchFamily="18" charset="0"/>
              </a:rPr>
              <a:t> 7 </a:t>
            </a:r>
            <a:r>
              <a:rPr lang="en-US" sz="3200" dirty="0" err="1">
                <a:solidFill>
                  <a:schemeClr val="tx1"/>
                </a:solidFill>
                <a:latin typeface="Times New Roman" panose="02020603050405020304" pitchFamily="18" charset="0"/>
                <a:cs typeface="Times New Roman" panose="02020603050405020304" pitchFamily="18" charset="0"/>
              </a:rPr>
              <a:t>điểm</a:t>
            </a:r>
            <a:endParaRPr lang="en-US"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970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anim calcmode="lin" valueType="num">
                                      <p:cBhvr>
                                        <p:cTn id="13" dur="2000" fill="hold"/>
                                        <p:tgtEl>
                                          <p:spTgt spid="11"/>
                                        </p:tgtEl>
                                        <p:attrNameLst>
                                          <p:attrName>ppt_w</p:attrName>
                                        </p:attrNameLst>
                                      </p:cBhvr>
                                      <p:tavLst>
                                        <p:tav tm="0" fmla="#ppt_w*sin(2.5*pi*$)">
                                          <p:val>
                                            <p:fltVal val="0"/>
                                          </p:val>
                                        </p:tav>
                                        <p:tav tm="100000">
                                          <p:val>
                                            <p:fltVal val="1"/>
                                          </p:val>
                                        </p:tav>
                                      </p:tavLst>
                                    </p:anim>
                                    <p:anim calcmode="lin" valueType="num">
                                      <p:cBhvr>
                                        <p:cTn id="14" dur="2000" fill="hold"/>
                                        <p:tgtEl>
                                          <p:spTgt spid="11"/>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anim calcmode="lin" valueType="num">
                                      <p:cBhvr>
                                        <p:cTn id="18" dur="2000" fill="hold"/>
                                        <p:tgtEl>
                                          <p:spTgt spid="13"/>
                                        </p:tgtEl>
                                        <p:attrNameLst>
                                          <p:attrName>ppt_w</p:attrName>
                                        </p:attrNameLst>
                                      </p:cBhvr>
                                      <p:tavLst>
                                        <p:tav tm="0" fmla="#ppt_w*sin(2.5*pi*$)">
                                          <p:val>
                                            <p:fltVal val="0"/>
                                          </p:val>
                                        </p:tav>
                                        <p:tav tm="100000">
                                          <p:val>
                                            <p:fltVal val="1"/>
                                          </p:val>
                                        </p:tav>
                                      </p:tavLst>
                                    </p:anim>
                                    <p:anim calcmode="lin" valueType="num">
                                      <p:cBhvr>
                                        <p:cTn id="19" dur="2000" fill="hold"/>
                                        <p:tgtEl>
                                          <p:spTgt spid="13"/>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anim calcmode="lin" valueType="num">
                                      <p:cBhvr>
                                        <p:cTn id="23" dur="2000" fill="hold"/>
                                        <p:tgtEl>
                                          <p:spTgt spid="14"/>
                                        </p:tgtEl>
                                        <p:attrNameLst>
                                          <p:attrName>ppt_w</p:attrName>
                                        </p:attrNameLst>
                                      </p:cBhvr>
                                      <p:tavLst>
                                        <p:tav tm="0" fmla="#ppt_w*sin(2.5*pi*$)">
                                          <p:val>
                                            <p:fltVal val="0"/>
                                          </p:val>
                                        </p:tav>
                                        <p:tav tm="100000">
                                          <p:val>
                                            <p:fltVal val="1"/>
                                          </p:val>
                                        </p:tav>
                                      </p:tavLst>
                                    </p:anim>
                                    <p:anim calcmode="lin" valueType="num">
                                      <p:cBhvr>
                                        <p:cTn id="24" dur="2000" fill="hold"/>
                                        <p:tgtEl>
                                          <p:spTgt spid="14"/>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000"/>
                                        <p:tgtEl>
                                          <p:spTgt spid="16"/>
                                        </p:tgtEl>
                                      </p:cBhvr>
                                    </p:animEffect>
                                    <p:anim calcmode="lin" valueType="num">
                                      <p:cBhvr>
                                        <p:cTn id="28" dur="2000" fill="hold"/>
                                        <p:tgtEl>
                                          <p:spTgt spid="16"/>
                                        </p:tgtEl>
                                        <p:attrNameLst>
                                          <p:attrName>ppt_w</p:attrName>
                                        </p:attrNameLst>
                                      </p:cBhvr>
                                      <p:tavLst>
                                        <p:tav tm="0" fmla="#ppt_w*sin(2.5*pi*$)">
                                          <p:val>
                                            <p:fltVal val="0"/>
                                          </p:val>
                                        </p:tav>
                                        <p:tav tm="100000">
                                          <p:val>
                                            <p:fltVal val="1"/>
                                          </p:val>
                                        </p:tav>
                                      </p:tavLst>
                                    </p:anim>
                                    <p:anim calcmode="lin" valueType="num">
                                      <p:cBhvr>
                                        <p:cTn id="29" dur="2000" fill="hold"/>
                                        <p:tgtEl>
                                          <p:spTgt spid="16"/>
                                        </p:tgtEl>
                                        <p:attrNameLst>
                                          <p:attrName>ppt_h</p:attrName>
                                        </p:attrNameLst>
                                      </p:cBhvr>
                                      <p:tavLst>
                                        <p:tav tm="0">
                                          <p:val>
                                            <p:strVal val="#ppt_h"/>
                                          </p:val>
                                        </p:tav>
                                        <p:tav tm="100000">
                                          <p:val>
                                            <p:strVal val="#ppt_h"/>
                                          </p:val>
                                        </p:tav>
                                      </p:tavLst>
                                    </p:anim>
                                  </p:childTnLst>
                                </p:cTn>
                              </p:par>
                              <p:par>
                                <p:cTn id="30" presetID="45"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2000"/>
                                        <p:tgtEl>
                                          <p:spTgt spid="17"/>
                                        </p:tgtEl>
                                      </p:cBhvr>
                                    </p:animEffect>
                                    <p:anim calcmode="lin" valueType="num">
                                      <p:cBhvr>
                                        <p:cTn id="33" dur="2000" fill="hold"/>
                                        <p:tgtEl>
                                          <p:spTgt spid="17"/>
                                        </p:tgtEl>
                                        <p:attrNameLst>
                                          <p:attrName>ppt_w</p:attrName>
                                        </p:attrNameLst>
                                      </p:cBhvr>
                                      <p:tavLst>
                                        <p:tav tm="0" fmla="#ppt_w*sin(2.5*pi*$)">
                                          <p:val>
                                            <p:fltVal val="0"/>
                                          </p:val>
                                        </p:tav>
                                        <p:tav tm="100000">
                                          <p:val>
                                            <p:fltVal val="1"/>
                                          </p:val>
                                        </p:tav>
                                      </p:tavLst>
                                    </p:anim>
                                    <p:anim calcmode="lin" valueType="num">
                                      <p:cBhvr>
                                        <p:cTn id="34" dur="2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p:cNvPicPr>
          <p:nvPr/>
        </p:nvPicPr>
        <p:blipFill>
          <a:blip r:embed="rId3"/>
          <a:srcRect/>
          <a:stretch>
            <a:fillRect/>
          </a:stretch>
        </p:blipFill>
        <p:spPr>
          <a:xfrm>
            <a:off x="-2467769" y="3987800"/>
            <a:ext cx="4935537" cy="4349442"/>
          </a:xfrm>
          <a:prstGeom prst="rect">
            <a:avLst/>
          </a:prstGeom>
        </p:spPr>
      </p:pic>
      <p:pic>
        <p:nvPicPr>
          <p:cNvPr id="13" name="Picture 12"/>
          <p:cNvPicPr>
            <a:picLocks noChangeAspect="1"/>
          </p:cNvPicPr>
          <p:nvPr/>
        </p:nvPicPr>
        <p:blipFill>
          <a:blip r:embed="rId4"/>
          <a:stretch>
            <a:fillRect/>
          </a:stretch>
        </p:blipFill>
        <p:spPr>
          <a:xfrm>
            <a:off x="558800" y="780196"/>
            <a:ext cx="5050430" cy="5297607"/>
          </a:xfrm>
          <a:prstGeom prst="rect">
            <a:avLst/>
          </a:prstGeom>
        </p:spPr>
      </p:pic>
      <p:sp>
        <p:nvSpPr>
          <p:cNvPr id="16" name="矩形 23"/>
          <p:cNvSpPr/>
          <p:nvPr/>
        </p:nvSpPr>
        <p:spPr>
          <a:xfrm>
            <a:off x="6201208" y="1185023"/>
            <a:ext cx="2242795" cy="646331"/>
          </a:xfrm>
          <a:prstGeom prst="rect">
            <a:avLst/>
          </a:prstGeom>
        </p:spPr>
        <p:txBody>
          <a:bodyPr wrap="square">
            <a:spAutoFit/>
          </a:bodyPr>
          <a:lstStyle/>
          <a:p>
            <a:pPr>
              <a:buClrTx/>
              <a:buFontTx/>
              <a:buNone/>
            </a:pPr>
            <a:r>
              <a:rPr lang="vi-VN" altLang="zh-CN" sz="3600" b="1" kern="1200"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Mở đoạn</a:t>
            </a:r>
            <a:endParaRPr lang="zh-CN" altLang="en-US" sz="3600" b="1" kern="1200"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7" name="Rectangle 16"/>
          <p:cNvSpPr/>
          <p:nvPr/>
        </p:nvSpPr>
        <p:spPr>
          <a:xfrm>
            <a:off x="6068704" y="2094974"/>
            <a:ext cx="5586484" cy="3785652"/>
          </a:xfrm>
          <a:prstGeom prst="rect">
            <a:avLst/>
          </a:prstGeom>
        </p:spPr>
        <p:txBody>
          <a:bodyPr wrap="square">
            <a:spAutoFit/>
          </a:bodyPr>
          <a:lstStyle/>
          <a:p>
            <a:pPr lvl="0" algn="just">
              <a:lnSpc>
                <a:spcPct val="150000"/>
              </a:lnSpc>
            </a:pPr>
            <a:r>
              <a:rPr lang="vi-VN" sz="3200" dirty="0">
                <a:latin typeface="Times New Roman" panose="02020603050405020304" pitchFamily="18" charset="0"/>
                <a:cs typeface="Times New Roman" panose="02020603050405020304" pitchFamily="18" charset="0"/>
              </a:rPr>
              <a:t>  -  </a:t>
            </a:r>
            <a:r>
              <a:rPr lang="en-US" sz="3200" dirty="0">
                <a:latin typeface="Times New Roman" panose="02020603050405020304" pitchFamily="18" charset="0"/>
                <a:cs typeface="Times New Roman" panose="02020603050405020304" pitchFamily="18" charset="0"/>
              </a:rPr>
              <a:t>G</a:t>
            </a:r>
            <a:r>
              <a:rPr lang="vi-VN" sz="3200" dirty="0">
                <a:latin typeface="Times New Roman" panose="02020603050405020304" pitchFamily="18" charset="0"/>
                <a:cs typeface="Times New Roman" panose="02020603050405020304" pitchFamily="18" charset="0"/>
              </a:rPr>
              <a:t>iới thiệu nhan đề bài thơ, tên tác giả, và nêu cảm xúc chung của người viết: xúc động trước tình mẹ con </a:t>
            </a:r>
            <a:r>
              <a:rPr lang="en-US" sz="3200" dirty="0" err="1">
                <a:latin typeface="Times New Roman" panose="02020603050405020304" pitchFamily="18" charset="0"/>
                <a:cs typeface="Times New Roman" panose="02020603050405020304" pitchFamily="18" charset="0"/>
              </a:rPr>
              <a:t>thiêng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diệt</a:t>
            </a:r>
            <a:r>
              <a:rPr lang="vi-VN"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284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p:cNvPicPr>
          <p:nvPr/>
        </p:nvPicPr>
        <p:blipFill>
          <a:blip r:embed="rId3"/>
          <a:srcRect/>
          <a:stretch>
            <a:fillRect/>
          </a:stretch>
        </p:blipFill>
        <p:spPr>
          <a:xfrm>
            <a:off x="-2061369" y="3937000"/>
            <a:ext cx="4935537" cy="4349442"/>
          </a:xfrm>
          <a:prstGeom prst="rect">
            <a:avLst/>
          </a:prstGeom>
        </p:spPr>
      </p:pic>
      <p:pic>
        <p:nvPicPr>
          <p:cNvPr id="12" name="Picture 5"/>
          <p:cNvPicPr>
            <a:picLocks noChangeAspect="1"/>
          </p:cNvPicPr>
          <p:nvPr/>
        </p:nvPicPr>
        <p:blipFill>
          <a:blip r:embed="rId4"/>
          <a:srcRect/>
          <a:stretch>
            <a:fillRect/>
          </a:stretch>
        </p:blipFill>
        <p:spPr>
          <a:xfrm rot="2454020">
            <a:off x="-753611" y="4139049"/>
            <a:ext cx="1507223" cy="1252879"/>
          </a:xfrm>
          <a:prstGeom prst="rect">
            <a:avLst/>
          </a:prstGeom>
        </p:spPr>
      </p:pic>
      <p:pic>
        <p:nvPicPr>
          <p:cNvPr id="13"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rot="5159369">
            <a:off x="148234" y="5471587"/>
            <a:ext cx="1117634" cy="1339213"/>
          </a:xfrm>
          <a:prstGeom prst="rect">
            <a:avLst/>
          </a:prstGeom>
        </p:spPr>
      </p:pic>
      <p:sp>
        <p:nvSpPr>
          <p:cNvPr id="8" name="矩形 23"/>
          <p:cNvSpPr/>
          <p:nvPr/>
        </p:nvSpPr>
        <p:spPr>
          <a:xfrm>
            <a:off x="4638212" y="303826"/>
            <a:ext cx="2820257" cy="584775"/>
          </a:xfrm>
          <a:prstGeom prst="rect">
            <a:avLst/>
          </a:prstGeom>
        </p:spPr>
        <p:txBody>
          <a:bodyPr wrap="square">
            <a:spAutoFit/>
          </a:bodyPr>
          <a:lstStyle/>
          <a:p>
            <a:pPr algn="ctr">
              <a:buClrTx/>
              <a:buFontTx/>
              <a:buNone/>
            </a:pPr>
            <a:r>
              <a:rPr lang="vi-VN" altLang="zh-CN" sz="3200" b="1" kern="1200"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Thân  đoạn</a:t>
            </a:r>
            <a:endParaRPr lang="zh-CN" altLang="en-US" sz="3200" b="1" kern="1200"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4" name="Rectangle 13"/>
          <p:cNvSpPr/>
          <p:nvPr/>
        </p:nvSpPr>
        <p:spPr>
          <a:xfrm>
            <a:off x="979776" y="1397293"/>
            <a:ext cx="10215489" cy="1384995"/>
          </a:xfrm>
          <a:prstGeom prst="rect">
            <a:avLst/>
          </a:prstGeom>
        </p:spPr>
        <p:txBody>
          <a:bodyPr wrap="square">
            <a:spAutoFit/>
          </a:bodyPr>
          <a:lstStyle/>
          <a:p>
            <a:pPr lvl="0" algn="just"/>
            <a:r>
              <a:rPr 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xúc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con, </a:t>
            </a:r>
            <a:r>
              <a:rPr lang="en-US" sz="2800" b="1" dirty="0" err="1">
                <a:latin typeface="Times New Roman" panose="02020603050405020304" pitchFamily="18" charset="0"/>
                <a:cs typeface="Times New Roman" panose="02020603050405020304" pitchFamily="18" charset="0"/>
              </a:rPr>
              <a:t>đồng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con...</a:t>
            </a:r>
          </a:p>
        </p:txBody>
      </p:sp>
      <p:sp>
        <p:nvSpPr>
          <p:cNvPr id="15" name="Rectangle 14"/>
          <p:cNvSpPr/>
          <p:nvPr/>
        </p:nvSpPr>
        <p:spPr>
          <a:xfrm>
            <a:off x="979777" y="3039622"/>
            <a:ext cx="10215490" cy="1815882"/>
          </a:xfrm>
          <a:prstGeom prst="rect">
            <a:avLst/>
          </a:prstGeom>
        </p:spPr>
        <p:txBody>
          <a:bodyPr wrap="square">
            <a:spAutoFit/>
          </a:bodyPr>
          <a:lstStyle/>
          <a:p>
            <a:pPr lvl="0" algn="just"/>
            <a:r>
              <a:rPr lang="vi-VN"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a:t>
            </a:r>
            <a:r>
              <a:rPr lang="en-US" sz="2800" b="1" dirty="0">
                <a:latin typeface="Times New Roman" panose="02020603050405020304" pitchFamily="18" charset="0"/>
                <a:cs typeface="Times New Roman" panose="02020603050405020304" pitchFamily="18" charset="0"/>
              </a:rPr>
              <a:t> ý </a:t>
            </a:r>
            <a:r>
              <a:rPr lang="en-US" sz="2800" b="1" dirty="0" err="1">
                <a:latin typeface="Times New Roman" panose="02020603050405020304" pitchFamily="18" charset="0"/>
                <a:cs typeface="Times New Roman" panose="02020603050405020304" pitchFamily="18" charset="0"/>
              </a:rPr>
              <a:t>nghĩa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chi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mang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miêu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a:t>
            </a:r>
          </a:p>
        </p:txBody>
      </p:sp>
      <p:sp>
        <p:nvSpPr>
          <p:cNvPr id="16" name="Rectangle 15"/>
          <p:cNvSpPr/>
          <p:nvPr/>
        </p:nvSpPr>
        <p:spPr>
          <a:xfrm>
            <a:off x="979776" y="5093887"/>
            <a:ext cx="10215490" cy="1384995"/>
          </a:xfrm>
          <a:prstGeom prst="rect">
            <a:avLst/>
          </a:prstGeom>
        </p:spPr>
        <p:txBody>
          <a:bodyPr wrap="square">
            <a:spAutoFit/>
          </a:bodyPr>
          <a:lstStyle/>
          <a:p>
            <a:pPr lvl="0" algn="just"/>
            <a:r>
              <a:rPr lang="vi-VN"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Nét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miêu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0336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p:cNvPicPr>
            <a:picLocks noChangeAspect="1"/>
          </p:cNvPicPr>
          <p:nvPr/>
        </p:nvPicPr>
        <p:blipFill>
          <a:blip r:embed="rId3"/>
          <a:srcRect/>
          <a:stretch>
            <a:fillRect/>
          </a:stretch>
        </p:blipFill>
        <p:spPr>
          <a:xfrm rot="2454020">
            <a:off x="-466558" y="5514754"/>
            <a:ext cx="1507223" cy="1252879"/>
          </a:xfrm>
          <a:prstGeom prst="rect">
            <a:avLst/>
          </a:prstGeom>
        </p:spPr>
      </p:pic>
      <p:pic>
        <p:nvPicPr>
          <p:cNvPr id="11"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5159369">
            <a:off x="-169767" y="5492634"/>
            <a:ext cx="1117634" cy="1339213"/>
          </a:xfrm>
          <a:prstGeom prst="rect">
            <a:avLst/>
          </a:prstGeom>
        </p:spPr>
      </p:pic>
      <p:pic>
        <p:nvPicPr>
          <p:cNvPr id="15"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rot="-6302151">
            <a:off x="10841532" y="264495"/>
            <a:ext cx="1117634" cy="1339213"/>
          </a:xfrm>
          <a:prstGeom prst="rect">
            <a:avLst/>
          </a:prstGeom>
        </p:spPr>
      </p:pic>
      <p:pic>
        <p:nvPicPr>
          <p:cNvPr id="16" name="Picture 15"/>
          <p:cNvPicPr>
            <a:picLocks noChangeAspect="1"/>
          </p:cNvPicPr>
          <p:nvPr/>
        </p:nvPicPr>
        <p:blipFill>
          <a:blip r:embed="rId6"/>
          <a:stretch>
            <a:fillRect/>
          </a:stretch>
        </p:blipFill>
        <p:spPr>
          <a:xfrm>
            <a:off x="558800" y="780196"/>
            <a:ext cx="5050430" cy="5297607"/>
          </a:xfrm>
          <a:prstGeom prst="rect">
            <a:avLst/>
          </a:prstGeom>
        </p:spPr>
      </p:pic>
      <p:sp>
        <p:nvSpPr>
          <p:cNvPr id="17" name="矩形 23"/>
          <p:cNvSpPr/>
          <p:nvPr/>
        </p:nvSpPr>
        <p:spPr>
          <a:xfrm>
            <a:off x="6201208" y="1185023"/>
            <a:ext cx="2242795" cy="646331"/>
          </a:xfrm>
          <a:prstGeom prst="rect">
            <a:avLst/>
          </a:prstGeom>
        </p:spPr>
        <p:txBody>
          <a:bodyPr wrap="square">
            <a:spAutoFit/>
          </a:bodyPr>
          <a:lstStyle/>
          <a:p>
            <a:pPr>
              <a:buClrTx/>
              <a:buFontTx/>
              <a:buNone/>
            </a:pPr>
            <a:r>
              <a:rPr lang="vi-VN" altLang="zh-CN" sz="3600" b="1" kern="1200"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Kết đoạn</a:t>
            </a:r>
            <a:endParaRPr lang="zh-CN" altLang="en-US" sz="3600" b="1" kern="1200"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8" name="Rectangle 17"/>
          <p:cNvSpPr/>
          <p:nvPr/>
        </p:nvSpPr>
        <p:spPr>
          <a:xfrm>
            <a:off x="6201208" y="2215773"/>
            <a:ext cx="5385741" cy="3892861"/>
          </a:xfrm>
          <a:prstGeom prst="rect">
            <a:avLst/>
          </a:prstGeom>
        </p:spPr>
        <p:txBody>
          <a:bodyPr wrap="square">
            <a:spAutoFit/>
          </a:bodyPr>
          <a:lstStyle/>
          <a:p>
            <a:pPr lvl="0" algn="just">
              <a:lnSpc>
                <a:spcPct val="150000"/>
              </a:lnSpc>
            </a:pPr>
            <a:r>
              <a:rPr 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ngọt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6199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404</TotalTime>
  <Words>1263</Words>
  <Application>Microsoft Office PowerPoint</Application>
  <PresentationFormat>Widescreen</PresentationFormat>
  <Paragraphs>72</Paragraphs>
  <Slides>17</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张 建春</dc:creator>
  <cp:lastModifiedBy>Dao Hoai Nam</cp:lastModifiedBy>
  <cp:revision>95</cp:revision>
  <dcterms:created xsi:type="dcterms:W3CDTF">2020-09-22T01:13:43Z</dcterms:created>
  <dcterms:modified xsi:type="dcterms:W3CDTF">2025-10-27T09:09:03Z</dcterms:modified>
</cp:coreProperties>
</file>