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1"/>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397" r:id="rId27"/>
    <p:sldId id="398" r:id="rId28"/>
    <p:sldId id="399" r:id="rId29"/>
    <p:sldId id="400" r:id="rId30"/>
    <p:sldId id="344" r:id="rId31"/>
    <p:sldId id="269" r:id="rId32"/>
    <p:sldId id="271" r:id="rId33"/>
    <p:sldId id="283" r:id="rId34"/>
    <p:sldId id="284" r:id="rId35"/>
    <p:sldId id="403" r:id="rId36"/>
    <p:sldId id="404" r:id="rId37"/>
    <p:sldId id="405" r:id="rId38"/>
    <p:sldId id="406" r:id="rId39"/>
    <p:sldId id="407" r:id="rId40"/>
  </p:sldIdLst>
  <p:sldSz cx="9144000" cy="5143500" type="screen16x9"/>
  <p:notesSz cx="6858000" cy="9144000"/>
  <p:embeddedFontLst>
    <p:embeddedFont>
      <p:font typeface="Fira Sans Extra Condensed Medium" panose="020B060402020202020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Overpass Black" panose="020B0604020202020204" charset="0"/>
      <p:bold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I. </a:t>
            </a:r>
            <a:r>
              <a:rPr lang="en-US" dirty="0" err="1"/>
              <a:t>Tìm</a:t>
            </a:r>
            <a:r>
              <a:rPr lang="en-US" baseline="0" dirty="0"/>
              <a:t> </a:t>
            </a:r>
            <a:r>
              <a:rPr lang="en-US" baseline="0" dirty="0" err="1"/>
              <a:t>hiểu</a:t>
            </a:r>
            <a:r>
              <a:rPr lang="en-US" baseline="0" dirty="0"/>
              <a:t> </a:t>
            </a:r>
            <a:r>
              <a:rPr lang="en-US" baseline="0" dirty="0" err="1"/>
              <a:t>chung</a:t>
            </a:r>
            <a:endParaRPr lang="en-US" dirty="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10/27/2025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1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image" Target="../media/image71.gif"/><Relationship Id="rId5" Type="http://schemas.openxmlformats.org/officeDocument/2006/relationships/slide" Target="slide37.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74.gif"/><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220007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việc</a:t>
                      </a:r>
                      <a:r>
                        <a:rPr lang="en-US" sz="2200" baseline="0" dirty="0">
                          <a:solidFill>
                            <a:srgbClr val="FF0000"/>
                          </a:solidFill>
                          <a:latin typeface="Times New Roman" panose="02020603050405020304" pitchFamily="18" charset="0"/>
                          <a:cs typeface="Times New Roman" panose="02020603050405020304" pitchFamily="18" charset="0"/>
                        </a:rPr>
                        <a:t> </a:t>
                      </a:r>
                      <a:r>
                        <a:rPr lang="en-US" sz="2200" baseline="0" dirty="0" err="1">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trên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mây</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trăng</a:t>
                      </a:r>
                      <a:r>
                        <a:rPr lang="en-US" sz="2200" b="1" baseline="0" dirty="0">
                          <a:latin typeface="Times New Roman" panose="02020603050405020304" pitchFamily="18" charset="0"/>
                          <a:cs typeface="Times New Roman" panose="02020603050405020304" pitchFamily="18" charset="0"/>
                        </a:rPr>
                        <a:t>.</a:t>
                      </a:r>
                    </a:p>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trong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sóng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sóng</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bến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bờ</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kì</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a:t>
                      </a:r>
                      <a:r>
                        <a:rPr lang="en-US" sz="2200" b="1" baseline="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134874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Bố</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1: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thẳm</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2: </a:t>
                      </a:r>
                      <a:r>
                        <a:rPr lang="en-US" sz="2200" b="1" baseline="0" dirty="0" err="1">
                          <a:latin typeface="Times New Roman" panose="02020603050405020304" pitchFamily="18" charset="0"/>
                          <a:cs typeface="Times New Roman" panose="02020603050405020304" pitchFamily="18" charset="0"/>
                        </a:rPr>
                        <a:t>còn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lại</a:t>
                      </a:r>
                      <a:r>
                        <a:rPr lang="en-US" sz="2200" b="1" baseline="0" dirty="0">
                          <a:latin typeface="Times New Roman" panose="02020603050405020304" pitchFamily="18" charset="0"/>
                          <a:cs typeface="Times New Roman" panose="02020603050405020304" pitchFamily="18" charset="0"/>
                        </a:rPr>
                        <a:t> </a:t>
                      </a:r>
                      <a:r>
                        <a:rPr lang="en-US" sz="22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a:solidFill>
                            <a:schemeClr val="tx1">
                              <a:lumMod val="50000"/>
                            </a:schemeClr>
                          </a:solidFill>
                          <a:latin typeface="Times New Roman" panose="02020603050405020304" pitchFamily="18" charset="0"/>
                          <a:cs typeface="Times New Roman" panose="02020603050405020304" pitchFamily="18" charset="0"/>
                        </a:rPr>
                        <a:t>ong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7"/>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minh,</a:t>
            </a:r>
            <a:r>
              <a:rPr lang="en-US" sz="2100" dirty="0">
                <a:latin typeface="Times New Roman" panose="02020603050405020304" pitchFamily="18" charset="0"/>
                <a:cs typeface="Times New Roman" panose="02020603050405020304" pitchFamily="18" charset="0"/>
              </a:rPr>
              <a:t> </a:t>
            </a:r>
            <a:r>
              <a:rPr lang="x-none" sz="2100" dirty="0">
                <a:latin typeface="Times New Roman" panose="02020603050405020304" pitchFamily="18" charset="0"/>
                <a:cs typeface="Times New Roman" panose="02020603050405020304" pitchFamily="18" charset="0"/>
              </a:rPr>
              <a:t>ánh 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tx1"/>
                </a:solidFill>
                <a:latin typeface="Times New Roman" panose="02020603050405020304" pitchFamily="18" charset="0"/>
                <a:cs typeface="Times New Roman" panose="02020603050405020304" pitchFamily="18" charset="0"/>
              </a:rPr>
              <a:t>Xa 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rPr>
              <a:t>Tâm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rPr>
              <a:t>Miêu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6"/>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băn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5">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5">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Lời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chối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lo </a:t>
            </a:r>
            <a:r>
              <a:rPr lang="en-US" sz="2400" b="1" dirty="0" err="1">
                <a:latin typeface="Times New Roman" panose="02020603050405020304" pitchFamily="18" charset="0"/>
                <a:cs typeface="Times New Roman" panose="02020603050405020304" pitchFamily="18" charset="0"/>
              </a:rPr>
              <a:t>buồn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5"/>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lung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a:latin typeface="Times New Roman" panose="02020603050405020304" pitchFamily="18" charset="0"/>
                <a:cs typeface="Times New Roman" panose="02020603050405020304" pitchFamily="18" charset="0"/>
              </a:rPr>
              <a:t>N</a:t>
            </a:r>
            <a:r>
              <a:rPr lang="vi-VN" sz="2400" b="1" i="1" dirty="0">
                <a:latin typeface="Times New Roman" panose="02020603050405020304" pitchFamily="18" charset="0"/>
                <a:cs typeface="Times New Roman" panose="02020603050405020304" pitchFamily="18" charset="0"/>
              </a:rPr>
              <a:t>hấn 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gửi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a:t>
            </a:r>
          </a:p>
          <a:p>
            <a:pPr algn="just"/>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6"/>
          <a:stretch>
            <a:fillRect/>
          </a:stretch>
        </p:blipFill>
        <p:spPr>
          <a:xfrm>
            <a:off x="150707" y="916606"/>
            <a:ext cx="5938019" cy="1847248"/>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a:latin typeface="+mj-lt"/>
              </a:rPr>
              <a:t>- 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a:latin typeface="+mj-lt"/>
              </a:rPr>
              <a:t>Bài 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4"/>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5"/>
          <a:srcRect/>
          <a:stretch>
            <a:fillRect/>
          </a:stretch>
        </p:blipFill>
        <p:spPr>
          <a:xfrm>
            <a:off x="-206039" y="3361750"/>
            <a:ext cx="1086148" cy="2097757"/>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 action="ppaction://noaction"/>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5"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8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cả</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lớp</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nổ</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tràng</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pháo</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9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xóa</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điểm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CHƯA 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Ra-bin-</a:t>
            </a:r>
            <a:r>
              <a:rPr lang="en-US" sz="2400" dirty="0" err="1">
                <a:latin typeface="Times New Roman" panose="02020603050405020304" pitchFamily="18" charset="0"/>
                <a:cs typeface="Times New Roman" panose="02020603050405020304" pitchFamily="18" charset="0"/>
              </a:rPr>
              <a:t>đờ</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ra-nát</a:t>
            </a:r>
            <a:r>
              <a:rPr lang="en-US" sz="2400" dirty="0">
                <a:latin typeface="Times New Roman" panose="02020603050405020304" pitchFamily="18" charset="0"/>
                <a:cs typeface="Times New Roman" panose="02020603050405020304" pitchFamily="18" charset="0"/>
              </a:rPr>
              <a:t> Ta-go (1861-1941)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a:t>
            </a: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2773051"/>
              </p:ext>
            </p:extLst>
          </p:nvPr>
        </p:nvGraphicFramePr>
        <p:xfrm>
          <a:off x="342102" y="1270919"/>
          <a:ext cx="8308813" cy="3151721"/>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492341">
                <a:tc>
                  <a:txBody>
                    <a:bodyPr/>
                    <a:lstStyle/>
                    <a:p>
                      <a:r>
                        <a:rPr lang="en-US" sz="2300" dirty="0" err="1">
                          <a:solidFill>
                            <a:srgbClr val="FF0000"/>
                          </a:solidFill>
                          <a:latin typeface="Times New Roman" panose="02020603050405020304" pitchFamily="18" charset="0"/>
                          <a:cs typeface="Times New Roman" panose="02020603050405020304" pitchFamily="18" charset="0"/>
                        </a:rPr>
                        <a:t>Thể</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Vần</a:t>
                      </a:r>
                      <a:r>
                        <a:rPr lang="en-US" sz="2300" dirty="0">
                          <a:solidFill>
                            <a:srgbClr val="FF0000"/>
                          </a:solidFill>
                          <a:latin typeface="Times New Roman" panose="02020603050405020304" pitchFamily="18" charset="0"/>
                          <a:cs typeface="Times New Roman" panose="02020603050405020304" pitchFamily="18" charset="0"/>
                        </a:rPr>
                        <a:t>,</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r h="492341">
                <a:tc>
                  <a:txBody>
                    <a:bodyPr/>
                    <a:lstStyle/>
                    <a:p>
                      <a:r>
                        <a:rPr lang="en-US" sz="2300" dirty="0">
                          <a:solidFill>
                            <a:srgbClr val="FF0000"/>
                          </a:solidFill>
                          <a:latin typeface="Times New Roman" panose="02020603050405020304" pitchFamily="18" charset="0"/>
                          <a:cs typeface="Times New Roman" panose="02020603050405020304" pitchFamily="18" charset="0"/>
                        </a:rPr>
                        <a:t>PTBĐ</a:t>
                      </a: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2"/>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Người</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kể</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Em</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1984</Words>
  <Application>Microsoft Office PowerPoint</Application>
  <PresentationFormat>On-screen Show (16:9)</PresentationFormat>
  <Paragraphs>132</Paragraphs>
  <Slides>38</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Open Sans</vt:lpstr>
      <vt:lpstr>Calibri</vt:lpstr>
      <vt:lpstr>Times New Roman</vt:lpstr>
      <vt:lpstr>Calibri Light</vt:lpstr>
      <vt:lpstr>Overpass Black</vt:lpstr>
      <vt:lpstr>Fira Sans Extra Condensed Medium</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Dao Hoai Nam</cp:lastModifiedBy>
  <cp:revision>57</cp:revision>
  <dcterms:modified xsi:type="dcterms:W3CDTF">2025-10-27T09:04:48Z</dcterms:modified>
</cp:coreProperties>
</file>