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media1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276" r:id="rId3"/>
    <p:sldId id="277" r:id="rId4"/>
    <p:sldId id="303" r:id="rId5"/>
    <p:sldId id="278" r:id="rId6"/>
    <p:sldId id="279" r:id="rId7"/>
    <p:sldId id="280" r:id="rId8"/>
    <p:sldId id="281" r:id="rId9"/>
    <p:sldId id="282" r:id="rId10"/>
    <p:sldId id="283" r:id="rId11"/>
    <p:sldId id="257" r:id="rId12"/>
    <p:sldId id="286" r:id="rId13"/>
    <p:sldId id="287" r:id="rId14"/>
    <p:sldId id="288" r:id="rId15"/>
    <p:sldId id="289" r:id="rId16"/>
    <p:sldId id="290" r:id="rId17"/>
    <p:sldId id="304" r:id="rId18"/>
    <p:sldId id="291" r:id="rId19"/>
    <p:sldId id="292" r:id="rId20"/>
    <p:sldId id="284" r:id="rId21"/>
    <p:sldId id="293" r:id="rId22"/>
    <p:sldId id="294" r:id="rId23"/>
    <p:sldId id="295" r:id="rId24"/>
    <p:sldId id="296" r:id="rId25"/>
    <p:sldId id="297" r:id="rId26"/>
    <p:sldId id="298" r:id="rId27"/>
    <p:sldId id="300" r:id="rId28"/>
    <p:sldId id="30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FF33"/>
    <a:srgbClr val="99FF66"/>
    <a:srgbClr val="66FFFF"/>
    <a:srgbClr val="FF9900"/>
    <a:srgbClr val="FF66FF"/>
    <a:srgbClr val="FFCCCC"/>
    <a:srgbClr val="66FF99"/>
    <a:srgbClr val="CCEC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18" autoAdjust="0"/>
  </p:normalViewPr>
  <p:slideViewPr>
    <p:cSldViewPr>
      <p:cViewPr varScale="1">
        <p:scale>
          <a:sx n="65" d="100"/>
          <a:sy n="65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ECBD3-C6F1-4190-8B83-D52F8ECE45C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66F93-C21B-444F-B45B-2939CAB6C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514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98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7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24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2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3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3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2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4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30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78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8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3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1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36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4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05A6FD2-BF80-4FF8-A239-2EB6A67E7A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69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5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9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4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8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9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3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18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6519E-8C1E-44A5-A409-B4808FDE48A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84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6519E-8C1E-44A5-A409-B4808FDE48A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24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13.wmf"/><Relationship Id="rId7" Type="http://schemas.openxmlformats.org/officeDocument/2006/relationships/image" Target="../media/image15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4.wmf"/><Relationship Id="rId10" Type="http://schemas.openxmlformats.org/officeDocument/2006/relationships/image" Target="../media/image18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7.wmf"/><Relationship Id="rId4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13.wmf"/><Relationship Id="rId7" Type="http://schemas.openxmlformats.org/officeDocument/2006/relationships/image" Target="../media/image23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4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0.w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7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image" Target="../media/image33.gif"/><Relationship Id="rId3" Type="http://schemas.openxmlformats.org/officeDocument/2006/relationships/slideLayout" Target="../slideLayouts/slideLayout2.xml"/><Relationship Id="rId7" Type="http://schemas.openxmlformats.org/officeDocument/2006/relationships/slide" Target="slide22.xml"/><Relationship Id="rId12" Type="http://schemas.openxmlformats.org/officeDocument/2006/relationships/image" Target="../media/image32.gif"/><Relationship Id="rId2" Type="http://schemas.openxmlformats.org/officeDocument/2006/relationships/audio" Target="../media/media1.wav"/><Relationship Id="rId16" Type="http://schemas.openxmlformats.org/officeDocument/2006/relationships/slide" Target="slide27.xml"/><Relationship Id="rId1" Type="http://schemas.microsoft.com/office/2007/relationships/media" Target="../media/media1.wav"/><Relationship Id="rId6" Type="http://schemas.openxmlformats.org/officeDocument/2006/relationships/slide" Target="slide21.xml"/><Relationship Id="rId11" Type="http://schemas.openxmlformats.org/officeDocument/2006/relationships/slide" Target="slide26.xml"/><Relationship Id="rId5" Type="http://schemas.openxmlformats.org/officeDocument/2006/relationships/slide" Target="slide20.xml"/><Relationship Id="rId15" Type="http://schemas.openxmlformats.org/officeDocument/2006/relationships/image" Target="../media/image35.png"/><Relationship Id="rId10" Type="http://schemas.openxmlformats.org/officeDocument/2006/relationships/slide" Target="slide25.xml"/><Relationship Id="rId4" Type="http://schemas.openxmlformats.org/officeDocument/2006/relationships/image" Target="../media/image31.png"/><Relationship Id="rId9" Type="http://schemas.openxmlformats.org/officeDocument/2006/relationships/slide" Target="slide24.xml"/><Relationship Id="rId14" Type="http://schemas.openxmlformats.org/officeDocument/2006/relationships/image" Target="../media/image34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4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9.xml"/><Relationship Id="rId4" Type="http://schemas.openxmlformats.org/officeDocument/2006/relationships/image" Target="../media/image3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9.xml"/><Relationship Id="rId4" Type="http://schemas.openxmlformats.org/officeDocument/2006/relationships/image" Target="../media/image3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9.xml"/><Relationship Id="rId4" Type="http://schemas.openxmlformats.org/officeDocument/2006/relationships/image" Target="../media/image38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9.xml"/><Relationship Id="rId4" Type="http://schemas.openxmlformats.org/officeDocument/2006/relationships/image" Target="../media/image39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9.xml"/><Relationship Id="rId4" Type="http://schemas.openxmlformats.org/officeDocument/2006/relationships/image" Target="../media/image40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9.xml"/><Relationship Id="rId4" Type="http://schemas.openxmlformats.org/officeDocument/2006/relationships/image" Target="../media/image30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8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openxmlformats.org/officeDocument/2006/relationships/oleObject" Target="../embeddings/oleObject1.bin"/><Relationship Id="rId5" Type="http://schemas.openxmlformats.org/officeDocument/2006/relationships/slide" Target="slide2.xml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openxmlformats.org/officeDocument/2006/relationships/oleObject" Target="../embeddings/oleObject2.bin"/><Relationship Id="rId5" Type="http://schemas.openxmlformats.org/officeDocument/2006/relationships/slide" Target="slide2.xml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0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openxmlformats.org/officeDocument/2006/relationships/oleObject" Target="../embeddings/oleObject3.bin"/><Relationship Id="rId5" Type="http://schemas.openxmlformats.org/officeDocument/2006/relationships/slide" Target="slide2.xml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1676400"/>
            <a:ext cx="3267075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5172" name="Picture 4" descr="image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5" y="1755775"/>
            <a:ext cx="1828800" cy="151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5173" name="Picture 5" descr="image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3300412"/>
            <a:ext cx="3413125" cy="254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5174" name="Picture 6" descr="image0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25" y="4456112"/>
            <a:ext cx="20494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5177" name="Picture 9" descr="anh_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89175"/>
            <a:ext cx="2895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179" name="Picture 11" descr="anh_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189537"/>
            <a:ext cx="38862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181" name="WordArt 13"/>
          <p:cNvSpPr>
            <a:spLocks noChangeArrowheads="1" noChangeShapeType="1" noTextEdit="1"/>
          </p:cNvSpPr>
          <p:nvPr/>
        </p:nvSpPr>
        <p:spPr bwMode="auto">
          <a:xfrm>
            <a:off x="1076325" y="457200"/>
            <a:ext cx="66960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Sơ đồ tóm tắt nội dung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bài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cũ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" name="Cloud 1"/>
          <p:cNvSpPr/>
          <p:nvPr/>
        </p:nvSpPr>
        <p:spPr>
          <a:xfrm>
            <a:off x="1143000" y="2895600"/>
            <a:ext cx="3052762" cy="1619250"/>
          </a:xfrm>
          <a:prstGeom prst="cloud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TỈ SỐ VÀ TỈ SỐ PHẦN TRĂM</a:t>
            </a:r>
          </a:p>
        </p:txBody>
      </p:sp>
    </p:spTree>
    <p:extLst>
      <p:ext uri="{BB962C8B-B14F-4D97-AF65-F5344CB8AC3E}">
        <p14:creationId xmlns:p14="http://schemas.microsoft.com/office/powerpoint/2010/main" val="100005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3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3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81" grpId="0" animBg="1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lock Arc 19"/>
          <p:cNvSpPr/>
          <p:nvPr/>
        </p:nvSpPr>
        <p:spPr>
          <a:xfrm>
            <a:off x="937133" y="375320"/>
            <a:ext cx="7383438" cy="3848666"/>
          </a:xfrm>
          <a:prstGeom prst="blockArc">
            <a:avLst>
              <a:gd name="adj1" fmla="val 10827577"/>
              <a:gd name="adj2" fmla="val 21547589"/>
              <a:gd name="adj3" fmla="val 23382"/>
            </a:avLst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9600" y="975825"/>
            <a:ext cx="8120403" cy="4094328"/>
          </a:xfrm>
          <a:prstGeom prst="rect">
            <a:avLst/>
          </a:prstGeom>
        </p:spPr>
        <p:txBody>
          <a:bodyPr wrap="none">
            <a:prstTxWarp prst="textArchUp">
              <a:avLst>
                <a:gd name="adj" fmla="val 10790616"/>
              </a:avLst>
            </a:prstTxWarp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pt-BR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CHƯƠNG VII. SỐ THẬP PHÂN</a:t>
            </a:r>
            <a:endParaRPr lang="en-US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739" y="5662964"/>
            <a:ext cx="5610225" cy="119503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0EEABEA-264C-8410-ACE0-C873C56D17CD}"/>
              </a:ext>
            </a:extLst>
          </p:cNvPr>
          <p:cNvSpPr/>
          <p:nvPr/>
        </p:nvSpPr>
        <p:spPr>
          <a:xfrm>
            <a:off x="1" y="2666999"/>
            <a:ext cx="9296400" cy="22234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TIẾT </a:t>
            </a:r>
            <a:r>
              <a:rPr lang="en-US" sz="2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68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BÀI 31.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 SỐ BÀI TOÁN VỀ TỈ SỐ VÀ TỈ SỐ PHẦN TRĂM (TIẾT 2)</a:t>
            </a:r>
          </a:p>
        </p:txBody>
      </p:sp>
    </p:spTree>
    <p:extLst>
      <p:ext uri="{BB962C8B-B14F-4D97-AF65-F5344CB8AC3E}">
        <p14:creationId xmlns:p14="http://schemas.microsoft.com/office/powerpoint/2010/main" val="174887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ptagon 2"/>
          <p:cNvSpPr/>
          <p:nvPr/>
        </p:nvSpPr>
        <p:spPr>
          <a:xfrm>
            <a:off x="457200" y="1447800"/>
            <a:ext cx="685800" cy="685800"/>
          </a:xfrm>
          <a:prstGeom prst="hept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5400" y="16002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2562865"/>
            <a:ext cx="8303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7301488"/>
              </p:ext>
            </p:extLst>
          </p:nvPr>
        </p:nvGraphicFramePr>
        <p:xfrm>
          <a:off x="2073218" y="2444995"/>
          <a:ext cx="3429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2720" imgH="774360" progId="Equation.DSMT4">
                  <p:embed/>
                </p:oleObj>
              </mc:Choice>
              <mc:Fallback>
                <p:oleObj name="Equation" r:id="rId2" imgW="342720" imgH="774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73218" y="2444995"/>
                        <a:ext cx="34290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56668"/>
              </p:ext>
            </p:extLst>
          </p:nvPr>
        </p:nvGraphicFramePr>
        <p:xfrm>
          <a:off x="6285316" y="2402185"/>
          <a:ext cx="5969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96880" imgH="774360" progId="Equation.DSMT4">
                  <p:embed/>
                </p:oleObj>
              </mc:Choice>
              <mc:Fallback>
                <p:oleObj name="Equation" r:id="rId4" imgW="596880" imgH="774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85316" y="2402185"/>
                        <a:ext cx="59690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81000" y="3348335"/>
            <a:ext cx="8303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m%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6134734"/>
              </p:ext>
            </p:extLst>
          </p:nvPr>
        </p:nvGraphicFramePr>
        <p:xfrm>
          <a:off x="7347064" y="3161953"/>
          <a:ext cx="8382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38080" imgH="774360" progId="Equation.DSMT4">
                  <p:embed/>
                </p:oleObj>
              </mc:Choice>
              <mc:Fallback>
                <p:oleObj name="Equation" r:id="rId6" imgW="838080" imgH="7743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7064" y="3161953"/>
                        <a:ext cx="8382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ounded Rectangle 18"/>
          <p:cNvSpPr/>
          <p:nvPr/>
        </p:nvSpPr>
        <p:spPr>
          <a:xfrm>
            <a:off x="880379" y="4452792"/>
            <a:ext cx="7373486" cy="156700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1.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u="sng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u="sng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u="sng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m%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a, ta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6440353"/>
              </p:ext>
            </p:extLst>
          </p:nvPr>
        </p:nvGraphicFramePr>
        <p:xfrm>
          <a:off x="6235700" y="5168900"/>
          <a:ext cx="8636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63280" imgH="774360" progId="Equation.DSMT4">
                  <p:embed/>
                </p:oleObj>
              </mc:Choice>
              <mc:Fallback>
                <p:oleObj name="Equation" r:id="rId8" imgW="863280" imgH="77436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5700" y="5168900"/>
                        <a:ext cx="8636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34332CD-60ED-42E6-2974-25C90B530CDA}"/>
              </a:ext>
            </a:extLst>
          </p:cNvPr>
          <p:cNvSpPr txBox="1"/>
          <p:nvPr/>
        </p:nvSpPr>
        <p:spPr>
          <a:xfrm>
            <a:off x="381000" y="703146"/>
            <a:ext cx="602921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Hai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28E27D9-4847-C71F-BB40-34E3A1F976CB}"/>
                  </a:ext>
                </a:extLst>
              </p:cNvPr>
              <p:cNvSpPr txBox="1"/>
              <p:nvPr/>
            </p:nvSpPr>
            <p:spPr>
              <a:xfrm>
                <a:off x="6858000" y="2562865"/>
                <a:ext cx="4572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itchFamily="18" charset="0"/>
                      </a:rPr>
                      <m:t>𝑚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∈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ℕ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, 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∈</m:t>
                    </m:r>
                    <m:sSup>
                      <m:s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ℕ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p>
                    </m:sSup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28E27D9-4847-C71F-BB40-34E3A1F976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2562865"/>
                <a:ext cx="4572000" cy="461665"/>
              </a:xfrm>
              <a:prstGeom prst="rect">
                <a:avLst/>
              </a:prstGeom>
              <a:blipFill>
                <a:blip r:embed="rId10"/>
                <a:stretch>
                  <a:fillRect l="-200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180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9" grpId="0"/>
      <p:bldP spid="1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880379" y="152400"/>
            <a:ext cx="7373486" cy="156700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1.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u="sng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u="sng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u="sng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m%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a, ta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5270928"/>
              </p:ext>
            </p:extLst>
          </p:nvPr>
        </p:nvGraphicFramePr>
        <p:xfrm>
          <a:off x="6235700" y="868508"/>
          <a:ext cx="8636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63280" imgH="774360" progId="Equation.DSMT4">
                  <p:embed/>
                </p:oleObj>
              </mc:Choice>
              <mc:Fallback>
                <p:oleObj name="Equation" r:id="rId2" imgW="86328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5700" y="868508"/>
                        <a:ext cx="8636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4800" y="2057400"/>
            <a:ext cx="8458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lãi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500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7,8%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7,8%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4800" y="2657670"/>
            <a:ext cx="6328105" cy="1457130"/>
          </a:xfrm>
          <a:prstGeom prst="rect">
            <a:avLst/>
          </a:prstGeom>
          <a:solidFill>
            <a:srgbClr val="FFCCCC"/>
          </a:solidFill>
          <a:ln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Lãi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lãi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24903" y="4491335"/>
            <a:ext cx="6017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4484721"/>
              </p:ext>
            </p:extLst>
          </p:nvPr>
        </p:nvGraphicFramePr>
        <p:xfrm>
          <a:off x="3048000" y="5029200"/>
          <a:ext cx="17907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90640" imgH="774360" progId="Equation.DSMT4">
                  <p:embed/>
                </p:oleObj>
              </mc:Choice>
              <mc:Fallback>
                <p:oleObj name="Equation" r:id="rId4" imgW="1790640" imgH="774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0" y="5029200"/>
                        <a:ext cx="179070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4819650" y="5177134"/>
            <a:ext cx="16450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/>
          </a:p>
        </p:txBody>
      </p:sp>
      <p:pic>
        <p:nvPicPr>
          <p:cNvPr id="25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905" y="2019977"/>
            <a:ext cx="2110761" cy="2323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152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 animBg="1"/>
      <p:bldP spid="13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959" y="57495"/>
            <a:ext cx="5513435" cy="44579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Trong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21%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70,2m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4572000"/>
            <a:ext cx="8364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70,2m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4793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0024204"/>
              </p:ext>
            </p:extLst>
          </p:nvPr>
        </p:nvGraphicFramePr>
        <p:xfrm>
          <a:off x="2929731" y="5179715"/>
          <a:ext cx="3284537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276360" imgH="774360" progId="Equation.DSMT4">
                  <p:embed/>
                </p:oleObj>
              </mc:Choice>
              <mc:Fallback>
                <p:oleObj name="Equation" r:id="rId2" imgW="3276360" imgH="7743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9731" y="5179715"/>
                        <a:ext cx="3284537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41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748"/>
            <a:ext cx="3115595" cy="310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27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9474" y="1295400"/>
            <a:ext cx="8303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Muốn tìm một số biết       của nó bằng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, ta tính ……..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78583" y="1114753"/>
            <a:ext cx="972686" cy="77590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9475" y="2129135"/>
            <a:ext cx="8303525" cy="13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m%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……....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173455" y="2910346"/>
            <a:ext cx="972686" cy="77590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eptagon 2"/>
          <p:cNvSpPr/>
          <p:nvPr/>
        </p:nvSpPr>
        <p:spPr>
          <a:xfrm>
            <a:off x="457200" y="228600"/>
            <a:ext cx="685800" cy="685800"/>
          </a:xfrm>
          <a:prstGeom prst="hept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5400" y="3810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340554"/>
              </p:ext>
            </p:extLst>
          </p:nvPr>
        </p:nvGraphicFramePr>
        <p:xfrm>
          <a:off x="3314700" y="1143000"/>
          <a:ext cx="3429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2720" imgH="774360" progId="Equation.DSMT4">
                  <p:embed/>
                </p:oleObj>
              </mc:Choice>
              <mc:Fallback>
                <p:oleObj name="Equation" r:id="rId2" imgW="342720" imgH="774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314700" y="1143000"/>
                        <a:ext cx="34290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1631159"/>
              </p:ext>
            </p:extLst>
          </p:nvPr>
        </p:nvGraphicFramePr>
        <p:xfrm>
          <a:off x="6622026" y="1054100"/>
          <a:ext cx="6858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85800" imgH="774360" progId="Equation.DSMT4">
                  <p:embed/>
                </p:oleObj>
              </mc:Choice>
              <mc:Fallback>
                <p:oleObj name="Equation" r:id="rId4" imgW="685800" imgH="774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22026" y="1054100"/>
                        <a:ext cx="68580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8440722"/>
              </p:ext>
            </p:extLst>
          </p:nvPr>
        </p:nvGraphicFramePr>
        <p:xfrm>
          <a:off x="4244819" y="2859736"/>
          <a:ext cx="9398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39600" imgH="774360" progId="Equation.DSMT4">
                  <p:embed/>
                </p:oleObj>
              </mc:Choice>
              <mc:Fallback>
                <p:oleObj name="Equation" r:id="rId6" imgW="93960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4819" y="2859736"/>
                        <a:ext cx="9398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ounded Rectangle 18"/>
          <p:cNvSpPr/>
          <p:nvPr/>
        </p:nvSpPr>
        <p:spPr>
          <a:xfrm>
            <a:off x="457199" y="3995593"/>
            <a:ext cx="8303525" cy="232900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2.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u="sng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u="sng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u="sng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m%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a, ta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4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4122281"/>
              </p:ext>
            </p:extLst>
          </p:nvPr>
        </p:nvGraphicFramePr>
        <p:xfrm>
          <a:off x="3924300" y="5257800"/>
          <a:ext cx="9906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90360" imgH="774360" progId="Equation.DSMT4">
                  <p:embed/>
                </p:oleObj>
              </mc:Choice>
              <mc:Fallback>
                <p:oleObj name="Equation" r:id="rId8" imgW="99036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5257800"/>
                        <a:ext cx="9906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141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  <p:bldP spid="9" grpId="0"/>
      <p:bldP spid="18" grpId="0" animBg="1"/>
      <p:bldP spid="3" grpId="0" animBg="1"/>
      <p:bldP spid="4" grpId="0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3A62C0-E946-B0D2-19EA-9C4EED04076C}"/>
              </a:ext>
            </a:extLst>
          </p:cNvPr>
          <p:cNvSpPr txBox="1"/>
          <p:nvPr/>
        </p:nvSpPr>
        <p:spPr>
          <a:xfrm>
            <a:off x="304800" y="81116"/>
            <a:ext cx="931545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(Lợi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tivi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tivi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25%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5DB45EE-AA9A-F54C-F58D-B6533FFC986F}"/>
                  </a:ext>
                </a:extLst>
              </p:cNvPr>
              <p:cNvSpPr txBox="1"/>
              <p:nvPr/>
            </p:nvSpPr>
            <p:spPr>
              <a:xfrm>
                <a:off x="762000" y="2590800"/>
                <a:ext cx="6989414" cy="2276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Giải:</a:t>
                </a: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25%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vốn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triệu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vốn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vi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3: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=12 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triệu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5DB45EE-AA9A-F54C-F58D-B6533FFC9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590800"/>
                <a:ext cx="6989414" cy="2276201"/>
              </a:xfrm>
              <a:prstGeom prst="rect">
                <a:avLst/>
              </a:prstGeom>
              <a:blipFill>
                <a:blip r:embed="rId2"/>
                <a:stretch>
                  <a:fillRect l="-2180" t="-3753" r="-1221" b="-2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649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F413AF-0AC5-DAAD-5DFB-398916560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13" y="1651862"/>
            <a:ext cx="8650974" cy="355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2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04800" y="2819400"/>
            <a:ext cx="8382000" cy="3048000"/>
          </a:xfrm>
          <a:prstGeom prst="ellipse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95300" y="406484"/>
            <a:ext cx="830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120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60%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0" y="3581400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60%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120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4195465"/>
            <a:ext cx="55194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: 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6152901"/>
              </p:ext>
            </p:extLst>
          </p:nvPr>
        </p:nvGraphicFramePr>
        <p:xfrm>
          <a:off x="3200400" y="4881265"/>
          <a:ext cx="2019300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19240" imgH="774360" progId="Equation.DSMT4">
                  <p:embed/>
                </p:oleObj>
              </mc:Choice>
              <mc:Fallback>
                <p:oleObj name="Equation" r:id="rId2" imgW="2019240" imgH="7743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881265"/>
                        <a:ext cx="2019300" cy="769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5153870" y="5029200"/>
            <a:ext cx="1112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1971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3" grpId="0"/>
      <p:bldP spid="5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47" y="3564634"/>
            <a:ext cx="4733951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11257"/>
            <a:ext cx="4934898" cy="240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5181" name="WordArt 13"/>
          <p:cNvSpPr>
            <a:spLocks noChangeArrowheads="1" noChangeShapeType="1" noTextEdit="1"/>
          </p:cNvSpPr>
          <p:nvPr/>
        </p:nvSpPr>
        <p:spPr bwMode="auto">
          <a:xfrm>
            <a:off x="1076325" y="457200"/>
            <a:ext cx="66960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Sơ đồ tóm tắt nội dung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Cloud 2"/>
          <p:cNvSpPr/>
          <p:nvPr/>
        </p:nvSpPr>
        <p:spPr>
          <a:xfrm>
            <a:off x="304800" y="2819400"/>
            <a:ext cx="3627050" cy="1828800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trăm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1428982">
            <a:off x="2811831" y="1393429"/>
            <a:ext cx="1528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16" name="TextBox 15"/>
          <p:cNvSpPr txBox="1"/>
          <p:nvPr/>
        </p:nvSpPr>
        <p:spPr>
          <a:xfrm rot="308157">
            <a:off x="2316044" y="4851685"/>
            <a:ext cx="1528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6" name="Rectangle 5"/>
          <p:cNvSpPr/>
          <p:nvPr/>
        </p:nvSpPr>
        <p:spPr>
          <a:xfrm rot="21421752">
            <a:off x="2541424" y="1974818"/>
            <a:ext cx="27109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endParaRPr lang="en-US" b="1" dirty="0"/>
          </a:p>
        </p:txBody>
      </p:sp>
      <p:sp>
        <p:nvSpPr>
          <p:cNvPr id="8" name="10-Point Star 7"/>
          <p:cNvSpPr/>
          <p:nvPr/>
        </p:nvSpPr>
        <p:spPr>
          <a:xfrm>
            <a:off x="5392098" y="1147035"/>
            <a:ext cx="3066102" cy="2301896"/>
          </a:xfrm>
          <a:prstGeom prst="star10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m%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a, ta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n-US" sz="24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8661565"/>
              </p:ext>
            </p:extLst>
          </p:nvPr>
        </p:nvGraphicFramePr>
        <p:xfrm>
          <a:off x="6493349" y="2344733"/>
          <a:ext cx="8636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63280" imgH="774360" progId="Equation.DSMT4">
                  <p:embed/>
                </p:oleObj>
              </mc:Choice>
              <mc:Fallback>
                <p:oleObj name="Equation" r:id="rId4" imgW="86328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3349" y="2344733"/>
                        <a:ext cx="8636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 rot="209683">
            <a:off x="1782453" y="5451269"/>
            <a:ext cx="24673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10-Point Star 22"/>
          <p:cNvSpPr/>
          <p:nvPr/>
        </p:nvSpPr>
        <p:spPr>
          <a:xfrm>
            <a:off x="5105400" y="3787280"/>
            <a:ext cx="3639829" cy="2537320"/>
          </a:xfrm>
          <a:prstGeom prst="star10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m%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a, ta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4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0422861"/>
              </p:ext>
            </p:extLst>
          </p:nvPr>
        </p:nvGraphicFramePr>
        <p:xfrm>
          <a:off x="6459230" y="5257800"/>
          <a:ext cx="9906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90360" imgH="774360" progId="Equation.DSMT4">
                  <p:embed/>
                </p:oleObj>
              </mc:Choice>
              <mc:Fallback>
                <p:oleObj name="Equation" r:id="rId6" imgW="990360" imgH="77436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9230" y="5257800"/>
                        <a:ext cx="9906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81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81" grpId="0" animBg="1"/>
      <p:bldP spid="3" grpId="0" animBg="1"/>
      <p:bldP spid="5" grpId="0"/>
      <p:bldP spid="16" grpId="0"/>
      <p:bldP spid="6" grpId="0"/>
      <p:bldP spid="8" grpId="0" animBg="1"/>
      <p:bldP spid="9" grpId="0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vong quay"/>
          <p:cNvGrpSpPr/>
          <p:nvPr/>
        </p:nvGrpSpPr>
        <p:grpSpPr>
          <a:xfrm>
            <a:off x="4051411" y="297732"/>
            <a:ext cx="3949589" cy="4038600"/>
            <a:chOff x="5425622" y="292790"/>
            <a:chExt cx="5834378" cy="5828280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 rot="12232592">
              <a:off x="5742637" y="2101245"/>
              <a:ext cx="2025648" cy="843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8,5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 rot="20155085">
              <a:off x="8917980" y="2105849"/>
              <a:ext cx="2025648" cy="843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 rot="1321648">
              <a:off x="8940449" y="3472548"/>
              <a:ext cx="2025648" cy="843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8,5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65" name="Isosceles Triangle 64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6" name="quay dung"/>
          <p:cNvSpPr/>
          <p:nvPr/>
        </p:nvSpPr>
        <p:spPr>
          <a:xfrm>
            <a:off x="6553200" y="6019800"/>
            <a:ext cx="2365084" cy="76193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TURN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Rounded Rectangle 66">
            <a:hlinkClick r:id="rId5" action="ppaction://hlinksldjump"/>
          </p:cNvPr>
          <p:cNvSpPr/>
          <p:nvPr/>
        </p:nvSpPr>
        <p:spPr>
          <a:xfrm>
            <a:off x="361598" y="2275766"/>
            <a:ext cx="933802" cy="101777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Rounded Rectangle 67">
            <a:hlinkClick r:id="rId6" action="ppaction://hlinksldjump"/>
          </p:cNvPr>
          <p:cNvSpPr/>
          <p:nvPr/>
        </p:nvSpPr>
        <p:spPr>
          <a:xfrm>
            <a:off x="1524000" y="2275766"/>
            <a:ext cx="969317" cy="101777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Rounded Rectangle 68">
            <a:hlinkClick r:id="rId7" action="ppaction://hlinksldjump"/>
          </p:cNvPr>
          <p:cNvSpPr/>
          <p:nvPr/>
        </p:nvSpPr>
        <p:spPr>
          <a:xfrm>
            <a:off x="2743200" y="2275766"/>
            <a:ext cx="874011" cy="101777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Rounded Rectangle 69">
            <a:hlinkClick r:id="rId8" action="ppaction://hlinksldjump"/>
          </p:cNvPr>
          <p:cNvSpPr/>
          <p:nvPr/>
        </p:nvSpPr>
        <p:spPr>
          <a:xfrm>
            <a:off x="819765" y="3783722"/>
            <a:ext cx="933044" cy="101777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" name="Rounded Rectangle 70">
            <a:hlinkClick r:id="rId9" action="ppaction://hlinksldjump"/>
          </p:cNvPr>
          <p:cNvSpPr/>
          <p:nvPr/>
        </p:nvSpPr>
        <p:spPr>
          <a:xfrm>
            <a:off x="2259178" y="3846459"/>
            <a:ext cx="968559" cy="1054961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2" name="Rounded Rectangle 71">
            <a:hlinkClick r:id="rId10" action="ppaction://hlinksldjump"/>
          </p:cNvPr>
          <p:cNvSpPr/>
          <p:nvPr/>
        </p:nvSpPr>
        <p:spPr>
          <a:xfrm>
            <a:off x="860454" y="5316219"/>
            <a:ext cx="873253" cy="1054961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3" name="Rounded Rectangle 72">
            <a:hlinkClick r:id="rId11" action="ppaction://hlinksldjump"/>
          </p:cNvPr>
          <p:cNvSpPr/>
          <p:nvPr/>
        </p:nvSpPr>
        <p:spPr>
          <a:xfrm>
            <a:off x="2294839" y="5288686"/>
            <a:ext cx="932286" cy="11090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14790" y="259140"/>
            <a:ext cx="3756156" cy="1569660"/>
          </a:xfrm>
          <a:prstGeom prst="rect">
            <a:avLst/>
          </a:prstGeom>
          <a:solidFill>
            <a:srgbClr val="CF5F13"/>
          </a:solidFill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CHIẾC</a:t>
            </a:r>
            <a:r>
              <a:rPr kumimoji="0" lang="en-US" sz="4800" b="1" i="0" u="none" strike="noStrike" kern="1200" cap="none" spc="0" normalizeH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NÓN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baseline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KÌ</a:t>
            </a:r>
            <a:r>
              <a:rPr lang="en-US" sz="48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DIỆU</a:t>
            </a:r>
            <a:endParaRPr kumimoji="0" lang="en-US" sz="48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34321"/>
            <a:ext cx="495300" cy="43815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532" y="1296262"/>
            <a:ext cx="495300" cy="438150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798" y="311212"/>
            <a:ext cx="495300" cy="438150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225" y="920024"/>
            <a:ext cx="714375" cy="1190625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118" y="1836669"/>
            <a:ext cx="1088314" cy="928267"/>
          </a:xfrm>
          <a:prstGeom prst="rect">
            <a:avLst/>
          </a:prstGeom>
        </p:spPr>
      </p:pic>
      <p:pic>
        <p:nvPicPr>
          <p:cNvPr id="82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382000" y="76200"/>
            <a:ext cx="609600" cy="609600"/>
          </a:xfrm>
          <a:prstGeom prst="rect">
            <a:avLst/>
          </a:prstGeom>
        </p:spPr>
      </p:pic>
      <p:sp>
        <p:nvSpPr>
          <p:cNvPr id="83" name="Isosceles Triangle 82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4" name="Isosceles Triangle 83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5" name="Isosceles Triangle 84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6" name="Isosceles Triangle 85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7" name="Isosceles Triangle 86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8" name="Isosceles Triangle 87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9" name="Isosceles Triangle 88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0" name="Isosceles Triangle 89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1" name="Isosceles Triangle 90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" name="Isosceles Triangle 91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3" name="Isosceles Triangle 92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4" name="Isosceles Triangle 93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5" name="Isosceles Triangle 94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6" name="Isosceles Triangle 95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7" name="Isosceles Triangle 96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8" name="Isosceles Triangle 97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9" name="Isosceles Triangle 98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0" name="Isosceles Triangle 99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1" name="Isosceles Triangle 100"/>
          <p:cNvSpPr/>
          <p:nvPr/>
        </p:nvSpPr>
        <p:spPr>
          <a:xfrm rot="16200000">
            <a:off x="7996917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" name="Isosceles Triangle 101"/>
          <p:cNvSpPr/>
          <p:nvPr/>
        </p:nvSpPr>
        <p:spPr>
          <a:xfrm rot="16200000">
            <a:off x="7935062" y="2104076"/>
            <a:ext cx="485669" cy="103403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" name="Heart 102">
            <a:hlinkClick r:id="" action="ppaction://noaction"/>
          </p:cNvPr>
          <p:cNvSpPr/>
          <p:nvPr/>
        </p:nvSpPr>
        <p:spPr>
          <a:xfrm rot="5400000">
            <a:off x="8405685" y="2284128"/>
            <a:ext cx="628436" cy="613941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62400" y="4373940"/>
            <a:ext cx="46353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9 ô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Down Arrow 2">
            <a:hlinkClick r:id="rId16" action="ppaction://hlinksldjump"/>
          </p:cNvPr>
          <p:cNvSpPr/>
          <p:nvPr/>
        </p:nvSpPr>
        <p:spPr>
          <a:xfrm>
            <a:off x="5644730" y="6019800"/>
            <a:ext cx="848333" cy="761935"/>
          </a:xfrm>
          <a:prstGeom prst="downArrow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7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audio>
              <p:cMediaNode vol="80000">
                <p:cTn id="2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"/>
                </p:tgtEl>
              </p:cMediaNode>
            </p:audio>
          </p:childTnLst>
        </p:cTn>
      </p:par>
    </p:tnLst>
    <p:bldLst>
      <p:bldP spid="76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447800" y="2607252"/>
            <a:ext cx="1371600" cy="12954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12643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492500" y="2600325"/>
            <a:ext cx="1371600" cy="12954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12644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549900" y="2600325"/>
            <a:ext cx="1371600" cy="12954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12645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433945" y="4200525"/>
            <a:ext cx="1371600" cy="12954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12646" name="WordArt 6"/>
          <p:cNvSpPr>
            <a:spLocks noChangeArrowheads="1" noChangeShapeType="1" noTextEdit="1"/>
          </p:cNvSpPr>
          <p:nvPr/>
        </p:nvSpPr>
        <p:spPr bwMode="auto">
          <a:xfrm>
            <a:off x="1219200" y="381000"/>
            <a:ext cx="6934200" cy="1676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1125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10" spc="-36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Ô </a:t>
            </a:r>
            <a:r>
              <a:rPr lang="en-US" sz="3600" b="1" kern="10" spc="-360" dirty="0" err="1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số</a:t>
            </a:r>
            <a:r>
              <a:rPr kumimoji="0" lang="en-US" sz="3600" b="1" i="0" u="none" strike="noStrike" kern="10" cap="none" spc="-360" normalizeH="0" baseline="0" noProof="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may </a:t>
            </a:r>
            <a:r>
              <a:rPr kumimoji="0" lang="en-US" sz="3600" b="1" i="0" u="none" strike="noStrike" kern="10" cap="none" spc="-360" normalizeH="0" baseline="0" noProof="0" dirty="0" err="1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mắn</a:t>
            </a:r>
            <a:endParaRPr kumimoji="0" lang="en-US" sz="3600" b="1" i="0" u="none" strike="noStrike" kern="10" cap="none" spc="-360" normalizeH="0" baseline="0" noProof="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dist="125724" dir="18900000" algn="ctr" rotWithShape="0">
                  <a:srgbClr val="000099"/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2647" name="AutoShape 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492500" y="4200525"/>
            <a:ext cx="1371600" cy="12954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112648" name="AutoShape 8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577609" y="4193598"/>
            <a:ext cx="1371600" cy="12954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2" name="Right Arrow 1">
            <a:hlinkClick r:id="rId8" action="ppaction://hlinksldjump"/>
          </p:cNvPr>
          <p:cNvSpPr/>
          <p:nvPr/>
        </p:nvSpPr>
        <p:spPr>
          <a:xfrm>
            <a:off x="8458200" y="6248400"/>
            <a:ext cx="533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36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6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5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4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26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4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26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8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26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4" dur="5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26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0" dur="5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4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26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6" dur="500"/>
                                        <p:tgtEl>
                                          <p:spTgt spid="1126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48"/>
                  </p:tgtEl>
                </p:cond>
              </p:nextCondLst>
            </p:seq>
          </p:childTnLst>
        </p:cTn>
      </p:par>
    </p:tnLst>
    <p:bldLst>
      <p:bldP spid="112642" grpId="0" animBg="1"/>
      <p:bldP spid="112643" grpId="0" animBg="1"/>
      <p:bldP spid="112644" grpId="0" animBg="1"/>
      <p:bldP spid="112645" grpId="0" animBg="1"/>
      <p:bldP spid="112647" grpId="0" animBg="1"/>
      <p:bldP spid="11264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533400" y="457200"/>
            <a:ext cx="933802" cy="101777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1516960"/>
            <a:ext cx="3352800" cy="14811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7.17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25%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38501" y="3725862"/>
            <a:ext cx="166669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án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173131"/>
              </p:ext>
            </p:extLst>
          </p:nvPr>
        </p:nvGraphicFramePr>
        <p:xfrm>
          <a:off x="4267199" y="3497262"/>
          <a:ext cx="1712955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20480" imgH="774360" progId="Equation.DSMT4">
                  <p:embed/>
                </p:oleObj>
              </mc:Choice>
              <mc:Fallback>
                <p:oleObj name="Equation" r:id="rId3" imgW="1320480" imgH="7743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199" y="3497262"/>
                        <a:ext cx="1712955" cy="9985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loud 9">
            <a:hlinkClick r:id="rId5" action="ppaction://hlinksldjump"/>
          </p:cNvPr>
          <p:cNvSpPr/>
          <p:nvPr/>
        </p:nvSpPr>
        <p:spPr>
          <a:xfrm>
            <a:off x="6324600" y="5562600"/>
            <a:ext cx="2359211" cy="1104900"/>
          </a:xfrm>
          <a:prstGeom prst="cloud">
            <a:avLst/>
          </a:prstGeom>
          <a:solidFill>
            <a:srgbClr val="66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QUAY VỀ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22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533400" y="457200"/>
            <a:ext cx="933802" cy="101777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838501" y="1744662"/>
            <a:ext cx="5400499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m%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a, ta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38501" y="3725862"/>
            <a:ext cx="166669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án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273231"/>
              </p:ext>
            </p:extLst>
          </p:nvPr>
        </p:nvGraphicFramePr>
        <p:xfrm>
          <a:off x="4140200" y="3424891"/>
          <a:ext cx="1193800" cy="1070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63280" imgH="774360" progId="Equation.DSMT4">
                  <p:embed/>
                </p:oleObj>
              </mc:Choice>
              <mc:Fallback>
                <p:oleObj name="Equation" r:id="rId3" imgW="863280" imgH="77436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3424891"/>
                        <a:ext cx="1193800" cy="10709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loud 12">
            <a:hlinkClick r:id="rId5" action="ppaction://hlinksldjump"/>
          </p:cNvPr>
          <p:cNvSpPr/>
          <p:nvPr/>
        </p:nvSpPr>
        <p:spPr>
          <a:xfrm>
            <a:off x="6324600" y="5562600"/>
            <a:ext cx="2359211" cy="1104900"/>
          </a:xfrm>
          <a:prstGeom prst="cloud">
            <a:avLst/>
          </a:prstGeom>
          <a:solidFill>
            <a:srgbClr val="66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QUAY VỀ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21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533400" y="457200"/>
            <a:ext cx="933802" cy="101777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1744662"/>
            <a:ext cx="4114800" cy="14811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7.17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7,5%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180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38501" y="3810000"/>
            <a:ext cx="166669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án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707954"/>
              </p:ext>
            </p:extLst>
          </p:nvPr>
        </p:nvGraphicFramePr>
        <p:xfrm>
          <a:off x="3878261" y="3649663"/>
          <a:ext cx="2474147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70000" imgH="774360" progId="Equation.DSMT4">
                  <p:embed/>
                </p:oleObj>
              </mc:Choice>
              <mc:Fallback>
                <p:oleObj name="Equation" r:id="rId3" imgW="2070000" imgH="7743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8261" y="3649663"/>
                        <a:ext cx="2474147" cy="922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loud 10">
            <a:hlinkClick r:id="rId5" action="ppaction://hlinksldjump"/>
          </p:cNvPr>
          <p:cNvSpPr/>
          <p:nvPr/>
        </p:nvSpPr>
        <p:spPr>
          <a:xfrm>
            <a:off x="6324600" y="5562600"/>
            <a:ext cx="2359211" cy="1104900"/>
          </a:xfrm>
          <a:prstGeom prst="cloud">
            <a:avLst/>
          </a:prstGeom>
          <a:solidFill>
            <a:srgbClr val="66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QUAY VỀ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21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64041" y="304800"/>
            <a:ext cx="933802" cy="101777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439311"/>
            <a:ext cx="7676798" cy="332398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7.19.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niêm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625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Trong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khuyến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10%.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0301" y="4283075"/>
            <a:ext cx="166669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án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7389892"/>
              </p:ext>
            </p:extLst>
          </p:nvPr>
        </p:nvGraphicFramePr>
        <p:xfrm>
          <a:off x="3089274" y="4191000"/>
          <a:ext cx="3235326" cy="839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971800" imgH="774360" progId="Equation.DSMT4">
                  <p:embed/>
                </p:oleObj>
              </mc:Choice>
              <mc:Fallback>
                <p:oleObj name="Equation" r:id="rId3" imgW="297180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9274" y="4191000"/>
                        <a:ext cx="3235326" cy="8395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298324" y="4351338"/>
            <a:ext cx="1474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9" name="Cloud 8">
            <a:hlinkClick r:id="rId5" action="ppaction://hlinksldjump"/>
          </p:cNvPr>
          <p:cNvSpPr/>
          <p:nvPr/>
        </p:nvSpPr>
        <p:spPr>
          <a:xfrm>
            <a:off x="6324600" y="5562600"/>
            <a:ext cx="2359211" cy="1104900"/>
          </a:xfrm>
          <a:prstGeom prst="cloud">
            <a:avLst/>
          </a:prstGeom>
          <a:solidFill>
            <a:srgbClr val="66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QUAY VỀ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34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533400" y="457200"/>
            <a:ext cx="933802" cy="101777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654076"/>
            <a:ext cx="8001000" cy="260019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40%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14,4kg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kilôgam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38501" y="4596825"/>
            <a:ext cx="166669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án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8984440"/>
              </p:ext>
            </p:extLst>
          </p:nvPr>
        </p:nvGraphicFramePr>
        <p:xfrm>
          <a:off x="3886200" y="4343400"/>
          <a:ext cx="320727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501640" imgH="774360" progId="Equation.DSMT4">
                  <p:embed/>
                </p:oleObj>
              </mc:Choice>
              <mc:Fallback>
                <p:oleObj name="Equation" r:id="rId3" imgW="2501640" imgH="7743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343400"/>
                        <a:ext cx="3207272" cy="990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loud 9">
            <a:hlinkClick r:id="rId5" action="ppaction://hlinksldjump"/>
          </p:cNvPr>
          <p:cNvSpPr/>
          <p:nvPr/>
        </p:nvSpPr>
        <p:spPr>
          <a:xfrm>
            <a:off x="6324600" y="5562600"/>
            <a:ext cx="2359211" cy="1104900"/>
          </a:xfrm>
          <a:prstGeom prst="cloud">
            <a:avLst/>
          </a:prstGeom>
          <a:solidFill>
            <a:srgbClr val="66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QUAY VỀ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533400" y="457200"/>
            <a:ext cx="933802" cy="101777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26660" y="2438400"/>
            <a:ext cx="8001000" cy="1077218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m%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a, </a:t>
            </a:r>
          </a:p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:…………….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38501" y="3949700"/>
            <a:ext cx="166669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án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8026950"/>
              </p:ext>
            </p:extLst>
          </p:nvPr>
        </p:nvGraphicFramePr>
        <p:xfrm>
          <a:off x="4131860" y="3724673"/>
          <a:ext cx="1278340" cy="999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90170" imgH="774364" progId="Equation.DSMT4">
                  <p:embed/>
                </p:oleObj>
              </mc:Choice>
              <mc:Fallback>
                <p:oleObj name="Equation" r:id="rId3" imgW="990170" imgH="774364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1860" y="3724673"/>
                        <a:ext cx="1278340" cy="9997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loud 15">
            <a:hlinkClick r:id="rId5" action="ppaction://hlinksldjump"/>
          </p:cNvPr>
          <p:cNvSpPr/>
          <p:nvPr/>
        </p:nvSpPr>
        <p:spPr>
          <a:xfrm>
            <a:off x="6324600" y="5562600"/>
            <a:ext cx="2359211" cy="1104900"/>
          </a:xfrm>
          <a:prstGeom prst="cloud">
            <a:avLst/>
          </a:prstGeom>
          <a:solidFill>
            <a:srgbClr val="66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QUAY VỀ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14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533400" y="457200"/>
            <a:ext cx="933802" cy="101777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8500" y="1868269"/>
            <a:ext cx="4943299" cy="73866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12%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24.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47470" y="3352799"/>
            <a:ext cx="166669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án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Cloud 9">
            <a:hlinkClick r:id="rId3" action="ppaction://hlinksldjump"/>
          </p:cNvPr>
          <p:cNvSpPr/>
          <p:nvPr/>
        </p:nvSpPr>
        <p:spPr>
          <a:xfrm>
            <a:off x="6324600" y="5562600"/>
            <a:ext cx="2359211" cy="1104900"/>
          </a:xfrm>
          <a:prstGeom prst="cloud">
            <a:avLst/>
          </a:prstGeom>
          <a:solidFill>
            <a:srgbClr val="66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QUAY VỀ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D84AED2-64D9-288B-AEEC-B542FE21DA61}"/>
                  </a:ext>
                </a:extLst>
              </p:cNvPr>
              <p:cNvSpPr txBox="1"/>
              <p:nvPr/>
            </p:nvSpPr>
            <p:spPr>
              <a:xfrm>
                <a:off x="4401728" y="3182591"/>
                <a:ext cx="3386051" cy="925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=24: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=200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D84AED2-64D9-288B-AEEC-B542FE21DA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728" y="3182591"/>
                <a:ext cx="3386051" cy="9251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400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22860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 VỀ NHÀ </a:t>
            </a:r>
          </a:p>
        </p:txBody>
      </p:sp>
      <p:sp>
        <p:nvSpPr>
          <p:cNvPr id="5" name="Rectangle 4"/>
          <p:cNvSpPr/>
          <p:nvPr/>
        </p:nvSpPr>
        <p:spPr>
          <a:xfrm>
            <a:off x="1752600" y="2720876"/>
            <a:ext cx="640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7.18 (SGK –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42)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7.24; 7.25; 7.26; 7.27; 7.28 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(SBT –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34; 35)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260075"/>
            <a:ext cx="2206388" cy="16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3350"/>
            <a:ext cx="6400800" cy="1466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5260075"/>
            <a:ext cx="2438400" cy="1600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257800"/>
            <a:ext cx="2286000" cy="160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825" y="5260075"/>
            <a:ext cx="224562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84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635FE-7320-AE71-48D6-AD12FDF0B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09600"/>
            <a:ext cx="8728587" cy="5791200"/>
          </a:xfrm>
        </p:spPr>
        <p:txBody>
          <a:bodyPr>
            <a:normAutofit fontScale="90000"/>
          </a:bodyPr>
          <a:lstStyle/>
          <a:p>
            <a:pPr algn="l">
              <a:lnSpc>
                <a:spcPct val="115000"/>
              </a:lnSpc>
            </a:pPr>
            <a:r>
              <a:rPr lang="nl-NL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 CHƠI:</a:t>
            </a:r>
            <a:br>
              <a:rPr lang="nl-NL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nl-NL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 6 ô số, trong đó có 2 ô may mắn và 4 ô có chứa câu hỏi. Mỗi học sinh chọn một ô số. </a:t>
            </a:r>
            <a:br>
              <a:rPr lang="nl-NL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nl-NL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Nếu chọn được ô may mắn HS sẽ được ngay phần quà của cô giáo. </a:t>
            </a:r>
            <a:br>
              <a:rPr lang="nl-NL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nl-NL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Nếu HS chọn ô có câu hỏi và trả lời, trả lời đúng sẽ được một phần quà. Trả lời sai sẽ không được quà.</a:t>
            </a:r>
            <a:b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09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AutoShape 2"/>
          <p:cNvSpPr>
            <a:spLocks noChangeArrowheads="1"/>
          </p:cNvSpPr>
          <p:nvPr/>
        </p:nvSpPr>
        <p:spPr bwMode="auto">
          <a:xfrm>
            <a:off x="0" y="0"/>
            <a:ext cx="76200" cy="6858000"/>
          </a:xfrm>
          <a:prstGeom prst="flowChart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9067800" y="0"/>
            <a:ext cx="76200" cy="6858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113670" name="Rectangle 6"/>
          <p:cNvSpPr>
            <a:spLocks noChangeArrowheads="1"/>
          </p:cNvSpPr>
          <p:nvPr/>
        </p:nvSpPr>
        <p:spPr bwMode="auto">
          <a:xfrm>
            <a:off x="676701" y="838200"/>
            <a:ext cx="8001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= 2 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;	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= 12 kg</a:t>
            </a:r>
          </a:p>
        </p:txBody>
      </p:sp>
      <p:sp>
        <p:nvSpPr>
          <p:cNvPr id="113671" name="Rectangle 7"/>
          <p:cNvSpPr>
            <a:spLocks noChangeArrowheads="1"/>
          </p:cNvSpPr>
          <p:nvPr/>
        </p:nvSpPr>
        <p:spPr bwMode="auto">
          <a:xfrm>
            <a:off x="1768475" y="2895600"/>
            <a:ext cx="335597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marR="0" lvl="0" indent="-342900" algn="l" defTabSz="914400" rtl="0" eaLnBrk="0" fontAlgn="auto" latinLnBrk="0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Đáp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án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  <a:p>
            <a:pPr marL="342900" marR="0" lvl="0" indent="-342900" algn="l" defTabSz="914400" rtl="0" eaLnBrk="0" fontAlgn="auto" latinLnBrk="0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</p:txBody>
      </p:sp>
      <p:sp>
        <p:nvSpPr>
          <p:cNvPr id="113672" name="Oval 8"/>
          <p:cNvSpPr>
            <a:spLocks noChangeArrowheads="1"/>
          </p:cNvSpPr>
          <p:nvPr/>
        </p:nvSpPr>
        <p:spPr bwMode="auto">
          <a:xfrm>
            <a:off x="7410450" y="50292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113673" name="Oval 9"/>
          <p:cNvSpPr>
            <a:spLocks noChangeArrowheads="1"/>
          </p:cNvSpPr>
          <p:nvPr/>
        </p:nvSpPr>
        <p:spPr bwMode="auto">
          <a:xfrm>
            <a:off x="7410450" y="50292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13674" name="Oval 10"/>
          <p:cNvSpPr>
            <a:spLocks noChangeArrowheads="1"/>
          </p:cNvSpPr>
          <p:nvPr/>
        </p:nvSpPr>
        <p:spPr bwMode="auto">
          <a:xfrm>
            <a:off x="7410450" y="50292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13675" name="Oval 11"/>
          <p:cNvSpPr>
            <a:spLocks noChangeArrowheads="1"/>
          </p:cNvSpPr>
          <p:nvPr/>
        </p:nvSpPr>
        <p:spPr bwMode="auto">
          <a:xfrm>
            <a:off x="7410450" y="50292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13676" name="Oval 12"/>
          <p:cNvSpPr>
            <a:spLocks noChangeArrowheads="1"/>
          </p:cNvSpPr>
          <p:nvPr/>
        </p:nvSpPr>
        <p:spPr bwMode="auto">
          <a:xfrm>
            <a:off x="7410450" y="50292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13677" name="Oval 13"/>
          <p:cNvSpPr>
            <a:spLocks noChangeArrowheads="1"/>
          </p:cNvSpPr>
          <p:nvPr/>
        </p:nvSpPr>
        <p:spPr bwMode="auto">
          <a:xfrm>
            <a:off x="7410450" y="50292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113678" name="Oval 14"/>
          <p:cNvSpPr>
            <a:spLocks noChangeArrowheads="1"/>
          </p:cNvSpPr>
          <p:nvPr/>
        </p:nvSpPr>
        <p:spPr bwMode="auto">
          <a:xfrm>
            <a:off x="7410450" y="50292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113679" name="Oval 15"/>
          <p:cNvSpPr>
            <a:spLocks noChangeArrowheads="1"/>
          </p:cNvSpPr>
          <p:nvPr/>
        </p:nvSpPr>
        <p:spPr bwMode="auto">
          <a:xfrm>
            <a:off x="7410450" y="50292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113680" name="Oval 16"/>
          <p:cNvSpPr>
            <a:spLocks noChangeArrowheads="1"/>
          </p:cNvSpPr>
          <p:nvPr/>
        </p:nvSpPr>
        <p:spPr bwMode="auto">
          <a:xfrm>
            <a:off x="7410450" y="50292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113681" name="Oval 17"/>
          <p:cNvSpPr>
            <a:spLocks noChangeArrowheads="1"/>
          </p:cNvSpPr>
          <p:nvPr/>
        </p:nvSpPr>
        <p:spPr bwMode="auto">
          <a:xfrm>
            <a:off x="7410450" y="50292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113682" name="Oval 18"/>
          <p:cNvSpPr>
            <a:spLocks noChangeArrowheads="1"/>
          </p:cNvSpPr>
          <p:nvPr/>
        </p:nvSpPr>
        <p:spPr bwMode="auto">
          <a:xfrm>
            <a:off x="7410450" y="50292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113683" name="Oval 19"/>
          <p:cNvSpPr>
            <a:spLocks noChangeArrowheads="1"/>
          </p:cNvSpPr>
          <p:nvPr/>
        </p:nvSpPr>
        <p:spPr bwMode="auto">
          <a:xfrm>
            <a:off x="7391400" y="50292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0" b="0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.VnBodoniH" pitchFamily="34" charset="0"/>
              <a:ea typeface="+mn-ea"/>
              <a:cs typeface="+mn-cs"/>
            </a:endParaRPr>
          </a:p>
        </p:txBody>
      </p:sp>
      <p:sp>
        <p:nvSpPr>
          <p:cNvPr id="113684" name="Text Box 20"/>
          <p:cNvSpPr txBox="1">
            <a:spLocks noChangeArrowheads="1"/>
          </p:cNvSpPr>
          <p:nvPr/>
        </p:nvSpPr>
        <p:spPr bwMode="auto">
          <a:xfrm>
            <a:off x="7391400" y="5473700"/>
            <a:ext cx="175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giờ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3685" name="AutoShape 21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00800" y="6172200"/>
            <a:ext cx="990600" cy="53340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8813C59-F26D-6A4A-F7FE-94BE4F9AFAC4}"/>
                  </a:ext>
                </a:extLst>
              </p:cNvPr>
              <p:cNvSpPr txBox="1"/>
              <p:nvPr/>
            </p:nvSpPr>
            <p:spPr>
              <a:xfrm>
                <a:off x="3500284" y="3680716"/>
                <a:ext cx="4653116" cy="10175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</m:num>
                        <m:den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</m:t>
                          </m:r>
                        </m:den>
                      </m:f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num>
                        <m:den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12</m:t>
                          </m:r>
                        </m:den>
                      </m:f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8813C59-F26D-6A4A-F7FE-94BE4F9AFA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0284" y="3680716"/>
                <a:ext cx="4653116" cy="10175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746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3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3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3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3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3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3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3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13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3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13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1136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113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136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113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113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1136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1136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113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113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4" presetClass="exit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113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1" grpId="0"/>
      <p:bldP spid="113684" grpId="0"/>
      <p:bldP spid="113684" grpId="1"/>
      <p:bldP spid="113684" grpId="2"/>
      <p:bldP spid="113684" grpId="3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AutoShape 2"/>
          <p:cNvSpPr>
            <a:spLocks noChangeArrowheads="1"/>
          </p:cNvSpPr>
          <p:nvPr/>
        </p:nvSpPr>
        <p:spPr bwMode="auto">
          <a:xfrm>
            <a:off x="0" y="0"/>
            <a:ext cx="76200" cy="6858000"/>
          </a:xfrm>
          <a:prstGeom prst="flowChart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9067800" y="0"/>
            <a:ext cx="76200" cy="6858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4694" name="Text Box 6"/>
          <p:cNvSpPr txBox="1">
            <a:spLocks noChangeArrowheads="1"/>
          </p:cNvSpPr>
          <p:nvPr/>
        </p:nvSpPr>
        <p:spPr bwMode="auto">
          <a:xfrm>
            <a:off x="581025" y="3200400"/>
            <a:ext cx="61722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Đáp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án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0,3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= 30kg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Tỉ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114695" name="Text Box 7"/>
          <p:cNvSpPr txBox="1">
            <a:spLocks noChangeArrowheads="1"/>
          </p:cNvSpPr>
          <p:nvPr/>
        </p:nvSpPr>
        <p:spPr bwMode="auto">
          <a:xfrm>
            <a:off x="644525" y="1143000"/>
            <a:ext cx="796607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0,3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50kg</a:t>
            </a:r>
          </a:p>
        </p:txBody>
      </p:sp>
      <p:sp>
        <p:nvSpPr>
          <p:cNvPr id="114696" name="Oval 8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</a:p>
        </p:txBody>
      </p:sp>
      <p:sp>
        <p:nvSpPr>
          <p:cNvPr id="114697" name="Oval 9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</a:p>
        </p:txBody>
      </p:sp>
      <p:sp>
        <p:nvSpPr>
          <p:cNvPr id="114698" name="Oval 10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</a:p>
        </p:txBody>
      </p:sp>
      <p:sp>
        <p:nvSpPr>
          <p:cNvPr id="114699" name="Oval 11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</a:p>
        </p:txBody>
      </p:sp>
      <p:sp>
        <p:nvSpPr>
          <p:cNvPr id="114700" name="Oval 12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</a:t>
            </a:r>
          </a:p>
        </p:txBody>
      </p:sp>
      <p:sp>
        <p:nvSpPr>
          <p:cNvPr id="114701" name="Oval 13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</a:t>
            </a:r>
          </a:p>
        </p:txBody>
      </p:sp>
      <p:sp>
        <p:nvSpPr>
          <p:cNvPr id="114702" name="Oval 14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</a:t>
            </a:r>
          </a:p>
        </p:txBody>
      </p:sp>
      <p:sp>
        <p:nvSpPr>
          <p:cNvPr id="114703" name="Oval 15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</a:t>
            </a:r>
          </a:p>
        </p:txBody>
      </p:sp>
      <p:sp>
        <p:nvSpPr>
          <p:cNvPr id="114704" name="Oval 16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</a:t>
            </a:r>
          </a:p>
        </p:txBody>
      </p:sp>
      <p:sp>
        <p:nvSpPr>
          <p:cNvPr id="114705" name="Oval 17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</a:t>
            </a:r>
          </a:p>
        </p:txBody>
      </p:sp>
      <p:sp>
        <p:nvSpPr>
          <p:cNvPr id="114706" name="Oval 18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</a:t>
            </a:r>
          </a:p>
        </p:txBody>
      </p:sp>
      <p:sp>
        <p:nvSpPr>
          <p:cNvPr id="114707" name="Oval 19"/>
          <p:cNvSpPr>
            <a:spLocks noChangeArrowheads="1"/>
          </p:cNvSpPr>
          <p:nvPr/>
        </p:nvSpPr>
        <p:spPr bwMode="auto">
          <a:xfrm>
            <a:off x="739140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0" b="0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4708" name="Text Box 20"/>
          <p:cNvSpPr txBox="1">
            <a:spLocks noChangeArrowheads="1"/>
          </p:cNvSpPr>
          <p:nvPr/>
        </p:nvSpPr>
        <p:spPr bwMode="auto">
          <a:xfrm>
            <a:off x="7391400" y="5638800"/>
            <a:ext cx="175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Hết giờ</a:t>
            </a:r>
          </a:p>
        </p:txBody>
      </p:sp>
      <p:sp>
        <p:nvSpPr>
          <p:cNvPr id="114709" name="Text Box 21"/>
          <p:cNvSpPr txBox="1">
            <a:spLocks noChangeArrowheads="1"/>
          </p:cNvSpPr>
          <p:nvPr/>
        </p:nvSpPr>
        <p:spPr bwMode="auto">
          <a:xfrm>
            <a:off x="304800" y="8623300"/>
            <a:ext cx="6705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114710" name="AutoShape 2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00800" y="6172200"/>
            <a:ext cx="990600" cy="53340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810000" y="4724400"/>
          <a:ext cx="276684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57400" imgH="736560" progId="Equation.DSMT4">
                  <p:embed/>
                </p:oleObj>
              </mc:Choice>
              <mc:Fallback>
                <p:oleObj name="Equation" r:id="rId6" imgW="2057400" imgH="73656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10000" y="4724400"/>
                        <a:ext cx="2766848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4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4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4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4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4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4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14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4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14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147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114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1146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14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114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114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1147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114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1147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1147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5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3" dur="500"/>
                                        <p:tgtEl>
                                          <p:spTgt spid="1147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4" presetClass="exit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7" dur="500"/>
                                        <p:tgtEl>
                                          <p:spTgt spid="1147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4" grpId="0"/>
      <p:bldP spid="114696" grpId="0" animBg="1"/>
      <p:bldP spid="114708" grpId="0"/>
      <p:bldP spid="114708" grpId="1"/>
      <p:bldP spid="114708" grpId="2"/>
      <p:bldP spid="114708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AutoShape 2"/>
          <p:cNvSpPr>
            <a:spLocks noChangeArrowheads="1"/>
          </p:cNvSpPr>
          <p:nvPr/>
        </p:nvSpPr>
        <p:spPr bwMode="auto">
          <a:xfrm>
            <a:off x="0" y="0"/>
            <a:ext cx="76200" cy="6858000"/>
          </a:xfrm>
          <a:prstGeom prst="flowChart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9105900" y="0"/>
            <a:ext cx="76200" cy="6858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847725" y="1143000"/>
            <a:ext cx="808672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nay con 12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tuổi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42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tuổi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giữa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tuổi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tuổi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trước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</p:txBody>
      </p:sp>
      <p:sp>
        <p:nvSpPr>
          <p:cNvPr id="115719" name="Text Box 7"/>
          <p:cNvSpPr txBox="1">
            <a:spLocks noChangeArrowheads="1"/>
          </p:cNvSpPr>
          <p:nvPr/>
        </p:nvSpPr>
        <p:spPr bwMode="auto">
          <a:xfrm>
            <a:off x="596900" y="3200400"/>
            <a:ext cx="85471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Đáp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án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giữa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tuổi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tuổi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trước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5720" name="Oval 8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</a:p>
        </p:txBody>
      </p:sp>
      <p:sp>
        <p:nvSpPr>
          <p:cNvPr id="115721" name="Oval 9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</a:p>
        </p:txBody>
      </p:sp>
      <p:sp>
        <p:nvSpPr>
          <p:cNvPr id="115722" name="Oval 10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</a:p>
        </p:txBody>
      </p:sp>
      <p:sp>
        <p:nvSpPr>
          <p:cNvPr id="115723" name="Oval 11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</a:p>
        </p:txBody>
      </p:sp>
      <p:sp>
        <p:nvSpPr>
          <p:cNvPr id="115724" name="Oval 12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</a:t>
            </a:r>
          </a:p>
        </p:txBody>
      </p:sp>
      <p:sp>
        <p:nvSpPr>
          <p:cNvPr id="115725" name="Oval 13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</a:t>
            </a:r>
          </a:p>
        </p:txBody>
      </p:sp>
      <p:sp>
        <p:nvSpPr>
          <p:cNvPr id="115726" name="Oval 14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</a:t>
            </a:r>
          </a:p>
        </p:txBody>
      </p:sp>
      <p:sp>
        <p:nvSpPr>
          <p:cNvPr id="115727" name="Oval 15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</a:t>
            </a:r>
          </a:p>
        </p:txBody>
      </p:sp>
      <p:sp>
        <p:nvSpPr>
          <p:cNvPr id="115728" name="Oval 16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</a:t>
            </a:r>
          </a:p>
        </p:txBody>
      </p:sp>
      <p:sp>
        <p:nvSpPr>
          <p:cNvPr id="115729" name="Oval 17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</a:t>
            </a:r>
          </a:p>
        </p:txBody>
      </p:sp>
      <p:sp>
        <p:nvSpPr>
          <p:cNvPr id="115730" name="Oval 18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</a:t>
            </a:r>
          </a:p>
        </p:txBody>
      </p:sp>
      <p:sp>
        <p:nvSpPr>
          <p:cNvPr id="115731" name="Oval 19"/>
          <p:cNvSpPr>
            <a:spLocks noChangeArrowheads="1"/>
          </p:cNvSpPr>
          <p:nvPr/>
        </p:nvSpPr>
        <p:spPr bwMode="auto">
          <a:xfrm>
            <a:off x="739140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0" b="0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5732" name="Text Box 20"/>
          <p:cNvSpPr txBox="1">
            <a:spLocks noChangeArrowheads="1"/>
          </p:cNvSpPr>
          <p:nvPr/>
        </p:nvSpPr>
        <p:spPr bwMode="auto">
          <a:xfrm>
            <a:off x="7391400" y="5638800"/>
            <a:ext cx="175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Hết giờ</a:t>
            </a:r>
          </a:p>
        </p:txBody>
      </p:sp>
      <p:sp>
        <p:nvSpPr>
          <p:cNvPr id="115733" name="Text Box 21"/>
          <p:cNvSpPr txBox="1">
            <a:spLocks noChangeArrowheads="1"/>
          </p:cNvSpPr>
          <p:nvPr/>
        </p:nvSpPr>
        <p:spPr bwMode="auto">
          <a:xfrm>
            <a:off x="304800" y="8623300"/>
            <a:ext cx="6705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115734" name="AutoShape 2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00800" y="6172200"/>
            <a:ext cx="990600" cy="53340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115736" name="Object 24"/>
          <p:cNvGraphicFramePr>
            <a:graphicFrameLocks noGrp="1" noChangeAspect="1"/>
          </p:cNvGraphicFramePr>
          <p:nvPr>
            <p:ph/>
          </p:nvPr>
        </p:nvGraphicFramePr>
        <p:xfrm>
          <a:off x="2971800" y="4572350"/>
          <a:ext cx="2750764" cy="106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15920" imgH="393480" progId="Equation.DSMT4">
                  <p:embed/>
                </p:oleObj>
              </mc:Choice>
              <mc:Fallback>
                <p:oleObj name="Equation" r:id="rId6" imgW="1015920" imgH="393480" progId="Equation.DSMT4">
                  <p:embed/>
                  <p:pic>
                    <p:nvPicPr>
                      <p:cNvPr id="115736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572350"/>
                        <a:ext cx="2750764" cy="106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079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5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5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5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5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5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5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1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15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115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115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115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15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115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115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115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115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115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15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115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4" presetClass="exit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115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115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9" grpId="0"/>
      <p:bldP spid="115732" grpId="0"/>
      <p:bldP spid="115732" grpId="1"/>
      <p:bldP spid="115732" grpId="2"/>
      <p:bldP spid="115732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AutoShape 4"/>
          <p:cNvSpPr>
            <a:spLocks noChangeArrowheads="1"/>
          </p:cNvSpPr>
          <p:nvPr/>
        </p:nvSpPr>
        <p:spPr bwMode="auto">
          <a:xfrm>
            <a:off x="0" y="0"/>
            <a:ext cx="76200" cy="6858000"/>
          </a:xfrm>
          <a:prstGeom prst="flowChart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116742" name="Rectangle 6"/>
          <p:cNvSpPr>
            <a:spLocks noChangeArrowheads="1"/>
          </p:cNvSpPr>
          <p:nvPr/>
        </p:nvSpPr>
        <p:spPr bwMode="auto">
          <a:xfrm>
            <a:off x="9067800" y="0"/>
            <a:ext cx="76200" cy="6858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116743" name="Rectangle 7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116757" name="AutoShape 2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00800" y="6172200"/>
            <a:ext cx="990600" cy="53340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3" name="Smiley Face 2"/>
          <p:cNvSpPr/>
          <p:nvPr/>
        </p:nvSpPr>
        <p:spPr>
          <a:xfrm>
            <a:off x="2362200" y="381000"/>
            <a:ext cx="4533900" cy="35052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3200400" y="3886200"/>
            <a:ext cx="2971800" cy="10668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MAY MẮN</a:t>
            </a:r>
          </a:p>
        </p:txBody>
      </p:sp>
    </p:spTree>
    <p:extLst>
      <p:ext uri="{BB962C8B-B14F-4D97-AF65-F5344CB8AC3E}">
        <p14:creationId xmlns:p14="http://schemas.microsoft.com/office/powerpoint/2010/main" val="272310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AutoShape 2"/>
          <p:cNvSpPr>
            <a:spLocks noChangeArrowheads="1"/>
          </p:cNvSpPr>
          <p:nvPr/>
        </p:nvSpPr>
        <p:spPr bwMode="auto">
          <a:xfrm>
            <a:off x="0" y="0"/>
            <a:ext cx="76200" cy="6858000"/>
          </a:xfrm>
          <a:prstGeom prst="flowChart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9067800" y="0"/>
            <a:ext cx="76200" cy="6858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304800" y="8623300"/>
            <a:ext cx="670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117767" name="Oval 7"/>
          <p:cNvSpPr>
            <a:spLocks noChangeArrowheads="1"/>
          </p:cNvSpPr>
          <p:nvPr/>
        </p:nvSpPr>
        <p:spPr bwMode="auto">
          <a:xfrm>
            <a:off x="7410450" y="51816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117768" name="Oval 8"/>
          <p:cNvSpPr>
            <a:spLocks noChangeArrowheads="1"/>
          </p:cNvSpPr>
          <p:nvPr/>
        </p:nvSpPr>
        <p:spPr bwMode="auto">
          <a:xfrm>
            <a:off x="7410450" y="51816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17769" name="Oval 9"/>
          <p:cNvSpPr>
            <a:spLocks noChangeArrowheads="1"/>
          </p:cNvSpPr>
          <p:nvPr/>
        </p:nvSpPr>
        <p:spPr bwMode="auto">
          <a:xfrm>
            <a:off x="7410450" y="51816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17770" name="Oval 10"/>
          <p:cNvSpPr>
            <a:spLocks noChangeArrowheads="1"/>
          </p:cNvSpPr>
          <p:nvPr/>
        </p:nvSpPr>
        <p:spPr bwMode="auto">
          <a:xfrm>
            <a:off x="7410450" y="51816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17771" name="Oval 11"/>
          <p:cNvSpPr>
            <a:spLocks noChangeArrowheads="1"/>
          </p:cNvSpPr>
          <p:nvPr/>
        </p:nvSpPr>
        <p:spPr bwMode="auto">
          <a:xfrm>
            <a:off x="7410450" y="51816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17772" name="Oval 12"/>
          <p:cNvSpPr>
            <a:spLocks noChangeArrowheads="1"/>
          </p:cNvSpPr>
          <p:nvPr/>
        </p:nvSpPr>
        <p:spPr bwMode="auto">
          <a:xfrm>
            <a:off x="7410450" y="51816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117773" name="Oval 13"/>
          <p:cNvSpPr>
            <a:spLocks noChangeArrowheads="1"/>
          </p:cNvSpPr>
          <p:nvPr/>
        </p:nvSpPr>
        <p:spPr bwMode="auto">
          <a:xfrm>
            <a:off x="7410450" y="51816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117774" name="Oval 14"/>
          <p:cNvSpPr>
            <a:spLocks noChangeArrowheads="1"/>
          </p:cNvSpPr>
          <p:nvPr/>
        </p:nvSpPr>
        <p:spPr bwMode="auto">
          <a:xfrm>
            <a:off x="7410450" y="51816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117775" name="Oval 15"/>
          <p:cNvSpPr>
            <a:spLocks noChangeArrowheads="1"/>
          </p:cNvSpPr>
          <p:nvPr/>
        </p:nvSpPr>
        <p:spPr bwMode="auto">
          <a:xfrm>
            <a:off x="7410450" y="51816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117776" name="Oval 16"/>
          <p:cNvSpPr>
            <a:spLocks noChangeArrowheads="1"/>
          </p:cNvSpPr>
          <p:nvPr/>
        </p:nvSpPr>
        <p:spPr bwMode="auto">
          <a:xfrm>
            <a:off x="7410450" y="51816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117777" name="Oval 17"/>
          <p:cNvSpPr>
            <a:spLocks noChangeArrowheads="1"/>
          </p:cNvSpPr>
          <p:nvPr/>
        </p:nvSpPr>
        <p:spPr bwMode="auto">
          <a:xfrm>
            <a:off x="7410450" y="51816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117778" name="Oval 18"/>
          <p:cNvSpPr>
            <a:spLocks noChangeArrowheads="1"/>
          </p:cNvSpPr>
          <p:nvPr/>
        </p:nvSpPr>
        <p:spPr bwMode="auto">
          <a:xfrm>
            <a:off x="7391400" y="51816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0" b="0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.VnBodoniH" pitchFamily="34" charset="0"/>
              <a:ea typeface="+mn-ea"/>
              <a:cs typeface="+mn-cs"/>
            </a:endParaRPr>
          </a:p>
        </p:txBody>
      </p:sp>
      <p:sp>
        <p:nvSpPr>
          <p:cNvPr id="117779" name="Text Box 19"/>
          <p:cNvSpPr txBox="1">
            <a:spLocks noChangeArrowheads="1"/>
          </p:cNvSpPr>
          <p:nvPr/>
        </p:nvSpPr>
        <p:spPr bwMode="auto">
          <a:xfrm>
            <a:off x="7391400" y="5626100"/>
            <a:ext cx="175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Hết giờ</a:t>
            </a:r>
          </a:p>
        </p:txBody>
      </p:sp>
      <p:sp>
        <p:nvSpPr>
          <p:cNvPr id="117780" name="AutoShape 2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6235700"/>
            <a:ext cx="762000" cy="45720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117781" name="Rectangle 21"/>
          <p:cNvSpPr>
            <a:spLocks noChangeArrowheads="1"/>
          </p:cNvSpPr>
          <p:nvPr/>
        </p:nvSpPr>
        <p:spPr bwMode="auto">
          <a:xfrm>
            <a:off x="381000" y="1190625"/>
            <a:ext cx="8458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Trong 40kg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nước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2kg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muối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muối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nước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117782" name="Rectangle 22"/>
          <p:cNvSpPr>
            <a:spLocks noChangeArrowheads="1"/>
          </p:cNvSpPr>
          <p:nvPr/>
        </p:nvSpPr>
        <p:spPr bwMode="auto">
          <a:xfrm>
            <a:off x="501650" y="2286000"/>
            <a:ext cx="64770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Đáp án: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Tỉ số phần trăm muối trong nước biển là: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117784" name="Object 24"/>
          <p:cNvGraphicFramePr>
            <a:graphicFrameLocks noGrp="1" noChangeAspect="1"/>
          </p:cNvGraphicFramePr>
          <p:nvPr>
            <p:ph/>
          </p:nvPr>
        </p:nvGraphicFramePr>
        <p:xfrm>
          <a:off x="2971800" y="4108450"/>
          <a:ext cx="265545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400" imgH="393480" progId="Equation.DSMT4">
                  <p:embed/>
                </p:oleObj>
              </mc:Choice>
              <mc:Fallback>
                <p:oleObj name="Equation" r:id="rId6" imgW="914400" imgH="393480" progId="Equation.DSMT4">
                  <p:embed/>
                  <p:pic>
                    <p:nvPicPr>
                      <p:cNvPr id="117784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108450"/>
                        <a:ext cx="2655455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863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7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7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7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7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7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7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17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7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17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17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1177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117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177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117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1177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117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117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117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117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5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3" dur="500"/>
                                        <p:tgtEl>
                                          <p:spTgt spid="117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4" presetClass="exit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7" dur="500"/>
                                        <p:tgtEl>
                                          <p:spTgt spid="117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117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117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7" grpId="0" animBg="1"/>
      <p:bldP spid="117779" grpId="0"/>
      <p:bldP spid="117779" grpId="1"/>
      <p:bldP spid="117779" grpId="2"/>
      <p:bldP spid="117779" grpId="3"/>
      <p:bldP spid="1177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AutoShape 2"/>
          <p:cNvSpPr>
            <a:spLocks noChangeArrowheads="1"/>
          </p:cNvSpPr>
          <p:nvPr/>
        </p:nvSpPr>
        <p:spPr bwMode="auto">
          <a:xfrm>
            <a:off x="0" y="0"/>
            <a:ext cx="76200" cy="6858000"/>
          </a:xfrm>
          <a:prstGeom prst="flowChart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9067800" y="0"/>
            <a:ext cx="76200" cy="6858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118789" name="Rectangle 5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118790" name="Text Box 6"/>
          <p:cNvSpPr txBox="1">
            <a:spLocks noChangeArrowheads="1"/>
          </p:cNvSpPr>
          <p:nvPr/>
        </p:nvSpPr>
        <p:spPr bwMode="auto">
          <a:xfrm>
            <a:off x="304800" y="8623300"/>
            <a:ext cx="670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118804" name="AutoShape 2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6235700"/>
            <a:ext cx="762000" cy="45720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25" name="Smiley Face 24"/>
          <p:cNvSpPr/>
          <p:nvPr/>
        </p:nvSpPr>
        <p:spPr>
          <a:xfrm>
            <a:off x="2362200" y="381000"/>
            <a:ext cx="4533900" cy="35052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" name="Frame 25"/>
          <p:cNvSpPr/>
          <p:nvPr/>
        </p:nvSpPr>
        <p:spPr>
          <a:xfrm>
            <a:off x="3200400" y="3886200"/>
            <a:ext cx="2971800" cy="10668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MAY MẮN</a:t>
            </a:r>
          </a:p>
        </p:txBody>
      </p:sp>
    </p:spTree>
    <p:extLst>
      <p:ext uri="{BB962C8B-B14F-4D97-AF65-F5344CB8AC3E}">
        <p14:creationId xmlns:p14="http://schemas.microsoft.com/office/powerpoint/2010/main" val="338040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1270</TotalTime>
  <Words>1219</Words>
  <Application>Microsoft Office PowerPoint</Application>
  <PresentationFormat>On-screen Show (4:3)</PresentationFormat>
  <Paragraphs>192</Paragraphs>
  <Slides>27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.VnBodoniH</vt:lpstr>
      <vt:lpstr>.VnTime</vt:lpstr>
      <vt:lpstr>Arial</vt:lpstr>
      <vt:lpstr>Calibri</vt:lpstr>
      <vt:lpstr>Cambria Math</vt:lpstr>
      <vt:lpstr>Tahoma</vt:lpstr>
      <vt:lpstr>Times New Roman</vt:lpstr>
      <vt:lpstr>Office Theme</vt:lpstr>
      <vt:lpstr>1_Office Theme</vt:lpstr>
      <vt:lpstr>Equation</vt:lpstr>
      <vt:lpstr>PowerPoint Presentation</vt:lpstr>
      <vt:lpstr>PowerPoint Presentation</vt:lpstr>
      <vt:lpstr>LUẬT CHƠI: Có 6 ô số, trong đó có 2 ô may mắn và 4 ô có chứa câu hỏi. Mỗi học sinh chọn một ô số.  - Nếu chọn được ô may mắn HS sẽ được ngay phần quà của cô giáo.  - Nếu HS chọn ô có câu hỏi và trả lời, trả lời đúng sẽ được một phần quà. Trả lời sai sẽ không được quà.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minhtuan6990@gmail.com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Vu Khanh Huyen</dc:creator>
  <cp:lastModifiedBy>Administrator</cp:lastModifiedBy>
  <cp:revision>91</cp:revision>
  <dcterms:created xsi:type="dcterms:W3CDTF">2021-04-17T07:42:40Z</dcterms:created>
  <dcterms:modified xsi:type="dcterms:W3CDTF">2025-03-10T03:45:34Z</dcterms:modified>
</cp:coreProperties>
</file>