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14" r:id="rId5"/>
  </p:sldMasterIdLst>
  <p:notesMasterIdLst>
    <p:notesMasterId r:id="rId41"/>
  </p:notesMasterIdLst>
  <p:sldIdLst>
    <p:sldId id="256" r:id="rId6"/>
    <p:sldId id="258" r:id="rId7"/>
    <p:sldId id="270" r:id="rId8"/>
    <p:sldId id="272" r:id="rId9"/>
    <p:sldId id="274" r:id="rId10"/>
    <p:sldId id="273" r:id="rId11"/>
    <p:sldId id="259" r:id="rId12"/>
    <p:sldId id="261" r:id="rId13"/>
    <p:sldId id="276" r:id="rId14"/>
    <p:sldId id="278" r:id="rId15"/>
    <p:sldId id="279" r:id="rId16"/>
    <p:sldId id="281" r:id="rId17"/>
    <p:sldId id="260" r:id="rId18"/>
    <p:sldId id="275" r:id="rId19"/>
    <p:sldId id="264" r:id="rId20"/>
    <p:sldId id="282" r:id="rId21"/>
    <p:sldId id="283" r:id="rId22"/>
    <p:sldId id="284" r:id="rId23"/>
    <p:sldId id="285" r:id="rId24"/>
    <p:sldId id="286" r:id="rId25"/>
    <p:sldId id="287" r:id="rId26"/>
    <p:sldId id="288" r:id="rId27"/>
    <p:sldId id="290" r:id="rId28"/>
    <p:sldId id="293" r:id="rId29"/>
    <p:sldId id="294" r:id="rId30"/>
    <p:sldId id="292" r:id="rId31"/>
    <p:sldId id="295" r:id="rId32"/>
    <p:sldId id="296" r:id="rId33"/>
    <p:sldId id="298" r:id="rId34"/>
    <p:sldId id="297" r:id="rId35"/>
    <p:sldId id="299" r:id="rId36"/>
    <p:sldId id="300" r:id="rId37"/>
    <p:sldId id="301" r:id="rId38"/>
    <p:sldId id="302" r:id="rId39"/>
    <p:sldId id="263" r:id="rId40"/>
  </p:sldIdLst>
  <p:sldSz cx="18288000" cy="10287000"/>
  <p:notesSz cx="6858000" cy="9144000"/>
  <p:embeddedFontLst>
    <p:embeddedFont>
      <p:font typeface="等线 Light" panose="02010600030101010101" pitchFamily="2" charset="-122"/>
      <p:regular r:id="rId42"/>
    </p:embeddedFont>
    <p:embeddedFont>
      <p:font typeface="Cambria Math" panose="02040503050406030204" pitchFamily="18" charset="0"/>
      <p:regular r:id="rId43"/>
    </p:embeddedFont>
    <p:embeddedFont>
      <p:font typeface="DM Sans" pitchFamily="2" charset="0"/>
      <p:regular r:id="rId44"/>
      <p:bold r:id="rId45"/>
      <p:italic r:id="rId46"/>
      <p:boldItalic r:id="rId47"/>
    </p:embeddedFont>
    <p:embeddedFont>
      <p:font typeface="DM Sans SemiBold" panose="020B060402020202020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Manrope" panose="020B0604020202020204" charset="0"/>
      <p:regular r:id="rId56"/>
      <p:bold r:id="rId57"/>
    </p:embeddedFont>
    <p:embeddedFont>
      <p:font typeface="Maven Pro" panose="020B0604020202020204" charset="0"/>
      <p:regular r:id="rId58"/>
      <p:bold r:id="rId59"/>
    </p:embeddedFont>
    <p:embeddedFont>
      <p:font typeface="Maven Pro ExtraBold" panose="020B0604020202020204" charset="0"/>
      <p:bold r:id="rId60"/>
    </p:embeddedFont>
    <p:embeddedFont>
      <p:font typeface="Open Sans" panose="020B0606030504020204" pitchFamily="34" charset="0"/>
      <p:regular r:id="rId61"/>
      <p:bold r:id="rId62"/>
      <p:italic r:id="rId63"/>
      <p:boldItalic r:id="rId64"/>
    </p:embeddedFont>
    <p:embeddedFont>
      <p:font typeface="Playfair Display" panose="00000500000000000000" pitchFamily="2"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23040"/>
    <a:srgbClr val="046D92"/>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22" autoAdjust="0"/>
  </p:normalViewPr>
  <p:slideViewPr>
    <p:cSldViewPr>
      <p:cViewPr varScale="1">
        <p:scale>
          <a:sx n="46" d="100"/>
          <a:sy n="46" d="100"/>
        </p:scale>
        <p:origin x="69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2025-04-03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9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63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848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461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1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293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907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15</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2025/4/3</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28383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03018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15530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7082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71038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8306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8199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9619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95087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72375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2025-04-03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095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2025-04-03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2025-04-03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2025/4/3</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2025-04-03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169254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330.pn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0.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00.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380.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35.svg"/><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8.png"/><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5" Type="http://schemas.openxmlformats.org/officeDocument/2006/relationships/image" Target="../media/image71.png"/><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2.png"/><Relationship Id="rId5" Type="http://schemas.microsoft.com/office/2007/relationships/media" Target="../media/media4.mp3"/><Relationship Id="rId15" Type="http://schemas.openxmlformats.org/officeDocument/2006/relationships/image" Target="../media/image66.png"/><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3.png"/><Relationship Id="rId4" Type="http://schemas.openxmlformats.org/officeDocument/2006/relationships/image" Target="../media/image37.sv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36.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1.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90.png"/><Relationship Id="rId4" Type="http://schemas.openxmlformats.org/officeDocument/2006/relationships/image" Target="../media/image37.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94.png"/><Relationship Id="rId5" Type="http://schemas.openxmlformats.org/officeDocument/2006/relationships/image" Target="../media/image37.svg"/><Relationship Id="rId15" Type="http://schemas.openxmlformats.org/officeDocument/2006/relationships/image" Target="../media/image98.png"/><Relationship Id="rId4" Type="http://schemas.openxmlformats.org/officeDocument/2006/relationships/image" Target="../media/image36.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190.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257052" y="1181100"/>
            <a:ext cx="15918761" cy="63246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5292957"/>
            </a:xfrm>
            <a:prstGeom prst="rect">
              <a:avLst/>
            </a:prstGeom>
          </p:spPr>
          <p:txBody>
            <a:bodyPr wrap="square" lIns="0" tIns="0" rIns="0" bIns="0" rtlCol="0" anchor="t">
              <a:spAutoFit/>
            </a:bodyPr>
            <a:lstStyle/>
            <a:p>
              <a:pPr lvl="0" algn="ctr">
                <a:lnSpc>
                  <a:spcPct val="150000"/>
                </a:lnSpc>
              </a:pPr>
              <a:r>
                <a:rPr lang="en-US" sz="7800" b="1">
                  <a:solidFill>
                    <a:srgbClr val="F1EEE1"/>
                  </a:solidFill>
                  <a:latin typeface="Arial" panose="020B0604020202020204" pitchFamily="34" charset="0"/>
                  <a:cs typeface="Arial" panose="020B0604020202020204" pitchFamily="34" charset="0"/>
                </a:rPr>
                <a:t>2. DIỆN TÍCH XUNG QUANH VÀ THỂ TÍCH CỦA HÌNH CHÓP TAM GIÁC ĐỀU</a:t>
              </a:r>
              <a:endParaRPr kumimoji="0" lang="en-US" sz="78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1286354" y="8407157"/>
            <a:ext cx="2904646" cy="2850982"/>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4"/>
          <p:cNvSpPr/>
          <p:nvPr/>
        </p:nvSpPr>
        <p:spPr>
          <a:xfrm>
            <a:off x="15204657" y="8524968"/>
            <a:ext cx="1963135" cy="1101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6451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Rectangle 17"/>
          <p:cNvSpPr/>
          <p:nvPr/>
        </p:nvSpPr>
        <p:spPr>
          <a:xfrm>
            <a:off x="508002" y="1544241"/>
            <a:ext cx="17017998" cy="1846659"/>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cs typeface="Arial"/>
                <a:sym typeface="Arial"/>
              </a:rPr>
              <a:t>Quan sát hình chóp tam giác đều và hình khai triển của nó (H.10.6). Hãy tính tổng diện tích các mặt bên của hình chóp.</a:t>
            </a:r>
          </a:p>
        </p:txBody>
      </p:sp>
      <p:sp>
        <p:nvSpPr>
          <p:cNvPr id="5" name="Rectangle 4"/>
          <p:cNvSpPr/>
          <p:nvPr/>
        </p:nvSpPr>
        <p:spPr>
          <a:xfrm>
            <a:off x="2603202" y="676287"/>
            <a:ext cx="13040749" cy="738664"/>
          </a:xfrm>
          <a:prstGeom prst="rect">
            <a:avLst/>
          </a:prstGeom>
        </p:spPr>
        <p:txBody>
          <a:bodyPr wrap="none">
            <a:spAutoFit/>
          </a:bodyPr>
          <a:lstStyle/>
          <a:p>
            <a:pPr algn="ctr"/>
            <a:r>
              <a:rPr lang="vi-VN" sz="4200" b="1">
                <a:solidFill>
                  <a:srgbClr val="046D92"/>
                </a:solidFill>
                <a:ea typeface="Calibri" panose="020F0502020204030204" pitchFamily="34" charset="0"/>
              </a:rPr>
              <a:t>Diện tích xung quanh của hình chóp tam giác đều</a:t>
            </a:r>
            <a:endParaRPr lang="en-US" sz="4200">
              <a:solidFill>
                <a:srgbClr val="046D92"/>
              </a:solidFill>
            </a:endParaRPr>
          </a:p>
        </p:txBody>
      </p:sp>
      <p:pic>
        <p:nvPicPr>
          <p:cNvPr id="8" name="Picture 7"/>
          <p:cNvPicPr>
            <a:picLocks noChangeAspect="1"/>
          </p:cNvPicPr>
          <p:nvPr/>
        </p:nvPicPr>
        <p:blipFill>
          <a:blip r:embed="rId6"/>
          <a:stretch>
            <a:fillRect/>
          </a:stretch>
        </p:blipFill>
        <p:spPr>
          <a:xfrm>
            <a:off x="4042120" y="3258784"/>
            <a:ext cx="10449450" cy="4627265"/>
          </a:xfrm>
          <a:prstGeom prst="rect">
            <a:avLst/>
          </a:prstGeom>
        </p:spPr>
      </p:pic>
      <mc:AlternateContent xmlns:mc="http://schemas.openxmlformats.org/markup-compatibility/2006">
        <mc:Choice xmlns:a14="http://schemas.microsoft.com/office/drawing/2010/main" Requires="a14">
          <p:sp>
            <p:nvSpPr>
              <p:cNvPr id="23" name="Rectangle 22"/>
              <p:cNvSpPr/>
              <p:nvPr/>
            </p:nvSpPr>
            <p:spPr>
              <a:xfrm>
                <a:off x="2156517" y="8304264"/>
                <a:ext cx="13934120" cy="1227708"/>
              </a:xfrm>
              <a:prstGeom prst="rect">
                <a:avLst/>
              </a:prstGeom>
            </p:spPr>
            <p:txBody>
              <a:bodyPr wrap="square">
                <a:spAutoFit/>
              </a:bodyPr>
              <a:lstStyle/>
              <a:p>
                <a:pPr algn="ctr">
                  <a:lnSpc>
                    <a:spcPct val="150000"/>
                  </a:lnSpc>
                </a:pPr>
                <a:r>
                  <a:rPr lang="vi-VN" sz="3800" dirty="0">
                    <a:solidFill>
                      <a:schemeClr val="bg1">
                        <a:lumMod val="10000"/>
                      </a:schemeClr>
                    </a:solidFill>
                    <a:ea typeface="Arial" panose="020B0604020202020204" pitchFamily="34" charset="0"/>
                    <a:cs typeface="Times New Roman" panose="02020603050405020304" pitchFamily="18" charset="0"/>
                  </a:rPr>
                  <a:t>Tổng diện tích mặt bên của hình chóp là:</a:t>
                </a:r>
                <a:r>
                  <a:rPr lang="en-US" sz="3800" dirty="0">
                    <a:solidFill>
                      <a:schemeClr val="bg1">
                        <a:lumMod val="10000"/>
                      </a:schemeClr>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3 .</m:t>
                    </m:r>
                    <m:r>
                      <a:rPr lang="en-US" sz="3800" b="0" i="1" smtClean="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 5 . 6</m:t>
                    </m:r>
                    <m:r>
                      <a:rPr lang="en-US" sz="3800" b="0" i="1" smtClean="0">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=45 </m:t>
                    </m:r>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dirty="0">
                  <a:solidFill>
                    <a:schemeClr val="bg1">
                      <a:lumMod val="10000"/>
                    </a:schemeClr>
                  </a:solidFill>
                  <a:effectLst/>
                  <a:ea typeface="Arial" panose="020B0604020202020204" pitchFamily="34" charset="0"/>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2156517" y="8304264"/>
                <a:ext cx="13934120" cy="1227708"/>
              </a:xfrm>
              <a:prstGeom prst="rect">
                <a:avLst/>
              </a:prstGeom>
              <a:blipFill>
                <a:blip r:embed="rId7"/>
                <a:stretch>
                  <a:fillRect b="-8416"/>
                </a:stretch>
              </a:blipFill>
            </p:spPr>
            <p:txBody>
              <a:bodyPr/>
              <a:lstStyle/>
              <a:p>
                <a:r>
                  <a:rPr lang="en-US">
                    <a:noFill/>
                  </a:rPr>
                  <a:t> </a:t>
                </a:r>
              </a:p>
            </p:txBody>
          </p:sp>
        </mc:Fallback>
      </mc:AlternateContent>
      <p:sp>
        <p:nvSpPr>
          <p:cNvPr id="31" name="Rectangle 30"/>
          <p:cNvSpPr/>
          <p:nvPr/>
        </p:nvSpPr>
        <p:spPr>
          <a:xfrm>
            <a:off x="610476" y="7930889"/>
            <a:ext cx="1265091" cy="677108"/>
          </a:xfrm>
          <a:prstGeom prst="rect">
            <a:avLst/>
          </a:prstGeom>
        </p:spPr>
        <p:txBody>
          <a:bodyPr wrap="none">
            <a:spAutoFit/>
          </a:bodyPr>
          <a:lstStyle/>
          <a:p>
            <a:pPr algn="ctr" defTabSz="1828800">
              <a:defRPr/>
            </a:pPr>
            <a:r>
              <a:rPr lang="en-US" sz="3800" b="1" i="1" u="sng">
                <a:solidFill>
                  <a:srgbClr val="011C26">
                    <a:lumMod val="90000"/>
                    <a:lumOff val="10000"/>
                  </a:srgbClr>
                </a:solidFill>
                <a:latin typeface="Arial" panose="020B0604020202020204" pitchFamily="34" charset="0"/>
                <a:cs typeface="Arial"/>
                <a:sym typeface="Arial"/>
              </a:rPr>
              <a:t>Giải:</a:t>
            </a:r>
            <a:endParaRPr lang="en-US" sz="3800" b="1" i="1" u="sng" dirty="0">
              <a:solidFill>
                <a:srgbClr val="011C26">
                  <a:lumMod val="90000"/>
                  <a:lumOff val="10000"/>
                </a:srgbClr>
              </a:solidFill>
              <a:latin typeface="Calibri"/>
              <a:cs typeface="Arial"/>
              <a:sym typeface="Arial"/>
            </a:endParaRPr>
          </a:p>
        </p:txBody>
      </p:sp>
      <p:pic>
        <p:nvPicPr>
          <p:cNvPr id="30" name="Picture 29"/>
          <p:cNvPicPr>
            <a:picLocks noChangeAspect="1"/>
          </p:cNvPicPr>
          <p:nvPr/>
        </p:nvPicPr>
        <p:blipFill>
          <a:blip r:embed="rId8"/>
          <a:stretch>
            <a:fillRect/>
          </a:stretch>
        </p:blipFill>
        <p:spPr>
          <a:xfrm rot="9165680">
            <a:off x="15955725" y="6214436"/>
            <a:ext cx="2789582" cy="3220958"/>
          </a:xfrm>
          <a:prstGeom prst="rect">
            <a:avLst/>
          </a:prstGeom>
        </p:spPr>
      </p:pic>
    </p:spTree>
    <p:extLst>
      <p:ext uri="{BB962C8B-B14F-4D97-AF65-F5344CB8AC3E}">
        <p14:creationId xmlns:p14="http://schemas.microsoft.com/office/powerpoint/2010/main" val="7351165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3" name="Rectangle 32"/>
          <p:cNvSpPr/>
          <p:nvPr/>
        </p:nvSpPr>
        <p:spPr>
          <a:xfrm>
            <a:off x="1031258" y="680978"/>
            <a:ext cx="16225484" cy="2862322"/>
          </a:xfrm>
          <a:prstGeom prst="rect">
            <a:avLst/>
          </a:prstGeom>
        </p:spPr>
        <p:txBody>
          <a:bodyPr wrap="square">
            <a:spAutoFit/>
          </a:bodyPr>
          <a:lstStyle/>
          <a:p>
            <a:pPr marL="685800" indent="-685800" algn="just" defTabSz="1828800">
              <a:lnSpc>
                <a:spcPct val="150000"/>
              </a:lnSpc>
              <a:buClr>
                <a:schemeClr val="tx2"/>
              </a:buClr>
              <a:buFont typeface="Wingdings" panose="05000000000000000000" pitchFamily="2" charset="2"/>
              <a:buChar char="q"/>
              <a:defRPr/>
            </a:pPr>
            <a:r>
              <a:rPr lang="en-US" sz="4000" b="1" kern="0">
                <a:solidFill>
                  <a:schemeClr val="tx2"/>
                </a:solidFill>
                <a:latin typeface="Arial"/>
                <a:ea typeface="Dotum" panose="020B0600000101010101" pitchFamily="34" charset="-127"/>
                <a:cs typeface="Times New Roman" panose="02020603050405020304" pitchFamily="18" charset="0"/>
                <a:sym typeface="Arial"/>
              </a:rPr>
              <a:t>HĐ2</a:t>
            </a:r>
            <a:r>
              <a:rPr lang="en-US" sz="4000" kern="0">
                <a:solidFill>
                  <a:schemeClr val="tx2"/>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latin typeface="Arial"/>
                <a:cs typeface="Arial"/>
                <a:sym typeface="Arial"/>
              </a:rPr>
              <a:t>Hãy tính tích của nửa chu vi mặt đáy với trung đoạn của hình chóp tam giác đều. So sánh kết quả vừa tính với tổng diện tích các mặt bên của hình chóp.</a:t>
            </a:r>
          </a:p>
        </p:txBody>
      </p:sp>
      <p:sp>
        <p:nvSpPr>
          <p:cNvPr id="34" name="Freeform 15"/>
          <p:cNvSpPr/>
          <p:nvPr/>
        </p:nvSpPr>
        <p:spPr>
          <a:xfrm>
            <a:off x="23041" y="7965150"/>
            <a:ext cx="2056638" cy="2071783"/>
          </a:xfrm>
          <a:custGeom>
            <a:avLst/>
            <a:gdLst/>
            <a:ahLst/>
            <a:cxnLst/>
            <a:rect l="l" t="t" r="r" b="b"/>
            <a:pathLst>
              <a:path w="2488186" h="2488186">
                <a:moveTo>
                  <a:pt x="0" y="0"/>
                </a:moveTo>
                <a:lnTo>
                  <a:pt x="2488185" y="0"/>
                </a:lnTo>
                <a:lnTo>
                  <a:pt x="2488185" y="2488186"/>
                </a:lnTo>
                <a:lnTo>
                  <a:pt x="0" y="248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Freeform 16"/>
          <p:cNvSpPr/>
          <p:nvPr/>
        </p:nvSpPr>
        <p:spPr>
          <a:xfrm rot="1305788">
            <a:off x="16757320" y="7269207"/>
            <a:ext cx="897771" cy="2956731"/>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Rectangle 35"/>
          <p:cNvSpPr/>
          <p:nvPr/>
        </p:nvSpPr>
        <p:spPr>
          <a:xfrm>
            <a:off x="8663456" y="3663768"/>
            <a:ext cx="1326005" cy="707886"/>
          </a:xfrm>
          <a:prstGeom prst="rect">
            <a:avLst/>
          </a:prstGeom>
        </p:spPr>
        <p:txBody>
          <a:bodyPr wrap="none">
            <a:spAutoFit/>
          </a:bodyPr>
          <a:lstStyle/>
          <a:p>
            <a:pPr algn="ctr" defTabSz="1828800">
              <a:defRPr/>
            </a:pPr>
            <a:r>
              <a:rPr lang="en-US" sz="4000" b="1" i="1" u="sng">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7" name="Rectangle 36"/>
              <p:cNvSpPr/>
              <p:nvPr/>
            </p:nvSpPr>
            <p:spPr>
              <a:xfrm>
                <a:off x="3001858" y="4745922"/>
                <a:ext cx="12649200" cy="44916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a:ea typeface="Arial" panose="020B0604020202020204" pitchFamily="34" charset="0"/>
                    <a:cs typeface="Times New Roman" panose="02020603050405020304" pitchFamily="18" charset="0"/>
                  </a:rPr>
                  <a:t>Nửa chu vi đáy:</a:t>
                </a:r>
                <a:endParaRPr lang="en-US" sz="400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 . 5 .3=7,5 </m:t>
                      </m:r>
                      <m:r>
                        <a:rPr lang="vi-VN" sz="4000" i="1">
                          <a:effectLst/>
                          <a:latin typeface="Cambria Math" panose="02040503050406030204" pitchFamily="18" charset="0"/>
                          <a:ea typeface="Arial" panose="020B0604020202020204" pitchFamily="34" charset="0"/>
                          <a:cs typeface="Times New Roman" panose="02020603050405020304" pitchFamily="18" charset="0"/>
                        </a:rPr>
                        <m:t>𝑐𝑚</m:t>
                      </m:r>
                    </m:oMath>
                  </m:oMathPara>
                </a14:m>
                <a:endParaRPr lang="en-US" sz="4000">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a:effectLst/>
                    <a:ea typeface="Dotum" panose="020B0600000101010101" pitchFamily="34" charset="-127"/>
                    <a:cs typeface="Times New Roman" panose="02020603050405020304" pitchFamily="18" charset="0"/>
                  </a:rPr>
                  <a:t>Tích nửa chu vi đáy với trung đoạn: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7,5 . 6=45</m:t>
                    </m:r>
                  </m:oMath>
                </a14:m>
                <a:endParaRPr lang="en-US" sz="40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Arial" panose="020B0604020202020204" pitchFamily="34" charset="0"/>
                    <a:cs typeface="Times New Roman" panose="02020603050405020304" pitchFamily="18" charset="0"/>
                  </a:rPr>
                  <a:t> Kết quả của HĐ1 bằng kết quả của HĐ2</a:t>
                </a:r>
                <a:endParaRPr lang="en-US" sz="4000">
                  <a:effectLst/>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3001858" y="4745922"/>
                <a:ext cx="12649200" cy="4491679"/>
              </a:xfrm>
              <a:prstGeom prst="rect">
                <a:avLst/>
              </a:prstGeom>
              <a:blipFill>
                <a:blip r:embed="rId11"/>
                <a:stretch>
                  <a:fillRect l="-1542" b="-4620"/>
                </a:stretch>
              </a:blipFill>
            </p:spPr>
            <p:txBody>
              <a:bodyPr/>
              <a:lstStyle/>
              <a:p>
                <a:r>
                  <a:rPr lang="en-US">
                    <a:noFill/>
                  </a:rPr>
                  <a:t> </a:t>
                </a:r>
              </a:p>
            </p:txBody>
          </p:sp>
        </mc:Fallback>
      </mc:AlternateContent>
    </p:spTree>
    <p:extLst>
      <p:ext uri="{BB962C8B-B14F-4D97-AF65-F5344CB8AC3E}">
        <p14:creationId xmlns:p14="http://schemas.microsoft.com/office/powerpoint/2010/main" val="309355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animEffect transition="in" filter="fade">
                                      <p:cBhvr>
                                        <p:cTn id="25" dur="500"/>
                                        <p:tgtEl>
                                          <p:spTgt spid="3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30"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Kết luận</a:t>
            </a:r>
            <a:endParaRPr lang="vi-VN" sz="7000" b="1" kern="0" dirty="0">
              <a:solidFill>
                <a:srgbClr val="FFFF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340476" y="2167691"/>
                <a:ext cx="9677400" cy="646978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Diện tích xung quanh của hình chóp tam giác đều bằng tích của nửa chu vi đáy với trung đoạn:</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4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𝑝</m:t>
                      </m:r>
                      <m:r>
                        <a:rPr lang="vi-VN" sz="4400" i="1">
                          <a:effectLst/>
                          <a:latin typeface="Cambria Math" panose="02040503050406030204" pitchFamily="18" charset="0"/>
                          <a:ea typeface="Arial" panose="020B0604020202020204" pitchFamily="34" charset="0"/>
                          <a:cs typeface="Times New Roman" panose="02020603050405020304" pitchFamily="18" charset="0"/>
                        </a:rPr>
                        <m:t> . </m:t>
                      </m:r>
                      <m:r>
                        <a:rPr lang="vi-VN" sz="44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4400">
                    <a:effectLst/>
                    <a:ea typeface="Dotum" panose="020B0600000101010101" pitchFamily="34" charset="-127"/>
                    <a:cs typeface="Times New Roman" panose="02020603050405020304" pitchFamily="18" charset="0"/>
                  </a:rPr>
                  <a:t> là nửa chu vi đáy, </a:t>
                </a:r>
                <a:endParaRPr lang="en-US" sz="4400">
                  <a:effectLst/>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r>
                  <a:rPr lang="en-US" sz="4400">
                    <a:ea typeface="Dotum" panose="020B0600000101010101" pitchFamily="34" charset="-127"/>
                    <a:cs typeface="Times New Roman" panose="02020603050405020304" pitchFamily="18" charset="0"/>
                  </a:rPr>
                  <a:t>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400">
                    <a:effectLst/>
                    <a:ea typeface="Dotum" panose="020B0600000101010101" pitchFamily="34" charset="-127"/>
                    <a:cs typeface="Times New Roman" panose="02020603050405020304" pitchFamily="18" charset="0"/>
                  </a:rPr>
                  <a:t> là trung đoạn.</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40476" y="2167691"/>
                <a:ext cx="9677400" cy="6469784"/>
              </a:xfrm>
              <a:prstGeom prst="rect">
                <a:avLst/>
              </a:prstGeom>
              <a:blipFill>
                <a:blip r:embed="rId3"/>
                <a:stretch>
                  <a:fillRect l="-2451" r="-2388" b="-1408"/>
                </a:stretch>
              </a:blipFill>
              <a:ln w="25400" cap="flat" cmpd="sng" algn="ctr">
                <a:solidFill>
                  <a:srgbClr val="FFFFFF"/>
                </a:solidFill>
                <a:prstDash val="solid"/>
              </a:ln>
              <a:effectLst/>
            </p:spPr>
            <p:txBody>
              <a:bodyPr/>
              <a:lstStyle/>
              <a:p>
                <a:r>
                  <a:rPr lang="en-US">
                    <a:noFill/>
                  </a:rPr>
                  <a:t> </a:t>
                </a:r>
              </a:p>
            </p:txBody>
          </p:sp>
        </mc:Fallback>
      </mc:AlternateContent>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3103" y="2167690"/>
            <a:ext cx="5105400" cy="6380145"/>
          </a:xfrm>
          <a:prstGeom prst="rect">
            <a:avLst/>
          </a:prstGeom>
        </p:spPr>
      </p:pic>
      <p:pic>
        <p:nvPicPr>
          <p:cNvPr id="35" name="Picture 34"/>
          <p:cNvPicPr>
            <a:picLocks noChangeAspect="1"/>
          </p:cNvPicPr>
          <p:nvPr/>
        </p:nvPicPr>
        <p:blipFill>
          <a:blip r:embed="rId5"/>
          <a:stretch>
            <a:fillRect/>
          </a:stretch>
        </p:blipFill>
        <p:spPr>
          <a:xfrm rot="329459">
            <a:off x="15988650" y="8820362"/>
            <a:ext cx="2059708" cy="1344291"/>
          </a:xfrm>
          <a:prstGeom prst="rect">
            <a:avLst/>
          </a:prstGeom>
        </p:spPr>
      </p:pic>
      <p:pic>
        <p:nvPicPr>
          <p:cNvPr id="36" name="Picture 35"/>
          <p:cNvPicPr>
            <a:picLocks noChangeAspect="1"/>
          </p:cNvPicPr>
          <p:nvPr/>
        </p:nvPicPr>
        <p:blipFill>
          <a:blip r:embed="rId6"/>
          <a:stretch>
            <a:fillRect/>
          </a:stretch>
        </p:blipFill>
        <p:spPr>
          <a:xfrm rot="16200000">
            <a:off x="5795256" y="8273677"/>
            <a:ext cx="767840" cy="2437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2800" kern="0">
              <a:solidFill>
                <a:srgbClr val="014040"/>
              </a:solidFill>
              <a:latin typeface="Arial"/>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0347470" cy="1938992"/>
              </a:xfrm>
              <a:prstGeom prst="rect">
                <a:avLst/>
              </a:prstGeom>
              <a:noFill/>
            </p:spPr>
            <p:txBody>
              <a:bodyPr wrap="square" rtlCol="0">
                <a:spAutoFit/>
              </a:bodyPr>
              <a:lstStyle/>
              <a:p>
                <a:pPr algn="just" defTabSz="1828800">
                  <a:lnSpc>
                    <a:spcPct val="150000"/>
                  </a:lnSpc>
                  <a:buClr>
                    <a:srgbClr val="2D1549"/>
                  </a:buClr>
                  <a:buSzPts val="1100"/>
                  <a:defRPr/>
                </a:pPr>
                <a:r>
                  <a:rPr lang="en-US" sz="4000" b="1" kern="0">
                    <a:solidFill>
                      <a:srgbClr val="FFFFFF"/>
                    </a:solidFill>
                    <a:highlight>
                      <a:srgbClr val="CE4D8E"/>
                    </a:highlight>
                    <a:latin typeface="Arial"/>
                    <a:cs typeface="Arial"/>
                    <a:sym typeface="Arial"/>
                  </a:rPr>
                  <a:t>Ví dụ 1:</a:t>
                </a:r>
                <a:r>
                  <a:rPr lang="en-US" sz="4000">
                    <a:solidFill>
                      <a:sysClr val="windowText" lastClr="000000"/>
                    </a:solidFill>
                    <a:latin typeface="Arial"/>
                    <a:cs typeface="Arial" panose="020B0604020202020204" pitchFamily="34" charset="0"/>
                    <a:sym typeface="Arial"/>
                  </a:rPr>
                  <a:t> </a:t>
                </a:r>
                <a:r>
                  <a:rPr lang="en-US" sz="4000">
                    <a:solidFill>
                      <a:sysClr val="windowText" lastClr="000000"/>
                    </a:solidFill>
                    <a:cs typeface="Arial" panose="020B0604020202020204" pitchFamily="34" charset="0"/>
                    <a:sym typeface="Arial"/>
                  </a:rPr>
                  <a:t>Tính diện tích xung quanh của hình chóp tam giác đều </a:t>
                </a:r>
                <a14:m>
                  <m:oMath xmlns:m="http://schemas.openxmlformats.org/officeDocument/2006/math">
                    <m:r>
                      <a:rPr lang="en-US" sz="4000" i="1" smtClean="0">
                        <a:solidFill>
                          <a:sysClr val="windowText" lastClr="000000"/>
                        </a:solidFill>
                        <a:latin typeface="Cambria Math" panose="02040503050406030204" pitchFamily="18" charset="0"/>
                        <a:cs typeface="Arial" panose="020B0604020202020204" pitchFamily="34" charset="0"/>
                        <a:sym typeface="Arial"/>
                      </a:rPr>
                      <m:t>𝑆</m:t>
                    </m:r>
                    <m:r>
                      <a:rPr lang="en-US" sz="4000" i="1" smtClean="0">
                        <a:solidFill>
                          <a:sysClr val="windowText" lastClr="000000"/>
                        </a:solidFill>
                        <a:latin typeface="Cambria Math" panose="02040503050406030204" pitchFamily="18" charset="0"/>
                        <a:cs typeface="Arial" panose="020B0604020202020204" pitchFamily="34" charset="0"/>
                        <a:sym typeface="Arial"/>
                      </a:rPr>
                      <m:t>.</m:t>
                    </m:r>
                    <m:r>
                      <a:rPr lang="en-US" sz="40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cs typeface="Arial" panose="020B0604020202020204" pitchFamily="34" charset="0"/>
                    <a:sym typeface="Arial"/>
                  </a:rPr>
                  <a:t> trong Hình 10.7.</a:t>
                </a: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0347470" cy="1938992"/>
              </a:xfrm>
              <a:prstGeom prst="rect">
                <a:avLst/>
              </a:prstGeom>
              <a:blipFill>
                <a:blip r:embed="rId4"/>
                <a:stretch>
                  <a:fillRect l="-2062" r="-2062" b="-6918"/>
                </a:stretch>
              </a:blipFill>
            </p:spPr>
            <p:txBody>
              <a:bodyPr/>
              <a:lstStyle/>
              <a:p>
                <a:r>
                  <a:rPr lang="en-US">
                    <a:noFill/>
                  </a:rPr>
                  <a:t> </a:t>
                </a:r>
              </a:p>
            </p:txBody>
          </p:sp>
        </mc:Fallback>
      </mc:AlternateContent>
      <p:sp>
        <p:nvSpPr>
          <p:cNvPr id="20" name="Rectangle 19"/>
          <p:cNvSpPr/>
          <p:nvPr/>
        </p:nvSpPr>
        <p:spPr>
          <a:xfrm>
            <a:off x="5206093" y="2835414"/>
            <a:ext cx="1154482" cy="707886"/>
          </a:xfrm>
          <a:prstGeom prst="rect">
            <a:avLst/>
          </a:prstGeom>
        </p:spPr>
        <p:txBody>
          <a:bodyPr wrap="none">
            <a:spAutoFit/>
          </a:bodyPr>
          <a:lstStyle/>
          <a:p>
            <a:pPr algn="ctr" defTabSz="1828800">
              <a:defRPr/>
            </a:pPr>
            <a:r>
              <a:rPr lang="en-US" sz="4000" b="1" i="1" u="sng" dirty="0">
                <a:solidFill>
                  <a:srgbClr val="011C26">
                    <a:lumMod val="90000"/>
                    <a:lumOff val="10000"/>
                  </a:srgbClr>
                </a:solidFill>
                <a:latin typeface="Arial" panose="020B0604020202020204" pitchFamily="34" charset="0"/>
                <a:cs typeface="Arial"/>
                <a:sym typeface="Arial"/>
              </a:rPr>
              <a:t>Giải</a:t>
            </a:r>
            <a:endParaRPr lang="en-US" sz="4000" b="1" i="1" u="sng" dirty="0">
              <a:solidFill>
                <a:srgbClr val="011C26">
                  <a:lumMod val="90000"/>
                  <a:lumOff val="10000"/>
                </a:srgbClr>
              </a:solidFill>
              <a:latin typeface="Calibri"/>
              <a:cs typeface="Arial"/>
              <a:sym typeface="Arial"/>
            </a:endParaRPr>
          </a:p>
        </p:txBody>
      </p:sp>
      <p:pic>
        <p:nvPicPr>
          <p:cNvPr id="7" name="Picture 6"/>
          <p:cNvPicPr>
            <a:picLocks noChangeAspect="1"/>
          </p:cNvPicPr>
          <p:nvPr/>
        </p:nvPicPr>
        <p:blipFill>
          <a:blip r:embed="rId5"/>
          <a:stretch>
            <a:fillRect/>
          </a:stretch>
        </p:blipFill>
        <p:spPr>
          <a:xfrm>
            <a:off x="12151132" y="571500"/>
            <a:ext cx="5575130" cy="6019746"/>
          </a:xfrm>
          <a:prstGeom prst="rect">
            <a:avLst/>
          </a:prstGeom>
        </p:spPr>
      </p:pic>
      <p:sp>
        <p:nvSpPr>
          <p:cNvPr id="23" name="Rectangle 22"/>
          <p:cNvSpPr/>
          <p:nvPr/>
        </p:nvSpPr>
        <p:spPr>
          <a:xfrm>
            <a:off x="605589" y="3878385"/>
            <a:ext cx="10744199" cy="901593"/>
          </a:xfrm>
          <a:prstGeom prst="rect">
            <a:avLst/>
          </a:prstGeom>
        </p:spPr>
        <p:txBody>
          <a:bodyPr wrap="square">
            <a:spAutoFit/>
          </a:bodyPr>
          <a:lstStyle/>
          <a:p>
            <a:pPr algn="just" defTabSz="1828800">
              <a:lnSpc>
                <a:spcPct val="150000"/>
              </a:lnSpc>
              <a:buClr>
                <a:srgbClr val="2D1549"/>
              </a:buClr>
              <a:buSzPts val="1100"/>
              <a:defRPr/>
            </a:pPr>
            <a:r>
              <a:rPr lang="en-US" sz="4000">
                <a:solidFill>
                  <a:sysClr val="windowText" lastClr="000000"/>
                </a:solidFill>
                <a:cs typeface="Arial" panose="020B0604020202020204" pitchFamily="34" charset="0"/>
                <a:sym typeface="Arial"/>
              </a:rPr>
              <a:t>Nửa chu vi đáy của hình chóp tam giác đều là:</a:t>
            </a:r>
          </a:p>
        </p:txBody>
      </p:sp>
      <mc:AlternateContent xmlns:mc="http://schemas.openxmlformats.org/markup-compatibility/2006" xmlns:a14="http://schemas.microsoft.com/office/drawing/2010/main">
        <mc:Choice Requires="a14">
          <p:sp>
            <p:nvSpPr>
              <p:cNvPr id="9" name="Rectangle 8"/>
              <p:cNvSpPr/>
              <p:nvPr/>
            </p:nvSpPr>
            <p:spPr>
              <a:xfrm>
                <a:off x="605589" y="6515100"/>
                <a:ext cx="17120673" cy="1978811"/>
              </a:xfrm>
              <a:prstGeom prst="rect">
                <a:avLst/>
              </a:prstGeom>
            </p:spPr>
            <p:txBody>
              <a:bodyPr wrap="square">
                <a:spAutoFit/>
              </a:bodyPr>
              <a:lstStyle/>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Trung đoạn của hình chóp tam giác đều là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𝑑</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𝑆𝐻</m:t>
                    </m:r>
                    <m:r>
                      <a:rPr lang="en-US" sz="4000" i="1">
                        <a:solidFill>
                          <a:sysClr val="windowText" lastClr="000000"/>
                        </a:solidFill>
                        <a:latin typeface="Cambria Math" panose="02040503050406030204" pitchFamily="18" charset="0"/>
                        <a:cs typeface="Arial" panose="020B0604020202020204" pitchFamily="34" charset="0"/>
                        <a:sym typeface="Arial"/>
                      </a:rPr>
                      <m:t>=6 </m:t>
                    </m:r>
                    <m:r>
                      <a:rPr lang="en-US" sz="4000" i="1">
                        <a:solidFill>
                          <a:sysClr val="windowText" lastClr="000000"/>
                        </a:solidFill>
                        <a:latin typeface="Cambria Math" panose="02040503050406030204" pitchFamily="18" charset="0"/>
                        <a:cs typeface="Arial" panose="020B0604020202020204" pitchFamily="34" charset="0"/>
                        <a:sym typeface="Arial"/>
                      </a:rPr>
                      <m:t>𝑐𝑚</m:t>
                    </m:r>
                    <m:r>
                      <a:rPr lang="en-US" sz="4000" i="1">
                        <a:solidFill>
                          <a:sysClr val="windowText" lastClr="000000"/>
                        </a:solidFill>
                        <a:latin typeface="Cambria Math" panose="02040503050406030204" pitchFamily="18" charset="0"/>
                        <a:cs typeface="Arial" panose="020B0604020202020204" pitchFamily="34" charset="0"/>
                        <a:sym typeface="Arial"/>
                      </a:rPr>
                      <m:t>.</m:t>
                    </m:r>
                  </m:oMath>
                </a14:m>
                <a:endParaRPr lang="en-US" sz="400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Diện tích xung quanh của hình chóp tam giác đều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𝑆</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latin typeface="Arial" panose="020B0604020202020204" pitchFamily="34" charset="0"/>
                    <a:cs typeface="Arial" panose="020B0604020202020204" pitchFamily="34" charset="0"/>
                    <a:sym typeface="Arial"/>
                  </a:rPr>
                  <a:t> là: </a:t>
                </a:r>
              </a:p>
            </p:txBody>
          </p:sp>
        </mc:Choice>
        <mc:Fallback xmlns="">
          <p:sp>
            <p:nvSpPr>
              <p:cNvPr id="9" name="Rectangle 8"/>
              <p:cNvSpPr>
                <a:spLocks noRot="1" noChangeAspect="1" noMove="1" noResize="1" noEditPoints="1" noAdjustHandles="1" noChangeArrowheads="1" noChangeShapeType="1" noTextEdit="1"/>
              </p:cNvSpPr>
              <p:nvPr/>
            </p:nvSpPr>
            <p:spPr>
              <a:xfrm>
                <a:off x="605589" y="6515100"/>
                <a:ext cx="17120673" cy="1978811"/>
              </a:xfrm>
              <a:prstGeom prst="rect">
                <a:avLst/>
              </a:prstGeom>
              <a:blipFill>
                <a:blip r:embed="rId6"/>
                <a:stretch>
                  <a:fillRect l="-1246" b="-12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13490" y="8234245"/>
                <a:ext cx="5640967" cy="1839863"/>
              </a:xfrm>
              <a:prstGeom prst="rect">
                <a:avLst/>
              </a:prstGeom>
            </p:spPr>
            <p:txBody>
              <a:bodyPr wrap="none">
                <a:spAutoFit/>
              </a:bodyPr>
              <a:lstStyle/>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sSub>
                        <m:sSubPr>
                          <m:ctrlPr>
                            <a:rPr lang="en-US" sz="4000" i="1">
                              <a:solidFill>
                                <a:sysClr val="windowText" lastClr="000000"/>
                              </a:solidFill>
                              <a:latin typeface="Cambria Math" panose="02040503050406030204" pitchFamily="18" charset="0"/>
                              <a:cs typeface="Arial" panose="020B0604020202020204" pitchFamily="34" charset="0"/>
                              <a:sym typeface="Arial"/>
                            </a:rPr>
                          </m:ctrlPr>
                        </m:sSubPr>
                        <m:e>
                          <m:r>
                            <a:rPr lang="en-US" sz="4000" i="1">
                              <a:solidFill>
                                <a:sysClr val="windowText" lastClr="000000"/>
                              </a:solidFill>
                              <a:latin typeface="Cambria Math" panose="02040503050406030204" pitchFamily="18" charset="0"/>
                              <a:cs typeface="Arial" panose="020B0604020202020204" pitchFamily="34" charset="0"/>
                              <a:sym typeface="Arial"/>
                            </a:rPr>
                            <m:t>𝑆</m:t>
                          </m:r>
                        </m:e>
                        <m:sub>
                          <m:r>
                            <a:rPr lang="en-US" sz="4000" i="1">
                              <a:solidFill>
                                <a:sysClr val="windowText" lastClr="000000"/>
                              </a:solidFill>
                              <a:latin typeface="Cambria Math" panose="02040503050406030204" pitchFamily="18" charset="0"/>
                              <a:cs typeface="Arial" panose="020B0604020202020204" pitchFamily="34" charset="0"/>
                              <a:sym typeface="Arial"/>
                            </a:rPr>
                            <m:t>𝑥𝑞</m:t>
                          </m:r>
                        </m:sub>
                      </m:sSub>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.6=45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4000" i="1">
                                  <a:solidFill>
                                    <a:sysClr val="windowText" lastClr="000000"/>
                                  </a:solidFill>
                                  <a:latin typeface="Cambria Math" panose="02040503050406030204" pitchFamily="18" charset="0"/>
                                  <a:cs typeface="Arial" panose="020B0604020202020204" pitchFamily="34" charset="0"/>
                                  <a:sym typeface="Arial"/>
                                </a:rPr>
                              </m:ctrlPr>
                            </m:sSup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sup>
                              <m:r>
                                <a:rPr lang="en-US" sz="4000" i="1">
                                  <a:solidFill>
                                    <a:sysClr val="windowText" lastClr="000000"/>
                                  </a:solidFill>
                                  <a:latin typeface="Cambria Math" panose="02040503050406030204" pitchFamily="18" charset="0"/>
                                  <a:cs typeface="Arial" panose="020B0604020202020204" pitchFamily="34" charset="0"/>
                                  <a:sym typeface="Arial"/>
                                </a:rPr>
                                <m:t>2</m:t>
                              </m:r>
                            </m:sup>
                          </m:sSup>
                        </m:e>
                      </m:d>
                      <m:r>
                        <a:rPr lang="en-US" sz="4000" i="1">
                          <a:solidFill>
                            <a:sysClr val="windowText" lastClr="000000"/>
                          </a:solidFill>
                          <a:latin typeface="Cambria Math" panose="02040503050406030204" pitchFamily="18" charset="0"/>
                          <a:cs typeface="Arial" panose="020B0604020202020204" pitchFamily="34" charset="0"/>
                          <a:sym typeface="Arial"/>
                        </a:rPr>
                        <m:t>.</m:t>
                      </m:r>
                    </m:oMath>
                  </m:oMathPara>
                </a14:m>
                <a:endParaRPr lang="en-US" sz="40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313490" y="8234245"/>
                <a:ext cx="5640967" cy="1839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39118" y="5067300"/>
                <a:ext cx="6688433"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𝑝</m:t>
                      </m:r>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5+5+5</m:t>
                          </m:r>
                        </m:e>
                      </m:d>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d>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439118" y="5067300"/>
                <a:ext cx="6688433" cy="1257332"/>
              </a:xfrm>
              <a:prstGeom prst="rect">
                <a:avLst/>
              </a:prstGeom>
              <a:blipFill>
                <a:blip r:embed="rId8"/>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9"/>
          <a:stretch>
            <a:fillRect/>
          </a:stretch>
        </p:blipFill>
        <p:spPr>
          <a:xfrm>
            <a:off x="16348981" y="8223528"/>
            <a:ext cx="1573797" cy="1861295"/>
          </a:xfrm>
          <a:prstGeom prst="rect">
            <a:avLst/>
          </a:prstGeom>
        </p:spPr>
      </p:pic>
      <p:pic>
        <p:nvPicPr>
          <p:cNvPr id="13" name="Picture 12"/>
          <p:cNvPicPr>
            <a:picLocks noChangeAspect="1"/>
          </p:cNvPicPr>
          <p:nvPr/>
        </p:nvPicPr>
        <p:blipFill>
          <a:blip r:embed="rId10"/>
          <a:stretch>
            <a:fillRect/>
          </a:stretch>
        </p:blipFill>
        <p:spPr>
          <a:xfrm rot="13768175">
            <a:off x="16580266" y="73413"/>
            <a:ext cx="1054699" cy="1201016"/>
          </a:xfrm>
          <a:prstGeom prst="rect">
            <a:avLst/>
          </a:prstGeom>
        </p:spPr>
      </p:pic>
    </p:spTree>
    <p:extLst>
      <p:ext uri="{BB962C8B-B14F-4D97-AF65-F5344CB8AC3E}">
        <p14:creationId xmlns:p14="http://schemas.microsoft.com/office/powerpoint/2010/main" val="39417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down)">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140526" y="8233074"/>
            <a:ext cx="1828800" cy="1772358"/>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8"/>
          <p:cNvSpPr txBox="1"/>
          <p:nvPr/>
        </p:nvSpPr>
        <p:spPr>
          <a:xfrm>
            <a:off x="1097826" y="741045"/>
            <a:ext cx="344795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tập</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914400" y="1931276"/>
                <a:ext cx="9617280" cy="27077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en-US" sz="3800" kern="0">
                    <a:solidFill>
                      <a:srgbClr val="000000"/>
                    </a:solidFill>
                    <a:latin typeface="Arial"/>
                    <a:cs typeface="Arial"/>
                    <a:sym typeface="Arial"/>
                  </a:rPr>
                  <a:t>Tính diện tích xung quanh của hình chóp tam giác đều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m:t>
                    </m:r>
                    <m:r>
                      <a:rPr lang="en-US" sz="3800" i="1" kern="0" smtClean="0">
                        <a:solidFill>
                          <a:srgbClr val="000000"/>
                        </a:solidFill>
                        <a:latin typeface="Cambria Math" panose="02040503050406030204" pitchFamily="18" charset="0"/>
                        <a:cs typeface="Arial"/>
                        <a:sym typeface="Arial"/>
                      </a:rPr>
                      <m:t>.</m:t>
                    </m:r>
                    <m:r>
                      <a:rPr lang="en-US" sz="3800" i="1" kern="0" smtClean="0">
                        <a:solidFill>
                          <a:srgbClr val="000000"/>
                        </a:solidFill>
                        <a:latin typeface="Cambria Math" panose="02040503050406030204" pitchFamily="18" charset="0"/>
                        <a:cs typeface="Arial"/>
                        <a:sym typeface="Arial"/>
                      </a:rPr>
                      <m:t>𝑀𝑁𝑃</m:t>
                    </m:r>
                  </m:oMath>
                </a14:m>
                <a:r>
                  <a:rPr lang="en-US" sz="3800" kern="0">
                    <a:solidFill>
                      <a:srgbClr val="000000"/>
                    </a:solidFill>
                    <a:latin typeface="Arial"/>
                    <a:cs typeface="Arial"/>
                    <a:sym typeface="Arial"/>
                  </a:rPr>
                  <a:t> trong Hình 10.8, biết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𝐼𝑃</m:t>
                    </m:r>
                    <m:r>
                      <a:rPr lang="en-US" sz="3800" i="1" kern="0" smtClean="0">
                        <a:solidFill>
                          <a:srgbClr val="000000"/>
                        </a:solidFill>
                        <a:latin typeface="Cambria Math" panose="02040503050406030204" pitchFamily="18" charset="0"/>
                        <a:cs typeface="Arial"/>
                        <a:sym typeface="Arial"/>
                      </a:rPr>
                      <m:t>=3 </m:t>
                    </m:r>
                    <m:r>
                      <a:rPr lang="en-US" sz="3800" i="1" kern="0" smtClean="0">
                        <a:solidFill>
                          <a:srgbClr val="000000"/>
                        </a:solidFill>
                        <a:latin typeface="Cambria Math" panose="02040503050406030204" pitchFamily="18" charset="0"/>
                        <a:cs typeface="Arial"/>
                        <a:sym typeface="Arial"/>
                      </a:rPr>
                      <m:t>𝑐𝑚</m:t>
                    </m:r>
                  </m:oMath>
                </a14:m>
                <a:r>
                  <a:rPr lang="en-US" sz="3800" kern="0">
                    <a:solidFill>
                      <a:srgbClr val="000000"/>
                    </a:solidFill>
                    <a:latin typeface="Arial"/>
                    <a:cs typeface="Arial"/>
                    <a:sym typeface="Arial"/>
                  </a:rPr>
                  <a:t> và cạnh bên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𝑆𝑃</m:t>
                    </m:r>
                    <m:r>
                      <a:rPr lang="en-US" sz="3800" i="1" kern="0" smtClean="0">
                        <a:solidFill>
                          <a:srgbClr val="000000"/>
                        </a:solidFill>
                        <a:latin typeface="Cambria Math" panose="02040503050406030204" pitchFamily="18" charset="0"/>
                        <a:cs typeface="Arial"/>
                        <a:sym typeface="Arial"/>
                      </a:rPr>
                      <m:t>=5 </m:t>
                    </m:r>
                    <m:r>
                      <a:rPr lang="en-US" sz="3800" i="1" kern="0" smtClean="0">
                        <a:solidFill>
                          <a:srgbClr val="000000"/>
                        </a:solidFill>
                        <a:latin typeface="Cambria Math" panose="02040503050406030204" pitchFamily="18" charset="0"/>
                        <a:cs typeface="Arial"/>
                        <a:sym typeface="Arial"/>
                      </a:rPr>
                      <m:t>𝑐𝑚</m:t>
                    </m:r>
                  </m:oMath>
                </a14:m>
                <a:r>
                  <a:rPr lang="en-US" sz="3800" kern="0">
                    <a:solidFill>
                      <a:srgbClr val="000000"/>
                    </a:solidFill>
                    <a:latin typeface="Arial"/>
                    <a:cs typeface="Arial"/>
                    <a:sym typeface="Arial"/>
                  </a:rPr>
                  <a:t>.</a:t>
                </a:r>
                <a:endParaRPr lang="en-US" altLang="en-US" sz="3800" kern="0" dirty="0">
                  <a:solidFill>
                    <a:srgbClr val="000000"/>
                  </a:solidFill>
                  <a:latin typeface="Arial"/>
                  <a:cs typeface="Arial"/>
                  <a:sym typeface="Arial"/>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914400" y="1931276"/>
                <a:ext cx="9617280" cy="2707793"/>
              </a:xfrm>
              <a:prstGeom prst="rect">
                <a:avLst/>
              </a:prstGeom>
              <a:blipFill>
                <a:blip r:embed="rId8"/>
                <a:stretch>
                  <a:fillRect l="-1141" r="-107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049000" y="723900"/>
            <a:ext cx="6288602" cy="5069970"/>
          </a:xfrm>
          <a:prstGeom prst="rect">
            <a:avLst/>
          </a:prstGeom>
        </p:spPr>
      </p:pic>
      <p:sp>
        <p:nvSpPr>
          <p:cNvPr id="25" name="Rectangle 24"/>
          <p:cNvSpPr/>
          <p:nvPr/>
        </p:nvSpPr>
        <p:spPr>
          <a:xfrm>
            <a:off x="8666121" y="4923592"/>
            <a:ext cx="1103186"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1097826" y="5560632"/>
                <a:ext cx="16239776" cy="3926268"/>
              </a:xfrm>
              <a:prstGeom prst="rect">
                <a:avLst/>
              </a:prstGeom>
            </p:spPr>
            <p:txBody>
              <a:bodyPr wrap="square">
                <a:spAutoFit/>
              </a:bodyPr>
              <a:lstStyle/>
              <a:p>
                <a:pPr algn="just">
                  <a:lnSpc>
                    <a:spcPct val="150000"/>
                  </a:lnSpc>
                </a:pPr>
                <a:r>
                  <a:rPr lang="vi-VN" sz="3800">
                    <a:ea typeface="Arial" panose="020B0604020202020204" pitchFamily="34" charset="0"/>
                    <a:cs typeface="Times New Roman" panose="02020603050405020304" pitchFamily="18" charset="0"/>
                  </a:rPr>
                  <a:t>Nửa chu vi đáy: </a:t>
                </a:r>
                <a14:m>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effectLst/>
                        <a:latin typeface="Cambria Math" panose="02040503050406030204" pitchFamily="18" charset="0"/>
                        <a:ea typeface="Arial" panose="020B0604020202020204" pitchFamily="34" charset="0"/>
                        <a:cs typeface="Times New Roman" panose="02020603050405020304" pitchFamily="18" charset="0"/>
                      </a:rPr>
                      <m:t> . 3.2.3=9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a:effectLs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𝑆𝐼𝑃</m:t>
                    </m:r>
                  </m:oMath>
                </a14:m>
                <a:r>
                  <a:rPr lang="vi-VN" sz="3800">
                    <a:effectLst/>
                    <a:ea typeface="Dotum" panose="020B0600000101010101" pitchFamily="34" charset="-127"/>
                    <a:cs typeface="Times New Roman" panose="02020603050405020304" pitchFamily="18" charset="0"/>
                  </a:rPr>
                  <a:t> có:</a:t>
                </a:r>
                <a:endParaRPr lang="en-US" sz="38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5</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3</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𝑆𝐼</m:t>
                    </m:r>
                    <m:r>
                      <a:rPr lang="vi-VN" sz="3800" i="1">
                        <a:effectLst/>
                        <a:latin typeface="Cambria Math" panose="02040503050406030204" pitchFamily="18" charset="0"/>
                        <a:ea typeface="Arial" panose="020B0604020202020204" pitchFamily="34" charset="0"/>
                        <a:cs typeface="Times New Roman" panose="02020603050405020304" pitchFamily="18" charset="0"/>
                      </a:rPr>
                      <m:t>=4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a:effectLst/>
                    <a:ea typeface="Arial" panose="020B0604020202020204" pitchFamily="34" charset="0"/>
                    <a:cs typeface="Times New Roman" panose="02020603050405020304" pitchFamily="18" charset="0"/>
                  </a:rPr>
                  <a:t>Diện tích xung quanh của hình chóp:</a:t>
                </a:r>
                <a:r>
                  <a:rPr lang="en-US" sz="3800">
                    <a:ea typeface="Arial" panose="020B0604020202020204" pitchFamily="34" charset="0"/>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9 . 4=36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97826" y="5560632"/>
                <a:ext cx="16239776" cy="3926268"/>
              </a:xfrm>
              <a:prstGeom prst="rect">
                <a:avLst/>
              </a:prstGeom>
              <a:blipFill>
                <a:blip r:embed="rId11"/>
                <a:stretch>
                  <a:fillRect l="-1239" b="-51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up)">
                                      <p:cBhvr>
                                        <p:cTn id="44"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5" name="Rectangle 4"/>
          <p:cNvSpPr/>
          <p:nvPr/>
        </p:nvSpPr>
        <p:spPr>
          <a:xfrm>
            <a:off x="1300721" y="899636"/>
            <a:ext cx="9632765" cy="738664"/>
          </a:xfrm>
          <a:prstGeom prst="rect">
            <a:avLst/>
          </a:prstGeom>
        </p:spPr>
        <p:txBody>
          <a:bodyPr wrap="none">
            <a:spAutoFit/>
          </a:bodyPr>
          <a:lstStyle/>
          <a:p>
            <a:pPr lvl="0" algn="ctr"/>
            <a:r>
              <a:rPr lang="vi-VN" sz="4200" b="1">
                <a:solidFill>
                  <a:srgbClr val="046D92"/>
                </a:solidFill>
                <a:ea typeface="Calibri" panose="020F0502020204030204" pitchFamily="34" charset="0"/>
              </a:rPr>
              <a:t>Thể tích của hình chóp tam giác đều</a:t>
            </a:r>
            <a:endParaRPr kumimoji="0" lang="en-US" sz="4200" b="0" i="0" u="none" strike="noStrike" kern="1200" cap="none" spc="0" normalizeH="0" baseline="0" noProof="0">
              <a:ln>
                <a:noFill/>
              </a:ln>
              <a:solidFill>
                <a:srgbClr val="046D92"/>
              </a:solidFill>
              <a:effectLst/>
              <a:uLnTx/>
              <a:uFillTx/>
              <a:latin typeface="Arial"/>
              <a:ea typeface="+mn-ea"/>
              <a:cs typeface="+mn-cs"/>
            </a:endParaRPr>
          </a:p>
        </p:txBody>
      </p:sp>
      <p:sp>
        <p:nvSpPr>
          <p:cNvPr id="2" name="Rectangle 1"/>
          <p:cNvSpPr/>
          <p:nvPr/>
        </p:nvSpPr>
        <p:spPr>
          <a:xfrm>
            <a:off x="508001" y="1836881"/>
            <a:ext cx="11218206" cy="3508653"/>
          </a:xfrm>
          <a:prstGeom prst="rect">
            <a:avLst/>
          </a:prstGeom>
        </p:spPr>
        <p:txBody>
          <a:bodyPr wrap="square">
            <a:spAutoFit/>
          </a:bodyPr>
          <a:lstStyle/>
          <a:p>
            <a:pPr algn="just">
              <a:lnSpc>
                <a:spcPct val="150000"/>
              </a:lnSpc>
              <a:spcAft>
                <a:spcPts val="500"/>
              </a:spcAft>
            </a:pPr>
            <a:r>
              <a:rPr lang="vi-VN" sz="3700">
                <a:solidFill>
                  <a:srgbClr val="000000"/>
                </a:solidFill>
              </a:rPr>
              <a:t>Hai dụng cụ đựng nước có dạng hình lăng trụ đứng đáy là tam giác đều và hình chóp tam giác đều có thể đặt “chồng khít” lên nhau. Chiều cao của hình chóp tam giác đều bằng chiều cao của hình lăng trụ.</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192000" y="647700"/>
            <a:ext cx="5374789" cy="4824072"/>
          </a:xfrm>
          <a:prstGeom prst="rect">
            <a:avLst/>
          </a:prstGeom>
        </p:spPr>
      </p:pic>
      <p:pic>
        <p:nvPicPr>
          <p:cNvPr id="17" name="Picture 16"/>
          <p:cNvPicPr>
            <a:picLocks noChangeAspect="1"/>
          </p:cNvPicPr>
          <p:nvPr/>
        </p:nvPicPr>
        <p:blipFill>
          <a:blip r:embed="rId6"/>
          <a:stretch>
            <a:fillRect/>
          </a:stretch>
        </p:blipFill>
        <p:spPr>
          <a:xfrm rot="20554226">
            <a:off x="-174192" y="623299"/>
            <a:ext cx="1211677" cy="13990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7999" y="5323760"/>
                <a:ext cx="17105143" cy="4315540"/>
              </a:xfrm>
              <a:prstGeom prst="rect">
                <a:avLst/>
              </a:prstGeom>
            </p:spPr>
            <p:txBody>
              <a:bodyPr wrap="square">
                <a:spAutoFit/>
              </a:bodyPr>
              <a:lstStyle/>
              <a:p>
                <a:pPr lvl="0" algn="just">
                  <a:lnSpc>
                    <a:spcPct val="150000"/>
                  </a:lnSpc>
                  <a:spcAft>
                    <a:spcPts val="500"/>
                  </a:spcAft>
                </a:pPr>
                <a:r>
                  <a:rPr lang="vi-VN" sz="3700">
                    <a:solidFill>
                      <a:srgbClr val="000000"/>
                    </a:solidFill>
                  </a:rPr>
                  <a:t>Nếu ta lấy dụng cụ hình chóp tam giác đều múc đẩy nước và đổ hết vào dụng cụ hình lăng trụ đứng thì thấy</a:t>
                </a:r>
                <a:r>
                  <a:rPr lang="en-US" sz="3700">
                    <a:solidFill>
                      <a:srgbClr val="000000"/>
                    </a:solidFill>
                  </a:rPr>
                  <a:t> </a:t>
                </a:r>
                <a:r>
                  <a:rPr lang="vi-VN" sz="3700">
                    <a:solidFill>
                      <a:srgbClr val="000000"/>
                    </a:solidFill>
                  </a:rPr>
                  <a:t>chiều cao của cột nước chỉ bằng </a:t>
                </a:r>
                <a14:m>
                  <m:oMath xmlns:m="http://schemas.openxmlformats.org/officeDocument/2006/math">
                    <m:f>
                      <m:fPr>
                        <m:ctrlPr>
                          <a:rPr lang="vi-VN"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oMath>
                </a14:m>
                <a:r>
                  <a:rPr lang="en-US" sz="3700">
                    <a:solidFill>
                      <a:srgbClr val="000000"/>
                    </a:solidFill>
                  </a:rPr>
                  <a:t> </a:t>
                </a:r>
                <a:r>
                  <a:rPr lang="vi-VN" sz="3700">
                    <a:solidFill>
                      <a:srgbClr val="000000"/>
                    </a:solidFill>
                  </a:rPr>
                  <a:t>chiều cao của hình</a:t>
                </a:r>
              </a:p>
              <a:p>
                <a:pPr lvl="0" algn="just">
                  <a:lnSpc>
                    <a:spcPct val="150000"/>
                  </a:lnSpc>
                  <a:spcAft>
                    <a:spcPts val="500"/>
                  </a:spcAft>
                </a:pPr>
                <a:r>
                  <a:rPr lang="vi-VN" sz="3700">
                    <a:solidFill>
                      <a:srgbClr val="000000"/>
                    </a:solidFill>
                  </a:rPr>
                  <a:t>lăng trụ (H.10.9).</a:t>
                </a:r>
              </a:p>
              <a:p>
                <a:pPr lvl="0" algn="just">
                  <a:lnSpc>
                    <a:spcPct val="150000"/>
                  </a:lnSpc>
                  <a:spcAft>
                    <a:spcPts val="500"/>
                  </a:spcAft>
                </a:pPr>
                <a:r>
                  <a:rPr lang="vi-VN" sz="3700">
                    <a:solidFill>
                      <a:srgbClr val="000000"/>
                    </a:solidFill>
                  </a:rPr>
                  <a:t>Như vậy:</a:t>
                </a:r>
                <a:r>
                  <a:rPr lang="en-US" sz="3700">
                    <a:solidFill>
                      <a:srgbClr val="000000"/>
                    </a:solidFill>
                  </a:rPr>
                  <a:t> </a:t>
                </a:r>
                <a14:m>
                  <m:oMath xmlns:m="http://schemas.openxmlformats.org/officeDocument/2006/math">
                    <m:sSub>
                      <m:sSubPr>
                        <m:ctrlPr>
                          <a:rPr lang="en-US" sz="370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ch</m:t>
                        </m:r>
                        <m:r>
                          <a:rPr lang="en-US" sz="3700" b="0" i="0" smtClean="0">
                            <a:solidFill>
                              <a:srgbClr val="000000"/>
                            </a:solidFill>
                            <a:latin typeface="Cambria Math" panose="02040503050406030204" pitchFamily="18" charset="0"/>
                          </a:rPr>
                          <m:t>ó</m:t>
                        </m:r>
                        <m:r>
                          <m:rPr>
                            <m:sty m:val="p"/>
                          </m:rPr>
                          <a:rPr lang="en-US" sz="3700" b="0" i="0" smtClean="0">
                            <a:solidFill>
                              <a:srgbClr val="000000"/>
                            </a:solidFill>
                            <a:latin typeface="Cambria Math" panose="02040503050406030204" pitchFamily="18" charset="0"/>
                          </a:rPr>
                          <m:t>p</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 </m:t>
                    </m:r>
                    <m:sSub>
                      <m:sSubPr>
                        <m:ctrlPr>
                          <a:rPr lang="en-US" sz="3700" b="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l</m:t>
                        </m:r>
                        <m:r>
                          <a:rPr lang="en-US" sz="3700" b="0" i="0" smtClean="0">
                            <a:solidFill>
                              <a:srgbClr val="000000"/>
                            </a:solidFill>
                            <a:latin typeface="Cambria Math" panose="02040503050406030204" pitchFamily="18" charset="0"/>
                          </a:rPr>
                          <m:t>ă</m:t>
                        </m:r>
                        <m:r>
                          <m:rPr>
                            <m:sty m:val="p"/>
                          </m:rPr>
                          <a:rPr lang="en-US" sz="3700" b="0" i="0" smtClean="0">
                            <a:solidFill>
                              <a:srgbClr val="000000"/>
                            </a:solidFill>
                            <a:latin typeface="Cambria Math" panose="02040503050406030204" pitchFamily="18" charset="0"/>
                          </a:rPr>
                          <m:t>ng</m:t>
                        </m:r>
                        <m:r>
                          <a:rPr lang="en-US" sz="3700" b="0" i="0" smtClean="0">
                            <a:solidFill>
                              <a:srgbClr val="000000"/>
                            </a:solidFill>
                            <a:latin typeface="Cambria Math" panose="02040503050406030204" pitchFamily="18" charset="0"/>
                          </a:rPr>
                          <m:t> </m:t>
                        </m:r>
                        <m:r>
                          <m:rPr>
                            <m:sty m:val="p"/>
                          </m:rPr>
                          <a:rPr lang="en-US" sz="3700" b="0" i="0" smtClean="0">
                            <a:solidFill>
                              <a:srgbClr val="000000"/>
                            </a:solidFill>
                            <a:latin typeface="Cambria Math" panose="02040503050406030204" pitchFamily="18" charset="0"/>
                          </a:rPr>
                          <m:t>tr</m:t>
                        </m:r>
                        <m:r>
                          <a:rPr lang="en-US" sz="3700" b="0" i="0" smtClean="0">
                            <a:solidFill>
                              <a:srgbClr val="000000"/>
                            </a:solidFill>
                            <a:latin typeface="Cambria Math" panose="02040503050406030204" pitchFamily="18" charset="0"/>
                          </a:rPr>
                          <m:t>ụ</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𝑆</m:t>
                    </m:r>
                    <m:r>
                      <a:rPr lang="en-US" sz="3700" b="0" i="1" smtClean="0">
                        <a:solidFill>
                          <a:srgbClr val="000000"/>
                        </a:solidFill>
                        <a:latin typeface="Cambria Math" panose="02040503050406030204" pitchFamily="18" charset="0"/>
                      </a:rPr>
                      <m:t>.</m:t>
                    </m:r>
                    <m:r>
                      <a:rPr lang="en-US" sz="3700" b="0" i="1" smtClean="0">
                        <a:solidFill>
                          <a:srgbClr val="000000"/>
                        </a:solidFill>
                        <a:latin typeface="Cambria Math" panose="02040503050406030204" pitchFamily="18" charset="0"/>
                      </a:rPr>
                      <m:t>h</m:t>
                    </m:r>
                  </m:oMath>
                </a14:m>
                <a:endParaRPr lang="en-US" sz="37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07999" y="5323760"/>
                <a:ext cx="17105143" cy="4315540"/>
              </a:xfrm>
              <a:prstGeom prst="rect">
                <a:avLst/>
              </a:prstGeom>
              <a:blipFill>
                <a:blip r:embed="rId7"/>
                <a:stretch>
                  <a:fillRect l="-1105" r="-1140"/>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6041714" y="8496300"/>
            <a:ext cx="1498256" cy="1498256"/>
          </a:xfrm>
          <a:prstGeom prst="rect">
            <a:avLst/>
          </a:prstGeom>
        </p:spPr>
      </p:pic>
    </p:spTree>
    <p:extLst>
      <p:ext uri="{BB962C8B-B14F-4D97-AF65-F5344CB8AC3E}">
        <p14:creationId xmlns:p14="http://schemas.microsoft.com/office/powerpoint/2010/main" val="2895956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440741"/>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31" name="Rectangle 30"/>
              <p:cNvSpPr/>
              <p:nvPr/>
            </p:nvSpPr>
            <p:spPr>
              <a:xfrm>
                <a:off x="1241738" y="2324100"/>
                <a:ext cx="15804524" cy="558646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Thể tích hình chóp tam giác đều bằng </a:t>
                </a:r>
                <a14:m>
                  <m:oMath xmlns:m="http://schemas.openxmlformats.org/officeDocument/2006/math">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400">
                    <a:effectLst/>
                    <a:ea typeface="Dotum" panose="020B0600000101010101" pitchFamily="34" charset="-127"/>
                    <a:cs typeface="Times New Roman" panose="02020603050405020304" pitchFamily="18" charset="0"/>
                  </a:rPr>
                  <a:t> tích của diện tích đáy với chiều cao của nó:</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400" i="1">
                          <a:effectLst/>
                          <a:latin typeface="Cambria Math" panose="02040503050406030204" pitchFamily="18" charset="0"/>
                          <a:ea typeface="Arial" panose="020B0604020202020204" pitchFamily="34" charset="0"/>
                          <a:cs typeface="Times New Roman" panose="02020603050405020304" pitchFamily="18" charset="0"/>
                        </a:rPr>
                        <m:t>𝑉</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400" i="1">
                          <a:effectLst/>
                          <a:latin typeface="Cambria Math" panose="02040503050406030204" pitchFamily="18" charset="0"/>
                          <a:ea typeface="Arial" panose="020B0604020202020204" pitchFamily="34" charset="0"/>
                          <a:cs typeface="Times New Roman" panose="02020603050405020304" pitchFamily="18" charset="0"/>
                        </a:rPr>
                        <m:t> </m:t>
                      </m:r>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h</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vi-VN" sz="4400">
                    <a:effectLst/>
                    <a:ea typeface="Dotum" panose="020B0600000101010101" pitchFamily="34" charset="-127"/>
                    <a:cs typeface="Times New Roman" panose="02020603050405020304" pitchFamily="18" charset="0"/>
                  </a:rPr>
                  <a:t> là diện tích đáy;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vi-VN" sz="4400">
                    <a:effectLst/>
                    <a:ea typeface="Dotum" panose="020B0600000101010101" pitchFamily="34" charset="-127"/>
                    <a:cs typeface="Times New Roman" panose="02020603050405020304" pitchFamily="18" charset="0"/>
                  </a:rPr>
                  <a:t> là chiều cao của hình chóp.</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241738" y="2324100"/>
                <a:ext cx="15804524" cy="5586466"/>
              </a:xfrm>
              <a:prstGeom prst="rect">
                <a:avLst/>
              </a:prstGeom>
              <a:blipFill>
                <a:blip r:embed="rId3"/>
                <a:stretch>
                  <a:fillRect l="-1502" r="-1502" b="-2172"/>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a:off x="14232792" y="8515562"/>
            <a:ext cx="2059708" cy="1344291"/>
          </a:xfrm>
          <a:prstGeom prst="rect">
            <a:avLst/>
          </a:prstGeom>
        </p:spPr>
      </p:pic>
      <p:pic>
        <p:nvPicPr>
          <p:cNvPr id="36" name="Picture 35"/>
          <p:cNvPicPr>
            <a:picLocks noChangeAspect="1"/>
          </p:cNvPicPr>
          <p:nvPr/>
        </p:nvPicPr>
        <p:blipFill>
          <a:blip r:embed="rId5"/>
          <a:stretch>
            <a:fillRect/>
          </a:stretch>
        </p:blipFill>
        <p:spPr>
          <a:xfrm rot="16200000">
            <a:off x="3044710" y="7968877"/>
            <a:ext cx="767840" cy="2437659"/>
          </a:xfrm>
          <a:prstGeom prst="rect">
            <a:avLst/>
          </a:prstGeom>
        </p:spPr>
      </p:pic>
    </p:spTree>
    <p:extLst>
      <p:ext uri="{BB962C8B-B14F-4D97-AF65-F5344CB8AC3E}">
        <p14:creationId xmlns:p14="http://schemas.microsoft.com/office/powerpoint/2010/main" val="31752015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a:ln>
                      <a:noFill/>
                    </a:ln>
                    <a:solidFill>
                      <a:srgbClr val="FFFFFF"/>
                    </a:solidFill>
                    <a:effectLst/>
                    <a:highlight>
                      <a:srgbClr val="CE4D8E"/>
                    </a:highlight>
                    <a:uLnTx/>
                    <a:uFillTx/>
                    <a:cs typeface="Arial"/>
                    <a:sym typeface="Arial"/>
                  </a:rPr>
                  <a:t>Ví dụ 2:</a:t>
                </a:r>
                <a:r>
                  <a:rPr lang="en-US" sz="3600">
                    <a:solidFill>
                      <a:sysClr val="windowText" lastClr="000000"/>
                    </a:solidFill>
                    <a:cs typeface="Arial" panose="020B0604020202020204" pitchFamily="34" charset="0"/>
                    <a:sym typeface="Arial"/>
                  </a:rPr>
                  <a:t> Tính thể tích hình chóp 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cs typeface="Arial" panose="020B0604020202020204" pitchFamily="34" charset="0"/>
                    <a:sym typeface="Arial"/>
                  </a:rPr>
                  <a:t> trong Hình 10.10, biết cạnh đáy 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chiều cao của hình chóp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𝑆𝑂</m:t>
                    </m:r>
                    <m:r>
                      <a:rPr lang="en-US" sz="3600" i="1" smtClean="0">
                        <a:solidFill>
                          <a:sysClr val="windowText" lastClr="000000"/>
                        </a:solidFill>
                        <a:latin typeface="Cambria Math" panose="02040503050406030204" pitchFamily="18" charset="0"/>
                        <a:cs typeface="Arial" panose="020B0604020202020204" pitchFamily="34" charset="0"/>
                        <a:sym typeface="Arial"/>
                      </a:rPr>
                      <m:t>=10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Cho biết </a:t>
                </a:r>
                <a14:m>
                  <m:oMath xmlns:m="http://schemas.openxmlformats.org/officeDocument/2006/math">
                    <m:rad>
                      <m:radPr>
                        <m:degHide m:val="on"/>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lang="en-US" sz="36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p:sp>
        <p:nvSpPr>
          <p:cNvPr id="20" name="Rectangle 19"/>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605588" y="4232503"/>
                <a:ext cx="12196012" cy="2927853"/>
              </a:xfrm>
              <a:prstGeom prst="rect">
                <a:avLst/>
              </a:prstGeom>
            </p:spPr>
            <p:txBody>
              <a:bodyPr wrap="square">
                <a:spAutoFit/>
              </a:bodyPr>
              <a:lstStyle/>
              <a:p>
                <a:pPr lvl="0">
                  <a:lnSpc>
                    <a:spcPct val="150000"/>
                  </a:lnSpc>
                </a:pPr>
                <a:r>
                  <a:rPr lang="en-US" sz="3600">
                    <a:solidFill>
                      <a:sysClr val="windowText" lastClr="000000"/>
                    </a:solidFill>
                    <a:latin typeface="Arial" panose="020B0604020202020204" pitchFamily="34" charset="0"/>
                    <a:cs typeface="Arial" panose="020B0604020202020204" pitchFamily="34" charset="0"/>
                    <a:sym typeface="Arial"/>
                  </a:rPr>
                  <a:t>Trong 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r>
                      <a:rPr lang="en-US" sz="3600">
                        <a:solidFill>
                          <a:srgbClr val="014040"/>
                        </a:solidFill>
                        <a:latin typeface="Cambria Math" panose="02040503050406030204" pitchFamily="18" charset="0"/>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panose="020B0604020202020204" pitchFamily="34" charset="0"/>
                    <a:cs typeface="Arial" panose="020B0604020202020204" pitchFamily="34" charset="0"/>
                    <a:sym typeface="Arial"/>
                  </a:rPr>
                  <a:t>nên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oMath>
                </a14:m>
                <a:r>
                  <a:rPr lang="en-US" sz="3600">
                    <a:solidFill>
                      <a:sysClr val="windowText" lastClr="000000"/>
                    </a:solidFill>
                    <a:latin typeface="Arial" panose="020B0604020202020204" pitchFamily="34" charset="0"/>
                    <a:cs typeface="Arial" panose="020B0604020202020204" pitchFamily="34" charset="0"/>
                    <a:sym typeface="Arial"/>
                  </a:rPr>
                  <a:t> là trung tuyến của </a:t>
                </a:r>
                <a14:m>
                  <m:oMath xmlns:m="http://schemas.openxmlformats.org/officeDocument/2006/math">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𝐵𝐻</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𝐻𝐴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f>
                      <m:f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b="0" i="1" smtClean="0">
                        <a:solidFill>
                          <a:sysClr val="windowText" lastClr="000000"/>
                        </a:solidFill>
                        <a:latin typeface="Cambria Math" panose="02040503050406030204" pitchFamily="18" charset="0"/>
                        <a:cs typeface="Arial" panose="020B0604020202020204" pitchFamily="34" charset="0"/>
                        <a:sym typeface="Arial"/>
                      </a:rPr>
                      <m:t>=3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d>
                  </m:oMath>
                </a14:m>
                <a:endParaRPr lang="en-US" sz="36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605588" y="4232503"/>
                <a:ext cx="12196012" cy="2927853"/>
              </a:xfrm>
              <a:prstGeom prst="rect">
                <a:avLst/>
              </a:prstGeom>
              <a:blipFill>
                <a:blip r:embed="rId5"/>
                <a:stretch>
                  <a:fillRect l="-1499" r="-2049"/>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5587" y="7174545"/>
                <a:ext cx="17040973" cy="2665281"/>
              </a:xfrm>
              <a:prstGeom prst="rect">
                <a:avLst/>
              </a:prstGeom>
            </p:spPr>
            <p:txBody>
              <a:bodyPr wrap="square">
                <a:spAutoFit/>
              </a:bodyPr>
              <a:lstStyle/>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Tam giác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𝐴𝐻𝐶</m:t>
                    </m:r>
                  </m:oMath>
                </a14:m>
                <a:r>
                  <a:rPr lang="en-US" sz="3600">
                    <a:solidFill>
                      <a:sysClr val="windowText" lastClr="000000"/>
                    </a:solidFill>
                    <a:latin typeface="Arial" panose="020B0604020202020204" pitchFamily="34" charset="0"/>
                    <a:cs typeface="Arial" panose="020B0604020202020204" pitchFamily="34" charset="0"/>
                    <a:sym typeface="Arial"/>
                  </a:rPr>
                  <a:t> vuông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en-US" sz="360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𝐻𝐴</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r>
                  <a:rPr lang="en-US" sz="3600">
                    <a:solidFill>
                      <a:sysClr val="windowText" lastClr="000000"/>
                    </a:solidFill>
                    <a:latin typeface="Arial" panose="020B0604020202020204" pitchFamily="34" charset="0"/>
                    <a:cs typeface="Arial" panose="020B0604020202020204" pitchFamily="34" charset="0"/>
                    <a:sym typeface="Arial"/>
                  </a:rPr>
                  <a:t> (định lí Pythagore).</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3</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6</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endParaRPr lang="en-US" sz="360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600">
                    <a:solidFill>
                      <a:sysClr val="windowText" lastClr="000000"/>
                    </a:solidFill>
                    <a:cs typeface="Arial" panose="020B0604020202020204" pitchFamily="34" charset="0"/>
                    <a:sym typeface="Arial"/>
                  </a:rPr>
                  <a:t>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cs typeface="Arial" panose="020B0604020202020204" pitchFamily="34" charset="0"/>
                        <a:sym typeface="Arial"/>
                      </a:rPr>
                      <m:t>36−9=27⇒</m:t>
                    </m:r>
                    <m:r>
                      <a:rPr lang="en-US" sz="3600" b="0" i="1" smtClean="0">
                        <a:solidFill>
                          <a:sysClr val="windowText" lastClr="000000"/>
                        </a:solidFill>
                        <a:latin typeface="Cambria Math" panose="02040503050406030204" pitchFamily="18" charset="0"/>
                        <a:cs typeface="Arial" panose="020B0604020202020204" pitchFamily="34" charset="0"/>
                        <a:sym typeface="Arial"/>
                      </a:rPr>
                      <m:t>𝐻𝐶</m:t>
                    </m:r>
                    <m:r>
                      <a:rPr lang="en-US" sz="3600" b="0" i="1" smtClean="0">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oMath>
                </a14:m>
                <a:endParaRPr lang="en-US" sz="36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7" y="7174545"/>
                <a:ext cx="17040973" cy="2665281"/>
              </a:xfrm>
              <a:prstGeom prst="rect">
                <a:avLst/>
              </a:prstGeom>
              <a:blipFill>
                <a:blip r:embed="rId8"/>
                <a:stretch>
                  <a:fillRect l="-1073"/>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383000" y="8850977"/>
            <a:ext cx="1484018" cy="1167497"/>
          </a:xfrm>
          <a:prstGeom prst="rect">
            <a:avLst/>
          </a:prstGeom>
        </p:spPr>
      </p:pic>
      <p:pic>
        <p:nvPicPr>
          <p:cNvPr id="5" name="Picture 4"/>
          <p:cNvPicPr>
            <a:picLocks noChangeAspect="1"/>
          </p:cNvPicPr>
          <p:nvPr/>
        </p:nvPicPr>
        <p:blipFill>
          <a:blip r:embed="rId10"/>
          <a:stretch>
            <a:fillRect/>
          </a:stretch>
        </p:blipFill>
        <p:spPr>
          <a:xfrm>
            <a:off x="-75236" y="3288728"/>
            <a:ext cx="1219497" cy="731698"/>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down)">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left)">
                                      <p:cBhvr>
                                        <p:cTn id="4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trong Hình 10.10, biết cạnh đáy 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chiều cao của hình chóp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𝑆𝑂</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=10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biết </a:t>
                </a:r>
                <a14:m>
                  <m:oMath xmlns:m="http://schemas.openxmlformats.org/officeDocument/2006/math">
                    <m:rad>
                      <m:radPr>
                        <m:degHide m:val="on"/>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radPr>
                      <m:deg/>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27</m:t>
                        </m:r>
                      </m:e>
                    </m:rad>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05588" y="4638966"/>
                <a:ext cx="17040973" cy="4871205"/>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Diện tích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 </a:t>
                </a: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den>
                      </m:f>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𝐶𝐻</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.6.</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Thể tích của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a:t>
                </a: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𝑉</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den>
                      </m:f>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h</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3</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i="1">
                              <a:solidFill>
                                <a:sysClr val="windowText" lastClr="000000"/>
                              </a:solidFill>
                              <a:latin typeface="Cambria Math" panose="02040503050406030204" pitchFamily="18" charset="0"/>
                              <a:cs typeface="Arial" panose="020B0604020202020204" pitchFamily="34" charset="0"/>
                              <a:sym typeface="Arial"/>
                            </a:rPr>
                          </m:ctrlPr>
                        </m:radPr>
                        <m:deg/>
                        <m:e>
                          <m:r>
                            <a:rPr lang="en-US" sz="3600" i="1">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.10</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≈5,2.10=52 </m:t>
                      </m:r>
                      <m:d>
                        <m:dPr>
                          <m:ctrlPr>
                            <a:rPr lang="en-US" sz="36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3</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8" y="4638966"/>
                <a:ext cx="17040973" cy="4871205"/>
              </a:xfrm>
              <a:prstGeom prst="rect">
                <a:avLst/>
              </a:prstGeom>
              <a:blipFill>
                <a:blip r:embed="rId5"/>
                <a:stretch>
                  <a:fillRect l="-1073"/>
                </a:stretch>
              </a:blipFill>
            </p:spPr>
            <p:txBody>
              <a:bodyPr/>
              <a:lstStyle/>
              <a:p>
                <a:r>
                  <a:rPr lang="en-US">
                    <a:noFill/>
                  </a:rPr>
                  <a:t> </a:t>
                </a:r>
              </a:p>
            </p:txBody>
          </p:sp>
        </mc:Fallback>
      </mc:AlternateContent>
      <p:sp>
        <p:nvSpPr>
          <p:cNvPr id="9" name="Rectangle 8"/>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3" name="Picture 2"/>
          <p:cNvPicPr>
            <a:picLocks noChangeAspect="1"/>
          </p:cNvPicPr>
          <p:nvPr/>
        </p:nvPicPr>
        <p:blipFill>
          <a:blip r:embed="rId6"/>
          <a:stretch>
            <a:fillRect/>
          </a:stretch>
        </p:blipFill>
        <p:spPr>
          <a:xfrm>
            <a:off x="16383000" y="8850977"/>
            <a:ext cx="1484018" cy="116749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p:pic>
        <p:nvPicPr>
          <p:cNvPr id="12" name="Picture 11"/>
          <p:cNvPicPr>
            <a:picLocks noChangeAspect="1"/>
          </p:cNvPicPr>
          <p:nvPr/>
        </p:nvPicPr>
        <p:blipFill>
          <a:blip r:embed="rId9"/>
          <a:stretch>
            <a:fillRect/>
          </a:stretch>
        </p:blipFill>
        <p:spPr>
          <a:xfrm>
            <a:off x="-75236" y="3288728"/>
            <a:ext cx="1219497" cy="731698"/>
          </a:xfrm>
          <a:prstGeom prst="rect">
            <a:avLst/>
          </a:prstGeom>
        </p:spPr>
      </p:pic>
    </p:spTree>
    <p:extLst>
      <p:ext uri="{BB962C8B-B14F-4D97-AF65-F5344CB8AC3E}">
        <p14:creationId xmlns:p14="http://schemas.microsoft.com/office/powerpoint/2010/main" val="100649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Google Shape;911;p39"/>
          <p:cNvSpPr txBox="1">
            <a:spLocks/>
          </p:cNvSpPr>
          <p:nvPr/>
        </p:nvSpPr>
        <p:spPr>
          <a:xfrm>
            <a:off x="1426500" y="439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33400" y="2236530"/>
            <a:ext cx="9308131" cy="7478970"/>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Đỉnh FANSIPAN (Lào Cai) cao 3 143m, là đỉnh cao nhất Đông Dương. Trên đỉnh núi, người ta đặt một chóp làm bằng inox có dạng hình chóp tam giác đều cạnh đáy dài 60cm, cạnh bên dài khoảng 96,4 cm (H.10.1). Hỏi tổng diện tích các mặt bên của hình chóp bằng bao nhiêu?</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grpSp>
        <p:nvGrpSpPr>
          <p:cNvPr id="20" name="Group 19"/>
          <p:cNvGrpSpPr/>
          <p:nvPr/>
        </p:nvGrpSpPr>
        <p:grpSpPr>
          <a:xfrm>
            <a:off x="10515600" y="4219388"/>
            <a:ext cx="7182219" cy="5355326"/>
            <a:chOff x="10329913" y="4275282"/>
            <a:chExt cx="7182219" cy="5355326"/>
          </a:xfrm>
        </p:grpSpPr>
        <p:pic>
          <p:nvPicPr>
            <p:cNvPr id="18" name="Picture 17"/>
            <p:cNvPicPr>
              <a:picLocks noChangeAspect="1"/>
            </p:cNvPicPr>
            <p:nvPr/>
          </p:nvPicPr>
          <p:blipFill>
            <a:blip r:embed="rId5"/>
            <a:stretch>
              <a:fillRect/>
            </a:stretch>
          </p:blipFill>
          <p:spPr>
            <a:xfrm>
              <a:off x="10329913" y="4275282"/>
              <a:ext cx="7182219" cy="4381725"/>
            </a:xfrm>
            <a:prstGeom prst="rect">
              <a:avLst/>
            </a:prstGeom>
          </p:spPr>
        </p:pic>
        <p:sp>
          <p:nvSpPr>
            <p:cNvPr id="19" name="Rectangle 18"/>
            <p:cNvSpPr/>
            <p:nvPr/>
          </p:nvSpPr>
          <p:spPr>
            <a:xfrm>
              <a:off x="12785134" y="8953500"/>
              <a:ext cx="2271776" cy="677108"/>
            </a:xfrm>
            <a:prstGeom prst="rect">
              <a:avLst/>
            </a:prstGeom>
          </p:spPr>
          <p:txBody>
            <a:bodyPr wrap="none">
              <a:spAutoFit/>
            </a:bodyPr>
            <a:lstStyle/>
            <a:p>
              <a:r>
                <a:rPr lang="vi-VN" sz="3800" i="1" kern="100">
                  <a:solidFill>
                    <a:srgbClr val="000000"/>
                  </a:solidFill>
                  <a:ea typeface="Calibri" panose="020F0502020204030204" pitchFamily="34" charset="0"/>
                  <a:cs typeface="Times New Roman" panose="02020603050405020304" pitchFamily="18" charset="0"/>
                  <a:sym typeface="Arial"/>
                </a:rPr>
                <a:t>H</a:t>
              </a:r>
              <a:r>
                <a:rPr lang="en-US" sz="3800" i="1" kern="100">
                  <a:solidFill>
                    <a:srgbClr val="000000"/>
                  </a:solidFill>
                  <a:latin typeface="Arial" panose="020B0604020202020204" pitchFamily="34" charset="0"/>
                  <a:ea typeface="Calibri" panose="020F0502020204030204" pitchFamily="34" charset="0"/>
                  <a:cs typeface="Arial" panose="020B0604020202020204" pitchFamily="34" charset="0"/>
                  <a:sym typeface="Arial"/>
                </a:rPr>
                <a:t>ình</a:t>
              </a:r>
              <a:r>
                <a:rPr lang="en-US" sz="3800" i="1" kern="100">
                  <a:solidFill>
                    <a:srgbClr val="000000"/>
                  </a:solidFill>
                  <a:ea typeface="Calibri" panose="020F0502020204030204" pitchFamily="34" charset="0"/>
                  <a:cs typeface="Times New Roman" panose="02020603050405020304" pitchFamily="18" charset="0"/>
                  <a:sym typeface="Arial"/>
                </a:rPr>
                <a:t> </a:t>
              </a:r>
              <a:r>
                <a:rPr lang="vi-VN" sz="3800" i="1" kern="100">
                  <a:solidFill>
                    <a:srgbClr val="000000"/>
                  </a:solidFill>
                  <a:ea typeface="Calibri" panose="020F0502020204030204" pitchFamily="34" charset="0"/>
                  <a:cs typeface="Times New Roman" panose="02020603050405020304" pitchFamily="18" charset="0"/>
                  <a:sym typeface="Arial"/>
                </a:rPr>
                <a:t>10.1</a:t>
              </a:r>
              <a:endParaRPr lang="en-US" sz="3800" i="1"/>
            </a:p>
          </p:txBody>
        </p:sp>
      </p:grpSp>
      <p:pic>
        <p:nvPicPr>
          <p:cNvPr id="21" name="Picture 20"/>
          <p:cNvPicPr>
            <a:picLocks noChangeAspect="1"/>
          </p:cNvPicPr>
          <p:nvPr/>
        </p:nvPicPr>
        <p:blipFill>
          <a:blip r:embed="rId6"/>
          <a:stretch>
            <a:fillRect/>
          </a:stretch>
        </p:blipFill>
        <p:spPr>
          <a:xfrm>
            <a:off x="692938" y="913925"/>
            <a:ext cx="88094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9" name="TextBox 18"/>
          <p:cNvSpPr txBox="1"/>
          <p:nvPr/>
        </p:nvSpPr>
        <p:spPr>
          <a:xfrm>
            <a:off x="1036140" y="790273"/>
            <a:ext cx="3245574"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20" name="Rectangle 1"/>
          <p:cNvSpPr>
            <a:spLocks noChangeArrowheads="1"/>
          </p:cNvSpPr>
          <p:nvPr/>
        </p:nvSpPr>
        <p:spPr bwMode="auto">
          <a:xfrm>
            <a:off x="838200" y="2026953"/>
            <a:ext cx="1138293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en-US" sz="3600" kern="0">
                <a:solidFill>
                  <a:srgbClr val="000000"/>
                </a:solidFill>
                <a:latin typeface="Arial"/>
                <a:cs typeface="Arial"/>
                <a:sym typeface="Arial"/>
              </a:rPr>
              <a:t>Hình 10.11 mô tả hình chóp trong tình huống mở đầu. Dựa vào đó, em hãy trả lời câu hỏi của bài toán.</a:t>
            </a:r>
            <a:endParaRPr kumimoji="0" lang="en-US" alt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p:cNvSpPr/>
          <p:nvPr/>
        </p:nvSpPr>
        <p:spPr>
          <a:xfrm>
            <a:off x="5654792" y="402538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822120" y="4914900"/>
                <a:ext cx="16515482" cy="3435171"/>
              </a:xfrm>
              <a:prstGeom prst="rect">
                <a:avLst/>
              </a:prstGeom>
            </p:spPr>
            <p:txBody>
              <a:bodyPr wrap="square">
                <a:spAutoFit/>
              </a:bodyPr>
              <a:lstStyle/>
              <a:p>
                <a:pPr algn="just">
                  <a:lnSpc>
                    <a:spcPct val="150000"/>
                  </a:lnSpc>
                </a:pPr>
                <a:r>
                  <a:rPr lang="vi-VN" sz="3600">
                    <a:ea typeface="Arial" panose="020B0604020202020204" pitchFamily="34" charset="0"/>
                    <a:cs typeface="Times New Roman" panose="02020603050405020304" pitchFamily="18" charset="0"/>
                  </a:rPr>
                  <a:t>T</a:t>
                </a:r>
                <a:r>
                  <a:rPr lang="en-US" sz="3600">
                    <a:effectLst/>
                    <a:ea typeface="Arial" panose="020B0604020202020204" pitchFamily="34" charset="0"/>
                    <a:cs typeface="Times New Roman" panose="02020603050405020304" pitchFamily="18" charset="0"/>
                  </a:rPr>
                  <a:t>a</a:t>
                </a:r>
                <a:r>
                  <a:rPr lang="vi-VN" sz="3600">
                    <a:effectLst/>
                    <a:ea typeface="Arial" panose="020B0604020202020204" pitchFamily="34" charset="0"/>
                    <a:cs typeface="Times New Roman" panose="02020603050405020304" pitchFamily="18" charset="0"/>
                  </a:rPr>
                  <a:t> có: </a:t>
                </a:r>
                <a14:m>
                  <m:oMath xmlns:m="http://schemas.openxmlformats.org/officeDocument/2006/math">
                    <m:r>
                      <a:rPr lang="vi-VN" sz="3600" i="1">
                        <a:effectLst/>
                        <a:latin typeface="Cambria Math" panose="02040503050406030204" pitchFamily="18" charset="0"/>
                        <a:ea typeface="Arial" panose="020B0604020202020204" pitchFamily="34" charset="0"/>
                        <a:cs typeface="Times New Roman" panose="02020603050405020304" pitchFamily="18" charset="0"/>
                      </a:rPr>
                      <m:t>∆</m:t>
                    </m:r>
                    <m:r>
                      <a:rPr lang="vi-VN" sz="3600" i="1">
                        <a:effectLst/>
                        <a:latin typeface="Cambria Math" panose="02040503050406030204" pitchFamily="18" charset="0"/>
                        <a:ea typeface="Arial" panose="020B0604020202020204" pitchFamily="34" charset="0"/>
                        <a:cs typeface="Times New Roman" panose="02020603050405020304" pitchFamily="18" charset="0"/>
                      </a:rPr>
                      <m:t>𝑆𝐵𝐶</m:t>
                    </m:r>
                  </m:oMath>
                </a14:m>
                <a:r>
                  <a:rPr lang="vi-VN" sz="3600">
                    <a:effectLst/>
                    <a:ea typeface="Dotum" panose="020B0600000101010101" pitchFamily="34" charset="-127"/>
                    <a:cs typeface="Times New Roman" panose="02020603050405020304" pitchFamily="18" charset="0"/>
                  </a:rPr>
                  <a:t> cân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r>
                      <a:rPr lang="vi-VN" sz="3600" i="1">
                        <a:effectLst/>
                        <a:latin typeface="Cambria Math" panose="02040503050406030204" pitchFamily="18" charset="0"/>
                        <a:ea typeface="Dotum" panose="020B0600000101010101" pitchFamily="34" charset="-127"/>
                        <a:cs typeface="Times New Roman" panose="02020603050405020304" pitchFamily="18" charset="0"/>
                      </a:rPr>
                      <m:t>;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=60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=30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Dotum" panose="020B0600000101010101" pitchFamily="34" charset="-127"/>
                    <a:cs typeface="Times New Roman" panose="02020603050405020304" pitchFamily="18" charset="0"/>
                  </a:rPr>
                  <a:t> Áp dụng định lí Pythagore cho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𝑆𝐻𝐶</m:t>
                    </m:r>
                  </m:oMath>
                </a14:m>
                <a:r>
                  <a:rPr lang="vi-VN" sz="3600">
                    <a:effectLst/>
                    <a:ea typeface="Dotum" panose="020B0600000101010101" pitchFamily="34" charset="-127"/>
                    <a:cs typeface="Times New Roman" panose="02020603050405020304" pitchFamily="18" charset="0"/>
                  </a:rPr>
                  <a:t> vuông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3600">
                    <a:effectLst/>
                    <a:ea typeface="Dotum" panose="020B0600000101010101" pitchFamily="34" charset="-127"/>
                    <a:cs typeface="Times New Roman" panose="02020603050405020304" pitchFamily="18" charset="0"/>
                  </a:rPr>
                  <a:t>: </a:t>
                </a:r>
                <a:endParaRPr lang="en-US" sz="360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96,4</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30</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m:t>
                      </m:r>
                      <m:r>
                        <a:rPr lang="vi-VN" sz="3600" i="1">
                          <a:effectLst/>
                          <a:latin typeface="Cambria Math" panose="02040503050406030204" pitchFamily="18" charset="0"/>
                          <a:ea typeface="Dotum" panose="020B0600000101010101" pitchFamily="34" charset="-127"/>
                          <a:cs typeface="Times New Roman" panose="02020603050405020304" pitchFamily="18" charset="0"/>
                        </a:rPr>
                        <m:t>≈92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Dotum" panose="020B0600000101010101" pitchFamily="34" charset="-127"/>
                    <a:cs typeface="Times New Roman" panose="02020603050405020304" pitchFamily="18" charset="0"/>
                  </a:rPr>
                  <a:t>Tổng diện tích các mặt bên chính là Diện tích xung quanh của hình chóp: </a:t>
                </a:r>
                <a:endParaRPr lang="en-US" sz="36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22120" y="4914900"/>
                <a:ext cx="16515482" cy="3435171"/>
              </a:xfrm>
              <a:prstGeom prst="rect">
                <a:avLst/>
              </a:prstGeom>
              <a:blipFill>
                <a:blip r:embed="rId4"/>
                <a:stretch>
                  <a:fillRect l="-1144" b="-2660"/>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6279359" y="8361721"/>
            <a:ext cx="1200391" cy="13239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436150" y="686959"/>
            <a:ext cx="4785050" cy="453077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732609" y="8359942"/>
                <a:ext cx="5288692"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60 .3 . 92≈8</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280 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732609" y="8359942"/>
                <a:ext cx="5288692" cy="112947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302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left)">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40919296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169825"/>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1. Hình chóp tam giác đều có mặt bên là hình gì?</a:t>
            </a:r>
            <a:endParaRPr lang="en-US" sz="45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87349" y="7944559"/>
            <a:ext cx="5851090" cy="1084912"/>
          </a:xfrm>
          <a:prstGeom prst="rect">
            <a:avLst/>
          </a:prstGeom>
          <a:noFill/>
        </p:spPr>
        <p:txBody>
          <a:bodyPr wrap="square" rtlCol="0">
            <a:spAutoFit/>
          </a:bodyPr>
          <a:lstStyle/>
          <a:p>
            <a:pPr marR="30480" algn="ctr">
              <a:lnSpc>
                <a:spcPct val="150000"/>
              </a:lnSpc>
              <a:spcBef>
                <a:spcPts val="300"/>
              </a:spcBef>
              <a:spcAft>
                <a:spcPts val="300"/>
              </a:spcAft>
            </a:pPr>
            <a:r>
              <a:rPr lang="en-US" sz="430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pt-BR" sz="4300">
                <a:solidFill>
                  <a:schemeClr val="bg1"/>
                </a:solidFill>
                <a:latin typeface="Arial" panose="020B0604020202020204" pitchFamily="34" charset="0"/>
                <a:ea typeface="Times New Roman" panose="02020603050405020304" pitchFamily="18" charset="0"/>
                <a:cs typeface="Arial" panose="020B0604020202020204" pitchFamily="34" charset="0"/>
              </a:rPr>
              <a:t>Tam giác cân</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2172" y="5203957"/>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vuông cân</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vuông</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2375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796465"/>
            <a:ext cx="12980364" cy="1002710"/>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2. Hình chóp tam giác đều có đáy là</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4913859"/>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5000" y="5244184"/>
            <a:ext cx="5851090"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Một tam giác đều</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Một hình vuông</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7614234"/>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0084" y="7977602"/>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Một hình chữ nhật</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4300">
                <a:solidFill>
                  <a:prstClr val="white"/>
                </a:solidFill>
                <a:latin typeface="Arial" panose="020B0604020202020204" pitchFamily="34" charset="0"/>
                <a:ea typeface="Tahoma" panose="020B0604030504040204" pitchFamily="34" charset="0"/>
                <a:cs typeface="Arial" panose="020B0604020202020204" pitchFamily="34" charset="0"/>
                <a:sym typeface="Arial"/>
              </a:rPr>
              <a:t>M</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ột hình thoi</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6435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041456"/>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3. Cho hình chóp tam giác đều S.ABC. Chọn phát biểu đúng</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42302" y="7605195"/>
            <a:ext cx="6480762"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SB, SC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828318" y="4897959"/>
            <a:ext cx="6451464"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BC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42060" y="4897959"/>
            <a:ext cx="6485194"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AC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83143" y="7606287"/>
            <a:ext cx="6344111"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BC, AB, CA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6494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vi-VN" sz="4300" b="1" kern="0">
                    <a:solidFill>
                      <a:prstClr val="white"/>
                    </a:solidFill>
                    <a:ea typeface="Times New Roman" panose="02020603050405020304" pitchFamily="18" charset="0"/>
                    <a:cs typeface="Arial" panose="020B0604020202020204" pitchFamily="34" charset="0"/>
                    <a:sym typeface="Arial"/>
                  </a:rPr>
                  <a:t>Câu 4. Cho hình chóp tam giác đều S.ABC có các mặt là các tam giác đều. Gọi SH là đường cao của hình chóp, HC = </a:t>
                </a:r>
                <a14:m>
                  <m:oMath xmlns:m="http://schemas.openxmlformats.org/officeDocument/2006/math">
                    <m:r>
                      <a:rPr lang="en-US" sz="4300" b="1" i="0" kern="0" smtClean="0">
                        <a:solidFill>
                          <a:prstClr val="white"/>
                        </a:solidFill>
                        <a:latin typeface="Cambria Math" panose="02040503050406030204" pitchFamily="18" charset="0"/>
                        <a:cs typeface="Arial" panose="020B0604020202020204" pitchFamily="34" charset="0"/>
                        <a:sym typeface="Arial"/>
                      </a:rPr>
                      <m:t>𝟑</m:t>
                    </m:r>
                    <m:rad>
                      <m:radPr>
                        <m:degHide m:val="on"/>
                        <m:ctrlPr>
                          <a:rPr lang="vi-VN" sz="4300" b="1" i="1" kern="0" smtClean="0">
                            <a:solidFill>
                              <a:prstClr val="white"/>
                            </a:solidFill>
                            <a:latin typeface="Cambria Math" panose="02040503050406030204" pitchFamily="18" charset="0"/>
                            <a:cs typeface="Arial" panose="020B0604020202020204" pitchFamily="34" charset="0"/>
                            <a:sym typeface="Arial"/>
                          </a:rPr>
                        </m:ctrlPr>
                      </m:radPr>
                      <m:deg/>
                      <m:e>
                        <m:r>
                          <a:rPr lang="en-US" sz="4300" b="1" i="1" kern="0" smtClean="0">
                            <a:solidFill>
                              <a:prstClr val="white"/>
                            </a:solidFill>
                            <a:latin typeface="Cambria Math" panose="02040503050406030204" pitchFamily="18" charset="0"/>
                            <a:cs typeface="Arial" panose="020B0604020202020204" pitchFamily="34" charset="0"/>
                            <a:sym typeface="Arial"/>
                          </a:rPr>
                          <m:t>𝟑</m:t>
                        </m:r>
                      </m:e>
                    </m:rad>
                  </m:oMath>
                </a14:m>
                <a:r>
                  <a:rPr lang="vi-VN" sz="4300" b="1" kern="0">
                    <a:solidFill>
                      <a:prstClr val="white"/>
                    </a:solidFill>
                    <a:ea typeface="Times New Roman" panose="02020603050405020304" pitchFamily="18" charset="0"/>
                    <a:cs typeface="Arial" panose="020B0604020202020204" pitchFamily="34" charset="0"/>
                    <a:sym typeface="Arial"/>
                  </a:rPr>
                  <a:t>cm. Độ dài cạnh bên của hình chóp là</a:t>
                </a:r>
                <a:r>
                  <a:rPr lang="en-US" sz="43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43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96410" y="1118861"/>
                <a:ext cx="14462018" cy="3016980"/>
              </a:xfrm>
              <a:prstGeom prst="rect">
                <a:avLst/>
              </a:prstGeom>
              <a:blipFill>
                <a:blip r:embed="rId11"/>
                <a:stretch>
                  <a:fillRect l="-1686" r="-1223" b="-890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2151569" y="5938776"/>
                <a:ext cx="2463842" cy="985591"/>
              </a:xfrm>
              <a:prstGeom prst="rect">
                <a:avLst/>
              </a:prstGeom>
              <a:noFill/>
            </p:spPr>
            <p:txBody>
              <a:bodyPr wrap="square" rtlCol="0">
                <a:spAutoFit/>
              </a:bodyPr>
              <a:lstStyle/>
              <a:p>
                <a:pPr marR="60960" defTabSz="1828800">
                  <a:lnSpc>
                    <a:spcPct val="150000"/>
                  </a:lnSpc>
                  <a:spcBef>
                    <a:spcPts val="1200"/>
                  </a:spcBef>
                  <a:spcAft>
                    <a:spcPts val="1200"/>
                  </a:spcAft>
                  <a:buClr>
                    <a:srgbClr val="000000"/>
                  </a:buClr>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9</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kern="0" dirty="0">
                  <a:solidFill>
                    <a:prstClr val="white"/>
                  </a:solidFill>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151569" y="5938776"/>
                <a:ext cx="2463842" cy="985591"/>
              </a:xfrm>
              <a:prstGeom prst="rect">
                <a:avLst/>
              </a:prstGeom>
              <a:blipFill>
                <a:blip r:embed="rId12"/>
                <a:stretch>
                  <a:fillRect l="-987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533449" y="6022219"/>
                <a:ext cx="3543230" cy="880947"/>
              </a:xfrm>
              <a:prstGeom prst="rect">
                <a:avLst/>
              </a:prstGeom>
              <a:noFill/>
            </p:spPr>
            <p:txBody>
              <a:bodyPr wrap="square" rtlCol="0">
                <a:spAutoFit/>
              </a:bodyPr>
              <a:lstStyle/>
              <a:p>
                <a:pPr algn="just" defTabSz="1828800">
                  <a:lnSpc>
                    <a:spcPct val="130000"/>
                  </a:lnSpc>
                  <a:buClr>
                    <a:prstClr val="white"/>
                  </a:buClr>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6</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33449" y="6022219"/>
                <a:ext cx="3543230" cy="880947"/>
              </a:xfrm>
              <a:prstGeom prst="rect">
                <a:avLst/>
              </a:prstGeom>
              <a:blipFill>
                <a:blip r:embed="rId13"/>
                <a:stretch>
                  <a:fillRect l="-7057"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2151569" y="8319557"/>
                <a:ext cx="2823606" cy="880947"/>
              </a:xfrm>
              <a:prstGeom prst="rect">
                <a:avLst/>
              </a:prstGeom>
              <a:noFill/>
            </p:spPr>
            <p:txBody>
              <a:bodyPr wrap="square" rtlCol="0">
                <a:spAutoFit/>
              </a:bodyPr>
              <a:lstStyle/>
              <a:p>
                <a:pPr algn="just" defTabSz="1828800">
                  <a:lnSpc>
                    <a:spcPct val="130000"/>
                  </a:lnSpc>
                  <a:buClr>
                    <a:prstClr val="white"/>
                  </a:buClr>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3</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151569" y="8319557"/>
                <a:ext cx="2823606" cy="880947"/>
              </a:xfrm>
              <a:prstGeom prst="rect">
                <a:avLst/>
              </a:prstGeom>
              <a:blipFill>
                <a:blip r:embed="rId14"/>
                <a:stretch>
                  <a:fillRect l="-8621"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862530" y="8409553"/>
                <a:ext cx="3843032" cy="880947"/>
              </a:xfrm>
              <a:prstGeom prst="rect">
                <a:avLst/>
              </a:prstGeom>
              <a:noFill/>
            </p:spPr>
            <p:txBody>
              <a:bodyPr wrap="square" rtlCol="0">
                <a:spAutoFit/>
              </a:bodyPr>
              <a:lstStyle/>
              <a:p>
                <a:pPr algn="ctr" defTabSz="1828800">
                  <a:lnSpc>
                    <a:spcPct val="130000"/>
                  </a:lnSpc>
                  <a:buClr>
                    <a:prstClr val="white"/>
                  </a:buClr>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i="1" kern="0">
                        <a:solidFill>
                          <a:prstClr val="white"/>
                        </a:solidFill>
                        <a:latin typeface="Cambria Math" panose="02040503050406030204" pitchFamily="18" charset="0"/>
                        <a:cs typeface="Times New Roman" panose="02020603050405020304" pitchFamily="18" charset="0"/>
                        <a:sym typeface="Arial"/>
                      </a:rPr>
                      <m:t>1</m:t>
                    </m:r>
                    <m:r>
                      <a:rPr lang="en-US" sz="4400" b="0" i="1" kern="0" smtClean="0">
                        <a:solidFill>
                          <a:prstClr val="white"/>
                        </a:solidFill>
                        <a:latin typeface="Cambria Math" panose="02040503050406030204" pitchFamily="18" charset="0"/>
                        <a:cs typeface="Times New Roman" panose="02020603050405020304" pitchFamily="18" charset="0"/>
                        <a:sym typeface="Arial"/>
                      </a:rPr>
                      <m:t>2</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862530" y="8409553"/>
                <a:ext cx="3843032" cy="880947"/>
              </a:xfrm>
              <a:prstGeom prst="rect">
                <a:avLst/>
              </a:prstGeom>
              <a:blipFill>
                <a:blip r:embed="rId15"/>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38080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300" b="1" kern="0">
                <a:solidFill>
                  <a:prstClr val="white"/>
                </a:solidFill>
                <a:ea typeface="Times New Roman" panose="02020603050405020304" pitchFamily="18" charset="0"/>
                <a:cs typeface="Arial" panose="020B0604020202020204" pitchFamily="34" charset="0"/>
                <a:sym typeface="Arial"/>
              </a:rPr>
              <a:t>Câu 5. Cho hình chóp tam giác đều S.DEF có chiều cao SO</a:t>
            </a:r>
            <a:r>
              <a:rPr lang="en-US" sz="4300" b="1" kern="0">
                <a:solidFill>
                  <a:prstClr val="white"/>
                </a:solidFill>
                <a:ea typeface="Times New Roman" panose="02020603050405020304" pitchFamily="18" charset="0"/>
                <a:cs typeface="Arial" panose="020B0604020202020204" pitchFamily="34" charset="0"/>
                <a:sym typeface="Arial"/>
              </a:rPr>
              <a:t> </a:t>
            </a:r>
            <a:r>
              <a:rPr lang="vi-VN" sz="4300" b="1" kern="0">
                <a:solidFill>
                  <a:prstClr val="white"/>
                </a:solidFill>
                <a:ea typeface="Times New Roman" panose="02020603050405020304" pitchFamily="18" charset="0"/>
                <a:cs typeface="Arial" panose="020B0604020202020204" pitchFamily="34" charset="0"/>
                <a:sym typeface="Arial"/>
              </a:rPr>
              <a:t>=</a:t>
            </a:r>
            <a:r>
              <a:rPr lang="en-US" sz="4300" b="1" kern="0">
                <a:solidFill>
                  <a:prstClr val="white"/>
                </a:solidFill>
                <a:ea typeface="Times New Roman" panose="02020603050405020304" pitchFamily="18" charset="0"/>
                <a:cs typeface="Arial" panose="020B0604020202020204" pitchFamily="34" charset="0"/>
                <a:sym typeface="Arial"/>
              </a:rPr>
              <a:t> </a:t>
            </a:r>
            <a:r>
              <a:rPr lang="vi-VN" sz="4300" b="1" kern="0">
                <a:solidFill>
                  <a:prstClr val="white"/>
                </a:solidFill>
                <a:ea typeface="Times New Roman" panose="02020603050405020304" pitchFamily="18" charset="0"/>
                <a:cs typeface="Arial" panose="020B0604020202020204" pitchFamily="34" charset="0"/>
                <a:sym typeface="Arial"/>
              </a:rPr>
              <a:t>7,5 cm, cạnh DE</a:t>
            </a:r>
            <a:r>
              <a:rPr lang="en-US" sz="4300" b="1" kern="0">
                <a:solidFill>
                  <a:prstClr val="white"/>
                </a:solidFill>
                <a:ea typeface="Times New Roman" panose="02020603050405020304" pitchFamily="18" charset="0"/>
                <a:cs typeface="Arial" panose="020B0604020202020204" pitchFamily="34" charset="0"/>
                <a:sym typeface="Arial"/>
              </a:rPr>
              <a:t> </a:t>
            </a:r>
            <a:r>
              <a:rPr lang="vi-VN" sz="4300" b="1" kern="0">
                <a:solidFill>
                  <a:prstClr val="white"/>
                </a:solidFill>
                <a:ea typeface="Times New Roman" panose="02020603050405020304" pitchFamily="18" charset="0"/>
                <a:cs typeface="Arial" panose="020B0604020202020204" pitchFamily="34" charset="0"/>
                <a:sym typeface="Arial"/>
              </a:rPr>
              <a:t>=</a:t>
            </a:r>
            <a:r>
              <a:rPr lang="en-US" sz="4300" b="1" kern="0">
                <a:solidFill>
                  <a:prstClr val="white"/>
                </a:solidFill>
                <a:ea typeface="Times New Roman" panose="02020603050405020304" pitchFamily="18" charset="0"/>
                <a:cs typeface="Arial" panose="020B0604020202020204" pitchFamily="34" charset="0"/>
                <a:sym typeface="Arial"/>
              </a:rPr>
              <a:t> </a:t>
            </a:r>
            <a:r>
              <a:rPr lang="vi-VN" sz="4300" b="1" kern="0">
                <a:solidFill>
                  <a:prstClr val="white"/>
                </a:solidFill>
                <a:ea typeface="Times New Roman" panose="02020603050405020304" pitchFamily="18" charset="0"/>
                <a:cs typeface="Arial" panose="020B0604020202020204" pitchFamily="34" charset="0"/>
                <a:sym typeface="Arial"/>
              </a:rPr>
              <a:t>3cm. Tính thể tích của hình chóp S.DEF? (Kết quả làm tròn đến hàng đơn vị)</a:t>
            </a:r>
            <a:endParaRPr kumimoji="0" lang="en-US" sz="43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1549080" y="5968024"/>
                <a:ext cx="3240831" cy="985398"/>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58</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549080" y="5968024"/>
                <a:ext cx="3240831" cy="985398"/>
              </a:xfrm>
              <a:prstGeom prst="rect">
                <a:avLst/>
              </a:prstGeom>
              <a:blipFill>
                <a:blip r:embed="rId11"/>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429000" y="6112641"/>
                <a:ext cx="3543230" cy="972574"/>
              </a:xfrm>
              <a:prstGeom prst="rect">
                <a:avLst/>
              </a:prstGeom>
              <a:noFill/>
            </p:spPr>
            <p:txBody>
              <a:bodyPr wrap="square" rtlCol="0">
                <a:spAutoFit/>
              </a:bodyPr>
              <a:lstStyle/>
              <a:p>
                <a:pPr marL="0" marR="0" lvl="0" indent="0" algn="just" defTabSz="1828800" rtl="0" eaLnBrk="1" fontAlgn="auto" latinLnBrk="0" hangingPunct="1">
                  <a:lnSpc>
                    <a:spcPct val="130000"/>
                  </a:lnSpc>
                  <a:spcBef>
                    <a:spcPts val="0"/>
                  </a:spcBef>
                  <a:spcAft>
                    <a:spcPts val="0"/>
                  </a:spcAft>
                  <a:buClr>
                    <a:prstClr val="white"/>
                  </a:buClr>
                  <a:buSzTx/>
                  <a:buFontTx/>
                  <a:buNone/>
                  <a:tabLst/>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60 </m:t>
                    </m:r>
                    <m:sSup>
                      <m:sSupPr>
                        <m:ctrlP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𝑐𝑚</m:t>
                        </m:r>
                      </m:e>
                      <m:sup>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429000" y="6112641"/>
                <a:ext cx="3543230" cy="972574"/>
              </a:xfrm>
              <a:prstGeom prst="rect">
                <a:avLst/>
              </a:prstGeom>
              <a:blipFill>
                <a:blip r:embed="rId12"/>
                <a:stretch>
                  <a:fillRect l="-7057" t="-2516" b="-1949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757692" y="8442945"/>
                <a:ext cx="2823606"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59</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757692" y="8442945"/>
                <a:ext cx="2823606" cy="880754"/>
              </a:xfrm>
              <a:prstGeom prst="rect">
                <a:avLst/>
              </a:prstGeom>
              <a:blipFill>
                <a:blip r:embed="rId13"/>
                <a:stretch>
                  <a:fillRect l="-5616"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43200" y="8447853"/>
                <a:ext cx="3843032"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57</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43200" y="8447853"/>
                <a:ext cx="3843032" cy="880754"/>
              </a:xfrm>
              <a:prstGeom prst="rect">
                <a:avLst/>
              </a:prstGeom>
              <a:blipFill>
                <a:blip r:embed="rId14"/>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20536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975721" y="8970380"/>
            <a:ext cx="812706" cy="1540947"/>
          </a:xfrm>
          <a:prstGeom prst="rect">
            <a:avLst/>
          </a:prstGeom>
        </p:spPr>
      </p:pic>
      <p:sp>
        <p:nvSpPr>
          <p:cNvPr id="11" name="Google Shape;3331;p61"/>
          <p:cNvSpPr txBox="1"/>
          <p:nvPr/>
        </p:nvSpPr>
        <p:spPr>
          <a:xfrm flipH="1">
            <a:off x="976992" y="662184"/>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10.1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1"/>
          <p:cNvSpPr/>
          <p:nvPr/>
        </p:nvSpPr>
        <p:spPr>
          <a:xfrm>
            <a:off x="872718" y="1856998"/>
            <a:ext cx="1640863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Gọi tên đỉnh, cạnh bên, mặt bên, mặt đáy, đường cao và một trung đoạn của hình chóp tam giác giác đều trong Hình 10.12.</a:t>
            </a:r>
          </a:p>
        </p:txBody>
      </p:sp>
      <p:pic>
        <p:nvPicPr>
          <p:cNvPr id="5" name="Picture 4"/>
          <p:cNvPicPr>
            <a:picLocks noChangeAspect="1"/>
          </p:cNvPicPr>
          <p:nvPr/>
        </p:nvPicPr>
        <p:blipFill>
          <a:blip r:embed="rId5"/>
          <a:stretch>
            <a:fillRect/>
          </a:stretch>
        </p:blipFill>
        <p:spPr>
          <a:xfrm>
            <a:off x="444531" y="3848100"/>
            <a:ext cx="5499069" cy="5980694"/>
          </a:xfrm>
          <a:prstGeom prst="rect">
            <a:avLst/>
          </a:prstGeom>
        </p:spPr>
      </p:pic>
      <p:sp>
        <p:nvSpPr>
          <p:cNvPr id="16" name="Rectangle 15"/>
          <p:cNvSpPr/>
          <p:nvPr/>
        </p:nvSpPr>
        <p:spPr>
          <a:xfrm>
            <a:off x="6172200" y="41669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172200" y="5219700"/>
                <a:ext cx="6387645" cy="3870290"/>
              </a:xfrm>
              <a:prstGeom prst="rect">
                <a:avLst/>
              </a:prstGeom>
            </p:spPr>
            <p:txBody>
              <a:bodyPr wrap="square">
                <a:spAutoFit/>
              </a:bodyPr>
              <a:lstStyle/>
              <a:p>
                <a:pPr algn="just">
                  <a:lnSpc>
                    <a:spcPct val="150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Hình chóp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800">
                    <a:solidFill>
                      <a:srgbClr val="000000"/>
                    </a:solidFill>
                    <a:effectLst/>
                    <a:ea typeface="Calibri" panose="020F0502020204030204" pitchFamily="34" charset="0"/>
                    <a:cs typeface="Times New Roman" panose="02020603050405020304" pitchFamily="18" charset="0"/>
                  </a:rPr>
                  <a:t> có: </a:t>
                </a:r>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Đỉnh: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Cạnh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Mặt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𝑆𝐸𝐹</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𝑆𝐷𝐹</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172200" y="5219700"/>
                <a:ext cx="6387645" cy="3870290"/>
              </a:xfrm>
              <a:prstGeom prst="rect">
                <a:avLst/>
              </a:prstGeom>
              <a:blipFill>
                <a:blip r:embed="rId6"/>
                <a:stretch>
                  <a:fillRect l="-3152"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420788" y="6174179"/>
                <a:ext cx="5181600" cy="2877711"/>
              </a:xfrm>
              <a:prstGeom prst="rect">
                <a:avLst/>
              </a:prstGeom>
            </p:spPr>
            <p:txBody>
              <a:bodyPr wrap="square">
                <a:spAutoFit/>
              </a:bodyPr>
              <a:lstStyle/>
              <a:p>
                <a:pPr lvl="0" algn="just">
                  <a:lnSpc>
                    <a:spcPct val="150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 Mặt đáy: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𝐷𝐸𝐹</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Đường cao: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Một trung đoạn: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3800">
                  <a:solidFill>
                    <a:srgbClr val="000000"/>
                  </a:solidFill>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420788" y="6174179"/>
                <a:ext cx="5181600" cy="2877711"/>
              </a:xfrm>
              <a:prstGeom prst="rect">
                <a:avLst/>
              </a:prstGeom>
              <a:blipFill>
                <a:blip r:embed="rId7"/>
                <a:stretch>
                  <a:fillRect l="-3882" b="-3814"/>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a:off x="16542368" y="2890014"/>
            <a:ext cx="1702635" cy="2253486"/>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up)">
                                      <p:cBhvr>
                                        <p:cTn id="29" dur="500"/>
                                        <p:tgtEl>
                                          <p:spTgt spid="13">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up)">
                                      <p:cBhvr>
                                        <p:cTn id="37" dur="500"/>
                                        <p:tgtEl>
                                          <p:spTgt spid="13">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wipe(up)">
                                      <p:cBhvr>
                                        <p:cTn id="41" dur="500"/>
                                        <p:tgtEl>
                                          <p:spTgt spid="13">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up)">
                                      <p:cBhvr>
                                        <p:cTn id="45" dur="500"/>
                                        <p:tgtEl>
                                          <p:spTgt spid="14">
                                            <p:txEl>
                                              <p:pRg st="0" end="0"/>
                                            </p:txEl>
                                          </p:spTgt>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up)">
                                      <p:cBhvr>
                                        <p:cTn id="49" dur="500"/>
                                        <p:tgtEl>
                                          <p:spTgt spid="14">
                                            <p:txEl>
                                              <p:pRg st="1" end="1"/>
                                            </p:txEl>
                                          </p:spTgt>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wipe(up)">
                                      <p:cBhvr>
                                        <p:cTn id="5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1066800" y="952500"/>
            <a:ext cx="163068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934356" y="1257300"/>
            <a:ext cx="16402281"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a:latin typeface="+mn-lt"/>
              </a:rPr>
              <a:t>CHƯƠNG X. MỘT SỐ HÌNH KHỐI TRONG THỰC TIỄN</a:t>
            </a:r>
            <a:endParaRPr lang="vi-VN" sz="7800" b="1" dirty="0">
              <a:latin typeface="+mn-lt"/>
            </a:endParaRPr>
          </a:p>
        </p:txBody>
      </p:sp>
      <p:sp>
        <p:nvSpPr>
          <p:cNvPr id="21" name="Rectangle 20"/>
          <p:cNvSpPr/>
          <p:nvPr/>
        </p:nvSpPr>
        <p:spPr>
          <a:xfrm>
            <a:off x="1333500" y="4826546"/>
            <a:ext cx="15621000" cy="3557512"/>
          </a:xfrm>
          <a:prstGeom prst="rect">
            <a:avLst/>
          </a:prstGeom>
        </p:spPr>
        <p:txBody>
          <a:bodyPr wrap="square">
            <a:spAutoFit/>
          </a:bodyPr>
          <a:lstStyle/>
          <a:p>
            <a:pPr algn="ctr">
              <a:lnSpc>
                <a:spcPct val="150000"/>
              </a:lnSpc>
              <a:buClrTx/>
            </a:pPr>
            <a:r>
              <a:rPr lang="vi-VN" sz="8000" b="1">
                <a:solidFill>
                  <a:schemeClr val="bg1"/>
                </a:solidFill>
                <a:ea typeface="Maven Pro"/>
                <a:cs typeface="Maven Pro"/>
                <a:sym typeface="Maven Pro"/>
              </a:rPr>
              <a:t>BÀI 38. HÌNH CHÓP </a:t>
            </a:r>
            <a:endParaRPr lang="en-US" sz="8000" b="1">
              <a:solidFill>
                <a:schemeClr val="bg1"/>
              </a:solidFill>
              <a:ea typeface="Maven Pro"/>
              <a:cs typeface="Maven Pro"/>
              <a:sym typeface="Maven Pro"/>
            </a:endParaRPr>
          </a:p>
          <a:p>
            <a:pPr algn="ctr">
              <a:lnSpc>
                <a:spcPct val="150000"/>
              </a:lnSpc>
              <a:buClrTx/>
            </a:pPr>
            <a:r>
              <a:rPr lang="vi-VN" sz="8000" b="1">
                <a:solidFill>
                  <a:schemeClr val="bg1"/>
                </a:solidFill>
                <a:ea typeface="Maven Pro"/>
                <a:cs typeface="Maven Pro"/>
                <a:sym typeface="Maven Pro"/>
              </a:rPr>
              <a:t>TAM GIÁC ĐỀU</a:t>
            </a:r>
            <a:endParaRPr lang="vi-VN" sz="8000" dirty="0">
              <a:solidFill>
                <a:schemeClr val="bg1"/>
              </a:solidFill>
              <a:ea typeface="Maven Pro"/>
              <a:cs typeface="Maven Pro"/>
              <a:sym typeface="Maven Pro"/>
            </a:endParaRPr>
          </a:p>
        </p:txBody>
      </p:sp>
      <p:sp>
        <p:nvSpPr>
          <p:cNvPr id="22" name="Freeform 2"/>
          <p:cNvSpPr/>
          <p:nvPr/>
        </p:nvSpPr>
        <p:spPr>
          <a:xfrm>
            <a:off x="14604658" y="6819900"/>
            <a:ext cx="3056736" cy="321945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3"/>
            <a:stretch>
              <a:fillRect/>
            </a:stretch>
          </a:blipFill>
        </p:spPr>
      </p:sp>
      <p:pic>
        <p:nvPicPr>
          <p:cNvPr id="23" name="Picture 22"/>
          <p:cNvPicPr>
            <a:picLocks noChangeAspect="1"/>
          </p:cNvPicPr>
          <p:nvPr/>
        </p:nvPicPr>
        <p:blipFill>
          <a:blip r:embed="rId4"/>
          <a:stretch>
            <a:fillRect/>
          </a:stretch>
        </p:blipFill>
        <p:spPr>
          <a:xfrm>
            <a:off x="609600" y="7387780"/>
            <a:ext cx="2590800" cy="2423864"/>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xmlns:p14="http://schemas.microsoft.com/office/powerpoint/2010/main">
    <mc:Choice Requires="p14">
      <p:transition spd="med" p14:dur="700">
        <p14:warp/>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228600" y="190500"/>
            <a:ext cx="17830800" cy="99822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Google Shape;3331;p61"/>
          <p:cNvSpPr txBox="1"/>
          <p:nvPr/>
        </p:nvSpPr>
        <p:spPr>
          <a:xfrm flipH="1">
            <a:off x="790074" y="419100"/>
            <a:ext cx="5534525"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10.3 (</a:t>
            </a:r>
            <a:r>
              <a:rPr lang="fr-FR" sz="37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tr.116)</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685800" y="479366"/>
                <a:ext cx="16687800" cy="3543406"/>
              </a:xfrm>
              <a:prstGeom prst="rect">
                <a:avLst/>
              </a:prstGeom>
            </p:spPr>
            <p:txBody>
              <a:bodyPr wrap="square">
                <a:spAutoFit/>
              </a:bodyPr>
              <a:lstStyle/>
              <a:p>
                <a:pPr algn="just" defTabSz="1828800">
                  <a:lnSpc>
                    <a:spcPct val="150000"/>
                  </a:lnSpc>
                  <a:defRPr/>
                </a:pPr>
                <a:r>
                  <a:rPr lang="en-US" sz="3650" kern="0">
                    <a:solidFill>
                      <a:sysClr val="windowText" lastClr="000000"/>
                    </a:solidFill>
                    <a:latin typeface="Arial"/>
                    <a:cs typeface="Arial"/>
                    <a:sym typeface="Arial"/>
                  </a:rPr>
                  <a:t>                                            </a:t>
                </a:r>
                <a:r>
                  <a:rPr lang="vi-VN" sz="3650" kern="0">
                    <a:solidFill>
                      <a:sysClr val="windowText" lastClr="000000"/>
                    </a:solidFill>
                    <a:latin typeface="Arial"/>
                    <a:cs typeface="Arial"/>
                    <a:sym typeface="Arial"/>
                  </a:rPr>
                  <a:t>Cho hình chóp tam giác đều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có độ dài cạnh đáy bằng 6 cm, chiều cao bằng 5 cm (H.10.15).</a:t>
                </a:r>
                <a:endParaRPr lang="en-US" sz="3650" ker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a) Tính diện tích tam giác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a:t>
                </a:r>
              </a:p>
              <a:p>
                <a:pPr algn="just" defTabSz="1828800">
                  <a:lnSpc>
                    <a:spcPct val="150000"/>
                  </a:lnSpc>
                  <a:defRPr/>
                </a:pPr>
                <a:r>
                  <a:rPr lang="vi-VN" sz="3650" kern="0">
                    <a:solidFill>
                      <a:sysClr val="windowText" lastClr="000000"/>
                    </a:solidFill>
                    <a:latin typeface="Arial"/>
                    <a:cs typeface="Arial"/>
                    <a:sym typeface="Arial"/>
                  </a:rPr>
                  <a:t>b) Tính thể tích hình chóp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biết</a:t>
                </a:r>
                <a:r>
                  <a:rPr lang="en-US" sz="3650" kern="0">
                    <a:solidFill>
                      <a:sysClr val="windowText" lastClr="000000"/>
                    </a:solidFill>
                    <a:latin typeface="Arial"/>
                    <a:cs typeface="Arial"/>
                    <a:sym typeface="Arial"/>
                  </a:rPr>
                  <a:t> </a:t>
                </a:r>
                <a14:m>
                  <m:oMath xmlns:m="http://schemas.openxmlformats.org/officeDocument/2006/math">
                    <m:rad>
                      <m:radPr>
                        <m:degHide m:val="on"/>
                        <m:ctrlPr>
                          <a:rPr lang="en-US"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≈5,2</m:t>
                    </m:r>
                  </m:oMath>
                </a14:m>
                <a:r>
                  <a:rPr lang="vi-VN" sz="3650">
                    <a:solidFill>
                      <a:prstClr val="black"/>
                    </a:solidFill>
                    <a:ea typeface="Calibri" panose="020F0502020204030204" pitchFamily="34" charset="0"/>
                    <a:cs typeface="Times New Roman" panose="02020603050405020304" pitchFamily="18" charset="0"/>
                  </a:rPr>
                  <a:t> </a:t>
                </a:r>
                <a:endParaRPr lang="vi-VN" sz="3650" kern="0">
                  <a:solidFill>
                    <a:sysClr val="windowText" lastClr="000000"/>
                  </a:solidFill>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685800" y="479366"/>
                <a:ext cx="16687800" cy="3543406"/>
              </a:xfrm>
              <a:prstGeom prst="rect">
                <a:avLst/>
              </a:prstGeom>
              <a:blipFill>
                <a:blip r:embed="rId4"/>
                <a:stretch>
                  <a:fillRect l="-1133" r="-1096" b="-2065"/>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8153" y="3834367"/>
            <a:ext cx="5105400" cy="6122068"/>
          </a:xfrm>
          <a:prstGeom prst="rect">
            <a:avLst/>
          </a:prstGeom>
        </p:spPr>
      </p:pic>
      <p:sp>
        <p:nvSpPr>
          <p:cNvPr id="22" name="Rectangle 21"/>
          <p:cNvSpPr/>
          <p:nvPr/>
        </p:nvSpPr>
        <p:spPr>
          <a:xfrm>
            <a:off x="7678281" y="41161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489363" y="4949438"/>
                <a:ext cx="10944464" cy="4918462"/>
              </a:xfrm>
              <a:prstGeom prst="rect">
                <a:avLst/>
              </a:prstGeom>
            </p:spPr>
            <p:txBody>
              <a:bodyPr wrap="square">
                <a:spAutoFit/>
              </a:bodyPr>
              <a:lstStyle/>
              <a:p>
                <a:pPr>
                  <a:lnSpc>
                    <a:spcPct val="150000"/>
                  </a:lnSpc>
                </a:pPr>
                <a:r>
                  <a:rPr lang="vi-VN" sz="3600">
                    <a:ea typeface="Calibri" panose="020F0502020204030204" pitchFamily="34" charset="0"/>
                    <a:cs typeface="Times New Roman" panose="02020603050405020304" pitchFamily="18" charset="0"/>
                  </a:rPr>
                  <a:t>a) Tính được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𝑀𝐼</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27</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≈5,2</m:t>
                    </m:r>
                  </m:oMath>
                </a14:m>
                <a:r>
                  <a:rPr lang="vi-VN" sz="3600">
                    <a:effectLst/>
                    <a:ea typeface="Calibri" panose="020F0502020204030204" pitchFamily="34" charset="0"/>
                    <a:cs typeface="Times New Roman" panose="02020603050405020304" pitchFamily="18" charset="0"/>
                  </a:rPr>
                  <a:t> (cm). </a:t>
                </a:r>
                <a:endParaRPr lang="en-US" sz="3600">
                  <a:effectLst/>
                  <a:ea typeface="Calibri" panose="020F0502020204030204" pitchFamily="34" charset="0"/>
                  <a:cs typeface="Times New Roman" panose="02020603050405020304" pitchFamily="18" charset="0"/>
                </a:endParaRPr>
              </a:p>
              <a:p>
                <a:pPr>
                  <a:lnSpc>
                    <a:spcPct val="150000"/>
                  </a:lnSpc>
                </a:pPr>
                <a:r>
                  <a:rPr lang="vi-VN" sz="3600">
                    <a:effectLst/>
                    <a:ea typeface="Calibri" panose="020F0502020204030204" pitchFamily="34" charset="0"/>
                    <a:cs typeface="Times New Roman" panose="02020603050405020304" pitchFamily="18" charset="0"/>
                  </a:rPr>
                  <a:t>Diện tích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600" i="1">
                    <a:effectLst/>
                    <a:ea typeface="Calibri" panose="020F0502020204030204" pitchFamily="34" charset="0"/>
                    <a:cs typeface="Times New Roman" panose="02020603050405020304" pitchFamily="18" charset="0"/>
                  </a:rPr>
                  <a:t> </a:t>
                </a:r>
                <a:r>
                  <a:rPr lang="en-US" sz="360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14:m>
                  <m:oMath xmlns:m="http://schemas.openxmlformats.org/officeDocument/2006/math">
                    <m:r>
                      <a:rPr lang="pl-PL" sz="3600" i="1" smtClean="0">
                        <a:solidFill>
                          <a:srgbClr val="000000"/>
                        </a:solidFill>
                        <a:latin typeface="Cambria Math" panose="02040503050406030204" pitchFamily="18" charset="0"/>
                      </a:rPr>
                      <m:t>𝑆</m:t>
                    </m:r>
                    <m:r>
                      <a:rPr lang="pl-PL" sz="3600" i="1" smtClean="0">
                        <a:solidFill>
                          <a:srgbClr val="000000"/>
                        </a:solidFill>
                        <a:latin typeface="Cambria Math" panose="02040503050406030204" pitchFamily="18" charset="0"/>
                      </a:rPr>
                      <m:t>=</m:t>
                    </m:r>
                    <m:f>
                      <m:fPr>
                        <m:ctrlPr>
                          <a:rPr lang="pl-PL"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𝑀𝐼</m:t>
                    </m:r>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𝑁𝑃</m:t>
                    </m:r>
                    <m:r>
                      <a:rPr lang="pl-PL" sz="3600" i="1" smtClean="0">
                        <a:solidFill>
                          <a:srgbClr val="000000"/>
                        </a:solidFill>
                        <a:latin typeface="Cambria Math" panose="02040503050406030204" pitchFamily="18" charset="0"/>
                      </a:rPr>
                      <m:t>≈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5,2 . 6 =15,6 (</m:t>
                    </m:r>
                    <m:r>
                      <a:rPr lang="pl-PL" sz="3600" i="1" smtClean="0">
                        <a:solidFill>
                          <a:srgbClr val="000000"/>
                        </a:solidFill>
                        <a:latin typeface="Cambria Math" panose="02040503050406030204" pitchFamily="18" charset="0"/>
                      </a:rPr>
                      <m:t>𝑐𝑚</m:t>
                    </m:r>
                    <m:r>
                      <a:rPr lang="pl-PL" sz="3600" i="1" baseline="30000">
                        <a:solidFill>
                          <a:srgbClr val="000000"/>
                        </a:solidFill>
                        <a:latin typeface="Cambria Math" panose="02040503050406030204" pitchFamily="18" charset="0"/>
                      </a:rPr>
                      <m:t>2</m:t>
                    </m:r>
                    <m:r>
                      <a:rPr lang="pl-PL" sz="3600" i="1">
                        <a:solidFill>
                          <a:srgbClr val="000000"/>
                        </a:solidFill>
                        <a:latin typeface="Cambria Math" panose="02040503050406030204" pitchFamily="18" charset="0"/>
                      </a:rPr>
                      <m:t>).</m:t>
                    </m:r>
                  </m:oMath>
                </a14:m>
                <a:r>
                  <a:rPr lang="en-US" sz="3600">
                    <a:effectLst/>
                    <a:ea typeface="Arial" panose="020B0604020202020204" pitchFamily="34" charset="0"/>
                    <a:cs typeface="Times New Roman" panose="02020603050405020304" pitchFamily="18" charset="0"/>
                  </a:rPr>
                  <a:t> </a:t>
                </a:r>
              </a:p>
              <a:p>
                <a:pPr>
                  <a:lnSpc>
                    <a:spcPct val="150000"/>
                  </a:lnSpc>
                </a:pPr>
                <a:r>
                  <a:rPr lang="vi-VN" sz="3600">
                    <a:effectLst/>
                    <a:ea typeface="Calibri" panose="020F0502020204030204" pitchFamily="34" charset="0"/>
                    <a:cs typeface="Times New Roman" panose="02020603050405020304" pitchFamily="18" charset="0"/>
                  </a:rPr>
                  <a:t>b) Thể tích hình chóp tam giác đều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 là</a:t>
                </a:r>
                <a:endParaRPr lang="en-US" sz="3600">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600" i="1" smtClean="0">
                        <a:solidFill>
                          <a:srgbClr val="000000"/>
                        </a:solidFill>
                        <a:latin typeface="Cambria Math" panose="02040503050406030204" pitchFamily="18" charset="0"/>
                      </a:rPr>
                      <m:t>𝑉</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r>
                      <a:rPr lang="en-US" sz="3600" i="1" smtClean="0">
                        <a:solidFill>
                          <a:srgbClr val="000000"/>
                        </a:solidFill>
                        <a:latin typeface="Cambria Math" panose="02040503050406030204" pitchFamily="18" charset="0"/>
                      </a:rPr>
                      <m:t>. </m:t>
                    </m:r>
                    <m:r>
                      <a:rPr lang="en-US" sz="3600" i="1" smtClean="0">
                        <a:solidFill>
                          <a:srgbClr val="000000"/>
                        </a:solidFill>
                        <a:latin typeface="Cambria Math" panose="02040503050406030204" pitchFamily="18" charset="0"/>
                      </a:rPr>
                      <m:t>𝑆</m:t>
                    </m:r>
                    <m:r>
                      <a:rPr lang="en-US" sz="3600" i="1" smtClean="0">
                        <a:solidFill>
                          <a:srgbClr val="000000"/>
                        </a:solidFill>
                        <a:latin typeface="Cambria Math" panose="02040503050406030204" pitchFamily="18" charset="0"/>
                      </a:rPr>
                      <m:t> . </m:t>
                    </m:r>
                    <m:r>
                      <a:rPr lang="en-US" sz="3600" i="1" smtClean="0">
                        <a:solidFill>
                          <a:srgbClr val="000000"/>
                        </a:solidFill>
                        <a:latin typeface="Cambria Math" panose="02040503050406030204" pitchFamily="18" charset="0"/>
                      </a:rPr>
                      <m:t>𝑆𝐻</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en-US" sz="3600" i="1" smtClean="0">
                        <a:solidFill>
                          <a:srgbClr val="000000"/>
                        </a:solidFill>
                        <a:latin typeface="Cambria Math" panose="02040503050406030204" pitchFamily="18" charset="0"/>
                      </a:rPr>
                      <m:t>. 15,6 . 5 = 26 (</m:t>
                    </m:r>
                    <m:r>
                      <a:rPr lang="en-US" sz="3600" i="1" smtClean="0">
                        <a:solidFill>
                          <a:srgbClr val="000000"/>
                        </a:solidFill>
                        <a:latin typeface="Cambria Math" panose="02040503050406030204" pitchFamily="18" charset="0"/>
                      </a:rPr>
                      <m:t>𝑐𝑚</m:t>
                    </m:r>
                    <m:r>
                      <a:rPr lang="en-US" sz="3600" i="1" baseline="3000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m:t>
                    </m:r>
                  </m:oMath>
                </a14:m>
                <a:r>
                  <a:rPr lang="en-US" sz="3600">
                    <a:effectLst/>
                    <a:ea typeface="Arial" panose="020B060402020202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7489363" y="4949438"/>
                <a:ext cx="10944464" cy="4918462"/>
              </a:xfrm>
              <a:prstGeom prst="rect">
                <a:avLst/>
              </a:prstGeom>
              <a:blipFill>
                <a:blip r:embed="rId7"/>
                <a:stretch>
                  <a:fillRect l="-1727"/>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15498363" y="2669381"/>
            <a:ext cx="1961480" cy="1860957"/>
          </a:xfrm>
          <a:prstGeom prst="rect">
            <a:avLst/>
          </a:prstGeom>
        </p:spPr>
      </p:pic>
    </p:spTree>
    <p:extLst>
      <p:ext uri="{BB962C8B-B14F-4D97-AF65-F5344CB8AC3E}">
        <p14:creationId xmlns:p14="http://schemas.microsoft.com/office/powerpoint/2010/main" val="154381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left)">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6837201">
            <a:off x="16160774" y="12816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Google Shape;3331;p61"/>
          <p:cNvSpPr txBox="1"/>
          <p:nvPr/>
        </p:nvSpPr>
        <p:spPr>
          <a:xfrm flipH="1">
            <a:off x="985949" y="95250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10.4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985949" y="2095500"/>
            <a:ext cx="16199331" cy="3785652"/>
          </a:xfrm>
          <a:prstGeom prst="rect">
            <a:avLst/>
          </a:prstGeom>
        </p:spPr>
        <p:txBody>
          <a:bodyPr wrap="square">
            <a:spAutoFit/>
          </a:bodyPr>
          <a:lstStyle/>
          <a:p>
            <a:pPr algn="just" defTabSz="1828800">
              <a:lnSpc>
                <a:spcPct val="150000"/>
              </a:lnSpc>
              <a:defRPr/>
            </a:pPr>
            <a:r>
              <a:rPr lang="vi-VN" sz="4000" kern="0">
                <a:solidFill>
                  <a:sysClr val="windowText" lastClr="000000"/>
                </a:solidFill>
                <a:latin typeface="Arial"/>
                <a:cs typeface="Arial"/>
                <a:sym typeface="Arial"/>
              </a:rPr>
              <a:t>Nhà bạn Thu có một đèn trang trí có dạng hình chóp tam giác đều như Hình 10.16. Các cạnh của hình chóp đều bằng nhau và bằng 20 cm. Bạn Thu dự định sẽ dán các mặt bên của đèn bằng những tấm </a:t>
            </a:r>
            <a:r>
              <a:rPr lang="en-US" sz="4000" kern="0">
                <a:solidFill>
                  <a:sysClr val="windowText" lastClr="000000"/>
                </a:solidFill>
                <a:latin typeface="Arial"/>
                <a:cs typeface="Arial"/>
                <a:sym typeface="Arial"/>
              </a:rPr>
              <a:t>         </a:t>
            </a:r>
            <a:r>
              <a:rPr lang="vi-VN" sz="4000" kern="0">
                <a:solidFill>
                  <a:sysClr val="windowText" lastClr="000000"/>
                </a:solidFill>
                <a:latin typeface="Arial"/>
                <a:cs typeface="Arial"/>
                <a:sym typeface="Arial"/>
              </a:rPr>
              <a:t>giấy màu. </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1201400" y="5219700"/>
            <a:ext cx="5870649" cy="413643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5949" y="5912345"/>
                <a:ext cx="8767651" cy="2949397"/>
              </a:xfrm>
              <a:prstGeom prst="rect">
                <a:avLst/>
              </a:prstGeom>
            </p:spPr>
            <p:txBody>
              <a:bodyPr wrap="square">
                <a:spAutoFit/>
              </a:bodyPr>
              <a:lstStyle/>
              <a:p>
                <a:pPr lvl="0" algn="just" defTabSz="1828800">
                  <a:lnSpc>
                    <a:spcPct val="150000"/>
                  </a:lnSpc>
                  <a:defRPr/>
                </a:pPr>
                <a:r>
                  <a:rPr lang="vi-VN" sz="4000" kern="0">
                    <a:solidFill>
                      <a:sysClr val="windowText" lastClr="000000"/>
                    </a:solidFill>
                    <a:latin typeface="Arial"/>
                    <a:cs typeface="Arial"/>
                    <a:sym typeface="Arial"/>
                  </a:rPr>
                  <a:t>Tính diện tích giấy bạn Thu sử dụng (coi như mép dán không đáng kể). Cho biết  </a:t>
                </a:r>
                <a14:m>
                  <m:oMath xmlns:m="http://schemas.openxmlformats.org/officeDocument/2006/math">
                    <m:rad>
                      <m:radPr>
                        <m:degHide m:val="on"/>
                        <m:ctrlPr>
                          <a:rPr lang="vi-VN" sz="4000" i="1" kern="0">
                            <a:solidFill>
                              <a:sysClr val="windowText" lastClr="000000"/>
                            </a:solidFill>
                            <a:latin typeface="Cambria Math" panose="02040503050406030204" pitchFamily="18" charset="0"/>
                            <a:cs typeface="Arial"/>
                            <a:sym typeface="Arial"/>
                          </a:rPr>
                        </m:ctrlPr>
                      </m:radPr>
                      <m:deg/>
                      <m:e>
                        <m:r>
                          <a:rPr lang="en-US" sz="4000" i="1" kern="0">
                            <a:solidFill>
                              <a:sysClr val="windowText" lastClr="000000"/>
                            </a:solidFill>
                            <a:latin typeface="Cambria Math" panose="02040503050406030204" pitchFamily="18" charset="0"/>
                            <a:cs typeface="Arial"/>
                            <a:sym typeface="Arial"/>
                          </a:rPr>
                          <m:t>300</m:t>
                        </m:r>
                      </m:e>
                    </m:rad>
                    <m:r>
                      <a:rPr lang="en-US" sz="4000" i="1" kern="0">
                        <a:solidFill>
                          <a:sysClr val="windowText" lastClr="000000"/>
                        </a:solidFill>
                        <a:latin typeface="Cambria Math" panose="02040503050406030204" pitchFamily="18" charset="0"/>
                        <a:cs typeface="Arial"/>
                        <a:sym typeface="Arial"/>
                      </a:rPr>
                      <m:t> </m:t>
                    </m:r>
                    <m:r>
                      <a:rPr lang="en-US" sz="4000" i="1" kern="0">
                        <a:solidFill>
                          <a:sysClr val="windowText" lastClr="000000"/>
                        </a:solidFill>
                        <a:latin typeface="Cambria Math" panose="02040503050406030204" pitchFamily="18" charset="0"/>
                        <a:ea typeface="Cambria Math" panose="02040503050406030204" pitchFamily="18" charset="0"/>
                        <a:cs typeface="Arial"/>
                        <a:sym typeface="Arial"/>
                      </a:rPr>
                      <m:t>≈17,32.</m:t>
                    </m:r>
                  </m:oMath>
                </a14:m>
                <a:endParaRPr lang="vi-VN" sz="4000" kern="0">
                  <a:solidFill>
                    <a:sysClr val="windowText" lastClr="000000"/>
                  </a:solidFill>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85949" y="5912345"/>
                <a:ext cx="8767651" cy="2949397"/>
              </a:xfrm>
              <a:prstGeom prst="rect">
                <a:avLst/>
              </a:prstGeom>
              <a:blipFill>
                <a:blip r:embed="rId13"/>
                <a:stretch>
                  <a:fillRect l="-2503" r="-2434" b="-3306"/>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3696364">
            <a:off x="1411320" y="8627619"/>
            <a:ext cx="1005927" cy="1566808"/>
          </a:xfrm>
          <a:prstGeom prst="rect">
            <a:avLst/>
          </a:prstGeom>
        </p:spPr>
      </p:pic>
    </p:spTree>
    <p:extLst>
      <p:ext uri="{BB962C8B-B14F-4D97-AF65-F5344CB8AC3E}">
        <p14:creationId xmlns:p14="http://schemas.microsoft.com/office/powerpoint/2010/main" val="2068373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5400000">
            <a:off x="1741220" y="7733153"/>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8440919" y="1070560"/>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1602025" y="2078451"/>
                <a:ext cx="14780974" cy="50937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Mỗi mặt của đèn trang trí là một tam giác đều có cạnh bằng 20 cm.</a:t>
                </a:r>
                <a:endParaRPr kumimoji="0" lang="en-US" altLang="en-US" sz="38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Hình chóp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trên mô tả chiếc đèn trang trí</a:t>
                </a:r>
              </a:p>
              <a:p>
                <a:pPr marL="0" marR="0" lvl="0" indent="0" algn="just" defTabSz="914400" rtl="0" eaLnBrk="0" fontAlgn="base" latinLnBrk="0" hangingPunct="0">
                  <a:lnSpc>
                    <a:spcPct val="150000"/>
                  </a:lnSpc>
                  <a:spcBef>
                    <a:spcPts val="600"/>
                  </a:spcBef>
                  <a:spcAft>
                    <a:spcPts val="600"/>
                  </a:spcAft>
                  <a:buClrTx/>
                  <a:buSzTx/>
                  <a:buFontTx/>
                  <a:buNone/>
                  <a:tabLst/>
                </a:pPr>
                <a:r>
                  <a:rPr lang="en-US" altLang="en-US" sz="3800">
                    <a:solidFill>
                      <a:srgbClr val="000000"/>
                    </a:solidFill>
                    <a:ea typeface="Open Sans"/>
                  </a:rPr>
                  <a:t>G</a:t>
                </a:r>
                <a:r>
                  <a:rPr kumimoji="0" lang="en-US" altLang="en-US" sz="3800" b="0" i="0" u="none" strike="noStrike" cap="none" normalizeH="0" baseline="0">
                    <a:ln>
                      <a:noFill/>
                    </a:ln>
                    <a:solidFill>
                      <a:srgbClr val="000000"/>
                    </a:solidFill>
                    <a:effectLst/>
                    <a:latin typeface="Arial" panose="020B0604020202020204" pitchFamily="34" charset="0"/>
                    <a:ea typeface="Open Sans"/>
                  </a:rPr>
                  <a:t>ọi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𝐻</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là trung điểm của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Khi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𝑆𝐻</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 là trung đoạn của hình chóp</a:t>
                </a: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tam giác đều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a:ln>
                    <a:noFill/>
                  </a:ln>
                  <a:solidFill>
                    <a:schemeClr val="tx1"/>
                  </a:solidFill>
                  <a:effectLst/>
                  <a:latin typeface="Arial" panose="020B0604020202020204" pitchFamily="34" charset="0"/>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1602025" y="2078451"/>
                <a:ext cx="14780974" cy="5093702"/>
              </a:xfrm>
              <a:prstGeom prst="rect">
                <a:avLst/>
              </a:prstGeom>
              <a:blipFill>
                <a:blip r:embed="rId11"/>
                <a:stretch>
                  <a:fillRect l="-1361" b="-21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7979" y="4249512"/>
            <a:ext cx="5927140" cy="516272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4189582" y="3948194"/>
                <a:ext cx="56284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i="1">
                          <a:solidFill>
                            <a:srgbClr val="000000"/>
                          </a:solidFill>
                          <a:latin typeface="Cambria Math" panose="02040503050406030204" pitchFamily="18" charset="0"/>
                          <a:ea typeface="Open Sans"/>
                        </a:rPr>
                        <m:t>𝑆</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4189582" y="3948194"/>
                <a:ext cx="562846" cy="67710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506200" y="7385542"/>
                <a:ext cx="609398"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𝐴</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1506200" y="7385542"/>
                <a:ext cx="609398" cy="6771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59000" y="8942477"/>
                <a:ext cx="628954"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4859000" y="8942477"/>
                <a:ext cx="628954" cy="67710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120913" y="7131079"/>
                <a:ext cx="606833"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6120913" y="7131079"/>
                <a:ext cx="606833" cy="67710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2770492" y="8161006"/>
                <a:ext cx="66383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𝐻</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2770492" y="8161006"/>
                <a:ext cx="663836" cy="677108"/>
              </a:xfrm>
              <a:prstGeom prst="rect">
                <a:avLst/>
              </a:prstGeom>
              <a:blipFill>
                <a:blip r:embed="rId17"/>
                <a:stretch>
                  <a:fillRect/>
                </a:stretch>
              </a:blipFill>
            </p:spPr>
            <p:txBody>
              <a:bodyPr/>
              <a:lstStyle/>
              <a:p>
                <a:r>
                  <a:rPr lang="en-US">
                    <a:noFill/>
                  </a:rPr>
                  <a:t> </a:t>
                </a:r>
              </a:p>
            </p:txBody>
          </p:sp>
        </mc:Fallback>
      </mc:AlternateContent>
      <p:sp>
        <p:nvSpPr>
          <p:cNvPr id="10" name="Rectangle 9"/>
          <p:cNvSpPr/>
          <p:nvPr/>
        </p:nvSpPr>
        <p:spPr>
          <a:xfrm rot="1230982">
            <a:off x="13197923" y="7740579"/>
            <a:ext cx="308541" cy="275022"/>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9" grpId="0" animBg="1"/>
      <p:bldP spid="19" grpId="0" animBg="1"/>
      <p:bldP spid="20" grpId="0" animBg="1"/>
      <p:bldP spid="21" grpId="0" animBg="1"/>
      <p:bldP spid="2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228600" y="190500"/>
            <a:ext cx="17830800" cy="98298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8" name="Rectangle 7"/>
              <p:cNvSpPr/>
              <p:nvPr/>
            </p:nvSpPr>
            <p:spPr>
              <a:xfrm>
                <a:off x="5743558" y="1161222"/>
                <a:ext cx="11133208" cy="3596241"/>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Ta có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𝐻𝐵</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=20 :2=10 (</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Sử dụng định lí Pythagore trong tam giác vuông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𝑆𝐴𝐻</m:t>
                    </m:r>
                  </m:oMath>
                </a14:m>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ta suy ra</a:t>
                </a:r>
                <a:r>
                  <a:rPr lang="en-US" altLang="en-US" sz="3600">
                    <a:solidFill>
                      <a:prstClr val="black"/>
                    </a:solidFill>
                    <a:latin typeface="Arial" panose="020B0604020202020204" pitchFamily="34" charset="0"/>
                  </a:rPr>
                  <a:t>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𝑆𝐴</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=20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10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=300.</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t"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Suy ra</a:t>
                </a:r>
                <a:endParaRPr lang="en-US" altLang="en-US" sz="3600" b="0" i="0">
                  <a:solidFill>
                    <a:srgbClr val="000000"/>
                  </a:solidFill>
                  <a:latin typeface="Arial" panose="020B0604020202020204" pitchFamily="34" charset="0"/>
                  <a:ea typeface="Cambria Math" panose="020405030504060302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743558" y="1161222"/>
                <a:ext cx="11133208" cy="3596241"/>
              </a:xfrm>
              <a:prstGeom prst="rect">
                <a:avLst/>
              </a:prstGeom>
              <a:blipFill>
                <a:blip r:embed="rId3"/>
                <a:stretch>
                  <a:fillRect l="-1643" r="-1698" b="-3220"/>
                </a:stretch>
              </a:blipFill>
            </p:spPr>
            <p:txBody>
              <a:bodyPr/>
              <a:lstStyle/>
              <a:p>
                <a:r>
                  <a:rPr lang="en-US">
                    <a:noFill/>
                  </a:rPr>
                  <a:t> </a:t>
                </a:r>
              </a:p>
            </p:txBody>
          </p:sp>
        </mc:Fallback>
      </mc:AlternateContent>
      <p:sp>
        <p:nvSpPr>
          <p:cNvPr id="13" name="Freeform 16"/>
          <p:cNvSpPr/>
          <p:nvPr/>
        </p:nvSpPr>
        <p:spPr>
          <a:xfrm rot="5400000">
            <a:off x="1495593" y="770503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Rectangle 14"/>
          <p:cNvSpPr/>
          <p:nvPr/>
        </p:nvSpPr>
        <p:spPr>
          <a:xfrm>
            <a:off x="551929" y="6478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p:grpSp>
        <p:nvGrpSpPr>
          <p:cNvPr id="9" name="Group 8"/>
          <p:cNvGrpSpPr/>
          <p:nvPr/>
        </p:nvGrpSpPr>
        <p:grpSpPr>
          <a:xfrm>
            <a:off x="5711448" y="4742622"/>
            <a:ext cx="9354414" cy="2146065"/>
            <a:chOff x="4831416" y="5143500"/>
            <a:chExt cx="9354414" cy="2146065"/>
          </a:xfrm>
        </p:grpSpPr>
        <mc:AlternateContent xmlns:mc="http://schemas.openxmlformats.org/markup-compatibility/2006" xmlns:a14="http://schemas.microsoft.com/office/drawing/2010/main">
          <mc:Choice Requires="a14">
            <p:sp>
              <p:nvSpPr>
                <p:cNvPr id="3" name="Rectangle 2"/>
                <p:cNvSpPr/>
                <p:nvPr/>
              </p:nvSpPr>
              <p:spPr>
                <a:xfrm>
                  <a:off x="4831416" y="5143500"/>
                  <a:ext cx="5662300" cy="923330"/>
                </a:xfrm>
                <a:prstGeom prst="rect">
                  <a:avLst/>
                </a:prstGeom>
              </p:spPr>
              <p:txBody>
                <a:bodyPr wrap="square">
                  <a:spAutoFit/>
                </a:bodyPr>
                <a:lstStyle/>
                <a:p>
                  <a:pPr lvl="0" algn="just" eaLnBrk="0" fontAlgn="t"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Nửa chu vi mặt đáy </a:t>
                  </a:r>
                  <a14:m>
                    <m:oMath xmlns:m="http://schemas.openxmlformats.org/officeDocument/2006/math">
                      <m:r>
                        <a:rPr lang="en-US" altLang="en-US" sz="3600" i="1">
                          <a:solidFill>
                            <a:srgbClr val="000000"/>
                          </a:solidFill>
                          <a:latin typeface="Cambria Math" panose="02040503050406030204" pitchFamily="18" charset="0"/>
                          <a:ea typeface="Open Sans"/>
                        </a:rPr>
                        <m:t>𝐴𝐵𝐶</m:t>
                      </m:r>
                    </m:oMath>
                  </a14:m>
                  <a:r>
                    <a:rPr lang="en-US" altLang="en-US" sz="3600">
                      <a:solidFill>
                        <a:srgbClr val="000000"/>
                      </a:solidFill>
                      <a:latin typeface="Arial" panose="020B0604020202020204" pitchFamily="34" charset="0"/>
                      <a:ea typeface="Open Sans"/>
                    </a:rPr>
                    <a:t> là </a:t>
                  </a:r>
                  <a:endParaRPr lang="en-US" altLang="en-US" sz="36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31416" y="5143500"/>
                  <a:ext cx="5662300" cy="923330"/>
                </a:xfrm>
                <a:prstGeom prst="rect">
                  <a:avLst/>
                </a:prstGeom>
                <a:blipFill>
                  <a:blip r:embed="rId11"/>
                  <a:stretch>
                    <a:fillRect l="-3337" r="-2906" b="-24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85351" y="6160089"/>
                  <a:ext cx="6900479"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𝑝</m:t>
                        </m:r>
                        <m:r>
                          <a:rPr lang="en-US" altLang="en-US" sz="3600" i="1">
                            <a:solidFill>
                              <a:srgbClr val="000000"/>
                            </a:solidFill>
                            <a:latin typeface="Cambria Math" panose="02040503050406030204" pitchFamily="18" charset="0"/>
                            <a:ea typeface="Open Sans"/>
                          </a:rPr>
                          <m:t> =  </m:t>
                        </m:r>
                        <m:f>
                          <m:fPr>
                            <m:ctrlPr>
                              <a:rPr lang="en-US" altLang="en-US" sz="3600" i="1">
                                <a:solidFill>
                                  <a:srgbClr val="000000"/>
                                </a:solidFill>
                                <a:latin typeface="Cambria Math" panose="02040503050406030204" pitchFamily="18" charset="0"/>
                              </a:rPr>
                            </m:ctrlPr>
                          </m:fPr>
                          <m:num>
                            <m:r>
                              <a:rPr lang="en-US" altLang="en-US" sz="3600" i="1">
                                <a:solidFill>
                                  <a:srgbClr val="000000"/>
                                </a:solidFill>
                                <a:latin typeface="Cambria Math" panose="02040503050406030204" pitchFamily="18" charset="0"/>
                              </a:rPr>
                              <m:t>1</m:t>
                            </m:r>
                          </m:num>
                          <m:den>
                            <m:r>
                              <a:rPr lang="en-US" altLang="en-US" sz="3600" i="1">
                                <a:solidFill>
                                  <a:srgbClr val="000000"/>
                                </a:solidFill>
                                <a:latin typeface="Cambria Math" panose="02040503050406030204" pitchFamily="18" charset="0"/>
                              </a:rPr>
                              <m:t>2</m:t>
                            </m:r>
                          </m:den>
                        </m:f>
                        <m:d>
                          <m:dPr>
                            <m:ctrlPr>
                              <a:rPr lang="en-US" altLang="en-US" sz="3600" i="1">
                                <a:solidFill>
                                  <a:srgbClr val="000000"/>
                                </a:solidFill>
                                <a:latin typeface="Cambria Math" panose="02040503050406030204" pitchFamily="18" charset="0"/>
                              </a:rPr>
                            </m:ctrlPr>
                          </m:dPr>
                          <m:e>
                            <m:r>
                              <a:rPr lang="en-US" altLang="en-US" sz="3600" i="1">
                                <a:solidFill>
                                  <a:srgbClr val="000000"/>
                                </a:solidFill>
                                <a:latin typeface="Cambria Math" panose="02040503050406030204" pitchFamily="18" charset="0"/>
                                <a:ea typeface="MJXc-TeX-main-R"/>
                              </a:rPr>
                              <m:t>20+20+20</m:t>
                            </m:r>
                          </m:e>
                        </m:d>
                        <m:r>
                          <a:rPr lang="en-US" altLang="en-US" sz="3600" i="1">
                            <a:solidFill>
                              <a:srgbClr val="000000"/>
                            </a:solidFill>
                            <a:latin typeface="Cambria Math" panose="02040503050406030204" pitchFamily="18" charset="0"/>
                            <a:ea typeface="MJXc-TeX-main-R"/>
                          </a:rPr>
                          <m:t>=</m:t>
                        </m:r>
                        <m:r>
                          <a:rPr lang="en-US" altLang="en-US" sz="3600" i="1">
                            <a:solidFill>
                              <a:srgbClr val="000000"/>
                            </a:solidFill>
                            <a:latin typeface="Cambria Math" panose="02040503050406030204" pitchFamily="18" charset="0"/>
                            <a:ea typeface="Open Sans"/>
                          </a:rPr>
                          <m:t>30</m:t>
                        </m:r>
                        <m:d>
                          <m:dPr>
                            <m:ctrlPr>
                              <a:rPr lang="en-US" altLang="en-US" sz="3600" i="1">
                                <a:solidFill>
                                  <a:srgbClr val="000000"/>
                                </a:solidFill>
                                <a:latin typeface="Cambria Math" panose="02040503050406030204" pitchFamily="18" charset="0"/>
                                <a:ea typeface="Open Sans"/>
                              </a:rPr>
                            </m:ctrlPr>
                          </m:dPr>
                          <m:e>
                            <m:r>
                              <a:rPr lang="en-US" altLang="en-US" sz="3600" i="1">
                                <a:solidFill>
                                  <a:srgbClr val="000000"/>
                                </a:solidFill>
                                <a:latin typeface="Cambria Math" panose="02040503050406030204" pitchFamily="18" charset="0"/>
                                <a:ea typeface="Open Sans"/>
                              </a:rPr>
                              <m:t>𝑐𝑚</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7285351" y="6160089"/>
                  <a:ext cx="6900479" cy="1129476"/>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5711448" y="6988866"/>
                <a:ext cx="12424152" cy="2585323"/>
              </a:xfrm>
              <a:prstGeom prst="rect">
                <a:avLst/>
              </a:prstGeom>
            </p:spPr>
            <p:txBody>
              <a:bodyPr wrap="square">
                <a:spAutoFit/>
              </a:bodyPr>
              <a:lstStyle/>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Tổng diện tích các mặt bên của hình chóp đều S.ABC là: </a:t>
                </a:r>
              </a:p>
              <a:p>
                <a:pPr lvl="0" algn="just" eaLnBrk="0" fontAlgn="base"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m:t>
                      </m:r>
                      <m:r>
                        <a:rPr lang="en-US" altLang="en-US" sz="3600" i="1" baseline="-30000">
                          <a:solidFill>
                            <a:srgbClr val="000000"/>
                          </a:solidFill>
                          <a:latin typeface="Cambria Math" panose="02040503050406030204" pitchFamily="18" charset="0"/>
                          <a:ea typeface="Open Sans"/>
                        </a:rPr>
                        <m:t>𝑥𝑞</m:t>
                      </m:r>
                      <m:r>
                        <a:rPr lang="en-US" altLang="en-US" sz="3600" i="1">
                          <a:solidFill>
                            <a:srgbClr val="000000"/>
                          </a:solidFill>
                          <a:latin typeface="Cambria Math" panose="02040503050406030204" pitchFamily="18" charset="0"/>
                          <a:ea typeface="Open Sans"/>
                        </a:rPr>
                        <m:t> = 30 . 17,32 = 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m:oMathPara>
                </a14:m>
                <a:endParaRPr lang="en-US" altLang="en-US" sz="3600">
                  <a:solidFill>
                    <a:prstClr val="black"/>
                  </a:solidFill>
                  <a:latin typeface="Arial" panose="020B0604020202020204" pitchFamily="34" charset="0"/>
                </a:endParaRPr>
              </a:p>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Vậy diện tích giấy màu bạn Thu cần sử dụng là </a:t>
                </a:r>
                <a14:m>
                  <m:oMath xmlns:m="http://schemas.openxmlformats.org/officeDocument/2006/math">
                    <m:r>
                      <a:rPr lang="en-US" altLang="en-US" sz="3600" i="1">
                        <a:solidFill>
                          <a:srgbClr val="000000"/>
                        </a:solidFill>
                        <a:latin typeface="Cambria Math" panose="02040503050406030204" pitchFamily="18" charset="0"/>
                        <a:ea typeface="Open Sans"/>
                      </a:rPr>
                      <m:t>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a14:m>
                <a:endParaRPr lang="en-US" altLang="en-US" sz="3600">
                  <a:solidFill>
                    <a:srgbClr val="000000"/>
                  </a:solidFill>
                  <a:latin typeface="Arial" panose="020B0604020202020204" pitchFamily="34" charset="0"/>
                  <a:ea typeface="Open Sans"/>
                </a:endParaRPr>
              </a:p>
            </p:txBody>
          </p:sp>
        </mc:Choice>
        <mc:Fallback xmlns="">
          <p:sp>
            <p:nvSpPr>
              <p:cNvPr id="10" name="Rectangle 9"/>
              <p:cNvSpPr>
                <a:spLocks noRot="1" noChangeAspect="1" noMove="1" noResize="1" noEditPoints="1" noAdjustHandles="1" noChangeArrowheads="1" noChangeShapeType="1" noTextEdit="1"/>
              </p:cNvSpPr>
              <p:nvPr/>
            </p:nvSpPr>
            <p:spPr>
              <a:xfrm>
                <a:off x="5711448" y="6988866"/>
                <a:ext cx="12424152" cy="2585323"/>
              </a:xfrm>
              <a:prstGeom prst="rect">
                <a:avLst/>
              </a:prstGeom>
              <a:blipFill>
                <a:blip r:embed="rId13"/>
                <a:stretch>
                  <a:fillRect l="-1521" b="-3765"/>
                </a:stretch>
              </a:blipFill>
            </p:spPr>
            <p:txBody>
              <a:bodyPr/>
              <a:lstStyle/>
              <a:p>
                <a:r>
                  <a:rPr lang="en-US">
                    <a:noFill/>
                  </a:rPr>
                  <a:t> </a:t>
                </a:r>
              </a:p>
            </p:txBody>
          </p:sp>
        </mc:Fallback>
      </mc:AlternateContent>
      <p:pic>
        <p:nvPicPr>
          <p:cNvPr id="12" name="Picture 11"/>
          <p:cNvPicPr>
            <a:picLocks noChangeAspect="1"/>
          </p:cNvPicPr>
          <p:nvPr/>
        </p:nvPicPr>
        <p:blipFill>
          <a:blip r:embed="rId14"/>
          <a:stretch>
            <a:fillRect/>
          </a:stretch>
        </p:blipFill>
        <p:spPr>
          <a:xfrm>
            <a:off x="534890" y="1562101"/>
            <a:ext cx="5116923" cy="489582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255566" y="3602262"/>
                <a:ext cx="5093895" cy="1021370"/>
              </a:xfrm>
              <a:prstGeom prst="rect">
                <a:avLst/>
              </a:prstGeom>
            </p:spPr>
            <p:txBody>
              <a:bodyPr wrap="none">
                <a:spAutoFit/>
              </a:bodyPr>
              <a:lstStyle/>
              <a:p>
                <a:pPr lvl="0" algn="just" eaLnBrk="0" fontAlgn="t"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𝑆𝐻</m:t>
                      </m:r>
                      <m:r>
                        <a:rPr lang="en-US" altLang="en-US" sz="3600" i="1">
                          <a:solidFill>
                            <a:srgbClr val="000000"/>
                          </a:solidFill>
                          <a:latin typeface="Cambria Math" panose="02040503050406030204" pitchFamily="18" charset="0"/>
                          <a:ea typeface="Open Sans"/>
                        </a:rPr>
                        <m:t>= </m:t>
                      </m:r>
                      <m:rad>
                        <m:radPr>
                          <m:degHide m:val="on"/>
                          <m:ctrlPr>
                            <a:rPr lang="en-US" altLang="en-US" sz="3600" i="1">
                              <a:solidFill>
                                <a:srgbClr val="000000"/>
                              </a:solidFill>
                              <a:latin typeface="Cambria Math" panose="02040503050406030204" pitchFamily="18" charset="0"/>
                            </a:rPr>
                          </m:ctrlPr>
                        </m:radPr>
                        <m:deg/>
                        <m:e>
                          <m:r>
                            <a:rPr lang="en-US" altLang="en-US" sz="3600" i="1">
                              <a:solidFill>
                                <a:srgbClr val="000000"/>
                              </a:solidFill>
                              <a:latin typeface="Cambria Math" panose="02040503050406030204" pitchFamily="18" charset="0"/>
                            </a:rPr>
                            <m:t>300</m:t>
                          </m:r>
                        </m:e>
                      </m:rad>
                      <m:r>
                        <a:rPr lang="en-US" altLang="en-US" sz="3600" i="1">
                          <a:solidFill>
                            <a:srgbClr val="000000"/>
                          </a:solidFill>
                          <a:latin typeface="Cambria Math" panose="02040503050406030204" pitchFamily="18" charset="0"/>
                          <a:ea typeface="Cambria Math" panose="02040503050406030204" pitchFamily="18" charset="0"/>
                        </a:rPr>
                        <m:t>≈17,32 </m:t>
                      </m:r>
                      <m:r>
                        <a:rPr lang="en-US" altLang="en-US" sz="3600" i="1">
                          <a:solidFill>
                            <a:srgbClr val="000000"/>
                          </a:solidFill>
                          <a:latin typeface="Cambria Math" panose="02040503050406030204" pitchFamily="18" charset="0"/>
                          <a:ea typeface="Cambria Math" panose="02040503050406030204" pitchFamily="18" charset="0"/>
                        </a:rPr>
                        <m:t>𝑐𝑚</m:t>
                      </m:r>
                    </m:oMath>
                  </m:oMathPara>
                </a14:m>
                <a:endParaRPr lang="en-US" altLang="en-US" sz="3600">
                  <a:solidFill>
                    <a:srgbClr val="000000"/>
                  </a:solidFill>
                  <a:latin typeface="Arial" panose="020B0604020202020204" pitchFamily="34"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255566" y="3602262"/>
                <a:ext cx="5093895" cy="102137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2209800" y="8877300"/>
            <a:ext cx="1505229" cy="1104181"/>
          </a:xfrm>
          <a:prstGeom prst="rect">
            <a:avLst/>
          </a:prstGeom>
        </p:spPr>
      </p:pic>
      <p:sp>
        <p:nvSpPr>
          <p:cNvPr id="32" name="Rectangle 31"/>
          <p:cNvSpPr/>
          <p:nvPr/>
        </p:nvSpPr>
        <p:spPr>
          <a:xfrm>
            <a:off x="1981200" y="33147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học</a:t>
            </a:r>
            <a:endParaRPr lang="en-US" sz="4300" kern="0" dirty="0">
              <a:solidFill>
                <a:srgbClr val="000000"/>
              </a:solidFill>
              <a:latin typeface="Arial"/>
              <a:cs typeface="Arial"/>
              <a:sym typeface="Arial"/>
            </a:endParaRPr>
          </a:p>
        </p:txBody>
      </p:sp>
      <p:sp>
        <p:nvSpPr>
          <p:cNvPr id="33" name="Rectangle 32"/>
          <p:cNvSpPr/>
          <p:nvPr/>
        </p:nvSpPr>
        <p:spPr>
          <a:xfrm>
            <a:off x="2000641" y="4991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715649"/>
            <a:ext cx="14346900" cy="108491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Bài 39. H</a:t>
            </a:r>
            <a:r>
              <a:rPr lang="vi-VN" sz="4300" b="1" i="1">
                <a:solidFill>
                  <a:prstClr val="black"/>
                </a:solidFill>
                <a:ea typeface="Times New Roman" panose="02020603050405020304" pitchFamily="18" charset="0"/>
                <a:cs typeface="Arial" panose="020B0604020202020204" pitchFamily="34" charset="0"/>
                <a:sym typeface="Arial"/>
              </a:rPr>
              <a:t>ình chóp tứ giác đều</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41884" y="1457964"/>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3733800" y="3787156"/>
            <a:ext cx="1453442" cy="1203944"/>
          </a:xfrm>
          <a:prstGeom prst="rect">
            <a:avLst/>
          </a:prstGeom>
        </p:spPr>
        <p:txBody>
          <a:bodyPr spcFirstLastPara="1" wrap="square" lIns="182850" tIns="182850" rIns="182850" bIns="182850" anchor="ctr" anchorCtr="0">
            <a:noAutofit/>
          </a:bodyPr>
          <a:lstStyle/>
          <a:p>
            <a:r>
              <a:rPr lang="en" sz="6000" b="1">
                <a:latin typeface="+mj-lt"/>
              </a:rPr>
              <a:t>1</a:t>
            </a:r>
            <a:endParaRPr sz="6000" b="1" dirty="0">
              <a:latin typeface="+mj-lt"/>
            </a:endParaRPr>
          </a:p>
        </p:txBody>
      </p:sp>
      <p:sp>
        <p:nvSpPr>
          <p:cNvPr id="13" name="Rectangle 12"/>
          <p:cNvSpPr/>
          <p:nvPr/>
        </p:nvSpPr>
        <p:spPr>
          <a:xfrm>
            <a:off x="5517025" y="3958240"/>
            <a:ext cx="7141994" cy="784830"/>
          </a:xfrm>
          <a:prstGeom prst="rect">
            <a:avLst/>
          </a:prstGeom>
        </p:spPr>
        <p:txBody>
          <a:bodyPr wrap="square">
            <a:spAutoFit/>
          </a:bodyPr>
          <a:lstStyle/>
          <a:p>
            <a:pPr defTabSz="1828800">
              <a:buClr>
                <a:srgbClr val="014040"/>
              </a:buClr>
              <a:buSzPts val="4600"/>
            </a:pPr>
            <a:r>
              <a:rPr lang="en-US" sz="4500" b="1" kern="0">
                <a:solidFill>
                  <a:srgbClr val="014040"/>
                </a:solidFill>
                <a:cs typeface="Arial"/>
                <a:sym typeface="DM Sans SemiBold"/>
              </a:rPr>
              <a:t>Hình chóp tam giác đều</a:t>
            </a:r>
            <a:endParaRPr lang="en" sz="4500" b="1" kern="0" dirty="0">
              <a:solidFill>
                <a:srgbClr val="014040"/>
              </a:solidFill>
              <a:latin typeface="Arial"/>
              <a:cs typeface="Arial"/>
              <a:sym typeface="DM Sans SemiBold"/>
            </a:endParaRPr>
          </a:p>
        </p:txBody>
      </p:sp>
      <p:sp>
        <p:nvSpPr>
          <p:cNvPr id="20" name="Rectangle 19"/>
          <p:cNvSpPr/>
          <p:nvPr/>
        </p:nvSpPr>
        <p:spPr>
          <a:xfrm>
            <a:off x="5517025" y="5793075"/>
            <a:ext cx="9580393" cy="2169825"/>
          </a:xfrm>
          <a:prstGeom prst="rect">
            <a:avLst/>
          </a:prstGeom>
        </p:spPr>
        <p:txBody>
          <a:bodyPr wrap="square">
            <a:spAutoFit/>
          </a:bodyPr>
          <a:lstStyle/>
          <a:p>
            <a:pPr algn="just" defTabSz="1828800">
              <a:lnSpc>
                <a:spcPct val="150000"/>
              </a:lnSpc>
              <a:buClr>
                <a:srgbClr val="014040"/>
              </a:buClr>
              <a:buSzPts val="4600"/>
            </a:pPr>
            <a:r>
              <a:rPr lang="vi-VN" sz="4500" b="1" kern="0">
                <a:solidFill>
                  <a:srgbClr val="014040"/>
                </a:solidFill>
                <a:latin typeface="Arial"/>
                <a:cs typeface="Arial"/>
                <a:sym typeface="DM Sans SemiBold"/>
              </a:rPr>
              <a:t>Diện tích xung quanh và thể tích của hình chóp tam giác đều</a:t>
            </a:r>
            <a:endParaRPr lang="en" sz="4500" b="1"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3733800" y="6319003"/>
            <a:ext cx="1453442" cy="1203944"/>
          </a:xfrm>
          <a:prstGeom prst="rect">
            <a:avLst/>
          </a:prstGeom>
        </p:spPr>
        <p:txBody>
          <a:bodyPr spcFirstLastPara="1" wrap="square" lIns="182850" tIns="182850" rIns="182850" bIns="182850" anchor="ctr" anchorCtr="0">
            <a:noAutofit/>
          </a:bodyPr>
          <a:lstStyle/>
          <a:p>
            <a:r>
              <a:rPr lang="en" sz="6000" b="1">
                <a:latin typeface="+mj-lt"/>
              </a:rPr>
              <a:t>2</a:t>
            </a:r>
            <a:endParaRPr sz="6000" b="1" dirty="0">
              <a:latin typeface="+mj-lt"/>
            </a:endParaRPr>
          </a:p>
        </p:txBody>
      </p:sp>
      <p:sp>
        <p:nvSpPr>
          <p:cNvPr id="15" name="Freeform 11"/>
          <p:cNvSpPr/>
          <p:nvPr/>
        </p:nvSpPr>
        <p:spPr>
          <a:xfrm>
            <a:off x="1319237" y="8578977"/>
            <a:ext cx="1763452" cy="1288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21"/>
          <p:cNvSpPr/>
          <p:nvPr/>
        </p:nvSpPr>
        <p:spPr>
          <a:xfrm>
            <a:off x="15732711" y="7656629"/>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2743200" y="1028700"/>
            <a:ext cx="13030200" cy="5638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3836506" y="1537154"/>
              <a:ext cx="10282225" cy="4154984"/>
            </a:xfrm>
            <a:prstGeom prst="rect">
              <a:avLst/>
            </a:prstGeom>
          </p:spPr>
          <p:txBody>
            <a:bodyPr wrap="square" lIns="0" tIns="0" rIns="0" bIns="0" rtlCol="0" anchor="t">
              <a:spAutoFit/>
            </a:bodyPr>
            <a:lstStyle/>
            <a:p>
              <a:pPr lvl="0" algn="ctr">
                <a:lnSpc>
                  <a:spcPct val="150000"/>
                </a:lnSpc>
              </a:pPr>
              <a:r>
                <a:rPr lang="en-US" sz="9000" b="1">
                  <a:solidFill>
                    <a:srgbClr val="F1EEE1"/>
                  </a:solidFill>
                  <a:latin typeface="Arial" panose="020B0604020202020204" pitchFamily="34" charset="0"/>
                  <a:cs typeface="Arial" panose="020B0604020202020204" pitchFamily="34" charset="0"/>
                </a:rPr>
                <a:t>1. HÌNH CHÓP TAM GIÁC ĐỀU</a:t>
              </a:r>
              <a:endParaRPr kumimoji="0" lang="en-US" sz="90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4" name="Rectangle 3"/>
              <p:cNvSpPr/>
              <p:nvPr/>
            </p:nvSpPr>
            <p:spPr>
              <a:xfrm>
                <a:off x="533400" y="754933"/>
                <a:ext cx="10317079" cy="5293757"/>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700">
                    <a:solidFill>
                      <a:schemeClr val="bg1">
                        <a:lumMod val="10000"/>
                      </a:schemeClr>
                    </a:solidFill>
                    <a:ea typeface="Dotum" panose="020B0600000101010101" pitchFamily="34" charset="-127"/>
                    <a:cs typeface="Times New Roman" panose="02020603050405020304" pitchFamily="18" charset="0"/>
                  </a:rPr>
                  <a:t>Hình chóp tam giác đều có mặt đáy là một tam giác đều, các mặt bên là các tam giác cân bằng nhau chung </a:t>
                </a:r>
                <a:r>
                  <a:rPr lang="en-US" sz="3700">
                    <a:solidFill>
                      <a:schemeClr val="bg1">
                        <a:lumMod val="10000"/>
                      </a:schemeClr>
                    </a:solidFill>
                    <a:ea typeface="Dotum" panose="020B0600000101010101" pitchFamily="34" charset="-127"/>
                    <a:cs typeface="Times New Roman" panose="02020603050405020304" pitchFamily="18" charset="0"/>
                  </a:rPr>
                  <a:t>một </a:t>
                </a:r>
                <a:r>
                  <a:rPr lang="vi-VN" sz="3700">
                    <a:solidFill>
                      <a:schemeClr val="bg1">
                        <a:lumMod val="10000"/>
                      </a:schemeClr>
                    </a:solidFill>
                    <a:ea typeface="Dotum" panose="020B0600000101010101" pitchFamily="34" charset="-127"/>
                    <a:cs typeface="Times New Roman" panose="02020603050405020304" pitchFamily="18" charset="0"/>
                  </a:rPr>
                  <a:t>đỉnh. Đỉnh</a:t>
                </a:r>
                <a:r>
                  <a:rPr lang="en-US" sz="3700">
                    <a:solidFill>
                      <a:schemeClr val="bg1">
                        <a:lumMod val="10000"/>
                      </a:schemeClr>
                    </a:solidFill>
                    <a:ea typeface="Dotum" panose="020B0600000101010101" pitchFamily="34" charset="-127"/>
                    <a:cs typeface="Times New Roman" panose="02020603050405020304" pitchFamily="18" charset="0"/>
                  </a:rPr>
                  <a:t> chung</a:t>
                </a:r>
                <a:r>
                  <a:rPr lang="vi-VN" sz="3700">
                    <a:solidFill>
                      <a:schemeClr val="bg1">
                        <a:lumMod val="10000"/>
                      </a:schemeClr>
                    </a:solidFill>
                    <a:ea typeface="Dotum" panose="020B0600000101010101" pitchFamily="34" charset="-127"/>
                    <a:cs typeface="Times New Roman" panose="02020603050405020304" pitchFamily="18" charset="0"/>
                  </a:rPr>
                  <a:t> này được gọi là </a:t>
                </a:r>
                <a:r>
                  <a:rPr lang="vi-VN" sz="3700" i="1">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hình chóp tam giác đều.</a:t>
                </a:r>
                <a:endParaRPr lang="en-US" sz="3700">
                  <a:solidFill>
                    <a:schemeClr val="bg1">
                      <a:lumMod val="10000"/>
                    </a:schemeClr>
                  </a:solidFill>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en-US" sz="3700">
                    <a:solidFill>
                      <a:schemeClr val="bg1">
                        <a:lumMod val="10000"/>
                      </a:schemeClr>
                    </a:solidFill>
                    <a:ea typeface="Dotum" panose="020B0600000101010101" pitchFamily="34" charset="-127"/>
                    <a:cs typeface="Times New Roman" panose="02020603050405020304" pitchFamily="18" charset="0"/>
                  </a:rPr>
                  <a:t>Trong hình 10.2, </a:t>
                </a:r>
                <a14:m>
                  <m:oMath xmlns:m="http://schemas.openxmlformats.org/officeDocument/2006/math">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𝑆</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a:solidFill>
                      <a:schemeClr val="bg1">
                        <a:lumMod val="10000"/>
                      </a:schemeClr>
                    </a:solidFill>
                    <a:ea typeface="Dotum" panose="020B0600000101010101" pitchFamily="34" charset="-127"/>
                    <a:cs typeface="Times New Roman" panose="02020603050405020304" pitchFamily="18" charset="0"/>
                  </a:rPr>
                  <a:t> là hình chóp tam giác đều.</a:t>
                </a:r>
              </a:p>
            </p:txBody>
          </p:sp>
        </mc:Choice>
        <mc:Fallback xmlns="">
          <p:sp>
            <p:nvSpPr>
              <p:cNvPr id="4" name="Rectangle 3"/>
              <p:cNvSpPr>
                <a:spLocks noRot="1" noChangeAspect="1" noMove="1" noResize="1" noEditPoints="1" noAdjustHandles="1" noChangeArrowheads="1" noChangeShapeType="1" noTextEdit="1"/>
              </p:cNvSpPr>
              <p:nvPr/>
            </p:nvSpPr>
            <p:spPr>
              <a:xfrm>
                <a:off x="533400" y="754933"/>
                <a:ext cx="10317079" cy="5293757"/>
              </a:xfrm>
              <a:prstGeom prst="rect">
                <a:avLst/>
              </a:prstGeom>
              <a:blipFill>
                <a:blip r:embed="rId4"/>
                <a:stretch>
                  <a:fillRect l="-1714" r="-1832" b="-1498"/>
                </a:stretch>
              </a:blipFill>
            </p:spPr>
            <p:txBody>
              <a:bodyPr/>
              <a:lstStyle/>
              <a:p>
                <a:r>
                  <a:rPr lang="en-US">
                    <a:noFill/>
                  </a:rPr>
                  <a:t> </a:t>
                </a:r>
              </a:p>
            </p:txBody>
          </p:sp>
        </mc:Fallback>
      </mc:AlternateContent>
      <p:sp>
        <p:nvSpPr>
          <p:cNvPr id="6" name="Rectangle 5"/>
          <p:cNvSpPr/>
          <p:nvPr/>
        </p:nvSpPr>
        <p:spPr>
          <a:xfrm>
            <a:off x="1219200" y="6129903"/>
            <a:ext cx="16459200" cy="3585597"/>
          </a:xfrm>
          <a:prstGeom prst="rect">
            <a:avLst/>
          </a:prstGeom>
        </p:spPr>
        <p:txBody>
          <a:bodyPr wrap="square">
            <a:spAutoFit/>
          </a:bodyPr>
          <a:lstStyle/>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Đoạn thẳng nối đỉnh</a:t>
            </a:r>
            <a:r>
              <a:rPr lang="en-US" sz="3700">
                <a:solidFill>
                  <a:srgbClr val="F7F7F7">
                    <a:lumMod val="10000"/>
                  </a:srgbClr>
                </a:solidFill>
                <a:ea typeface="Dotum" panose="020B0600000101010101" pitchFamily="34" charset="-127"/>
                <a:cs typeface="Times New Roman" panose="02020603050405020304" pitchFamily="18" charset="0"/>
              </a:rPr>
              <a:t> của hình chóp và </a:t>
            </a:r>
            <a:r>
              <a:rPr lang="vi-VN" sz="3700">
                <a:solidFill>
                  <a:srgbClr val="F7F7F7">
                    <a:lumMod val="10000"/>
                  </a:srgbClr>
                </a:solidFill>
                <a:ea typeface="Dotum" panose="020B0600000101010101" pitchFamily="34" charset="-127"/>
                <a:cs typeface="Times New Roman" panose="02020603050405020304" pitchFamily="18" charset="0"/>
              </a:rPr>
              <a:t>trọng tâm của tam giác đáy được gọi là </a:t>
            </a:r>
            <a:r>
              <a:rPr lang="vi-VN" sz="3700" i="1">
                <a:solidFill>
                  <a:srgbClr val="F7F7F7">
                    <a:lumMod val="10000"/>
                  </a:srgbClr>
                </a:solidFill>
                <a:ea typeface="Dotum" panose="020B0600000101010101" pitchFamily="34" charset="-127"/>
                <a:cs typeface="Times New Roman" panose="02020603050405020304" pitchFamily="18" charset="0"/>
              </a:rPr>
              <a:t>đường cao</a:t>
            </a:r>
            <a:r>
              <a:rPr lang="en-US" sz="3700" i="1">
                <a:solidFill>
                  <a:srgbClr val="F7F7F7">
                    <a:lumMod val="10000"/>
                  </a:srgbClr>
                </a:solidFill>
                <a:ea typeface="Dotum" panose="020B0600000101010101" pitchFamily="34" charset="-127"/>
                <a:cs typeface="Times New Roman" panose="02020603050405020304" pitchFamily="18" charset="0"/>
              </a:rPr>
              <a:t> </a:t>
            </a:r>
            <a:r>
              <a:rPr lang="en-US" sz="3700">
                <a:solidFill>
                  <a:srgbClr val="F7F7F7">
                    <a:lumMod val="10000"/>
                  </a:srgbClr>
                </a:solidFill>
                <a:ea typeface="Dotum" panose="020B0600000101010101" pitchFamily="34" charset="-127"/>
                <a:cs typeface="Times New Roman" panose="02020603050405020304" pitchFamily="18" charset="0"/>
              </a:rPr>
              <a:t>của hình chóp tam giác đều.</a:t>
            </a:r>
          </a:p>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Đường cao kẻ từ đỉnh của mỗi mặt bên gọi là </a:t>
            </a:r>
            <a:r>
              <a:rPr lang="vi-VN" sz="3700" i="1">
                <a:solidFill>
                  <a:srgbClr val="F7F7F7">
                    <a:lumMod val="10000"/>
                  </a:srgbClr>
                </a:solidFill>
                <a:ea typeface="Dotum" panose="020B0600000101010101" pitchFamily="34" charset="-127"/>
                <a:cs typeface="Times New Roman" panose="02020603050405020304" pitchFamily="18" charset="0"/>
              </a:rPr>
              <a:t>trung đoạn </a:t>
            </a:r>
            <a:r>
              <a:rPr lang="vi-VN" sz="3700">
                <a:solidFill>
                  <a:srgbClr val="F7F7F7">
                    <a:lumMod val="10000"/>
                  </a:srgbClr>
                </a:solidFill>
                <a:ea typeface="Dotum" panose="020B0600000101010101" pitchFamily="34" charset="-127"/>
                <a:cs typeface="Times New Roman" panose="02020603050405020304" pitchFamily="18" charset="0"/>
              </a:rPr>
              <a:t>của hình ch</a:t>
            </a:r>
            <a:r>
              <a:rPr lang="en-US" sz="3700">
                <a:solidFill>
                  <a:srgbClr val="F7F7F7">
                    <a:lumMod val="10000"/>
                  </a:srgbClr>
                </a:solidFill>
                <a:ea typeface="Dotum" panose="020B0600000101010101" pitchFamily="34" charset="-127"/>
                <a:cs typeface="Times New Roman" panose="02020603050405020304" pitchFamily="18" charset="0"/>
              </a:rPr>
              <a:t>ó</a:t>
            </a:r>
            <a:r>
              <a:rPr lang="vi-VN" sz="3700">
                <a:solidFill>
                  <a:srgbClr val="F7F7F7">
                    <a:lumMod val="10000"/>
                  </a:srgbClr>
                </a:solidFill>
                <a:ea typeface="Dotum" panose="020B0600000101010101" pitchFamily="34" charset="-127"/>
                <a:cs typeface="Times New Roman" panose="02020603050405020304" pitchFamily="18" charset="0"/>
              </a:rPr>
              <a:t>p</a:t>
            </a:r>
            <a:r>
              <a:rPr lang="en-US" sz="3700">
                <a:solidFill>
                  <a:srgbClr val="F7F7F7">
                    <a:lumMod val="10000"/>
                  </a:srgbClr>
                </a:solidFill>
                <a:ea typeface="Dotum" panose="020B0600000101010101" pitchFamily="34" charset="-127"/>
                <a:cs typeface="Times New Roman" panose="02020603050405020304" pitchFamily="18" charset="0"/>
              </a:rPr>
              <a:t> tam giác đều.</a:t>
            </a:r>
            <a:endParaRPr lang="en-US" sz="3700">
              <a:solidFill>
                <a:srgbClr val="F7F7F7">
                  <a:lumMod val="10000"/>
                </a:srgbClr>
              </a:solidFill>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1128323" y="608967"/>
            <a:ext cx="6550077" cy="5585688"/>
          </a:xfrm>
          <a:prstGeom prst="rect">
            <a:avLst/>
          </a:prstGeom>
        </p:spPr>
      </p:pic>
      <p:pic>
        <p:nvPicPr>
          <p:cNvPr id="8" name="Picture 7"/>
          <p:cNvPicPr>
            <a:picLocks noChangeAspect="1"/>
          </p:cNvPicPr>
          <p:nvPr/>
        </p:nvPicPr>
        <p:blipFill>
          <a:blip r:embed="rId7"/>
          <a:stretch>
            <a:fillRect/>
          </a:stretch>
        </p:blipFill>
        <p:spPr>
          <a:xfrm rot="5400000">
            <a:off x="16833517" y="8852684"/>
            <a:ext cx="895666" cy="1698244"/>
          </a:xfrm>
          <a:prstGeom prst="rect">
            <a:avLst/>
          </a:prstGeom>
        </p:spPr>
      </p:pic>
      <p:pic>
        <p:nvPicPr>
          <p:cNvPr id="9" name="Picture 8"/>
          <p:cNvPicPr>
            <a:picLocks noChangeAspect="1"/>
          </p:cNvPicPr>
          <p:nvPr/>
        </p:nvPicPr>
        <p:blipFill>
          <a:blip r:embed="rId8"/>
          <a:stretch>
            <a:fillRect/>
          </a:stretch>
        </p:blipFill>
        <p:spPr>
          <a:xfrm flipH="1">
            <a:off x="-69069" y="7901656"/>
            <a:ext cx="1607108" cy="2127054"/>
          </a:xfrm>
          <a:prstGeom prst="rect">
            <a:avLst/>
          </a:prstGeom>
        </p:spPr>
      </p:pic>
    </p:spTree>
    <p:extLst>
      <p:ext uri="{BB962C8B-B14F-4D97-AF65-F5344CB8AC3E}">
        <p14:creationId xmlns:p14="http://schemas.microsoft.com/office/powerpoint/2010/main" val="7031237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533400" y="539416"/>
            <a:ext cx="17221200" cy="9220200"/>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0" name="Group 29"/>
          <p:cNvGrpSpPr/>
          <p:nvPr/>
        </p:nvGrpSpPr>
        <p:grpSpPr>
          <a:xfrm>
            <a:off x="1103541" y="723900"/>
            <a:ext cx="16080918" cy="1938992"/>
            <a:chOff x="1447800" y="1240304"/>
            <a:chExt cx="16080918" cy="1938992"/>
          </a:xfrm>
        </p:grpSpPr>
        <p:pic>
          <p:nvPicPr>
            <p:cNvPr id="28" name="Picture 27"/>
            <p:cNvPicPr>
              <a:picLocks noChangeAspect="1"/>
            </p:cNvPicPr>
            <p:nvPr/>
          </p:nvPicPr>
          <p:blipFill>
            <a:blip r:embed="rId3"/>
            <a:stretch>
              <a:fillRect/>
            </a:stretch>
          </p:blipFill>
          <p:spPr>
            <a:xfrm>
              <a:off x="1447800" y="1638300"/>
              <a:ext cx="1143000" cy="1143000"/>
            </a:xfrm>
            <a:prstGeom prst="rect">
              <a:avLst/>
            </a:prstGeom>
          </p:spPr>
        </p:pic>
        <mc:AlternateContent xmlns:mc="http://schemas.openxmlformats.org/markup-compatibility/2006" xmlns:a14="http://schemas.microsoft.com/office/drawing/2010/main">
          <mc:Choice Requires="a14">
            <p:sp>
              <p:nvSpPr>
                <p:cNvPr id="29" name="Rectangle 1"/>
                <p:cNvSpPr>
                  <a:spLocks noChangeArrowheads="1"/>
                </p:cNvSpPr>
                <p:nvPr/>
              </p:nvSpPr>
              <p:spPr bwMode="auto">
                <a:xfrm>
                  <a:off x="2775191" y="1240304"/>
                  <a:ext cx="1475352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a:ln>
                        <a:noFill/>
                      </a:ln>
                      <a:solidFill>
                        <a:srgbClr val="000000"/>
                      </a:solidFill>
                      <a:effectLst/>
                      <a:latin typeface="Arial" panose="020B0604020202020204" pitchFamily="34" charset="0"/>
                      <a:ea typeface="Open Sans"/>
                    </a:rPr>
                    <a:t>Hãy gọi tên đỉnh, cạnh bên, mặt bên, mặt đáy, đường cao, một trung đoạn của hình chóp tam giác đều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4000" b="0" i="0" u="none" strike="noStrike" cap="none" normalizeH="0" baseline="0">
                      <a:ln>
                        <a:noFill/>
                      </a:ln>
                      <a:solidFill>
                        <a:srgbClr val="000000"/>
                      </a:solidFill>
                      <a:effectLst/>
                      <a:latin typeface="Arial" panose="020B0604020202020204" pitchFamily="34" charset="0"/>
                      <a:ea typeface="Open Sans"/>
                    </a:rPr>
                    <a:t> trong Hình 10.2.</a:t>
                  </a:r>
                  <a:endParaRPr kumimoji="0" lang="en-US" altLang="en-US" sz="4000" b="0" i="0" u="none" strike="noStrike" cap="none" normalizeH="0" baseline="0">
                    <a:ln>
                      <a:noFill/>
                    </a:ln>
                    <a:solidFill>
                      <a:schemeClr val="tx1"/>
                    </a:solidFill>
                    <a:effectLst/>
                    <a:latin typeface="Arial" panose="020B0604020202020204" pitchFamily="34" charset="0"/>
                  </a:endParaRPr>
                </a:p>
              </p:txBody>
            </p:sp>
          </mc:Choice>
          <mc:Fallback xmlns="">
            <p:sp>
              <p:nvSpPr>
                <p:cNvPr id="29" name="Rectangle 1"/>
                <p:cNvSpPr>
                  <a:spLocks noRot="1" noChangeAspect="1" noMove="1" noResize="1" noEditPoints="1" noAdjustHandles="1" noChangeArrowheads="1" noChangeShapeType="1" noTextEdit="1"/>
                </p:cNvSpPr>
                <p:nvPr/>
              </p:nvSpPr>
              <p:spPr bwMode="auto">
                <a:xfrm>
                  <a:off x="2775191" y="1240304"/>
                  <a:ext cx="14753527" cy="1938992"/>
                </a:xfrm>
                <a:prstGeom prst="rect">
                  <a:avLst/>
                </a:prstGeom>
                <a:blipFill>
                  <a:blip r:embed="rId4"/>
                  <a:stretch>
                    <a:fillRect l="-1488" r="-1446" b="-72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679052" y="3255402"/>
            <a:ext cx="6550077" cy="5601751"/>
          </a:xfrm>
          <a:prstGeom prst="rect">
            <a:avLst/>
          </a:prstGeom>
        </p:spPr>
      </p:pic>
      <p:sp>
        <p:nvSpPr>
          <p:cNvPr id="32" name="Rectangle 31"/>
          <p:cNvSpPr/>
          <p:nvPr/>
        </p:nvSpPr>
        <p:spPr>
          <a:xfrm>
            <a:off x="10363200" y="2933700"/>
            <a:ext cx="1746312" cy="707886"/>
          </a:xfrm>
          <a:prstGeom prst="rect">
            <a:avLst/>
          </a:prstGeom>
        </p:spPr>
        <p:txBody>
          <a:bodyPr wrap="none">
            <a:spAutoFit/>
          </a:bodyPr>
          <a:lstStyle/>
          <a:p>
            <a:pPr algn="ctr" defTabSz="1828800">
              <a:defRPr/>
            </a:pPr>
            <a:r>
              <a:rPr lang="en-US" sz="4000" b="1" i="1" u="sng">
                <a:solidFill>
                  <a:srgbClr val="011C26">
                    <a:lumMod val="90000"/>
                    <a:lumOff val="10000"/>
                  </a:srgbClr>
                </a:solidFill>
                <a:latin typeface="Arial" panose="020B0604020202020204" pitchFamily="34" charset="0"/>
                <a:cs typeface="Arial"/>
                <a:sym typeface="Arial"/>
              </a:rPr>
              <a:t>Trả lời</a:t>
            </a:r>
            <a:endParaRPr lang="en-US" sz="4000" b="1" i="1" u="sng" dirty="0">
              <a:solidFill>
                <a:srgbClr val="011C26">
                  <a:lumMod val="90000"/>
                  <a:lumOff val="10000"/>
                </a:srgbClr>
              </a:solidFill>
              <a:latin typeface="Calibri"/>
              <a:cs typeface="Arial"/>
              <a:sym typeface="Arial"/>
            </a:endParaRPr>
          </a:p>
        </p:txBody>
      </p:sp>
      <mc:AlternateContent xmlns:mc="http://schemas.openxmlformats.org/markup-compatibility/2006" xmlns:a14="http://schemas.microsoft.com/office/drawing/2010/main">
        <mc:Choice Requires="a14">
          <p:sp>
            <p:nvSpPr>
              <p:cNvPr id="33" name="Rectangle 32"/>
              <p:cNvSpPr/>
              <p:nvPr/>
            </p:nvSpPr>
            <p:spPr>
              <a:xfrm>
                <a:off x="10375232" y="3848100"/>
                <a:ext cx="6019800" cy="5740033"/>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a:ea typeface="Dotum" panose="020B0600000101010101" pitchFamily="34" charset="-127"/>
                    <a:cs typeface="Times New Roman" panose="02020603050405020304" pitchFamily="18" charset="0"/>
                  </a:rPr>
                  <a:t>Đỉnh: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oMath>
                </a14:m>
                <a:endParaRPr lang="en-US" sz="380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a:effectLst/>
                    <a:ea typeface="Dotum" panose="020B0600000101010101" pitchFamily="34" charset="-127"/>
                    <a:cs typeface="Times New Roman" panose="02020603050405020304" pitchFamily="18" charset="0"/>
                  </a:rPr>
                  <a:t>Cạnh 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𝑆𝐶</m:t>
                    </m:r>
                  </m:oMath>
                </a14:m>
                <a:endParaRPr lang="en-US" sz="380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a:effectLst/>
                    <a:ea typeface="Dotum" panose="020B0600000101010101" pitchFamily="34" charset="-127"/>
                    <a:cs typeface="Times New Roman" panose="02020603050405020304" pitchFamily="18" charset="0"/>
                  </a:rPr>
                  <a:t>Mặt 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𝑆𝐴𝐶</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𝑆𝐵𝐶</m:t>
                    </m:r>
                  </m:oMath>
                </a14:m>
                <a:endParaRPr lang="en-US" sz="380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a:effectLst/>
                    <a:ea typeface="Dotum" panose="020B0600000101010101" pitchFamily="34" charset="-127"/>
                    <a:cs typeface="Times New Roman" panose="02020603050405020304" pitchFamily="18" charset="0"/>
                  </a:rPr>
                  <a:t>Mặt 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endParaRPr lang="en-US" sz="380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a:effectLst/>
                    <a:ea typeface="Dotum" panose="020B0600000101010101" pitchFamily="34" charset="-127"/>
                    <a:cs typeface="Times New Roman" panose="02020603050405020304" pitchFamily="18" charset="0"/>
                  </a:rPr>
                  <a:t>Đường cao: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𝑆𝑂</m:t>
                    </m:r>
                  </m:oMath>
                </a14:m>
                <a:endParaRPr lang="en-US" sz="380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a:effectLst/>
                    <a:ea typeface="Dotum" panose="020B0600000101010101" pitchFamily="34" charset="-127"/>
                    <a:cs typeface="Times New Roman" panose="02020603050405020304" pitchFamily="18" charset="0"/>
                  </a:rPr>
                  <a:t>Trung đoạn: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𝑆𝐻</m:t>
                    </m:r>
                  </m:oMath>
                </a14:m>
                <a:endParaRPr lang="en-US" sz="3800">
                  <a:effectLst/>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0375232" y="3848100"/>
                <a:ext cx="6019800" cy="5740033"/>
              </a:xfrm>
              <a:prstGeom prst="rect">
                <a:avLst/>
              </a:prstGeom>
              <a:blipFill>
                <a:blip r:embed="rId7"/>
                <a:stretch>
                  <a:fillRect l="-3040" b="-1486"/>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flipH="1">
            <a:off x="373006" y="8586508"/>
            <a:ext cx="2290481" cy="1329957"/>
          </a:xfrm>
          <a:prstGeom prst="rect">
            <a:avLst/>
          </a:prstGeom>
        </p:spPr>
      </p:pic>
      <p:pic>
        <p:nvPicPr>
          <p:cNvPr id="35" name="Picture 34"/>
          <p:cNvPicPr>
            <a:picLocks noChangeAspect="1"/>
          </p:cNvPicPr>
          <p:nvPr/>
        </p:nvPicPr>
        <p:blipFill>
          <a:blip r:embed="rId9"/>
          <a:stretch>
            <a:fillRect/>
          </a:stretch>
        </p:blipFill>
        <p:spPr>
          <a:xfrm rot="12767000">
            <a:off x="16732895" y="7995056"/>
            <a:ext cx="1403733" cy="1826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wipe(up)">
                                      <p:cBhvr>
                                        <p:cTn id="24" dur="500"/>
                                        <p:tgtEl>
                                          <p:spTgt spid="3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3">
                                            <p:txEl>
                                              <p:pRg st="2" end="2"/>
                                            </p:txEl>
                                          </p:spTgt>
                                        </p:tgtEl>
                                        <p:attrNameLst>
                                          <p:attrName>style.visibility</p:attrName>
                                        </p:attrNameLst>
                                      </p:cBhvr>
                                      <p:to>
                                        <p:strVal val="visible"/>
                                      </p:to>
                                    </p:set>
                                    <p:animEffect transition="in" filter="wipe(up)">
                                      <p:cBhvr>
                                        <p:cTn id="28" dur="500"/>
                                        <p:tgtEl>
                                          <p:spTgt spid="3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wipe(up)">
                                      <p:cBhvr>
                                        <p:cTn id="32" dur="500"/>
                                        <p:tgtEl>
                                          <p:spTgt spid="3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33">
                                            <p:txEl>
                                              <p:pRg st="4" end="4"/>
                                            </p:txEl>
                                          </p:spTgt>
                                        </p:tgtEl>
                                        <p:attrNameLst>
                                          <p:attrName>style.visibility</p:attrName>
                                        </p:attrNameLst>
                                      </p:cBhvr>
                                      <p:to>
                                        <p:strVal val="visible"/>
                                      </p:to>
                                    </p:set>
                                    <p:animEffect transition="in" filter="wipe(up)">
                                      <p:cBhvr>
                                        <p:cTn id="36" dur="500"/>
                                        <p:tgtEl>
                                          <p:spTgt spid="3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33">
                                            <p:txEl>
                                              <p:pRg st="5" end="5"/>
                                            </p:txEl>
                                          </p:spTgt>
                                        </p:tgtEl>
                                        <p:attrNameLst>
                                          <p:attrName>style.visibility</p:attrName>
                                        </p:attrNameLst>
                                      </p:cBhvr>
                                      <p:to>
                                        <p:strVal val="visible"/>
                                      </p:to>
                                    </p:set>
                                    <p:animEffect transition="in" filter="wipe(up)">
                                      <p:cBhvr>
                                        <p:cTn id="40"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5" name="Group 14"/>
          <p:cNvGrpSpPr/>
          <p:nvPr/>
        </p:nvGrpSpPr>
        <p:grpSpPr>
          <a:xfrm>
            <a:off x="914400" y="1191424"/>
            <a:ext cx="16929899" cy="7942807"/>
            <a:chOff x="1057999" y="1191424"/>
            <a:chExt cx="16929899" cy="7942807"/>
          </a:xfrm>
        </p:grpSpPr>
        <p:grpSp>
          <p:nvGrpSpPr>
            <p:cNvPr id="4" name="Group 4"/>
            <p:cNvGrpSpPr/>
            <p:nvPr/>
          </p:nvGrpSpPr>
          <p:grpSpPr>
            <a:xfrm>
              <a:off x="1057999" y="1191424"/>
              <a:ext cx="16356939" cy="7595572"/>
              <a:chOff x="0" y="0"/>
              <a:chExt cx="3697741" cy="1541519"/>
            </a:xfrm>
          </p:grpSpPr>
          <p:sp>
            <p:nvSpPr>
              <p:cNvPr id="5" name="Freeform 5"/>
              <p:cNvSpPr/>
              <p:nvPr/>
            </p:nvSpPr>
            <p:spPr>
              <a:xfrm>
                <a:off x="48260" y="4826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000000"/>
              </a:solidFill>
            </p:spPr>
          </p:sp>
          <p:sp>
            <p:nvSpPr>
              <p:cNvPr id="6" name="Freeform 6"/>
              <p:cNvSpPr/>
              <p:nvPr/>
            </p:nvSpPr>
            <p:spPr>
              <a:xfrm>
                <a:off x="6350" y="635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D1E3E7"/>
              </a:solidFill>
            </p:spPr>
          </p:sp>
          <p:sp>
            <p:nvSpPr>
              <p:cNvPr id="7" name="Freeform 7"/>
              <p:cNvSpPr/>
              <p:nvPr/>
            </p:nvSpPr>
            <p:spPr>
              <a:xfrm>
                <a:off x="0" y="0"/>
                <a:ext cx="3662181" cy="1505959"/>
              </a:xfrm>
              <a:custGeom>
                <a:avLst/>
                <a:gdLst/>
                <a:ahLst/>
                <a:cxnLst/>
                <a:rect l="l" t="t" r="r" b="b"/>
                <a:pathLst>
                  <a:path w="3662181" h="1505959">
                    <a:moveTo>
                      <a:pt x="3662181" y="1505959"/>
                    </a:moveTo>
                    <a:lnTo>
                      <a:pt x="0" y="1505959"/>
                    </a:lnTo>
                    <a:lnTo>
                      <a:pt x="0" y="0"/>
                    </a:lnTo>
                    <a:lnTo>
                      <a:pt x="3662181" y="0"/>
                    </a:lnTo>
                    <a:lnTo>
                      <a:pt x="3662181" y="1505959"/>
                    </a:lnTo>
                    <a:close/>
                    <a:moveTo>
                      <a:pt x="12700" y="1493259"/>
                    </a:moveTo>
                    <a:lnTo>
                      <a:pt x="3649481" y="1493259"/>
                    </a:lnTo>
                    <a:lnTo>
                      <a:pt x="3649481" y="12700"/>
                    </a:lnTo>
                    <a:lnTo>
                      <a:pt x="12700" y="12700"/>
                    </a:lnTo>
                    <a:lnTo>
                      <a:pt x="12700" y="1493259"/>
                    </a:lnTo>
                    <a:close/>
                  </a:path>
                </a:pathLst>
              </a:custGeom>
              <a:solidFill>
                <a:srgbClr val="000000"/>
              </a:solidFill>
            </p:spPr>
          </p:sp>
        </p:grpSp>
        <p:sp>
          <p:nvSpPr>
            <p:cNvPr id="8" name="TextBox 8"/>
            <p:cNvSpPr txBox="1"/>
            <p:nvPr/>
          </p:nvSpPr>
          <p:spPr>
            <a:xfrm>
              <a:off x="2091866" y="1498104"/>
              <a:ext cx="14104268" cy="6617196"/>
            </a:xfrm>
            <a:prstGeom prst="rect">
              <a:avLst/>
            </a:prstGeom>
          </p:spPr>
          <p:txBody>
            <a:bodyPr wrap="square" lIns="0" tIns="0" rIns="0" bIns="0" rtlCol="0" anchor="t">
              <a:spAutoFit/>
            </a:bodyPr>
            <a:lstStyle/>
            <a:p>
              <a:pPr algn="just">
                <a:lnSpc>
                  <a:spcPct val="200000"/>
                </a:lnSpc>
              </a:pPr>
              <a:r>
                <a:rPr lang="vi-VN" sz="4300" b="1">
                  <a:solidFill>
                    <a:srgbClr val="C00000"/>
                  </a:solidFill>
                </a:rPr>
                <a:t>Nhận xét: </a:t>
              </a:r>
              <a:r>
                <a:rPr lang="vi-VN" sz="4300">
                  <a:solidFill>
                    <a:srgbClr val="000000"/>
                  </a:solidFill>
                </a:rPr>
                <a:t>Hình chóp tam giác đều có:</a:t>
              </a:r>
            </a:p>
            <a:p>
              <a:pPr marL="571500" indent="-571500" algn="just">
                <a:lnSpc>
                  <a:spcPct val="200000"/>
                </a:lnSpc>
                <a:buFont typeface="Arial" panose="020B0604020202020204" pitchFamily="34" charset="0"/>
                <a:buChar char="•"/>
              </a:pPr>
              <a:r>
                <a:rPr lang="vi-VN" sz="4300">
                  <a:solidFill>
                    <a:srgbClr val="000000"/>
                  </a:solidFill>
                </a:rPr>
                <a:t>Đáy là tam giác đều</a:t>
              </a:r>
              <a:r>
                <a:rPr lang="en-US" sz="4300">
                  <a:solidFill>
                    <a:srgbClr val="000000"/>
                  </a:solidFill>
                  <a:cs typeface="Arial" panose="020B0604020202020204" pitchFamily="34" charset="0"/>
                </a:rPr>
                <a:t>;</a:t>
              </a:r>
            </a:p>
            <a:p>
              <a:pPr marL="571500" indent="-571500" algn="just">
                <a:lnSpc>
                  <a:spcPct val="200000"/>
                </a:lnSpc>
                <a:buFont typeface="Arial" panose="020B0604020202020204" pitchFamily="34" charset="0"/>
                <a:buChar char="•"/>
              </a:pPr>
              <a:r>
                <a:rPr lang="vi-VN" sz="4300">
                  <a:solidFill>
                    <a:srgbClr val="000000"/>
                  </a:solidFill>
                </a:rPr>
                <a:t>Mặt bên là các tam giác cân bằng nhau có chung đỉnh</a:t>
              </a:r>
              <a:r>
                <a:rPr lang="en-US" sz="4300">
                  <a:solidFill>
                    <a:srgbClr val="000000"/>
                  </a:solidFill>
                  <a:cs typeface="Arial" panose="020B0604020202020204" pitchFamily="34" charset="0"/>
                </a:rPr>
                <a:t>;</a:t>
              </a:r>
              <a:endParaRPr lang="en-US" sz="4300">
                <a:solidFill>
                  <a:srgbClr val="000000"/>
                </a:solidFill>
              </a:endParaRPr>
            </a:p>
            <a:p>
              <a:pPr marL="571500" indent="-571500" algn="just">
                <a:lnSpc>
                  <a:spcPct val="200000"/>
                </a:lnSpc>
                <a:buFont typeface="Arial" panose="020B0604020202020204" pitchFamily="34" charset="0"/>
                <a:buChar char="•"/>
              </a:pPr>
              <a:r>
                <a:rPr lang="vi-VN" sz="4300">
                  <a:solidFill>
                    <a:srgbClr val="000000"/>
                  </a:solidFill>
                </a:rPr>
                <a:t>Chân đường cao kẻ từ đỉnh tới mặt đáy là điểm cách đều các đỉnh của tam giác đáy.</a:t>
              </a:r>
            </a:p>
          </p:txBody>
        </p:sp>
        <p:sp>
          <p:nvSpPr>
            <p:cNvPr id="13" name="Freeform 13"/>
            <p:cNvSpPr/>
            <p:nvPr/>
          </p:nvSpPr>
          <p:spPr>
            <a:xfrm>
              <a:off x="15874798" y="7234142"/>
              <a:ext cx="2113100" cy="1900089"/>
            </a:xfrm>
            <a:custGeom>
              <a:avLst/>
              <a:gdLst/>
              <a:ahLst/>
              <a:cxnLst/>
              <a:rect l="l" t="t" r="r" b="b"/>
              <a:pathLst>
                <a:path w="3143786" h="2989455">
                  <a:moveTo>
                    <a:pt x="0" y="0"/>
                  </a:moveTo>
                  <a:lnTo>
                    <a:pt x="3143785" y="0"/>
                  </a:lnTo>
                  <a:lnTo>
                    <a:pt x="3143785" y="2989454"/>
                  </a:lnTo>
                  <a:lnTo>
                    <a:pt x="0" y="29894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5340348" y="1498104"/>
              <a:ext cx="1435493" cy="685800"/>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2" name="Freeform 13"/>
          <p:cNvSpPr/>
          <p:nvPr/>
        </p:nvSpPr>
        <p:spPr>
          <a:xfrm>
            <a:off x="485274" y="495300"/>
            <a:ext cx="4495800" cy="1219199"/>
          </a:xfrm>
          <a:custGeom>
            <a:avLst/>
            <a:gdLst/>
            <a:ahLst/>
            <a:cxnLst/>
            <a:rect l="l" t="t" r="r" b="b"/>
            <a:pathLst>
              <a:path w="2078972" h="626134">
                <a:moveTo>
                  <a:pt x="0" y="0"/>
                </a:moveTo>
                <a:lnTo>
                  <a:pt x="2078972" y="0"/>
                </a:lnTo>
                <a:lnTo>
                  <a:pt x="2078972" y="626134"/>
                </a:lnTo>
                <a:lnTo>
                  <a:pt x="0" y="626134"/>
                </a:lnTo>
                <a:close/>
              </a:path>
            </a:pathLst>
          </a:custGeom>
          <a:solidFill>
            <a:srgbClr val="F2BE4B"/>
          </a:solidFill>
        </p:spPr>
        <p:txBody>
          <a:bodyPr/>
          <a:lstStyle/>
          <a:p>
            <a:pPr algn="ctr">
              <a:lnSpc>
                <a:spcPct val="150000"/>
              </a:lnSpc>
            </a:pPr>
            <a:r>
              <a:rPr lang="en-US" sz="5000" b="1">
                <a:solidFill>
                  <a:schemeClr val="bg1">
                    <a:lumMod val="10000"/>
                  </a:schemeClr>
                </a:solidFill>
              </a:rPr>
              <a:t>THỰC HÀNH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3284" y="451642"/>
            <a:ext cx="4285342" cy="4274629"/>
          </a:xfrm>
          <a:prstGeom prst="rect">
            <a:avLst/>
          </a:prstGeom>
        </p:spPr>
      </p:pic>
      <p:sp>
        <p:nvSpPr>
          <p:cNvPr id="3" name="Rectangle 2"/>
          <p:cNvSpPr/>
          <p:nvPr/>
        </p:nvSpPr>
        <p:spPr>
          <a:xfrm>
            <a:off x="409074" y="1917337"/>
            <a:ext cx="12563067" cy="1800493"/>
          </a:xfrm>
          <a:prstGeom prst="rect">
            <a:avLst/>
          </a:prstGeom>
        </p:spPr>
        <p:txBody>
          <a:bodyPr wrap="square">
            <a:spAutoFit/>
          </a:bodyPr>
          <a:lstStyle/>
          <a:p>
            <a:pPr algn="just">
              <a:lnSpc>
                <a:spcPct val="150000"/>
              </a:lnSpc>
              <a:spcAft>
                <a:spcPts val="500"/>
              </a:spcAft>
            </a:pPr>
            <a:r>
              <a:rPr lang="vi-VN" sz="3700">
                <a:solidFill>
                  <a:schemeClr val="bg1">
                    <a:lumMod val="10000"/>
                  </a:schemeClr>
                </a:solidFill>
              </a:rPr>
              <a:t>Sử dụng bìa cứng, cắt và gấp hình chóp tam giác đều với kích thước như Hình 10.3 theo hướng dẫn sau: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5188" y="5017033"/>
            <a:ext cx="4424265" cy="498508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868" y="5212001"/>
            <a:ext cx="4854876" cy="4593926"/>
          </a:xfrm>
          <a:prstGeom prst="rect">
            <a:avLst/>
          </a:prstGeom>
        </p:spPr>
      </p:pic>
      <p:sp>
        <p:nvSpPr>
          <p:cNvPr id="6" name="Rectangle 5"/>
          <p:cNvSpPr/>
          <p:nvPr/>
        </p:nvSpPr>
        <p:spPr>
          <a:xfrm>
            <a:off x="409074" y="3729934"/>
            <a:ext cx="8650194" cy="6199133"/>
          </a:xfrm>
          <a:prstGeom prst="rect">
            <a:avLst/>
          </a:prstGeom>
        </p:spPr>
        <p:txBody>
          <a:bodyPr wrap="square">
            <a:spAutoFit/>
          </a:bodyPr>
          <a:lstStyle/>
          <a:p>
            <a:pPr lvl="0" algn="just">
              <a:lnSpc>
                <a:spcPct val="150000"/>
              </a:lnSpc>
              <a:spcAft>
                <a:spcPts val="500"/>
              </a:spcAft>
            </a:pPr>
            <a:r>
              <a:rPr lang="vi-VN" sz="3700">
                <a:solidFill>
                  <a:srgbClr val="F7F7F7">
                    <a:lumMod val="10000"/>
                  </a:srgbClr>
                </a:solidFill>
              </a:rPr>
              <a:t>Bước 1. Vẽ hình khai triển của hình chóp tam giác đều theo kích thước đã cho như Hình 10.4.</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2. Cắt theo vi</a:t>
            </a:r>
            <a:r>
              <a:rPr lang="en-US" sz="3700">
                <a:solidFill>
                  <a:srgbClr val="F7F7F7">
                    <a:lumMod val="10000"/>
                  </a:srgbClr>
                </a:solidFill>
              </a:rPr>
              <a:t>ề</a:t>
            </a:r>
            <a:r>
              <a:rPr lang="vi-VN" sz="3700">
                <a:solidFill>
                  <a:srgbClr val="F7F7F7">
                    <a:lumMod val="10000"/>
                  </a:srgbClr>
                </a:solidFill>
              </a:rPr>
              <a:t>n.</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3. Gấp theo các đường màu cam để được hình chóp tam giác đều (H.10.5).</a:t>
            </a:r>
          </a:p>
        </p:txBody>
      </p:sp>
      <p:pic>
        <p:nvPicPr>
          <p:cNvPr id="9" name="Picture 8"/>
          <p:cNvPicPr>
            <a:picLocks noChangeAspect="1"/>
          </p:cNvPicPr>
          <p:nvPr/>
        </p:nvPicPr>
        <p:blipFill>
          <a:blip r:embed="rId7"/>
          <a:stretch>
            <a:fillRect/>
          </a:stretch>
        </p:blipFill>
        <p:spPr>
          <a:xfrm>
            <a:off x="5260925" y="317416"/>
            <a:ext cx="1429682" cy="1498502"/>
          </a:xfrm>
          <a:prstGeom prst="rect">
            <a:avLst/>
          </a:prstGeom>
        </p:spPr>
      </p:pic>
      <p:pic>
        <p:nvPicPr>
          <p:cNvPr id="10" name="Picture 9"/>
          <p:cNvPicPr>
            <a:picLocks noChangeAspect="1"/>
          </p:cNvPicPr>
          <p:nvPr/>
        </p:nvPicPr>
        <p:blipFill>
          <a:blip r:embed="rId8"/>
          <a:stretch>
            <a:fillRect/>
          </a:stretch>
        </p:blipFill>
        <p:spPr>
          <a:xfrm>
            <a:off x="8273857" y="9651298"/>
            <a:ext cx="1863590" cy="372717"/>
          </a:xfrm>
          <a:prstGeom prst="rect">
            <a:avLst/>
          </a:prstGeom>
        </p:spPr>
      </p:pic>
    </p:spTree>
    <p:extLst>
      <p:ext uri="{BB962C8B-B14F-4D97-AF65-F5344CB8AC3E}">
        <p14:creationId xmlns:p14="http://schemas.microsoft.com/office/powerpoint/2010/main" val="31436249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TotalTime>
  <Words>2104</Words>
  <Application>Microsoft Office PowerPoint</Application>
  <PresentationFormat>Custom</PresentationFormat>
  <Paragraphs>185</Paragraphs>
  <Slides>35</Slides>
  <Notes>19</Notes>
  <HiddenSlides>0</HiddenSlides>
  <MMClips>21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35</vt:i4>
      </vt:variant>
    </vt:vector>
  </HeadingPairs>
  <TitlesOfParts>
    <vt:vector size="58" baseType="lpstr">
      <vt:lpstr>Maven Pro ExtraBold</vt:lpstr>
      <vt:lpstr>Playfair Display</vt:lpstr>
      <vt:lpstr>Dotum</vt:lpstr>
      <vt:lpstr>Manrope</vt:lpstr>
      <vt:lpstr>Open Sans</vt:lpstr>
      <vt:lpstr>Arial</vt:lpstr>
      <vt:lpstr>DM Sans</vt:lpstr>
      <vt:lpstr>DM Sans SemiBold</vt:lpstr>
      <vt:lpstr>等线 Light</vt:lpstr>
      <vt:lpstr>Red Hat Display</vt:lpstr>
      <vt:lpstr>Wingdings</vt:lpstr>
      <vt:lpstr>Lato</vt:lpstr>
      <vt:lpstr>Calibri</vt:lpstr>
      <vt:lpstr>Elsie</vt:lpstr>
      <vt:lpstr>Times New Roman</vt:lpstr>
      <vt:lpstr>Calibri Light</vt:lpstr>
      <vt:lpstr>Cambria Math</vt:lpstr>
      <vt:lpstr>Maven Pro</vt:lpstr>
      <vt:lpstr>Office Theme</vt:lpstr>
      <vt:lpstr>Geometry: Congruence and Similarity - Mathematics - 10th Grade by Slidesgo</vt:lpstr>
      <vt:lpstr>1_Geometry: Congruence and Similarity - Mathematics - 10th Grade by Slidesgo</vt:lpstr>
      <vt:lpstr>1_Office 主题​​</vt:lpstr>
      <vt:lpstr>1_Office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Administrator</cp:lastModifiedBy>
  <cp:revision>1</cp:revision>
  <dcterms:created xsi:type="dcterms:W3CDTF">2006-08-16T00:00:00Z</dcterms:created>
  <dcterms:modified xsi:type="dcterms:W3CDTF">2025-04-03T02:12:39Z</dcterms:modified>
  <dc:identifier>DAF1cscCFCQ</dc:identifier>
</cp:coreProperties>
</file>