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1"/>
  </p:notesMasterIdLst>
  <p:sldIdLst>
    <p:sldId id="256" r:id="rId2"/>
    <p:sldId id="257" r:id="rId3"/>
    <p:sldId id="284" r:id="rId4"/>
    <p:sldId id="259" r:id="rId5"/>
    <p:sldId id="258" r:id="rId6"/>
    <p:sldId id="261" r:id="rId7"/>
    <p:sldId id="264" r:id="rId8"/>
    <p:sldId id="260" r:id="rId9"/>
    <p:sldId id="265" r:id="rId10"/>
    <p:sldId id="267" r:id="rId11"/>
    <p:sldId id="266" r:id="rId12"/>
    <p:sldId id="274" r:id="rId13"/>
    <p:sldId id="268" r:id="rId14"/>
    <p:sldId id="262" r:id="rId15"/>
    <p:sldId id="273" r:id="rId16"/>
    <p:sldId id="286" r:id="rId17"/>
    <p:sldId id="308" r:id="rId18"/>
    <p:sldId id="270" r:id="rId19"/>
    <p:sldId id="310" r:id="rId20"/>
    <p:sldId id="275" r:id="rId21"/>
    <p:sldId id="278" r:id="rId22"/>
    <p:sldId id="309" r:id="rId23"/>
    <p:sldId id="272" r:id="rId24"/>
    <p:sldId id="277" r:id="rId25"/>
    <p:sldId id="276" r:id="rId26"/>
    <p:sldId id="279" r:id="rId27"/>
    <p:sldId id="281" r:id="rId28"/>
    <p:sldId id="263" r:id="rId29"/>
    <p:sldId id="280" r:id="rId30"/>
    <p:sldId id="283" r:id="rId31"/>
    <p:sldId id="311" r:id="rId32"/>
    <p:sldId id="312" r:id="rId33"/>
    <p:sldId id="313" r:id="rId34"/>
    <p:sldId id="314" r:id="rId35"/>
    <p:sldId id="316" r:id="rId36"/>
    <p:sldId id="317" r:id="rId37"/>
    <p:sldId id="315" r:id="rId38"/>
    <p:sldId id="271" r:id="rId39"/>
    <p:sldId id="287" r:id="rId40"/>
  </p:sldIdLst>
  <p:sldSz cx="9144000" cy="5143500" type="screen16x9"/>
  <p:notesSz cx="6858000" cy="9144000"/>
  <p:embeddedFontLst>
    <p:embeddedFont>
      <p:font typeface="Bebas Neue" panose="020B0604020202020204" charset="0"/>
      <p:regular r:id="rId42"/>
    </p:embeddedFont>
    <p:embeddedFont>
      <p:font typeface="Barriecito" panose="020B0604020202020204" charset="0"/>
      <p:regular r:id="rId43"/>
    </p:embeddedFont>
    <p:embeddedFont>
      <p:font typeface="Cambria Math" panose="02040503050406030204" pitchFamily="18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87" d="100"/>
          <a:sy n="87" d="100"/>
        </p:scale>
        <p:origin x="9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22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19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98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801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421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858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866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3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522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87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307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955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331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61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986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064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764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37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352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6.svg"/><Relationship Id="rId12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.sv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04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2.png"/><Relationship Id="rId20" Type="http://schemas.openxmlformats.org/officeDocument/2006/relationships/image" Target="../media/image103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93.png"/><Relationship Id="rId24" Type="http://schemas.openxmlformats.org/officeDocument/2006/relationships/image" Target="../media/image107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06.png"/><Relationship Id="rId28" Type="http://schemas.openxmlformats.org/officeDocument/2006/relationships/slide" Target="slide36.xml"/><Relationship Id="rId10" Type="http://schemas.openxmlformats.org/officeDocument/2006/relationships/image" Target="../media/image92.png"/><Relationship Id="rId19" Type="http://schemas.openxmlformats.org/officeDocument/2006/relationships/image" Target="../media/image10.svg"/><Relationship Id="rId31" Type="http://schemas.openxmlformats.org/officeDocument/2006/relationships/image" Target="../media/image108.png"/><Relationship Id="rId4" Type="http://schemas.openxmlformats.org/officeDocument/2006/relationships/image" Target="../media/image99.png"/><Relationship Id="rId9" Type="http://schemas.openxmlformats.org/officeDocument/2006/relationships/image" Target="../media/image17.svg"/><Relationship Id="rId14" Type="http://schemas.openxmlformats.org/officeDocument/2006/relationships/image" Target="../media/image95.png"/><Relationship Id="rId22" Type="http://schemas.openxmlformats.org/officeDocument/2006/relationships/image" Target="../media/image105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microsoft.com/office/2007/relationships/media" Target="../media/media2.mp3"/><Relationship Id="rId7" Type="http://schemas.openxmlformats.org/officeDocument/2006/relationships/image" Target="../media/image110.png"/><Relationship Id="rId12" Type="http://schemas.openxmlformats.org/officeDocument/2006/relationships/image" Target="../media/image10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1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5.png"/><Relationship Id="rId10" Type="http://schemas.openxmlformats.org/officeDocument/2006/relationships/image" Target="../media/image113.png"/><Relationship Id="rId4" Type="http://schemas.openxmlformats.org/officeDocument/2006/relationships/audio" Target="../media/media2.mp3"/><Relationship Id="rId9" Type="http://schemas.openxmlformats.org/officeDocument/2006/relationships/image" Target="../media/image112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8.png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2.png"/><Relationship Id="rId4" Type="http://schemas.openxmlformats.org/officeDocument/2006/relationships/audio" Target="../media/media2.mp3"/><Relationship Id="rId9" Type="http://schemas.openxmlformats.org/officeDocument/2006/relationships/image" Target="../media/image121.png"/><Relationship Id="rId1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media" Target="../media/media2.mp3"/><Relationship Id="rId7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7.png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1.png"/><Relationship Id="rId4" Type="http://schemas.openxmlformats.org/officeDocument/2006/relationships/audio" Target="../media/media2.mp3"/><Relationship Id="rId9" Type="http://schemas.openxmlformats.org/officeDocument/2006/relationships/image" Target="../media/image130.png"/><Relationship Id="rId1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0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117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 smtClean="0">
                <a:latin typeface="+mn-lt"/>
              </a:rPr>
              <a:t>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72675" y="295119"/>
            <a:ext cx="5050987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2680" y="2222429"/>
            <a:ext cx="721963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16892" y="2368417"/>
            <a:ext cx="70754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Ta có thể cộng, trừ hai số hữu tỉ bằng cách viết chúng dưới dạng phân số rồi áp dụng quy tắc cộng, trừ phân số.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745407" y="305394"/>
            <a:ext cx="2640459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Ví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dụ</a:t>
            </a:r>
            <a:r>
              <a:rPr lang="en-US" sz="2800" b="1" dirty="0" smtClean="0">
                <a:solidFill>
                  <a:srgbClr val="000000"/>
                </a:solidFill>
              </a:rPr>
              <a:t> 1: </a:t>
            </a:r>
            <a:r>
              <a:rPr lang="en-US" sz="2800" b="1" dirty="0" err="1" smtClean="0">
                <a:solidFill>
                  <a:srgbClr val="000000"/>
                </a:solidFill>
              </a:rPr>
              <a:t>Tính</a:t>
            </a:r>
            <a:endParaRPr lang="en-US" sz="28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32203" y="1157887"/>
                <a:ext cx="333569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2060"/>
                    </a:solidFill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000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000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3" y="1157887"/>
                <a:ext cx="3335695" cy="703782"/>
              </a:xfrm>
              <a:prstGeom prst="rect">
                <a:avLst/>
              </a:prstGeom>
              <a:blipFill>
                <a:blip r:embed="rId3"/>
                <a:stretch>
                  <a:fillRect l="-3839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15810" y="1150288"/>
                <a:ext cx="2640459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810" y="1150288"/>
                <a:ext cx="2640459" cy="718979"/>
              </a:xfrm>
              <a:prstGeom prst="rect">
                <a:avLst/>
              </a:prstGeom>
              <a:blipFill>
                <a:blip r:embed="rId4"/>
                <a:stretch>
                  <a:fillRect l="-485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63598" y="2130774"/>
                <a:ext cx="3183874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598" y="2130774"/>
                <a:ext cx="3183874" cy="808619"/>
              </a:xfrm>
              <a:prstGeom prst="rect">
                <a:avLst/>
              </a:prstGeom>
              <a:blipFill>
                <a:blip r:embed="rId5"/>
                <a:stretch>
                  <a:fillRect l="-4981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52581" y="3194575"/>
                <a:ext cx="3863973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b="1" dirty="0" smtClean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581" y="3194575"/>
                <a:ext cx="3863973" cy="829330"/>
              </a:xfrm>
              <a:prstGeom prst="rect">
                <a:avLst/>
              </a:prstGeom>
              <a:blipFill>
                <a:blip r:embed="rId6"/>
                <a:stretch>
                  <a:fillRect l="-3943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65637" y="4176775"/>
                <a:ext cx="371229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637" y="4176775"/>
                <a:ext cx="3712290" cy="803682"/>
              </a:xfrm>
              <a:prstGeom prst="rect">
                <a:avLst/>
              </a:prstGeom>
              <a:blipFill>
                <a:blip r:embed="rId7"/>
                <a:stretch>
                  <a:fillRect l="-4269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284823" y="1090376"/>
            <a:ext cx="2434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hữu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tỉ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dưới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mẫu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dương</a:t>
            </a:r>
            <a:endParaRPr lang="en-US" sz="2000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723918" y="1575092"/>
            <a:ext cx="566718" cy="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683829" y="2339031"/>
            <a:ext cx="2460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Tính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chất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giao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hoán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6117589" y="2590755"/>
            <a:ext cx="459767" cy="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896026" y="3344603"/>
            <a:ext cx="2035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chất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hợp</a:t>
            </a:r>
            <a:endParaRPr lang="en-US" sz="2000" b="1" dirty="0"/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6548043" y="359937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2095" y="1435668"/>
                <a:ext cx="246360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00FF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0000FF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95" y="1435668"/>
                <a:ext cx="2463603" cy="714683"/>
              </a:xfrm>
              <a:prstGeom prst="rect">
                <a:avLst/>
              </a:prstGeom>
              <a:blipFill>
                <a:blip r:embed="rId3"/>
                <a:stretch>
                  <a:fillRect l="-4950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52417" y="1291960"/>
                <a:ext cx="2914164" cy="2899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200" b="1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b="1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200" b="1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417" y="1291960"/>
                <a:ext cx="2914164" cy="2899896"/>
              </a:xfrm>
              <a:prstGeom prst="rect">
                <a:avLst/>
              </a:prstGeom>
              <a:blipFill>
                <a:blip r:embed="rId4"/>
                <a:stretch>
                  <a:fillRect l="-5230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82191" y="4296018"/>
            <a:ext cx="292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c)  (-9,15) + 8,09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864" y="1675076"/>
            <a:ext cx="27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Viết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hữu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tỉ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dưới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dạng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phân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số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494628" y="2000715"/>
            <a:ext cx="614693" cy="18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48864" y="2477376"/>
            <a:ext cx="285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chất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giao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hoán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hợp</a:t>
            </a:r>
            <a:endParaRPr lang="en-US" sz="20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566581" y="2740211"/>
            <a:ext cx="597841" cy="16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33738" y="3549049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Cộng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với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số</a:t>
            </a:r>
            <a:r>
              <a:rPr lang="en-US" sz="2000" b="1" dirty="0" smtClean="0">
                <a:solidFill>
                  <a:srgbClr val="0000FF"/>
                </a:solidFill>
              </a:rPr>
              <a:t> 0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5445760" y="3749104"/>
            <a:ext cx="48797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734072" y="346730"/>
            <a:ext cx="4399331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Hai </a:t>
            </a:r>
            <a:r>
              <a:rPr lang="en-US" sz="2800" dirty="0" err="1" smtClean="0">
                <a:solidFill>
                  <a:srgbClr val="000000"/>
                </a:solidFill>
              </a:rPr>
              <a:t>số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nhau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luôn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có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tổng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</a:rPr>
              <a:t> 0          a + </a:t>
            </a:r>
            <a:r>
              <a:rPr lang="en-US" sz="2800" dirty="0" smtClean="0">
                <a:solidFill>
                  <a:srgbClr val="FF0000"/>
                </a:solidFill>
              </a:rPr>
              <a:t>(-a)</a:t>
            </a:r>
            <a:r>
              <a:rPr lang="en-US" sz="2800" dirty="0" smtClean="0">
                <a:solidFill>
                  <a:srgbClr val="000000"/>
                </a:solidFill>
              </a:rPr>
              <a:t> = 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66040" y="4303830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57436" y="2999017"/>
            <a:ext cx="5670485" cy="18158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437" y="1090911"/>
            <a:ext cx="5670485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8" y="0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425" y="189230"/>
            <a:ext cx="171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Chú</a:t>
            </a:r>
            <a:r>
              <a:rPr lang="en-US" sz="2800" b="1" dirty="0" smtClean="0">
                <a:solidFill>
                  <a:srgbClr val="C00000"/>
                </a:solidFill>
              </a:rPr>
              <a:t> ý: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686710" y="1822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0248" y="1125511"/>
                <a:ext cx="242470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a)   - 7-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48" y="1125511"/>
                <a:ext cx="2424701" cy="737189"/>
              </a:xfrm>
              <a:prstGeom prst="rect">
                <a:avLst/>
              </a:prstGeom>
              <a:blipFill>
                <a:blip r:embed="rId3"/>
                <a:stretch>
                  <a:fillRect l="-5025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30875" y="2195533"/>
            <a:ext cx="273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 - 21,25+13,3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74410" y="1125511"/>
                <a:ext cx="3455210" cy="81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</a:rPr>
                  <a:t>+</a:t>
                </a:r>
                <a:r>
                  <a:rPr lang="en-US" sz="3200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10" y="1125511"/>
                <a:ext cx="3455210" cy="811119"/>
              </a:xfrm>
              <a:prstGeom prst="rect">
                <a:avLst/>
              </a:prstGeom>
              <a:blipFill>
                <a:blip r:embed="rId4"/>
                <a:stretch>
                  <a:fillRect l="-4594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66029" y="2195533"/>
            <a:ext cx="2973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= - (21,25 -13, 3) </a:t>
            </a:r>
          </a:p>
          <a:p>
            <a:r>
              <a:rPr lang="en-US" sz="2800" b="1" dirty="0" smtClean="0"/>
              <a:t>= - 7,95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0875" y="3408543"/>
                <a:ext cx="861567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r>
                  <a:rPr lang="vi-VN" sz="2800" dirty="0" smtClean="0">
                    <a:solidFill>
                      <a:srgbClr val="000000"/>
                    </a:solidFill>
                  </a:rPr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800" dirty="0" smtClean="0">
                    <a:solidFill>
                      <a:srgbClr val="000000"/>
                    </a:solidFill>
                  </a:rPr>
                  <a:t>, </a:t>
                </a:r>
                <a:r>
                  <a:rPr lang="vi-VN" sz="2800" dirty="0">
                    <a:solidFill>
                      <a:srgbClr val="000000"/>
                    </a:solidFill>
                  </a:rPr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800" dirty="0" smtClean="0">
                    <a:solidFill>
                      <a:srgbClr val="000000"/>
                    </a:solidFill>
                  </a:rPr>
                  <a:t>.</a:t>
                </a:r>
                <a:endParaRPr lang="vi-VN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5" y="3408543"/>
                <a:ext cx="8615670" cy="1384995"/>
              </a:xfrm>
              <a:prstGeom prst="rect">
                <a:avLst/>
              </a:prstGeom>
              <a:blipFill>
                <a:blip r:embed="rId6"/>
                <a:stretch>
                  <a:fillRect l="-1486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2" grpId="0"/>
      <p:bldP spid="46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25538" y="740777"/>
            <a:ext cx="8393986" cy="473935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8034" y="117797"/>
            <a:ext cx="405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Ví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</a:t>
            </a:r>
            <a:r>
              <a:rPr lang="en-US" sz="2800" b="1" dirty="0" smtClean="0"/>
              <a:t> 2: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7811" y="1064477"/>
                <a:ext cx="3071973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 smtClean="0"/>
                  <a:t> -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11" y="1064477"/>
                <a:ext cx="3071973" cy="829330"/>
              </a:xfrm>
              <a:prstGeom prst="rect">
                <a:avLst/>
              </a:prstGeom>
              <a:blipFill>
                <a:blip r:embed="rId3"/>
                <a:stretch>
                  <a:fillRect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22604" y="1152524"/>
                <a:ext cx="2954335" cy="829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604" y="1152524"/>
                <a:ext cx="2954335" cy="829330"/>
              </a:xfrm>
              <a:prstGeom prst="rect">
                <a:avLst/>
              </a:prstGeom>
              <a:blipFill>
                <a:blip r:embed="rId4"/>
                <a:stretch>
                  <a:fillRect l="-5155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47624" y="2249386"/>
                <a:ext cx="280357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624" y="2249386"/>
                <a:ext cx="2803577" cy="803682"/>
              </a:xfrm>
              <a:prstGeom prst="rect">
                <a:avLst/>
              </a:prstGeom>
              <a:blipFill>
                <a:blip r:embed="rId5"/>
                <a:stretch>
                  <a:fillRect l="-565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70361" y="3174503"/>
                <a:ext cx="3423181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b="1" dirty="0" smtClean="0">
                    <a:solidFill>
                      <a:srgbClr val="FF0000"/>
                    </a:solidFill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361" y="3174503"/>
                <a:ext cx="3423181" cy="829330"/>
              </a:xfrm>
              <a:prstGeom prst="rect">
                <a:avLst/>
              </a:prstGeom>
              <a:blipFill>
                <a:blip r:embed="rId6"/>
                <a:stretch>
                  <a:fillRect l="-4448" t="-3676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54030" y="3995369"/>
                <a:ext cx="3214107" cy="1450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000" b="1" dirty="0" smtClean="0"/>
                  <a:t> - 1 </a:t>
                </a:r>
              </a:p>
              <a:p>
                <a:r>
                  <a:rPr lang="en-US" sz="30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000" b="1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030" y="3995369"/>
                <a:ext cx="3214107" cy="1450141"/>
              </a:xfrm>
              <a:prstGeom prst="rect">
                <a:avLst/>
              </a:prstGeom>
              <a:blipFill>
                <a:blip r:embed="rId7"/>
                <a:stretch>
                  <a:fillRect l="-4356" b="-4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649295" y="1019848"/>
            <a:ext cx="217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Bỏ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dấu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ngoặc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dấu</a:t>
            </a:r>
            <a:r>
              <a:rPr lang="en-US" sz="2000" b="1" dirty="0" smtClean="0"/>
              <a:t> “-” </a:t>
            </a:r>
            <a:r>
              <a:rPr lang="en-US" sz="2000" b="1" dirty="0" err="1" smtClean="0"/>
              <a:t>đằng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trước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dấu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ngoặc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vuông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08928" y="1567189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32723" y="2415842"/>
            <a:ext cx="2363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Bỏ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dấu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ngoặc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dấu</a:t>
            </a:r>
            <a:r>
              <a:rPr lang="en-US" sz="2000" b="1" dirty="0" smtClean="0">
                <a:solidFill>
                  <a:srgbClr val="0000FF"/>
                </a:solidFill>
              </a:rPr>
              <a:t> “+” </a:t>
            </a:r>
            <a:r>
              <a:rPr lang="en-US" sz="2000" b="1" dirty="0" err="1" smtClean="0">
                <a:solidFill>
                  <a:srgbClr val="0000FF"/>
                </a:solidFill>
              </a:rPr>
              <a:t>đằng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trước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92729" y="2686208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21469" y="3431505"/>
            <a:ext cx="1785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Đặt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dấu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ngoặc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dấu</a:t>
            </a:r>
            <a:r>
              <a:rPr lang="en-US" sz="20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“-” </a:t>
            </a:r>
            <a:r>
              <a:rPr lang="en-US" sz="2000" b="1" dirty="0" err="1" smtClean="0"/>
              <a:t>đằng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trước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6234158" y="3856521"/>
            <a:ext cx="574974" cy="2674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6192" y="1355789"/>
                <a:ext cx="771442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b="1" dirty="0" smtClean="0">
                    <a:solidFill>
                      <a:srgbClr val="000000"/>
                    </a:solidFill>
                  </a:rPr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800" b="1" dirty="0" smtClean="0">
                    <a:solidFill>
                      <a:srgbClr val="000000"/>
                    </a:solidFill>
                  </a:rPr>
                  <a:t>, </a:t>
                </a:r>
                <a:r>
                  <a:rPr lang="vi-VN" sz="2800" b="1" dirty="0">
                    <a:solidFill>
                      <a:srgbClr val="000000"/>
                    </a:solidFill>
                  </a:rPr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800" b="1" dirty="0" smtClean="0">
                    <a:solidFill>
                      <a:srgbClr val="000000"/>
                    </a:solidFill>
                  </a:rPr>
                  <a:t>.</a:t>
                </a:r>
                <a:endParaRPr lang="en-US" sz="28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2" y="1355789"/>
                <a:ext cx="7714425" cy="1384995"/>
              </a:xfrm>
              <a:prstGeom prst="rect">
                <a:avLst/>
              </a:prstGeom>
              <a:blipFill>
                <a:blip r:embed="rId3"/>
                <a:stretch>
                  <a:fillRect l="-1580" t="-4386" r="-1975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429658" y="340601"/>
            <a:ext cx="2247441" cy="421241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</a:rPr>
              <a:t> ý: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/>
          </p:nvPr>
        </p:nvSpPr>
        <p:spPr>
          <a:xfrm>
            <a:off x="10274" y="26051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1132" y="1128899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a)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32" y="1128899"/>
                <a:ext cx="2691830" cy="737189"/>
              </a:xfrm>
              <a:prstGeom prst="rect">
                <a:avLst/>
              </a:prstGeom>
              <a:blipFill>
                <a:blip r:embed="rId2"/>
                <a:stretch>
                  <a:fillRect l="-4525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9282" y="3071157"/>
            <a:ext cx="499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b) </a:t>
            </a:r>
            <a:r>
              <a:rPr lang="en-US" sz="2800" dirty="0" smtClean="0"/>
              <a:t>6,5 +[0,75 - (8,25 -1,75)]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62962" y="1094917"/>
                <a:ext cx="5555348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 dirty="0" smtClean="0"/>
                  <a:t> 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62" y="1094917"/>
                <a:ext cx="5555348" cy="810991"/>
              </a:xfrm>
              <a:prstGeom prst="rect">
                <a:avLst/>
              </a:prstGeom>
              <a:blipFill>
                <a:blip r:embed="rId3"/>
                <a:stretch>
                  <a:fillRect l="-2854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582274" y="3117323"/>
            <a:ext cx="4212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= 6,5 + 0,75 - 8,25 + 1,75</a:t>
            </a:r>
          </a:p>
          <a:p>
            <a:r>
              <a:rPr lang="en-US" sz="2800" b="1" dirty="0" smtClean="0"/>
              <a:t>= 0,75</a:t>
            </a:r>
          </a:p>
        </p:txBody>
      </p:sp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3737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/>
                  <a:t>Giả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sử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một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khinh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khí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cầu</a:t>
                </a:r>
                <a:r>
                  <a:rPr lang="en-US" sz="2800" b="1" dirty="0"/>
                  <a:t> bay </a:t>
                </a:r>
                <a:r>
                  <a:rPr lang="en-US" sz="2800" b="1" dirty="0" err="1"/>
                  <a:t>lên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từ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mặt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đất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theo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chiều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thẳng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đứng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với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vận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tốc</a:t>
                </a:r>
                <a:r>
                  <a:rPr lang="en-US" sz="2800" b="1" dirty="0"/>
                  <a:t> 0,8 m/s </a:t>
                </a:r>
                <a:r>
                  <a:rPr lang="en-US" sz="2800" b="1" dirty="0" err="1"/>
                  <a:t>trong</a:t>
                </a:r>
                <a:r>
                  <a:rPr lang="en-US" sz="2800" b="1" dirty="0"/>
                  <a:t> 50 </a:t>
                </a:r>
                <a:r>
                  <a:rPr lang="en-US" sz="2800" b="1" dirty="0" err="1"/>
                  <a:t>giây</a:t>
                </a:r>
                <a:r>
                  <a:rPr lang="en-US" sz="2800" b="1" dirty="0"/>
                  <a:t>. </a:t>
                </a:r>
                <a:r>
                  <a:rPr lang="en-US" sz="2800" b="1" dirty="0" err="1"/>
                  <a:t>Sau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đó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nó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giảm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dần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độ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cao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với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vận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tốc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smtClean="0"/>
                  <a:t>m/s</a:t>
                </a:r>
                <a:r>
                  <a:rPr lang="en-US" sz="2800" b="1" dirty="0"/>
                  <a:t>. </a:t>
                </a:r>
                <a:r>
                  <a:rPr lang="en-US" sz="2800" b="1" dirty="0" err="1"/>
                  <a:t>Hỏi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sau</a:t>
                </a:r>
                <a:r>
                  <a:rPr lang="en-US" sz="2800" b="1" dirty="0"/>
                  <a:t> 27 </a:t>
                </a:r>
                <a:r>
                  <a:rPr lang="en-US" sz="2800" b="1" dirty="0" err="1"/>
                  <a:t>giây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kể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từ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khi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hạ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độ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cao</a:t>
                </a:r>
                <a:r>
                  <a:rPr lang="en-US" sz="2800" b="1" dirty="0"/>
                  <a:t>, </a:t>
                </a:r>
                <a:r>
                  <a:rPr lang="en-US" sz="2800" b="1" dirty="0" err="1"/>
                  <a:t>khinh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khí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cầu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cách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mặt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đất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bao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nhiêu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mét</a:t>
                </a:r>
                <a:r>
                  <a:rPr lang="en-US" sz="2800" b="1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3737242"/>
              </a:xfrm>
              <a:prstGeom prst="rect">
                <a:avLst/>
              </a:prstGeom>
              <a:blipFill>
                <a:blip r:embed="rId3"/>
                <a:stretch>
                  <a:fillRect l="-2283" t="-1631" r="-109" b="-3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0" y="0"/>
            <a:ext cx="3277456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3: </a:t>
            </a:r>
            <a:r>
              <a:rPr lang="en-US" sz="2800" dirty="0" err="1" smtClean="0"/>
              <a:t>Tính</a:t>
            </a:r>
            <a:endParaRPr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6304" y="757040"/>
                <a:ext cx="218740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a)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b="1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4" y="757040"/>
                <a:ext cx="2187407" cy="645048"/>
              </a:xfrm>
              <a:prstGeom prst="rect">
                <a:avLst/>
              </a:prstGeom>
              <a:blipFill>
                <a:blip r:embed="rId3"/>
                <a:stretch>
                  <a:fillRect l="-3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3081" y="695941"/>
                <a:ext cx="1156771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081" y="695941"/>
                <a:ext cx="1156771" cy="791820"/>
              </a:xfrm>
              <a:prstGeom prst="rect">
                <a:avLst/>
              </a:prstGeom>
              <a:blipFill>
                <a:blip r:embed="rId4"/>
                <a:stretch>
                  <a:fillRect l="-131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2775" y="1606044"/>
                <a:ext cx="2034666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b)  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75" y="1606044"/>
                <a:ext cx="2034666" cy="712631"/>
              </a:xfrm>
              <a:prstGeom prst="rect">
                <a:avLst/>
              </a:prstGeom>
              <a:blipFill>
                <a:blip r:embed="rId5"/>
                <a:stretch>
                  <a:fillRect l="-6287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67847" y="1591927"/>
                <a:ext cx="43940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b="1" dirty="0" smtClean="0">
                    <a:solidFill>
                      <a:srgbClr val="0000FF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</a:rPr>
                  <a:t> </a:t>
                </a:r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847" y="1591927"/>
                <a:ext cx="4394020" cy="803682"/>
              </a:xfrm>
              <a:prstGeom prst="rect">
                <a:avLst/>
              </a:prstGeom>
              <a:blipFill>
                <a:blip r:embed="rId6"/>
                <a:stretch>
                  <a:fillRect l="-3611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-62469" y="2574434"/>
            <a:ext cx="6247508" cy="58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rgbClr val="0000FF"/>
                </a:solidFill>
              </a:rPr>
              <a:t>Luyện</a:t>
            </a:r>
            <a:r>
              <a:rPr lang="en-US" sz="2800" b="1" u="sng" dirty="0" smtClean="0">
                <a:solidFill>
                  <a:srgbClr val="0000FF"/>
                </a:solidFill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</a:rPr>
              <a:t>tập</a:t>
            </a:r>
            <a:r>
              <a:rPr lang="en-US" sz="2800" b="1" u="sng" dirty="0" smtClean="0">
                <a:solidFill>
                  <a:srgbClr val="0000FF"/>
                </a:solidFill>
              </a:rPr>
              <a:t> 4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hợp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endParaRPr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8387" y="3332798"/>
                <a:ext cx="2845942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 dirty="0" smtClean="0"/>
                  <a:t>. </a:t>
                </a:r>
                <a:r>
                  <a:rPr lang="en-US" sz="2800" dirty="0" smtClean="0"/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. (- 0,25)</a:t>
                </a:r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87" y="3332798"/>
                <a:ext cx="2845942" cy="712631"/>
              </a:xfrm>
              <a:prstGeom prst="rect">
                <a:avLst/>
              </a:prstGeom>
              <a:blipFill>
                <a:blip r:embed="rId7"/>
                <a:stretch>
                  <a:fillRect r="-321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61285" y="3341238"/>
                <a:ext cx="3724012" cy="804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285" y="3341238"/>
                <a:ext cx="3724012" cy="804387"/>
              </a:xfrm>
              <a:prstGeom prst="rect">
                <a:avLst/>
              </a:prstGeom>
              <a:blipFill>
                <a:blip r:embed="rId8"/>
                <a:stretch>
                  <a:fillRect l="-409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61285" y="4074659"/>
                <a:ext cx="6751111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285" y="4074659"/>
                <a:ext cx="6751111" cy="829330"/>
              </a:xfrm>
              <a:prstGeom prst="rect">
                <a:avLst/>
              </a:prstGeom>
              <a:blipFill>
                <a:blip r:embed="rId9"/>
                <a:stretch>
                  <a:fillRect l="-225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565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0142" y="108747"/>
            <a:ext cx="8543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Chú</a:t>
            </a:r>
            <a:r>
              <a:rPr lang="en-US" sz="2800" b="1" dirty="0">
                <a:solidFill>
                  <a:srgbClr val="C00000"/>
                </a:solidFill>
              </a:rPr>
              <a:t> ý: 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thập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thập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42" y="2393879"/>
            <a:ext cx="5741916" cy="181588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800" b="1" dirty="0" smtClean="0"/>
              <a:t>7,8 : (- 0,13) = - (7,8 : 0,13) = - 60.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196" y="121186"/>
            <a:ext cx="85724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dụ</a:t>
            </a:r>
            <a:r>
              <a:rPr lang="en-US" sz="2800" b="1" dirty="0">
                <a:solidFill>
                  <a:srgbClr val="FF0000"/>
                </a:solidFill>
              </a:rPr>
              <a:t> 4 </a:t>
            </a:r>
            <a:r>
              <a:rPr lang="en-US" sz="2800" dirty="0" err="1"/>
              <a:t>và</a:t>
            </a:r>
            <a:r>
              <a:rPr lang="en-US" sz="2800" dirty="0"/>
              <a:t> so </a:t>
            </a:r>
            <a:r>
              <a:rPr lang="en-US" sz="2800" dirty="0" err="1"/>
              <a:t>sánh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945" y="1899836"/>
                <a:ext cx="8153735" cy="2965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00FF"/>
                    </a:solidFill>
                  </a:rPr>
                  <a:t>Trong 50s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đầu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,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khinh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khí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cầu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bay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lên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cách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mặt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đất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là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: 0,8. 50 = 40 (m)</a:t>
                </a:r>
              </a:p>
              <a:p>
                <a:r>
                  <a:rPr lang="en-US" sz="2800" b="1" dirty="0" err="1" smtClean="0">
                    <a:solidFill>
                      <a:srgbClr val="0000FF"/>
                    </a:solidFill>
                  </a:rPr>
                  <a:t>Sau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27s,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khinh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khí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cầu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giảm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độ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cao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là</a:t>
                </a:r>
                <a:endParaRPr lang="en-US" sz="2800" b="1" dirty="0" smtClean="0">
                  <a:solidFill>
                    <a:srgbClr val="0000FF"/>
                  </a:solidFill>
                </a:endParaRPr>
              </a:p>
              <a:p>
                <a:r>
                  <a:rPr lang="en-US" sz="2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0000FF"/>
                    </a:solidFill>
                  </a:rPr>
                  <a:t>.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27 = 15 (m)</a:t>
                </a:r>
              </a:p>
              <a:p>
                <a:r>
                  <a:rPr lang="en-US" sz="2800" b="1" dirty="0" err="1" smtClean="0">
                    <a:solidFill>
                      <a:srgbClr val="0000FF"/>
                    </a:solidFill>
                  </a:rPr>
                  <a:t>Vậy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sau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27s,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khinh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khí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cầu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cách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mặt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đất</a:t>
                </a:r>
                <a:r>
                  <a:rPr lang="en-US" sz="28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</a:rPr>
                  <a:t>là</a:t>
                </a:r>
                <a:endParaRPr lang="en-US" sz="2800" b="1" dirty="0">
                  <a:solidFill>
                    <a:srgbClr val="0000FF"/>
                  </a:solidFill>
                </a:endParaRPr>
              </a:p>
              <a:p>
                <a:r>
                  <a:rPr lang="en-US" sz="2800" b="1" dirty="0" smtClean="0">
                    <a:solidFill>
                      <a:srgbClr val="0000FF"/>
                    </a:solidFill>
                  </a:rPr>
                  <a:t>                 40 - 15 = 25 (m)</a:t>
                </a:r>
                <a:endParaRPr lang="en-US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45" y="1899836"/>
                <a:ext cx="8153735" cy="2965427"/>
              </a:xfrm>
              <a:prstGeom prst="rect">
                <a:avLst/>
              </a:prstGeom>
              <a:blipFill>
                <a:blip r:embed="rId3"/>
                <a:stretch>
                  <a:fillRect l="-1495" t="-2263" r="-299" b="-4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87" y="3904210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0602" y="132810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2" y="748523"/>
            <a:ext cx="61137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Cho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tấm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kích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thước</a:t>
            </a:r>
            <a:r>
              <a:rPr lang="en-US" sz="2000" b="1" dirty="0" smtClean="0"/>
              <a:t> 10 cm x 15 cm </a:t>
            </a:r>
            <a:r>
              <a:rPr lang="en-US" sz="2000" b="1" dirty="0" err="1" smtClean="0"/>
              <a:t>được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giấy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kích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thước</a:t>
            </a:r>
            <a:r>
              <a:rPr lang="en-US" sz="2000" b="1" dirty="0" smtClean="0"/>
              <a:t> 21,6 cm x 27,9 cm </a:t>
            </a:r>
            <a:r>
              <a:rPr lang="en-US" sz="2000" b="1" dirty="0" err="1" smtClean="0"/>
              <a:t>như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1.8. </a:t>
            </a:r>
            <a:r>
              <a:rPr lang="en-US" sz="2000" b="1" dirty="0" err="1" smtClean="0"/>
              <a:t>Nếu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cắt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theo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đúng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kích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thước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thì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tích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phần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giấy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còn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nhiêu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07789" y="2838879"/>
                <a:ext cx="7519268" cy="2345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smtClean="0"/>
                  <a:t>Diện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tích</a:t>
                </a:r>
                <a:r>
                  <a:rPr lang="en-US" sz="2400" b="1" dirty="0"/>
                  <a:t> 1 </a:t>
                </a:r>
                <a:r>
                  <a:rPr lang="en-US" sz="2400" b="1" dirty="0" err="1"/>
                  <a:t>tấm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ảnh</a:t>
                </a:r>
                <a:r>
                  <a:rPr lang="en-US" sz="2400" b="1" dirty="0"/>
                  <a:t> </a:t>
                </a:r>
                <a:r>
                  <a:rPr lang="en-US" sz="2400" b="1" dirty="0" err="1" smtClean="0"/>
                  <a:t>là</a:t>
                </a:r>
                <a:r>
                  <a:rPr lang="en-US" sz="2400" b="1" dirty="0"/>
                  <a:t> </a:t>
                </a:r>
                <a:r>
                  <a:rPr lang="en-US" sz="2400" b="1" dirty="0" smtClean="0"/>
                  <a:t>   10.15 </a:t>
                </a:r>
                <a:r>
                  <a:rPr lang="en-US" sz="2400" b="1" dirty="0"/>
                  <a:t>= 150 </a:t>
                </a:r>
                <a:r>
                  <a:rPr lang="en-US" sz="2400" b="1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 smtClean="0"/>
                  <a:t>)</a:t>
                </a:r>
                <a:endParaRPr lang="en-US" sz="2400" b="1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400" b="1" dirty="0" err="1"/>
                  <a:t>Diện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tích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tấm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giấy</a:t>
                </a:r>
                <a:r>
                  <a:rPr lang="en-US" sz="2400" b="1" dirty="0"/>
                  <a:t> </a:t>
                </a:r>
                <a:r>
                  <a:rPr lang="en-US" sz="2400" b="1" dirty="0" err="1" smtClean="0"/>
                  <a:t>là</a:t>
                </a:r>
                <a:r>
                  <a:rPr lang="en-US" sz="2400" b="1" dirty="0"/>
                  <a:t> </a:t>
                </a:r>
                <a:r>
                  <a:rPr lang="en-US" sz="2400" b="1" dirty="0" smtClean="0"/>
                  <a:t>     21,6 </a:t>
                </a:r>
                <a:r>
                  <a:rPr lang="en-US" sz="2400" b="1" dirty="0"/>
                  <a:t>. 27,9 = 602,64 </a:t>
                </a:r>
                <a:r>
                  <a:rPr lang="en-US" sz="2400" b="1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 smtClean="0"/>
                  <a:t>)</a:t>
                </a:r>
                <a:endParaRPr lang="en-US" sz="2400" b="1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400" b="1" dirty="0" err="1"/>
                  <a:t>Diện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tích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phần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giấy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ảnh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còn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lại</a:t>
                </a:r>
                <a:r>
                  <a:rPr lang="en-US" sz="2400" b="1" dirty="0"/>
                  <a:t> </a:t>
                </a:r>
                <a:r>
                  <a:rPr lang="en-US" sz="2400" b="1" dirty="0" err="1" smtClean="0"/>
                  <a:t>là</a:t>
                </a:r>
                <a:r>
                  <a:rPr lang="en-US" sz="2400" b="1" dirty="0"/>
                  <a:t> </a:t>
                </a:r>
                <a:r>
                  <a:rPr lang="en-US" sz="2400" b="1" dirty="0" smtClean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b="1" dirty="0"/>
                  <a:t> </a:t>
                </a:r>
                <a:r>
                  <a:rPr lang="en-US" sz="2400" b="1" dirty="0" smtClean="0"/>
                  <a:t>                     602,64 </a:t>
                </a:r>
                <a:r>
                  <a:rPr lang="en-US" sz="2400" b="1" dirty="0"/>
                  <a:t>– 2.150 = 302,64 </a:t>
                </a:r>
                <a:r>
                  <a:rPr lang="en-US" sz="2400" b="1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 smtClean="0"/>
                  <a:t>)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89" y="2838879"/>
                <a:ext cx="7519268" cy="2345835"/>
              </a:xfrm>
              <a:prstGeom prst="rect">
                <a:avLst/>
              </a:prstGeom>
              <a:blipFill>
                <a:blip r:embed="rId4"/>
                <a:stretch>
                  <a:fillRect l="-1216" b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210602" y="276492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0748" y="26516"/>
            <a:ext cx="32117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310" y="629338"/>
            <a:ext cx="286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</a:rPr>
              <a:t> 1.7 </a:t>
            </a:r>
            <a:r>
              <a:rPr lang="en-US" sz="2000" b="1" dirty="0" smtClean="0"/>
              <a:t>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7496" y="1464288"/>
                <a:ext cx="2363622" cy="71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8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96" y="1464288"/>
                <a:ext cx="2363622" cy="714811"/>
              </a:xfrm>
              <a:prstGeom prst="rect">
                <a:avLst/>
              </a:prstGeom>
              <a:blipFill>
                <a:blip r:embed="rId3"/>
                <a:stretch>
                  <a:fillRect l="-5155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6310" y="2423863"/>
                <a:ext cx="2866523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10" y="2423863"/>
                <a:ext cx="2866523" cy="737189"/>
              </a:xfrm>
              <a:prstGeom prst="rect">
                <a:avLst/>
              </a:prstGeom>
              <a:blipFill>
                <a:blip r:embed="rId4"/>
                <a:stretch>
                  <a:fillRect l="-4255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52675" y="3524343"/>
            <a:ext cx="4224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c) - 0,32. (- 0,875)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9945" y="4174660"/>
                <a:ext cx="286652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d) 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45" y="4174660"/>
                <a:ext cx="2866523" cy="714683"/>
              </a:xfrm>
              <a:prstGeom prst="rect">
                <a:avLst/>
              </a:prstGeom>
              <a:blipFill>
                <a:blip r:embed="rId5"/>
                <a:stretch>
                  <a:fillRect l="-4255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90049" y="1482077"/>
                <a:ext cx="3050921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049" y="1482077"/>
                <a:ext cx="3050921" cy="803682"/>
              </a:xfrm>
              <a:prstGeom prst="rect">
                <a:avLst/>
              </a:prstGeom>
              <a:blipFill>
                <a:blip r:embed="rId6"/>
                <a:stretch>
                  <a:fillRect l="-4990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64850" y="2486921"/>
                <a:ext cx="5520781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850" y="2486921"/>
                <a:ext cx="5520781" cy="810991"/>
              </a:xfrm>
              <a:prstGeom prst="rect">
                <a:avLst/>
              </a:prstGeom>
              <a:blipFill>
                <a:blip r:embed="rId7"/>
                <a:stretch>
                  <a:fillRect l="-287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509617" y="3554320"/>
            <a:ext cx="19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= 0,28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21734" y="4204637"/>
                <a:ext cx="5038471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 smtClean="0"/>
                  <a:t> = </a:t>
                </a:r>
                <a:r>
                  <a:rPr lang="en-US" sz="2800" b="1" dirty="0"/>
                  <a:t>(- 5</a:t>
                </a:r>
                <a:r>
                  <a:rPr lang="en-US" sz="2800" b="1" dirty="0" smtClean="0"/>
                  <a:t>).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2800" b="1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734" y="4204637"/>
                <a:ext cx="5038471" cy="718979"/>
              </a:xfrm>
              <a:prstGeom prst="rect">
                <a:avLst/>
              </a:prstGeom>
              <a:blipFill>
                <a:blip r:embed="rId8"/>
                <a:stretch>
                  <a:fillRect l="-241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0" y="-101586"/>
            <a:ext cx="3300833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rgbClr val="FF0000"/>
                </a:solidFill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</a:rPr>
              <a:t> 1.8 </a:t>
            </a:r>
            <a:r>
              <a:rPr lang="en-US" sz="2000" b="1" dirty="0" smtClean="0"/>
              <a:t>(SGK - tr13)</a:t>
            </a:r>
            <a:endParaRPr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575" y="623991"/>
            <a:ext cx="537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biểu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0664" y="1344810"/>
                <a:ext cx="6771147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4" y="1344810"/>
                <a:ext cx="6771147" cy="737189"/>
              </a:xfrm>
              <a:prstGeom prst="rect">
                <a:avLst/>
              </a:prstGeom>
              <a:blipFill>
                <a:blip r:embed="rId3"/>
                <a:stretch>
                  <a:fillRect l="-1892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7672" y="2138642"/>
                <a:ext cx="6554304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672" y="2138642"/>
                <a:ext cx="6554304" cy="737189"/>
              </a:xfrm>
              <a:prstGeom prst="rect">
                <a:avLst/>
              </a:prstGeom>
              <a:blipFill>
                <a:blip r:embed="rId4"/>
                <a:stretch>
                  <a:fillRect l="-1953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7672" y="2961084"/>
                <a:ext cx="561787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 smtClean="0"/>
                  <a:t> + 2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672" y="2961084"/>
                <a:ext cx="5617870" cy="714683"/>
              </a:xfrm>
              <a:prstGeom prst="rect">
                <a:avLst/>
              </a:prstGeom>
              <a:blipFill>
                <a:blip r:embed="rId5"/>
                <a:stretch>
                  <a:fillRect l="-2278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67672" y="3790041"/>
                <a:ext cx="5189626" cy="737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672" y="3790041"/>
                <a:ext cx="5189626" cy="737189"/>
              </a:xfrm>
              <a:prstGeom prst="rect">
                <a:avLst/>
              </a:prstGeom>
              <a:blipFill>
                <a:blip r:embed="rId6"/>
                <a:stretch>
                  <a:fillRect l="-2468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53258" y="4620280"/>
            <a:ext cx="355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= 5 - 1 - 1 = 3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457298" y="-172103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320979" y="301402"/>
                <a:ext cx="5738297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79" y="301402"/>
                <a:ext cx="5738297" cy="737189"/>
              </a:xfrm>
              <a:prstGeom prst="rect">
                <a:avLst/>
              </a:prstGeom>
              <a:blipFill>
                <a:blip r:embed="rId3"/>
                <a:stretch>
                  <a:fillRect l="-2232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68750" y="1339993"/>
                <a:ext cx="5581003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b="1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50" y="1339993"/>
                <a:ext cx="5581003" cy="737189"/>
              </a:xfrm>
              <a:prstGeom prst="rect">
                <a:avLst/>
              </a:prstGeom>
              <a:blipFill>
                <a:blip r:embed="rId4"/>
                <a:stretch>
                  <a:fillRect l="-2183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62112" y="2378584"/>
                <a:ext cx="4382927" cy="2226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</a:p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3200" b="1" dirty="0" smtClean="0"/>
                  <a:t> </a:t>
                </a:r>
              </a:p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112" y="2378584"/>
                <a:ext cx="4382927" cy="2226507"/>
              </a:xfrm>
              <a:prstGeom prst="rect">
                <a:avLst/>
              </a:prstGeom>
              <a:blipFill>
                <a:blip r:embed="rId5"/>
                <a:stretch>
                  <a:fillRect l="-3616" b="-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6897328" y="2167698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5956905" y="0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948563" y="255695"/>
            <a:ext cx="3264978" cy="58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rgbClr val="FF0000"/>
                </a:solidFill>
              </a:rPr>
              <a:t>Bài</a:t>
            </a:r>
            <a:r>
              <a:rPr lang="en-US" sz="2400" b="1" u="sng" dirty="0" smtClean="0">
                <a:solidFill>
                  <a:srgbClr val="FF0000"/>
                </a:solidFill>
              </a:rPr>
              <a:t> 1.10 </a:t>
            </a:r>
            <a:r>
              <a:rPr lang="en-US" sz="2000" b="1" dirty="0" smtClean="0"/>
              <a:t>(SGK - tr13)</a:t>
            </a:r>
            <a:endParaRPr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6718" y="779905"/>
            <a:ext cx="327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Tính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hợp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lí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2475" y="1990285"/>
                <a:ext cx="6081823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FF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0000FF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75" y="1990285"/>
                <a:ext cx="6081823" cy="803682"/>
              </a:xfrm>
              <a:prstGeom prst="rect">
                <a:avLst/>
              </a:prstGeom>
              <a:blipFill>
                <a:blip r:embed="rId5"/>
                <a:stretch>
                  <a:fillRect l="-15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04713" y="2910760"/>
            <a:ext cx="76392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/>
              <a:t>= 78. 1 + 2 020. 0 = 78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176958" y="82109"/>
            <a:ext cx="7886700" cy="9941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3237665" y="372258"/>
            <a:ext cx="371698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rgbClr val="FF0000"/>
                </a:solidFill>
              </a:rPr>
              <a:t>Bài</a:t>
            </a:r>
            <a:r>
              <a:rPr lang="en-US" sz="2400" b="1" u="sng" dirty="0" smtClean="0">
                <a:solidFill>
                  <a:srgbClr val="FF0000"/>
                </a:solidFill>
              </a:rPr>
              <a:t> 1.9 </a:t>
            </a:r>
            <a:r>
              <a:rPr lang="en-US" sz="2400" b="1" dirty="0" smtClean="0"/>
              <a:t>(SGK - tr13)</a:t>
            </a:r>
            <a:endParaRPr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12426" y="1323261"/>
            <a:ext cx="6402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“</a:t>
            </a:r>
            <a:r>
              <a:rPr lang="en-US" sz="2800" dirty="0" err="1" smtClean="0"/>
              <a:t>nối</a:t>
            </a:r>
            <a:r>
              <a:rPr lang="en-US" sz="2800" dirty="0" smtClean="0"/>
              <a:t>”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ở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chiếc</a:t>
            </a:r>
            <a:r>
              <a:rPr lang="en-US" sz="2800" dirty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1.9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phép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, </a:t>
            </a:r>
            <a:r>
              <a:rPr lang="en-US" sz="2800" dirty="0" err="1" smtClean="0"/>
              <a:t>trừ</a:t>
            </a:r>
            <a:r>
              <a:rPr lang="en-US" sz="2800" dirty="0" smtClean="0"/>
              <a:t>, </a:t>
            </a:r>
            <a:r>
              <a:rPr lang="en-US" sz="2800" dirty="0" err="1" smtClean="0"/>
              <a:t>nhân</a:t>
            </a:r>
            <a:r>
              <a:rPr lang="en-US" sz="2800" dirty="0" smtClean="0"/>
              <a:t>, chia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ngoặc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biểu</a:t>
            </a:r>
            <a:r>
              <a:rPr lang="en-US" sz="2800" dirty="0" smtClean="0"/>
              <a:t> </a:t>
            </a:r>
            <a:r>
              <a:rPr lang="en-US" sz="2800" dirty="0" err="1" smtClean="0"/>
              <a:t>thức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trị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ở </a:t>
            </a:r>
            <a:r>
              <a:rPr lang="en-US" sz="2800" dirty="0" err="1" smtClean="0"/>
              <a:t>bông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0495" y="3997884"/>
            <a:ext cx="4591320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3200" b="1" dirty="0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3200" b="1" dirty="0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3200" b="1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569318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</a:rPr>
              <a:t> ý</a:t>
            </a:r>
            <a:r>
              <a:rPr lang="en-US" sz="2800" b="1" dirty="0" smtClean="0">
                <a:solidFill>
                  <a:schemeClr val="accent1"/>
                </a:solidFill>
              </a:rPr>
              <a:t>: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39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0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39040"/>
              </a:xfrm>
              <a:prstGeom prst="rect">
                <a:avLst/>
              </a:prstGeom>
              <a:blipFill>
                <a:blip r:embed="rId4"/>
                <a:stretch>
                  <a:fillRect l="-1078" b="-1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610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Sau</a:t>
            </a:r>
            <a:r>
              <a:rPr lang="en-US" sz="2000" b="1" dirty="0">
                <a:solidFill>
                  <a:srgbClr val="002060"/>
                </a:solidFill>
              </a:rPr>
              <a:t> 27s, </a:t>
            </a:r>
            <a:r>
              <a:rPr lang="en-US" sz="2000" b="1" dirty="0" err="1">
                <a:solidFill>
                  <a:srgbClr val="002060"/>
                </a:solidFill>
              </a:rPr>
              <a:t>khinh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cầu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mặt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bao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xa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36274" y="155060"/>
            <a:ext cx="3917933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rgbClr val="FF0000"/>
                </a:solidFill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</a:rPr>
              <a:t> 1.11 </a:t>
            </a:r>
            <a:r>
              <a:rPr lang="en-US" sz="2800" b="1" dirty="0" smtClean="0"/>
              <a:t>(SGK - tr13)</a:t>
            </a:r>
            <a:endParaRPr sz="2800" b="1" dirty="0"/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375098" y="110591"/>
            <a:ext cx="2619375" cy="1514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536" y="1673846"/>
            <a:ext cx="860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Ngăn</a:t>
            </a:r>
            <a:r>
              <a:rPr lang="en-US" sz="2400" dirty="0" smtClean="0"/>
              <a:t> </a:t>
            </a:r>
            <a:r>
              <a:rPr lang="en-US" sz="2400" dirty="0" err="1" smtClean="0"/>
              <a:t>đựng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thư</a:t>
            </a:r>
            <a:r>
              <a:rPr lang="en-US" sz="2400" dirty="0" smtClean="0"/>
              <a:t> </a:t>
            </a:r>
            <a:r>
              <a:rPr lang="en-US" sz="2400" dirty="0" err="1" smtClean="0"/>
              <a:t>viện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120 cm.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ta </a:t>
            </a:r>
            <a:r>
              <a:rPr lang="en-US" sz="2400" dirty="0" err="1" smtClean="0"/>
              <a:t>dự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xếp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cuốn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dày</a:t>
            </a:r>
            <a:r>
              <a:rPr lang="en-US" sz="2400" dirty="0" smtClean="0"/>
              <a:t> </a:t>
            </a:r>
            <a:r>
              <a:rPr lang="en-US" sz="2400" dirty="0" err="1" smtClean="0"/>
              <a:t>khoảng</a:t>
            </a:r>
            <a:r>
              <a:rPr lang="en-US" sz="2400" dirty="0" smtClean="0"/>
              <a:t> 2,4 cm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ngăn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. </a:t>
            </a:r>
            <a:r>
              <a:rPr lang="en-US" sz="2400" dirty="0" err="1" smtClean="0"/>
              <a:t>Hỏi</a:t>
            </a:r>
            <a:r>
              <a:rPr lang="en-US" sz="2400" dirty="0" smtClean="0"/>
              <a:t> </a:t>
            </a:r>
            <a:r>
              <a:rPr lang="en-US" sz="2400" dirty="0" err="1" smtClean="0"/>
              <a:t>ngăn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nhiêu</a:t>
            </a:r>
            <a:r>
              <a:rPr lang="en-US" sz="2400" dirty="0" smtClean="0"/>
              <a:t> </a:t>
            </a:r>
            <a:r>
              <a:rPr lang="en-US" sz="2400" dirty="0" err="1" smtClean="0"/>
              <a:t>cuốn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vậy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51317" y="4009445"/>
            <a:ext cx="7917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Ngăn sách đó có thể để được nhiều nhất số cuốn sách </a:t>
            </a:r>
            <a:r>
              <a:rPr lang="vi-VN" sz="2800" b="1" dirty="0" smtClean="0"/>
              <a:t>là</a:t>
            </a:r>
            <a:r>
              <a:rPr lang="en-US" sz="2800" b="1" dirty="0" smtClean="0"/>
              <a:t>  </a:t>
            </a:r>
            <a:r>
              <a:rPr lang="vi-VN" sz="2800" b="1" dirty="0" smtClean="0"/>
              <a:t>120 </a:t>
            </a:r>
            <a:r>
              <a:rPr lang="vi-VN" sz="2800" b="1" dirty="0"/>
              <a:t>: </a:t>
            </a:r>
            <a:r>
              <a:rPr lang="vi-VN" sz="2800" b="1" dirty="0" smtClean="0"/>
              <a:t>2,4</a:t>
            </a:r>
            <a:r>
              <a:rPr lang="en-US" sz="2800" b="1" dirty="0" smtClean="0"/>
              <a:t> </a:t>
            </a:r>
            <a:r>
              <a:rPr lang="vi-VN" sz="2800" b="1" dirty="0" smtClean="0"/>
              <a:t>= </a:t>
            </a:r>
            <a:r>
              <a:rPr lang="vi-VN" sz="2800" b="1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265502" y="3254522"/>
            <a:ext cx="1659475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Đáp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án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𝐚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𝐚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</m:t>
                        </m:r>
                      </m:den>
                    </m:f>
                  </m:oMath>
                </a14:m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𝐚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𝐚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𝐚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2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3200" b="1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 l="-333" r="-1581"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800" b="1" kern="12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kern="12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 &gt; B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 = B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≥ B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 &lt; B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203038" y="1046603"/>
            <a:ext cx="7861310" cy="1591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+mn-lt"/>
              </a:rPr>
              <a:t>BÀI 2: </a:t>
            </a:r>
            <a:r>
              <a:rPr lang="en-US" sz="4400" b="1" dirty="0" smtClean="0">
                <a:solidFill>
                  <a:srgbClr val="FF0000"/>
                </a:solidFill>
                <a:latin typeface="+mn-lt"/>
              </a:rPr>
              <a:t>CỘNG</a:t>
            </a:r>
            <a:r>
              <a:rPr lang="en-US" sz="4400" b="1" dirty="0" smtClean="0">
                <a:solidFill>
                  <a:srgbClr val="000000"/>
                </a:solidFill>
                <a:latin typeface="+mn-lt"/>
              </a:rPr>
              <a:t>, TRỪ, </a:t>
            </a:r>
            <a:r>
              <a:rPr lang="en-US" sz="4400" b="1" dirty="0" smtClean="0">
                <a:solidFill>
                  <a:srgbClr val="0000FF"/>
                </a:solidFill>
                <a:latin typeface="+mn-lt"/>
              </a:rPr>
              <a:t>NHÂN</a:t>
            </a:r>
            <a:r>
              <a:rPr lang="en-US" sz="44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4400" b="1" dirty="0" smtClean="0">
                <a:solidFill>
                  <a:srgbClr val="FF0066"/>
                </a:solidFill>
                <a:latin typeface="+mn-lt"/>
              </a:rPr>
              <a:t>CHIA</a:t>
            </a:r>
            <a:r>
              <a:rPr lang="en-US" sz="4400" b="1" dirty="0" smtClean="0">
                <a:solidFill>
                  <a:srgbClr val="000000"/>
                </a:solidFill>
                <a:latin typeface="+mn-lt"/>
              </a:rPr>
              <a:t> SỐ HỮU TỈ</a:t>
            </a:r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400" b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4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031275" y="1768108"/>
            <a:ext cx="4810979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138129" y="3033025"/>
            <a:ext cx="5372839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3"/>
          </p:nvPr>
        </p:nvSpPr>
        <p:spPr>
          <a:xfrm>
            <a:off x="340528" y="1659338"/>
            <a:ext cx="635100" cy="577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4"/>
          </p:nvPr>
        </p:nvSpPr>
        <p:spPr>
          <a:xfrm>
            <a:off x="289320" y="3022490"/>
            <a:ext cx="686307" cy="43680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6"/>
          </p:nvPr>
        </p:nvSpPr>
        <p:spPr>
          <a:xfrm>
            <a:off x="2473920" y="341191"/>
            <a:ext cx="5171786" cy="4419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2440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52" grpId="0"/>
      <p:bldP spid="14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175277" y="244749"/>
            <a:ext cx="5090785" cy="565079"/>
          </a:xfrm>
          <a:prstGeom prst="homePlat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Cộng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và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trừ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hai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số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hữu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tỉ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585" y="975025"/>
            <a:ext cx="803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/>
              <a:t>Thực</a:t>
            </a:r>
            <a:r>
              <a:rPr lang="en-US" sz="2400" i="1" dirty="0" smtClean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b="1" i="1" dirty="0"/>
              <a:t>HĐ1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b="1" i="1" dirty="0"/>
              <a:t>HĐ2</a:t>
            </a:r>
            <a:r>
              <a:rPr lang="en-US" sz="2400" i="1" dirty="0"/>
              <a:t> </a:t>
            </a:r>
            <a:r>
              <a:rPr lang="en-US" sz="2400" i="1" dirty="0" err="1"/>
              <a:t>để</a:t>
            </a:r>
            <a:r>
              <a:rPr lang="en-US" sz="2400" i="1" dirty="0"/>
              <a:t> </a:t>
            </a:r>
            <a:r>
              <a:rPr lang="en-US" sz="2400" i="1" dirty="0" err="1"/>
              <a:t>ôn</a:t>
            </a:r>
            <a:r>
              <a:rPr lang="en-US" sz="2400" i="1" dirty="0"/>
              <a:t> </a:t>
            </a:r>
            <a:r>
              <a:rPr lang="en-US" sz="2400" i="1" dirty="0" err="1"/>
              <a:t>lại</a:t>
            </a:r>
            <a:r>
              <a:rPr lang="en-US" sz="2400" i="1" dirty="0"/>
              <a:t> </a:t>
            </a:r>
            <a:r>
              <a:rPr lang="en-US" sz="2400" i="1" dirty="0" err="1"/>
              <a:t>quy</a:t>
            </a:r>
            <a:r>
              <a:rPr lang="en-US" sz="2400" i="1" dirty="0"/>
              <a:t> </a:t>
            </a:r>
            <a:r>
              <a:rPr lang="en-US" sz="2400" i="1" dirty="0" err="1"/>
              <a:t>tắc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cách</a:t>
            </a:r>
            <a:r>
              <a:rPr lang="en-US" sz="2400" i="1" dirty="0"/>
              <a:t> </a:t>
            </a:r>
            <a:r>
              <a:rPr lang="en-US" sz="2400" i="1" dirty="0" err="1"/>
              <a:t>cộng</a:t>
            </a:r>
            <a:r>
              <a:rPr lang="en-US" sz="2400" i="1" dirty="0"/>
              <a:t>, </a:t>
            </a:r>
            <a:r>
              <a:rPr lang="en-US" sz="2400" i="1" dirty="0" err="1"/>
              <a:t>trừ</a:t>
            </a:r>
            <a:r>
              <a:rPr lang="en-US" sz="2400" i="1" dirty="0"/>
              <a:t> </a:t>
            </a:r>
            <a:r>
              <a:rPr lang="en-US" sz="2400" i="1" dirty="0" err="1"/>
              <a:t>phân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(</a:t>
            </a:r>
            <a:r>
              <a:rPr lang="en-US" sz="2400" i="1" dirty="0" err="1"/>
              <a:t>cùng</a:t>
            </a:r>
            <a:r>
              <a:rPr lang="en-US" sz="2400" i="1" dirty="0"/>
              <a:t> </a:t>
            </a:r>
            <a:r>
              <a:rPr lang="en-US" sz="2400" i="1" dirty="0" err="1"/>
              <a:t>mẫu</a:t>
            </a:r>
            <a:r>
              <a:rPr lang="en-US" sz="2400" i="1" dirty="0"/>
              <a:t>, </a:t>
            </a:r>
            <a:r>
              <a:rPr lang="en-US" sz="2400" i="1" dirty="0" err="1"/>
              <a:t>khác</a:t>
            </a:r>
            <a:r>
              <a:rPr lang="en-US" sz="2400" i="1" dirty="0"/>
              <a:t> </a:t>
            </a:r>
            <a:r>
              <a:rPr lang="en-US" sz="2400" i="1" dirty="0" err="1"/>
              <a:t>mẫu</a:t>
            </a:r>
            <a:r>
              <a:rPr lang="en-US" sz="24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80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Nhắc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tắc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trừ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rồi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phép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9811" y="3628139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11" y="3628139"/>
                <a:ext cx="1571946" cy="702115"/>
              </a:xfrm>
              <a:prstGeom prst="rect">
                <a:avLst/>
              </a:prstGeom>
              <a:blipFill>
                <a:blip r:embed="rId3"/>
                <a:stretch>
                  <a:fillRect l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02046" y="3532658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046" y="3532658"/>
                <a:ext cx="1571946" cy="708399"/>
              </a:xfrm>
              <a:prstGeom prst="rect">
                <a:avLst/>
              </a:prstGeom>
              <a:blipFill>
                <a:blip r:embed="rId4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157868" y="2857427"/>
            <a:ext cx="2152189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mẫu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161353" y="702152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0000FF"/>
                </a:solidFill>
              </a:rPr>
              <a:t>Cùng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mẫu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endParaRPr sz="2000" b="1" dirty="0">
              <a:solidFill>
                <a:srgbClr val="0000FF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161353" y="124731"/>
            <a:ext cx="4219367" cy="441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Quy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tắc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cộng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194" y="1438766"/>
            <a:ext cx="4730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Muốn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, ta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nhau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giữ</a:t>
            </a:r>
            <a:r>
              <a:rPr lang="en-US" sz="2400" b="1" dirty="0"/>
              <a:t> </a:t>
            </a:r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194" y="3534161"/>
            <a:ext cx="4699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Muốn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cộng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hai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phân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khác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mẫu</a:t>
            </a:r>
            <a:r>
              <a:rPr lang="en-US" sz="2400" b="1" dirty="0">
                <a:solidFill>
                  <a:srgbClr val="0000FF"/>
                </a:solidFill>
              </a:rPr>
              <a:t>, ta </a:t>
            </a:r>
            <a:r>
              <a:rPr lang="en-US" sz="2400" b="1" dirty="0" err="1">
                <a:solidFill>
                  <a:srgbClr val="0000FF"/>
                </a:solidFill>
              </a:rPr>
              <a:t>quy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đồng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mẫu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chúng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sau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đó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cộng</a:t>
            </a:r>
            <a:r>
              <a:rPr lang="en-US" sz="2400" b="1" dirty="0" smtClean="0">
                <a:solidFill>
                  <a:srgbClr val="0000FF"/>
                </a:solidFill>
              </a:rPr>
              <a:t> 2 </a:t>
            </a:r>
            <a:r>
              <a:rPr lang="en-US" sz="2400" b="1" dirty="0" err="1" smtClean="0">
                <a:solidFill>
                  <a:srgbClr val="0000FF"/>
                </a:solidFill>
              </a:rPr>
              <a:t>phân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có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cùng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mẫu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2967552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FF0000"/>
                </a:solidFill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mẫu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5090524" y="738796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Cùng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mẫu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38" name="Google Shape;348;p36"/>
          <p:cNvSpPr/>
          <p:nvPr/>
        </p:nvSpPr>
        <p:spPr>
          <a:xfrm>
            <a:off x="4970316" y="193826"/>
            <a:ext cx="3877204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0000FF"/>
                </a:solidFill>
              </a:rPr>
              <a:t>Quy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tắc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trừ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phân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9787" y="1254100"/>
            <a:ext cx="4205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Muốn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 smtClean="0"/>
              <a:t>hai</a:t>
            </a:r>
            <a:r>
              <a:rPr lang="en-US" sz="2400" b="1" dirty="0" smtClean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, ta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giữ</a:t>
            </a:r>
            <a:r>
              <a:rPr lang="en-US" sz="2400" b="1" dirty="0"/>
              <a:t> </a:t>
            </a:r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1743" y="3534161"/>
            <a:ext cx="40534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</a:rPr>
              <a:t>Muốn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trừ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hai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phân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số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khác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mẫu</a:t>
            </a:r>
            <a:r>
              <a:rPr lang="en-US" sz="2400" b="1" dirty="0">
                <a:solidFill>
                  <a:srgbClr val="FF0066"/>
                </a:solidFill>
              </a:rPr>
              <a:t>, ta </a:t>
            </a:r>
            <a:r>
              <a:rPr lang="en-US" sz="2400" b="1" dirty="0" err="1">
                <a:solidFill>
                  <a:srgbClr val="FF0066"/>
                </a:solidFill>
              </a:rPr>
              <a:t>quy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mẫu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hai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phân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số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rồi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trừ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</a:rPr>
              <a:t>2 </a:t>
            </a:r>
            <a:r>
              <a:rPr lang="en-US" sz="2400" b="1" dirty="0" err="1">
                <a:solidFill>
                  <a:srgbClr val="FF0066"/>
                </a:solidFill>
              </a:rPr>
              <a:t>phân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số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đó</a:t>
            </a:r>
            <a:r>
              <a:rPr lang="en-US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60475" y="414776"/>
            <a:ext cx="28153" cy="459789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681184" y="1321577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9487" y="1851200"/>
                <a:ext cx="2517306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487" y="1851200"/>
                <a:ext cx="2517306" cy="795795"/>
              </a:xfrm>
              <a:prstGeom prst="rect">
                <a:avLst/>
              </a:prstGeom>
              <a:blipFill>
                <a:blip r:embed="rId4"/>
                <a:stretch>
                  <a:fillRect l="-605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27493" y="2951069"/>
                <a:ext cx="1844223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93" y="2951069"/>
                <a:ext cx="1844223" cy="796500"/>
              </a:xfrm>
              <a:prstGeom prst="rect">
                <a:avLst/>
              </a:prstGeom>
              <a:blipFill>
                <a:blip r:embed="rId5"/>
                <a:stretch>
                  <a:fillRect l="-8609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71716" y="1898838"/>
                <a:ext cx="3264064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32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32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716" y="1898838"/>
                <a:ext cx="3264064" cy="801310"/>
              </a:xfrm>
              <a:prstGeom prst="rect">
                <a:avLst/>
              </a:prstGeom>
              <a:blipFill>
                <a:blip r:embed="rId6"/>
                <a:stretch>
                  <a:fillRect l="-4664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71716" y="3004222"/>
                <a:ext cx="320872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2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716" y="3004222"/>
                <a:ext cx="3208720" cy="808619"/>
              </a:xfrm>
              <a:prstGeom prst="rect">
                <a:avLst/>
              </a:prstGeom>
              <a:blipFill>
                <a:blip r:embed="rId7"/>
                <a:stretch>
                  <a:fillRect l="-4744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81184" y="432728"/>
            <a:ext cx="494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Thực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phép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tính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629309" y="985259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561" y="192827"/>
            <a:ext cx="6195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Viết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hỗn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thập</a:t>
            </a:r>
            <a:r>
              <a:rPr lang="en-US" sz="2400" b="1" dirty="0"/>
              <a:t> </a:t>
            </a:r>
            <a:r>
              <a:rPr lang="en-US" sz="2400" b="1" dirty="0" err="1" smtClean="0"/>
              <a:t>phân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phép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dưới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rồi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phép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tính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798" y="2049216"/>
                <a:ext cx="2538334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a) 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98" y="2049216"/>
                <a:ext cx="2538334" cy="707758"/>
              </a:xfrm>
              <a:prstGeom prst="rect">
                <a:avLst/>
              </a:prstGeom>
              <a:blipFill>
                <a:blip r:embed="rId4"/>
                <a:stretch>
                  <a:fillRect l="-4796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7068" y="3182551"/>
                <a:ext cx="1859623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b) 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68" y="3182551"/>
                <a:ext cx="1859623" cy="791820"/>
              </a:xfrm>
              <a:prstGeom prst="rect">
                <a:avLst/>
              </a:prstGeom>
              <a:blipFill>
                <a:blip r:embed="rId5"/>
                <a:stretch>
                  <a:fillRect l="-6557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80387" y="2011154"/>
                <a:ext cx="50890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387" y="2011154"/>
                <a:ext cx="5089050" cy="810991"/>
              </a:xfrm>
              <a:prstGeom prst="rect">
                <a:avLst/>
              </a:prstGeom>
              <a:blipFill>
                <a:blip r:embed="rId6"/>
                <a:stretch>
                  <a:fillRect l="-2994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94796" y="3169984"/>
                <a:ext cx="5672944" cy="804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 smtClean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 smtClean="0"/>
                  <a:t> = -2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96" y="3169984"/>
                <a:ext cx="5672944" cy="804387"/>
              </a:xfrm>
              <a:prstGeom prst="rect">
                <a:avLst/>
              </a:prstGeom>
              <a:blipFill>
                <a:blip r:embed="rId7"/>
                <a:stretch>
                  <a:fillRect l="-2685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1629</Words>
  <Application>Microsoft Office PowerPoint</Application>
  <PresentationFormat>On-screen Show (16:9)</PresentationFormat>
  <Paragraphs>213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Anaheim</vt:lpstr>
      <vt:lpstr>Bebas Neue</vt:lpstr>
      <vt:lpstr>Barriecito</vt:lpstr>
      <vt:lpstr>Cambria Math</vt:lpstr>
      <vt:lpstr>Roboto Condensed Light</vt:lpstr>
      <vt:lpstr>Arial</vt:lpstr>
      <vt:lpstr>Times New Roman</vt:lpstr>
      <vt:lpstr>Calibri Light</vt:lpstr>
      <vt:lpstr>Calibri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Ms Luyen</cp:lastModifiedBy>
  <cp:revision>78</cp:revision>
  <dcterms:modified xsi:type="dcterms:W3CDTF">2024-09-20T10:13:39Z</dcterms:modified>
</cp:coreProperties>
</file>