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 id="283" r:id="rId3"/>
    <p:sldId id="284" r:id="rId4"/>
    <p:sldId id="268" r:id="rId5"/>
    <p:sldId id="258" r:id="rId6"/>
    <p:sldId id="260" r:id="rId7"/>
    <p:sldId id="285" r:id="rId8"/>
    <p:sldId id="259" r:id="rId9"/>
    <p:sldId id="257" r:id="rId10"/>
    <p:sldId id="270" r:id="rId11"/>
    <p:sldId id="263" r:id="rId12"/>
    <p:sldId id="267" r:id="rId13"/>
    <p:sldId id="262" r:id="rId14"/>
    <p:sldId id="286" r:id="rId15"/>
    <p:sldId id="271" r:id="rId16"/>
    <p:sldId id="272" r:id="rId17"/>
    <p:sldId id="273" r:id="rId18"/>
    <p:sldId id="274" r:id="rId19"/>
    <p:sldId id="275" r:id="rId20"/>
    <p:sldId id="265" r:id="rId21"/>
    <p:sldId id="264" r:id="rId22"/>
    <p:sldId id="287" r:id="rId23"/>
    <p:sldId id="276" r:id="rId24"/>
    <p:sldId id="277" r:id="rId25"/>
    <p:sldId id="278" r:id="rId26"/>
    <p:sldId id="279" r:id="rId27"/>
    <p:sldId id="266"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E5"/>
    <a:srgbClr val="E9E6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0.png"/><Relationship Id="rId18" Type="http://schemas.openxmlformats.org/officeDocument/2006/relationships/image" Target="../media/image43.svg"/><Relationship Id="rId3" Type="http://schemas.openxmlformats.org/officeDocument/2006/relationships/image" Target="../media/image2.png"/><Relationship Id="rId7" Type="http://schemas.openxmlformats.org/officeDocument/2006/relationships/image" Target="../media/image36.png"/><Relationship Id="rId12" Type="http://schemas.openxmlformats.org/officeDocument/2006/relationships/image" Target="../media/image19.svg"/><Relationship Id="rId17" Type="http://schemas.openxmlformats.org/officeDocument/2006/relationships/image" Target="../media/image42.png"/><Relationship Id="rId2" Type="http://schemas.openxmlformats.org/officeDocument/2006/relationships/image" Target="../media/image1.jpeg"/><Relationship Id="rId16" Type="http://schemas.openxmlformats.org/officeDocument/2006/relationships/image" Target="../media/image9.svg"/><Relationship Id="rId20"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8.png"/><Relationship Id="rId10" Type="http://schemas.openxmlformats.org/officeDocument/2006/relationships/image" Target="../media/image39.svg"/><Relationship Id="rId19" Type="http://schemas.openxmlformats.org/officeDocument/2006/relationships/image" Target="../media/image44.jpeg"/><Relationship Id="rId4" Type="http://schemas.openxmlformats.org/officeDocument/2006/relationships/image" Target="../media/image3.svg"/><Relationship Id="rId9" Type="http://schemas.openxmlformats.org/officeDocument/2006/relationships/image" Target="../media/image38.png"/><Relationship Id="rId14"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4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49.jpg"/><Relationship Id="rId4" Type="http://schemas.openxmlformats.org/officeDocument/2006/relationships/image" Target="../media/image3.svg"/><Relationship Id="rId9" Type="http://schemas.openxmlformats.org/officeDocument/2006/relationships/image" Target="../media/image48.jpg"/></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2.png"/><Relationship Id="rId7" Type="http://schemas.openxmlformats.org/officeDocument/2006/relationships/image" Target="../media/image36.png"/><Relationship Id="rId12" Type="http://schemas.openxmlformats.org/officeDocument/2006/relationships/image" Target="../media/image19.svg"/><Relationship Id="rId17" Type="http://schemas.openxmlformats.org/officeDocument/2006/relationships/image" Target="../media/image42.png"/><Relationship Id="rId2" Type="http://schemas.openxmlformats.org/officeDocument/2006/relationships/image" Target="../media/image1.jpeg"/><Relationship Id="rId16" Type="http://schemas.openxmlformats.org/officeDocument/2006/relationships/image" Target="../media/image9.svg"/><Relationship Id="rId20"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8.png"/><Relationship Id="rId10" Type="http://schemas.openxmlformats.org/officeDocument/2006/relationships/image" Target="../media/image15.svg"/><Relationship Id="rId19" Type="http://schemas.openxmlformats.org/officeDocument/2006/relationships/image" Target="../media/image50.png"/><Relationship Id="rId4" Type="http://schemas.openxmlformats.org/officeDocument/2006/relationships/image" Target="../media/image3.svg"/><Relationship Id="rId9" Type="http://schemas.openxmlformats.org/officeDocument/2006/relationships/image" Target="../media/image14.png"/><Relationship Id="rId14" Type="http://schemas.openxmlformats.org/officeDocument/2006/relationships/image" Target="../media/image39.svg"/></Relationships>
</file>

<file path=ppt/slides/_rels/slide13.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2.png"/><Relationship Id="rId7"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54.jpe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1.png"/><Relationship Id="rId7" Type="http://schemas.openxmlformats.org/officeDocument/2006/relationships/image" Target="../media/image23.jpe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55.png"/><Relationship Id="rId10"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57.png"/><Relationship Id="rId4" Type="http://schemas.openxmlformats.org/officeDocument/2006/relationships/image" Target="../media/image3.sv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58.jpg"/></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9.svg"/><Relationship Id="rId4" Type="http://schemas.openxmlformats.org/officeDocument/2006/relationships/image" Target="../media/image3.sv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8.png"/><Relationship Id="rId18" Type="http://schemas.openxmlformats.org/officeDocument/2006/relationships/image" Target="../media/image66.jpg"/><Relationship Id="rId3" Type="http://schemas.openxmlformats.org/officeDocument/2006/relationships/image" Target="../media/image2.png"/><Relationship Id="rId7" Type="http://schemas.openxmlformats.org/officeDocument/2006/relationships/image" Target="../media/image61.png"/><Relationship Id="rId12" Type="http://schemas.openxmlformats.org/officeDocument/2006/relationships/image" Target="../media/image19.svg"/><Relationship Id="rId17" Type="http://schemas.openxmlformats.org/officeDocument/2006/relationships/image" Target="../media/image65.png"/><Relationship Id="rId2" Type="http://schemas.openxmlformats.org/officeDocument/2006/relationships/image" Target="../media/image1.jpe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63.png"/><Relationship Id="rId10" Type="http://schemas.openxmlformats.org/officeDocument/2006/relationships/image" Target="../media/image39.svg"/><Relationship Id="rId4" Type="http://schemas.openxmlformats.org/officeDocument/2006/relationships/image" Target="../media/image3.svg"/><Relationship Id="rId9" Type="http://schemas.openxmlformats.org/officeDocument/2006/relationships/image" Target="../media/image38.png"/><Relationship Id="rId14" Type="http://schemas.openxmlformats.org/officeDocument/2006/relationships/image" Target="../media/image9.svg"/></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2.png"/><Relationship Id="rId7" Type="http://schemas.openxmlformats.org/officeDocument/2006/relationships/image" Target="../media/image36.png"/><Relationship Id="rId12" Type="http://schemas.openxmlformats.org/officeDocument/2006/relationships/image" Target="../media/image19.svg"/><Relationship Id="rId17" Type="http://schemas.openxmlformats.org/officeDocument/2006/relationships/image" Target="../media/image42.png"/><Relationship Id="rId2" Type="http://schemas.openxmlformats.org/officeDocument/2006/relationships/image" Target="../media/image1.jpe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8.png"/><Relationship Id="rId10" Type="http://schemas.openxmlformats.org/officeDocument/2006/relationships/image" Target="../media/image15.svg"/><Relationship Id="rId19" Type="http://schemas.openxmlformats.org/officeDocument/2006/relationships/image" Target="../media/image68.png"/><Relationship Id="rId4" Type="http://schemas.openxmlformats.org/officeDocument/2006/relationships/image" Target="../media/image3.svg"/><Relationship Id="rId9" Type="http://schemas.openxmlformats.org/officeDocument/2006/relationships/image" Target="../media/image14.png"/><Relationship Id="rId1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38.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image" Target="../media/image69.png"/><Relationship Id="rId10" Type="http://schemas.openxmlformats.org/officeDocument/2006/relationships/image" Target="../media/image19.svg"/><Relationship Id="rId4" Type="http://schemas.openxmlformats.org/officeDocument/2006/relationships/image" Target="../media/image3.svg"/><Relationship Id="rId9" Type="http://schemas.openxmlformats.org/officeDocument/2006/relationships/image" Target="../media/image18.png"/><Relationship Id="rId14" Type="http://schemas.openxmlformats.org/officeDocument/2006/relationships/image" Target="../media/image43.svg"/></Relationships>
</file>

<file path=ppt/slides/_rels/slide2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2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71.svg"/><Relationship Id="rId4" Type="http://schemas.openxmlformats.org/officeDocument/2006/relationships/image" Target="../media/image3.svg"/><Relationship Id="rId9" Type="http://schemas.openxmlformats.org/officeDocument/2006/relationships/image" Target="../media/image70.png"/><Relationship Id="rId14" Type="http://schemas.openxmlformats.org/officeDocument/2006/relationships/image" Target="../media/image13.svg"/></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1.jpeg"/><Relationship Id="rId16"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4.png"/><Relationship Id="rId5" Type="http://schemas.openxmlformats.org/officeDocument/2006/relationships/image" Target="../media/image4.png"/><Relationship Id="rId15" Type="http://schemas.openxmlformats.org/officeDocument/2006/relationships/image" Target="../media/image27.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4.jpeg"/><Relationship Id="rId5" Type="http://schemas.openxmlformats.org/officeDocument/2006/relationships/image" Target="../media/image4.png"/><Relationship Id="rId10" Type="http://schemas.openxmlformats.org/officeDocument/2006/relationships/image" Target="../media/image19.svg"/><Relationship Id="rId4" Type="http://schemas.openxmlformats.org/officeDocument/2006/relationships/image" Target="../media/image3.sv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0.png"/><Relationship Id="rId18" Type="http://schemas.openxmlformats.org/officeDocument/2006/relationships/image" Target="../media/image43.svg"/><Relationship Id="rId3" Type="http://schemas.openxmlformats.org/officeDocument/2006/relationships/image" Target="../media/image2.png"/><Relationship Id="rId7" Type="http://schemas.openxmlformats.org/officeDocument/2006/relationships/image" Target="../media/image36.png"/><Relationship Id="rId12" Type="http://schemas.openxmlformats.org/officeDocument/2006/relationships/image" Target="../media/image19.svg"/><Relationship Id="rId17" Type="http://schemas.openxmlformats.org/officeDocument/2006/relationships/image" Target="../media/image42.png"/><Relationship Id="rId2" Type="http://schemas.openxmlformats.org/officeDocument/2006/relationships/image" Target="../media/image1.jpe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8.png"/><Relationship Id="rId10" Type="http://schemas.openxmlformats.org/officeDocument/2006/relationships/image" Target="../media/image39.svg"/><Relationship Id="rId19" Type="http://schemas.openxmlformats.org/officeDocument/2006/relationships/image" Target="../media/image34.jpeg"/><Relationship Id="rId4" Type="http://schemas.openxmlformats.org/officeDocument/2006/relationships/image" Target="../media/image3.svg"/><Relationship Id="rId9" Type="http://schemas.openxmlformats.org/officeDocument/2006/relationships/image" Target="../media/image38.png"/><Relationship Id="rId1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465092" y="372492"/>
            <a:ext cx="17357816" cy="9542016"/>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9252" y="835088"/>
            <a:ext cx="2750971" cy="2750971"/>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905390">
            <a:off x="4061667" y="8326396"/>
            <a:ext cx="494161" cy="2690975"/>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73973">
            <a:off x="-575279" y="-1597375"/>
            <a:ext cx="4260156" cy="533732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888157">
            <a:off x="13629084" y="7452182"/>
            <a:ext cx="494161" cy="269097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894955">
            <a:off x="17174451" y="2007624"/>
            <a:ext cx="657127" cy="3578414"/>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44758">
            <a:off x="14365360" y="5596783"/>
            <a:ext cx="4094486" cy="5323800"/>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276265"/>
            <a:ext cx="3042986" cy="3042986"/>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25761" flipH="1">
            <a:off x="-113248" y="5275617"/>
            <a:ext cx="3652458" cy="5564686"/>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4279549">
            <a:off x="5036113" y="1827138"/>
            <a:ext cx="1066125" cy="908872"/>
          </a:xfrm>
          <a:prstGeom prst="rect">
            <a:avLst/>
          </a:prstGeom>
        </p:spPr>
      </p:pic>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341636" y="1113767"/>
            <a:ext cx="2345769" cy="2345769"/>
          </a:xfrm>
          <a:prstGeom prst="rect">
            <a:avLst/>
          </a:prstGeom>
        </p:spPr>
      </p:pic>
      <p:pic>
        <p:nvPicPr>
          <p:cNvPr id="17" name="Picture 17"/>
          <p:cNvPicPr>
            <a:picLocks noChangeAspect="1"/>
          </p:cNvPicPr>
          <p:nvPr/>
        </p:nvPicPr>
        <p:blipFill>
          <a:blip r:embed="rId21"/>
          <a:srcRect/>
          <a:stretch>
            <a:fillRect/>
          </a:stretch>
        </p:blipFill>
        <p:spPr>
          <a:xfrm rot="521764">
            <a:off x="12867488" y="-233154"/>
            <a:ext cx="4662654" cy="3108436"/>
          </a:xfrm>
          <a:prstGeom prst="rect">
            <a:avLst/>
          </a:prstGeom>
        </p:spPr>
      </p:pic>
      <p:pic>
        <p:nvPicPr>
          <p:cNvPr id="18"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6045685" y="803156"/>
            <a:ext cx="971160" cy="827914"/>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700000">
            <a:off x="5240612" y="-954119"/>
            <a:ext cx="657127" cy="3578414"/>
          </a:xfrm>
          <a:prstGeom prst="rect">
            <a:avLst/>
          </a:prstGeom>
        </p:spPr>
      </p:pic>
      <p:pic>
        <p:nvPicPr>
          <p:cNvPr id="20" name="Picture 2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397390">
            <a:off x="11691922" y="8212633"/>
            <a:ext cx="936109" cy="798033"/>
          </a:xfrm>
          <a:prstGeom prst="rect">
            <a:avLst/>
          </a:prstGeom>
        </p:spPr>
      </p:pic>
      <p:sp>
        <p:nvSpPr>
          <p:cNvPr id="23" name="TextBox 7">
            <a:extLst>
              <a:ext uri="{FF2B5EF4-FFF2-40B4-BE49-F238E27FC236}">
                <a16:creationId xmlns:a16="http://schemas.microsoft.com/office/drawing/2014/main" id="{6326509C-CF3A-8B59-F9C4-ED8F24E775DF}"/>
              </a:ext>
            </a:extLst>
          </p:cNvPr>
          <p:cNvSpPr txBox="1"/>
          <p:nvPr/>
        </p:nvSpPr>
        <p:spPr>
          <a:xfrm>
            <a:off x="1781387" y="3431658"/>
            <a:ext cx="14559076" cy="3118674"/>
          </a:xfrm>
          <a:prstGeom prst="rect">
            <a:avLst/>
          </a:prstGeom>
        </p:spPr>
        <p:txBody>
          <a:bodyPr wrap="square" lIns="0" tIns="0" rIns="0" bIns="0" rtlCol="0" anchor="t">
            <a:spAutoFit/>
          </a:bodyPr>
          <a:lstStyle/>
          <a:p>
            <a:pPr marL="0" lvl="0" indent="0" algn="ctr">
              <a:lnSpc>
                <a:spcPct val="150000"/>
              </a:lnSpc>
            </a:pPr>
            <a:r>
              <a:rPr lang="vi-VN" sz="7200" b="1" dirty="0">
                <a:solidFill>
                  <a:srgbClr val="C00000"/>
                </a:solidFill>
                <a:latin typeface="Arial" panose="020B0604020202020204" pitchFamily="34" charset="0"/>
                <a:cs typeface="Arial" panose="020B0604020202020204" pitchFamily="34" charset="0"/>
              </a:rPr>
              <a:t>CHÀO MỪNG CÁC EM ĐẾN VỚI BÀI HỌC HÔM NAY!</a:t>
            </a:r>
            <a:endParaRPr lang="en-US" sz="7200" b="1" u="none" dirty="0">
              <a:solidFill>
                <a:srgbClr val="C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446042" y="372492"/>
            <a:ext cx="17357816" cy="9542016"/>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646800">
            <a:off x="15274710" y="7856807"/>
            <a:ext cx="3888114" cy="1484552"/>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146648">
            <a:off x="-464370" y="4784396"/>
            <a:ext cx="2986140" cy="1482211"/>
          </a:xfrm>
          <a:prstGeom prst="rect">
            <a:avLst/>
          </a:prstGeom>
        </p:spPr>
      </p:pic>
      <p:pic>
        <p:nvPicPr>
          <p:cNvPr id="26" name="Picture 2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279549">
            <a:off x="16481562" y="2674164"/>
            <a:ext cx="1390255" cy="1185193"/>
          </a:xfrm>
          <a:prstGeom prst="rect">
            <a:avLst/>
          </a:prstGeom>
        </p:spPr>
      </p:pic>
      <p:pic>
        <p:nvPicPr>
          <p:cNvPr id="27" name="Picture 2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47017">
            <a:off x="-286415" y="6783722"/>
            <a:ext cx="2545227" cy="3580243"/>
          </a:xfrm>
          <a:prstGeom prst="rect">
            <a:avLst/>
          </a:prstGeom>
        </p:spPr>
      </p:pic>
      <p:pic>
        <p:nvPicPr>
          <p:cNvPr id="28" name="Picture 2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67482">
            <a:off x="15972855" y="171579"/>
            <a:ext cx="2986140" cy="1482211"/>
          </a:xfrm>
          <a:prstGeom prst="rect">
            <a:avLst/>
          </a:prstGeom>
        </p:spPr>
      </p:pic>
      <p:pic>
        <p:nvPicPr>
          <p:cNvPr id="39" name="Picture 3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279549">
            <a:off x="1725874" y="547904"/>
            <a:ext cx="1506093" cy="1283944"/>
          </a:xfrm>
          <a:prstGeom prst="rect">
            <a:avLst/>
          </a:prstGeom>
        </p:spPr>
      </p:pic>
      <p:pic>
        <p:nvPicPr>
          <p:cNvPr id="40" name="Picture 4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464302">
            <a:off x="542246" y="-216626"/>
            <a:ext cx="500966" cy="2728035"/>
          </a:xfrm>
          <a:prstGeom prst="rect">
            <a:avLst/>
          </a:prstGeom>
        </p:spPr>
      </p:pic>
      <p:pic>
        <p:nvPicPr>
          <p:cNvPr id="41" name="Picture 4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85239" y="500598"/>
            <a:ext cx="1800337" cy="1850814"/>
          </a:xfrm>
          <a:prstGeom prst="rect">
            <a:avLst/>
          </a:prstGeom>
        </p:spPr>
      </p:pic>
      <p:sp>
        <p:nvSpPr>
          <p:cNvPr id="58" name="TextBox 57">
            <a:extLst>
              <a:ext uri="{FF2B5EF4-FFF2-40B4-BE49-F238E27FC236}">
                <a16:creationId xmlns:a16="http://schemas.microsoft.com/office/drawing/2014/main" id="{046768B4-62F6-0923-AFDA-72A6097B716F}"/>
              </a:ext>
            </a:extLst>
          </p:cNvPr>
          <p:cNvSpPr txBox="1"/>
          <p:nvPr/>
        </p:nvSpPr>
        <p:spPr>
          <a:xfrm>
            <a:off x="3721157" y="1724108"/>
            <a:ext cx="11257505" cy="769441"/>
          </a:xfrm>
          <a:prstGeom prst="rect">
            <a:avLst/>
          </a:prstGeom>
          <a:noFill/>
        </p:spPr>
        <p:txBody>
          <a:bodyPr wrap="none" rtlCol="0">
            <a:spAutoFit/>
          </a:bodyPr>
          <a:lstStyle/>
          <a:p>
            <a:pPr marL="685800" indent="-685800" algn="ctr">
              <a:buFont typeface="Wingdings" panose="05000000000000000000" pitchFamily="2" charset="2"/>
              <a:buChar char="v"/>
            </a:pPr>
            <a:r>
              <a:rPr lang="en-US" sz="4400" b="1" dirty="0">
                <a:solidFill>
                  <a:srgbClr val="FF0000"/>
                </a:solidFill>
                <a:latin typeface="Arial" panose="020B0604020202020204" pitchFamily="34" charset="0"/>
                <a:cs typeface="Arial" panose="020B0604020202020204" pitchFamily="34" charset="0"/>
              </a:rPr>
              <a:t>Tác </a:t>
            </a:r>
            <a:r>
              <a:rPr lang="en-US" sz="4400" b="1" dirty="0" err="1">
                <a:solidFill>
                  <a:srgbClr val="FF0000"/>
                </a:solidFill>
                <a:latin typeface="Arial" panose="020B0604020202020204" pitchFamily="34" charset="0"/>
                <a:cs typeface="Arial" panose="020B0604020202020204" pitchFamily="34" charset="0"/>
              </a:rPr>
              <a:t>phẩm</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Chân</a:t>
            </a:r>
            <a:r>
              <a:rPr lang="en-US" sz="4400" b="1" dirty="0">
                <a:solidFill>
                  <a:srgbClr val="FF0000"/>
                </a:solidFill>
                <a:latin typeface="Arial" panose="020B0604020202020204" pitchFamily="34" charset="0"/>
                <a:cs typeface="Arial" panose="020B0604020202020204" pitchFamily="34" charset="0"/>
              </a:rPr>
              <a:t> dung </a:t>
            </a:r>
            <a:r>
              <a:rPr lang="en-US" sz="4400" b="1" dirty="0" err="1">
                <a:solidFill>
                  <a:srgbClr val="FF0000"/>
                </a:solidFill>
                <a:latin typeface="Arial" panose="020B0604020202020204" pitchFamily="34" charset="0"/>
                <a:cs typeface="Arial" panose="020B0604020202020204" pitchFamily="34" charset="0"/>
              </a:rPr>
              <a:t>tự</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họa</a:t>
            </a:r>
            <a:r>
              <a:rPr lang="en-US" sz="4400" b="1" dirty="0">
                <a:solidFill>
                  <a:srgbClr val="FF0000"/>
                </a:solidFill>
                <a:latin typeface="Arial" panose="020B0604020202020204" pitchFamily="34" charset="0"/>
                <a:cs typeface="Arial" panose="020B0604020202020204" pitchFamily="34" charset="0"/>
              </a:rPr>
              <a:t> (Van-</a:t>
            </a:r>
            <a:r>
              <a:rPr lang="en-US" sz="4400" b="1" dirty="0" err="1">
                <a:solidFill>
                  <a:srgbClr val="FF0000"/>
                </a:solidFill>
                <a:latin typeface="Arial" panose="020B0604020202020204" pitchFamily="34" charset="0"/>
                <a:cs typeface="Arial" panose="020B0604020202020204" pitchFamily="34" charset="0"/>
              </a:rPr>
              <a:t>gốc</a:t>
            </a:r>
            <a:r>
              <a:rPr lang="en-US" sz="4400" b="1" dirty="0">
                <a:solidFill>
                  <a:srgbClr val="FF0000"/>
                </a:solidFill>
                <a:latin typeface="Arial" panose="020B0604020202020204" pitchFamily="34" charset="0"/>
                <a:cs typeface="Arial" panose="020B0604020202020204" pitchFamily="34" charset="0"/>
              </a:rPr>
              <a:t>)</a:t>
            </a:r>
          </a:p>
        </p:txBody>
      </p:sp>
      <p:sp>
        <p:nvSpPr>
          <p:cNvPr id="65" name="TextBox 64">
            <a:extLst>
              <a:ext uri="{FF2B5EF4-FFF2-40B4-BE49-F238E27FC236}">
                <a16:creationId xmlns:a16="http://schemas.microsoft.com/office/drawing/2014/main" id="{482F9FDD-9C52-840F-5A4C-B0554A409292}"/>
              </a:ext>
            </a:extLst>
          </p:cNvPr>
          <p:cNvSpPr txBox="1"/>
          <p:nvPr/>
        </p:nvSpPr>
        <p:spPr>
          <a:xfrm>
            <a:off x="8500526" y="2824361"/>
            <a:ext cx="8259866" cy="5774722"/>
          </a:xfrm>
          <a:prstGeom prst="rect">
            <a:avLst/>
          </a:prstGeom>
          <a:noFill/>
        </p:spPr>
        <p:txBody>
          <a:bodyPr wrap="square">
            <a:spAutoFit/>
          </a:bodyPr>
          <a:lstStyle/>
          <a:p>
            <a:pPr marL="571500" indent="-571500" algn="just">
              <a:lnSpc>
                <a:spcPct val="150000"/>
              </a:lnSpc>
              <a:spcAft>
                <a:spcPts val="1000"/>
              </a:spcAft>
              <a:buFont typeface="Wingdings" panose="05000000000000000000" pitchFamily="2" charset="2"/>
              <a:buChar char="§"/>
            </a:pPr>
            <a:r>
              <a:rPr lang="vi-VN" sz="4000" dirty="0">
                <a:solidFill>
                  <a:srgbClr val="000000"/>
                </a:solidFill>
                <a:ea typeface="Times New Roman" panose="02020603050405020304" pitchFamily="18" charset="0"/>
                <a:cs typeface="Arial" panose="020B0604020202020204" pitchFamily="34" charset="0"/>
              </a:rPr>
              <a:t>Tạo hình chân dung.</a:t>
            </a:r>
          </a:p>
          <a:p>
            <a:pPr marL="571500" indent="-571500" algn="just">
              <a:lnSpc>
                <a:spcPct val="150000"/>
              </a:lnSpc>
              <a:spcAft>
                <a:spcPts val="1000"/>
              </a:spcAft>
              <a:buFont typeface="Wingdings" panose="05000000000000000000" pitchFamily="2" charset="2"/>
              <a:buChar char="§"/>
            </a:pPr>
            <a:r>
              <a:rPr lang="vi-VN" sz="4000" dirty="0">
                <a:solidFill>
                  <a:srgbClr val="000000"/>
                </a:solidFill>
                <a:ea typeface="Times New Roman" panose="02020603050405020304" pitchFamily="18" charset="0"/>
                <a:cs typeface="Arial" panose="020B0604020202020204" pitchFamily="34" charset="0"/>
              </a:rPr>
              <a:t>Họa sĩ vẽ bản thân ở góc nghiêng và không nhìn thẳng vào mắt người xem tranh. </a:t>
            </a:r>
            <a:endParaRPr lang="en-US" sz="4000" dirty="0">
              <a:solidFill>
                <a:srgbClr val="000000"/>
              </a:solidFill>
              <a:ea typeface="Times New Roman" panose="02020603050405020304" pitchFamily="18" charset="0"/>
              <a:cs typeface="Arial" panose="020B0604020202020204" pitchFamily="34" charset="0"/>
            </a:endParaRPr>
          </a:p>
          <a:p>
            <a:pPr marL="571500" indent="-571500" algn="just">
              <a:lnSpc>
                <a:spcPct val="150000"/>
              </a:lnSpc>
              <a:spcAft>
                <a:spcPts val="1000"/>
              </a:spcAft>
              <a:buFont typeface="Wingdings" panose="05000000000000000000" pitchFamily="2" charset="2"/>
              <a:buChar char="§"/>
            </a:pPr>
            <a:r>
              <a:rPr lang="vi-VN" sz="4000" dirty="0">
                <a:solidFill>
                  <a:srgbClr val="000000"/>
                </a:solidFill>
                <a:ea typeface="Times New Roman" panose="02020603050405020304" pitchFamily="18" charset="0"/>
                <a:cs typeface="Arial" panose="020B0604020202020204" pitchFamily="34" charset="0"/>
              </a:rPr>
              <a:t>Đôi mắt màu xanh lá, khuôn mặt góc cạnh và có phần kiệt quệ.</a:t>
            </a:r>
          </a:p>
        </p:txBody>
      </p:sp>
      <p:grpSp>
        <p:nvGrpSpPr>
          <p:cNvPr id="9" name="Group 8">
            <a:extLst>
              <a:ext uri="{FF2B5EF4-FFF2-40B4-BE49-F238E27FC236}">
                <a16:creationId xmlns:a16="http://schemas.microsoft.com/office/drawing/2014/main" id="{2343638D-4C79-1F18-00E2-7017F5D771DD}"/>
              </a:ext>
            </a:extLst>
          </p:cNvPr>
          <p:cNvGrpSpPr/>
          <p:nvPr/>
        </p:nvGrpSpPr>
        <p:grpSpPr>
          <a:xfrm>
            <a:off x="2170001" y="3703976"/>
            <a:ext cx="5878005" cy="3643050"/>
            <a:chOff x="2111891" y="3639974"/>
            <a:chExt cx="5878005" cy="3643050"/>
          </a:xfrm>
        </p:grpSpPr>
        <p:pic>
          <p:nvPicPr>
            <p:cNvPr id="6" name="Picture 5" descr="A painting of a person&#10;&#10;Description automatically generated with medium confidence">
              <a:extLst>
                <a:ext uri="{FF2B5EF4-FFF2-40B4-BE49-F238E27FC236}">
                  <a16:creationId xmlns:a16="http://schemas.microsoft.com/office/drawing/2014/main" id="{2AAB05C5-7F36-1284-F8AB-F6320174EFF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11891" y="3639974"/>
              <a:ext cx="2785652" cy="3643050"/>
            </a:xfrm>
            <a:prstGeom prst="rect">
              <a:avLst/>
            </a:prstGeom>
          </p:spPr>
        </p:pic>
        <p:pic>
          <p:nvPicPr>
            <p:cNvPr id="8" name="Picture 7" descr="A painting of a person&#10;&#10;Description automatically generated with medium confidence">
              <a:extLst>
                <a:ext uri="{FF2B5EF4-FFF2-40B4-BE49-F238E27FC236}">
                  <a16:creationId xmlns:a16="http://schemas.microsoft.com/office/drawing/2014/main" id="{85302DAA-04BF-846C-C1A2-281F4BA4237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83764" y="3639974"/>
              <a:ext cx="3106132" cy="3643050"/>
            </a:xfrm>
            <a:prstGeom prst="rect">
              <a:avLst/>
            </a:prstGeom>
          </p:spPr>
        </p:pic>
      </p:grpSp>
    </p:spTree>
    <p:extLst>
      <p:ext uri="{BB962C8B-B14F-4D97-AF65-F5344CB8AC3E}">
        <p14:creationId xmlns:p14="http://schemas.microsoft.com/office/powerpoint/2010/main" val="39118508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65">
                                            <p:txEl>
                                              <p:pRg st="0" end="0"/>
                                            </p:txEl>
                                          </p:spTgt>
                                        </p:tgtEl>
                                        <p:attrNameLst>
                                          <p:attrName>style.visibility</p:attrName>
                                        </p:attrNameLst>
                                      </p:cBhvr>
                                      <p:to>
                                        <p:strVal val="visible"/>
                                      </p:to>
                                    </p:set>
                                    <p:animEffect transition="in" filter="barn(outVertical)">
                                      <p:cBhvr>
                                        <p:cTn id="15" dur="500"/>
                                        <p:tgtEl>
                                          <p:spTgt spid="6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65">
                                            <p:txEl>
                                              <p:pRg st="1" end="1"/>
                                            </p:txEl>
                                          </p:spTgt>
                                        </p:tgtEl>
                                        <p:attrNameLst>
                                          <p:attrName>style.visibility</p:attrName>
                                        </p:attrNameLst>
                                      </p:cBhvr>
                                      <p:to>
                                        <p:strVal val="visible"/>
                                      </p:to>
                                    </p:set>
                                    <p:animEffect transition="in" filter="barn(outVertical)">
                                      <p:cBhvr>
                                        <p:cTn id="20" dur="500"/>
                                        <p:tgtEl>
                                          <p:spTgt spid="6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65">
                                            <p:txEl>
                                              <p:pRg st="2" end="2"/>
                                            </p:txEl>
                                          </p:spTgt>
                                        </p:tgtEl>
                                        <p:attrNameLst>
                                          <p:attrName>style.visibility</p:attrName>
                                        </p:attrNameLst>
                                      </p:cBhvr>
                                      <p:to>
                                        <p:strVal val="visible"/>
                                      </p:to>
                                    </p:set>
                                    <p:animEffect transition="in" filter="barn(outVertical)">
                                      <p:cBhvr>
                                        <p:cTn id="25" dur="500"/>
                                        <p:tgtEl>
                                          <p:spTgt spid="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465092" y="372492"/>
            <a:ext cx="17357816" cy="9542016"/>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sp>
        <p:nvSpPr>
          <p:cNvPr id="12" name="TextBox 11">
            <a:extLst>
              <a:ext uri="{FF2B5EF4-FFF2-40B4-BE49-F238E27FC236}">
                <a16:creationId xmlns:a16="http://schemas.microsoft.com/office/drawing/2014/main" id="{740F7F99-D5E9-54DD-D66B-09C1D5CCE0D0}"/>
              </a:ext>
            </a:extLst>
          </p:cNvPr>
          <p:cNvSpPr txBox="1"/>
          <p:nvPr/>
        </p:nvSpPr>
        <p:spPr>
          <a:xfrm>
            <a:off x="2456524" y="6834979"/>
            <a:ext cx="3296095" cy="830997"/>
          </a:xfrm>
          <a:prstGeom prst="rect">
            <a:avLst/>
          </a:prstGeom>
          <a:noFill/>
        </p:spPr>
        <p:txBody>
          <a:bodyPr wrap="none" rtlCol="0">
            <a:spAutoFit/>
          </a:bodyPr>
          <a:lstStyle/>
          <a:p>
            <a:pPr algn="ctr"/>
            <a:r>
              <a:rPr lang="en-US" sz="4800" b="1" dirty="0">
                <a:solidFill>
                  <a:srgbClr val="C00000"/>
                </a:solidFill>
                <a:latin typeface="Arial" panose="020B0604020202020204" pitchFamily="34" charset="0"/>
                <a:cs typeface="Arial" panose="020B0604020202020204" pitchFamily="34" charset="0"/>
              </a:rPr>
              <a:t>KẾT LUẬN</a:t>
            </a:r>
          </a:p>
        </p:txBody>
      </p:sp>
      <p:sp>
        <p:nvSpPr>
          <p:cNvPr id="13" name="TextBox 12">
            <a:extLst>
              <a:ext uri="{FF2B5EF4-FFF2-40B4-BE49-F238E27FC236}">
                <a16:creationId xmlns:a16="http://schemas.microsoft.com/office/drawing/2014/main" id="{3A1308D5-74CD-1FAC-F7F2-FC588BADE9B9}"/>
              </a:ext>
            </a:extLst>
          </p:cNvPr>
          <p:cNvSpPr txBox="1"/>
          <p:nvPr/>
        </p:nvSpPr>
        <p:spPr>
          <a:xfrm>
            <a:off x="6701360" y="5593646"/>
            <a:ext cx="9496556" cy="3313664"/>
          </a:xfrm>
          <a:prstGeom prst="rect">
            <a:avLst/>
          </a:prstGeom>
          <a:noFill/>
        </p:spPr>
        <p:txBody>
          <a:bodyPr wrap="square">
            <a:spAutoFit/>
          </a:bodyPr>
          <a:lstStyle/>
          <a:p>
            <a:pPr algn="just">
              <a:lnSpc>
                <a:spcPct val="150000"/>
              </a:lnSpc>
              <a:spcAft>
                <a:spcPts val="1000"/>
              </a:spcAft>
            </a:pP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Có nhiều cách xây dựng hình tượng con người trong sáng tạo mĩ thuật.</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Mỗi cách tạo hình nhân vật có đặc điểm và thể hiện những phong cách sáng tạo riêng của mỗi nghệ sĩ.</a:t>
            </a:r>
          </a:p>
        </p:txBody>
      </p:sp>
      <p:pic>
        <p:nvPicPr>
          <p:cNvPr id="15" name="Picture 14" descr="A painting of a group of people&#10;&#10;Description automatically generated with medium confidence">
            <a:extLst>
              <a:ext uri="{FF2B5EF4-FFF2-40B4-BE49-F238E27FC236}">
                <a16:creationId xmlns:a16="http://schemas.microsoft.com/office/drawing/2014/main" id="{63DA5733-C0BE-D029-A4AC-796E4DA1F2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633" y="1682107"/>
            <a:ext cx="4201912" cy="3030629"/>
          </a:xfrm>
          <a:prstGeom prst="rect">
            <a:avLst/>
          </a:prstGeom>
        </p:spPr>
      </p:pic>
      <p:pic>
        <p:nvPicPr>
          <p:cNvPr id="17" name="Picture 16" descr="A painting of a person&#10;&#10;Description automatically generated with medium confidence">
            <a:extLst>
              <a:ext uri="{FF2B5EF4-FFF2-40B4-BE49-F238E27FC236}">
                <a16:creationId xmlns:a16="http://schemas.microsoft.com/office/drawing/2014/main" id="{908E7F2B-E087-3BE6-880A-5B061A0256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6895" y="1173691"/>
            <a:ext cx="2716418" cy="4047463"/>
          </a:xfrm>
          <a:prstGeom prst="rect">
            <a:avLst/>
          </a:prstGeom>
        </p:spPr>
      </p:pic>
      <p:pic>
        <p:nvPicPr>
          <p:cNvPr id="23" name="Picture 22" descr="A group of people dancing&#10;&#10;Description automatically generated with medium confidence">
            <a:extLst>
              <a:ext uri="{FF2B5EF4-FFF2-40B4-BE49-F238E27FC236}">
                <a16:creationId xmlns:a16="http://schemas.microsoft.com/office/drawing/2014/main" id="{1A95E373-F438-FAA6-726D-D9081CFDFE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8571" y="1868354"/>
            <a:ext cx="4922134" cy="3030628"/>
          </a:xfrm>
          <a:prstGeom prst="rect">
            <a:avLst/>
          </a:prstGeom>
        </p:spPr>
      </p:pic>
      <p:pic>
        <p:nvPicPr>
          <p:cNvPr id="25" name="Picture 24" descr="A picture containing text, indoor, old, fabric&#10;&#10;Description automatically generated">
            <a:extLst>
              <a:ext uri="{FF2B5EF4-FFF2-40B4-BE49-F238E27FC236}">
                <a16:creationId xmlns:a16="http://schemas.microsoft.com/office/drawing/2014/main" id="{5BEED545-3D0C-1BB8-8597-F740739BFD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25963" y="1359937"/>
            <a:ext cx="2977698" cy="40474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465092" y="372492"/>
            <a:ext cx="17357816" cy="9724008"/>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646800">
            <a:off x="15682728" y="8623345"/>
            <a:ext cx="3888114" cy="1484552"/>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4002" y="4305174"/>
            <a:ext cx="2118254" cy="2118254"/>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279549">
            <a:off x="-39858" y="8846129"/>
            <a:ext cx="1390255" cy="1185193"/>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67482">
            <a:off x="15972855" y="171579"/>
            <a:ext cx="2986140" cy="1482211"/>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279549">
            <a:off x="141369" y="-11834"/>
            <a:ext cx="1506093" cy="1283944"/>
          </a:xfrm>
          <a:prstGeom prst="rect">
            <a:avLst/>
          </a:prstGeom>
        </p:spPr>
      </p:pic>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464302">
            <a:off x="542246" y="-216626"/>
            <a:ext cx="500966" cy="2728035"/>
          </a:xfrm>
          <a:prstGeom prst="rect">
            <a:avLst/>
          </a:prstGeom>
        </p:spPr>
      </p:pic>
      <p:pic>
        <p:nvPicPr>
          <p:cNvPr id="18" name="Picture 1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42484" y="359584"/>
            <a:ext cx="1800337" cy="1850814"/>
          </a:xfrm>
          <a:prstGeom prst="rect">
            <a:avLst/>
          </a:prstGeom>
        </p:spPr>
      </p:pic>
      <p:sp>
        <p:nvSpPr>
          <p:cNvPr id="19" name="TextBox 18">
            <a:extLst>
              <a:ext uri="{FF2B5EF4-FFF2-40B4-BE49-F238E27FC236}">
                <a16:creationId xmlns:a16="http://schemas.microsoft.com/office/drawing/2014/main" id="{4A2B01C4-6409-01BA-D20D-8E36E4FCD3D3}"/>
              </a:ext>
            </a:extLst>
          </p:cNvPr>
          <p:cNvSpPr txBox="1"/>
          <p:nvPr/>
        </p:nvSpPr>
        <p:spPr>
          <a:xfrm>
            <a:off x="2241065" y="514821"/>
            <a:ext cx="13936708" cy="2431371"/>
          </a:xfrm>
          <a:prstGeom prst="rect">
            <a:avLst/>
          </a:prstGeom>
          <a:noFill/>
        </p:spPr>
        <p:txBody>
          <a:bodyPr wrap="square" rtlCol="0">
            <a:spAutoFit/>
          </a:bodyPr>
          <a:lstStyle/>
          <a:p>
            <a:pPr algn="ctr">
              <a:lnSpc>
                <a:spcPct val="150000"/>
              </a:lnSpc>
            </a:pPr>
            <a:r>
              <a:rPr lang="en-US" sz="5400" b="1" dirty="0">
                <a:solidFill>
                  <a:srgbClr val="C00000"/>
                </a:solidFill>
                <a:latin typeface="Arial" panose="020B0604020202020204" pitchFamily="34" charset="0"/>
                <a:cs typeface="Arial" panose="020B0604020202020204" pitchFamily="34" charset="0"/>
              </a:rPr>
              <a:t>2. </a:t>
            </a:r>
            <a:r>
              <a:rPr lang="vi-VN" sz="5400" b="1" dirty="0">
                <a:solidFill>
                  <a:srgbClr val="C00000"/>
                </a:solidFill>
                <a:latin typeface="Arial" panose="020B0604020202020204" pitchFamily="34" charset="0"/>
                <a:cs typeface="Arial" panose="020B0604020202020204" pitchFamily="34" charset="0"/>
              </a:rPr>
              <a:t>Tìm hiểu hình tượng con người trong tác phẩm điêu khắc</a:t>
            </a:r>
            <a:endParaRPr lang="en-US" sz="5400" b="1" dirty="0">
              <a:solidFill>
                <a:srgbClr val="C00000"/>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2284CAEF-E6E6-A52D-BBC9-0C30894A601F}"/>
              </a:ext>
            </a:extLst>
          </p:cNvPr>
          <p:cNvSpPr/>
          <p:nvPr/>
        </p:nvSpPr>
        <p:spPr>
          <a:xfrm>
            <a:off x="9319002" y="3211114"/>
            <a:ext cx="5860900" cy="830997"/>
          </a:xfrm>
          <a:prstGeom prst="rect">
            <a:avLst/>
          </a:prstGeom>
        </p:spPr>
        <p:txBody>
          <a:bodyPr wrap="none">
            <a:spAutoFit/>
          </a:bodyPr>
          <a:lstStyle/>
          <a:p>
            <a:pPr algn="ctr"/>
            <a:r>
              <a:rPr lang="en-US" sz="48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THẢO LUẬN NHÓM</a:t>
            </a:r>
            <a:endParaRPr lang="en-US" sz="4800" b="1" dirty="0">
              <a:solidFill>
                <a:schemeClr val="accent1">
                  <a:lumMod val="75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65B382D-ADA3-A07E-0C41-F0155810CD80}"/>
              </a:ext>
            </a:extLst>
          </p:cNvPr>
          <p:cNvSpPr/>
          <p:nvPr/>
        </p:nvSpPr>
        <p:spPr>
          <a:xfrm>
            <a:off x="7093819" y="4055019"/>
            <a:ext cx="10018996" cy="5314212"/>
          </a:xfrm>
          <a:prstGeom prst="rect">
            <a:avLst/>
          </a:prstGeom>
        </p:spPr>
        <p:txBody>
          <a:bodyPr wrap="square">
            <a:spAutoFit/>
          </a:bodyPr>
          <a:lstStyle/>
          <a:p>
            <a:pPr algn="ctr">
              <a:lnSpc>
                <a:spcPct val="150000"/>
              </a:lnSpc>
              <a:spcBef>
                <a:spcPts val="300"/>
              </a:spcBef>
              <a:spcAft>
                <a:spcPts val="300"/>
              </a:spcAft>
            </a:pP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quan sát hình ảnh</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3, 4</a:t>
            </a: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 trong SGK </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tr.</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6)</a:t>
            </a: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 thảo luận và trả lời câu hỏi:</a:t>
            </a:r>
            <a:endPar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q"/>
            </a:pPr>
            <a:r>
              <a:rPr lang="vi-VN" sz="3600" dirty="0">
                <a:latin typeface="Arial" panose="020B0604020202020204" pitchFamily="34" charset="0"/>
                <a:ea typeface="Calibri" panose="020F0502020204030204" pitchFamily="34" charset="0"/>
                <a:cs typeface="Arial" panose="020B0604020202020204" pitchFamily="34" charset="0"/>
              </a:rPr>
              <a:t>Tạo hình trong các tác phẩm điêu khắc có những đặc điểm gì ?</a:t>
            </a:r>
          </a:p>
          <a:p>
            <a:pPr marL="571500" indent="-571500" algn="just">
              <a:lnSpc>
                <a:spcPct val="150000"/>
              </a:lnSpc>
              <a:spcBef>
                <a:spcPts val="300"/>
              </a:spcBef>
              <a:spcAft>
                <a:spcPts val="300"/>
              </a:spcAft>
              <a:buFont typeface="Wingdings" panose="05000000000000000000" pitchFamily="2" charset="2"/>
              <a:buChar char="q"/>
            </a:pPr>
            <a:r>
              <a:rPr lang="vi-VN" sz="3600" dirty="0">
                <a:latin typeface="Arial" panose="020B0604020202020204" pitchFamily="34" charset="0"/>
                <a:ea typeface="Calibri" panose="020F0502020204030204" pitchFamily="34" charset="0"/>
                <a:cs typeface="Arial" panose="020B0604020202020204" pitchFamily="34" charset="0"/>
              </a:rPr>
              <a:t>Em thích cách thể hiện hình tượng nào trong các tác phẩm điêu khắc đã biết? Vì sao?</a:t>
            </a:r>
          </a:p>
        </p:txBody>
      </p:sp>
      <p:grpSp>
        <p:nvGrpSpPr>
          <p:cNvPr id="31" name="Group 30">
            <a:extLst>
              <a:ext uri="{FF2B5EF4-FFF2-40B4-BE49-F238E27FC236}">
                <a16:creationId xmlns:a16="http://schemas.microsoft.com/office/drawing/2014/main" id="{D306AA52-BD68-1D97-CED6-DC1F96045A48}"/>
              </a:ext>
            </a:extLst>
          </p:cNvPr>
          <p:cNvGrpSpPr/>
          <p:nvPr/>
        </p:nvGrpSpPr>
        <p:grpSpPr>
          <a:xfrm>
            <a:off x="1865627" y="2991685"/>
            <a:ext cx="4921172" cy="3030287"/>
            <a:chOff x="1574116" y="3088521"/>
            <a:chExt cx="4921172" cy="3030287"/>
          </a:xfrm>
        </p:grpSpPr>
        <p:pic>
          <p:nvPicPr>
            <p:cNvPr id="26" name="Picture 25" descr="A picture containing text, building material&#10;&#10;Description automatically generated">
              <a:extLst>
                <a:ext uri="{FF2B5EF4-FFF2-40B4-BE49-F238E27FC236}">
                  <a16:creationId xmlns:a16="http://schemas.microsoft.com/office/drawing/2014/main" id="{964F938D-F707-EDA7-3433-ABDD7C3E3D1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42821" y="3088521"/>
              <a:ext cx="3336616" cy="2566052"/>
            </a:xfrm>
            <a:prstGeom prst="rect">
              <a:avLst/>
            </a:prstGeom>
          </p:spPr>
        </p:pic>
        <p:sp>
          <p:nvSpPr>
            <p:cNvPr id="27" name="TextBox 26">
              <a:extLst>
                <a:ext uri="{FF2B5EF4-FFF2-40B4-BE49-F238E27FC236}">
                  <a16:creationId xmlns:a16="http://schemas.microsoft.com/office/drawing/2014/main" id="{3114AA63-4CA3-7D26-0581-F1D59B640C2A}"/>
                </a:ext>
              </a:extLst>
            </p:cNvPr>
            <p:cNvSpPr txBox="1"/>
            <p:nvPr/>
          </p:nvSpPr>
          <p:spPr>
            <a:xfrm>
              <a:off x="1574116" y="5702797"/>
              <a:ext cx="4921172" cy="416011"/>
            </a:xfrm>
            <a:prstGeom prst="rect">
              <a:avLst/>
            </a:prstGeom>
            <a:noFill/>
          </p:spPr>
          <p:txBody>
            <a:bodyPr wrap="square">
              <a:spAutoFit/>
            </a:bodyPr>
            <a:lstStyle/>
            <a:p>
              <a:pPr algn="just">
                <a:lnSpc>
                  <a:spcPct val="150000"/>
                </a:lnSpc>
              </a:pP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3. Phan Gia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Hương</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Trăn</a:t>
              </a:r>
              <a:r>
                <a:rPr lang="fr-FR" sz="16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trở</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1951,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phù</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điêu</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đồng</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t>
              </a:r>
              <a:endParaRPr lang="fr-FR" sz="16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6297074A-8295-8A06-2DB2-FCADA59C4819}"/>
              </a:ext>
            </a:extLst>
          </p:cNvPr>
          <p:cNvGrpSpPr/>
          <p:nvPr/>
        </p:nvGrpSpPr>
        <p:grpSpPr>
          <a:xfrm>
            <a:off x="1937313" y="6206759"/>
            <a:ext cx="4921172" cy="3472110"/>
            <a:chOff x="1653246" y="6208218"/>
            <a:chExt cx="4921172" cy="3472110"/>
          </a:xfrm>
        </p:grpSpPr>
        <p:pic>
          <p:nvPicPr>
            <p:cNvPr id="29" name="Picture 28" descr="A picture containing stone&#10;&#10;Description automatically generated">
              <a:extLst>
                <a:ext uri="{FF2B5EF4-FFF2-40B4-BE49-F238E27FC236}">
                  <a16:creationId xmlns:a16="http://schemas.microsoft.com/office/drawing/2014/main" id="{A5136E84-9513-C55A-DA02-981B63E20D7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56206" y="6208218"/>
              <a:ext cx="2396021" cy="2655688"/>
            </a:xfrm>
            <a:prstGeom prst="rect">
              <a:avLst/>
            </a:prstGeom>
          </p:spPr>
        </p:pic>
        <p:sp>
          <p:nvSpPr>
            <p:cNvPr id="30" name="TextBox 29">
              <a:extLst>
                <a:ext uri="{FF2B5EF4-FFF2-40B4-BE49-F238E27FC236}">
                  <a16:creationId xmlns:a16="http://schemas.microsoft.com/office/drawing/2014/main" id="{CA5A5C27-2236-FD0E-24E8-28B8B077F45E}"/>
                </a:ext>
              </a:extLst>
            </p:cNvPr>
            <p:cNvSpPr txBox="1"/>
            <p:nvPr/>
          </p:nvSpPr>
          <p:spPr>
            <a:xfrm>
              <a:off x="1653246" y="8894985"/>
              <a:ext cx="4921172" cy="785343"/>
            </a:xfrm>
            <a:prstGeom prst="rect">
              <a:avLst/>
            </a:prstGeom>
            <a:noFill/>
          </p:spPr>
          <p:txBody>
            <a:bodyPr wrap="square">
              <a:spAutoFit/>
            </a:bodyPr>
            <a:lstStyle/>
            <a:p>
              <a:pPr algn="just">
                <a:lnSpc>
                  <a:spcPct val="150000"/>
                </a:lnSpc>
              </a:pP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4. Con-</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xtăng</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-tin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Brên</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cu</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-xi (Constantin Brancusi), </a:t>
              </a:r>
              <a:r>
                <a:rPr lang="fr-FR" sz="16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Nụ</a:t>
              </a:r>
              <a:r>
                <a:rPr lang="fr-FR" sz="16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hôn</a:t>
              </a:r>
              <a:r>
                <a:rPr lang="fr-FR" sz="16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(The Kiss), 1907 – 1908,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tượng</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đá</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endParaRPr lang="fr-FR" sz="16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2" presetClass="entr" presetSubtype="8"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0-#ppt_w/2"/>
                                          </p:val>
                                        </p:tav>
                                        <p:tav tm="100000">
                                          <p:val>
                                            <p:strVal val="#ppt_x"/>
                                          </p:val>
                                        </p:tav>
                                      </p:tavLst>
                                    </p:anim>
                                    <p:anim calcmode="lin" valueType="num">
                                      <p:cBhvr additive="base">
                                        <p:cTn id="18" dur="500" fill="hold"/>
                                        <p:tgtEl>
                                          <p:spTgt spid="31"/>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 calcmode="lin" valueType="num">
                                      <p:cBhvr additive="base">
                                        <p:cTn id="27"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1">
                                            <p:txEl>
                                              <p:pRg st="1" end="1"/>
                                            </p:txEl>
                                          </p:spTgt>
                                        </p:tgtEl>
                                        <p:attrNameLst>
                                          <p:attrName>style.visibility</p:attrName>
                                        </p:attrNameLst>
                                      </p:cBhvr>
                                      <p:to>
                                        <p:strVal val="visible"/>
                                      </p:to>
                                    </p:set>
                                    <p:anim calcmode="lin" valueType="num">
                                      <p:cBhvr additive="base">
                                        <p:cTn id="33" dur="500" fill="hold"/>
                                        <p:tgtEl>
                                          <p:spTgt spid="21">
                                            <p:txEl>
                                              <p:pRg st="1" end="1"/>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2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1">
                                            <p:txEl>
                                              <p:pRg st="2" end="2"/>
                                            </p:txEl>
                                          </p:spTgt>
                                        </p:tgtEl>
                                        <p:attrNameLst>
                                          <p:attrName>style.visibility</p:attrName>
                                        </p:attrNameLst>
                                      </p:cBhvr>
                                      <p:to>
                                        <p:strVal val="visible"/>
                                      </p:to>
                                    </p:set>
                                    <p:anim calcmode="lin" valueType="num">
                                      <p:cBhvr additive="base">
                                        <p:cTn id="39" dur="500" fill="hold"/>
                                        <p:tgtEl>
                                          <p:spTgt spid="21">
                                            <p:txEl>
                                              <p:pRg st="2" end="2"/>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465092" y="372492"/>
            <a:ext cx="17357816" cy="9542016"/>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sp>
        <p:nvSpPr>
          <p:cNvPr id="23" name="TextBox 22">
            <a:extLst>
              <a:ext uri="{FF2B5EF4-FFF2-40B4-BE49-F238E27FC236}">
                <a16:creationId xmlns:a16="http://schemas.microsoft.com/office/drawing/2014/main" id="{B7B98948-11D0-3752-975C-9FF5CD065C9B}"/>
              </a:ext>
            </a:extLst>
          </p:cNvPr>
          <p:cNvSpPr txBox="1"/>
          <p:nvPr/>
        </p:nvSpPr>
        <p:spPr>
          <a:xfrm>
            <a:off x="10057102" y="4962857"/>
            <a:ext cx="3296095" cy="830997"/>
          </a:xfrm>
          <a:prstGeom prst="rect">
            <a:avLst/>
          </a:prstGeom>
          <a:noFill/>
        </p:spPr>
        <p:txBody>
          <a:bodyPr wrap="none" rtlCol="0">
            <a:spAutoFit/>
          </a:bodyPr>
          <a:lstStyle/>
          <a:p>
            <a:pPr algn="ctr"/>
            <a:r>
              <a:rPr lang="en-US" sz="4800" b="1" dirty="0">
                <a:solidFill>
                  <a:srgbClr val="C00000"/>
                </a:solidFill>
                <a:latin typeface="Arial" panose="020B0604020202020204" pitchFamily="34" charset="0"/>
                <a:cs typeface="Arial" panose="020B0604020202020204" pitchFamily="34" charset="0"/>
              </a:rPr>
              <a:t>KẾT LUẬN</a:t>
            </a:r>
          </a:p>
        </p:txBody>
      </p:sp>
      <p:sp>
        <p:nvSpPr>
          <p:cNvPr id="24" name="TextBox 23">
            <a:extLst>
              <a:ext uri="{FF2B5EF4-FFF2-40B4-BE49-F238E27FC236}">
                <a16:creationId xmlns:a16="http://schemas.microsoft.com/office/drawing/2014/main" id="{EA5C051C-42E3-7CD2-5C01-F5DA131E42A1}"/>
              </a:ext>
            </a:extLst>
          </p:cNvPr>
          <p:cNvSpPr txBox="1"/>
          <p:nvPr/>
        </p:nvSpPr>
        <p:spPr>
          <a:xfrm>
            <a:off x="6717283" y="5828731"/>
            <a:ext cx="10210800" cy="2748253"/>
          </a:xfrm>
          <a:prstGeom prst="rect">
            <a:avLst/>
          </a:prstGeom>
          <a:noFill/>
        </p:spPr>
        <p:txBody>
          <a:bodyPr wrap="square">
            <a:spAutoFit/>
          </a:bodyPr>
          <a:lstStyle/>
          <a:p>
            <a:pPr algn="just">
              <a:lnSpc>
                <a:spcPct val="150000"/>
              </a:lnSpc>
              <a:spcAft>
                <a:spcPts val="1000"/>
              </a:spcAft>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Trong nghệ thuật điêu khắc, hình tượng con người có nhiều cách thể hiện với phong cách khác nhau và chất liệu đa dạng.</a:t>
            </a:r>
          </a:p>
        </p:txBody>
      </p:sp>
      <p:pic>
        <p:nvPicPr>
          <p:cNvPr id="2050" name="Picture 2">
            <a:extLst>
              <a:ext uri="{FF2B5EF4-FFF2-40B4-BE49-F238E27FC236}">
                <a16:creationId xmlns:a16="http://schemas.microsoft.com/office/drawing/2014/main" id="{E0580272-F767-B06F-4598-A2ECCA6407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9917" y="4962857"/>
            <a:ext cx="5037825" cy="37783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wooden, metal, wood, cooking&#10;&#10;Description automatically generated">
            <a:extLst>
              <a:ext uri="{FF2B5EF4-FFF2-40B4-BE49-F238E27FC236}">
                <a16:creationId xmlns:a16="http://schemas.microsoft.com/office/drawing/2014/main" id="{97FE36E9-CAE2-1586-45E2-77B3060E95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5249" y="1116582"/>
            <a:ext cx="5238751" cy="3476626"/>
          </a:xfrm>
          <a:prstGeom prst="rect">
            <a:avLst/>
          </a:prstGeom>
        </p:spPr>
      </p:pic>
      <p:pic>
        <p:nvPicPr>
          <p:cNvPr id="28" name="Picture 27" descr="A statue of two people&#10;&#10;Description automatically generated with low confidence">
            <a:extLst>
              <a:ext uri="{FF2B5EF4-FFF2-40B4-BE49-F238E27FC236}">
                <a16:creationId xmlns:a16="http://schemas.microsoft.com/office/drawing/2014/main" id="{75E1BBC2-A098-2610-1D7C-31AD2FC4EB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345678" y="1116582"/>
            <a:ext cx="5120214" cy="34766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randombar(horizontal)">
                                      <p:cBhvr>
                                        <p:cTn id="16" dur="500"/>
                                        <p:tgtEl>
                                          <p:spTgt spid="205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6799302"/>
            <a:ext cx="15087600" cy="306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Title 5"/>
          <p:cNvSpPr>
            <a:spLocks noGrp="1"/>
          </p:cNvSpPr>
          <p:nvPr>
            <p:ph type="ctrTitle"/>
          </p:nvPr>
        </p:nvSpPr>
        <p:spPr/>
        <p:txBody>
          <a:bodyPr/>
          <a:lstStyle/>
          <a:p>
            <a:endParaRPr lang="en-US"/>
          </a:p>
        </p:txBody>
      </p:sp>
      <p:sp>
        <p:nvSpPr>
          <p:cNvPr id="7" name="Title 1"/>
          <p:cNvSpPr txBox="1">
            <a:spLocks/>
          </p:cNvSpPr>
          <p:nvPr/>
        </p:nvSpPr>
        <p:spPr>
          <a:xfrm>
            <a:off x="3258911" y="5679122"/>
            <a:ext cx="13716000" cy="35814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800" dirty="0">
                <a:latin typeface="Times New Roman" panose="02020603050405020304" pitchFamily="18" charset="0"/>
                <a:cs typeface="Times New Roman" panose="02020603050405020304" pitchFamily="18" charset="0"/>
              </a:rPr>
              <a:t>Hình ảnh con người là chủ đề sáng tạo vô bờ bến của các tác giả, nó không chỉ có ý nghĩa về thẩm mĩ mà nó con tái hiện được một phần lịch sử của con người..</a:t>
            </a:r>
            <a:endParaRPr lang="en-US" sz="48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9787514" y="1625297"/>
            <a:ext cx="2446773" cy="3345060"/>
          </a:xfrm>
          <a:prstGeom prst="rect">
            <a:avLst/>
          </a:prstGeom>
        </p:spPr>
      </p:pic>
      <p:pic>
        <p:nvPicPr>
          <p:cNvPr id="10" name="Picture 9"/>
          <p:cNvPicPr>
            <a:picLocks noChangeAspect="1"/>
          </p:cNvPicPr>
          <p:nvPr/>
        </p:nvPicPr>
        <p:blipFill>
          <a:blip r:embed="rId3"/>
          <a:stretch>
            <a:fillRect/>
          </a:stretch>
        </p:blipFill>
        <p:spPr>
          <a:xfrm>
            <a:off x="5829302" y="1625297"/>
            <a:ext cx="2440827" cy="3345060"/>
          </a:xfrm>
          <a:prstGeom prst="rect">
            <a:avLst/>
          </a:prstGeom>
        </p:spPr>
      </p:pic>
      <p:pic>
        <p:nvPicPr>
          <p:cNvPr id="11" name="Picture 10"/>
          <p:cNvPicPr>
            <a:picLocks noChangeAspect="1"/>
          </p:cNvPicPr>
          <p:nvPr/>
        </p:nvPicPr>
        <p:blipFill>
          <a:blip r:embed="rId4"/>
          <a:stretch>
            <a:fillRect/>
          </a:stretch>
        </p:blipFill>
        <p:spPr>
          <a:xfrm>
            <a:off x="14081514" y="1538213"/>
            <a:ext cx="2415786" cy="3357164"/>
          </a:xfrm>
          <a:prstGeom prst="rect">
            <a:avLst/>
          </a:prstGeom>
        </p:spPr>
      </p:pic>
      <p:sp>
        <p:nvSpPr>
          <p:cNvPr id="12" name="TextBox 11"/>
          <p:cNvSpPr txBox="1"/>
          <p:nvPr/>
        </p:nvSpPr>
        <p:spPr>
          <a:xfrm>
            <a:off x="1962150" y="5409672"/>
            <a:ext cx="17011650" cy="507831"/>
          </a:xfrm>
          <a:prstGeom prst="rect">
            <a:avLst/>
          </a:prstGeom>
          <a:noFill/>
        </p:spPr>
        <p:txBody>
          <a:bodyPr wrap="square" rtlCol="0">
            <a:spAutoFit/>
          </a:bodyPr>
          <a:lstStyle/>
          <a:p>
            <a:r>
              <a:rPr lang="vi-VN" sz="2700" dirty="0"/>
              <a:t>CỔ ĐẠI                            TRUNG ĐẠI                        PHỤC HƯNG                             HIỆN ĐẠI</a:t>
            </a:r>
            <a:endParaRPr lang="en-US" sz="2700" dirty="0"/>
          </a:p>
        </p:txBody>
      </p:sp>
      <p:pic>
        <p:nvPicPr>
          <p:cNvPr id="13" name="Picture 12"/>
          <p:cNvPicPr>
            <a:picLocks noChangeAspect="1"/>
          </p:cNvPicPr>
          <p:nvPr/>
        </p:nvPicPr>
        <p:blipFill>
          <a:blip r:embed="rId5"/>
          <a:stretch>
            <a:fillRect/>
          </a:stretch>
        </p:blipFill>
        <p:spPr>
          <a:xfrm>
            <a:off x="-2335754" y="10287000"/>
            <a:ext cx="3456732" cy="3465876"/>
          </a:xfrm>
          <a:prstGeom prst="rect">
            <a:avLst/>
          </a:prstGeom>
        </p:spPr>
      </p:pic>
      <p:grpSp>
        <p:nvGrpSpPr>
          <p:cNvPr id="14" name="Group 13"/>
          <p:cNvGrpSpPr/>
          <p:nvPr/>
        </p:nvGrpSpPr>
        <p:grpSpPr>
          <a:xfrm>
            <a:off x="5453" y="0"/>
            <a:ext cx="18282548" cy="10317552"/>
            <a:chOff x="3635" y="0"/>
            <a:chExt cx="12188365" cy="6878368"/>
          </a:xfrm>
        </p:grpSpPr>
        <p:grpSp>
          <p:nvGrpSpPr>
            <p:cNvPr id="15" name="Group 14"/>
            <p:cNvGrpSpPr/>
            <p:nvPr/>
          </p:nvGrpSpPr>
          <p:grpSpPr>
            <a:xfrm>
              <a:off x="3635" y="0"/>
              <a:ext cx="12173021" cy="1085018"/>
              <a:chOff x="3635" y="0"/>
              <a:chExt cx="12173021" cy="1085018"/>
            </a:xfrm>
          </p:grpSpPr>
          <p:pic>
            <p:nvPicPr>
              <p:cNvPr id="19"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hoa trang tri goc 2 - Hình ảnh hoạt động - Lê Vân Anh - Website của Trường  Tiểu học Cao Dươ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flipV="1">
              <a:off x="18979" y="5794837"/>
              <a:ext cx="12173021" cy="1083531"/>
              <a:chOff x="3635" y="0"/>
              <a:chExt cx="12173021" cy="1085018"/>
            </a:xfrm>
          </p:grpSpPr>
          <p:pic>
            <p:nvPicPr>
              <p:cNvPr id="17" name="Picture 12" descr="hoa trang tri goc 2 - Hình ảnh hoạt động - Lê Vân Anh - Website của Trường  Tiểu học Cao Dươ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hoa trang tri goc 2 - Hình ảnh hoạt động - Lê Vân Anh - Website của Trường  Tiểu học Cao Dươ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1" name="Picture 20"/>
          <p:cNvPicPr>
            <a:picLocks noChangeAspect="1"/>
          </p:cNvPicPr>
          <p:nvPr/>
        </p:nvPicPr>
        <p:blipFill>
          <a:blip r:embed="rId10"/>
          <a:stretch>
            <a:fillRect/>
          </a:stretch>
        </p:blipFill>
        <p:spPr>
          <a:xfrm>
            <a:off x="997745" y="1845193"/>
            <a:ext cx="4275534" cy="3050183"/>
          </a:xfrm>
          <a:prstGeom prst="rect">
            <a:avLst/>
          </a:prstGeom>
        </p:spPr>
      </p:pic>
    </p:spTree>
    <p:extLst>
      <p:ext uri="{BB962C8B-B14F-4D97-AF65-F5344CB8AC3E}">
        <p14:creationId xmlns:p14="http://schemas.microsoft.com/office/powerpoint/2010/main" val="41139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mph" presetSubtype="0" fill="hold" grpId="0" nodeType="clickEffect">
                                  <p:stCondLst>
                                    <p:cond delay="0"/>
                                  </p:stCondLst>
                                  <p:iterate type="lt">
                                    <p:tmPct val="4000"/>
                                  </p:iterate>
                                  <p:childTnLst>
                                    <p:set>
                                      <p:cBhvr override="childStyle">
                                        <p:cTn id="27" dur="500" fill="hold"/>
                                        <p:tgtEl>
                                          <p:spTgt spid="7"/>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7825" b="7825"/>
            <a:stretch>
              <a:fillRect/>
            </a:stretch>
          </p:blipFill>
          <p:spPr>
            <a:xfrm>
              <a:off x="0" y="0"/>
              <a:ext cx="24384000" cy="13716000"/>
            </a:xfrm>
            <a:prstGeom prst="rect">
              <a:avLst/>
            </a:prstGeom>
          </p:spPr>
        </p:pic>
      </p:grpSp>
      <p:sp>
        <p:nvSpPr>
          <p:cNvPr id="5" name="Freeform 5"/>
          <p:cNvSpPr/>
          <p:nvPr/>
        </p:nvSpPr>
        <p:spPr>
          <a:xfrm>
            <a:off x="1066800" y="2781300"/>
            <a:ext cx="10742522" cy="4191000"/>
          </a:xfrm>
          <a:custGeom>
            <a:avLst/>
            <a:gdLst/>
            <a:ahLst/>
            <a:cxnLst/>
            <a:rect l="l" t="t" r="r" b="b"/>
            <a:pathLst>
              <a:path w="2829306" h="492871">
                <a:moveTo>
                  <a:pt x="36755" y="0"/>
                </a:moveTo>
                <a:lnTo>
                  <a:pt x="2792552" y="0"/>
                </a:lnTo>
                <a:cubicBezTo>
                  <a:pt x="2802300" y="0"/>
                  <a:pt x="2811648" y="3872"/>
                  <a:pt x="2818541" y="10765"/>
                </a:cubicBezTo>
                <a:cubicBezTo>
                  <a:pt x="2825434" y="17658"/>
                  <a:pt x="2829306" y="27007"/>
                  <a:pt x="2829306" y="36755"/>
                </a:cubicBezTo>
                <a:lnTo>
                  <a:pt x="2829306" y="456117"/>
                </a:lnTo>
                <a:cubicBezTo>
                  <a:pt x="2829306" y="465864"/>
                  <a:pt x="2825434" y="475213"/>
                  <a:pt x="2818541" y="482106"/>
                </a:cubicBezTo>
                <a:cubicBezTo>
                  <a:pt x="2811648" y="488999"/>
                  <a:pt x="2802300" y="492871"/>
                  <a:pt x="2792552" y="492871"/>
                </a:cubicBezTo>
                <a:lnTo>
                  <a:pt x="36755" y="492871"/>
                </a:lnTo>
                <a:cubicBezTo>
                  <a:pt x="27007" y="492871"/>
                  <a:pt x="17658" y="488999"/>
                  <a:pt x="10765" y="482106"/>
                </a:cubicBezTo>
                <a:cubicBezTo>
                  <a:pt x="3872" y="475213"/>
                  <a:pt x="0" y="465864"/>
                  <a:pt x="0" y="456117"/>
                </a:cubicBezTo>
                <a:lnTo>
                  <a:pt x="0" y="36755"/>
                </a:lnTo>
                <a:cubicBezTo>
                  <a:pt x="0" y="27007"/>
                  <a:pt x="3872" y="17658"/>
                  <a:pt x="10765" y="10765"/>
                </a:cubicBezTo>
                <a:cubicBezTo>
                  <a:pt x="17658" y="3872"/>
                  <a:pt x="27007" y="0"/>
                  <a:pt x="36755" y="0"/>
                </a:cubicBezTo>
                <a:close/>
              </a:path>
            </a:pathLst>
          </a:custGeom>
          <a:solidFill>
            <a:srgbClr val="FFFFFF"/>
          </a:solidFill>
        </p:spPr>
        <p:txBody>
          <a:bodyPr/>
          <a:lstStyle/>
          <a:p>
            <a:endParaRPr lang="en-US"/>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44200" y="5273665"/>
            <a:ext cx="1258157" cy="1635901"/>
          </a:xfrm>
          <a:prstGeom prst="rect">
            <a:avLst/>
          </a:prstGeom>
        </p:spPr>
      </p:pic>
      <p:sp>
        <p:nvSpPr>
          <p:cNvPr id="9" name="TextBox 8">
            <a:extLst>
              <a:ext uri="{FF2B5EF4-FFF2-40B4-BE49-F238E27FC236}">
                <a16:creationId xmlns:a16="http://schemas.microsoft.com/office/drawing/2014/main" id="{A765ADDC-70B0-D97B-F02C-3B6B2C74C513}"/>
              </a:ext>
            </a:extLst>
          </p:cNvPr>
          <p:cNvSpPr txBox="1"/>
          <p:nvPr/>
        </p:nvSpPr>
        <p:spPr>
          <a:xfrm>
            <a:off x="1803821" y="3846095"/>
            <a:ext cx="8928347" cy="1427570"/>
          </a:xfrm>
          <a:prstGeom prst="rect">
            <a:avLst/>
          </a:prstGeom>
          <a:noFill/>
        </p:spPr>
        <p:txBody>
          <a:bodyPr wrap="square" rtlCol="0">
            <a:spAutoFit/>
          </a:bodyPr>
          <a:lstStyle/>
          <a:p>
            <a:pPr algn="ctr">
              <a:lnSpc>
                <a:spcPct val="150000"/>
              </a:lnSpc>
            </a:pPr>
            <a:r>
              <a:rPr lang="en-US" sz="6600" b="1" dirty="0">
                <a:solidFill>
                  <a:srgbClr val="C00000"/>
                </a:solidFill>
                <a:latin typeface="Arial" panose="020B0604020202020204" pitchFamily="34" charset="0"/>
                <a:cs typeface="Arial" panose="020B0604020202020204" pitchFamily="34" charset="0"/>
              </a:rPr>
              <a:t>II. THỂ HIỆN</a:t>
            </a:r>
          </a:p>
        </p:txBody>
      </p:sp>
    </p:spTree>
    <p:extLst>
      <p:ext uri="{BB962C8B-B14F-4D97-AF65-F5344CB8AC3E}">
        <p14:creationId xmlns:p14="http://schemas.microsoft.com/office/powerpoint/2010/main" val="344374737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465092" y="372492"/>
            <a:ext cx="17357816" cy="9724008"/>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1485" y="50369"/>
            <a:ext cx="3516085" cy="208408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6046038" y="8523897"/>
            <a:ext cx="2974560" cy="1763103"/>
          </a:xfrm>
          <a:prstGeom prst="rect">
            <a:avLst/>
          </a:prstGeom>
        </p:spPr>
      </p:pic>
      <p:sp>
        <p:nvSpPr>
          <p:cNvPr id="7" name="TextBox 6">
            <a:extLst>
              <a:ext uri="{FF2B5EF4-FFF2-40B4-BE49-F238E27FC236}">
                <a16:creationId xmlns:a16="http://schemas.microsoft.com/office/drawing/2014/main" id="{56D1D76D-EB66-B1CD-F147-0F747F3E9AFB}"/>
              </a:ext>
            </a:extLst>
          </p:cNvPr>
          <p:cNvSpPr txBox="1"/>
          <p:nvPr/>
        </p:nvSpPr>
        <p:spPr>
          <a:xfrm>
            <a:off x="2514600" y="737263"/>
            <a:ext cx="13936708" cy="1184876"/>
          </a:xfrm>
          <a:prstGeom prst="rect">
            <a:avLst/>
          </a:prstGeom>
          <a:noFill/>
        </p:spPr>
        <p:txBody>
          <a:bodyPr wrap="square" rtlCol="0">
            <a:spAutoFit/>
          </a:bodyPr>
          <a:lstStyle/>
          <a:p>
            <a:pPr algn="ctr">
              <a:lnSpc>
                <a:spcPct val="150000"/>
              </a:lnSpc>
            </a:pPr>
            <a:r>
              <a:rPr lang="en-US" sz="5400" b="1" dirty="0">
                <a:solidFill>
                  <a:srgbClr val="C00000"/>
                </a:solidFill>
                <a:latin typeface="Arial" panose="020B0604020202020204" pitchFamily="34" charset="0"/>
                <a:cs typeface="Arial" panose="020B0604020202020204" pitchFamily="34" charset="0"/>
              </a:rPr>
              <a:t>1. </a:t>
            </a:r>
            <a:r>
              <a:rPr lang="vi-VN" sz="5400" b="1" dirty="0">
                <a:solidFill>
                  <a:srgbClr val="C00000"/>
                </a:solidFill>
                <a:latin typeface="Arial" panose="020B0604020202020204" pitchFamily="34" charset="0"/>
                <a:cs typeface="Arial" panose="020B0604020202020204" pitchFamily="34" charset="0"/>
              </a:rPr>
              <a:t>Gợi ý một số cách thể hiện dáng người</a:t>
            </a:r>
            <a:endParaRPr lang="en-US" sz="5400" b="1" dirty="0">
              <a:solidFill>
                <a:srgbClr val="C000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9B96D2C-BEE8-4A55-403F-8257CFA1944F}"/>
              </a:ext>
            </a:extLst>
          </p:cNvPr>
          <p:cNvSpPr/>
          <p:nvPr/>
        </p:nvSpPr>
        <p:spPr>
          <a:xfrm>
            <a:off x="1143000" y="1920421"/>
            <a:ext cx="16230600" cy="1738296"/>
          </a:xfrm>
          <a:prstGeom prst="rect">
            <a:avLst/>
          </a:prstGeom>
        </p:spPr>
        <p:txBody>
          <a:bodyPr wrap="square">
            <a:spAutoFit/>
          </a:bodyPr>
          <a:lstStyle/>
          <a:p>
            <a:pPr algn="ctr">
              <a:lnSpc>
                <a:spcPct val="150000"/>
              </a:lnSpc>
              <a:spcBef>
                <a:spcPts val="300"/>
              </a:spcBef>
              <a:spcAft>
                <a:spcPts val="300"/>
              </a:spcAft>
            </a:pPr>
            <a:r>
              <a:rPr lang="en-US" sz="3800" b="1" dirty="0">
                <a:latin typeface="Arial" panose="020B0604020202020204" pitchFamily="34" charset="0"/>
                <a:ea typeface="Calibri" panose="020F0502020204030204" pitchFamily="34" charset="0"/>
                <a:cs typeface="Arial" panose="020B0604020202020204" pitchFamily="34" charset="0"/>
              </a:rPr>
              <a:t>Hãy </a:t>
            </a:r>
            <a:r>
              <a:rPr lang="vi-VN" sz="3800" b="1" dirty="0">
                <a:latin typeface="Arial" panose="020B0604020202020204" pitchFamily="34" charset="0"/>
                <a:ea typeface="Calibri" panose="020F0502020204030204" pitchFamily="34" charset="0"/>
                <a:cs typeface="Arial" panose="020B0604020202020204" pitchFamily="34" charset="0"/>
              </a:rPr>
              <a:t>quan sát một số </a:t>
            </a:r>
            <a:r>
              <a:rPr lang="en-US" sz="3800" b="1" dirty="0" err="1">
                <a:latin typeface="Arial" panose="020B0604020202020204" pitchFamily="34" charset="0"/>
                <a:ea typeface="Calibri" panose="020F0502020204030204" pitchFamily="34" charset="0"/>
                <a:cs typeface="Arial" panose="020B0604020202020204" pitchFamily="34" charset="0"/>
              </a:rPr>
              <a:t>tác</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phẩm</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mĩ</a:t>
            </a:r>
            <a:r>
              <a:rPr lang="en-US" sz="3800" b="1" dirty="0">
                <a:latin typeface="Arial" panose="020B0604020202020204" pitchFamily="34" charset="0"/>
                <a:ea typeface="Calibri" panose="020F0502020204030204" pitchFamily="34" charset="0"/>
                <a:cs typeface="Arial" panose="020B0604020202020204" pitchFamily="34" charset="0"/>
              </a:rPr>
              <a:t> thuật </a:t>
            </a:r>
            <a:r>
              <a:rPr lang="vi-VN" sz="3800" b="1" dirty="0">
                <a:ea typeface="Calibri" panose="020F0502020204030204" pitchFamily="34" charset="0"/>
                <a:cs typeface="Arial" panose="020B0604020202020204" pitchFamily="34" charset="0"/>
              </a:rPr>
              <a:t>kí họa bằng chất liệu chì, màu nước </a:t>
            </a:r>
            <a:r>
              <a:rPr lang="en-US" sz="3800" b="1" dirty="0">
                <a:latin typeface="Arial" panose="020B0604020202020204" pitchFamily="34" charset="0"/>
                <a:ea typeface="Calibri" panose="020F0502020204030204" pitchFamily="34" charset="0"/>
                <a:cs typeface="Arial" panose="020B0604020202020204" pitchFamily="34" charset="0"/>
              </a:rPr>
              <a:t>trong SGK (tr.6,7) </a:t>
            </a:r>
            <a:r>
              <a:rPr lang="en-US" sz="3800" b="1" dirty="0" err="1">
                <a:latin typeface="Arial" panose="020B0604020202020204" pitchFamily="34" charset="0"/>
                <a:ea typeface="Calibri" panose="020F0502020204030204" pitchFamily="34" charset="0"/>
                <a:cs typeface="Arial" panose="020B0604020202020204" pitchFamily="34" charset="0"/>
              </a:rPr>
              <a:t>và</a:t>
            </a:r>
            <a:r>
              <a:rPr lang="en-US" sz="3800" b="1" dirty="0">
                <a:latin typeface="Arial" panose="020B0604020202020204" pitchFamily="34" charset="0"/>
                <a:ea typeface="Calibri" panose="020F0502020204030204" pitchFamily="34" charset="0"/>
                <a:cs typeface="Arial" panose="020B0604020202020204" pitchFamily="34" charset="0"/>
              </a:rPr>
              <a:t> suy </a:t>
            </a:r>
            <a:r>
              <a:rPr lang="en-US" sz="3800" b="1" dirty="0" err="1">
                <a:latin typeface="Arial" panose="020B0604020202020204" pitchFamily="34" charset="0"/>
                <a:ea typeface="Calibri" panose="020F0502020204030204" pitchFamily="34" charset="0"/>
                <a:cs typeface="Arial" panose="020B0604020202020204" pitchFamily="34" charset="0"/>
              </a:rPr>
              <a:t>nghĩ</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về</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cách</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thể</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hiện</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dáng</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người</a:t>
            </a:r>
            <a:r>
              <a:rPr lang="en-US" sz="3800" b="1" dirty="0">
                <a:latin typeface="Arial" panose="020B0604020202020204" pitchFamily="34" charset="0"/>
                <a:ea typeface="Calibri" panose="020F050202020403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FF2E82AD-A18C-FE2E-25B3-27024E0318D6}"/>
              </a:ext>
            </a:extLst>
          </p:cNvPr>
          <p:cNvSpPr txBox="1"/>
          <p:nvPr/>
        </p:nvSpPr>
        <p:spPr>
          <a:xfrm>
            <a:off x="3563530" y="4236867"/>
            <a:ext cx="11305585" cy="942053"/>
          </a:xfrm>
          <a:prstGeom prst="rect">
            <a:avLst/>
          </a:prstGeom>
          <a:noFill/>
        </p:spPr>
        <p:txBody>
          <a:bodyPr wrap="square" rtlCol="0">
            <a:spAutoFit/>
          </a:bodyPr>
          <a:lstStyle/>
          <a:p>
            <a:pPr algn="ctr">
              <a:lnSpc>
                <a:spcPct val="150000"/>
              </a:lnSpc>
            </a:pPr>
            <a:r>
              <a:rPr lang="en-US" sz="4200" b="1" dirty="0" err="1">
                <a:solidFill>
                  <a:schemeClr val="accent1">
                    <a:lumMod val="75000"/>
                  </a:schemeClr>
                </a:solidFill>
                <a:latin typeface="Arial" panose="020B0604020202020204" pitchFamily="34" charset="0"/>
                <a:cs typeface="Arial" panose="020B0604020202020204" pitchFamily="34" charset="0"/>
              </a:rPr>
              <a:t>Kí</a:t>
            </a:r>
            <a:r>
              <a:rPr lang="en-US" sz="4200" b="1" dirty="0">
                <a:solidFill>
                  <a:schemeClr val="accent1">
                    <a:lumMod val="75000"/>
                  </a:schemeClr>
                </a:solidFill>
                <a:latin typeface="Arial" panose="020B0604020202020204" pitchFamily="34" charset="0"/>
                <a:cs typeface="Arial" panose="020B0604020202020204" pitchFamily="34" charset="0"/>
              </a:rPr>
              <a:t> </a:t>
            </a:r>
            <a:r>
              <a:rPr lang="en-US" sz="4200" b="1" dirty="0" err="1">
                <a:solidFill>
                  <a:schemeClr val="accent1">
                    <a:lumMod val="75000"/>
                  </a:schemeClr>
                </a:solidFill>
                <a:latin typeface="Arial" panose="020B0604020202020204" pitchFamily="34" charset="0"/>
                <a:cs typeface="Arial" panose="020B0604020202020204" pitchFamily="34" charset="0"/>
              </a:rPr>
              <a:t>họa</a:t>
            </a:r>
            <a:r>
              <a:rPr lang="en-US" sz="4200" b="1" dirty="0">
                <a:solidFill>
                  <a:schemeClr val="accent1">
                    <a:lumMod val="75000"/>
                  </a:schemeClr>
                </a:solidFill>
                <a:latin typeface="Arial" panose="020B0604020202020204" pitchFamily="34" charset="0"/>
                <a:cs typeface="Arial" panose="020B0604020202020204" pitchFamily="34" charset="0"/>
              </a:rPr>
              <a:t> </a:t>
            </a:r>
            <a:r>
              <a:rPr lang="en-US" sz="4200" b="1" dirty="0" err="1">
                <a:solidFill>
                  <a:schemeClr val="accent1">
                    <a:lumMod val="75000"/>
                  </a:schemeClr>
                </a:solidFill>
                <a:latin typeface="Arial" panose="020B0604020202020204" pitchFamily="34" charset="0"/>
                <a:cs typeface="Arial" panose="020B0604020202020204" pitchFamily="34" charset="0"/>
              </a:rPr>
              <a:t>dáng</a:t>
            </a:r>
            <a:r>
              <a:rPr lang="en-US" sz="4200" b="1" dirty="0">
                <a:solidFill>
                  <a:schemeClr val="accent1">
                    <a:lumMod val="75000"/>
                  </a:schemeClr>
                </a:solidFill>
                <a:latin typeface="Arial" panose="020B0604020202020204" pitchFamily="34" charset="0"/>
                <a:cs typeface="Arial" panose="020B0604020202020204" pitchFamily="34" charset="0"/>
              </a:rPr>
              <a:t> </a:t>
            </a:r>
            <a:r>
              <a:rPr lang="en-US" sz="4200" b="1" dirty="0" err="1">
                <a:solidFill>
                  <a:schemeClr val="accent1">
                    <a:lumMod val="75000"/>
                  </a:schemeClr>
                </a:solidFill>
                <a:latin typeface="Arial" panose="020B0604020202020204" pitchFamily="34" charset="0"/>
                <a:cs typeface="Arial" panose="020B0604020202020204" pitchFamily="34" charset="0"/>
              </a:rPr>
              <a:t>người</a:t>
            </a:r>
            <a:r>
              <a:rPr lang="en-US" sz="4200" b="1" dirty="0">
                <a:solidFill>
                  <a:schemeClr val="accent1">
                    <a:lumMod val="75000"/>
                  </a:schemeClr>
                </a:solidFill>
                <a:latin typeface="Arial" panose="020B0604020202020204" pitchFamily="34" charset="0"/>
                <a:cs typeface="Arial" panose="020B0604020202020204" pitchFamily="34" charset="0"/>
              </a:rPr>
              <a:t> </a:t>
            </a:r>
            <a:r>
              <a:rPr lang="en-US" sz="4200" b="1" dirty="0" err="1">
                <a:solidFill>
                  <a:schemeClr val="accent1">
                    <a:lumMod val="75000"/>
                  </a:schemeClr>
                </a:solidFill>
                <a:latin typeface="Arial" panose="020B0604020202020204" pitchFamily="34" charset="0"/>
                <a:cs typeface="Arial" panose="020B0604020202020204" pitchFamily="34" charset="0"/>
              </a:rPr>
              <a:t>bằng</a:t>
            </a:r>
            <a:r>
              <a:rPr lang="en-US" sz="4200" b="1" dirty="0">
                <a:solidFill>
                  <a:schemeClr val="accent1">
                    <a:lumMod val="75000"/>
                  </a:schemeClr>
                </a:solidFill>
                <a:latin typeface="Arial" panose="020B0604020202020204" pitchFamily="34" charset="0"/>
                <a:cs typeface="Arial" panose="020B0604020202020204" pitchFamily="34" charset="0"/>
              </a:rPr>
              <a:t> </a:t>
            </a:r>
            <a:r>
              <a:rPr lang="en-US" sz="4200" b="1" dirty="0" err="1">
                <a:solidFill>
                  <a:schemeClr val="accent1">
                    <a:lumMod val="75000"/>
                  </a:schemeClr>
                </a:solidFill>
                <a:latin typeface="Arial" panose="020B0604020202020204" pitchFamily="34" charset="0"/>
                <a:cs typeface="Arial" panose="020B0604020202020204" pitchFamily="34" charset="0"/>
              </a:rPr>
              <a:t>chất</a:t>
            </a:r>
            <a:r>
              <a:rPr lang="en-US" sz="4200" b="1" dirty="0">
                <a:solidFill>
                  <a:schemeClr val="accent1">
                    <a:lumMod val="75000"/>
                  </a:schemeClr>
                </a:solidFill>
                <a:latin typeface="Arial" panose="020B0604020202020204" pitchFamily="34" charset="0"/>
                <a:cs typeface="Arial" panose="020B0604020202020204" pitchFamily="34" charset="0"/>
              </a:rPr>
              <a:t> </a:t>
            </a:r>
            <a:r>
              <a:rPr lang="en-US" sz="4200" b="1" dirty="0" err="1">
                <a:solidFill>
                  <a:schemeClr val="accent1">
                    <a:lumMod val="75000"/>
                  </a:schemeClr>
                </a:solidFill>
                <a:latin typeface="Arial" panose="020B0604020202020204" pitchFamily="34" charset="0"/>
                <a:cs typeface="Arial" panose="020B0604020202020204" pitchFamily="34" charset="0"/>
              </a:rPr>
              <a:t>liệu</a:t>
            </a:r>
            <a:r>
              <a:rPr lang="en-US" sz="4200" b="1" dirty="0">
                <a:solidFill>
                  <a:schemeClr val="accent1">
                    <a:lumMod val="75000"/>
                  </a:schemeClr>
                </a:solidFill>
                <a:latin typeface="Arial" panose="020B0604020202020204" pitchFamily="34" charset="0"/>
                <a:cs typeface="Arial" panose="020B0604020202020204" pitchFamily="34" charset="0"/>
              </a:rPr>
              <a:t> </a:t>
            </a:r>
            <a:r>
              <a:rPr lang="en-US" sz="4200" b="1" dirty="0" err="1">
                <a:solidFill>
                  <a:schemeClr val="accent1">
                    <a:lumMod val="75000"/>
                  </a:schemeClr>
                </a:solidFill>
                <a:latin typeface="Arial" panose="020B0604020202020204" pitchFamily="34" charset="0"/>
                <a:cs typeface="Arial" panose="020B0604020202020204" pitchFamily="34" charset="0"/>
              </a:rPr>
              <a:t>chì</a:t>
            </a:r>
            <a:endParaRPr lang="en-US" sz="4200" b="1" dirty="0">
              <a:solidFill>
                <a:schemeClr val="accent1">
                  <a:lumMod val="75000"/>
                </a:schemeClr>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13E3770F-3E36-3157-6C38-062ED6DC0B5B}"/>
              </a:ext>
            </a:extLst>
          </p:cNvPr>
          <p:cNvCxnSpPr>
            <a:cxnSpLocks/>
          </p:cNvCxnSpPr>
          <p:nvPr/>
        </p:nvCxnSpPr>
        <p:spPr>
          <a:xfrm>
            <a:off x="1941127" y="4152900"/>
            <a:ext cx="15083654" cy="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3530582-239F-384B-0638-82EEF1CCE30C}"/>
              </a:ext>
            </a:extLst>
          </p:cNvPr>
          <p:cNvSpPr txBox="1"/>
          <p:nvPr/>
        </p:nvSpPr>
        <p:spPr>
          <a:xfrm>
            <a:off x="2827128" y="8765074"/>
            <a:ext cx="6484292" cy="496996"/>
          </a:xfrm>
          <a:prstGeom prst="rect">
            <a:avLst/>
          </a:prstGeom>
          <a:noFill/>
        </p:spPr>
        <p:txBody>
          <a:bodyPr wrap="square">
            <a:spAutoFit/>
          </a:bodyPr>
          <a:lstStyle/>
          <a:p>
            <a:pPr algn="ctr">
              <a:lnSpc>
                <a:spcPct val="150000"/>
              </a:lnSpc>
            </a:pPr>
            <a:r>
              <a:rPr lang="fr-FR"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1. </a:t>
            </a:r>
            <a:r>
              <a:rPr lang="fr-FR" sz="20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Giô-sép</a:t>
            </a:r>
            <a:r>
              <a:rPr lang="fr-FR"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In-</a:t>
            </a:r>
            <a:r>
              <a:rPr lang="fr-FR" sz="20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gum</a:t>
            </a:r>
            <a:r>
              <a:rPr lang="fr-FR"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t>
            </a:r>
            <a:r>
              <a:rPr lang="fr-FR" sz="20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bơ</a:t>
            </a:r>
            <a:r>
              <a:rPr lang="fr-FR"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-ti (Joseph </a:t>
            </a:r>
            <a:r>
              <a:rPr lang="fr-FR" sz="20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Inguimberty</a:t>
            </a:r>
            <a:r>
              <a:rPr lang="fr-FR"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20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Kí</a:t>
            </a:r>
            <a:r>
              <a:rPr lang="fr-FR" sz="20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20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họa</a:t>
            </a:r>
            <a:r>
              <a:rPr lang="fr-FR" sz="20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t>
            </a:r>
            <a:endParaRPr lang="fr-FR" sz="2000" i="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C0F9B71A-AFA7-354B-2BFC-00A445A9BE44}"/>
              </a:ext>
            </a:extLst>
          </p:cNvPr>
          <p:cNvPicPr>
            <a:picLocks noChangeAspect="1"/>
          </p:cNvPicPr>
          <p:nvPr/>
        </p:nvPicPr>
        <p:blipFill>
          <a:blip r:embed="rId9"/>
          <a:stretch>
            <a:fillRect/>
          </a:stretch>
        </p:blipFill>
        <p:spPr>
          <a:xfrm>
            <a:off x="4495486" y="5606402"/>
            <a:ext cx="3185731" cy="2865556"/>
          </a:xfrm>
          <a:prstGeom prst="rect">
            <a:avLst/>
          </a:prstGeom>
        </p:spPr>
      </p:pic>
      <p:pic>
        <p:nvPicPr>
          <p:cNvPr id="24" name="Picture 23">
            <a:extLst>
              <a:ext uri="{FF2B5EF4-FFF2-40B4-BE49-F238E27FC236}">
                <a16:creationId xmlns:a16="http://schemas.microsoft.com/office/drawing/2014/main" id="{02A65451-2CBB-445E-1B8F-7F5D385CFC43}"/>
              </a:ext>
            </a:extLst>
          </p:cNvPr>
          <p:cNvPicPr>
            <a:picLocks noChangeAspect="1"/>
          </p:cNvPicPr>
          <p:nvPr/>
        </p:nvPicPr>
        <p:blipFill>
          <a:blip r:embed="rId10"/>
          <a:stretch>
            <a:fillRect/>
          </a:stretch>
        </p:blipFill>
        <p:spPr>
          <a:xfrm>
            <a:off x="9674167" y="5598693"/>
            <a:ext cx="4118347" cy="2873265"/>
          </a:xfrm>
          <a:prstGeom prst="rect">
            <a:avLst/>
          </a:prstGeom>
        </p:spPr>
      </p:pic>
      <p:sp>
        <p:nvSpPr>
          <p:cNvPr id="25" name="TextBox 24">
            <a:extLst>
              <a:ext uri="{FF2B5EF4-FFF2-40B4-BE49-F238E27FC236}">
                <a16:creationId xmlns:a16="http://schemas.microsoft.com/office/drawing/2014/main" id="{1CE6E4F8-040F-7122-D696-4D460E3499DE}"/>
              </a:ext>
            </a:extLst>
          </p:cNvPr>
          <p:cNvSpPr txBox="1"/>
          <p:nvPr/>
        </p:nvSpPr>
        <p:spPr>
          <a:xfrm>
            <a:off x="10260360" y="8754638"/>
            <a:ext cx="3048000" cy="496996"/>
          </a:xfrm>
          <a:prstGeom prst="rect">
            <a:avLst/>
          </a:prstGeom>
          <a:noFill/>
        </p:spPr>
        <p:txBody>
          <a:bodyPr wrap="square">
            <a:spAutoFit/>
          </a:bodyPr>
          <a:lstStyle/>
          <a:p>
            <a:pPr algn="ctr">
              <a:lnSpc>
                <a:spcPct val="150000"/>
              </a:lnSpc>
            </a:pPr>
            <a:r>
              <a:rPr lang="fr-FR"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2. Huy </a:t>
            </a:r>
            <a:r>
              <a:rPr lang="fr-FR" sz="20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Oánh</a:t>
            </a:r>
            <a:r>
              <a:rPr lang="fr-FR"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20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Kí</a:t>
            </a:r>
            <a:r>
              <a:rPr lang="fr-FR" sz="20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20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họa</a:t>
            </a:r>
            <a:r>
              <a:rPr lang="fr-FR" sz="20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t>
            </a:r>
            <a:endParaRPr lang="fr-FR" sz="2000" i="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092305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par>
                                <p:cTn id="33" presetID="53" presetClass="entr" presetSubtype="16"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20"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465092" y="372492"/>
            <a:ext cx="17357816" cy="9724008"/>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1485" y="50369"/>
            <a:ext cx="3516085" cy="208408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6046038" y="8523897"/>
            <a:ext cx="2974560" cy="1763103"/>
          </a:xfrm>
          <a:prstGeom prst="rect">
            <a:avLst/>
          </a:prstGeom>
        </p:spPr>
      </p:pic>
      <p:sp>
        <p:nvSpPr>
          <p:cNvPr id="7" name="TextBox 6">
            <a:extLst>
              <a:ext uri="{FF2B5EF4-FFF2-40B4-BE49-F238E27FC236}">
                <a16:creationId xmlns:a16="http://schemas.microsoft.com/office/drawing/2014/main" id="{56D1D76D-EB66-B1CD-F147-0F747F3E9AFB}"/>
              </a:ext>
            </a:extLst>
          </p:cNvPr>
          <p:cNvSpPr txBox="1"/>
          <p:nvPr/>
        </p:nvSpPr>
        <p:spPr>
          <a:xfrm>
            <a:off x="2514600" y="737263"/>
            <a:ext cx="13936708" cy="1184876"/>
          </a:xfrm>
          <a:prstGeom prst="rect">
            <a:avLst/>
          </a:prstGeom>
          <a:noFill/>
        </p:spPr>
        <p:txBody>
          <a:bodyPr wrap="square" rtlCol="0">
            <a:spAutoFit/>
          </a:bodyPr>
          <a:lstStyle/>
          <a:p>
            <a:pPr algn="ctr">
              <a:lnSpc>
                <a:spcPct val="150000"/>
              </a:lnSpc>
            </a:pPr>
            <a:r>
              <a:rPr lang="en-US" sz="5400" b="1" dirty="0">
                <a:solidFill>
                  <a:srgbClr val="C00000"/>
                </a:solidFill>
                <a:latin typeface="Arial" panose="020B0604020202020204" pitchFamily="34" charset="0"/>
                <a:cs typeface="Arial" panose="020B0604020202020204" pitchFamily="34" charset="0"/>
              </a:rPr>
              <a:t>1. </a:t>
            </a:r>
            <a:r>
              <a:rPr lang="vi-VN" sz="5400" b="1" dirty="0">
                <a:solidFill>
                  <a:srgbClr val="C00000"/>
                </a:solidFill>
                <a:latin typeface="Arial" panose="020B0604020202020204" pitchFamily="34" charset="0"/>
                <a:cs typeface="Arial" panose="020B0604020202020204" pitchFamily="34" charset="0"/>
              </a:rPr>
              <a:t>Gợi ý một số cách thể hiện dáng người</a:t>
            </a:r>
            <a:endParaRPr lang="en-US" sz="5400" b="1" dirty="0">
              <a:solidFill>
                <a:srgbClr val="C000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9B96D2C-BEE8-4A55-403F-8257CFA1944F}"/>
              </a:ext>
            </a:extLst>
          </p:cNvPr>
          <p:cNvSpPr/>
          <p:nvPr/>
        </p:nvSpPr>
        <p:spPr>
          <a:xfrm>
            <a:off x="1143000" y="1922139"/>
            <a:ext cx="16230600" cy="1738296"/>
          </a:xfrm>
          <a:prstGeom prst="rect">
            <a:avLst/>
          </a:prstGeom>
        </p:spPr>
        <p:txBody>
          <a:bodyPr wrap="square">
            <a:spAutoFit/>
          </a:bodyPr>
          <a:lstStyle/>
          <a:p>
            <a:pPr algn="ctr">
              <a:lnSpc>
                <a:spcPct val="150000"/>
              </a:lnSpc>
              <a:spcBef>
                <a:spcPts val="300"/>
              </a:spcBef>
              <a:spcAft>
                <a:spcPts val="300"/>
              </a:spcAft>
            </a:pPr>
            <a:r>
              <a:rPr lang="en-US" sz="3800" b="1" dirty="0">
                <a:latin typeface="Arial" panose="020B0604020202020204" pitchFamily="34" charset="0"/>
                <a:ea typeface="Calibri" panose="020F0502020204030204" pitchFamily="34" charset="0"/>
                <a:cs typeface="Arial" panose="020B0604020202020204" pitchFamily="34" charset="0"/>
              </a:rPr>
              <a:t>Hãy </a:t>
            </a:r>
            <a:r>
              <a:rPr lang="vi-VN" sz="3800" b="1" dirty="0">
                <a:latin typeface="Arial" panose="020B0604020202020204" pitchFamily="34" charset="0"/>
                <a:ea typeface="Calibri" panose="020F0502020204030204" pitchFamily="34" charset="0"/>
                <a:cs typeface="Arial" panose="020B0604020202020204" pitchFamily="34" charset="0"/>
              </a:rPr>
              <a:t>quan sát một số </a:t>
            </a:r>
            <a:r>
              <a:rPr lang="en-US" sz="3800" b="1" dirty="0" err="1">
                <a:latin typeface="Arial" panose="020B0604020202020204" pitchFamily="34" charset="0"/>
                <a:ea typeface="Calibri" panose="020F0502020204030204" pitchFamily="34" charset="0"/>
                <a:cs typeface="Arial" panose="020B0604020202020204" pitchFamily="34" charset="0"/>
              </a:rPr>
              <a:t>tác</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phẩm</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mĩ</a:t>
            </a:r>
            <a:r>
              <a:rPr lang="en-US" sz="3800" b="1" dirty="0">
                <a:latin typeface="Arial" panose="020B0604020202020204" pitchFamily="34" charset="0"/>
                <a:ea typeface="Calibri" panose="020F0502020204030204" pitchFamily="34" charset="0"/>
                <a:cs typeface="Arial" panose="020B0604020202020204" pitchFamily="34" charset="0"/>
              </a:rPr>
              <a:t> thuật </a:t>
            </a:r>
            <a:r>
              <a:rPr lang="vi-VN" sz="3800" b="1" dirty="0">
                <a:ea typeface="Calibri" panose="020F0502020204030204" pitchFamily="34" charset="0"/>
                <a:cs typeface="Arial" panose="020B0604020202020204" pitchFamily="34" charset="0"/>
              </a:rPr>
              <a:t>kí họa bằng chất liệu chì, màu nước </a:t>
            </a:r>
            <a:r>
              <a:rPr lang="en-US" sz="3800" b="1" dirty="0">
                <a:latin typeface="Arial" panose="020B0604020202020204" pitchFamily="34" charset="0"/>
                <a:ea typeface="Calibri" panose="020F0502020204030204" pitchFamily="34" charset="0"/>
                <a:cs typeface="Arial" panose="020B0604020202020204" pitchFamily="34" charset="0"/>
              </a:rPr>
              <a:t>trong SGK (tr.6,7) </a:t>
            </a:r>
            <a:r>
              <a:rPr lang="en-US" sz="3800" b="1" dirty="0" err="1">
                <a:latin typeface="Arial" panose="020B0604020202020204" pitchFamily="34" charset="0"/>
                <a:ea typeface="Calibri" panose="020F0502020204030204" pitchFamily="34" charset="0"/>
                <a:cs typeface="Arial" panose="020B0604020202020204" pitchFamily="34" charset="0"/>
              </a:rPr>
              <a:t>và</a:t>
            </a:r>
            <a:r>
              <a:rPr lang="en-US" sz="3800" b="1" dirty="0">
                <a:latin typeface="Arial" panose="020B0604020202020204" pitchFamily="34" charset="0"/>
                <a:ea typeface="Calibri" panose="020F0502020204030204" pitchFamily="34" charset="0"/>
                <a:cs typeface="Arial" panose="020B0604020202020204" pitchFamily="34" charset="0"/>
              </a:rPr>
              <a:t> suy </a:t>
            </a:r>
            <a:r>
              <a:rPr lang="en-US" sz="3800" b="1" dirty="0" err="1">
                <a:latin typeface="Arial" panose="020B0604020202020204" pitchFamily="34" charset="0"/>
                <a:ea typeface="Calibri" panose="020F0502020204030204" pitchFamily="34" charset="0"/>
                <a:cs typeface="Arial" panose="020B0604020202020204" pitchFamily="34" charset="0"/>
              </a:rPr>
              <a:t>nghĩ</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về</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cách</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thể</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hiện</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dáng</a:t>
            </a:r>
            <a:r>
              <a:rPr lang="en-US" sz="3800" b="1" dirty="0">
                <a:latin typeface="Arial" panose="020B0604020202020204" pitchFamily="34" charset="0"/>
                <a:ea typeface="Calibri" panose="020F0502020204030204" pitchFamily="34" charset="0"/>
                <a:cs typeface="Arial" panose="020B0604020202020204" pitchFamily="34" charset="0"/>
              </a:rPr>
              <a:t> </a:t>
            </a:r>
            <a:r>
              <a:rPr lang="en-US" sz="3800" b="1" dirty="0" err="1">
                <a:latin typeface="Arial" panose="020B0604020202020204" pitchFamily="34" charset="0"/>
                <a:ea typeface="Calibri" panose="020F0502020204030204" pitchFamily="34" charset="0"/>
                <a:cs typeface="Arial" panose="020B0604020202020204" pitchFamily="34" charset="0"/>
              </a:rPr>
              <a:t>người</a:t>
            </a:r>
            <a:r>
              <a:rPr lang="en-US" sz="3800" b="1" dirty="0">
                <a:latin typeface="Arial" panose="020B0604020202020204" pitchFamily="34" charset="0"/>
                <a:ea typeface="Calibri" panose="020F050202020403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FF2E82AD-A18C-FE2E-25B3-27024E0318D6}"/>
              </a:ext>
            </a:extLst>
          </p:cNvPr>
          <p:cNvSpPr txBox="1"/>
          <p:nvPr/>
        </p:nvSpPr>
        <p:spPr>
          <a:xfrm>
            <a:off x="3157242" y="4204322"/>
            <a:ext cx="11973515" cy="942053"/>
          </a:xfrm>
          <a:prstGeom prst="rect">
            <a:avLst/>
          </a:prstGeom>
          <a:noFill/>
        </p:spPr>
        <p:txBody>
          <a:bodyPr wrap="square" rtlCol="0">
            <a:spAutoFit/>
          </a:bodyPr>
          <a:lstStyle/>
          <a:p>
            <a:pPr algn="ctr">
              <a:lnSpc>
                <a:spcPct val="150000"/>
              </a:lnSpc>
            </a:pPr>
            <a:r>
              <a:rPr lang="en-US" sz="4200" b="1" dirty="0" err="1">
                <a:solidFill>
                  <a:schemeClr val="accent1">
                    <a:lumMod val="75000"/>
                  </a:schemeClr>
                </a:solidFill>
                <a:latin typeface="Arial" panose="020B0604020202020204" pitchFamily="34" charset="0"/>
                <a:cs typeface="Arial" panose="020B0604020202020204" pitchFamily="34" charset="0"/>
              </a:rPr>
              <a:t>Kí</a:t>
            </a:r>
            <a:r>
              <a:rPr lang="en-US" sz="4200" b="1" dirty="0">
                <a:solidFill>
                  <a:schemeClr val="accent1">
                    <a:lumMod val="75000"/>
                  </a:schemeClr>
                </a:solidFill>
                <a:latin typeface="Arial" panose="020B0604020202020204" pitchFamily="34" charset="0"/>
                <a:cs typeface="Arial" panose="020B0604020202020204" pitchFamily="34" charset="0"/>
              </a:rPr>
              <a:t> </a:t>
            </a:r>
            <a:r>
              <a:rPr lang="en-US" sz="4200" b="1" dirty="0" err="1">
                <a:solidFill>
                  <a:schemeClr val="accent1">
                    <a:lumMod val="75000"/>
                  </a:schemeClr>
                </a:solidFill>
                <a:latin typeface="Arial" panose="020B0604020202020204" pitchFamily="34" charset="0"/>
                <a:cs typeface="Arial" panose="020B0604020202020204" pitchFamily="34" charset="0"/>
              </a:rPr>
              <a:t>họa</a:t>
            </a:r>
            <a:r>
              <a:rPr lang="en-US" sz="4200" b="1" dirty="0">
                <a:solidFill>
                  <a:schemeClr val="accent1">
                    <a:lumMod val="75000"/>
                  </a:schemeClr>
                </a:solidFill>
                <a:latin typeface="Arial" panose="020B0604020202020204" pitchFamily="34" charset="0"/>
                <a:cs typeface="Arial" panose="020B0604020202020204" pitchFamily="34" charset="0"/>
              </a:rPr>
              <a:t> </a:t>
            </a:r>
            <a:r>
              <a:rPr lang="en-US" sz="4200" b="1" dirty="0" err="1">
                <a:solidFill>
                  <a:schemeClr val="accent1">
                    <a:lumMod val="75000"/>
                  </a:schemeClr>
                </a:solidFill>
                <a:latin typeface="Arial" panose="020B0604020202020204" pitchFamily="34" charset="0"/>
                <a:cs typeface="Arial" panose="020B0604020202020204" pitchFamily="34" charset="0"/>
              </a:rPr>
              <a:t>dáng</a:t>
            </a:r>
            <a:r>
              <a:rPr lang="en-US" sz="4200" b="1" dirty="0">
                <a:solidFill>
                  <a:schemeClr val="accent1">
                    <a:lumMod val="75000"/>
                  </a:schemeClr>
                </a:solidFill>
                <a:latin typeface="Arial" panose="020B0604020202020204" pitchFamily="34" charset="0"/>
                <a:cs typeface="Arial" panose="020B0604020202020204" pitchFamily="34" charset="0"/>
              </a:rPr>
              <a:t> </a:t>
            </a:r>
            <a:r>
              <a:rPr lang="en-US" sz="4200" b="1" dirty="0" err="1">
                <a:solidFill>
                  <a:schemeClr val="accent1">
                    <a:lumMod val="75000"/>
                  </a:schemeClr>
                </a:solidFill>
                <a:latin typeface="Arial" panose="020B0604020202020204" pitchFamily="34" charset="0"/>
                <a:cs typeface="Arial" panose="020B0604020202020204" pitchFamily="34" charset="0"/>
              </a:rPr>
              <a:t>người</a:t>
            </a:r>
            <a:r>
              <a:rPr lang="en-US" sz="4200" b="1" dirty="0">
                <a:solidFill>
                  <a:schemeClr val="accent1">
                    <a:lumMod val="75000"/>
                  </a:schemeClr>
                </a:solidFill>
                <a:latin typeface="Arial" panose="020B0604020202020204" pitchFamily="34" charset="0"/>
                <a:cs typeface="Arial" panose="020B0604020202020204" pitchFamily="34" charset="0"/>
              </a:rPr>
              <a:t> </a:t>
            </a:r>
            <a:r>
              <a:rPr lang="en-US" sz="4200" b="1" dirty="0" err="1">
                <a:solidFill>
                  <a:schemeClr val="accent1">
                    <a:lumMod val="75000"/>
                  </a:schemeClr>
                </a:solidFill>
                <a:latin typeface="Arial" panose="020B0604020202020204" pitchFamily="34" charset="0"/>
                <a:cs typeface="Arial" panose="020B0604020202020204" pitchFamily="34" charset="0"/>
              </a:rPr>
              <a:t>bằng</a:t>
            </a:r>
            <a:r>
              <a:rPr lang="en-US" sz="4200" b="1" dirty="0">
                <a:solidFill>
                  <a:schemeClr val="accent1">
                    <a:lumMod val="75000"/>
                  </a:schemeClr>
                </a:solidFill>
                <a:latin typeface="Arial" panose="020B0604020202020204" pitchFamily="34" charset="0"/>
                <a:cs typeface="Arial" panose="020B0604020202020204" pitchFamily="34" charset="0"/>
              </a:rPr>
              <a:t> </a:t>
            </a:r>
            <a:r>
              <a:rPr lang="en-US" sz="4200" b="1" dirty="0" err="1">
                <a:solidFill>
                  <a:schemeClr val="accent1">
                    <a:lumMod val="75000"/>
                  </a:schemeClr>
                </a:solidFill>
                <a:latin typeface="Arial" panose="020B0604020202020204" pitchFamily="34" charset="0"/>
                <a:cs typeface="Arial" panose="020B0604020202020204" pitchFamily="34" charset="0"/>
              </a:rPr>
              <a:t>chất</a:t>
            </a:r>
            <a:r>
              <a:rPr lang="en-US" sz="4200" b="1" dirty="0">
                <a:solidFill>
                  <a:schemeClr val="accent1">
                    <a:lumMod val="75000"/>
                  </a:schemeClr>
                </a:solidFill>
                <a:latin typeface="Arial" panose="020B0604020202020204" pitchFamily="34" charset="0"/>
                <a:cs typeface="Arial" panose="020B0604020202020204" pitchFamily="34" charset="0"/>
              </a:rPr>
              <a:t> </a:t>
            </a:r>
            <a:r>
              <a:rPr lang="en-US" sz="4200" b="1" dirty="0" err="1">
                <a:solidFill>
                  <a:schemeClr val="accent1">
                    <a:lumMod val="75000"/>
                  </a:schemeClr>
                </a:solidFill>
                <a:latin typeface="Arial" panose="020B0604020202020204" pitchFamily="34" charset="0"/>
                <a:cs typeface="Arial" panose="020B0604020202020204" pitchFamily="34" charset="0"/>
              </a:rPr>
              <a:t>liệu</a:t>
            </a:r>
            <a:r>
              <a:rPr lang="en-US" sz="4200" b="1" dirty="0">
                <a:solidFill>
                  <a:schemeClr val="accent1">
                    <a:lumMod val="75000"/>
                  </a:schemeClr>
                </a:solidFill>
                <a:latin typeface="Arial" panose="020B0604020202020204" pitchFamily="34" charset="0"/>
                <a:cs typeface="Arial" panose="020B0604020202020204" pitchFamily="34" charset="0"/>
              </a:rPr>
              <a:t> </a:t>
            </a:r>
            <a:r>
              <a:rPr lang="en-US" sz="4200" b="1" dirty="0" err="1">
                <a:solidFill>
                  <a:schemeClr val="accent1">
                    <a:lumMod val="75000"/>
                  </a:schemeClr>
                </a:solidFill>
                <a:latin typeface="Arial" panose="020B0604020202020204" pitchFamily="34" charset="0"/>
                <a:cs typeface="Arial" panose="020B0604020202020204" pitchFamily="34" charset="0"/>
              </a:rPr>
              <a:t>màu</a:t>
            </a:r>
            <a:r>
              <a:rPr lang="en-US" sz="4200" b="1" dirty="0">
                <a:solidFill>
                  <a:schemeClr val="accent1">
                    <a:lumMod val="75000"/>
                  </a:schemeClr>
                </a:solidFill>
                <a:latin typeface="Arial" panose="020B0604020202020204" pitchFamily="34" charset="0"/>
                <a:cs typeface="Arial" panose="020B0604020202020204" pitchFamily="34" charset="0"/>
              </a:rPr>
              <a:t> </a:t>
            </a:r>
            <a:r>
              <a:rPr lang="en-US" sz="4200" b="1" dirty="0" err="1">
                <a:solidFill>
                  <a:schemeClr val="accent1">
                    <a:lumMod val="75000"/>
                  </a:schemeClr>
                </a:solidFill>
                <a:latin typeface="Arial" panose="020B0604020202020204" pitchFamily="34" charset="0"/>
                <a:cs typeface="Arial" panose="020B0604020202020204" pitchFamily="34" charset="0"/>
              </a:rPr>
              <a:t>nước</a:t>
            </a:r>
            <a:endParaRPr lang="en-US" sz="4200" b="1" dirty="0">
              <a:solidFill>
                <a:schemeClr val="accent1">
                  <a:lumMod val="75000"/>
                </a:schemeClr>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13E3770F-3E36-3157-6C38-062ED6DC0B5B}"/>
              </a:ext>
            </a:extLst>
          </p:cNvPr>
          <p:cNvCxnSpPr>
            <a:cxnSpLocks/>
          </p:cNvCxnSpPr>
          <p:nvPr/>
        </p:nvCxnSpPr>
        <p:spPr>
          <a:xfrm>
            <a:off x="1941127" y="4152900"/>
            <a:ext cx="15083654" cy="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833C873-70B9-5BE0-2534-5593ADA5A0C7}"/>
              </a:ext>
            </a:extLst>
          </p:cNvPr>
          <p:cNvSpPr txBox="1"/>
          <p:nvPr/>
        </p:nvSpPr>
        <p:spPr>
          <a:xfrm>
            <a:off x="4680392" y="8908452"/>
            <a:ext cx="8690485" cy="496996"/>
          </a:xfrm>
          <a:prstGeom prst="rect">
            <a:avLst/>
          </a:prstGeom>
          <a:noFill/>
        </p:spPr>
        <p:txBody>
          <a:bodyPr wrap="square">
            <a:spAutoFit/>
          </a:bodyPr>
          <a:lstStyle/>
          <a:p>
            <a:pPr algn="ctr">
              <a:lnSpc>
                <a:spcPct val="150000"/>
              </a:lnSpc>
            </a:pPr>
            <a:r>
              <a:rPr lang="fr-FR"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3. </a:t>
            </a:r>
            <a:r>
              <a:rPr lang="fr-FR" sz="20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Trần</a:t>
            </a:r>
            <a:r>
              <a:rPr lang="fr-FR"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Văn</a:t>
            </a:r>
            <a:r>
              <a:rPr lang="fr-FR"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Cẩn</a:t>
            </a:r>
            <a:r>
              <a:rPr lang="fr-FR"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20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Tát</a:t>
            </a:r>
            <a:r>
              <a:rPr lang="fr-FR" sz="20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20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nước</a:t>
            </a:r>
            <a:r>
              <a:rPr lang="fr-FR" sz="20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20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làm</a:t>
            </a:r>
            <a:r>
              <a:rPr lang="fr-FR" sz="20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20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ải</a:t>
            </a:r>
            <a:r>
              <a:rPr lang="fr-FR"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1957, </a:t>
            </a:r>
            <a:r>
              <a:rPr lang="fr-FR" sz="20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kí</a:t>
            </a:r>
            <a:r>
              <a:rPr lang="fr-FR"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họa</a:t>
            </a:r>
            <a:r>
              <a:rPr lang="fr-FR"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màu</a:t>
            </a:r>
            <a:r>
              <a:rPr lang="fr-FR"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nước</a:t>
            </a:r>
            <a:endParaRPr lang="fr-FR" sz="2000" i="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descr="A picture containing text, fabric&#10;&#10;Description automatically generated">
            <a:extLst>
              <a:ext uri="{FF2B5EF4-FFF2-40B4-BE49-F238E27FC236}">
                <a16:creationId xmlns:a16="http://schemas.microsoft.com/office/drawing/2014/main" id="{4071349C-A861-B8CE-EEB3-04294211F0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5149" y="5346466"/>
            <a:ext cx="4377700" cy="3374477"/>
          </a:xfrm>
          <a:prstGeom prst="rect">
            <a:avLst/>
          </a:prstGeom>
        </p:spPr>
      </p:pic>
    </p:spTree>
    <p:extLst>
      <p:ext uri="{BB962C8B-B14F-4D97-AF65-F5344CB8AC3E}">
        <p14:creationId xmlns:p14="http://schemas.microsoft.com/office/powerpoint/2010/main" val="218604921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BD56958-A9D2-C84F-C43F-2B0FB700F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9185"/>
            <a:ext cx="18288000" cy="12801600"/>
          </a:xfrm>
          <a:prstGeom prst="rect">
            <a:avLst/>
          </a:prstGeom>
        </p:spPr>
      </p:pic>
      <p:grpSp>
        <p:nvGrpSpPr>
          <p:cNvPr id="19" name="Group 18">
            <a:extLst>
              <a:ext uri="{FF2B5EF4-FFF2-40B4-BE49-F238E27FC236}">
                <a16:creationId xmlns:a16="http://schemas.microsoft.com/office/drawing/2014/main" id="{5EF5A01A-778F-DD15-48C4-11590F0BABF2}"/>
              </a:ext>
            </a:extLst>
          </p:cNvPr>
          <p:cNvGrpSpPr/>
          <p:nvPr/>
        </p:nvGrpSpPr>
        <p:grpSpPr>
          <a:xfrm>
            <a:off x="3581400" y="2781300"/>
            <a:ext cx="11506200" cy="5029200"/>
            <a:chOff x="3581400" y="2781300"/>
            <a:chExt cx="11506200" cy="5029200"/>
          </a:xfrm>
        </p:grpSpPr>
        <p:sp>
          <p:nvSpPr>
            <p:cNvPr id="5" name="Freeform 5"/>
            <p:cNvSpPr/>
            <p:nvPr/>
          </p:nvSpPr>
          <p:spPr>
            <a:xfrm>
              <a:off x="3581400" y="2781300"/>
              <a:ext cx="11506200" cy="5029200"/>
            </a:xfrm>
            <a:custGeom>
              <a:avLst/>
              <a:gdLst/>
              <a:ahLst/>
              <a:cxnLst/>
              <a:rect l="l" t="t" r="r" b="b"/>
              <a:pathLst>
                <a:path w="2829306" h="492871">
                  <a:moveTo>
                    <a:pt x="36755" y="0"/>
                  </a:moveTo>
                  <a:lnTo>
                    <a:pt x="2792552" y="0"/>
                  </a:lnTo>
                  <a:cubicBezTo>
                    <a:pt x="2802300" y="0"/>
                    <a:pt x="2811648" y="3872"/>
                    <a:pt x="2818541" y="10765"/>
                  </a:cubicBezTo>
                  <a:cubicBezTo>
                    <a:pt x="2825434" y="17658"/>
                    <a:pt x="2829306" y="27007"/>
                    <a:pt x="2829306" y="36755"/>
                  </a:cubicBezTo>
                  <a:lnTo>
                    <a:pt x="2829306" y="456117"/>
                  </a:lnTo>
                  <a:cubicBezTo>
                    <a:pt x="2829306" y="465864"/>
                    <a:pt x="2825434" y="475213"/>
                    <a:pt x="2818541" y="482106"/>
                  </a:cubicBezTo>
                  <a:cubicBezTo>
                    <a:pt x="2811648" y="488999"/>
                    <a:pt x="2802300" y="492871"/>
                    <a:pt x="2792552" y="492871"/>
                  </a:cubicBezTo>
                  <a:lnTo>
                    <a:pt x="36755" y="492871"/>
                  </a:lnTo>
                  <a:cubicBezTo>
                    <a:pt x="27007" y="492871"/>
                    <a:pt x="17658" y="488999"/>
                    <a:pt x="10765" y="482106"/>
                  </a:cubicBezTo>
                  <a:cubicBezTo>
                    <a:pt x="3872" y="475213"/>
                    <a:pt x="0" y="465864"/>
                    <a:pt x="0" y="456117"/>
                  </a:cubicBezTo>
                  <a:lnTo>
                    <a:pt x="0" y="36755"/>
                  </a:lnTo>
                  <a:cubicBezTo>
                    <a:pt x="0" y="27007"/>
                    <a:pt x="3872" y="17658"/>
                    <a:pt x="10765" y="10765"/>
                  </a:cubicBezTo>
                  <a:cubicBezTo>
                    <a:pt x="17658" y="3872"/>
                    <a:pt x="27007" y="0"/>
                    <a:pt x="36755" y="0"/>
                  </a:cubicBezTo>
                  <a:close/>
                </a:path>
              </a:pathLst>
            </a:custGeom>
            <a:solidFill>
              <a:srgbClr val="FFFFFF"/>
            </a:solidFill>
          </p:spPr>
          <p:txBody>
            <a:bodyPr/>
            <a:lstStyle/>
            <a:p>
              <a:endParaRPr lang="en-US"/>
            </a:p>
          </p:txBody>
        </p:sp>
        <p:sp>
          <p:nvSpPr>
            <p:cNvPr id="17" name="TextBox 16">
              <a:extLst>
                <a:ext uri="{FF2B5EF4-FFF2-40B4-BE49-F238E27FC236}">
                  <a16:creationId xmlns:a16="http://schemas.microsoft.com/office/drawing/2014/main" id="{56DFE150-E3C9-9E95-F05B-2B7FDDDA8127}"/>
                </a:ext>
              </a:extLst>
            </p:cNvPr>
            <p:cNvSpPr txBox="1"/>
            <p:nvPr/>
          </p:nvSpPr>
          <p:spPr>
            <a:xfrm>
              <a:off x="8368767" y="3298901"/>
              <a:ext cx="2098652" cy="830997"/>
            </a:xfrm>
            <a:prstGeom prst="rect">
              <a:avLst/>
            </a:prstGeom>
            <a:noFill/>
          </p:spPr>
          <p:txBody>
            <a:bodyPr wrap="none" rtlCol="0">
              <a:spAutoFit/>
            </a:bodyPr>
            <a:lstStyle/>
            <a:p>
              <a:pPr algn="ctr"/>
              <a:r>
                <a:rPr lang="en-US" sz="4800" b="1" dirty="0">
                  <a:solidFill>
                    <a:srgbClr val="C00000"/>
                  </a:solidFill>
                  <a:latin typeface="Arial" panose="020B0604020202020204" pitchFamily="34" charset="0"/>
                  <a:cs typeface="Arial" panose="020B0604020202020204" pitchFamily="34" charset="0"/>
                </a:rPr>
                <a:t>LƯU Ý</a:t>
              </a:r>
            </a:p>
          </p:txBody>
        </p:sp>
        <p:sp>
          <p:nvSpPr>
            <p:cNvPr id="18" name="TextBox 17">
              <a:extLst>
                <a:ext uri="{FF2B5EF4-FFF2-40B4-BE49-F238E27FC236}">
                  <a16:creationId xmlns:a16="http://schemas.microsoft.com/office/drawing/2014/main" id="{6A96BE50-A067-62B3-88BF-C12AF3FA0A60}"/>
                </a:ext>
              </a:extLst>
            </p:cNvPr>
            <p:cNvSpPr txBox="1"/>
            <p:nvPr/>
          </p:nvSpPr>
          <p:spPr>
            <a:xfrm>
              <a:off x="4312693" y="4180574"/>
              <a:ext cx="10210800" cy="2748253"/>
            </a:xfrm>
            <a:prstGeom prst="rect">
              <a:avLst/>
            </a:prstGeom>
            <a:noFill/>
          </p:spPr>
          <p:txBody>
            <a:bodyPr wrap="square">
              <a:spAutoFit/>
            </a:bodyPr>
            <a:lstStyle/>
            <a:p>
              <a:pPr algn="just">
                <a:lnSpc>
                  <a:spcPct val="150000"/>
                </a:lnSpc>
                <a:spcAft>
                  <a:spcPts val="1000"/>
                </a:spcAft>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Cách vẽ dáng người nên đi từ tổng thể cho đến chi tiết và bắt đầu từ những nét đơn giản, có tính khái quát.</a:t>
              </a:r>
            </a:p>
          </p:txBody>
        </p:sp>
      </p:grpSp>
    </p:spTree>
    <p:extLst>
      <p:ext uri="{BB962C8B-B14F-4D97-AF65-F5344CB8AC3E}">
        <p14:creationId xmlns:p14="http://schemas.microsoft.com/office/powerpoint/2010/main" val="3938790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465092" y="372492"/>
            <a:ext cx="17357816" cy="9724008"/>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1485" y="50369"/>
            <a:ext cx="3516085" cy="208408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6046038" y="8523897"/>
            <a:ext cx="2974560" cy="1763103"/>
          </a:xfrm>
          <a:prstGeom prst="rect">
            <a:avLst/>
          </a:prstGeom>
        </p:spPr>
      </p:pic>
      <p:sp>
        <p:nvSpPr>
          <p:cNvPr id="7" name="TextBox 6">
            <a:extLst>
              <a:ext uri="{FF2B5EF4-FFF2-40B4-BE49-F238E27FC236}">
                <a16:creationId xmlns:a16="http://schemas.microsoft.com/office/drawing/2014/main" id="{56D1D76D-EB66-B1CD-F147-0F747F3E9AFB}"/>
              </a:ext>
            </a:extLst>
          </p:cNvPr>
          <p:cNvSpPr txBox="1"/>
          <p:nvPr/>
        </p:nvSpPr>
        <p:spPr>
          <a:xfrm>
            <a:off x="2514600" y="999942"/>
            <a:ext cx="13936708" cy="1184876"/>
          </a:xfrm>
          <a:prstGeom prst="rect">
            <a:avLst/>
          </a:prstGeom>
          <a:noFill/>
        </p:spPr>
        <p:txBody>
          <a:bodyPr wrap="square" rtlCol="0">
            <a:spAutoFit/>
          </a:bodyPr>
          <a:lstStyle/>
          <a:p>
            <a:pPr algn="ctr">
              <a:lnSpc>
                <a:spcPct val="150000"/>
              </a:lnSpc>
            </a:pPr>
            <a:r>
              <a:rPr lang="en-US" sz="5400" b="1" dirty="0">
                <a:solidFill>
                  <a:srgbClr val="C00000"/>
                </a:solidFill>
                <a:latin typeface="Arial" panose="020B0604020202020204" pitchFamily="34" charset="0"/>
                <a:cs typeface="Arial" panose="020B0604020202020204" pitchFamily="34" charset="0"/>
              </a:rPr>
              <a:t>2. </a:t>
            </a:r>
            <a:r>
              <a:rPr lang="vi-VN" sz="5400" b="1" dirty="0">
                <a:solidFill>
                  <a:srgbClr val="C00000"/>
                </a:solidFill>
                <a:latin typeface="Arial" panose="020B0604020202020204" pitchFamily="34" charset="0"/>
                <a:cs typeface="Arial" panose="020B0604020202020204" pitchFamily="34" charset="0"/>
              </a:rPr>
              <a:t>Gợi ý các bước kí họa dáng người</a:t>
            </a:r>
            <a:endParaRPr lang="en-US" sz="5400" b="1" dirty="0">
              <a:solidFill>
                <a:srgbClr val="C000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9B96D2C-BEE8-4A55-403F-8257CFA1944F}"/>
              </a:ext>
            </a:extLst>
          </p:cNvPr>
          <p:cNvSpPr/>
          <p:nvPr/>
        </p:nvSpPr>
        <p:spPr>
          <a:xfrm>
            <a:off x="1743861" y="2825409"/>
            <a:ext cx="7508998" cy="5045164"/>
          </a:xfrm>
          <a:prstGeom prst="rect">
            <a:avLst/>
          </a:prstGeom>
        </p:spPr>
        <p:txBody>
          <a:bodyPr wrap="square">
            <a:spAutoFit/>
          </a:bodyPr>
          <a:lstStyle/>
          <a:p>
            <a:pPr algn="just">
              <a:lnSpc>
                <a:spcPct val="150000"/>
              </a:lnSpc>
              <a:spcBef>
                <a:spcPts val="300"/>
              </a:spcBef>
              <a:spcAft>
                <a:spcPts val="300"/>
              </a:spcAft>
            </a:pPr>
            <a:r>
              <a:rPr lang="en-US" sz="4400" b="1" dirty="0">
                <a:latin typeface="Arial" panose="020B0604020202020204" pitchFamily="34" charset="0"/>
                <a:ea typeface="Calibri" panose="020F0502020204030204" pitchFamily="34" charset="0"/>
                <a:cs typeface="Arial" panose="020B0604020202020204" pitchFamily="34" charset="0"/>
              </a:rPr>
              <a:t>Hãy </a:t>
            </a:r>
            <a:r>
              <a:rPr lang="vi-VN" sz="4400" b="1" dirty="0">
                <a:latin typeface="Arial" panose="020B0604020202020204" pitchFamily="34" charset="0"/>
                <a:ea typeface="Calibri" panose="020F0502020204030204" pitchFamily="34" charset="0"/>
                <a:cs typeface="Arial" panose="020B0604020202020204" pitchFamily="34" charset="0"/>
              </a:rPr>
              <a:t>quan sát </a:t>
            </a:r>
            <a:r>
              <a:rPr lang="en-US" sz="4400" b="1" dirty="0" err="1">
                <a:latin typeface="Arial" panose="020B0604020202020204" pitchFamily="34" charset="0"/>
                <a:ea typeface="Calibri" panose="020F0502020204030204" pitchFamily="34" charset="0"/>
                <a:cs typeface="Arial" panose="020B0604020202020204" pitchFamily="34" charset="0"/>
              </a:rPr>
              <a:t>hình</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ảnh</a:t>
            </a:r>
            <a:r>
              <a:rPr lang="vi-VN" sz="4400" b="1" dirty="0">
                <a:latin typeface="Arial" panose="020B0604020202020204" pitchFamily="34" charset="0"/>
                <a:ea typeface="Calibri" panose="020F0502020204030204" pitchFamily="34" charset="0"/>
                <a:cs typeface="Arial" panose="020B0604020202020204" pitchFamily="34" charset="0"/>
              </a:rPr>
              <a:t> </a:t>
            </a:r>
            <a:r>
              <a:rPr lang="en-US" sz="4400" b="1" dirty="0">
                <a:latin typeface="Arial" panose="020B0604020202020204" pitchFamily="34" charset="0"/>
                <a:ea typeface="Calibri" panose="020F0502020204030204" pitchFamily="34" charset="0"/>
                <a:cs typeface="Arial" panose="020B0604020202020204" pitchFamily="34" charset="0"/>
              </a:rPr>
              <a:t>trong SGK (tr.7), </a:t>
            </a:r>
            <a:r>
              <a:rPr lang="en-US" sz="4400" b="1" dirty="0" err="1">
                <a:latin typeface="Arial" panose="020B0604020202020204" pitchFamily="34" charset="0"/>
                <a:ea typeface="Calibri" panose="020F0502020204030204" pitchFamily="34" charset="0"/>
                <a:cs typeface="Arial" panose="020B0604020202020204" pitchFamily="34" charset="0"/>
              </a:rPr>
              <a:t>tìm</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hiểu</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và</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thực</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hiện</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nhiệm</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vụ</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b="1" dirty="0" err="1">
                <a:latin typeface="Arial" panose="020B0604020202020204" pitchFamily="34" charset="0"/>
                <a:ea typeface="Calibri" panose="020F0502020204030204" pitchFamily="34" charset="0"/>
                <a:cs typeface="Arial" panose="020B0604020202020204" pitchFamily="34" charset="0"/>
              </a:rPr>
              <a:t>sau</a:t>
            </a:r>
            <a:r>
              <a:rPr lang="en-US" sz="4400" b="1" dirty="0">
                <a:latin typeface="Arial" panose="020B0604020202020204" pitchFamily="34" charset="0"/>
                <a:ea typeface="Calibri" panose="020F0502020204030204" pitchFamily="34" charset="0"/>
                <a:cs typeface="Arial" panose="020B0604020202020204" pitchFamily="34" charset="0"/>
              </a:rPr>
              <a:t>: </a:t>
            </a:r>
            <a:r>
              <a:rPr lang="en-US" sz="4400" i="1" dirty="0">
                <a:solidFill>
                  <a:srgbClr val="000000"/>
                </a:solidFill>
                <a:latin typeface="Arial" panose="020B0604020202020204" pitchFamily="34" charset="0"/>
                <a:ea typeface="Calibri" panose="020F0502020204030204" pitchFamily="34" charset="0"/>
                <a:cs typeface="Arial" panose="020B0604020202020204" pitchFamily="34" charset="0"/>
              </a:rPr>
              <a:t>M</a:t>
            </a:r>
            <a:r>
              <a:rPr lang="vi-VN" sz="4400" i="1" dirty="0">
                <a:solidFill>
                  <a:srgbClr val="000000"/>
                </a:solidFill>
                <a:latin typeface="Arial" panose="020B0604020202020204" pitchFamily="34" charset="0"/>
                <a:ea typeface="Calibri" panose="020F0502020204030204" pitchFamily="34" charset="0"/>
                <a:cs typeface="Arial" panose="020B0604020202020204" pitchFamily="34" charset="0"/>
              </a:rPr>
              <a:t>ô tả lại các bước kí họa dáng người cơ bản. </a:t>
            </a:r>
            <a:endParaRPr lang="en-US" sz="4400" i="1" dirty="0">
              <a:latin typeface="Arial" panose="020B0604020202020204" pitchFamily="34" charset="0"/>
              <a:ea typeface="Calibri" panose="020F050202020403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BCA493FD-C24D-12B5-3CAF-B4B81F045DA3}"/>
              </a:ext>
            </a:extLst>
          </p:cNvPr>
          <p:cNvPicPr>
            <a:picLocks noChangeAspect="1"/>
          </p:cNvPicPr>
          <p:nvPr/>
        </p:nvPicPr>
        <p:blipFill>
          <a:blip r:embed="rId9"/>
          <a:stretch>
            <a:fillRect/>
          </a:stretch>
        </p:blipFill>
        <p:spPr>
          <a:xfrm>
            <a:off x="10101262" y="2795270"/>
            <a:ext cx="6539229" cy="5267713"/>
          </a:xfrm>
          <a:prstGeom prst="rect">
            <a:avLst/>
          </a:prstGeom>
        </p:spPr>
      </p:pic>
    </p:spTree>
    <p:extLst>
      <p:ext uri="{BB962C8B-B14F-4D97-AF65-F5344CB8AC3E}">
        <p14:creationId xmlns:p14="http://schemas.microsoft.com/office/powerpoint/2010/main" val="73803156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30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828675" y="7103270"/>
            <a:ext cx="17459325" cy="2483643"/>
          </a:xfrm>
        </p:spPr>
        <p:txBody>
          <a:bodyPr/>
          <a:lstStyle/>
          <a:p>
            <a:r>
              <a:rPr lang="vi-VN" i="1" dirty="0">
                <a:solidFill>
                  <a:srgbClr val="FF0000"/>
                </a:solidFill>
                <a:latin typeface="Times New Roman" panose="02020603050405020304" pitchFamily="18" charset="0"/>
                <a:cs typeface="Times New Roman" panose="02020603050405020304" pitchFamily="18" charset="0"/>
              </a:rPr>
              <a:t>Em thấy hình ảnh con người thay đổi như thế nào qua các thời kì?</a:t>
            </a:r>
          </a:p>
          <a:p>
            <a:r>
              <a:rPr lang="vi-VN" i="1" dirty="0">
                <a:solidFill>
                  <a:srgbClr val="002060"/>
                </a:solidFill>
                <a:latin typeface="Times New Roman" panose="02020603050405020304" pitchFamily="18" charset="0"/>
                <a:cs typeface="Times New Roman" panose="02020603050405020304" pitchFamily="18" charset="0"/>
              </a:rPr>
              <a:t>Con người thay đổi về cân nặng, ngoại hình, tâm sinh lí theo từng lứa tuổi</a:t>
            </a:r>
            <a:endParaRPr lang="en-US" i="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057525" y="-154781"/>
            <a:ext cx="11430000" cy="7258050"/>
          </a:xfrm>
          <a:prstGeom prst="rect">
            <a:avLst/>
          </a:prstGeom>
        </p:spPr>
      </p:pic>
      <p:grpSp>
        <p:nvGrpSpPr>
          <p:cNvPr id="5" name="Group 4"/>
          <p:cNvGrpSpPr/>
          <p:nvPr/>
        </p:nvGrpSpPr>
        <p:grpSpPr>
          <a:xfrm>
            <a:off x="5453" y="0"/>
            <a:ext cx="18282548" cy="10317552"/>
            <a:chOff x="3635" y="0"/>
            <a:chExt cx="12188365" cy="6878368"/>
          </a:xfrm>
        </p:grpSpPr>
        <p:grpSp>
          <p:nvGrpSpPr>
            <p:cNvPr id="6" name="Group 5"/>
            <p:cNvGrpSpPr/>
            <p:nvPr/>
          </p:nvGrpSpPr>
          <p:grpSpPr>
            <a:xfrm>
              <a:off x="3635" y="0"/>
              <a:ext cx="12173021" cy="1085018"/>
              <a:chOff x="3635" y="0"/>
              <a:chExt cx="12173021" cy="1085018"/>
            </a:xfrm>
          </p:grpSpPr>
          <p:pic>
            <p:nvPicPr>
              <p:cNvPr id="10" name="Picture 12"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flipV="1">
              <a:off x="18979" y="5794837"/>
              <a:ext cx="12173021" cy="1083531"/>
              <a:chOff x="3635" y="0"/>
              <a:chExt cx="12173021" cy="1085018"/>
            </a:xfrm>
          </p:grpSpPr>
          <p:pic>
            <p:nvPicPr>
              <p:cNvPr id="8"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09224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304800" y="372492"/>
            <a:ext cx="17678400" cy="9724008"/>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grpSp>
        <p:nvGrpSpPr>
          <p:cNvPr id="32" name="Group 31">
            <a:extLst>
              <a:ext uri="{FF2B5EF4-FFF2-40B4-BE49-F238E27FC236}">
                <a16:creationId xmlns:a16="http://schemas.microsoft.com/office/drawing/2014/main" id="{1670A92F-8A46-66DC-461D-02AC943DE332}"/>
              </a:ext>
            </a:extLst>
          </p:cNvPr>
          <p:cNvGrpSpPr/>
          <p:nvPr/>
        </p:nvGrpSpPr>
        <p:grpSpPr>
          <a:xfrm>
            <a:off x="1763684" y="5056389"/>
            <a:ext cx="15544800" cy="315106"/>
            <a:chOff x="1561349" y="5027842"/>
            <a:chExt cx="14664483" cy="315106"/>
          </a:xfrm>
        </p:grpSpPr>
        <p:sp>
          <p:nvSpPr>
            <p:cNvPr id="6" name="AutoShape 6"/>
            <p:cNvSpPr/>
            <p:nvPr/>
          </p:nvSpPr>
          <p:spPr>
            <a:xfrm>
              <a:off x="1793334" y="5173279"/>
              <a:ext cx="14432498" cy="0"/>
            </a:xfrm>
            <a:prstGeom prst="line">
              <a:avLst/>
            </a:prstGeom>
            <a:ln w="19050" cap="rnd">
              <a:solidFill>
                <a:srgbClr val="222222"/>
              </a:solidFill>
              <a:prstDash val="solid"/>
              <a:headEnd type="none" w="sm" len="sm"/>
              <a:tailEnd type="none" w="sm" len="sm"/>
            </a:ln>
          </p:spPr>
          <p:txBody>
            <a:bodyPr/>
            <a:lstStyle/>
            <a:p>
              <a:endParaRPr lang="en-US"/>
            </a:p>
          </p:txBody>
        </p:sp>
        <p:grpSp>
          <p:nvGrpSpPr>
            <p:cNvPr id="7" name="Group 7"/>
            <p:cNvGrpSpPr/>
            <p:nvPr/>
          </p:nvGrpSpPr>
          <p:grpSpPr>
            <a:xfrm>
              <a:off x="1561349" y="5036397"/>
              <a:ext cx="289576" cy="290874"/>
              <a:chOff x="-1889399" y="0"/>
              <a:chExt cx="6321655" cy="6350000"/>
            </a:xfrm>
          </p:grpSpPr>
          <p:sp>
            <p:nvSpPr>
              <p:cNvPr id="8" name="Freeform 8"/>
              <p:cNvSpPr/>
              <p:nvPr/>
            </p:nvSpPr>
            <p:spPr>
              <a:xfrm>
                <a:off x="-1889399" y="0"/>
                <a:ext cx="632165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222"/>
              </a:solidFill>
            </p:spPr>
            <p:txBody>
              <a:bodyPr/>
              <a:lstStyle/>
              <a:p>
                <a:endParaRPr lang="en-US"/>
              </a:p>
            </p:txBody>
          </p:sp>
        </p:grpSp>
        <p:grpSp>
          <p:nvGrpSpPr>
            <p:cNvPr id="9" name="Group 9"/>
            <p:cNvGrpSpPr/>
            <p:nvPr/>
          </p:nvGrpSpPr>
          <p:grpSpPr>
            <a:xfrm>
              <a:off x="6449045" y="5027842"/>
              <a:ext cx="289576" cy="290874"/>
              <a:chOff x="20723193" y="1"/>
              <a:chExt cx="6321655" cy="6350000"/>
            </a:xfrm>
          </p:grpSpPr>
          <p:sp>
            <p:nvSpPr>
              <p:cNvPr id="10" name="Freeform 10"/>
              <p:cNvSpPr/>
              <p:nvPr/>
            </p:nvSpPr>
            <p:spPr>
              <a:xfrm>
                <a:off x="20723193" y="1"/>
                <a:ext cx="632165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222"/>
              </a:solidFill>
            </p:spPr>
            <p:txBody>
              <a:bodyPr/>
              <a:lstStyle/>
              <a:p>
                <a:endParaRPr lang="en-US" dirty="0"/>
              </a:p>
            </p:txBody>
          </p:sp>
        </p:grpSp>
        <p:grpSp>
          <p:nvGrpSpPr>
            <p:cNvPr id="11" name="Group 11"/>
            <p:cNvGrpSpPr/>
            <p:nvPr/>
          </p:nvGrpSpPr>
          <p:grpSpPr>
            <a:xfrm>
              <a:off x="10631742" y="5052074"/>
              <a:ext cx="289576" cy="290874"/>
              <a:chOff x="27945211" y="529003"/>
              <a:chExt cx="6321662" cy="6350000"/>
            </a:xfrm>
          </p:grpSpPr>
          <p:sp>
            <p:nvSpPr>
              <p:cNvPr id="12" name="Freeform 12"/>
              <p:cNvSpPr/>
              <p:nvPr/>
            </p:nvSpPr>
            <p:spPr>
              <a:xfrm>
                <a:off x="27945211" y="529003"/>
                <a:ext cx="6321662"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222"/>
              </a:solidFill>
            </p:spPr>
            <p:txBody>
              <a:bodyPr/>
              <a:lstStyle/>
              <a:p>
                <a:endParaRPr lang="en-US" dirty="0"/>
              </a:p>
            </p:txBody>
          </p:sp>
        </p:grpSp>
        <p:grpSp>
          <p:nvGrpSpPr>
            <p:cNvPr id="13" name="Group 13"/>
            <p:cNvGrpSpPr/>
            <p:nvPr/>
          </p:nvGrpSpPr>
          <p:grpSpPr>
            <a:xfrm>
              <a:off x="14563633" y="5036397"/>
              <a:ext cx="289576" cy="290874"/>
              <a:chOff x="29691890" y="186762"/>
              <a:chExt cx="6321662" cy="6350000"/>
            </a:xfrm>
          </p:grpSpPr>
          <p:sp>
            <p:nvSpPr>
              <p:cNvPr id="14" name="Freeform 14"/>
              <p:cNvSpPr/>
              <p:nvPr/>
            </p:nvSpPr>
            <p:spPr>
              <a:xfrm>
                <a:off x="29691890" y="186762"/>
                <a:ext cx="6321662"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222"/>
              </a:solidFill>
            </p:spPr>
            <p:txBody>
              <a:bodyPr/>
              <a:lstStyle/>
              <a:p>
                <a:endParaRPr lang="en-US"/>
              </a:p>
            </p:txBody>
          </p:sp>
        </p:grpSp>
      </p:grpSp>
      <p:pic>
        <p:nvPicPr>
          <p:cNvPr id="28" name="Picture 2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4526" y="8662952"/>
            <a:ext cx="3042986" cy="3042986"/>
          </a:xfrm>
          <a:prstGeom prst="rect">
            <a:avLst/>
          </a:prstGeom>
        </p:spPr>
      </p:pic>
      <p:pic>
        <p:nvPicPr>
          <p:cNvPr id="29" name="Picture 2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79549">
            <a:off x="15816883" y="8668922"/>
            <a:ext cx="3212148" cy="2738356"/>
          </a:xfrm>
          <a:prstGeom prst="rect">
            <a:avLst/>
          </a:prstGeom>
        </p:spPr>
      </p:pic>
      <p:pic>
        <p:nvPicPr>
          <p:cNvPr id="30" name="Picture 3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02786" y="-971192"/>
            <a:ext cx="3157253" cy="3157253"/>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79549">
            <a:off x="-457450" y="-894451"/>
            <a:ext cx="2972300" cy="2533886"/>
          </a:xfrm>
          <a:prstGeom prst="rect">
            <a:avLst/>
          </a:prstGeom>
        </p:spPr>
      </p:pic>
      <p:sp>
        <p:nvSpPr>
          <p:cNvPr id="33" name="Rectangle 32">
            <a:extLst>
              <a:ext uri="{FF2B5EF4-FFF2-40B4-BE49-F238E27FC236}">
                <a16:creationId xmlns:a16="http://schemas.microsoft.com/office/drawing/2014/main" id="{540E4A5A-3661-D2E4-51CD-136F48F8B5FD}"/>
              </a:ext>
            </a:extLst>
          </p:cNvPr>
          <p:cNvSpPr/>
          <p:nvPr/>
        </p:nvSpPr>
        <p:spPr>
          <a:xfrm>
            <a:off x="5085965" y="1097761"/>
            <a:ext cx="8872942" cy="830997"/>
          </a:xfrm>
          <a:prstGeom prst="rect">
            <a:avLst/>
          </a:prstGeom>
        </p:spPr>
        <p:txBody>
          <a:bodyPr wrap="none">
            <a:spAutoFit/>
          </a:bodyPr>
          <a:lstStyle/>
          <a:p>
            <a:pPr algn="just">
              <a:spcBef>
                <a:spcPts val="300"/>
              </a:spcBef>
              <a:spcAft>
                <a:spcPts val="300"/>
              </a:spcAft>
            </a:pPr>
            <a:r>
              <a:rPr lang="en-US" sz="4800" b="1" dirty="0">
                <a:solidFill>
                  <a:srgbClr val="FF0000"/>
                </a:solidFill>
                <a:latin typeface="Arial" panose="020B0604020202020204" pitchFamily="34" charset="0"/>
                <a:ea typeface="Calibri" panose="020F0502020204030204" pitchFamily="34" charset="0"/>
                <a:cs typeface="Arial" panose="020B0604020202020204" pitchFamily="34" charset="0"/>
              </a:rPr>
              <a:t>C</a:t>
            </a:r>
            <a:r>
              <a:rPr lang="vi-VN" sz="4800" b="1" dirty="0">
                <a:solidFill>
                  <a:srgbClr val="FF0000"/>
                </a:solidFill>
                <a:latin typeface="Arial" panose="020B0604020202020204" pitchFamily="34" charset="0"/>
                <a:ea typeface="Calibri" panose="020F0502020204030204" pitchFamily="34" charset="0"/>
                <a:cs typeface="Arial" panose="020B0604020202020204" pitchFamily="34" charset="0"/>
              </a:rPr>
              <a:t>ác bước kí họa dáng người:</a:t>
            </a:r>
            <a:endParaRPr lang="en-US" sz="48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2E784ED-5CA5-C5DE-7626-DAAF74B663B5}"/>
              </a:ext>
            </a:extLst>
          </p:cNvPr>
          <p:cNvSpPr txBox="1"/>
          <p:nvPr/>
        </p:nvSpPr>
        <p:spPr>
          <a:xfrm>
            <a:off x="760369" y="2188086"/>
            <a:ext cx="4030403" cy="2575000"/>
          </a:xfrm>
          <a:prstGeom prst="rect">
            <a:avLst/>
          </a:prstGeom>
          <a:noFill/>
        </p:spPr>
        <p:txBody>
          <a:bodyPr wrap="square" rtlCol="0">
            <a:spAutoFit/>
          </a:bodyPr>
          <a:lstStyle/>
          <a:p>
            <a:pPr algn="ctr">
              <a:lnSpc>
                <a:spcPct val="150000"/>
              </a:lnSpc>
            </a:pPr>
            <a:r>
              <a:rPr lang="en-US" sz="4000" b="1" dirty="0" err="1">
                <a:latin typeface="Arial" panose="020B0604020202020204" pitchFamily="34" charset="0"/>
                <a:cs typeface="Arial" panose="020B0604020202020204" pitchFamily="34" charset="0"/>
              </a:rPr>
              <a:t>Bước</a:t>
            </a:r>
            <a:r>
              <a:rPr lang="en-US" sz="4000" b="1" dirty="0">
                <a:latin typeface="Arial" panose="020B0604020202020204" pitchFamily="34" charset="0"/>
                <a:cs typeface="Arial" panose="020B0604020202020204" pitchFamily="34" charset="0"/>
              </a:rPr>
              <a:t> 1:</a:t>
            </a:r>
          </a:p>
          <a:p>
            <a:pPr algn="ctr">
              <a:lnSpc>
                <a:spcPct val="150000"/>
              </a:lnSpc>
            </a:pPr>
            <a:r>
              <a:rPr lang="en-US" sz="3600" dirty="0">
                <a:latin typeface="Arial" panose="020B0604020202020204" pitchFamily="34" charset="0"/>
                <a:cs typeface="Arial" panose="020B0604020202020204" pitchFamily="34" charset="0"/>
              </a:rPr>
              <a:t> </a:t>
            </a:r>
            <a:r>
              <a:rPr lang="en-US" sz="3600" i="1" dirty="0">
                <a:solidFill>
                  <a:schemeClr val="accent1">
                    <a:lumMod val="75000"/>
                  </a:schemeClr>
                </a:solidFill>
                <a:latin typeface="Arial" panose="020B0604020202020204" pitchFamily="34" charset="0"/>
                <a:cs typeface="Arial" panose="020B0604020202020204" pitchFamily="34" charset="0"/>
              </a:rPr>
              <a:t>Phác </a:t>
            </a:r>
            <a:r>
              <a:rPr lang="en-US" sz="3600" i="1" dirty="0" err="1">
                <a:solidFill>
                  <a:schemeClr val="accent1">
                    <a:lumMod val="75000"/>
                  </a:schemeClr>
                </a:solidFill>
                <a:latin typeface="Arial" panose="020B0604020202020204" pitchFamily="34" charset="0"/>
                <a:cs typeface="Arial" panose="020B0604020202020204" pitchFamily="34" charset="0"/>
              </a:rPr>
              <a:t>các</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nét</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chính</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của</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mẫu</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vẽ</a:t>
            </a:r>
            <a:r>
              <a:rPr lang="en-US" sz="3600" i="1" dirty="0">
                <a:solidFill>
                  <a:schemeClr val="accent1">
                    <a:lumMod val="75000"/>
                  </a:schemeClr>
                </a:solidFill>
                <a:latin typeface="Arial" panose="020B0604020202020204" pitchFamily="34" charset="0"/>
                <a:cs typeface="Arial" panose="020B0604020202020204" pitchFamily="34" charset="0"/>
              </a:rPr>
              <a:t>. </a:t>
            </a:r>
          </a:p>
        </p:txBody>
      </p:sp>
      <p:sp>
        <p:nvSpPr>
          <p:cNvPr id="35" name="Rectangle 34">
            <a:extLst>
              <a:ext uri="{FF2B5EF4-FFF2-40B4-BE49-F238E27FC236}">
                <a16:creationId xmlns:a16="http://schemas.microsoft.com/office/drawing/2014/main" id="{2758C414-64A3-C570-2C69-9699A91F1A16}"/>
              </a:ext>
            </a:extLst>
          </p:cNvPr>
          <p:cNvSpPr/>
          <p:nvPr/>
        </p:nvSpPr>
        <p:spPr>
          <a:xfrm>
            <a:off x="901562" y="5623670"/>
            <a:ext cx="3748016" cy="1391728"/>
          </a:xfrm>
          <a:prstGeom prst="rect">
            <a:avLst/>
          </a:prstGeom>
        </p:spPr>
        <p:txBody>
          <a:bodyPr wrap="square">
            <a:spAutoFit/>
          </a:bodyPr>
          <a:lstStyle/>
          <a:p>
            <a:pPr algn="just">
              <a:lnSpc>
                <a:spcPct val="150000"/>
              </a:lnSpc>
              <a:spcBef>
                <a:spcPts val="300"/>
              </a:spcBef>
              <a:spcAft>
                <a:spcPts val="300"/>
              </a:spcAft>
            </a:pPr>
            <a:r>
              <a:rPr lang="vi-VN" sz="3000" dirty="0">
                <a:solidFill>
                  <a:srgbClr val="000000"/>
                </a:solidFill>
                <a:latin typeface="Arial" panose="020B0604020202020204" pitchFamily="34" charset="0"/>
                <a:ea typeface="Calibri" panose="020F0502020204030204" pitchFamily="34" charset="0"/>
                <a:cs typeface="Arial" panose="020B0604020202020204" pitchFamily="34" charset="0"/>
              </a:rPr>
              <a:t>Dùng nét thể hiện </a:t>
            </a:r>
            <a:r>
              <a:rPr lang="vi-VN" sz="3000" dirty="0">
                <a:solidFill>
                  <a:srgbClr val="FF0000"/>
                </a:solidFill>
                <a:latin typeface="Arial" panose="020B0604020202020204" pitchFamily="34" charset="0"/>
                <a:ea typeface="Calibri" panose="020F0502020204030204" pitchFamily="34" charset="0"/>
                <a:cs typeface="Arial" panose="020B0604020202020204" pitchFamily="34" charset="0"/>
              </a:rPr>
              <a:t>các hướng chính</a:t>
            </a:r>
            <a:r>
              <a:rPr lang="vi-VN" sz="3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000" dirty="0">
              <a:latin typeface="Arial" panose="020B0604020202020204" pitchFamily="34" charset="0"/>
              <a:ea typeface="Calibri" panose="020F050202020403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7A46714E-5FA7-DC60-3270-6A718B296CBD}"/>
              </a:ext>
            </a:extLst>
          </p:cNvPr>
          <p:cNvSpPr txBox="1"/>
          <p:nvPr/>
        </p:nvSpPr>
        <p:spPr>
          <a:xfrm>
            <a:off x="4773911" y="2171556"/>
            <a:ext cx="4762173" cy="2575000"/>
          </a:xfrm>
          <a:prstGeom prst="rect">
            <a:avLst/>
          </a:prstGeom>
          <a:noFill/>
        </p:spPr>
        <p:txBody>
          <a:bodyPr wrap="square" rtlCol="0">
            <a:spAutoFit/>
          </a:bodyPr>
          <a:lstStyle/>
          <a:p>
            <a:pPr algn="ctr">
              <a:lnSpc>
                <a:spcPct val="150000"/>
              </a:lnSpc>
            </a:pPr>
            <a:r>
              <a:rPr lang="en-US" sz="4000" b="1" dirty="0" err="1">
                <a:latin typeface="Arial" panose="020B0604020202020204" pitchFamily="34" charset="0"/>
                <a:cs typeface="Arial" panose="020B0604020202020204" pitchFamily="34" charset="0"/>
              </a:rPr>
              <a:t>Bước</a:t>
            </a:r>
            <a:r>
              <a:rPr lang="en-US" sz="4000" b="1" dirty="0">
                <a:latin typeface="Arial" panose="020B0604020202020204" pitchFamily="34" charset="0"/>
                <a:cs typeface="Arial" panose="020B0604020202020204" pitchFamily="34" charset="0"/>
              </a:rPr>
              <a:t> 2:</a:t>
            </a:r>
          </a:p>
          <a:p>
            <a:pPr algn="ctr">
              <a:lnSpc>
                <a:spcPct val="150000"/>
              </a:lnSpc>
            </a:pPr>
            <a:r>
              <a:rPr lang="en-US" sz="3600" dirty="0">
                <a:latin typeface="Arial" panose="020B0604020202020204" pitchFamily="34" charset="0"/>
                <a:cs typeface="Arial" panose="020B0604020202020204" pitchFamily="34" charset="0"/>
              </a:rPr>
              <a:t> </a:t>
            </a:r>
            <a:r>
              <a:rPr lang="en-US" sz="3600" i="1" dirty="0">
                <a:solidFill>
                  <a:schemeClr val="accent1">
                    <a:lumMod val="75000"/>
                  </a:schemeClr>
                </a:solidFill>
                <a:latin typeface="Arial" panose="020B0604020202020204" pitchFamily="34" charset="0"/>
                <a:cs typeface="Arial" panose="020B0604020202020204" pitchFamily="34" charset="0"/>
              </a:rPr>
              <a:t>Dùng </a:t>
            </a:r>
            <a:r>
              <a:rPr lang="en-US" sz="3600" i="1" dirty="0" err="1">
                <a:solidFill>
                  <a:schemeClr val="accent1">
                    <a:lumMod val="75000"/>
                  </a:schemeClr>
                </a:solidFill>
                <a:latin typeface="Arial" panose="020B0604020202020204" pitchFamily="34" charset="0"/>
                <a:cs typeface="Arial" panose="020B0604020202020204" pitchFamily="34" charset="0"/>
              </a:rPr>
              <a:t>nét</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thể</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hiện</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hình</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dáng</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mẫu</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vẽ</a:t>
            </a:r>
            <a:r>
              <a:rPr lang="en-US" sz="3600" i="1" dirty="0">
                <a:solidFill>
                  <a:schemeClr val="accent1">
                    <a:lumMod val="75000"/>
                  </a:schemeClr>
                </a:solidFill>
                <a:latin typeface="Arial" panose="020B0604020202020204" pitchFamily="34" charset="0"/>
                <a:cs typeface="Arial" panose="020B0604020202020204" pitchFamily="34" charset="0"/>
              </a:rPr>
              <a:t>. </a:t>
            </a:r>
          </a:p>
        </p:txBody>
      </p:sp>
      <p:sp>
        <p:nvSpPr>
          <p:cNvPr id="37" name="Rectangle 36">
            <a:extLst>
              <a:ext uri="{FF2B5EF4-FFF2-40B4-BE49-F238E27FC236}">
                <a16:creationId xmlns:a16="http://schemas.microsoft.com/office/drawing/2014/main" id="{D9D4210E-3620-4A91-E452-0CE957C95A59}"/>
              </a:ext>
            </a:extLst>
          </p:cNvPr>
          <p:cNvSpPr/>
          <p:nvPr/>
        </p:nvSpPr>
        <p:spPr>
          <a:xfrm>
            <a:off x="5079609" y="5414173"/>
            <a:ext cx="4344283" cy="4161717"/>
          </a:xfrm>
          <a:prstGeom prst="rect">
            <a:avLst/>
          </a:prstGeom>
        </p:spPr>
        <p:txBody>
          <a:bodyPr wrap="square">
            <a:spAutoFit/>
          </a:bodyPr>
          <a:lstStyle/>
          <a:p>
            <a:pPr algn="just">
              <a:lnSpc>
                <a:spcPct val="150000"/>
              </a:lnSpc>
              <a:spcBef>
                <a:spcPts val="300"/>
              </a:spcBef>
              <a:spcAft>
                <a:spcPts val="300"/>
              </a:spcAft>
            </a:pPr>
            <a:r>
              <a:rPr lang="vi-VN" sz="3000" dirty="0">
                <a:solidFill>
                  <a:srgbClr val="000000"/>
                </a:solidFill>
                <a:latin typeface="Arial" panose="020B0604020202020204" pitchFamily="34" charset="0"/>
                <a:ea typeface="Calibri" panose="020F0502020204030204" pitchFamily="34" charset="0"/>
                <a:cs typeface="Arial" panose="020B0604020202020204" pitchFamily="34" charset="0"/>
              </a:rPr>
              <a:t>Từ những nét khái quát, quan sát để thể hiện hình dáng của mẫu vẽ. Lưu ý</a:t>
            </a:r>
            <a:r>
              <a:rPr lang="en-US" sz="3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000" dirty="0">
                <a:solidFill>
                  <a:srgbClr val="000000"/>
                </a:solidFill>
                <a:latin typeface="Arial" panose="020B0604020202020204" pitchFamily="34" charset="0"/>
                <a:ea typeface="Calibri" panose="020F0502020204030204" pitchFamily="34" charset="0"/>
                <a:cs typeface="Arial" panose="020B0604020202020204" pitchFamily="34" charset="0"/>
              </a:rPr>
              <a:t>tỉ lệ tương quan giữa các bộ phận trên cơ thể mẫu vẽ.</a:t>
            </a:r>
            <a:endParaRPr lang="en-US" sz="3000" dirty="0">
              <a:latin typeface="Arial" panose="020B0604020202020204" pitchFamily="34" charset="0"/>
              <a:ea typeface="Calibri" panose="020F050202020403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253E8276-0CA8-7A70-97D1-CD9D9AFEBCF1}"/>
              </a:ext>
            </a:extLst>
          </p:cNvPr>
          <p:cNvSpPr txBox="1"/>
          <p:nvPr/>
        </p:nvSpPr>
        <p:spPr>
          <a:xfrm>
            <a:off x="9441465" y="2174448"/>
            <a:ext cx="4181186" cy="2575000"/>
          </a:xfrm>
          <a:prstGeom prst="rect">
            <a:avLst/>
          </a:prstGeom>
          <a:noFill/>
        </p:spPr>
        <p:txBody>
          <a:bodyPr wrap="square" rtlCol="0">
            <a:spAutoFit/>
          </a:bodyPr>
          <a:lstStyle/>
          <a:p>
            <a:pPr algn="ctr">
              <a:lnSpc>
                <a:spcPct val="150000"/>
              </a:lnSpc>
            </a:pPr>
            <a:r>
              <a:rPr lang="en-US" sz="4000" b="1" dirty="0" err="1">
                <a:latin typeface="Arial" panose="020B0604020202020204" pitchFamily="34" charset="0"/>
                <a:cs typeface="Arial" panose="020B0604020202020204" pitchFamily="34" charset="0"/>
              </a:rPr>
              <a:t>Bước</a:t>
            </a:r>
            <a:r>
              <a:rPr lang="en-US" sz="4000" b="1" dirty="0">
                <a:latin typeface="Arial" panose="020B0604020202020204" pitchFamily="34" charset="0"/>
                <a:cs typeface="Arial" panose="020B0604020202020204" pitchFamily="34" charset="0"/>
              </a:rPr>
              <a:t> 3:</a:t>
            </a:r>
          </a:p>
          <a:p>
            <a:pPr algn="ctr">
              <a:lnSpc>
                <a:spcPct val="150000"/>
              </a:lnSpc>
            </a:pPr>
            <a:r>
              <a:rPr lang="en-US" sz="3600" dirty="0">
                <a:latin typeface="Arial" panose="020B0604020202020204" pitchFamily="34" charset="0"/>
                <a:cs typeface="Arial" panose="020B0604020202020204" pitchFamily="34" charset="0"/>
              </a:rPr>
              <a:t> </a:t>
            </a:r>
            <a:r>
              <a:rPr lang="en-US" sz="3600" i="1" dirty="0">
                <a:solidFill>
                  <a:schemeClr val="accent1">
                    <a:lumMod val="75000"/>
                  </a:schemeClr>
                </a:solidFill>
                <a:latin typeface="Arial" panose="020B0604020202020204" pitchFamily="34" charset="0"/>
                <a:cs typeface="Arial" panose="020B0604020202020204" pitchFamily="34" charset="0"/>
              </a:rPr>
              <a:t>Thể </a:t>
            </a:r>
            <a:r>
              <a:rPr lang="en-US" sz="3600" i="1" dirty="0" err="1">
                <a:solidFill>
                  <a:schemeClr val="accent1">
                    <a:lumMod val="75000"/>
                  </a:schemeClr>
                </a:solidFill>
                <a:latin typeface="Arial" panose="020B0604020202020204" pitchFamily="34" charset="0"/>
                <a:cs typeface="Arial" panose="020B0604020202020204" pitchFamily="34" charset="0"/>
              </a:rPr>
              <a:t>hiện</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đặc</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điểm</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của</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mẫu</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vẽ</a:t>
            </a:r>
            <a:r>
              <a:rPr lang="en-US" sz="3600" i="1" dirty="0">
                <a:solidFill>
                  <a:schemeClr val="accent1">
                    <a:lumMod val="75000"/>
                  </a:schemeClr>
                </a:solidFill>
                <a:latin typeface="Arial" panose="020B0604020202020204" pitchFamily="34" charset="0"/>
                <a:cs typeface="Arial" panose="020B0604020202020204" pitchFamily="34" charset="0"/>
              </a:rPr>
              <a:t>. </a:t>
            </a:r>
          </a:p>
        </p:txBody>
      </p:sp>
      <p:sp>
        <p:nvSpPr>
          <p:cNvPr id="39" name="Rectangle 38">
            <a:extLst>
              <a:ext uri="{FF2B5EF4-FFF2-40B4-BE49-F238E27FC236}">
                <a16:creationId xmlns:a16="http://schemas.microsoft.com/office/drawing/2014/main" id="{71CC6168-EE9B-4768-0495-96B2B5560844}"/>
              </a:ext>
            </a:extLst>
          </p:cNvPr>
          <p:cNvSpPr/>
          <p:nvPr/>
        </p:nvSpPr>
        <p:spPr>
          <a:xfrm>
            <a:off x="10037502" y="5424211"/>
            <a:ext cx="3208781" cy="2776722"/>
          </a:xfrm>
          <a:prstGeom prst="rect">
            <a:avLst/>
          </a:prstGeom>
        </p:spPr>
        <p:txBody>
          <a:bodyPr wrap="square">
            <a:spAutoFit/>
          </a:bodyPr>
          <a:lstStyle/>
          <a:p>
            <a:pPr algn="just">
              <a:lnSpc>
                <a:spcPct val="150000"/>
              </a:lnSpc>
              <a:spcBef>
                <a:spcPts val="300"/>
              </a:spcBef>
              <a:spcAft>
                <a:spcPts val="300"/>
              </a:spcAft>
            </a:pPr>
            <a:r>
              <a:rPr lang="vi-VN" sz="3000" dirty="0">
                <a:solidFill>
                  <a:srgbClr val="000000"/>
                </a:solidFill>
                <a:ea typeface="Calibri" panose="020F0502020204030204" pitchFamily="34" charset="0"/>
                <a:cs typeface="Arial" panose="020B0604020202020204" pitchFamily="34" charset="0"/>
              </a:rPr>
              <a:t>Lựa chọn và thể hiện một số đặc điểm riêng của mẫu vẽ.</a:t>
            </a:r>
            <a:endParaRPr lang="en-US" sz="3000" dirty="0">
              <a:latin typeface="Arial" panose="020B0604020202020204" pitchFamily="34" charset="0"/>
              <a:ea typeface="Calibri" panose="020F050202020403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68B52E1-E383-7573-112E-F94F7D5BBCA3}"/>
              </a:ext>
            </a:extLst>
          </p:cNvPr>
          <p:cNvSpPr txBox="1"/>
          <p:nvPr/>
        </p:nvSpPr>
        <p:spPr>
          <a:xfrm>
            <a:off x="13918174" y="2194834"/>
            <a:ext cx="3563238" cy="2575000"/>
          </a:xfrm>
          <a:prstGeom prst="rect">
            <a:avLst/>
          </a:prstGeom>
          <a:noFill/>
        </p:spPr>
        <p:txBody>
          <a:bodyPr wrap="square" rtlCol="0">
            <a:spAutoFit/>
          </a:bodyPr>
          <a:lstStyle/>
          <a:p>
            <a:pPr algn="ctr">
              <a:lnSpc>
                <a:spcPct val="150000"/>
              </a:lnSpc>
            </a:pPr>
            <a:r>
              <a:rPr lang="en-US" sz="4000" b="1" dirty="0" err="1">
                <a:latin typeface="Arial" panose="020B0604020202020204" pitchFamily="34" charset="0"/>
                <a:cs typeface="Arial" panose="020B0604020202020204" pitchFamily="34" charset="0"/>
              </a:rPr>
              <a:t>Bước</a:t>
            </a:r>
            <a:r>
              <a:rPr lang="en-US" sz="4000" b="1" dirty="0">
                <a:latin typeface="Arial" panose="020B0604020202020204" pitchFamily="34" charset="0"/>
                <a:cs typeface="Arial" panose="020B0604020202020204" pitchFamily="34" charset="0"/>
              </a:rPr>
              <a:t> 4:</a:t>
            </a:r>
          </a:p>
          <a:p>
            <a:pPr algn="ctr">
              <a:lnSpc>
                <a:spcPct val="150000"/>
              </a:lnSpc>
            </a:pPr>
            <a:r>
              <a:rPr lang="en-US" sz="3600" dirty="0">
                <a:latin typeface="Arial" panose="020B0604020202020204" pitchFamily="34" charset="0"/>
                <a:cs typeface="Arial" panose="020B0604020202020204" pitchFamily="34" charset="0"/>
              </a:rPr>
              <a:t> </a:t>
            </a:r>
            <a:r>
              <a:rPr lang="en-US" sz="3600" i="1" dirty="0">
                <a:solidFill>
                  <a:schemeClr val="accent1">
                    <a:lumMod val="75000"/>
                  </a:schemeClr>
                </a:solidFill>
                <a:latin typeface="Arial" panose="020B0604020202020204" pitchFamily="34" charset="0"/>
                <a:cs typeface="Arial" panose="020B0604020202020204" pitchFamily="34" charset="0"/>
              </a:rPr>
              <a:t>Hoàn </a:t>
            </a:r>
            <a:r>
              <a:rPr lang="en-US" sz="3600" i="1" dirty="0" err="1">
                <a:solidFill>
                  <a:schemeClr val="accent1">
                    <a:lumMod val="75000"/>
                  </a:schemeClr>
                </a:solidFill>
                <a:latin typeface="Arial" panose="020B0604020202020204" pitchFamily="34" charset="0"/>
                <a:cs typeface="Arial" panose="020B0604020202020204" pitchFamily="34" charset="0"/>
              </a:rPr>
              <a:t>thiện</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bản</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kí</a:t>
            </a:r>
            <a:r>
              <a:rPr lang="en-US" sz="3600" i="1" dirty="0">
                <a:solidFill>
                  <a:schemeClr val="accent1">
                    <a:lumMod val="75000"/>
                  </a:schemeClr>
                </a:solidFill>
                <a:latin typeface="Arial" panose="020B0604020202020204" pitchFamily="34" charset="0"/>
                <a:cs typeface="Arial" panose="020B0604020202020204" pitchFamily="34" charset="0"/>
              </a:rPr>
              <a:t> </a:t>
            </a:r>
            <a:r>
              <a:rPr lang="en-US" sz="3600" i="1" dirty="0" err="1">
                <a:solidFill>
                  <a:schemeClr val="accent1">
                    <a:lumMod val="75000"/>
                  </a:schemeClr>
                </a:solidFill>
                <a:latin typeface="Arial" panose="020B0604020202020204" pitchFamily="34" charset="0"/>
                <a:cs typeface="Arial" panose="020B0604020202020204" pitchFamily="34" charset="0"/>
              </a:rPr>
              <a:t>họa</a:t>
            </a:r>
            <a:r>
              <a:rPr lang="en-US" sz="3600" i="1" dirty="0">
                <a:solidFill>
                  <a:schemeClr val="accent1">
                    <a:lumMod val="75000"/>
                  </a:schemeClr>
                </a:solidFill>
                <a:latin typeface="Arial" panose="020B0604020202020204" pitchFamily="34" charset="0"/>
                <a:cs typeface="Arial" panose="020B0604020202020204" pitchFamily="34" charset="0"/>
              </a:rPr>
              <a:t>.</a:t>
            </a:r>
          </a:p>
        </p:txBody>
      </p:sp>
      <p:sp>
        <p:nvSpPr>
          <p:cNvPr id="41" name="Rectangle 40">
            <a:extLst>
              <a:ext uri="{FF2B5EF4-FFF2-40B4-BE49-F238E27FC236}">
                <a16:creationId xmlns:a16="http://schemas.microsoft.com/office/drawing/2014/main" id="{395E0DBE-82CB-044B-9D10-419F2456E1FF}"/>
              </a:ext>
            </a:extLst>
          </p:cNvPr>
          <p:cNvSpPr/>
          <p:nvPr/>
        </p:nvSpPr>
        <p:spPr>
          <a:xfrm>
            <a:off x="13929998" y="5407977"/>
            <a:ext cx="3292905" cy="2084225"/>
          </a:xfrm>
          <a:prstGeom prst="rect">
            <a:avLst/>
          </a:prstGeom>
        </p:spPr>
        <p:txBody>
          <a:bodyPr wrap="square">
            <a:spAutoFit/>
          </a:bodyPr>
          <a:lstStyle/>
          <a:p>
            <a:pPr algn="just">
              <a:lnSpc>
                <a:spcPct val="150000"/>
              </a:lnSpc>
              <a:spcBef>
                <a:spcPts val="300"/>
              </a:spcBef>
              <a:spcAft>
                <a:spcPts val="300"/>
              </a:spcAft>
            </a:pPr>
            <a:r>
              <a:rPr lang="vi-VN" sz="3000" dirty="0">
                <a:solidFill>
                  <a:srgbClr val="000000"/>
                </a:solidFill>
                <a:latin typeface="Arial" panose="020B0604020202020204" pitchFamily="34" charset="0"/>
                <a:ea typeface="Calibri" panose="020F0502020204030204" pitchFamily="34" charset="0"/>
                <a:cs typeface="Arial" panose="020B0604020202020204" pitchFamily="34" charset="0"/>
              </a:rPr>
              <a:t>Thể hiện một số sắc độ và hoàn thành mẫu vẽ.</a:t>
            </a:r>
            <a:endParaRPr lang="en-US" sz="30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6" presetClass="entr" presetSubtype="21"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outVertical)">
                                      <p:cBhvr>
                                        <p:cTn id="25" dur="500"/>
                                        <p:tgtEl>
                                          <p:spTgt spid="36"/>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arn(outVertical)">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barn(inVertical)">
                                      <p:cBhvr>
                                        <p:cTn id="33" dur="500"/>
                                        <p:tgtEl>
                                          <p:spTgt spid="3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barn(outVertical)">
                                      <p:cBhvr>
                                        <p:cTn id="41" dur="500"/>
                                        <p:tgtEl>
                                          <p:spTgt spid="40"/>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barn(outVertical)">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0"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465092" y="372492"/>
            <a:ext cx="17357816" cy="9542016"/>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240600">
            <a:off x="15447633" y="6727769"/>
            <a:ext cx="4064431" cy="3561919"/>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101038">
            <a:off x="-715293" y="8186258"/>
            <a:ext cx="2986140" cy="1482211"/>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279549">
            <a:off x="854322" y="255677"/>
            <a:ext cx="1390255" cy="1185193"/>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67482">
            <a:off x="15766230" y="-240702"/>
            <a:ext cx="2986140" cy="1482211"/>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464302">
            <a:off x="214609" y="-257310"/>
            <a:ext cx="500966" cy="2728035"/>
          </a:xfrm>
          <a:prstGeom prst="rect">
            <a:avLst/>
          </a:prstGeom>
        </p:spPr>
      </p:pic>
      <p:sp>
        <p:nvSpPr>
          <p:cNvPr id="17" name="Rectangle 16">
            <a:extLst>
              <a:ext uri="{FF2B5EF4-FFF2-40B4-BE49-F238E27FC236}">
                <a16:creationId xmlns:a16="http://schemas.microsoft.com/office/drawing/2014/main" id="{74684140-1D88-EBE6-F2FB-4D47013BAC41}"/>
              </a:ext>
            </a:extLst>
          </p:cNvPr>
          <p:cNvSpPr/>
          <p:nvPr/>
        </p:nvSpPr>
        <p:spPr>
          <a:xfrm>
            <a:off x="2279590" y="946799"/>
            <a:ext cx="14401800" cy="1998176"/>
          </a:xfrm>
          <a:prstGeom prst="rect">
            <a:avLst/>
          </a:prstGeom>
        </p:spPr>
        <p:txBody>
          <a:bodyPr wrap="square">
            <a:spAutoFit/>
          </a:bodyPr>
          <a:lstStyle/>
          <a:p>
            <a:pPr algn="ctr">
              <a:lnSpc>
                <a:spcPct val="150000"/>
              </a:lnSpc>
            </a:pP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Bài</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tập</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thực</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FF0000"/>
                </a:solidFill>
                <a:latin typeface="Arial" panose="020B0604020202020204" pitchFamily="34" charset="0"/>
                <a:ea typeface="Calibri" panose="020F0502020204030204" pitchFamily="34" charset="0"/>
                <a:cs typeface="Arial" panose="020B0604020202020204" pitchFamily="34" charset="0"/>
              </a:rPr>
              <a:t>hành</a:t>
            </a:r>
            <a:r>
              <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vi-VN" sz="4400" b="1" i="1" dirty="0">
                <a:latin typeface="Arial" panose="020B0604020202020204" pitchFamily="34" charset="0"/>
                <a:ea typeface="Calibri" panose="020F0502020204030204" pitchFamily="34" charset="0"/>
                <a:cs typeface="Arial" panose="020B0604020202020204" pitchFamily="34" charset="0"/>
              </a:rPr>
              <a:t>Vẽ một dáng người của các bạn quanh em. </a:t>
            </a:r>
            <a:endParaRPr lang="en-US" sz="4400" b="1" i="1"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88CE016A-3B7D-CFAC-41C0-47FD16B302E1}"/>
              </a:ext>
            </a:extLst>
          </p:cNvPr>
          <p:cNvCxnSpPr>
            <a:cxnSpLocks/>
          </p:cNvCxnSpPr>
          <p:nvPr/>
        </p:nvCxnSpPr>
        <p:spPr>
          <a:xfrm>
            <a:off x="2029144" y="3397701"/>
            <a:ext cx="14902692" cy="86630"/>
          </a:xfrm>
          <a:prstGeom prst="line">
            <a:avLst/>
          </a:prstGeom>
          <a:ln w="571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7A9B1EE-0B00-CE8E-0B14-20652E970CE6}"/>
              </a:ext>
            </a:extLst>
          </p:cNvPr>
          <p:cNvSpPr/>
          <p:nvPr/>
        </p:nvSpPr>
        <p:spPr>
          <a:xfrm>
            <a:off x="5612283" y="3917916"/>
            <a:ext cx="7736413" cy="707886"/>
          </a:xfrm>
          <a:prstGeom prst="rect">
            <a:avLst/>
          </a:prstGeom>
        </p:spPr>
        <p:txBody>
          <a:bodyPr wrap="none">
            <a:spAutoFit/>
          </a:bodyPr>
          <a:lstStyle/>
          <a:p>
            <a:pPr algn="ctr">
              <a:spcBef>
                <a:spcPts val="300"/>
              </a:spcBef>
              <a:spcAft>
                <a:spcPts val="300"/>
              </a:spcAft>
            </a:pPr>
            <a:r>
              <a:rPr lang="vi-VN" sz="4000" b="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a:t>
            </a:r>
            <a:r>
              <a:rPr lang="en-US" sz="40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ham </a:t>
            </a:r>
            <a:r>
              <a:rPr lang="en-US" sz="4000" b="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khảo</a:t>
            </a:r>
            <a:r>
              <a:rPr lang="en-US" sz="40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sản</a:t>
            </a:r>
            <a:r>
              <a:rPr lang="en-US" sz="40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phẩm</a:t>
            </a:r>
            <a:r>
              <a:rPr lang="en-US" sz="40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mĩ</a:t>
            </a:r>
            <a:r>
              <a:rPr lang="en-US" sz="40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thuật:</a:t>
            </a:r>
            <a:endParaRPr lang="en-US" sz="40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6A46E51A-03D3-3A0A-CD73-F64AC7FB1D5B}"/>
              </a:ext>
            </a:extLst>
          </p:cNvPr>
          <p:cNvPicPr>
            <a:picLocks noChangeAspect="1"/>
          </p:cNvPicPr>
          <p:nvPr/>
        </p:nvPicPr>
        <p:blipFill rotWithShape="1">
          <a:blip r:embed="rId15"/>
          <a:srcRect b="5088"/>
          <a:stretch/>
        </p:blipFill>
        <p:spPr>
          <a:xfrm>
            <a:off x="1357419" y="4822059"/>
            <a:ext cx="3298032" cy="4019749"/>
          </a:xfrm>
          <a:prstGeom prst="rect">
            <a:avLst/>
          </a:prstGeom>
        </p:spPr>
      </p:pic>
      <p:pic>
        <p:nvPicPr>
          <p:cNvPr id="24" name="Picture 23">
            <a:extLst>
              <a:ext uri="{FF2B5EF4-FFF2-40B4-BE49-F238E27FC236}">
                <a16:creationId xmlns:a16="http://schemas.microsoft.com/office/drawing/2014/main" id="{860E259F-5417-3C90-D601-7C284E791787}"/>
              </a:ext>
            </a:extLst>
          </p:cNvPr>
          <p:cNvPicPr>
            <a:picLocks noChangeAspect="1"/>
          </p:cNvPicPr>
          <p:nvPr/>
        </p:nvPicPr>
        <p:blipFill rotWithShape="1">
          <a:blip r:embed="rId16"/>
          <a:srcRect b="4788"/>
          <a:stretch/>
        </p:blipFill>
        <p:spPr>
          <a:xfrm>
            <a:off x="4938320" y="4862259"/>
            <a:ext cx="2843916" cy="4005686"/>
          </a:xfrm>
          <a:prstGeom prst="rect">
            <a:avLst/>
          </a:prstGeom>
        </p:spPr>
      </p:pic>
      <p:pic>
        <p:nvPicPr>
          <p:cNvPr id="28" name="Picture 27" descr="A picture containing text, book&#10;&#10;Description automatically generated">
            <a:extLst>
              <a:ext uri="{FF2B5EF4-FFF2-40B4-BE49-F238E27FC236}">
                <a16:creationId xmlns:a16="http://schemas.microsoft.com/office/drawing/2014/main" id="{FF299F19-CEAC-A1D9-4D9F-E4E93F5A2B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59499" y="5321543"/>
            <a:ext cx="4137255" cy="2818789"/>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BAE6F5A5-B078-041B-139D-333B3CC0307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538803" y="5320761"/>
            <a:ext cx="4191170" cy="281712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53" presetClass="entr" presetSubtype="16"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fltVal val="0"/>
                                          </p:val>
                                        </p:tav>
                                        <p:tav tm="100000">
                                          <p:val>
                                            <p:strVal val="#ppt_w"/>
                                          </p:val>
                                        </p:tav>
                                      </p:tavLst>
                                    </p:anim>
                                    <p:anim calcmode="lin" valueType="num">
                                      <p:cBhvr>
                                        <p:cTn id="31" dur="500" fill="hold"/>
                                        <p:tgtEl>
                                          <p:spTgt spid="28"/>
                                        </p:tgtEl>
                                        <p:attrNameLst>
                                          <p:attrName>ppt_h</p:attrName>
                                        </p:attrNameLst>
                                      </p:cBhvr>
                                      <p:tavLst>
                                        <p:tav tm="0">
                                          <p:val>
                                            <p:fltVal val="0"/>
                                          </p:val>
                                        </p:tav>
                                        <p:tav tm="100000">
                                          <p:val>
                                            <p:strVal val="#ppt_h"/>
                                          </p:val>
                                        </p:tav>
                                      </p:tavLst>
                                    </p:anim>
                                    <p:animEffect transition="in" filter="fade">
                                      <p:cBhvr>
                                        <p:cTn id="32" dur="500"/>
                                        <p:tgtEl>
                                          <p:spTgt spid="28"/>
                                        </p:tgtEl>
                                      </p:cBhvr>
                                    </p:animEffect>
                                  </p:childTnLst>
                                </p:cTn>
                              </p:par>
                              <p:par>
                                <p:cTn id="33" presetID="53" presetClass="entr" presetSubtype="16"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72E6AB-46E6-8BE5-B46E-616AB0F92DE2}"/>
              </a:ext>
            </a:extLst>
          </p:cNvPr>
          <p:cNvPicPr>
            <a:picLocks noChangeAspect="1"/>
          </p:cNvPicPr>
          <p:nvPr/>
        </p:nvPicPr>
        <p:blipFill>
          <a:blip r:embed="rId2"/>
          <a:stretch>
            <a:fillRect/>
          </a:stretch>
        </p:blipFill>
        <p:spPr>
          <a:xfrm>
            <a:off x="6248400" y="628650"/>
            <a:ext cx="6384280" cy="9029700"/>
          </a:xfrm>
          <a:prstGeom prst="rect">
            <a:avLst/>
          </a:prstGeom>
        </p:spPr>
      </p:pic>
    </p:spTree>
    <p:extLst>
      <p:ext uri="{BB962C8B-B14F-4D97-AF65-F5344CB8AC3E}">
        <p14:creationId xmlns:p14="http://schemas.microsoft.com/office/powerpoint/2010/main" val="1811737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7825" b="7825"/>
            <a:stretch>
              <a:fillRect/>
            </a:stretch>
          </p:blipFill>
          <p:spPr>
            <a:xfrm>
              <a:off x="0" y="0"/>
              <a:ext cx="24384000" cy="13716000"/>
            </a:xfrm>
            <a:prstGeom prst="rect">
              <a:avLst/>
            </a:prstGeom>
          </p:spPr>
        </p:pic>
      </p:grpSp>
      <p:sp>
        <p:nvSpPr>
          <p:cNvPr id="5" name="Freeform 5"/>
          <p:cNvSpPr/>
          <p:nvPr/>
        </p:nvSpPr>
        <p:spPr>
          <a:xfrm>
            <a:off x="1066800" y="2781300"/>
            <a:ext cx="10742522" cy="4191000"/>
          </a:xfrm>
          <a:custGeom>
            <a:avLst/>
            <a:gdLst/>
            <a:ahLst/>
            <a:cxnLst/>
            <a:rect l="l" t="t" r="r" b="b"/>
            <a:pathLst>
              <a:path w="2829306" h="492871">
                <a:moveTo>
                  <a:pt x="36755" y="0"/>
                </a:moveTo>
                <a:lnTo>
                  <a:pt x="2792552" y="0"/>
                </a:lnTo>
                <a:cubicBezTo>
                  <a:pt x="2802300" y="0"/>
                  <a:pt x="2811648" y="3872"/>
                  <a:pt x="2818541" y="10765"/>
                </a:cubicBezTo>
                <a:cubicBezTo>
                  <a:pt x="2825434" y="17658"/>
                  <a:pt x="2829306" y="27007"/>
                  <a:pt x="2829306" y="36755"/>
                </a:cubicBezTo>
                <a:lnTo>
                  <a:pt x="2829306" y="456117"/>
                </a:lnTo>
                <a:cubicBezTo>
                  <a:pt x="2829306" y="465864"/>
                  <a:pt x="2825434" y="475213"/>
                  <a:pt x="2818541" y="482106"/>
                </a:cubicBezTo>
                <a:cubicBezTo>
                  <a:pt x="2811648" y="488999"/>
                  <a:pt x="2802300" y="492871"/>
                  <a:pt x="2792552" y="492871"/>
                </a:cubicBezTo>
                <a:lnTo>
                  <a:pt x="36755" y="492871"/>
                </a:lnTo>
                <a:cubicBezTo>
                  <a:pt x="27007" y="492871"/>
                  <a:pt x="17658" y="488999"/>
                  <a:pt x="10765" y="482106"/>
                </a:cubicBezTo>
                <a:cubicBezTo>
                  <a:pt x="3872" y="475213"/>
                  <a:pt x="0" y="465864"/>
                  <a:pt x="0" y="456117"/>
                </a:cubicBezTo>
                <a:lnTo>
                  <a:pt x="0" y="36755"/>
                </a:lnTo>
                <a:cubicBezTo>
                  <a:pt x="0" y="27007"/>
                  <a:pt x="3872" y="17658"/>
                  <a:pt x="10765" y="10765"/>
                </a:cubicBezTo>
                <a:cubicBezTo>
                  <a:pt x="17658" y="3872"/>
                  <a:pt x="27007" y="0"/>
                  <a:pt x="36755" y="0"/>
                </a:cubicBezTo>
                <a:close/>
              </a:path>
            </a:pathLst>
          </a:custGeom>
          <a:solidFill>
            <a:srgbClr val="FFFFFF"/>
          </a:solidFill>
        </p:spPr>
        <p:txBody>
          <a:bodyPr/>
          <a:lstStyle/>
          <a:p>
            <a:endParaRPr lang="en-US"/>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44200" y="5273665"/>
            <a:ext cx="1258157" cy="1635901"/>
          </a:xfrm>
          <a:prstGeom prst="rect">
            <a:avLst/>
          </a:prstGeom>
        </p:spPr>
      </p:pic>
      <p:sp>
        <p:nvSpPr>
          <p:cNvPr id="9" name="TextBox 8">
            <a:extLst>
              <a:ext uri="{FF2B5EF4-FFF2-40B4-BE49-F238E27FC236}">
                <a16:creationId xmlns:a16="http://schemas.microsoft.com/office/drawing/2014/main" id="{A765ADDC-70B0-D97B-F02C-3B6B2C74C513}"/>
              </a:ext>
            </a:extLst>
          </p:cNvPr>
          <p:cNvSpPr txBox="1"/>
          <p:nvPr/>
        </p:nvSpPr>
        <p:spPr>
          <a:xfrm>
            <a:off x="1803821" y="3846095"/>
            <a:ext cx="8928347" cy="1427570"/>
          </a:xfrm>
          <a:prstGeom prst="rect">
            <a:avLst/>
          </a:prstGeom>
          <a:noFill/>
        </p:spPr>
        <p:txBody>
          <a:bodyPr wrap="square" rtlCol="0">
            <a:spAutoFit/>
          </a:bodyPr>
          <a:lstStyle/>
          <a:p>
            <a:pPr algn="ctr">
              <a:lnSpc>
                <a:spcPct val="150000"/>
              </a:lnSpc>
            </a:pPr>
            <a:r>
              <a:rPr lang="en-US" sz="6600" b="1" dirty="0">
                <a:solidFill>
                  <a:srgbClr val="C00000"/>
                </a:solidFill>
                <a:latin typeface="Arial" panose="020B0604020202020204" pitchFamily="34" charset="0"/>
                <a:cs typeface="Arial" panose="020B0604020202020204" pitchFamily="34" charset="0"/>
              </a:rPr>
              <a:t>III. THẢO LUẬN</a:t>
            </a:r>
          </a:p>
        </p:txBody>
      </p:sp>
    </p:spTree>
    <p:extLst>
      <p:ext uri="{BB962C8B-B14F-4D97-AF65-F5344CB8AC3E}">
        <p14:creationId xmlns:p14="http://schemas.microsoft.com/office/powerpoint/2010/main" val="33110955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465092" y="372492"/>
            <a:ext cx="17357816" cy="9724008"/>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646800">
            <a:off x="15682728" y="8623345"/>
            <a:ext cx="3888114" cy="1484552"/>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4002" y="4305174"/>
            <a:ext cx="2118254" cy="2118254"/>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279549">
            <a:off x="-39858" y="8846129"/>
            <a:ext cx="1390255" cy="1185193"/>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67482">
            <a:off x="15972855" y="171579"/>
            <a:ext cx="2986140" cy="1482211"/>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279549">
            <a:off x="141369" y="-11834"/>
            <a:ext cx="1506093" cy="1283944"/>
          </a:xfrm>
          <a:prstGeom prst="rect">
            <a:avLst/>
          </a:prstGeom>
        </p:spPr>
      </p:pic>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464302">
            <a:off x="542246" y="-216626"/>
            <a:ext cx="500966" cy="2728035"/>
          </a:xfrm>
          <a:prstGeom prst="rect">
            <a:avLst/>
          </a:prstGeom>
        </p:spPr>
      </p:pic>
      <p:pic>
        <p:nvPicPr>
          <p:cNvPr id="18" name="Picture 1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42484" y="359584"/>
            <a:ext cx="1800337" cy="1850814"/>
          </a:xfrm>
          <a:prstGeom prst="rect">
            <a:avLst/>
          </a:prstGeom>
        </p:spPr>
      </p:pic>
      <p:sp>
        <p:nvSpPr>
          <p:cNvPr id="20" name="Rectangle 19">
            <a:extLst>
              <a:ext uri="{FF2B5EF4-FFF2-40B4-BE49-F238E27FC236}">
                <a16:creationId xmlns:a16="http://schemas.microsoft.com/office/drawing/2014/main" id="{2284CAEF-E6E6-A52D-BBC9-0C30894A601F}"/>
              </a:ext>
            </a:extLst>
          </p:cNvPr>
          <p:cNvSpPr/>
          <p:nvPr/>
        </p:nvSpPr>
        <p:spPr>
          <a:xfrm>
            <a:off x="5285446" y="1147391"/>
            <a:ext cx="7637399" cy="830997"/>
          </a:xfrm>
          <a:prstGeom prst="rect">
            <a:avLst/>
          </a:prstGeom>
        </p:spPr>
        <p:txBody>
          <a:bodyPr wrap="square">
            <a:spAutoFit/>
          </a:bodyPr>
          <a:lstStyle/>
          <a:p>
            <a:pPr algn="ctr"/>
            <a:r>
              <a:rPr lang="en-US" sz="48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THẢO LUẬN NHÓM ĐÔI</a:t>
            </a:r>
            <a:endParaRPr lang="en-US" sz="4800" b="1" dirty="0">
              <a:solidFill>
                <a:schemeClr val="accent1">
                  <a:lumMod val="75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65B382D-ADA3-A07E-0C41-F0155810CD80}"/>
              </a:ext>
            </a:extLst>
          </p:cNvPr>
          <p:cNvSpPr/>
          <p:nvPr/>
        </p:nvSpPr>
        <p:spPr>
          <a:xfrm>
            <a:off x="2056824" y="1982444"/>
            <a:ext cx="14341772" cy="1824923"/>
          </a:xfrm>
          <a:prstGeom prst="rect">
            <a:avLst/>
          </a:prstGeom>
        </p:spPr>
        <p:txBody>
          <a:bodyPr wrap="square">
            <a:spAutoFit/>
          </a:bodyPr>
          <a:lstStyle/>
          <a:p>
            <a:pPr algn="ctr">
              <a:lnSpc>
                <a:spcPct val="150000"/>
              </a:lnSpc>
              <a:spcBef>
                <a:spcPts val="300"/>
              </a:spcBef>
              <a:spcAft>
                <a:spcPts val="300"/>
              </a:spcAft>
            </a:pPr>
            <a:r>
              <a:rPr lang="en-US" sz="4000" b="1" dirty="0" err="1">
                <a:latin typeface="Arial" panose="020B0604020202020204" pitchFamily="34" charset="0"/>
                <a:ea typeface="Calibri" panose="020F0502020204030204" pitchFamily="34" charset="0"/>
                <a:cs typeface="Arial" panose="020B0604020202020204" pitchFamily="34" charset="0"/>
              </a:rPr>
              <a:t>Các</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em</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hãy</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quan</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sát</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các</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sản</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phẩm</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mĩ</a:t>
            </a:r>
            <a:r>
              <a:rPr lang="en-US" sz="4000" b="1" dirty="0">
                <a:latin typeface="Arial" panose="020B0604020202020204" pitchFamily="34" charset="0"/>
                <a:ea typeface="Calibri" panose="020F0502020204030204" pitchFamily="34" charset="0"/>
                <a:cs typeface="Arial" panose="020B0604020202020204" pitchFamily="34" charset="0"/>
              </a:rPr>
              <a:t> thuật </a:t>
            </a:r>
            <a:r>
              <a:rPr lang="en-US" sz="4000" b="1" dirty="0" err="1">
                <a:latin typeface="Arial" panose="020B0604020202020204" pitchFamily="34" charset="0"/>
                <a:ea typeface="Calibri" panose="020F0502020204030204" pitchFamily="34" charset="0"/>
                <a:cs typeface="Arial" panose="020B0604020202020204" pitchFamily="34" charset="0"/>
              </a:rPr>
              <a:t>được</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trưng</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bày</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thảo</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luận</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và</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thực</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hiện</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những</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nhiệm</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vụ</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sau</a:t>
            </a:r>
            <a:r>
              <a:rPr lang="en-US" sz="4000" b="1" dirty="0">
                <a:latin typeface="Arial" panose="020B0604020202020204" pitchFamily="34" charset="0"/>
                <a:ea typeface="Calibri" panose="020F0502020204030204" pitchFamily="34" charset="0"/>
                <a:cs typeface="Arial" panose="020B0604020202020204" pitchFamily="34" charset="0"/>
              </a:rPr>
              <a:t>:</a:t>
            </a:r>
          </a:p>
        </p:txBody>
      </p:sp>
      <p:pic>
        <p:nvPicPr>
          <p:cNvPr id="7" name="Picture 6" descr="A picture containing text&#10;&#10;Description automatically generated">
            <a:extLst>
              <a:ext uri="{FF2B5EF4-FFF2-40B4-BE49-F238E27FC236}">
                <a16:creationId xmlns:a16="http://schemas.microsoft.com/office/drawing/2014/main" id="{74F106C1-5E6B-6341-4BD1-44C4415971C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1156" y="3924638"/>
            <a:ext cx="5353379" cy="5353379"/>
          </a:xfrm>
          <a:prstGeom prst="rect">
            <a:avLst/>
          </a:prstGeom>
        </p:spPr>
      </p:pic>
      <p:sp>
        <p:nvSpPr>
          <p:cNvPr id="8" name="Rectangle 7">
            <a:extLst>
              <a:ext uri="{FF2B5EF4-FFF2-40B4-BE49-F238E27FC236}">
                <a16:creationId xmlns:a16="http://schemas.microsoft.com/office/drawing/2014/main" id="{AC767060-73CB-0897-BE77-CA9455CD8A6D}"/>
              </a:ext>
            </a:extLst>
          </p:cNvPr>
          <p:cNvSpPr/>
          <p:nvPr/>
        </p:nvSpPr>
        <p:spPr>
          <a:xfrm>
            <a:off x="6470671" y="4090827"/>
            <a:ext cx="10681513" cy="5129546"/>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Trao đổi với bạn cách ghi chép dáng người trong bài vẽ của mình </a:t>
            </a:r>
            <a:r>
              <a:rPr lang="vi-VN" sz="3600" i="1" dirty="0">
                <a:solidFill>
                  <a:srgbClr val="000000"/>
                </a:solidFill>
                <a:latin typeface="Arial" panose="020B0604020202020204" pitchFamily="34" charset="0"/>
                <a:ea typeface="Calibri" panose="020F0502020204030204" pitchFamily="34" charset="0"/>
                <a:cs typeface="Arial" panose="020B0604020202020204" pitchFamily="34" charset="0"/>
              </a:rPr>
              <a:t>(tỉ lệ, dáng chung, chi tiết,…).</a:t>
            </a:r>
          </a:p>
          <a:p>
            <a:pPr marL="571500" indent="-571500" algn="just">
              <a:lnSpc>
                <a:spcPct val="150000"/>
              </a:lnSpc>
              <a:spcBef>
                <a:spcPts val="300"/>
              </a:spcBef>
              <a:spcAft>
                <a:spcPts val="300"/>
              </a:spcAft>
              <a:buFont typeface="Wingdings" panose="05000000000000000000" pitchFamily="2" charset="2"/>
              <a:buChar char="v"/>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Dáng người trong bài vẽ có thể hiện được đặc điểm của nhân vật không? Vì sao?</a:t>
            </a:r>
          </a:p>
          <a:p>
            <a:pPr marL="571500" indent="-571500" algn="just">
              <a:lnSpc>
                <a:spcPct val="150000"/>
              </a:lnSpc>
              <a:spcBef>
                <a:spcPts val="300"/>
              </a:spcBef>
              <a:spcAft>
                <a:spcPts val="300"/>
              </a:spcAft>
              <a:buFont typeface="Wingdings" panose="05000000000000000000" pitchFamily="2" charset="2"/>
              <a:buChar char="v"/>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Em sẽ sử dụng ghi chép dáng người để sáng tạo sản phẩm mĩ thuật như thế nào?</a:t>
            </a:r>
          </a:p>
        </p:txBody>
      </p:sp>
    </p:spTree>
    <p:extLst>
      <p:ext uri="{BB962C8B-B14F-4D97-AF65-F5344CB8AC3E}">
        <p14:creationId xmlns:p14="http://schemas.microsoft.com/office/powerpoint/2010/main" val="36622631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 calcmode="lin" valueType="num">
                                      <p:cBhvr additive="base">
                                        <p:cTn id="24"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 calcmode="lin" valueType="num">
                                      <p:cBhvr additive="base">
                                        <p:cTn id="30"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7825" b="7825"/>
            <a:stretch>
              <a:fillRect/>
            </a:stretch>
          </p:blipFill>
          <p:spPr>
            <a:xfrm>
              <a:off x="0" y="0"/>
              <a:ext cx="24384000" cy="13716000"/>
            </a:xfrm>
            <a:prstGeom prst="rect">
              <a:avLst/>
            </a:prstGeom>
          </p:spPr>
        </p:pic>
      </p:grpSp>
      <p:sp>
        <p:nvSpPr>
          <p:cNvPr id="5" name="Freeform 5"/>
          <p:cNvSpPr/>
          <p:nvPr/>
        </p:nvSpPr>
        <p:spPr>
          <a:xfrm>
            <a:off x="1066800" y="2781300"/>
            <a:ext cx="10742522" cy="4191000"/>
          </a:xfrm>
          <a:custGeom>
            <a:avLst/>
            <a:gdLst/>
            <a:ahLst/>
            <a:cxnLst/>
            <a:rect l="l" t="t" r="r" b="b"/>
            <a:pathLst>
              <a:path w="2829306" h="492871">
                <a:moveTo>
                  <a:pt x="36755" y="0"/>
                </a:moveTo>
                <a:lnTo>
                  <a:pt x="2792552" y="0"/>
                </a:lnTo>
                <a:cubicBezTo>
                  <a:pt x="2802300" y="0"/>
                  <a:pt x="2811648" y="3872"/>
                  <a:pt x="2818541" y="10765"/>
                </a:cubicBezTo>
                <a:cubicBezTo>
                  <a:pt x="2825434" y="17658"/>
                  <a:pt x="2829306" y="27007"/>
                  <a:pt x="2829306" y="36755"/>
                </a:cubicBezTo>
                <a:lnTo>
                  <a:pt x="2829306" y="456117"/>
                </a:lnTo>
                <a:cubicBezTo>
                  <a:pt x="2829306" y="465864"/>
                  <a:pt x="2825434" y="475213"/>
                  <a:pt x="2818541" y="482106"/>
                </a:cubicBezTo>
                <a:cubicBezTo>
                  <a:pt x="2811648" y="488999"/>
                  <a:pt x="2802300" y="492871"/>
                  <a:pt x="2792552" y="492871"/>
                </a:cubicBezTo>
                <a:lnTo>
                  <a:pt x="36755" y="492871"/>
                </a:lnTo>
                <a:cubicBezTo>
                  <a:pt x="27007" y="492871"/>
                  <a:pt x="17658" y="488999"/>
                  <a:pt x="10765" y="482106"/>
                </a:cubicBezTo>
                <a:cubicBezTo>
                  <a:pt x="3872" y="475213"/>
                  <a:pt x="0" y="465864"/>
                  <a:pt x="0" y="456117"/>
                </a:cubicBezTo>
                <a:lnTo>
                  <a:pt x="0" y="36755"/>
                </a:lnTo>
                <a:cubicBezTo>
                  <a:pt x="0" y="27007"/>
                  <a:pt x="3872" y="17658"/>
                  <a:pt x="10765" y="10765"/>
                </a:cubicBezTo>
                <a:cubicBezTo>
                  <a:pt x="17658" y="3872"/>
                  <a:pt x="27007" y="0"/>
                  <a:pt x="36755" y="0"/>
                </a:cubicBezTo>
                <a:close/>
              </a:path>
            </a:pathLst>
          </a:custGeom>
          <a:solidFill>
            <a:srgbClr val="FFFFFF"/>
          </a:solidFill>
        </p:spPr>
        <p:txBody>
          <a:bodyPr/>
          <a:lstStyle/>
          <a:p>
            <a:endParaRPr lang="en-US"/>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44200" y="5273665"/>
            <a:ext cx="1258157" cy="1635901"/>
          </a:xfrm>
          <a:prstGeom prst="rect">
            <a:avLst/>
          </a:prstGeom>
        </p:spPr>
      </p:pic>
      <p:sp>
        <p:nvSpPr>
          <p:cNvPr id="9" name="TextBox 8">
            <a:extLst>
              <a:ext uri="{FF2B5EF4-FFF2-40B4-BE49-F238E27FC236}">
                <a16:creationId xmlns:a16="http://schemas.microsoft.com/office/drawing/2014/main" id="{A765ADDC-70B0-D97B-F02C-3B6B2C74C513}"/>
              </a:ext>
            </a:extLst>
          </p:cNvPr>
          <p:cNvSpPr txBox="1"/>
          <p:nvPr/>
        </p:nvSpPr>
        <p:spPr>
          <a:xfrm>
            <a:off x="1803821" y="3846095"/>
            <a:ext cx="8928347" cy="1427570"/>
          </a:xfrm>
          <a:prstGeom prst="rect">
            <a:avLst/>
          </a:prstGeom>
          <a:noFill/>
        </p:spPr>
        <p:txBody>
          <a:bodyPr wrap="square" rtlCol="0">
            <a:spAutoFit/>
          </a:bodyPr>
          <a:lstStyle/>
          <a:p>
            <a:pPr algn="ctr">
              <a:lnSpc>
                <a:spcPct val="150000"/>
              </a:lnSpc>
            </a:pPr>
            <a:r>
              <a:rPr lang="en-US" sz="6600" b="1" dirty="0">
                <a:solidFill>
                  <a:srgbClr val="C00000"/>
                </a:solidFill>
                <a:latin typeface="Arial" panose="020B0604020202020204" pitchFamily="34" charset="0"/>
                <a:cs typeface="Arial" panose="020B0604020202020204" pitchFamily="34" charset="0"/>
              </a:rPr>
              <a:t>IV. VẬN DỤNG</a:t>
            </a:r>
          </a:p>
        </p:txBody>
      </p:sp>
    </p:spTree>
    <p:extLst>
      <p:ext uri="{BB962C8B-B14F-4D97-AF65-F5344CB8AC3E}">
        <p14:creationId xmlns:p14="http://schemas.microsoft.com/office/powerpoint/2010/main" val="37701352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446042" y="372492"/>
            <a:ext cx="17357816" cy="9542016"/>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pic>
        <p:nvPicPr>
          <p:cNvPr id="25" name="Picture 2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146648">
            <a:off x="-1107831" y="8130415"/>
            <a:ext cx="2986140" cy="1482211"/>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79549">
            <a:off x="16481562" y="2674164"/>
            <a:ext cx="1390255" cy="1185193"/>
          </a:xfrm>
          <a:prstGeom prst="rect">
            <a:avLst/>
          </a:prstGeom>
        </p:spPr>
      </p:pic>
      <p:pic>
        <p:nvPicPr>
          <p:cNvPr id="28" name="Picture 2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67482">
            <a:off x="15972855" y="171579"/>
            <a:ext cx="2986140" cy="1482211"/>
          </a:xfrm>
          <a:prstGeom prst="rect">
            <a:avLst/>
          </a:prstGeom>
        </p:spPr>
      </p:pic>
      <p:pic>
        <p:nvPicPr>
          <p:cNvPr id="39" name="Picture 3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79549">
            <a:off x="1725874" y="547904"/>
            <a:ext cx="1506093" cy="1283944"/>
          </a:xfrm>
          <a:prstGeom prst="rect">
            <a:avLst/>
          </a:prstGeom>
        </p:spPr>
      </p:pic>
      <p:pic>
        <p:nvPicPr>
          <p:cNvPr id="40" name="Picture 4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464302">
            <a:off x="542246" y="-216626"/>
            <a:ext cx="500966" cy="2728035"/>
          </a:xfrm>
          <a:prstGeom prst="rect">
            <a:avLst/>
          </a:prstGeom>
        </p:spPr>
      </p:pic>
      <p:pic>
        <p:nvPicPr>
          <p:cNvPr id="41" name="Picture 4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85239" y="500598"/>
            <a:ext cx="1800337" cy="1850814"/>
          </a:xfrm>
          <a:prstGeom prst="rect">
            <a:avLst/>
          </a:prstGeom>
        </p:spPr>
      </p:pic>
      <p:sp>
        <p:nvSpPr>
          <p:cNvPr id="65" name="TextBox 64">
            <a:extLst>
              <a:ext uri="{FF2B5EF4-FFF2-40B4-BE49-F238E27FC236}">
                <a16:creationId xmlns:a16="http://schemas.microsoft.com/office/drawing/2014/main" id="{482F9FDD-9C52-840F-5A4C-B0554A409292}"/>
              </a:ext>
            </a:extLst>
          </p:cNvPr>
          <p:cNvSpPr txBox="1"/>
          <p:nvPr/>
        </p:nvSpPr>
        <p:spPr>
          <a:xfrm>
            <a:off x="2424790" y="3199161"/>
            <a:ext cx="8483196" cy="5534785"/>
          </a:xfrm>
          <a:prstGeom prst="rect">
            <a:avLst/>
          </a:prstGeom>
          <a:noFill/>
        </p:spPr>
        <p:txBody>
          <a:bodyPr wrap="square">
            <a:spAutoFit/>
          </a:bodyPr>
          <a:lstStyle/>
          <a:p>
            <a:pPr algn="ctr">
              <a:lnSpc>
                <a:spcPct val="150000"/>
              </a:lnSpc>
              <a:spcAft>
                <a:spcPts val="1000"/>
              </a:spcAft>
            </a:pP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Gợi</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ý</a:t>
            </a:r>
          </a:p>
          <a:p>
            <a:pPr marL="571500" indent="-571500" algn="just">
              <a:lnSpc>
                <a:spcPct val="150000"/>
              </a:lnSpc>
              <a:spcAft>
                <a:spcPts val="1000"/>
              </a:spcAft>
              <a:buFont typeface="Wingdings" panose="05000000000000000000" pitchFamily="2" charset="2"/>
              <a:buChar char="v"/>
            </a:pP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Thêm chi tiết cho dáng người đã có. </a:t>
            </a:r>
          </a:p>
          <a:p>
            <a:pPr marL="571500" indent="-571500" algn="just">
              <a:lnSpc>
                <a:spcPct val="150000"/>
              </a:lnSpc>
              <a:spcAft>
                <a:spcPts val="1000"/>
              </a:spcAft>
              <a:buFont typeface="Wingdings" panose="05000000000000000000" pitchFamily="2" charset="2"/>
              <a:buChar char="v"/>
            </a:pP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Thêm nhân vật theo ý tưởng thể hiện. </a:t>
            </a:r>
          </a:p>
          <a:p>
            <a:pPr marL="571500" indent="-571500" algn="just">
              <a:lnSpc>
                <a:spcPct val="150000"/>
              </a:lnSpc>
              <a:spcAft>
                <a:spcPts val="1000"/>
              </a:spcAft>
              <a:buFont typeface="Wingdings" panose="05000000000000000000" pitchFamily="2" charset="2"/>
              <a:buChar char="v"/>
            </a:pP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Tạo bối cảnh phù hợp với dáng người đã có</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sẵn</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571500" indent="-571500" algn="just">
              <a:lnSpc>
                <a:spcPct val="150000"/>
              </a:lnSpc>
              <a:spcAft>
                <a:spcPts val="1000"/>
              </a:spcAft>
              <a:buFont typeface="Wingdings" panose="05000000000000000000" pitchFamily="2" charset="2"/>
              <a:buChar char="v"/>
            </a:pP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Lựa chọn màu sắc để thể hiện</a:t>
            </a:r>
            <a:r>
              <a:rPr lang="vi-VN" sz="3200" dirty="0">
                <a:solidFill>
                  <a:srgbClr val="000000"/>
                </a:solidFill>
                <a:ea typeface="Times New Roman" panose="02020603050405020304" pitchFamily="18" charset="0"/>
                <a:cs typeface="Arial" panose="020B0604020202020204" pitchFamily="34" charset="0"/>
              </a:rPr>
              <a:t>. </a:t>
            </a:r>
          </a:p>
        </p:txBody>
      </p:sp>
      <p:sp>
        <p:nvSpPr>
          <p:cNvPr id="7" name="Rectangle 6">
            <a:extLst>
              <a:ext uri="{FF2B5EF4-FFF2-40B4-BE49-F238E27FC236}">
                <a16:creationId xmlns:a16="http://schemas.microsoft.com/office/drawing/2014/main" id="{E9548605-42D0-1434-2E5C-85D60FCA02B7}"/>
              </a:ext>
            </a:extLst>
          </p:cNvPr>
          <p:cNvSpPr/>
          <p:nvPr/>
        </p:nvSpPr>
        <p:spPr>
          <a:xfrm>
            <a:off x="3042386" y="1124813"/>
            <a:ext cx="12866192" cy="1824923"/>
          </a:xfrm>
          <a:prstGeom prst="rect">
            <a:avLst/>
          </a:prstGeom>
        </p:spPr>
        <p:txBody>
          <a:bodyPr wrap="square">
            <a:spAutoFit/>
          </a:bodyPr>
          <a:lstStyle/>
          <a:p>
            <a:pPr algn="ctr">
              <a:lnSpc>
                <a:spcPct val="150000"/>
              </a:lnSpc>
              <a:spcBef>
                <a:spcPts val="300"/>
              </a:spcBef>
              <a:spcAft>
                <a:spcPts val="300"/>
              </a:spcAft>
            </a:pPr>
            <a:r>
              <a:rPr lang="en-US" sz="4000" b="1" dirty="0" err="1">
                <a:latin typeface="Arial" panose="020B0604020202020204" pitchFamily="34" charset="0"/>
                <a:ea typeface="Calibri" panose="020F0502020204030204" pitchFamily="34" charset="0"/>
                <a:cs typeface="Arial" panose="020B0604020202020204" pitchFamily="34" charset="0"/>
              </a:rPr>
              <a:t>Các</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em</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hãy</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sử</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dụng</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ghi</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chép</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dáng</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người</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để</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vẽ</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một</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bức</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tranh</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bằng</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chất</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liệu</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sẵn</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có</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BC4CDA2-540B-8B3A-AC8F-B9820D33D8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83738" y="3056396"/>
            <a:ext cx="6231142" cy="6231142"/>
          </a:xfrm>
          <a:prstGeom prst="rect">
            <a:avLst/>
          </a:prstGeom>
        </p:spPr>
      </p:pic>
    </p:spTree>
    <p:extLst>
      <p:ext uri="{BB962C8B-B14F-4D97-AF65-F5344CB8AC3E}">
        <p14:creationId xmlns:p14="http://schemas.microsoft.com/office/powerpoint/2010/main" val="22788030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5">
                                            <p:txEl>
                                              <p:pRg st="0" end="0"/>
                                            </p:txEl>
                                          </p:spTgt>
                                        </p:tgtEl>
                                        <p:attrNameLst>
                                          <p:attrName>style.visibility</p:attrName>
                                        </p:attrNameLst>
                                      </p:cBhvr>
                                      <p:to>
                                        <p:strVal val="visible"/>
                                      </p:to>
                                    </p:set>
                                    <p:animEffect transition="in" filter="wipe(left)">
                                      <p:cBhvr>
                                        <p:cTn id="15" dur="500"/>
                                        <p:tgtEl>
                                          <p:spTgt spid="6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5">
                                            <p:txEl>
                                              <p:pRg st="1" end="1"/>
                                            </p:txEl>
                                          </p:spTgt>
                                        </p:tgtEl>
                                        <p:attrNameLst>
                                          <p:attrName>style.visibility</p:attrName>
                                        </p:attrNameLst>
                                      </p:cBhvr>
                                      <p:to>
                                        <p:strVal val="visible"/>
                                      </p:to>
                                    </p:set>
                                    <p:animEffect transition="in" filter="wipe(left)">
                                      <p:cBhvr>
                                        <p:cTn id="20" dur="500"/>
                                        <p:tgtEl>
                                          <p:spTgt spid="6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xEl>
                                              <p:pRg st="2" end="2"/>
                                            </p:txEl>
                                          </p:spTgt>
                                        </p:tgtEl>
                                        <p:attrNameLst>
                                          <p:attrName>style.visibility</p:attrName>
                                        </p:attrNameLst>
                                      </p:cBhvr>
                                      <p:to>
                                        <p:strVal val="visible"/>
                                      </p:to>
                                    </p:set>
                                    <p:animEffect transition="in" filter="wipe(left)">
                                      <p:cBhvr>
                                        <p:cTn id="25" dur="500"/>
                                        <p:tgtEl>
                                          <p:spTgt spid="6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5">
                                            <p:txEl>
                                              <p:pRg st="3" end="3"/>
                                            </p:txEl>
                                          </p:spTgt>
                                        </p:tgtEl>
                                        <p:attrNameLst>
                                          <p:attrName>style.visibility</p:attrName>
                                        </p:attrNameLst>
                                      </p:cBhvr>
                                      <p:to>
                                        <p:strVal val="visible"/>
                                      </p:to>
                                    </p:set>
                                    <p:animEffect transition="in" filter="wipe(left)">
                                      <p:cBhvr>
                                        <p:cTn id="30" dur="500"/>
                                        <p:tgtEl>
                                          <p:spTgt spid="6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5">
                                            <p:txEl>
                                              <p:pRg st="4" end="4"/>
                                            </p:txEl>
                                          </p:spTgt>
                                        </p:tgtEl>
                                        <p:attrNameLst>
                                          <p:attrName>style.visibility</p:attrName>
                                        </p:attrNameLst>
                                      </p:cBhvr>
                                      <p:to>
                                        <p:strVal val="visible"/>
                                      </p:to>
                                    </p:set>
                                    <p:animEffect transition="in" filter="wipe(left)">
                                      <p:cBhvr>
                                        <p:cTn id="35" dur="500"/>
                                        <p:tgtEl>
                                          <p:spTgt spid="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uild="p"/>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465092" y="372492"/>
            <a:ext cx="17357816" cy="9542016"/>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417410" y="-927978"/>
            <a:ext cx="3231769" cy="3231769"/>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37500">
            <a:off x="15731909" y="334655"/>
            <a:ext cx="2161601" cy="3187347"/>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4138" y="-131803"/>
            <a:ext cx="2765893" cy="1639420"/>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4604" y="-102715"/>
            <a:ext cx="2483522" cy="3229166"/>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7429" y="8423572"/>
            <a:ext cx="2332476" cy="2332476"/>
          </a:xfrm>
          <a:prstGeom prst="rect">
            <a:avLst/>
          </a:prstGeom>
        </p:spPr>
      </p:pic>
      <p:pic>
        <p:nvPicPr>
          <p:cNvPr id="18"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6263263" y="8603536"/>
            <a:ext cx="2779759" cy="1647639"/>
          </a:xfrm>
          <a:prstGeom prst="rect">
            <a:avLst/>
          </a:prstGeom>
        </p:spPr>
      </p:pic>
      <p:sp>
        <p:nvSpPr>
          <p:cNvPr id="19" name="TextBox 18">
            <a:extLst>
              <a:ext uri="{FF2B5EF4-FFF2-40B4-BE49-F238E27FC236}">
                <a16:creationId xmlns:a16="http://schemas.microsoft.com/office/drawing/2014/main" id="{8311D58C-07F0-594A-CBD0-FC73C1760D9A}"/>
              </a:ext>
            </a:extLst>
          </p:cNvPr>
          <p:cNvSpPr txBox="1"/>
          <p:nvPr/>
        </p:nvSpPr>
        <p:spPr>
          <a:xfrm>
            <a:off x="4845457" y="1534344"/>
            <a:ext cx="8988359" cy="1107996"/>
          </a:xfrm>
          <a:prstGeom prst="rect">
            <a:avLst/>
          </a:prstGeom>
          <a:noFill/>
        </p:spPr>
        <p:txBody>
          <a:bodyPr wrap="none" rtlCol="0">
            <a:spAutoFit/>
          </a:bodyPr>
          <a:lstStyle/>
          <a:p>
            <a:pPr algn="ctr"/>
            <a:r>
              <a:rPr lang="en-US" sz="6600" b="1" dirty="0">
                <a:solidFill>
                  <a:srgbClr val="C00000"/>
                </a:solidFill>
                <a:latin typeface="Arial" panose="020B0604020202020204" pitchFamily="34" charset="0"/>
                <a:cs typeface="Arial" panose="020B0604020202020204" pitchFamily="34" charset="0"/>
              </a:rPr>
              <a:t>HƯỚNG DẪN VỀ NHÀ</a:t>
            </a:r>
          </a:p>
        </p:txBody>
      </p:sp>
      <p:grpSp>
        <p:nvGrpSpPr>
          <p:cNvPr id="20" name="Group 19">
            <a:extLst>
              <a:ext uri="{FF2B5EF4-FFF2-40B4-BE49-F238E27FC236}">
                <a16:creationId xmlns:a16="http://schemas.microsoft.com/office/drawing/2014/main" id="{E6CF8254-937C-3FF7-89F4-33FE458563B8}"/>
              </a:ext>
            </a:extLst>
          </p:cNvPr>
          <p:cNvGrpSpPr/>
          <p:nvPr/>
        </p:nvGrpSpPr>
        <p:grpSpPr>
          <a:xfrm>
            <a:off x="1538358" y="3001954"/>
            <a:ext cx="5002196" cy="5235372"/>
            <a:chOff x="1859139" y="3408745"/>
            <a:chExt cx="6868523" cy="5273311"/>
          </a:xfrm>
        </p:grpSpPr>
        <p:grpSp>
          <p:nvGrpSpPr>
            <p:cNvPr id="21" name="Group 7">
              <a:extLst>
                <a:ext uri="{FF2B5EF4-FFF2-40B4-BE49-F238E27FC236}">
                  <a16:creationId xmlns:a16="http://schemas.microsoft.com/office/drawing/2014/main" id="{27E9109F-0920-36DA-34B7-010395F7519D}"/>
                </a:ext>
              </a:extLst>
            </p:cNvPr>
            <p:cNvGrpSpPr/>
            <p:nvPr/>
          </p:nvGrpSpPr>
          <p:grpSpPr>
            <a:xfrm>
              <a:off x="1859139" y="3408745"/>
              <a:ext cx="6868523" cy="5273311"/>
              <a:chOff x="0" y="-38100"/>
              <a:chExt cx="812800" cy="1388856"/>
            </a:xfrm>
          </p:grpSpPr>
          <p:sp>
            <p:nvSpPr>
              <p:cNvPr id="23" name="Freeform 8">
                <a:extLst>
                  <a:ext uri="{FF2B5EF4-FFF2-40B4-BE49-F238E27FC236}">
                    <a16:creationId xmlns:a16="http://schemas.microsoft.com/office/drawing/2014/main" id="{B3922A72-60CA-B9D8-806C-2269F1CD06A9}"/>
                  </a:ext>
                </a:extLst>
              </p:cNvPr>
              <p:cNvSpPr/>
              <p:nvPr/>
            </p:nvSpPr>
            <p:spPr>
              <a:xfrm>
                <a:off x="0" y="0"/>
                <a:ext cx="793113" cy="1350756"/>
              </a:xfrm>
              <a:custGeom>
                <a:avLst/>
                <a:gdLst/>
                <a:ahLst/>
                <a:cxnLst/>
                <a:rect l="l" t="t" r="r" b="b"/>
                <a:pathLst>
                  <a:path w="889120" h="1350756">
                    <a:moveTo>
                      <a:pt x="27520" y="0"/>
                    </a:moveTo>
                    <a:lnTo>
                      <a:pt x="861600" y="0"/>
                    </a:lnTo>
                    <a:cubicBezTo>
                      <a:pt x="876799" y="0"/>
                      <a:pt x="889120" y="12321"/>
                      <a:pt x="889120" y="27520"/>
                    </a:cubicBezTo>
                    <a:lnTo>
                      <a:pt x="889120" y="1323236"/>
                    </a:lnTo>
                    <a:cubicBezTo>
                      <a:pt x="889120" y="1338435"/>
                      <a:pt x="876799" y="1350756"/>
                      <a:pt x="861600" y="1350756"/>
                    </a:cubicBezTo>
                    <a:lnTo>
                      <a:pt x="27520" y="1350756"/>
                    </a:lnTo>
                    <a:cubicBezTo>
                      <a:pt x="20221" y="1350756"/>
                      <a:pt x="13221" y="1347856"/>
                      <a:pt x="8060" y="1342695"/>
                    </a:cubicBezTo>
                    <a:cubicBezTo>
                      <a:pt x="2899" y="1337534"/>
                      <a:pt x="0" y="1330535"/>
                      <a:pt x="0" y="1323236"/>
                    </a:cubicBezTo>
                    <a:lnTo>
                      <a:pt x="0" y="27520"/>
                    </a:lnTo>
                    <a:cubicBezTo>
                      <a:pt x="0" y="12321"/>
                      <a:pt x="12321" y="0"/>
                      <a:pt x="27520" y="0"/>
                    </a:cubicBezTo>
                    <a:close/>
                  </a:path>
                </a:pathLst>
              </a:custGeom>
              <a:solidFill>
                <a:srgbClr val="FFF6E5"/>
              </a:solidFill>
              <a:ln>
                <a:solidFill>
                  <a:srgbClr val="FFC000"/>
                </a:solidFill>
              </a:ln>
            </p:spPr>
            <p:txBody>
              <a:bodyPr/>
              <a:lstStyle/>
              <a:p>
                <a:endParaRPr lang="en-US"/>
              </a:p>
            </p:txBody>
          </p:sp>
          <p:sp>
            <p:nvSpPr>
              <p:cNvPr id="24" name="TextBox 9">
                <a:extLst>
                  <a:ext uri="{FF2B5EF4-FFF2-40B4-BE49-F238E27FC236}">
                    <a16:creationId xmlns:a16="http://schemas.microsoft.com/office/drawing/2014/main" id="{32358D5A-DC86-C2C7-DC4D-E6A09BCB042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1">
              <a:extLst>
                <a:ext uri="{FF2B5EF4-FFF2-40B4-BE49-F238E27FC236}">
                  <a16:creationId xmlns:a16="http://schemas.microsoft.com/office/drawing/2014/main" id="{FFCA92D1-8EE8-2E5E-AD5F-1BF5B1832EA4}"/>
                </a:ext>
              </a:extLst>
            </p:cNvPr>
            <p:cNvSpPr txBox="1"/>
            <p:nvPr/>
          </p:nvSpPr>
          <p:spPr>
            <a:xfrm>
              <a:off x="2304631" y="4438252"/>
              <a:ext cx="5811174" cy="3337677"/>
            </a:xfrm>
            <a:prstGeom prst="rect">
              <a:avLst/>
            </a:prstGeom>
            <a:noFill/>
          </p:spPr>
          <p:txBody>
            <a:bodyPr wrap="square">
              <a:spAutoFit/>
            </a:bodyPr>
            <a:lstStyle/>
            <a:p>
              <a:pPr algn="just">
                <a:lnSpc>
                  <a:spcPct val="150000"/>
                </a:lnSpc>
              </a:pPr>
              <a:r>
                <a:rPr lang="en-US" sz="3600" dirty="0">
                  <a:solidFill>
                    <a:schemeClr val="tx1"/>
                  </a:solidFill>
                  <a:latin typeface="Arial" panose="020B0604020202020204" pitchFamily="34" charset="0"/>
                  <a:cs typeface="Arial" panose="020B0604020202020204" pitchFamily="34" charset="0"/>
                </a:rPr>
                <a:t>Ôn </a:t>
              </a:r>
              <a:r>
                <a:rPr lang="en-US" sz="3600" dirty="0" err="1">
                  <a:solidFill>
                    <a:schemeClr val="tx1"/>
                  </a:solidFill>
                  <a:latin typeface="Arial" panose="020B0604020202020204" pitchFamily="34" charset="0"/>
                  <a:cs typeface="Arial" panose="020B0604020202020204" pitchFamily="34" charset="0"/>
                </a:rPr>
                <a:t>lại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kiến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thức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đã</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học</a:t>
              </a:r>
              <a:r>
                <a:rPr lang="en-US" sz="3600"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Cách</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thức</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tạo</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hình</a:t>
              </a:r>
              <a:r>
                <a:rPr lang="en-US" sz="3600" i="1" dirty="0">
                  <a:solidFill>
                    <a:schemeClr val="tx1"/>
                  </a:solidFill>
                  <a:latin typeface="Arial" panose="020B0604020202020204" pitchFamily="34" charset="0"/>
                  <a:cs typeface="Arial" panose="020B0604020202020204" pitchFamily="34" charset="0"/>
                </a:rPr>
                <a:t> trong </a:t>
              </a:r>
              <a:r>
                <a:rPr lang="en-US" sz="3600" i="1" dirty="0" err="1">
                  <a:solidFill>
                    <a:schemeClr val="tx1"/>
                  </a:solidFill>
                  <a:latin typeface="Arial" panose="020B0604020202020204" pitchFamily="34" charset="0"/>
                  <a:cs typeface="Arial" panose="020B0604020202020204" pitchFamily="34" charset="0"/>
                </a:rPr>
                <a:t>sáng</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tạo</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mĩ</a:t>
              </a:r>
              <a:r>
                <a:rPr lang="en-US" sz="3600" i="1" dirty="0">
                  <a:solidFill>
                    <a:schemeClr val="tx1"/>
                  </a:solidFill>
                  <a:latin typeface="Arial" panose="020B0604020202020204" pitchFamily="34" charset="0"/>
                  <a:cs typeface="Arial" panose="020B0604020202020204" pitchFamily="34" charset="0"/>
                </a:rPr>
                <a:t> thuật.</a:t>
              </a:r>
            </a:p>
          </p:txBody>
        </p:sp>
      </p:grpSp>
      <p:grpSp>
        <p:nvGrpSpPr>
          <p:cNvPr id="35" name="Group 34">
            <a:extLst>
              <a:ext uri="{FF2B5EF4-FFF2-40B4-BE49-F238E27FC236}">
                <a16:creationId xmlns:a16="http://schemas.microsoft.com/office/drawing/2014/main" id="{CE8D9F7A-9708-14BB-0F55-EC59AE5258BE}"/>
              </a:ext>
            </a:extLst>
          </p:cNvPr>
          <p:cNvGrpSpPr/>
          <p:nvPr/>
        </p:nvGrpSpPr>
        <p:grpSpPr>
          <a:xfrm>
            <a:off x="6725380" y="3001954"/>
            <a:ext cx="5002196" cy="5235372"/>
            <a:chOff x="1859139" y="3408745"/>
            <a:chExt cx="6868523" cy="5273311"/>
          </a:xfrm>
        </p:grpSpPr>
        <p:grpSp>
          <p:nvGrpSpPr>
            <p:cNvPr id="36" name="Group 7">
              <a:extLst>
                <a:ext uri="{FF2B5EF4-FFF2-40B4-BE49-F238E27FC236}">
                  <a16:creationId xmlns:a16="http://schemas.microsoft.com/office/drawing/2014/main" id="{52969554-34BC-16DD-9F51-C43749FD1713}"/>
                </a:ext>
              </a:extLst>
            </p:cNvPr>
            <p:cNvGrpSpPr/>
            <p:nvPr/>
          </p:nvGrpSpPr>
          <p:grpSpPr>
            <a:xfrm>
              <a:off x="1859139" y="3408745"/>
              <a:ext cx="6868523" cy="5273311"/>
              <a:chOff x="0" y="-38100"/>
              <a:chExt cx="812800" cy="1388856"/>
            </a:xfrm>
          </p:grpSpPr>
          <p:sp>
            <p:nvSpPr>
              <p:cNvPr id="38" name="Freeform 8">
                <a:extLst>
                  <a:ext uri="{FF2B5EF4-FFF2-40B4-BE49-F238E27FC236}">
                    <a16:creationId xmlns:a16="http://schemas.microsoft.com/office/drawing/2014/main" id="{1E714FF0-9666-CB1E-25D0-46BD96191F9B}"/>
                  </a:ext>
                </a:extLst>
              </p:cNvPr>
              <p:cNvSpPr/>
              <p:nvPr/>
            </p:nvSpPr>
            <p:spPr>
              <a:xfrm>
                <a:off x="0" y="0"/>
                <a:ext cx="793113" cy="1350756"/>
              </a:xfrm>
              <a:custGeom>
                <a:avLst/>
                <a:gdLst/>
                <a:ahLst/>
                <a:cxnLst/>
                <a:rect l="l" t="t" r="r" b="b"/>
                <a:pathLst>
                  <a:path w="889120" h="1350756">
                    <a:moveTo>
                      <a:pt x="27520" y="0"/>
                    </a:moveTo>
                    <a:lnTo>
                      <a:pt x="861600" y="0"/>
                    </a:lnTo>
                    <a:cubicBezTo>
                      <a:pt x="876799" y="0"/>
                      <a:pt x="889120" y="12321"/>
                      <a:pt x="889120" y="27520"/>
                    </a:cubicBezTo>
                    <a:lnTo>
                      <a:pt x="889120" y="1323236"/>
                    </a:lnTo>
                    <a:cubicBezTo>
                      <a:pt x="889120" y="1338435"/>
                      <a:pt x="876799" y="1350756"/>
                      <a:pt x="861600" y="1350756"/>
                    </a:cubicBezTo>
                    <a:lnTo>
                      <a:pt x="27520" y="1350756"/>
                    </a:lnTo>
                    <a:cubicBezTo>
                      <a:pt x="20221" y="1350756"/>
                      <a:pt x="13221" y="1347856"/>
                      <a:pt x="8060" y="1342695"/>
                    </a:cubicBezTo>
                    <a:cubicBezTo>
                      <a:pt x="2899" y="1337534"/>
                      <a:pt x="0" y="1330535"/>
                      <a:pt x="0" y="1323236"/>
                    </a:cubicBezTo>
                    <a:lnTo>
                      <a:pt x="0" y="27520"/>
                    </a:lnTo>
                    <a:cubicBezTo>
                      <a:pt x="0" y="12321"/>
                      <a:pt x="12321" y="0"/>
                      <a:pt x="27520" y="0"/>
                    </a:cubicBezTo>
                    <a:close/>
                  </a:path>
                </a:pathLst>
              </a:custGeom>
              <a:solidFill>
                <a:srgbClr val="FFF6E5"/>
              </a:solidFill>
              <a:ln>
                <a:solidFill>
                  <a:srgbClr val="FFC000"/>
                </a:solidFill>
              </a:ln>
            </p:spPr>
            <p:txBody>
              <a:bodyPr/>
              <a:lstStyle/>
              <a:p>
                <a:endParaRPr lang="en-US"/>
              </a:p>
            </p:txBody>
          </p:sp>
          <p:sp>
            <p:nvSpPr>
              <p:cNvPr id="39" name="TextBox 9">
                <a:extLst>
                  <a:ext uri="{FF2B5EF4-FFF2-40B4-BE49-F238E27FC236}">
                    <a16:creationId xmlns:a16="http://schemas.microsoft.com/office/drawing/2014/main" id="{3C48B868-F739-FB2C-41C6-161F6220F66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7" name="TextBox 36">
              <a:extLst>
                <a:ext uri="{FF2B5EF4-FFF2-40B4-BE49-F238E27FC236}">
                  <a16:creationId xmlns:a16="http://schemas.microsoft.com/office/drawing/2014/main" id="{11717983-FB78-E158-0233-A81496562D25}"/>
                </a:ext>
              </a:extLst>
            </p:cNvPr>
            <p:cNvSpPr txBox="1"/>
            <p:nvPr/>
          </p:nvSpPr>
          <p:spPr>
            <a:xfrm>
              <a:off x="2550023" y="4393453"/>
              <a:ext cx="5491277" cy="3337677"/>
            </a:xfrm>
            <a:prstGeom prst="rect">
              <a:avLst/>
            </a:prstGeom>
            <a:noFill/>
          </p:spPr>
          <p:txBody>
            <a:bodyPr wrap="square">
              <a:spAutoFit/>
            </a:bodyPr>
            <a:lstStyle/>
            <a:p>
              <a:pPr algn="just">
                <a:lnSpc>
                  <a:spcPct val="150000"/>
                </a:lnSpc>
              </a:pPr>
              <a:r>
                <a:rPr lang="vi-VN" sz="3600" dirty="0">
                  <a:solidFill>
                    <a:schemeClr val="tx1"/>
                  </a:solidFill>
                  <a:latin typeface="Arial" panose="020B0604020202020204" pitchFamily="34" charset="0"/>
                  <a:cs typeface="Arial" panose="020B0604020202020204" pitchFamily="34" charset="0"/>
                </a:rPr>
                <a:t>Hoàn thành bài vẽ</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về</a:t>
              </a:r>
              <a:r>
                <a:rPr lang="vi-VN" sz="3600" dirty="0">
                  <a:solidFill>
                    <a:schemeClr val="tx1"/>
                  </a:solidFill>
                  <a:latin typeface="Arial" panose="020B0604020202020204" pitchFamily="34" charset="0"/>
                  <a:cs typeface="Arial" panose="020B0604020202020204" pitchFamily="34" charset="0"/>
                </a:rPr>
                <a:t> một số dáng người của các bạn quanh em.</a:t>
              </a:r>
              <a:endParaRPr lang="en-US" sz="3600" i="1" dirty="0">
                <a:solidFill>
                  <a:schemeClr val="tx1"/>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68E5EE97-03FF-81D9-5746-5E2DEBD33EE8}"/>
              </a:ext>
            </a:extLst>
          </p:cNvPr>
          <p:cNvGrpSpPr/>
          <p:nvPr/>
        </p:nvGrpSpPr>
        <p:grpSpPr>
          <a:xfrm>
            <a:off x="11868607" y="3004797"/>
            <a:ext cx="5002196" cy="5235372"/>
            <a:chOff x="1859139" y="3408745"/>
            <a:chExt cx="6868523" cy="5273311"/>
          </a:xfrm>
        </p:grpSpPr>
        <p:grpSp>
          <p:nvGrpSpPr>
            <p:cNvPr id="41" name="Group 7">
              <a:extLst>
                <a:ext uri="{FF2B5EF4-FFF2-40B4-BE49-F238E27FC236}">
                  <a16:creationId xmlns:a16="http://schemas.microsoft.com/office/drawing/2014/main" id="{D84F0367-F0E6-ED13-E0E7-562FDFF97DA2}"/>
                </a:ext>
              </a:extLst>
            </p:cNvPr>
            <p:cNvGrpSpPr/>
            <p:nvPr/>
          </p:nvGrpSpPr>
          <p:grpSpPr>
            <a:xfrm>
              <a:off x="1859139" y="3408745"/>
              <a:ext cx="6868523" cy="5273311"/>
              <a:chOff x="0" y="-38100"/>
              <a:chExt cx="812800" cy="1388856"/>
            </a:xfrm>
          </p:grpSpPr>
          <p:sp>
            <p:nvSpPr>
              <p:cNvPr id="43" name="Freeform 8">
                <a:extLst>
                  <a:ext uri="{FF2B5EF4-FFF2-40B4-BE49-F238E27FC236}">
                    <a16:creationId xmlns:a16="http://schemas.microsoft.com/office/drawing/2014/main" id="{7A4CB682-A324-8486-7D08-C615AD9E368C}"/>
                  </a:ext>
                </a:extLst>
              </p:cNvPr>
              <p:cNvSpPr/>
              <p:nvPr/>
            </p:nvSpPr>
            <p:spPr>
              <a:xfrm>
                <a:off x="0" y="0"/>
                <a:ext cx="793113" cy="1350756"/>
              </a:xfrm>
              <a:custGeom>
                <a:avLst/>
                <a:gdLst/>
                <a:ahLst/>
                <a:cxnLst/>
                <a:rect l="l" t="t" r="r" b="b"/>
                <a:pathLst>
                  <a:path w="889120" h="1350756">
                    <a:moveTo>
                      <a:pt x="27520" y="0"/>
                    </a:moveTo>
                    <a:lnTo>
                      <a:pt x="861600" y="0"/>
                    </a:lnTo>
                    <a:cubicBezTo>
                      <a:pt x="876799" y="0"/>
                      <a:pt x="889120" y="12321"/>
                      <a:pt x="889120" y="27520"/>
                    </a:cubicBezTo>
                    <a:lnTo>
                      <a:pt x="889120" y="1323236"/>
                    </a:lnTo>
                    <a:cubicBezTo>
                      <a:pt x="889120" y="1338435"/>
                      <a:pt x="876799" y="1350756"/>
                      <a:pt x="861600" y="1350756"/>
                    </a:cubicBezTo>
                    <a:lnTo>
                      <a:pt x="27520" y="1350756"/>
                    </a:lnTo>
                    <a:cubicBezTo>
                      <a:pt x="20221" y="1350756"/>
                      <a:pt x="13221" y="1347856"/>
                      <a:pt x="8060" y="1342695"/>
                    </a:cubicBezTo>
                    <a:cubicBezTo>
                      <a:pt x="2899" y="1337534"/>
                      <a:pt x="0" y="1330535"/>
                      <a:pt x="0" y="1323236"/>
                    </a:cubicBezTo>
                    <a:lnTo>
                      <a:pt x="0" y="27520"/>
                    </a:lnTo>
                    <a:cubicBezTo>
                      <a:pt x="0" y="12321"/>
                      <a:pt x="12321" y="0"/>
                      <a:pt x="27520" y="0"/>
                    </a:cubicBezTo>
                    <a:close/>
                  </a:path>
                </a:pathLst>
              </a:custGeom>
              <a:solidFill>
                <a:srgbClr val="FFF6E5"/>
              </a:solidFill>
              <a:ln>
                <a:solidFill>
                  <a:srgbClr val="FFC000"/>
                </a:solidFill>
              </a:ln>
            </p:spPr>
            <p:txBody>
              <a:bodyPr/>
              <a:lstStyle/>
              <a:p>
                <a:endParaRPr lang="en-US"/>
              </a:p>
            </p:txBody>
          </p:sp>
          <p:sp>
            <p:nvSpPr>
              <p:cNvPr id="44" name="TextBox 9">
                <a:extLst>
                  <a:ext uri="{FF2B5EF4-FFF2-40B4-BE49-F238E27FC236}">
                    <a16:creationId xmlns:a16="http://schemas.microsoft.com/office/drawing/2014/main" id="{9AD81FD5-CB1E-C3B6-E746-7989F8E9AE5C}"/>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1">
              <a:extLst>
                <a:ext uri="{FF2B5EF4-FFF2-40B4-BE49-F238E27FC236}">
                  <a16:creationId xmlns:a16="http://schemas.microsoft.com/office/drawing/2014/main" id="{A12BCD80-0BED-7DA3-20F3-F144F166DE60}"/>
                </a:ext>
              </a:extLst>
            </p:cNvPr>
            <p:cNvSpPr txBox="1"/>
            <p:nvPr/>
          </p:nvSpPr>
          <p:spPr>
            <a:xfrm>
              <a:off x="2649809" y="4795071"/>
              <a:ext cx="5491277" cy="2500658"/>
            </a:xfrm>
            <a:prstGeom prst="rect">
              <a:avLst/>
            </a:prstGeom>
            <a:noFill/>
          </p:spPr>
          <p:txBody>
            <a:bodyPr wrap="square">
              <a:spAutoFit/>
            </a:bodyPr>
            <a:lstStyle/>
            <a:p>
              <a:pPr algn="just">
                <a:lnSpc>
                  <a:spcPct val="150000"/>
                </a:lnSpc>
              </a:pPr>
              <a:r>
                <a:rPr lang="vi-VN" sz="3600" dirty="0">
                  <a:solidFill>
                    <a:schemeClr val="tx1"/>
                  </a:solidFill>
                  <a:latin typeface="Arial" panose="020B0604020202020204" pitchFamily="34" charset="0"/>
                  <a:cs typeface="Arial" panose="020B0604020202020204" pitchFamily="34" charset="0"/>
                </a:rPr>
                <a:t>Đọc và tìm hiểu trước nội dung </a:t>
              </a:r>
              <a:r>
                <a:rPr lang="vi-VN" sz="3600" b="1" i="1" dirty="0">
                  <a:solidFill>
                    <a:schemeClr val="tx1"/>
                  </a:solidFill>
                  <a:latin typeface="Arial" panose="020B0604020202020204" pitchFamily="34" charset="0"/>
                  <a:cs typeface="Arial" panose="020B0604020202020204" pitchFamily="34" charset="0"/>
                </a:rPr>
                <a:t>Bài 2. </a:t>
              </a:r>
              <a:endParaRPr lang="en-US" sz="3600" b="1" i="1" dirty="0">
                <a:solidFill>
                  <a:schemeClr val="tx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0" y="-1543050"/>
            <a:ext cx="18288000" cy="12230100"/>
          </a:xfrm>
          <a:prstGeom prst="rect">
            <a:avLst/>
          </a:prstGeom>
        </p:spPr>
      </p:pic>
      <p:sp>
        <p:nvSpPr>
          <p:cNvPr id="12" name="Title 1"/>
          <p:cNvSpPr txBox="1">
            <a:spLocks/>
          </p:cNvSpPr>
          <p:nvPr/>
        </p:nvSpPr>
        <p:spPr>
          <a:xfrm>
            <a:off x="3171825" y="3543302"/>
            <a:ext cx="11515725" cy="3000375"/>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800" dirty="0">
                <a:latin typeface="Times New Roman" panose="02020603050405020304" pitchFamily="18" charset="0"/>
                <a:cs typeface="Times New Roman" panose="02020603050405020304" pitchFamily="18" charset="0"/>
              </a:rPr>
              <a:t>Đấy là về mặt sinh học và tâm lí học...</a:t>
            </a:r>
          </a:p>
          <a:p>
            <a:r>
              <a:rPr lang="vi-VN" sz="4800" dirty="0">
                <a:latin typeface="Times New Roman" panose="02020603050405020304" pitchFamily="18" charset="0"/>
                <a:cs typeface="Times New Roman" panose="02020603050405020304" pitchFamily="18" charset="0"/>
              </a:rPr>
              <a:t> con trong các tác phẩm hội họa, hình ảnh con người được thể hiện như thến nào ? Chúng ta cùng tìm hiểu nha</a:t>
            </a:r>
            <a:r>
              <a:rPr lang="vi-VN" sz="420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065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465092" y="372492"/>
            <a:ext cx="17357816" cy="9542016"/>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4143021" cy="2455682"/>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4144979" y="7786110"/>
            <a:ext cx="4143021" cy="2455682"/>
          </a:xfrm>
          <a:prstGeom prst="rect">
            <a:avLst/>
          </a:prstGeom>
        </p:spPr>
      </p:pic>
      <p:sp>
        <p:nvSpPr>
          <p:cNvPr id="12" name="TextBox 11">
            <a:extLst>
              <a:ext uri="{FF2B5EF4-FFF2-40B4-BE49-F238E27FC236}">
                <a16:creationId xmlns:a16="http://schemas.microsoft.com/office/drawing/2014/main" id="{558E6160-EEBB-3BF0-1E60-9568CB691DFD}"/>
              </a:ext>
            </a:extLst>
          </p:cNvPr>
          <p:cNvSpPr txBox="1"/>
          <p:nvPr/>
        </p:nvSpPr>
        <p:spPr>
          <a:xfrm>
            <a:off x="1490144" y="1517053"/>
            <a:ext cx="15307703" cy="3211007"/>
          </a:xfrm>
          <a:prstGeom prst="rect">
            <a:avLst/>
          </a:prstGeom>
          <a:noFill/>
        </p:spPr>
        <p:txBody>
          <a:bodyPr wrap="square">
            <a:spAutoFit/>
          </a:bodyPr>
          <a:lstStyle/>
          <a:p>
            <a:pPr algn="ctr">
              <a:lnSpc>
                <a:spcPct val="150000"/>
              </a:lnSpc>
            </a:pPr>
            <a:r>
              <a:rPr lang="en-US" sz="70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 CHỦ ĐỀ 1: </a:t>
            </a:r>
            <a:r>
              <a:rPr lang="vi-VN" sz="7000" b="1" dirty="0">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HÌNH TƯỢNG CON NGƯỜI TRONG MĨ THUẬT </a:t>
            </a:r>
            <a:endParaRPr lang="fr-FR" sz="7000" b="1" dirty="0">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388CC2BE-65AB-644B-6B24-D77741A3EEC3}"/>
              </a:ext>
            </a:extLst>
          </p:cNvPr>
          <p:cNvSpPr txBox="1"/>
          <p:nvPr/>
        </p:nvSpPr>
        <p:spPr>
          <a:xfrm>
            <a:off x="892409" y="4921939"/>
            <a:ext cx="16503175" cy="3557512"/>
          </a:xfrm>
          <a:prstGeom prst="rect">
            <a:avLst/>
          </a:prstGeom>
          <a:noFill/>
        </p:spPr>
        <p:txBody>
          <a:bodyPr wrap="square">
            <a:spAutoFit/>
          </a:bodyPr>
          <a:lstStyle/>
          <a:p>
            <a:pPr algn="ctr">
              <a:lnSpc>
                <a:spcPct val="150000"/>
              </a:lnSpc>
            </a:pPr>
            <a:r>
              <a:rPr lang="en-US" sz="7800" b="1" dirty="0">
                <a:solidFill>
                  <a:srgbClr val="C00000"/>
                </a:solidFill>
                <a:latin typeface="Arial" panose="020B0604020202020204" pitchFamily="34" charset="0"/>
                <a:ea typeface="Calibri" panose="020F0502020204030204" pitchFamily="34" charset="0"/>
                <a:cs typeface="Arial" panose="020B0604020202020204" pitchFamily="34" charset="0"/>
              </a:rPr>
              <a:t>BÀI 1: </a:t>
            </a:r>
            <a:r>
              <a:rPr lang="vi-VN" sz="7800" b="1" dirty="0">
                <a:solidFill>
                  <a:srgbClr val="C00000"/>
                </a:solidFill>
                <a:ea typeface="Calibri" panose="020F0502020204030204" pitchFamily="34" charset="0"/>
                <a:cs typeface="Arial" panose="020B0604020202020204" pitchFamily="34" charset="0"/>
              </a:rPr>
              <a:t>HÌNH TƯỢNG CON NGƯỜI TRONG SÁNG TẠO MĨ THUẬT</a:t>
            </a:r>
            <a:endParaRPr lang="fr-FR" sz="7800" b="1"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446042" y="372492"/>
            <a:ext cx="17357816" cy="9542016"/>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pic>
        <p:nvPicPr>
          <p:cNvPr id="22" name="Picture 2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3973">
            <a:off x="13801169" y="-1005067"/>
            <a:ext cx="4825546" cy="6045672"/>
          </a:xfrm>
          <a:prstGeom prst="rect">
            <a:avLst/>
          </a:prstGeom>
        </p:spPr>
      </p:pic>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905390">
            <a:off x="4099209" y="8875763"/>
            <a:ext cx="420347" cy="2289020"/>
          </a:xfrm>
          <a:prstGeom prst="rect">
            <a:avLst/>
          </a:prstGeom>
        </p:spPr>
      </p:pic>
      <p:pic>
        <p:nvPicPr>
          <p:cNvPr id="24" name="Picture 2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72305" y="5775426"/>
            <a:ext cx="3042986" cy="3042986"/>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045685" y="803156"/>
            <a:ext cx="971160" cy="827914"/>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3973">
            <a:off x="-782507" y="6413274"/>
            <a:ext cx="5077698" cy="6361581"/>
          </a:xfrm>
          <a:prstGeom prst="rect">
            <a:avLst/>
          </a:prstGeom>
        </p:spPr>
      </p:pic>
      <p:pic>
        <p:nvPicPr>
          <p:cNvPr id="27" name="Picture 2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38809" y="0"/>
            <a:ext cx="2765893" cy="1639420"/>
          </a:xfrm>
          <a:prstGeom prst="rect">
            <a:avLst/>
          </a:prstGeom>
        </p:spPr>
      </p:pic>
      <p:pic>
        <p:nvPicPr>
          <p:cNvPr id="28" name="Picture 2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800000">
            <a:off x="15141386" y="8594153"/>
            <a:ext cx="2779759" cy="1647639"/>
          </a:xfrm>
          <a:prstGeom prst="rect">
            <a:avLst/>
          </a:prstGeom>
        </p:spPr>
      </p:pic>
      <p:sp>
        <p:nvSpPr>
          <p:cNvPr id="29" name="TextBox 28">
            <a:extLst>
              <a:ext uri="{FF2B5EF4-FFF2-40B4-BE49-F238E27FC236}">
                <a16:creationId xmlns:a16="http://schemas.microsoft.com/office/drawing/2014/main" id="{349C7E77-6ADD-B06E-9F61-F645677B7243}"/>
              </a:ext>
            </a:extLst>
          </p:cNvPr>
          <p:cNvSpPr txBox="1"/>
          <p:nvPr/>
        </p:nvSpPr>
        <p:spPr>
          <a:xfrm>
            <a:off x="5031335" y="1085422"/>
            <a:ext cx="8225330" cy="1107996"/>
          </a:xfrm>
          <a:prstGeom prst="rect">
            <a:avLst/>
          </a:prstGeom>
          <a:noFill/>
        </p:spPr>
        <p:txBody>
          <a:bodyPr wrap="none" rtlCol="0">
            <a:spAutoFit/>
          </a:bodyPr>
          <a:lstStyle/>
          <a:p>
            <a:pPr algn="ctr"/>
            <a:r>
              <a:rPr lang="en-US" sz="6600" b="1" dirty="0">
                <a:solidFill>
                  <a:srgbClr val="C00000"/>
                </a:solidFill>
                <a:latin typeface="Arial" panose="020B0604020202020204" pitchFamily="34" charset="0"/>
                <a:cs typeface="Arial" panose="020B0604020202020204" pitchFamily="34" charset="0"/>
              </a:rPr>
              <a:t>NỘI DUNG BÀI HỌC</a:t>
            </a:r>
          </a:p>
        </p:txBody>
      </p:sp>
      <p:sp>
        <p:nvSpPr>
          <p:cNvPr id="30" name="Rectangle 29">
            <a:extLst>
              <a:ext uri="{FF2B5EF4-FFF2-40B4-BE49-F238E27FC236}">
                <a16:creationId xmlns:a16="http://schemas.microsoft.com/office/drawing/2014/main" id="{C4CCA575-DBA0-6B38-725A-28F237658BB9}"/>
              </a:ext>
            </a:extLst>
          </p:cNvPr>
          <p:cNvSpPr/>
          <p:nvPr/>
        </p:nvSpPr>
        <p:spPr>
          <a:xfrm>
            <a:off x="1762029" y="2500046"/>
            <a:ext cx="8225330" cy="1407981"/>
          </a:xfrm>
          <a:prstGeom prst="rect">
            <a:avLst/>
          </a:prstGeom>
          <a:solidFill>
            <a:srgbClr val="E9E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I. Quan </a:t>
            </a:r>
            <a:r>
              <a:rPr lang="en-US" sz="4800" dirty="0" err="1">
                <a:solidFill>
                  <a:schemeClr val="tx1"/>
                </a:solidFill>
                <a:latin typeface="Arial" panose="020B0604020202020204" pitchFamily="34" charset="0"/>
                <a:cs typeface="Arial" panose="020B0604020202020204" pitchFamily="34" charset="0"/>
              </a:rPr>
              <a:t>sát</a:t>
            </a:r>
            <a:endParaRPr lang="en-US" sz="4800" dirty="0">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57C8091-25D4-5D00-E904-75AB849B0916}"/>
              </a:ext>
            </a:extLst>
          </p:cNvPr>
          <p:cNvSpPr/>
          <p:nvPr/>
        </p:nvSpPr>
        <p:spPr>
          <a:xfrm>
            <a:off x="4091747" y="4209914"/>
            <a:ext cx="8433095" cy="1407981"/>
          </a:xfrm>
          <a:prstGeom prst="rect">
            <a:avLst/>
          </a:prstGeom>
          <a:solidFill>
            <a:srgbClr val="E9E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II. Thể </a:t>
            </a:r>
            <a:r>
              <a:rPr lang="en-US" sz="4800" dirty="0" err="1">
                <a:solidFill>
                  <a:schemeClr val="tx1"/>
                </a:solidFill>
                <a:latin typeface="Arial" panose="020B0604020202020204" pitchFamily="34" charset="0"/>
                <a:cs typeface="Arial" panose="020B0604020202020204" pitchFamily="34" charset="0"/>
              </a:rPr>
              <a:t>hiện</a:t>
            </a:r>
            <a:endParaRPr lang="en-US" sz="4800" dirty="0">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85AA24A9-88AE-83FC-49CF-AC1E43DE68CE}"/>
              </a:ext>
            </a:extLst>
          </p:cNvPr>
          <p:cNvSpPr/>
          <p:nvPr/>
        </p:nvSpPr>
        <p:spPr>
          <a:xfrm>
            <a:off x="6714642" y="5919782"/>
            <a:ext cx="8302488" cy="1407981"/>
          </a:xfrm>
          <a:prstGeom prst="rect">
            <a:avLst/>
          </a:prstGeom>
          <a:solidFill>
            <a:srgbClr val="E9E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III. </a:t>
            </a:r>
            <a:r>
              <a:rPr lang="en-US" sz="4800" dirty="0" err="1">
                <a:solidFill>
                  <a:schemeClr val="tx1"/>
                </a:solidFill>
                <a:latin typeface="Arial" panose="020B0604020202020204" pitchFamily="34" charset="0"/>
                <a:cs typeface="Arial" panose="020B0604020202020204" pitchFamily="34" charset="0"/>
              </a:rPr>
              <a:t>Thảo</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luận</a:t>
            </a:r>
            <a:endParaRPr lang="en-US" sz="4800" dirty="0">
              <a:solidFill>
                <a:schemeClr val="tx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60E7B4CF-4FF4-7141-A887-80BD9562A7CB}"/>
              </a:ext>
            </a:extLst>
          </p:cNvPr>
          <p:cNvSpPr/>
          <p:nvPr/>
        </p:nvSpPr>
        <p:spPr>
          <a:xfrm>
            <a:off x="8631275" y="7700255"/>
            <a:ext cx="8302488" cy="1407981"/>
          </a:xfrm>
          <a:prstGeom prst="rect">
            <a:avLst/>
          </a:prstGeom>
          <a:solidFill>
            <a:srgbClr val="E9E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IV. </a:t>
            </a:r>
            <a:r>
              <a:rPr lang="en-US" sz="4800" dirty="0" err="1">
                <a:solidFill>
                  <a:schemeClr val="tx1"/>
                </a:solidFill>
                <a:latin typeface="Arial" panose="020B0604020202020204" pitchFamily="34" charset="0"/>
                <a:cs typeface="Arial" panose="020B0604020202020204" pitchFamily="34" charset="0"/>
              </a:rPr>
              <a:t>Vận</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dụng</a:t>
            </a:r>
            <a:endParaRPr lang="en-US" sz="4800"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0-#ppt_w/2"/>
                                          </p:val>
                                        </p:tav>
                                        <p:tav tm="100000">
                                          <p:val>
                                            <p:strVal val="#ppt_x"/>
                                          </p:val>
                                        </p:tav>
                                      </p:tavLst>
                                    </p:anim>
                                    <p:anim calcmode="lin" valueType="num">
                                      <p:cBhvr additive="base">
                                        <p:cTn id="15"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1+#ppt_w/2"/>
                                          </p:val>
                                        </p:tav>
                                        <p:tav tm="100000">
                                          <p:val>
                                            <p:strVal val="#ppt_x"/>
                                          </p:val>
                                        </p:tav>
                                      </p:tavLst>
                                    </p:anim>
                                    <p:anim calcmode="lin" valueType="num">
                                      <p:cBhvr additive="base">
                                        <p:cTn id="2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fill="hold"/>
                                        <p:tgtEl>
                                          <p:spTgt spid="32"/>
                                        </p:tgtEl>
                                        <p:attrNameLst>
                                          <p:attrName>ppt_x</p:attrName>
                                        </p:attrNameLst>
                                      </p:cBhvr>
                                      <p:tavLst>
                                        <p:tav tm="0">
                                          <p:val>
                                            <p:strVal val="0-#ppt_w/2"/>
                                          </p:val>
                                        </p:tav>
                                        <p:tav tm="100000">
                                          <p:val>
                                            <p:strVal val="#ppt_x"/>
                                          </p:val>
                                        </p:tav>
                                      </p:tavLst>
                                    </p:anim>
                                    <p:anim calcmode="lin" valueType="num">
                                      <p:cBhvr additive="base">
                                        <p:cTn id="27"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1+#ppt_w/2"/>
                                          </p:val>
                                        </p:tav>
                                        <p:tav tm="100000">
                                          <p:val>
                                            <p:strVal val="#ppt_x"/>
                                          </p:val>
                                        </p:tav>
                                      </p:tavLst>
                                    </p:anim>
                                    <p:anim calcmode="lin" valueType="num">
                                      <p:cBhvr additive="base">
                                        <p:cTn id="33"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1"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7825" b="7825"/>
            <a:stretch>
              <a:fillRect/>
            </a:stretch>
          </p:blipFill>
          <p:spPr>
            <a:xfrm>
              <a:off x="0" y="0"/>
              <a:ext cx="24384000" cy="13716000"/>
            </a:xfrm>
            <a:prstGeom prst="rect">
              <a:avLst/>
            </a:prstGeom>
          </p:spPr>
        </p:pic>
      </p:grpSp>
      <p:sp>
        <p:nvSpPr>
          <p:cNvPr id="5" name="Freeform 5"/>
          <p:cNvSpPr/>
          <p:nvPr/>
        </p:nvSpPr>
        <p:spPr>
          <a:xfrm>
            <a:off x="1066800" y="2781300"/>
            <a:ext cx="10742522" cy="4191000"/>
          </a:xfrm>
          <a:custGeom>
            <a:avLst/>
            <a:gdLst/>
            <a:ahLst/>
            <a:cxnLst/>
            <a:rect l="l" t="t" r="r" b="b"/>
            <a:pathLst>
              <a:path w="2829306" h="492871">
                <a:moveTo>
                  <a:pt x="36755" y="0"/>
                </a:moveTo>
                <a:lnTo>
                  <a:pt x="2792552" y="0"/>
                </a:lnTo>
                <a:cubicBezTo>
                  <a:pt x="2802300" y="0"/>
                  <a:pt x="2811648" y="3872"/>
                  <a:pt x="2818541" y="10765"/>
                </a:cubicBezTo>
                <a:cubicBezTo>
                  <a:pt x="2825434" y="17658"/>
                  <a:pt x="2829306" y="27007"/>
                  <a:pt x="2829306" y="36755"/>
                </a:cubicBezTo>
                <a:lnTo>
                  <a:pt x="2829306" y="456117"/>
                </a:lnTo>
                <a:cubicBezTo>
                  <a:pt x="2829306" y="465864"/>
                  <a:pt x="2825434" y="475213"/>
                  <a:pt x="2818541" y="482106"/>
                </a:cubicBezTo>
                <a:cubicBezTo>
                  <a:pt x="2811648" y="488999"/>
                  <a:pt x="2802300" y="492871"/>
                  <a:pt x="2792552" y="492871"/>
                </a:cubicBezTo>
                <a:lnTo>
                  <a:pt x="36755" y="492871"/>
                </a:lnTo>
                <a:cubicBezTo>
                  <a:pt x="27007" y="492871"/>
                  <a:pt x="17658" y="488999"/>
                  <a:pt x="10765" y="482106"/>
                </a:cubicBezTo>
                <a:cubicBezTo>
                  <a:pt x="3872" y="475213"/>
                  <a:pt x="0" y="465864"/>
                  <a:pt x="0" y="456117"/>
                </a:cubicBezTo>
                <a:lnTo>
                  <a:pt x="0" y="36755"/>
                </a:lnTo>
                <a:cubicBezTo>
                  <a:pt x="0" y="27007"/>
                  <a:pt x="3872" y="17658"/>
                  <a:pt x="10765" y="10765"/>
                </a:cubicBezTo>
                <a:cubicBezTo>
                  <a:pt x="17658" y="3872"/>
                  <a:pt x="27007" y="0"/>
                  <a:pt x="36755" y="0"/>
                </a:cubicBezTo>
                <a:close/>
              </a:path>
            </a:pathLst>
          </a:custGeom>
          <a:solidFill>
            <a:srgbClr val="FFFFFF"/>
          </a:solidFill>
        </p:spPr>
        <p:txBody>
          <a:bodyPr/>
          <a:lstStyle/>
          <a:p>
            <a:endParaRPr lang="en-US"/>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44200" y="5273665"/>
            <a:ext cx="1258157" cy="1635901"/>
          </a:xfrm>
          <a:prstGeom prst="rect">
            <a:avLst/>
          </a:prstGeom>
        </p:spPr>
      </p:pic>
      <p:sp>
        <p:nvSpPr>
          <p:cNvPr id="9" name="TextBox 8">
            <a:extLst>
              <a:ext uri="{FF2B5EF4-FFF2-40B4-BE49-F238E27FC236}">
                <a16:creationId xmlns:a16="http://schemas.microsoft.com/office/drawing/2014/main" id="{A765ADDC-70B0-D97B-F02C-3B6B2C74C513}"/>
              </a:ext>
            </a:extLst>
          </p:cNvPr>
          <p:cNvSpPr txBox="1"/>
          <p:nvPr/>
        </p:nvSpPr>
        <p:spPr>
          <a:xfrm>
            <a:off x="1803821" y="3846095"/>
            <a:ext cx="8928347" cy="1427570"/>
          </a:xfrm>
          <a:prstGeom prst="rect">
            <a:avLst/>
          </a:prstGeom>
          <a:noFill/>
        </p:spPr>
        <p:txBody>
          <a:bodyPr wrap="square" rtlCol="0">
            <a:spAutoFit/>
          </a:bodyPr>
          <a:lstStyle/>
          <a:p>
            <a:pPr algn="ctr">
              <a:lnSpc>
                <a:spcPct val="150000"/>
              </a:lnSpc>
            </a:pPr>
            <a:r>
              <a:rPr lang="en-US" sz="6600" b="1" dirty="0">
                <a:solidFill>
                  <a:srgbClr val="C00000"/>
                </a:solidFill>
                <a:latin typeface="Arial" panose="020B0604020202020204" pitchFamily="34" charset="0"/>
                <a:cs typeface="Arial" panose="020B0604020202020204" pitchFamily="34" charset="0"/>
              </a:rPr>
              <a:t>I. QUAN SÁT</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0"/>
            <a:ext cx="13716000" cy="1320912"/>
          </a:xfrm>
        </p:spPr>
        <p:txBody>
          <a:bodyPr>
            <a:normAutofit fontScale="90000"/>
          </a:bodyPr>
          <a:lstStyle/>
          <a:p>
            <a:r>
              <a:rPr lang="vi-VN" sz="4200" dirty="0">
                <a:solidFill>
                  <a:srgbClr val="FF0000"/>
                </a:solidFill>
                <a:latin typeface="Times New Roman" panose="02020603050405020304" pitchFamily="18" charset="0"/>
                <a:cs typeface="Times New Roman" panose="02020603050405020304" pitchFamily="18" charset="0"/>
              </a:rPr>
              <a:t>Quan sát</a:t>
            </a:r>
            <a:br>
              <a:rPr lang="vi-VN" sz="4200" dirty="0">
                <a:latin typeface="Times New Roman" panose="02020603050405020304" pitchFamily="18" charset="0"/>
                <a:cs typeface="Times New Roman" panose="02020603050405020304" pitchFamily="18" charset="0"/>
              </a:rPr>
            </a:br>
            <a:r>
              <a:rPr lang="vi-VN" sz="4200" dirty="0">
                <a:latin typeface="Times New Roman" panose="02020603050405020304" pitchFamily="18" charset="0"/>
                <a:cs typeface="Times New Roman" panose="02020603050405020304" pitchFamily="18" charset="0"/>
              </a:rPr>
              <a:t>Tìm hiểu hình ảnh con người trong tác phẩm hội họa</a:t>
            </a:r>
            <a:endParaRPr lang="en-US" sz="42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286000" y="10606430"/>
            <a:ext cx="13716000" cy="2483643"/>
          </a:xfrm>
        </p:spPr>
        <p:txBody>
          <a:bodyPr/>
          <a:lstStyle/>
          <a:p>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9787514" y="1625297"/>
            <a:ext cx="2446773" cy="3345060"/>
          </a:xfrm>
          <a:prstGeom prst="rect">
            <a:avLst/>
          </a:prstGeom>
        </p:spPr>
      </p:pic>
      <p:pic>
        <p:nvPicPr>
          <p:cNvPr id="6" name="Picture 5"/>
          <p:cNvPicPr>
            <a:picLocks noChangeAspect="1"/>
          </p:cNvPicPr>
          <p:nvPr/>
        </p:nvPicPr>
        <p:blipFill>
          <a:blip r:embed="rId3"/>
          <a:stretch>
            <a:fillRect/>
          </a:stretch>
        </p:blipFill>
        <p:spPr>
          <a:xfrm>
            <a:off x="5829302" y="1625297"/>
            <a:ext cx="2440827" cy="3345060"/>
          </a:xfrm>
          <a:prstGeom prst="rect">
            <a:avLst/>
          </a:prstGeom>
        </p:spPr>
      </p:pic>
      <p:pic>
        <p:nvPicPr>
          <p:cNvPr id="8" name="Picture 7"/>
          <p:cNvPicPr>
            <a:picLocks noChangeAspect="1"/>
          </p:cNvPicPr>
          <p:nvPr/>
        </p:nvPicPr>
        <p:blipFill>
          <a:blip r:embed="rId4"/>
          <a:stretch>
            <a:fillRect/>
          </a:stretch>
        </p:blipFill>
        <p:spPr>
          <a:xfrm>
            <a:off x="14081514" y="1538213"/>
            <a:ext cx="2415786" cy="3357164"/>
          </a:xfrm>
          <a:prstGeom prst="rect">
            <a:avLst/>
          </a:prstGeom>
        </p:spPr>
      </p:pic>
      <p:sp>
        <p:nvSpPr>
          <p:cNvPr id="9" name="TextBox 8"/>
          <p:cNvSpPr txBox="1"/>
          <p:nvPr/>
        </p:nvSpPr>
        <p:spPr>
          <a:xfrm>
            <a:off x="1962150" y="5409672"/>
            <a:ext cx="17011650" cy="507831"/>
          </a:xfrm>
          <a:prstGeom prst="rect">
            <a:avLst/>
          </a:prstGeom>
          <a:noFill/>
        </p:spPr>
        <p:txBody>
          <a:bodyPr wrap="square" rtlCol="0">
            <a:spAutoFit/>
          </a:bodyPr>
          <a:lstStyle/>
          <a:p>
            <a:r>
              <a:rPr lang="vi-VN" sz="2700" dirty="0"/>
              <a:t>CỔ ĐẠI                            TRUNG ĐẠI                        PHỤC HƯNG                             HIỆN ĐẠI</a:t>
            </a:r>
            <a:endParaRPr lang="en-US" sz="2700" dirty="0"/>
          </a:p>
        </p:txBody>
      </p:sp>
      <p:sp>
        <p:nvSpPr>
          <p:cNvPr id="10" name="TextBox 9"/>
          <p:cNvSpPr txBox="1"/>
          <p:nvPr/>
        </p:nvSpPr>
        <p:spPr>
          <a:xfrm>
            <a:off x="1143000" y="6761557"/>
            <a:ext cx="15621000" cy="3000821"/>
          </a:xfrm>
          <a:prstGeom prst="rect">
            <a:avLst/>
          </a:prstGeom>
          <a:noFill/>
        </p:spPr>
        <p:txBody>
          <a:bodyPr wrap="square" rtlCol="0">
            <a:spAutoFit/>
          </a:bodyPr>
          <a:lstStyle/>
          <a:p>
            <a:pPr algn="ctr"/>
            <a:r>
              <a:rPr lang="vi-VN" sz="2700" dirty="0">
                <a:solidFill>
                  <a:srgbClr val="0070C0"/>
                </a:solidFill>
              </a:rPr>
              <a:t>Hình ảnh con người trong các giai đoạn </a:t>
            </a:r>
          </a:p>
          <a:p>
            <a:r>
              <a:rPr lang="vi-VN" sz="2700" dirty="0"/>
              <a:t>Thời kì CỔ ĐẠI: Hình ảnh vẽ bằng các nét đơn giản, TRUNG ĐẠI: đây là thời kì đen tối Của Châu Âu được cai trị dưới chế độ hà khắc của chế độ trung cổ nên cuộc sống của con người khổ cực, nghèo đó, không có sức sống... Thời PHỤC HƯNG người ta đề cao vẻ đẹp của con người, con người trong tranh thời kì này có vẻ đẹp như các thiên thần. Đến thời kì HIÊN ĐẠI đây là thời kì phát triển của khoa học kĩ thuật nên tư tưởng của các họa sĩ muối tìm các diễn tả mới, các nhìn mới nên hình ảnh con người thời kì này được diễn tả đa dạng với nhiều các tác phẩm khác nhau</a:t>
            </a:r>
            <a:endParaRPr lang="en-US" sz="2700" dirty="0"/>
          </a:p>
        </p:txBody>
      </p:sp>
      <p:pic>
        <p:nvPicPr>
          <p:cNvPr id="7" name="Picture 6"/>
          <p:cNvPicPr>
            <a:picLocks noChangeAspect="1"/>
          </p:cNvPicPr>
          <p:nvPr/>
        </p:nvPicPr>
        <p:blipFill>
          <a:blip r:embed="rId5"/>
          <a:stretch>
            <a:fillRect/>
          </a:stretch>
        </p:blipFill>
        <p:spPr>
          <a:xfrm>
            <a:off x="997745" y="1845193"/>
            <a:ext cx="4275534" cy="3050183"/>
          </a:xfrm>
          <a:prstGeom prst="rect">
            <a:avLst/>
          </a:prstGeom>
        </p:spPr>
      </p:pic>
    </p:spTree>
    <p:extLst>
      <p:ext uri="{BB962C8B-B14F-4D97-AF65-F5344CB8AC3E}">
        <p14:creationId xmlns:p14="http://schemas.microsoft.com/office/powerpoint/2010/main" val="65433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35257" y="372492"/>
            <a:ext cx="17907000" cy="9542016"/>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13476"/>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46656" y="-40115"/>
            <a:ext cx="3042986" cy="3042986"/>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79549">
            <a:off x="15995263" y="8917502"/>
            <a:ext cx="2972300" cy="2533886"/>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20220" y="-187240"/>
            <a:ext cx="2345769" cy="2345769"/>
          </a:xfrm>
          <a:prstGeom prst="rect">
            <a:avLst/>
          </a:prstGeom>
        </p:spPr>
      </p:pic>
      <p:sp>
        <p:nvSpPr>
          <p:cNvPr id="18" name="TextBox 17">
            <a:extLst>
              <a:ext uri="{FF2B5EF4-FFF2-40B4-BE49-F238E27FC236}">
                <a16:creationId xmlns:a16="http://schemas.microsoft.com/office/drawing/2014/main" id="{2DA88D00-2AC4-E564-2818-BB9911AE4F12}"/>
              </a:ext>
            </a:extLst>
          </p:cNvPr>
          <p:cNvSpPr txBox="1"/>
          <p:nvPr/>
        </p:nvSpPr>
        <p:spPr>
          <a:xfrm>
            <a:off x="2175646" y="461799"/>
            <a:ext cx="13936708" cy="2431371"/>
          </a:xfrm>
          <a:prstGeom prst="rect">
            <a:avLst/>
          </a:prstGeom>
          <a:noFill/>
        </p:spPr>
        <p:txBody>
          <a:bodyPr wrap="square" rtlCol="0">
            <a:spAutoFit/>
          </a:bodyPr>
          <a:lstStyle/>
          <a:p>
            <a:pPr algn="ctr">
              <a:lnSpc>
                <a:spcPct val="150000"/>
              </a:lnSpc>
            </a:pPr>
            <a:r>
              <a:rPr lang="en-US" sz="5400" b="1" dirty="0">
                <a:solidFill>
                  <a:srgbClr val="C00000"/>
                </a:solidFill>
                <a:latin typeface="Arial" panose="020B0604020202020204" pitchFamily="34" charset="0"/>
                <a:cs typeface="Arial" panose="020B0604020202020204" pitchFamily="34" charset="0"/>
              </a:rPr>
              <a:t>1. </a:t>
            </a:r>
            <a:r>
              <a:rPr lang="vi-VN" sz="5400" b="1" dirty="0">
                <a:solidFill>
                  <a:srgbClr val="C00000"/>
                </a:solidFill>
                <a:latin typeface="Arial" panose="020B0604020202020204" pitchFamily="34" charset="0"/>
                <a:cs typeface="Arial" panose="020B0604020202020204" pitchFamily="34" charset="0"/>
              </a:rPr>
              <a:t>Tìm hiểu hình tượng con người trong tác phẩm hội họa</a:t>
            </a:r>
            <a:endParaRPr lang="en-US" sz="5400" b="1" dirty="0">
              <a:solidFill>
                <a:srgbClr val="C0000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4454941-967B-8BD8-F93D-582BDFC82E4E}"/>
              </a:ext>
            </a:extLst>
          </p:cNvPr>
          <p:cNvSpPr/>
          <p:nvPr/>
        </p:nvSpPr>
        <p:spPr>
          <a:xfrm>
            <a:off x="2832935" y="3080410"/>
            <a:ext cx="5860900" cy="830997"/>
          </a:xfrm>
          <a:prstGeom prst="rect">
            <a:avLst/>
          </a:prstGeom>
        </p:spPr>
        <p:txBody>
          <a:bodyPr wrap="none">
            <a:spAutoFit/>
          </a:bodyPr>
          <a:lstStyle/>
          <a:p>
            <a:pPr algn="ctr"/>
            <a:r>
              <a:rPr lang="en-US" sz="48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THẢO LUẬN NHÓM</a:t>
            </a:r>
            <a:endParaRPr lang="en-US" sz="4800" b="1" dirty="0">
              <a:solidFill>
                <a:schemeClr val="accent1">
                  <a:lumMod val="75000"/>
                </a:schemeClr>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311BD701-1289-B72B-49B7-37513AF3E9A6}"/>
              </a:ext>
            </a:extLst>
          </p:cNvPr>
          <p:cNvSpPr/>
          <p:nvPr/>
        </p:nvSpPr>
        <p:spPr>
          <a:xfrm>
            <a:off x="622971" y="3911407"/>
            <a:ext cx="10402763" cy="5314212"/>
          </a:xfrm>
          <a:prstGeom prst="rect">
            <a:avLst/>
          </a:prstGeom>
        </p:spPr>
        <p:txBody>
          <a:bodyPr wrap="square">
            <a:spAutoFit/>
          </a:bodyPr>
          <a:lstStyle/>
          <a:p>
            <a:pPr algn="ctr">
              <a:lnSpc>
                <a:spcPct val="150000"/>
              </a:lnSpc>
              <a:spcBef>
                <a:spcPts val="300"/>
              </a:spcBef>
              <a:spcAft>
                <a:spcPts val="300"/>
              </a:spcAft>
            </a:pP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quan sát hình ảnh</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1,2</a:t>
            </a: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 trong SGK </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tr.</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5)</a:t>
            </a: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 thảo luận và trả lời câu hỏi:</a:t>
            </a:r>
            <a:endPar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q"/>
            </a:pPr>
            <a:r>
              <a:rPr lang="vi-VN" sz="3600" dirty="0">
                <a:latin typeface="Arial" panose="020B0604020202020204" pitchFamily="34" charset="0"/>
                <a:ea typeface="Calibri" panose="020F0502020204030204" pitchFamily="34" charset="0"/>
                <a:cs typeface="Arial" panose="020B0604020202020204" pitchFamily="34" charset="0"/>
              </a:rPr>
              <a:t>Tạo hình con người trong các tác phẩm mĩ thuật dưới đây có những đặc điểm gì?</a:t>
            </a:r>
          </a:p>
          <a:p>
            <a:pPr marL="571500" indent="-571500" algn="just">
              <a:lnSpc>
                <a:spcPct val="150000"/>
              </a:lnSpc>
              <a:spcBef>
                <a:spcPts val="300"/>
              </a:spcBef>
              <a:spcAft>
                <a:spcPts val="300"/>
              </a:spcAft>
              <a:buFont typeface="Wingdings" panose="05000000000000000000" pitchFamily="2" charset="2"/>
              <a:buChar char="q"/>
            </a:pPr>
            <a:r>
              <a:rPr lang="vi-VN" sz="3600" dirty="0">
                <a:latin typeface="Arial" panose="020B0604020202020204" pitchFamily="34" charset="0"/>
                <a:ea typeface="Calibri" panose="020F0502020204030204" pitchFamily="34" charset="0"/>
                <a:cs typeface="Arial" panose="020B0604020202020204" pitchFamily="34" charset="0"/>
              </a:rPr>
              <a:t>Em thích cách thể hiện hình tượng con người trong tác phẩm mĩ thuật nào? Vì sao?</a:t>
            </a:r>
          </a:p>
        </p:txBody>
      </p:sp>
      <p:grpSp>
        <p:nvGrpSpPr>
          <p:cNvPr id="30" name="Group 29">
            <a:extLst>
              <a:ext uri="{FF2B5EF4-FFF2-40B4-BE49-F238E27FC236}">
                <a16:creationId xmlns:a16="http://schemas.microsoft.com/office/drawing/2014/main" id="{7621C6ED-B516-B387-E982-6D353D73690C}"/>
              </a:ext>
            </a:extLst>
          </p:cNvPr>
          <p:cNvGrpSpPr/>
          <p:nvPr/>
        </p:nvGrpSpPr>
        <p:grpSpPr>
          <a:xfrm>
            <a:off x="11388772" y="3717389"/>
            <a:ext cx="6009946" cy="4930745"/>
            <a:chOff x="11377045" y="3731036"/>
            <a:chExt cx="6009946" cy="4930745"/>
          </a:xfrm>
        </p:grpSpPr>
        <p:sp>
          <p:nvSpPr>
            <p:cNvPr id="26" name="TextBox 25">
              <a:extLst>
                <a:ext uri="{FF2B5EF4-FFF2-40B4-BE49-F238E27FC236}">
                  <a16:creationId xmlns:a16="http://schemas.microsoft.com/office/drawing/2014/main" id="{3F05B7D5-4AA9-63CD-6599-165434DC14B4}"/>
                </a:ext>
              </a:extLst>
            </p:cNvPr>
            <p:cNvSpPr txBox="1"/>
            <p:nvPr/>
          </p:nvSpPr>
          <p:spPr>
            <a:xfrm>
              <a:off x="11601720" y="7137774"/>
              <a:ext cx="2738671" cy="1524007"/>
            </a:xfrm>
            <a:prstGeom prst="rect">
              <a:avLst/>
            </a:prstGeom>
            <a:noFill/>
          </p:spPr>
          <p:txBody>
            <a:bodyPr wrap="square">
              <a:spAutoFit/>
            </a:bodyPr>
            <a:lstStyle/>
            <a:p>
              <a:pPr algn="just">
                <a:lnSpc>
                  <a:spcPct val="150000"/>
                </a:lnSpc>
              </a:pP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1.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Nguyễn</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Khang</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Hòa</a:t>
              </a:r>
              <a:r>
                <a:rPr lang="fr-FR" sz="16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Bình</a:t>
              </a:r>
              <a:r>
                <a:rPr lang="fr-FR" sz="16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và</a:t>
              </a:r>
              <a:r>
                <a:rPr lang="fr-FR" sz="16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hữu</a:t>
              </a:r>
              <a:r>
                <a:rPr lang="fr-FR" sz="16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i="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nghị</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1958,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tranh</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sơn</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mài</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Nguồn</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Bảo</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tàng</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Mĩ</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thuật</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Việt</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Nam</a:t>
              </a:r>
              <a:endParaRPr lang="fr-FR" sz="16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Họa sĩ Nguyễn Khang – Người đưa sơn mài cổ truyền vào nghệ thuật hội họa  Việt Nam">
              <a:extLst>
                <a:ext uri="{FF2B5EF4-FFF2-40B4-BE49-F238E27FC236}">
                  <a16:creationId xmlns:a16="http://schemas.microsoft.com/office/drawing/2014/main" id="{083BC01A-7D17-1740-E486-7929F27C66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77045" y="3731036"/>
              <a:ext cx="3255531" cy="32338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ainting of a person&#10;&#10;Description automatically generated with medium confidence">
              <a:extLst>
                <a:ext uri="{FF2B5EF4-FFF2-40B4-BE49-F238E27FC236}">
                  <a16:creationId xmlns:a16="http://schemas.microsoft.com/office/drawing/2014/main" id="{B7E002F7-1BE3-0AD3-EBA4-28BA8A0112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0833" y="3731036"/>
              <a:ext cx="2476680" cy="3238979"/>
            </a:xfrm>
            <a:prstGeom prst="rect">
              <a:avLst/>
            </a:prstGeom>
          </p:spPr>
        </p:pic>
        <p:sp>
          <p:nvSpPr>
            <p:cNvPr id="29" name="TextBox 28">
              <a:extLst>
                <a:ext uri="{FF2B5EF4-FFF2-40B4-BE49-F238E27FC236}">
                  <a16:creationId xmlns:a16="http://schemas.microsoft.com/office/drawing/2014/main" id="{053BE332-3210-3ACF-4CC4-F41D5A0BC7B8}"/>
                </a:ext>
              </a:extLst>
            </p:cNvPr>
            <p:cNvSpPr txBox="1"/>
            <p:nvPr/>
          </p:nvSpPr>
          <p:spPr>
            <a:xfrm>
              <a:off x="14738925" y="7137774"/>
              <a:ext cx="2648066" cy="1524007"/>
            </a:xfrm>
            <a:prstGeom prst="rect">
              <a:avLst/>
            </a:prstGeom>
            <a:noFill/>
          </p:spPr>
          <p:txBody>
            <a:bodyPr wrap="square">
              <a:spAutoFit/>
            </a:bodyPr>
            <a:lstStyle/>
            <a:p>
              <a:pPr algn="just">
                <a:lnSpc>
                  <a:spcPct val="150000"/>
                </a:lnSpc>
              </a:pP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2. Vi-</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xen</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van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Gốc</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(Vincent van Gogh), </a:t>
              </a:r>
              <a:r>
                <a:rPr lang="fr-FR" sz="16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Self-portrait</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Chân</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dung</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tự</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họa</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1889,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tranh</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sơn</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fr-FR" sz="1600"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dầu</a:t>
              </a:r>
              <a:r>
                <a:rPr lang="fr-FR" sz="16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t>
              </a:r>
              <a:endParaRPr lang="fr-FR" sz="16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randombar(horizont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animEffect transition="in" filter="wipe(left)">
                                      <p:cBhvr>
                                        <p:cTn id="23" dur="500"/>
                                        <p:tgtEl>
                                          <p:spTgt spid="2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xEl>
                                              <p:pRg st="2" end="2"/>
                                            </p:txEl>
                                          </p:spTgt>
                                        </p:tgtEl>
                                        <p:attrNameLst>
                                          <p:attrName>style.visibility</p:attrName>
                                        </p:attrNameLst>
                                      </p:cBhvr>
                                      <p:to>
                                        <p:strVal val="visible"/>
                                      </p:to>
                                    </p:set>
                                    <p:animEffect transition="in" filter="wipe(left)">
                                      <p:cBhvr>
                                        <p:cTn id="28"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446042" y="372492"/>
            <a:ext cx="17357816" cy="9542016"/>
            <a:chOff x="0" y="0"/>
            <a:chExt cx="23143754" cy="1272268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587590" cy="1272268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12479" y="0"/>
              <a:ext cx="7431275" cy="12722688"/>
            </a:xfrm>
            <a:prstGeom prst="rect">
              <a:avLst/>
            </a:prstGeom>
          </p:spPr>
        </p:pic>
      </p:grpSp>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646800">
            <a:off x="15274710" y="7856807"/>
            <a:ext cx="3888114" cy="1484552"/>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146648">
            <a:off x="-464370" y="4784396"/>
            <a:ext cx="2986140" cy="1482211"/>
          </a:xfrm>
          <a:prstGeom prst="rect">
            <a:avLst/>
          </a:prstGeom>
        </p:spPr>
      </p:pic>
      <p:pic>
        <p:nvPicPr>
          <p:cNvPr id="26" name="Picture 2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279549">
            <a:off x="16407200" y="3102103"/>
            <a:ext cx="1390255" cy="1185193"/>
          </a:xfrm>
          <a:prstGeom prst="rect">
            <a:avLst/>
          </a:prstGeom>
        </p:spPr>
      </p:pic>
      <p:pic>
        <p:nvPicPr>
          <p:cNvPr id="27" name="Picture 2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47017">
            <a:off x="-286415" y="6783722"/>
            <a:ext cx="2545227" cy="3580243"/>
          </a:xfrm>
          <a:prstGeom prst="rect">
            <a:avLst/>
          </a:prstGeom>
        </p:spPr>
      </p:pic>
      <p:pic>
        <p:nvPicPr>
          <p:cNvPr id="28" name="Picture 2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67482">
            <a:off x="15972855" y="171579"/>
            <a:ext cx="2986140" cy="1482211"/>
          </a:xfrm>
          <a:prstGeom prst="rect">
            <a:avLst/>
          </a:prstGeom>
        </p:spPr>
      </p:pic>
      <p:pic>
        <p:nvPicPr>
          <p:cNvPr id="39" name="Picture 3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279549">
            <a:off x="1725874" y="547904"/>
            <a:ext cx="1506093" cy="1283944"/>
          </a:xfrm>
          <a:prstGeom prst="rect">
            <a:avLst/>
          </a:prstGeom>
        </p:spPr>
      </p:pic>
      <p:pic>
        <p:nvPicPr>
          <p:cNvPr id="40" name="Picture 4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464302">
            <a:off x="542246" y="-216626"/>
            <a:ext cx="500966" cy="2728035"/>
          </a:xfrm>
          <a:prstGeom prst="rect">
            <a:avLst/>
          </a:prstGeom>
        </p:spPr>
      </p:pic>
      <p:pic>
        <p:nvPicPr>
          <p:cNvPr id="41" name="Picture 4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85239" y="500598"/>
            <a:ext cx="1800337" cy="1850814"/>
          </a:xfrm>
          <a:prstGeom prst="rect">
            <a:avLst/>
          </a:prstGeom>
        </p:spPr>
      </p:pic>
      <p:sp>
        <p:nvSpPr>
          <p:cNvPr id="58" name="TextBox 57">
            <a:extLst>
              <a:ext uri="{FF2B5EF4-FFF2-40B4-BE49-F238E27FC236}">
                <a16:creationId xmlns:a16="http://schemas.microsoft.com/office/drawing/2014/main" id="{046768B4-62F6-0923-AFDA-72A6097B716F}"/>
              </a:ext>
            </a:extLst>
          </p:cNvPr>
          <p:cNvSpPr txBox="1"/>
          <p:nvPr/>
        </p:nvSpPr>
        <p:spPr>
          <a:xfrm>
            <a:off x="2323771" y="1747278"/>
            <a:ext cx="14049039" cy="769441"/>
          </a:xfrm>
          <a:prstGeom prst="rect">
            <a:avLst/>
          </a:prstGeom>
          <a:noFill/>
        </p:spPr>
        <p:txBody>
          <a:bodyPr wrap="none" rtlCol="0">
            <a:spAutoFit/>
          </a:bodyPr>
          <a:lstStyle/>
          <a:p>
            <a:pPr marL="685800" indent="-685800" algn="ctr">
              <a:buFont typeface="Wingdings" panose="05000000000000000000" pitchFamily="2" charset="2"/>
              <a:buChar char="v"/>
            </a:pPr>
            <a:r>
              <a:rPr lang="en-US" sz="4400" b="1" dirty="0">
                <a:solidFill>
                  <a:srgbClr val="FF0000"/>
                </a:solidFill>
                <a:latin typeface="Arial" panose="020B0604020202020204" pitchFamily="34" charset="0"/>
                <a:cs typeface="Arial" panose="020B0604020202020204" pitchFamily="34" charset="0"/>
              </a:rPr>
              <a:t>Tác </a:t>
            </a:r>
            <a:r>
              <a:rPr lang="en-US" sz="4400" b="1" dirty="0" err="1">
                <a:solidFill>
                  <a:srgbClr val="FF0000"/>
                </a:solidFill>
                <a:latin typeface="Arial" panose="020B0604020202020204" pitchFamily="34" charset="0"/>
                <a:cs typeface="Arial" panose="020B0604020202020204" pitchFamily="34" charset="0"/>
              </a:rPr>
              <a:t>phẩm</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Hòa</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Bình</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và</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hữu</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nghị</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Nguyễn</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Khang</a:t>
            </a:r>
            <a:r>
              <a:rPr lang="en-US" sz="4400" b="1" dirty="0">
                <a:solidFill>
                  <a:srgbClr val="FF0000"/>
                </a:solidFill>
                <a:latin typeface="Arial" panose="020B0604020202020204" pitchFamily="34" charset="0"/>
                <a:cs typeface="Arial" panose="020B0604020202020204" pitchFamily="34" charset="0"/>
              </a:rPr>
              <a:t>)</a:t>
            </a:r>
          </a:p>
        </p:txBody>
      </p:sp>
      <p:pic>
        <p:nvPicPr>
          <p:cNvPr id="61" name="Picture 2" descr="Họa sĩ Nguyễn Khang – Người đưa sơn mài cổ truyền vào nghệ thuật hội họa  Việt Nam">
            <a:extLst>
              <a:ext uri="{FF2B5EF4-FFF2-40B4-BE49-F238E27FC236}">
                <a16:creationId xmlns:a16="http://schemas.microsoft.com/office/drawing/2014/main" id="{C2898DAF-461A-E786-0941-A26F1203F56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71395" y="3162300"/>
            <a:ext cx="5216376" cy="518160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482F9FDD-9C52-840F-5A4C-B0554A409292}"/>
              </a:ext>
            </a:extLst>
          </p:cNvPr>
          <p:cNvSpPr txBox="1"/>
          <p:nvPr/>
        </p:nvSpPr>
        <p:spPr>
          <a:xfrm>
            <a:off x="8576814" y="3179936"/>
            <a:ext cx="7706287" cy="4723152"/>
          </a:xfrm>
          <a:prstGeom prst="rect">
            <a:avLst/>
          </a:prstGeom>
          <a:noFill/>
        </p:spPr>
        <p:txBody>
          <a:bodyPr wrap="square">
            <a:spAutoFit/>
          </a:bodyPr>
          <a:lstStyle/>
          <a:p>
            <a:pPr marL="571500" indent="-571500" algn="just">
              <a:lnSpc>
                <a:spcPct val="150000"/>
              </a:lnSpc>
              <a:spcAft>
                <a:spcPts val="1000"/>
              </a:spcAft>
              <a:buFont typeface="Wingdings" panose="05000000000000000000" pitchFamily="2" charset="2"/>
              <a:buChar cha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Tạo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thân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571500" indent="-571500" algn="just">
              <a:lnSpc>
                <a:spcPct val="150000"/>
              </a:lnSpc>
              <a:spcAft>
                <a:spcPts val="1000"/>
              </a:spcAft>
              <a:buFont typeface="Wingdings" panose="05000000000000000000" pitchFamily="2" charset="2"/>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cảm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nội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tâm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tế</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giàu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thẩm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mỹ</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đậm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nhạt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lộng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lẫy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Effect transition="in" filter="fade">
                                      <p:cBhvr>
                                        <p:cTn id="9" dur="500"/>
                                        <p:tgtEl>
                                          <p:spTgt spid="58"/>
                                        </p:tgtEl>
                                      </p:cBhvr>
                                    </p:animEffect>
                                  </p:childTnLst>
                                </p:cTn>
                              </p:par>
                              <p:par>
                                <p:cTn id="10" presetID="53" presetClass="entr" presetSubtype="16" fill="hold" nodeType="with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500" fill="hold"/>
                                        <p:tgtEl>
                                          <p:spTgt spid="61"/>
                                        </p:tgtEl>
                                        <p:attrNameLst>
                                          <p:attrName>ppt_w</p:attrName>
                                        </p:attrNameLst>
                                      </p:cBhvr>
                                      <p:tavLst>
                                        <p:tav tm="0">
                                          <p:val>
                                            <p:fltVal val="0"/>
                                          </p:val>
                                        </p:tav>
                                        <p:tav tm="100000">
                                          <p:val>
                                            <p:strVal val="#ppt_w"/>
                                          </p:val>
                                        </p:tav>
                                      </p:tavLst>
                                    </p:anim>
                                    <p:anim calcmode="lin" valueType="num">
                                      <p:cBhvr>
                                        <p:cTn id="13" dur="500" fill="hold"/>
                                        <p:tgtEl>
                                          <p:spTgt spid="61"/>
                                        </p:tgtEl>
                                        <p:attrNameLst>
                                          <p:attrName>ppt_h</p:attrName>
                                        </p:attrNameLst>
                                      </p:cBhvr>
                                      <p:tavLst>
                                        <p:tav tm="0">
                                          <p:val>
                                            <p:fltVal val="0"/>
                                          </p:val>
                                        </p:tav>
                                        <p:tav tm="100000">
                                          <p:val>
                                            <p:strVal val="#ppt_h"/>
                                          </p:val>
                                        </p:tav>
                                      </p:tavLst>
                                    </p:anim>
                                    <p:animEffect transition="in" filter="fade">
                                      <p:cBhvr>
                                        <p:cTn id="14" dur="500"/>
                                        <p:tgtEl>
                                          <p:spTgt spid="6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5">
                                            <p:txEl>
                                              <p:pRg st="0" end="0"/>
                                            </p:txEl>
                                          </p:spTgt>
                                        </p:tgtEl>
                                        <p:attrNameLst>
                                          <p:attrName>style.visibility</p:attrName>
                                        </p:attrNameLst>
                                      </p:cBhvr>
                                      <p:to>
                                        <p:strVal val="visible"/>
                                      </p:to>
                                    </p:set>
                                    <p:animEffect transition="in" filter="barn(inVertical)">
                                      <p:cBhvr>
                                        <p:cTn id="19" dur="500"/>
                                        <p:tgtEl>
                                          <p:spTgt spid="6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5">
                                            <p:txEl>
                                              <p:pRg st="1" end="1"/>
                                            </p:txEl>
                                          </p:spTgt>
                                        </p:tgtEl>
                                        <p:attrNameLst>
                                          <p:attrName>style.visibility</p:attrName>
                                        </p:attrNameLst>
                                      </p:cBhvr>
                                      <p:to>
                                        <p:strVal val="visible"/>
                                      </p:to>
                                    </p:set>
                                    <p:animEffect transition="in" filter="barn(inVertical)">
                                      <p:cBhvr>
                                        <p:cTn id="24" dur="500"/>
                                        <p:tgtEl>
                                          <p:spTgt spid="6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1317</Words>
  <Application>Microsoft Office PowerPoint</Application>
  <PresentationFormat>Custom</PresentationFormat>
  <Paragraphs>91</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Quan sát Tìm hiểu hình ảnh con người trong tác phẩm hội họa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2023-09-04T07:36:55Z</dcterms:created>
  <dcterms:modified xsi:type="dcterms:W3CDTF">2025-09-14T13:44:31Z</dcterms:modified>
  <dc:identifier/>
</cp:coreProperties>
</file>