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306" r:id="rId3"/>
    <p:sldId id="307" r:id="rId4"/>
    <p:sldId id="259" r:id="rId5"/>
    <p:sldId id="258" r:id="rId6"/>
    <p:sldId id="288" r:id="rId7"/>
    <p:sldId id="260" r:id="rId8"/>
    <p:sldId id="274" r:id="rId9"/>
    <p:sldId id="289" r:id="rId10"/>
    <p:sldId id="290" r:id="rId11"/>
    <p:sldId id="291" r:id="rId12"/>
    <p:sldId id="257" r:id="rId13"/>
    <p:sldId id="294" r:id="rId14"/>
    <p:sldId id="292" r:id="rId15"/>
    <p:sldId id="295" r:id="rId16"/>
    <p:sldId id="296" r:id="rId17"/>
    <p:sldId id="297" r:id="rId18"/>
    <p:sldId id="298" r:id="rId19"/>
    <p:sldId id="303" r:id="rId20"/>
    <p:sldId id="300" r:id="rId21"/>
    <p:sldId id="309" r:id="rId22"/>
    <p:sldId id="454" r:id="rId23"/>
    <p:sldId id="455" r:id="rId24"/>
    <p:sldId id="458" r:id="rId25"/>
    <p:sldId id="372" r:id="rId26"/>
    <p:sldId id="311" r:id="rId27"/>
    <p:sldId id="310" r:id="rId28"/>
    <p:sldId id="308" r:id="rId29"/>
    <p:sldId id="304" r:id="rId30"/>
    <p:sldId id="302" r:id="rId31"/>
    <p:sldId id="266" r:id="rId32"/>
    <p:sldId id="305" r:id="rId33"/>
  </p:sldIdLst>
  <p:sldSz cx="18288000" cy="10287000"/>
  <p:notesSz cx="6858000" cy="9144000"/>
  <p:embeddedFontLst>
    <p:embeddedFont>
      <p:font typeface="Amasis MT Pro Black" panose="02040A04050005020304" pitchFamily="18" charset="0"/>
      <p:bold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6321B0-3CCA-4373-85C2-A64AE27CE9AB}">
          <p14:sldIdLst>
            <p14:sldId id="256"/>
            <p14:sldId id="306"/>
            <p14:sldId id="307"/>
            <p14:sldId id="259"/>
            <p14:sldId id="258"/>
            <p14:sldId id="288"/>
            <p14:sldId id="260"/>
            <p14:sldId id="274"/>
            <p14:sldId id="289"/>
            <p14:sldId id="290"/>
            <p14:sldId id="291"/>
            <p14:sldId id="257"/>
            <p14:sldId id="294"/>
            <p14:sldId id="292"/>
            <p14:sldId id="295"/>
            <p14:sldId id="296"/>
            <p14:sldId id="297"/>
            <p14:sldId id="298"/>
            <p14:sldId id="303"/>
            <p14:sldId id="300"/>
            <p14:sldId id="309"/>
            <p14:sldId id="454"/>
            <p14:sldId id="455"/>
            <p14:sldId id="458"/>
            <p14:sldId id="372"/>
            <p14:sldId id="311"/>
            <p14:sldId id="310"/>
            <p14:sldId id="308"/>
            <p14:sldId id="304"/>
            <p14:sldId id="302"/>
            <p14:sldId id="266"/>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4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3.gif"/><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4000"/>
          </a:blip>
          <a:srcRect t="21875" b="21875"/>
          <a:stretch>
            <a:fillRect/>
          </a:stretch>
        </p:blipFill>
        <p:spPr>
          <a:xfrm>
            <a:off x="0" y="0"/>
            <a:ext cx="18288000" cy="10287000"/>
          </a:xfrm>
          <a:prstGeom prst="rect">
            <a:avLst/>
          </a:prstGeom>
        </p:spPr>
      </p:pic>
      <p:grpSp>
        <p:nvGrpSpPr>
          <p:cNvPr id="3" name="Group 3"/>
          <p:cNvGrpSpPr/>
          <p:nvPr/>
        </p:nvGrpSpPr>
        <p:grpSpPr>
          <a:xfrm>
            <a:off x="12243858" y="-1623750"/>
            <a:ext cx="7282769" cy="4392494"/>
            <a:chOff x="0" y="0"/>
            <a:chExt cx="9710358" cy="5856658"/>
          </a:xfrm>
        </p:grpSpPr>
        <p:sp>
          <p:nvSpPr>
            <p:cNvPr id="4" name="Freeform 4"/>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5" name="Freeform 5"/>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6" name="Freeform 6"/>
          <p:cNvSpPr/>
          <p:nvPr/>
        </p:nvSpPr>
        <p:spPr>
          <a:xfrm rot="162222" flipH="1" flipV="1">
            <a:off x="14165227" y="7513871"/>
            <a:ext cx="4632432" cy="4296580"/>
          </a:xfrm>
          <a:custGeom>
            <a:avLst/>
            <a:gdLst/>
            <a:ahLst/>
            <a:cxnLst/>
            <a:rect l="l" t="t" r="r" b="b"/>
            <a:pathLst>
              <a:path w="4632432" h="4296580">
                <a:moveTo>
                  <a:pt x="4632432" y="4296581"/>
                </a:moveTo>
                <a:lnTo>
                  <a:pt x="0" y="4296581"/>
                </a:lnTo>
                <a:lnTo>
                  <a:pt x="0" y="0"/>
                </a:lnTo>
                <a:lnTo>
                  <a:pt x="4632432" y="0"/>
                </a:lnTo>
                <a:lnTo>
                  <a:pt x="4632432" y="4296581"/>
                </a:lnTo>
                <a:close/>
              </a:path>
            </a:pathLst>
          </a:custGeom>
          <a:blipFill>
            <a:blip r:embed="rId5"/>
            <a:stretch>
              <a:fillRect/>
            </a:stretch>
          </a:blipFill>
        </p:spPr>
        <p:txBody>
          <a:bodyPr/>
          <a:lstStyle/>
          <a:p>
            <a:endParaRPr lang="en-US"/>
          </a:p>
        </p:txBody>
      </p:sp>
      <p:sp>
        <p:nvSpPr>
          <p:cNvPr id="7" name="Freeform 7"/>
          <p:cNvSpPr/>
          <p:nvPr/>
        </p:nvSpPr>
        <p:spPr>
          <a:xfrm rot="1311948">
            <a:off x="-456991" y="-1622317"/>
            <a:ext cx="5369659" cy="4980358"/>
          </a:xfrm>
          <a:custGeom>
            <a:avLst/>
            <a:gdLst/>
            <a:ahLst/>
            <a:cxnLst/>
            <a:rect l="l" t="t" r="r" b="b"/>
            <a:pathLst>
              <a:path w="5369659" h="4980358">
                <a:moveTo>
                  <a:pt x="0" y="0"/>
                </a:moveTo>
                <a:lnTo>
                  <a:pt x="5369659" y="0"/>
                </a:lnTo>
                <a:lnTo>
                  <a:pt x="5369659" y="4980359"/>
                </a:lnTo>
                <a:lnTo>
                  <a:pt x="0" y="4980359"/>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rot="-10800000">
            <a:off x="-1942448" y="7062053"/>
            <a:ext cx="7282769" cy="4392494"/>
            <a:chOff x="0" y="0"/>
            <a:chExt cx="9710358" cy="5856658"/>
          </a:xfrm>
        </p:grpSpPr>
        <p:sp>
          <p:nvSpPr>
            <p:cNvPr id="9" name="Freeform 9"/>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10" name="Freeform 10"/>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16" name="TextBox 15">
            <a:extLst>
              <a:ext uri="{FF2B5EF4-FFF2-40B4-BE49-F238E27FC236}">
                <a16:creationId xmlns:a16="http://schemas.microsoft.com/office/drawing/2014/main" id="{539E8B06-8CD6-B2CF-FC8E-C5826F7260AF}"/>
              </a:ext>
            </a:extLst>
          </p:cNvPr>
          <p:cNvSpPr txBox="1"/>
          <p:nvPr/>
        </p:nvSpPr>
        <p:spPr>
          <a:xfrm>
            <a:off x="1676991" y="2143725"/>
            <a:ext cx="14934018" cy="4873001"/>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XIN CHÀO CÁC EM!</a:t>
            </a:r>
          </a:p>
          <a:p>
            <a:pPr algn="ctr">
              <a:lnSpc>
                <a:spcPct val="150000"/>
              </a:lnSpc>
            </a:pPr>
            <a:r>
              <a:rPr lang="en-US" sz="7200" b="1">
                <a:latin typeface="Arial" panose="020B0604020202020204" pitchFamily="34" charset="0"/>
                <a:cs typeface="Arial" panose="020B0604020202020204" pitchFamily="34" charset="0"/>
              </a:rPr>
              <a:t>CHÀO MỪNG CÁC EM ĐẾN VỚI BÀI HỌC MỚI NGÀY HÔM NAY!</a:t>
            </a:r>
          </a:p>
        </p:txBody>
      </p:sp>
      <p:cxnSp>
        <p:nvCxnSpPr>
          <p:cNvPr id="18" name="Straight Connector 17">
            <a:extLst>
              <a:ext uri="{FF2B5EF4-FFF2-40B4-BE49-F238E27FC236}">
                <a16:creationId xmlns:a16="http://schemas.microsoft.com/office/drawing/2014/main" id="{9C981D0E-AEDE-E212-51A3-4C988131C6BE}"/>
              </a:ext>
            </a:extLst>
          </p:cNvPr>
          <p:cNvCxnSpPr/>
          <p:nvPr/>
        </p:nvCxnSpPr>
        <p:spPr>
          <a:xfrm>
            <a:off x="4648200" y="7581900"/>
            <a:ext cx="9220200" cy="0"/>
          </a:xfrm>
          <a:prstGeom prst="line">
            <a:avLst/>
          </a:prstGeom>
          <a:ln w="38100">
            <a:solidFill>
              <a:srgbClr val="F9405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A3496-C55D-F6D7-3F05-30D5E6927744}"/>
              </a:ext>
            </a:extLst>
          </p:cNvPr>
          <p:cNvSpPr txBox="1"/>
          <p:nvPr/>
        </p:nvSpPr>
        <p:spPr>
          <a:xfrm>
            <a:off x="1047750" y="266700"/>
            <a:ext cx="16192500" cy="2057999"/>
          </a:xfrm>
          <a:prstGeom prst="rect">
            <a:avLst/>
          </a:prstGeom>
          <a:noFill/>
        </p:spPr>
        <p:txBody>
          <a:bodyPr wrap="square">
            <a:spAutoFit/>
          </a:bodyPr>
          <a:lstStyle/>
          <a:p>
            <a:pPr algn="just">
              <a:lnSpc>
                <a:spcPct val="150000"/>
              </a:lnSpc>
            </a:pPr>
            <a:r>
              <a:rPr lang="vi-VN" sz="4500" b="1">
                <a:solidFill>
                  <a:srgbClr val="C00000"/>
                </a:solidFill>
              </a:rPr>
              <a:t>Nhiệm vụ 2: </a:t>
            </a:r>
            <a:r>
              <a:rPr lang="vi-VN" sz="4500"/>
              <a:t>Tạo hình hoa văn được cách điệu từ hình học mang tính tượng trưng</a:t>
            </a:r>
            <a:endParaRPr lang="en-US" sz="4500"/>
          </a:p>
        </p:txBody>
      </p:sp>
      <p:sp>
        <p:nvSpPr>
          <p:cNvPr id="4" name="TextBox 3">
            <a:extLst>
              <a:ext uri="{FF2B5EF4-FFF2-40B4-BE49-F238E27FC236}">
                <a16:creationId xmlns:a16="http://schemas.microsoft.com/office/drawing/2014/main" id="{9F98FE17-924A-4E25-E5EE-D897ECDDBA27}"/>
              </a:ext>
            </a:extLst>
          </p:cNvPr>
          <p:cNvSpPr txBox="1"/>
          <p:nvPr/>
        </p:nvSpPr>
        <p:spPr>
          <a:xfrm>
            <a:off x="2667000" y="2476500"/>
            <a:ext cx="12954000" cy="707886"/>
          </a:xfrm>
          <a:prstGeom prst="rect">
            <a:avLst/>
          </a:prstGeom>
          <a:noFill/>
        </p:spPr>
        <p:txBody>
          <a:bodyPr wrap="square" rtlCol="0">
            <a:spAutoFit/>
          </a:bodyPr>
          <a:lstStyle/>
          <a:p>
            <a:pPr algn="ctr"/>
            <a:r>
              <a:rPr lang="en-US" sz="4000" i="1">
                <a:solidFill>
                  <a:srgbClr val="002060"/>
                </a:solidFill>
                <a:latin typeface="Arial" panose="020B0604020202020204" pitchFamily="34" charset="0"/>
                <a:cs typeface="Arial" panose="020B0604020202020204" pitchFamily="34" charset="0"/>
              </a:rPr>
              <a:t>Quan sát một số mẫu hoa văn cách điệu từ hình học </a:t>
            </a:r>
          </a:p>
        </p:txBody>
      </p:sp>
      <p:pic>
        <p:nvPicPr>
          <p:cNvPr id="6" name="Picture 5">
            <a:extLst>
              <a:ext uri="{FF2B5EF4-FFF2-40B4-BE49-F238E27FC236}">
                <a16:creationId xmlns:a16="http://schemas.microsoft.com/office/drawing/2014/main" id="{4ED69CBD-E572-8C49-5ED9-4FE0B981C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25" y="3771900"/>
            <a:ext cx="16821150" cy="6371460"/>
          </a:xfrm>
          <a:prstGeom prst="rect">
            <a:avLst/>
          </a:prstGeom>
        </p:spPr>
      </p:pic>
    </p:spTree>
    <p:extLst>
      <p:ext uri="{BB962C8B-B14F-4D97-AF65-F5344CB8AC3E}">
        <p14:creationId xmlns:p14="http://schemas.microsoft.com/office/powerpoint/2010/main" val="338504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6827F-000A-FDC9-1862-8AB7A3674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0" y="5037774"/>
            <a:ext cx="11811000" cy="5277801"/>
          </a:xfrm>
          <a:prstGeom prst="rect">
            <a:avLst/>
          </a:prstGeom>
        </p:spPr>
      </p:pic>
      <p:pic>
        <p:nvPicPr>
          <p:cNvPr id="5" name="Picture 4">
            <a:extLst>
              <a:ext uri="{FF2B5EF4-FFF2-40B4-BE49-F238E27FC236}">
                <a16:creationId xmlns:a16="http://schemas.microsoft.com/office/drawing/2014/main" id="{28D502D9-7ADE-3789-847C-E62301321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11811001" cy="4938826"/>
          </a:xfrm>
          <a:prstGeom prst="rect">
            <a:avLst/>
          </a:prstGeom>
        </p:spPr>
      </p:pic>
      <p:sp>
        <p:nvSpPr>
          <p:cNvPr id="6" name="Freeform 27">
            <a:extLst>
              <a:ext uri="{FF2B5EF4-FFF2-40B4-BE49-F238E27FC236}">
                <a16:creationId xmlns:a16="http://schemas.microsoft.com/office/drawing/2014/main" id="{E8F7C004-5754-56D3-F159-6F93F3AC4197}"/>
              </a:ext>
            </a:extLst>
          </p:cNvPr>
          <p:cNvSpPr/>
          <p:nvPr/>
        </p:nvSpPr>
        <p:spPr>
          <a:xfrm>
            <a:off x="990600" y="7962900"/>
            <a:ext cx="4624388" cy="3027047"/>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
        <p:nvSpPr>
          <p:cNvPr id="7" name="Freeform 27">
            <a:extLst>
              <a:ext uri="{FF2B5EF4-FFF2-40B4-BE49-F238E27FC236}">
                <a16:creationId xmlns:a16="http://schemas.microsoft.com/office/drawing/2014/main" id="{7A2DAA06-462F-6857-E6BF-A3B14B392040}"/>
              </a:ext>
            </a:extLst>
          </p:cNvPr>
          <p:cNvSpPr/>
          <p:nvPr/>
        </p:nvSpPr>
        <p:spPr>
          <a:xfrm rot="10965946">
            <a:off x="13024339" y="-696016"/>
            <a:ext cx="4624388" cy="3027047"/>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5626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16100" y="8140397"/>
            <a:ext cx="15619350" cy="2410452"/>
          </a:xfrm>
          <a:custGeom>
            <a:avLst/>
            <a:gdLst/>
            <a:ahLst/>
            <a:cxnLst/>
            <a:rect l="l" t="t" r="r" b="b"/>
            <a:pathLst>
              <a:path w="15619350" h="2410452">
                <a:moveTo>
                  <a:pt x="0" y="0"/>
                </a:moveTo>
                <a:lnTo>
                  <a:pt x="15619350" y="0"/>
                </a:lnTo>
                <a:lnTo>
                  <a:pt x="15619350" y="2410452"/>
                </a:lnTo>
                <a:lnTo>
                  <a:pt x="0" y="2410452"/>
                </a:lnTo>
                <a:lnTo>
                  <a:pt x="0" y="0"/>
                </a:lnTo>
                <a:close/>
              </a:path>
            </a:pathLst>
          </a:custGeom>
          <a:blipFill>
            <a:blip r:embed="rId2"/>
            <a:stretch>
              <a:fillRect b="-170533"/>
            </a:stretch>
          </a:blipFill>
        </p:spPr>
        <p:txBody>
          <a:bodyPr/>
          <a:lstStyle/>
          <a:p>
            <a:endParaRPr lang="en-US"/>
          </a:p>
        </p:txBody>
      </p:sp>
      <p:sp>
        <p:nvSpPr>
          <p:cNvPr id="3" name="Freeform 3"/>
          <p:cNvSpPr/>
          <p:nvPr/>
        </p:nvSpPr>
        <p:spPr>
          <a:xfrm flipH="1" flipV="1">
            <a:off x="-1940034" y="-374754"/>
            <a:ext cx="15619350" cy="2848641"/>
          </a:xfrm>
          <a:custGeom>
            <a:avLst/>
            <a:gdLst/>
            <a:ahLst/>
            <a:cxnLst/>
            <a:rect l="l" t="t" r="r" b="b"/>
            <a:pathLst>
              <a:path w="15619350" h="2848641">
                <a:moveTo>
                  <a:pt x="15619350" y="2848640"/>
                </a:moveTo>
                <a:lnTo>
                  <a:pt x="0" y="2848640"/>
                </a:lnTo>
                <a:lnTo>
                  <a:pt x="0" y="0"/>
                </a:lnTo>
                <a:lnTo>
                  <a:pt x="15619350" y="0"/>
                </a:lnTo>
                <a:lnTo>
                  <a:pt x="15619350" y="2848640"/>
                </a:lnTo>
                <a:close/>
              </a:path>
            </a:pathLst>
          </a:custGeom>
          <a:blipFill>
            <a:blip r:embed="rId2"/>
            <a:stretch>
              <a:fillRect b="-128918"/>
            </a:stretch>
          </a:blipFill>
        </p:spPr>
        <p:txBody>
          <a:bodyPr/>
          <a:lstStyle/>
          <a:p>
            <a:endParaRPr lang="en-US"/>
          </a:p>
        </p:txBody>
      </p:sp>
      <p:sp>
        <p:nvSpPr>
          <p:cNvPr id="8" name="TextBox 7">
            <a:extLst>
              <a:ext uri="{FF2B5EF4-FFF2-40B4-BE49-F238E27FC236}">
                <a16:creationId xmlns:a16="http://schemas.microsoft.com/office/drawing/2014/main" id="{998FBDD3-3553-B5AE-0A68-6527B4DBF641}"/>
              </a:ext>
            </a:extLst>
          </p:cNvPr>
          <p:cNvSpPr txBox="1"/>
          <p:nvPr/>
        </p:nvSpPr>
        <p:spPr>
          <a:xfrm>
            <a:off x="5562600" y="618679"/>
            <a:ext cx="7162800" cy="861774"/>
          </a:xfrm>
          <a:prstGeom prst="rect">
            <a:avLst/>
          </a:prstGeom>
          <a:noFill/>
        </p:spPr>
        <p:txBody>
          <a:bodyPr wrap="square" rtlCol="0">
            <a:spAutoFit/>
          </a:bodyPr>
          <a:lstStyle/>
          <a:p>
            <a:pPr algn="ctr"/>
            <a:r>
              <a:rPr lang="en-US" sz="5000" b="1">
                <a:solidFill>
                  <a:schemeClr val="accent4">
                    <a:lumMod val="75000"/>
                  </a:schemeClr>
                </a:solidFill>
                <a:latin typeface="Arial" panose="020B0604020202020204" pitchFamily="34" charset="0"/>
                <a:cs typeface="Arial" panose="020B0604020202020204" pitchFamily="34" charset="0"/>
              </a:rPr>
              <a:t>KẾT LUẬN </a:t>
            </a:r>
          </a:p>
        </p:txBody>
      </p:sp>
      <p:grpSp>
        <p:nvGrpSpPr>
          <p:cNvPr id="13" name="Group 12">
            <a:extLst>
              <a:ext uri="{FF2B5EF4-FFF2-40B4-BE49-F238E27FC236}">
                <a16:creationId xmlns:a16="http://schemas.microsoft.com/office/drawing/2014/main" id="{287A343E-CC63-0772-5471-99AAB924E798}"/>
              </a:ext>
            </a:extLst>
          </p:cNvPr>
          <p:cNvGrpSpPr/>
          <p:nvPr/>
        </p:nvGrpSpPr>
        <p:grpSpPr>
          <a:xfrm>
            <a:off x="990600" y="1943100"/>
            <a:ext cx="7514571" cy="7409144"/>
            <a:chOff x="1143000" y="1943100"/>
            <a:chExt cx="6934200" cy="7409144"/>
          </a:xfrm>
        </p:grpSpPr>
        <p:sp>
          <p:nvSpPr>
            <p:cNvPr id="9" name="Rectangle: Rounded Corners 8">
              <a:extLst>
                <a:ext uri="{FF2B5EF4-FFF2-40B4-BE49-F238E27FC236}">
                  <a16:creationId xmlns:a16="http://schemas.microsoft.com/office/drawing/2014/main" id="{FCA34611-53BD-89A5-42E4-5C1077D811EE}"/>
                </a:ext>
              </a:extLst>
            </p:cNvPr>
            <p:cNvSpPr/>
            <p:nvPr/>
          </p:nvSpPr>
          <p:spPr>
            <a:xfrm>
              <a:off x="1143000" y="1943100"/>
              <a:ext cx="6705600" cy="71628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23C0102-5E83-B1E3-8EAF-74A826BB6A4C}"/>
                </a:ext>
              </a:extLst>
            </p:cNvPr>
            <p:cNvSpPr/>
            <p:nvPr/>
          </p:nvSpPr>
          <p:spPr>
            <a:xfrm>
              <a:off x="1371600" y="2189444"/>
              <a:ext cx="6705600" cy="7162800"/>
            </a:xfrm>
            <a:prstGeom prst="round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3BAE4CE-046D-1FB2-AB9D-1CAD558C254A}"/>
                </a:ext>
              </a:extLst>
            </p:cNvPr>
            <p:cNvSpPr txBox="1"/>
            <p:nvPr/>
          </p:nvSpPr>
          <p:spPr>
            <a:xfrm>
              <a:off x="1626394" y="2561766"/>
              <a:ext cx="6222206" cy="6456255"/>
            </a:xfrm>
            <a:prstGeom prst="rect">
              <a:avLst/>
            </a:prstGeom>
            <a:noFill/>
          </p:spPr>
          <p:txBody>
            <a:bodyPr wrap="square">
              <a:spAutoFit/>
            </a:bodyPr>
            <a:lstStyle/>
            <a:p>
              <a:pPr algn="just">
                <a:lnSpc>
                  <a:spcPct val="150000"/>
                </a:lnSpc>
              </a:pPr>
              <a:r>
                <a:rPr lang="vi-VN" sz="4000"/>
                <a:t>Hoa văn truyền thống ở trang phục của dân tộc thiểu số Việt Nam thường vận dụng nét, tổ hợp nét và hình kỉ hà phối hợp thành các mô típ trang trí sinh động. </a:t>
              </a:r>
              <a:endParaRPr lang="en-US" sz="4000"/>
            </a:p>
          </p:txBody>
        </p:sp>
      </p:grpSp>
      <p:grpSp>
        <p:nvGrpSpPr>
          <p:cNvPr id="14" name="Group 13">
            <a:extLst>
              <a:ext uri="{FF2B5EF4-FFF2-40B4-BE49-F238E27FC236}">
                <a16:creationId xmlns:a16="http://schemas.microsoft.com/office/drawing/2014/main" id="{36F1B0B1-7335-2133-F936-8375F89DE113}"/>
              </a:ext>
            </a:extLst>
          </p:cNvPr>
          <p:cNvGrpSpPr/>
          <p:nvPr/>
        </p:nvGrpSpPr>
        <p:grpSpPr>
          <a:xfrm>
            <a:off x="9336151" y="1943100"/>
            <a:ext cx="7770750" cy="7998250"/>
            <a:chOff x="1143000" y="1943100"/>
            <a:chExt cx="6934200" cy="7998250"/>
          </a:xfrm>
        </p:grpSpPr>
        <p:sp>
          <p:nvSpPr>
            <p:cNvPr id="15" name="Rectangle: Rounded Corners 14">
              <a:extLst>
                <a:ext uri="{FF2B5EF4-FFF2-40B4-BE49-F238E27FC236}">
                  <a16:creationId xmlns:a16="http://schemas.microsoft.com/office/drawing/2014/main" id="{DE09934F-8B8E-33EF-45A0-D61B055B7168}"/>
                </a:ext>
              </a:extLst>
            </p:cNvPr>
            <p:cNvSpPr/>
            <p:nvPr/>
          </p:nvSpPr>
          <p:spPr>
            <a:xfrm>
              <a:off x="1143000" y="1943100"/>
              <a:ext cx="6705600" cy="71628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0BB59D5-ADAC-0CFB-85F0-45BD7938A47F}"/>
                </a:ext>
              </a:extLst>
            </p:cNvPr>
            <p:cNvSpPr/>
            <p:nvPr/>
          </p:nvSpPr>
          <p:spPr>
            <a:xfrm>
              <a:off x="1371600" y="2189444"/>
              <a:ext cx="6705600" cy="7162800"/>
            </a:xfrm>
            <a:prstGeom prst="round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372448-437F-B870-B818-C2DA8C00221A}"/>
                </a:ext>
              </a:extLst>
            </p:cNvPr>
            <p:cNvSpPr txBox="1"/>
            <p:nvPr/>
          </p:nvSpPr>
          <p:spPr>
            <a:xfrm>
              <a:off x="1626394" y="2561766"/>
              <a:ext cx="6222206" cy="7379584"/>
            </a:xfrm>
            <a:prstGeom prst="rect">
              <a:avLst/>
            </a:prstGeom>
            <a:noFill/>
          </p:spPr>
          <p:txBody>
            <a:bodyPr wrap="square">
              <a:spAutoFit/>
            </a:bodyPr>
            <a:lstStyle/>
            <a:p>
              <a:pPr algn="just">
                <a:lnSpc>
                  <a:spcPct val="150000"/>
                </a:lnSpc>
              </a:pPr>
              <a:r>
                <a:rPr lang="vi-VN" sz="4000"/>
                <a:t>Mô típ trang trí trên trang phục của dân tộc thiểu số ở Việt Nam thường sáng tạo theo các nguyên lí cân bằng và nhịp điệu, tạo nên các xu hướng chuyển động trong mỗi sản phẩm cụ thể.</a:t>
              </a:r>
              <a:endParaRPr lang="en-US" sz="40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2.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THỂ HIỆN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840693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8D9D7F-D1C1-1D9B-5DA0-C7D590F588EF}"/>
              </a:ext>
            </a:extLst>
          </p:cNvPr>
          <p:cNvSpPr txBox="1"/>
          <p:nvPr/>
        </p:nvSpPr>
        <p:spPr>
          <a:xfrm>
            <a:off x="800100" y="33337"/>
            <a:ext cx="16687800" cy="2057999"/>
          </a:xfrm>
          <a:prstGeom prst="rect">
            <a:avLst/>
          </a:prstGeom>
          <a:noFill/>
        </p:spPr>
        <p:txBody>
          <a:bodyPr wrap="square">
            <a:spAutoFit/>
          </a:bodyPr>
          <a:lstStyle/>
          <a:p>
            <a:pPr algn="just">
              <a:lnSpc>
                <a:spcPct val="150000"/>
              </a:lnSpc>
            </a:pPr>
            <a:r>
              <a:rPr lang="vi-VN" sz="4500" b="1">
                <a:solidFill>
                  <a:srgbClr val="C00000"/>
                </a:solidFill>
              </a:rPr>
              <a:t>Nhiệm vụ 1: </a:t>
            </a:r>
            <a:r>
              <a:rPr lang="vi-VN" sz="4500"/>
              <a:t>Gợi ý các bước sử dụng hoa văn trong thiết kế một bộ trang phục</a:t>
            </a:r>
            <a:endParaRPr lang="en-US" sz="4500"/>
          </a:p>
        </p:txBody>
      </p:sp>
      <p:sp>
        <p:nvSpPr>
          <p:cNvPr id="5" name="TextBox 4">
            <a:extLst>
              <a:ext uri="{FF2B5EF4-FFF2-40B4-BE49-F238E27FC236}">
                <a16:creationId xmlns:a16="http://schemas.microsoft.com/office/drawing/2014/main" id="{6428626F-35DE-6667-E773-30DC375531FA}"/>
              </a:ext>
            </a:extLst>
          </p:cNvPr>
          <p:cNvSpPr txBox="1"/>
          <p:nvPr/>
        </p:nvSpPr>
        <p:spPr>
          <a:xfrm>
            <a:off x="2895600" y="2247900"/>
            <a:ext cx="12496800" cy="707886"/>
          </a:xfrm>
          <a:prstGeom prst="rect">
            <a:avLst/>
          </a:prstGeom>
          <a:noFill/>
        </p:spPr>
        <p:txBody>
          <a:bodyPr wrap="square">
            <a:spAutoFit/>
          </a:bodyPr>
          <a:lstStyle/>
          <a:p>
            <a:pPr algn="ctr"/>
            <a:r>
              <a:rPr lang="en-US" sz="4000">
                <a:solidFill>
                  <a:srgbClr val="002060"/>
                </a:solidFill>
                <a:latin typeface="Arial" panose="020B0604020202020204" pitchFamily="34" charset="0"/>
                <a:cs typeface="Arial" panose="020B0604020202020204" pitchFamily="34" charset="0"/>
              </a:rPr>
              <a:t>Quan sát hình ảnh SHS tr.19 và trả lời câu hỏi: </a:t>
            </a:r>
          </a:p>
        </p:txBody>
      </p:sp>
      <p:pic>
        <p:nvPicPr>
          <p:cNvPr id="7" name="Picture 6">
            <a:extLst>
              <a:ext uri="{FF2B5EF4-FFF2-40B4-BE49-F238E27FC236}">
                <a16:creationId xmlns:a16="http://schemas.microsoft.com/office/drawing/2014/main" id="{CB443A52-6710-45DC-D332-C3897CE00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3112350"/>
            <a:ext cx="9840791" cy="6908926"/>
          </a:xfrm>
          <a:prstGeom prst="rect">
            <a:avLst/>
          </a:prstGeom>
        </p:spPr>
      </p:pic>
      <p:sp>
        <p:nvSpPr>
          <p:cNvPr id="8" name="Speech Bubble: Rectangle with Corners Rounded 7">
            <a:extLst>
              <a:ext uri="{FF2B5EF4-FFF2-40B4-BE49-F238E27FC236}">
                <a16:creationId xmlns:a16="http://schemas.microsoft.com/office/drawing/2014/main" id="{3974197C-BC8E-A37E-BDBA-340DC952F1FB}"/>
              </a:ext>
            </a:extLst>
          </p:cNvPr>
          <p:cNvSpPr/>
          <p:nvPr/>
        </p:nvSpPr>
        <p:spPr>
          <a:xfrm>
            <a:off x="11239500" y="4395113"/>
            <a:ext cx="6248400" cy="4343400"/>
          </a:xfrm>
          <a:prstGeom prst="wedgeRoundRectCallout">
            <a:avLst>
              <a:gd name="adj1" fmla="val -55361"/>
              <a:gd name="adj2" fmla="val 29122"/>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Trình bày các bước sử dụng hoa văn trong thiết kế một bộ trang phục?</a:t>
            </a:r>
            <a:endParaRPr lang="en-US" sz="4000">
              <a:solidFill>
                <a:schemeClr val="tx1"/>
              </a:solidFill>
            </a:endParaRPr>
          </a:p>
        </p:txBody>
      </p:sp>
    </p:spTree>
    <p:extLst>
      <p:ext uri="{BB962C8B-B14F-4D97-AF65-F5344CB8AC3E}">
        <p14:creationId xmlns:p14="http://schemas.microsoft.com/office/powerpoint/2010/main" val="70343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092D-26AF-BF12-F562-82CAC8AE6B46}"/>
              </a:ext>
            </a:extLst>
          </p:cNvPr>
          <p:cNvSpPr txBox="1"/>
          <p:nvPr/>
        </p:nvSpPr>
        <p:spPr>
          <a:xfrm>
            <a:off x="838200" y="301685"/>
            <a:ext cx="170688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Các bước sử dụng hoa văn trong việc thiết kế một bộ trang phục</a:t>
            </a:r>
          </a:p>
        </p:txBody>
      </p:sp>
      <p:grpSp>
        <p:nvGrpSpPr>
          <p:cNvPr id="10" name="Group 9">
            <a:extLst>
              <a:ext uri="{FF2B5EF4-FFF2-40B4-BE49-F238E27FC236}">
                <a16:creationId xmlns:a16="http://schemas.microsoft.com/office/drawing/2014/main" id="{8763BA9B-F8CA-7A39-A469-7C4E34294ADB}"/>
              </a:ext>
            </a:extLst>
          </p:cNvPr>
          <p:cNvGrpSpPr/>
          <p:nvPr/>
        </p:nvGrpSpPr>
        <p:grpSpPr>
          <a:xfrm>
            <a:off x="323850" y="1387404"/>
            <a:ext cx="8296275" cy="8600621"/>
            <a:chOff x="323850" y="1387404"/>
            <a:chExt cx="8296275" cy="8600621"/>
          </a:xfrm>
        </p:grpSpPr>
        <p:pic>
          <p:nvPicPr>
            <p:cNvPr id="4" name="Picture 3">
              <a:extLst>
                <a:ext uri="{FF2B5EF4-FFF2-40B4-BE49-F238E27FC236}">
                  <a16:creationId xmlns:a16="http://schemas.microsoft.com/office/drawing/2014/main" id="{75EB42A9-1AD1-9946-465A-2AEF494E50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6"/>
            <a:stretch/>
          </p:blipFill>
          <p:spPr>
            <a:xfrm>
              <a:off x="4962525" y="1387404"/>
              <a:ext cx="3657600" cy="6350063"/>
            </a:xfrm>
            <a:prstGeom prst="rect">
              <a:avLst/>
            </a:prstGeom>
          </p:spPr>
        </p:pic>
        <p:grpSp>
          <p:nvGrpSpPr>
            <p:cNvPr id="7" name="Group 6">
              <a:extLst>
                <a:ext uri="{FF2B5EF4-FFF2-40B4-BE49-F238E27FC236}">
                  <a16:creationId xmlns:a16="http://schemas.microsoft.com/office/drawing/2014/main" id="{F193352E-4577-D0EB-D1C5-FCC2916262C2}"/>
                </a:ext>
              </a:extLst>
            </p:cNvPr>
            <p:cNvGrpSpPr/>
            <p:nvPr/>
          </p:nvGrpSpPr>
          <p:grpSpPr>
            <a:xfrm>
              <a:off x="323850" y="1387404"/>
              <a:ext cx="3924300" cy="8600621"/>
              <a:chOff x="323850" y="1387404"/>
              <a:chExt cx="3924300" cy="8600621"/>
            </a:xfrm>
          </p:grpSpPr>
          <p:pic>
            <p:nvPicPr>
              <p:cNvPr id="2" name="Picture 1">
                <a:extLst>
                  <a:ext uri="{FF2B5EF4-FFF2-40B4-BE49-F238E27FC236}">
                    <a16:creationId xmlns:a16="http://schemas.microsoft.com/office/drawing/2014/main" id="{7F59E6A3-9D57-3DC8-C01C-2237F5D27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1387404"/>
                <a:ext cx="3657600" cy="6350063"/>
              </a:xfrm>
              <a:prstGeom prst="rect">
                <a:avLst/>
              </a:prstGeom>
            </p:spPr>
          </p:pic>
          <p:sp>
            <p:nvSpPr>
              <p:cNvPr id="8" name="TextBox 7">
                <a:extLst>
                  <a:ext uri="{FF2B5EF4-FFF2-40B4-BE49-F238E27FC236}">
                    <a16:creationId xmlns:a16="http://schemas.microsoft.com/office/drawing/2014/main" id="{9C041202-775F-7EE8-2A5B-58E783654E1A}"/>
                  </a:ext>
                </a:extLst>
              </p:cNvPr>
              <p:cNvSpPr txBox="1"/>
              <p:nvPr/>
            </p:nvSpPr>
            <p:spPr>
              <a:xfrm>
                <a:off x="323850" y="7892771"/>
                <a:ext cx="3924300" cy="2095254"/>
              </a:xfrm>
              <a:prstGeom prst="rect">
                <a:avLst/>
              </a:prstGeom>
              <a:noFill/>
            </p:spPr>
            <p:txBody>
              <a:bodyPr wrap="square">
                <a:spAutoFit/>
              </a:bodyPr>
              <a:lstStyle/>
              <a:p>
                <a:pPr algn="just">
                  <a:lnSpc>
                    <a:spcPct val="150000"/>
                  </a:lnSpc>
                </a:pPr>
                <a:r>
                  <a:rPr lang="vi-VN" sz="3000" b="1"/>
                  <a:t>Bước 1: </a:t>
                </a:r>
                <a:r>
                  <a:rPr lang="vi-VN" sz="3000"/>
                  <a:t>Xây dựng ý tưởng và thiết kế kiểu dáng trang phục.</a:t>
                </a:r>
                <a:endParaRPr lang="en-US" sz="3000"/>
              </a:p>
            </p:txBody>
          </p:sp>
        </p:grpSp>
        <p:sp>
          <p:nvSpPr>
            <p:cNvPr id="9" name="TextBox 8">
              <a:extLst>
                <a:ext uri="{FF2B5EF4-FFF2-40B4-BE49-F238E27FC236}">
                  <a16:creationId xmlns:a16="http://schemas.microsoft.com/office/drawing/2014/main" id="{4FCF3F11-8CBF-1284-9B67-4AB1FF8542FE}"/>
                </a:ext>
              </a:extLst>
            </p:cNvPr>
            <p:cNvSpPr txBox="1"/>
            <p:nvPr/>
          </p:nvSpPr>
          <p:spPr>
            <a:xfrm>
              <a:off x="4695825" y="7890061"/>
              <a:ext cx="3924300" cy="2095254"/>
            </a:xfrm>
            <a:prstGeom prst="rect">
              <a:avLst/>
            </a:prstGeom>
            <a:noFill/>
          </p:spPr>
          <p:txBody>
            <a:bodyPr wrap="square">
              <a:spAutoFit/>
            </a:bodyPr>
            <a:lstStyle/>
            <a:p>
              <a:pPr algn="just">
                <a:lnSpc>
                  <a:spcPct val="150000"/>
                </a:lnSpc>
              </a:pPr>
              <a:r>
                <a:rPr lang="vi-VN" sz="3000" b="1"/>
                <a:t>Bước 2: </a:t>
              </a:r>
              <a:r>
                <a:rPr lang="vi-VN" sz="3000"/>
                <a:t>Sử dụng hoa văn truyền thống trong trang trí.</a:t>
              </a:r>
              <a:endParaRPr lang="en-US" sz="3000"/>
            </a:p>
          </p:txBody>
        </p:sp>
      </p:grpSp>
      <p:grpSp>
        <p:nvGrpSpPr>
          <p:cNvPr id="14" name="Group 13">
            <a:extLst>
              <a:ext uri="{FF2B5EF4-FFF2-40B4-BE49-F238E27FC236}">
                <a16:creationId xmlns:a16="http://schemas.microsoft.com/office/drawing/2014/main" id="{F89565AA-D5C1-89AD-BBB1-07BC88E47A6F}"/>
              </a:ext>
            </a:extLst>
          </p:cNvPr>
          <p:cNvGrpSpPr/>
          <p:nvPr/>
        </p:nvGrpSpPr>
        <p:grpSpPr>
          <a:xfrm>
            <a:off x="9372600" y="1476242"/>
            <a:ext cx="8615362" cy="7816575"/>
            <a:chOff x="9372600" y="1476242"/>
            <a:chExt cx="8615362" cy="7816575"/>
          </a:xfrm>
        </p:grpSpPr>
        <p:pic>
          <p:nvPicPr>
            <p:cNvPr id="6" name="Picture 5">
              <a:extLst>
                <a:ext uri="{FF2B5EF4-FFF2-40B4-BE49-F238E27FC236}">
                  <a16:creationId xmlns:a16="http://schemas.microsoft.com/office/drawing/2014/main" id="{690018D4-8A26-0430-A666-334FDBC2B7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109"/>
            <a:stretch/>
          </p:blipFill>
          <p:spPr>
            <a:xfrm>
              <a:off x="14325600" y="1485767"/>
              <a:ext cx="3657600" cy="6350063"/>
            </a:xfrm>
            <a:prstGeom prst="rect">
              <a:avLst/>
            </a:prstGeom>
          </p:spPr>
        </p:pic>
        <p:grpSp>
          <p:nvGrpSpPr>
            <p:cNvPr id="11" name="Group 10">
              <a:extLst>
                <a:ext uri="{FF2B5EF4-FFF2-40B4-BE49-F238E27FC236}">
                  <a16:creationId xmlns:a16="http://schemas.microsoft.com/office/drawing/2014/main" id="{B9646F19-4779-09A1-DBCA-E36CC4ADE3B0}"/>
                </a:ext>
              </a:extLst>
            </p:cNvPr>
            <p:cNvGrpSpPr/>
            <p:nvPr/>
          </p:nvGrpSpPr>
          <p:grpSpPr>
            <a:xfrm>
              <a:off x="9372600" y="1476242"/>
              <a:ext cx="3924300" cy="7816575"/>
              <a:chOff x="9372600" y="1476242"/>
              <a:chExt cx="3924300" cy="7816575"/>
            </a:xfrm>
          </p:grpSpPr>
          <p:pic>
            <p:nvPicPr>
              <p:cNvPr id="5" name="Picture 4">
                <a:extLst>
                  <a:ext uri="{FF2B5EF4-FFF2-40B4-BE49-F238E27FC236}">
                    <a16:creationId xmlns:a16="http://schemas.microsoft.com/office/drawing/2014/main" id="{4992B175-2999-D1D9-7C18-DC31D06D02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46"/>
              <a:stretch/>
            </p:blipFill>
            <p:spPr>
              <a:xfrm>
                <a:off x="9694068" y="1476242"/>
                <a:ext cx="3527856" cy="6350063"/>
              </a:xfrm>
              <a:prstGeom prst="rect">
                <a:avLst/>
              </a:prstGeom>
            </p:spPr>
          </p:pic>
          <p:sp>
            <p:nvSpPr>
              <p:cNvPr id="12" name="TextBox 11">
                <a:extLst>
                  <a:ext uri="{FF2B5EF4-FFF2-40B4-BE49-F238E27FC236}">
                    <a16:creationId xmlns:a16="http://schemas.microsoft.com/office/drawing/2014/main" id="{FBE583DE-75A6-4395-6755-EE833E5AE3A3}"/>
                  </a:ext>
                </a:extLst>
              </p:cNvPr>
              <p:cNvSpPr txBox="1"/>
              <p:nvPr/>
            </p:nvSpPr>
            <p:spPr>
              <a:xfrm>
                <a:off x="9372600" y="7890061"/>
                <a:ext cx="3924300" cy="1402756"/>
              </a:xfrm>
              <a:prstGeom prst="rect">
                <a:avLst/>
              </a:prstGeom>
              <a:noFill/>
            </p:spPr>
            <p:txBody>
              <a:bodyPr wrap="square">
                <a:spAutoFit/>
              </a:bodyPr>
              <a:lstStyle/>
              <a:p>
                <a:pPr algn="just">
                  <a:lnSpc>
                    <a:spcPct val="150000"/>
                  </a:lnSpc>
                </a:pPr>
                <a:r>
                  <a:rPr lang="vi-VN" sz="3000" b="1"/>
                  <a:t>Bước 3: </a:t>
                </a:r>
                <a:r>
                  <a:rPr lang="vi-VN" sz="3000"/>
                  <a:t>Phối màu trang phục</a:t>
                </a:r>
                <a:endParaRPr lang="en-US" sz="3000"/>
              </a:p>
            </p:txBody>
          </p:sp>
        </p:grpSp>
        <p:sp>
          <p:nvSpPr>
            <p:cNvPr id="13" name="TextBox 12">
              <a:extLst>
                <a:ext uri="{FF2B5EF4-FFF2-40B4-BE49-F238E27FC236}">
                  <a16:creationId xmlns:a16="http://schemas.microsoft.com/office/drawing/2014/main" id="{3CB81AFE-BB1C-7E3F-6B92-B78639F9CBB7}"/>
                </a:ext>
              </a:extLst>
            </p:cNvPr>
            <p:cNvSpPr txBox="1"/>
            <p:nvPr/>
          </p:nvSpPr>
          <p:spPr>
            <a:xfrm>
              <a:off x="14063662" y="7890061"/>
              <a:ext cx="3924300" cy="1402756"/>
            </a:xfrm>
            <a:prstGeom prst="rect">
              <a:avLst/>
            </a:prstGeom>
            <a:noFill/>
          </p:spPr>
          <p:txBody>
            <a:bodyPr wrap="square">
              <a:spAutoFit/>
            </a:bodyPr>
            <a:lstStyle/>
            <a:p>
              <a:pPr algn="just">
                <a:lnSpc>
                  <a:spcPct val="150000"/>
                </a:lnSpc>
              </a:pPr>
              <a:r>
                <a:rPr lang="vi-VN" sz="3000" b="1"/>
                <a:t>Bước 4: </a:t>
              </a:r>
              <a:r>
                <a:rPr lang="vi-VN" sz="3000"/>
                <a:t>Hoàn thiện bản </a:t>
              </a:r>
              <a:r>
                <a:rPr lang="en-US" sz="3000">
                  <a:latin typeface="Arial" panose="020B0604020202020204" pitchFamily="34" charset="0"/>
                  <a:cs typeface="Arial" panose="020B0604020202020204" pitchFamily="34" charset="0"/>
                </a:rPr>
                <a:t>thiết kế. </a:t>
              </a:r>
            </a:p>
          </p:txBody>
        </p:sp>
      </p:grpSp>
    </p:spTree>
    <p:extLst>
      <p:ext uri="{BB962C8B-B14F-4D97-AF65-F5344CB8AC3E}">
        <p14:creationId xmlns:p14="http://schemas.microsoft.com/office/powerpoint/2010/main" val="419655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2B96204-B877-5582-D7DC-6BD6D35A1505}"/>
              </a:ext>
            </a:extLst>
          </p:cNvPr>
          <p:cNvGrpSpPr/>
          <p:nvPr/>
        </p:nvGrpSpPr>
        <p:grpSpPr>
          <a:xfrm>
            <a:off x="381000" y="287876"/>
            <a:ext cx="12753975" cy="9711247"/>
            <a:chOff x="742950" y="224613"/>
            <a:chExt cx="12753975" cy="9711247"/>
          </a:xfrm>
        </p:grpSpPr>
        <p:grpSp>
          <p:nvGrpSpPr>
            <p:cNvPr id="5" name="Group 4">
              <a:extLst>
                <a:ext uri="{FF2B5EF4-FFF2-40B4-BE49-F238E27FC236}">
                  <a16:creationId xmlns:a16="http://schemas.microsoft.com/office/drawing/2014/main" id="{A4A8792B-7627-B420-726F-9D2BBE25BFAC}"/>
                </a:ext>
              </a:extLst>
            </p:cNvPr>
            <p:cNvGrpSpPr/>
            <p:nvPr/>
          </p:nvGrpSpPr>
          <p:grpSpPr>
            <a:xfrm>
              <a:off x="742950" y="1066800"/>
              <a:ext cx="11753850" cy="8572500"/>
              <a:chOff x="742950" y="1066800"/>
              <a:chExt cx="11753850" cy="8572500"/>
            </a:xfrm>
          </p:grpSpPr>
          <p:sp>
            <p:nvSpPr>
              <p:cNvPr id="2" name="Rectangle: Rounded Corners 1">
                <a:extLst>
                  <a:ext uri="{FF2B5EF4-FFF2-40B4-BE49-F238E27FC236}">
                    <a16:creationId xmlns:a16="http://schemas.microsoft.com/office/drawing/2014/main" id="{65B454A8-3A30-290E-A7A8-F9A185B5F142}"/>
                  </a:ext>
                </a:extLst>
              </p:cNvPr>
              <p:cNvSpPr/>
              <p:nvPr/>
            </p:nvSpPr>
            <p:spPr>
              <a:xfrm>
                <a:off x="742950" y="1066800"/>
                <a:ext cx="11353800" cy="81534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0B20572-3193-3C81-5FAB-6805B438325E}"/>
                  </a:ext>
                </a:extLst>
              </p:cNvPr>
              <p:cNvSpPr/>
              <p:nvPr/>
            </p:nvSpPr>
            <p:spPr>
              <a:xfrm>
                <a:off x="1143000" y="1485900"/>
                <a:ext cx="11353800" cy="8153400"/>
              </a:xfrm>
              <a:prstGeom prst="round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15F76D-DD6E-2899-2AB3-0CCCCC77497C}"/>
                  </a:ext>
                </a:extLst>
              </p:cNvPr>
              <p:cNvSpPr txBox="1"/>
              <p:nvPr/>
            </p:nvSpPr>
            <p:spPr>
              <a:xfrm>
                <a:off x="1685925" y="2476500"/>
                <a:ext cx="10267950" cy="5633658"/>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MỞ RỘNG</a:t>
                </a:r>
              </a:p>
              <a:p>
                <a:pPr algn="just">
                  <a:lnSpc>
                    <a:spcPct val="150000"/>
                  </a:lnSpc>
                </a:pPr>
                <a:r>
                  <a:rPr lang="vi-VN" sz="4000">
                    <a:latin typeface="Arial" panose="020B0604020202020204" pitchFamily="34" charset="0"/>
                    <a:cs typeface="Arial" panose="020B0604020202020204" pitchFamily="34" charset="0"/>
                  </a:rPr>
                  <a:t>Sử dụng hoa văn có nguồn gốc từ văn hoá dân tộc trong thiết kế trang phục luôn chứa đựng những giá trị độc đáo, thể hiện tư duy sáng tạo, kế thừa bản sắc dân tộc và giao thoa giữa yếu tố truyền thống và hiện đại.</a:t>
                </a:r>
                <a:endParaRPr lang="en-US" sz="4000">
                  <a:latin typeface="Arial" panose="020B0604020202020204" pitchFamily="34" charset="0"/>
                  <a:cs typeface="Arial" panose="020B0604020202020204" pitchFamily="34" charset="0"/>
                </a:endParaRPr>
              </a:p>
            </p:txBody>
          </p:sp>
        </p:grpSp>
        <p:sp>
          <p:nvSpPr>
            <p:cNvPr id="6" name="Freeform 17">
              <a:extLst>
                <a:ext uri="{FF2B5EF4-FFF2-40B4-BE49-F238E27FC236}">
                  <a16:creationId xmlns:a16="http://schemas.microsoft.com/office/drawing/2014/main" id="{9EFFD292-822F-2DA0-0A0A-79A30F2624D4}"/>
                </a:ext>
              </a:extLst>
            </p:cNvPr>
            <p:cNvSpPr/>
            <p:nvPr/>
          </p:nvSpPr>
          <p:spPr>
            <a:xfrm rot="19122690">
              <a:off x="1831179" y="224613"/>
              <a:ext cx="2308559" cy="2522574"/>
            </a:xfrm>
            <a:custGeom>
              <a:avLst/>
              <a:gdLst/>
              <a:ahLst/>
              <a:cxnLst/>
              <a:rect l="l" t="t" r="r" b="b"/>
              <a:pathLst>
                <a:path w="1476435" h="1275271">
                  <a:moveTo>
                    <a:pt x="0" y="0"/>
                  </a:moveTo>
                  <a:lnTo>
                    <a:pt x="1476435" y="0"/>
                  </a:lnTo>
                  <a:lnTo>
                    <a:pt x="1476435" y="1275271"/>
                  </a:lnTo>
                  <a:lnTo>
                    <a:pt x="0" y="1275271"/>
                  </a:lnTo>
                  <a:lnTo>
                    <a:pt x="0" y="0"/>
                  </a:lnTo>
                  <a:close/>
                </a:path>
              </a:pathLst>
            </a:custGeom>
            <a:blipFill>
              <a:blip r:embed="rId2"/>
              <a:stretch>
                <a:fillRect/>
              </a:stretch>
            </a:blipFill>
          </p:spPr>
          <p:txBody>
            <a:bodyPr/>
            <a:lstStyle/>
            <a:p>
              <a:endParaRPr lang="en-US"/>
            </a:p>
          </p:txBody>
        </p:sp>
        <p:sp>
          <p:nvSpPr>
            <p:cNvPr id="7" name="Freeform 30">
              <a:extLst>
                <a:ext uri="{FF2B5EF4-FFF2-40B4-BE49-F238E27FC236}">
                  <a16:creationId xmlns:a16="http://schemas.microsoft.com/office/drawing/2014/main" id="{F9A51F31-6C0B-7E7B-B8D1-48C3637967CF}"/>
                </a:ext>
              </a:extLst>
            </p:cNvPr>
            <p:cNvSpPr/>
            <p:nvPr/>
          </p:nvSpPr>
          <p:spPr>
            <a:xfrm>
              <a:off x="11210925" y="7666339"/>
              <a:ext cx="2286000" cy="2269521"/>
            </a:xfrm>
            <a:custGeom>
              <a:avLst/>
              <a:gdLst/>
              <a:ahLst/>
              <a:cxnLst/>
              <a:rect l="l" t="t" r="r" b="b"/>
              <a:pathLst>
                <a:path w="1225089" h="1059702">
                  <a:moveTo>
                    <a:pt x="0" y="0"/>
                  </a:moveTo>
                  <a:lnTo>
                    <a:pt x="1225089" y="0"/>
                  </a:lnTo>
                  <a:lnTo>
                    <a:pt x="1225089" y="1059702"/>
                  </a:lnTo>
                  <a:lnTo>
                    <a:pt x="0" y="1059702"/>
                  </a:lnTo>
                  <a:lnTo>
                    <a:pt x="0" y="0"/>
                  </a:lnTo>
                  <a:close/>
                </a:path>
              </a:pathLst>
            </a:custGeom>
            <a:blipFill>
              <a:blip r:embed="rId3"/>
              <a:stretch>
                <a:fillRect/>
              </a:stretch>
            </a:blipFill>
          </p:spPr>
          <p:txBody>
            <a:bodyPr/>
            <a:lstStyle/>
            <a:p>
              <a:endParaRPr lang="en-US"/>
            </a:p>
          </p:txBody>
        </p:sp>
      </p:grpSp>
      <p:sp>
        <p:nvSpPr>
          <p:cNvPr id="9" name="Freeform 22">
            <a:extLst>
              <a:ext uri="{FF2B5EF4-FFF2-40B4-BE49-F238E27FC236}">
                <a16:creationId xmlns:a16="http://schemas.microsoft.com/office/drawing/2014/main" id="{67675CB2-6AE7-BA59-0854-0C283A79831F}"/>
              </a:ext>
            </a:extLst>
          </p:cNvPr>
          <p:cNvSpPr/>
          <p:nvPr/>
        </p:nvSpPr>
        <p:spPr>
          <a:xfrm>
            <a:off x="12701587" y="213092"/>
            <a:ext cx="6635115" cy="10287000"/>
          </a:xfrm>
          <a:custGeom>
            <a:avLst/>
            <a:gdLst/>
            <a:ahLst/>
            <a:cxnLst/>
            <a:rect l="l" t="t" r="r" b="b"/>
            <a:pathLst>
              <a:path w="6635115" h="10287000">
                <a:moveTo>
                  <a:pt x="0" y="0"/>
                </a:moveTo>
                <a:lnTo>
                  <a:pt x="6635115" y="0"/>
                </a:lnTo>
                <a:lnTo>
                  <a:pt x="6635115" y="10287000"/>
                </a:lnTo>
                <a:lnTo>
                  <a:pt x="0" y="102870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280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35501D-9685-C8A0-F391-25146C62CDD9}"/>
              </a:ext>
            </a:extLst>
          </p:cNvPr>
          <p:cNvSpPr txBox="1"/>
          <p:nvPr/>
        </p:nvSpPr>
        <p:spPr>
          <a:xfrm>
            <a:off x="657225" y="190500"/>
            <a:ext cx="16973550" cy="2041456"/>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Nhiệm vụ 2: </a:t>
            </a:r>
            <a:r>
              <a:rPr lang="en-US" sz="4500">
                <a:latin typeface="Arial" panose="020B0604020202020204" pitchFamily="34" charset="0"/>
                <a:cs typeface="Arial" panose="020B0604020202020204" pitchFamily="34" charset="0"/>
              </a:rPr>
              <a:t>Thiết kế một bộ trang phục sử dụng hoa văn dân tộc thiểu số</a:t>
            </a:r>
          </a:p>
        </p:txBody>
      </p:sp>
      <p:sp>
        <p:nvSpPr>
          <p:cNvPr id="4" name="Rectangle: Rounded Corners 3">
            <a:extLst>
              <a:ext uri="{FF2B5EF4-FFF2-40B4-BE49-F238E27FC236}">
                <a16:creationId xmlns:a16="http://schemas.microsoft.com/office/drawing/2014/main" id="{90435D13-1D17-B9C4-7F83-36AB18D9E78D}"/>
              </a:ext>
            </a:extLst>
          </p:cNvPr>
          <p:cNvSpPr/>
          <p:nvPr/>
        </p:nvSpPr>
        <p:spPr>
          <a:xfrm>
            <a:off x="835818" y="2400300"/>
            <a:ext cx="16616363" cy="13716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Đề bài: Em hãy thiết kế một bộ trang phục với hoa văn dân tộc thiểu số.</a:t>
            </a:r>
          </a:p>
        </p:txBody>
      </p:sp>
      <p:cxnSp>
        <p:nvCxnSpPr>
          <p:cNvPr id="6" name="Straight Connector 5">
            <a:extLst>
              <a:ext uri="{FF2B5EF4-FFF2-40B4-BE49-F238E27FC236}">
                <a16:creationId xmlns:a16="http://schemas.microsoft.com/office/drawing/2014/main" id="{986EE327-01C9-3D2B-9102-62C1770094A0}"/>
              </a:ext>
            </a:extLst>
          </p:cNvPr>
          <p:cNvCxnSpPr/>
          <p:nvPr/>
        </p:nvCxnSpPr>
        <p:spPr>
          <a:xfrm>
            <a:off x="9677400" y="4610100"/>
            <a:ext cx="0" cy="4724400"/>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541205-2B25-C087-EFD7-769F416015CC}"/>
              </a:ext>
            </a:extLst>
          </p:cNvPr>
          <p:cNvSpPr txBox="1"/>
          <p:nvPr/>
        </p:nvSpPr>
        <p:spPr>
          <a:xfrm>
            <a:off x="759617" y="4148353"/>
            <a:ext cx="8384382" cy="5647893"/>
          </a:xfrm>
          <a:prstGeom prst="rect">
            <a:avLst/>
          </a:prstGeom>
          <a:noFill/>
        </p:spPr>
        <p:txBody>
          <a:bodyPr wrap="square">
            <a:spAutoFit/>
          </a:bodyPr>
          <a:lstStyle/>
          <a:p>
            <a:pPr algn="just">
              <a:lnSpc>
                <a:spcPct val="150000"/>
              </a:lnSpc>
            </a:pPr>
            <a:r>
              <a:rPr lang="vi-VN" sz="3500" b="1">
                <a:solidFill>
                  <a:srgbClr val="002060"/>
                </a:solidFill>
              </a:rPr>
              <a:t>Về ý tưởng: </a:t>
            </a:r>
          </a:p>
          <a:p>
            <a:pPr marL="457200" indent="-457200" algn="just">
              <a:lnSpc>
                <a:spcPct val="150000"/>
              </a:lnSpc>
              <a:buFont typeface="Wingdings" panose="05000000000000000000" pitchFamily="2" charset="2"/>
              <a:buChar char="§"/>
            </a:pPr>
            <a:r>
              <a:rPr lang="vi-VN" sz="3500"/>
              <a:t>Thiết kế bệ trang phục dành cho đối tượng nào? </a:t>
            </a:r>
          </a:p>
          <a:p>
            <a:pPr marL="457200" indent="-457200" algn="just">
              <a:lnSpc>
                <a:spcPct val="150000"/>
              </a:lnSpc>
              <a:buFont typeface="Wingdings" panose="05000000000000000000" pitchFamily="2" charset="2"/>
              <a:buChar char="§"/>
            </a:pPr>
            <a:r>
              <a:rPr lang="vi-VN" sz="3500"/>
              <a:t>Sử dụng vào mục đích gì?</a:t>
            </a:r>
          </a:p>
          <a:p>
            <a:pPr marL="457200" indent="-457200" algn="just">
              <a:lnSpc>
                <a:spcPct val="150000"/>
              </a:lnSpc>
              <a:buFont typeface="Wingdings" panose="05000000000000000000" pitchFamily="2" charset="2"/>
              <a:buChar char="§"/>
            </a:pPr>
            <a:r>
              <a:rPr lang="vi-VN" sz="3500"/>
              <a:t>Yếu tố hoa văn trang trí cho trang phục đặt ở vị trí nào? Có phù hợp và hài hoà trong tương quan chung không?</a:t>
            </a:r>
          </a:p>
        </p:txBody>
      </p:sp>
      <p:sp>
        <p:nvSpPr>
          <p:cNvPr id="9" name="TextBox 8">
            <a:extLst>
              <a:ext uri="{FF2B5EF4-FFF2-40B4-BE49-F238E27FC236}">
                <a16:creationId xmlns:a16="http://schemas.microsoft.com/office/drawing/2014/main" id="{37A30891-A7B3-56C7-48F9-E091050A1839}"/>
              </a:ext>
            </a:extLst>
          </p:cNvPr>
          <p:cNvSpPr txBox="1"/>
          <p:nvPr/>
        </p:nvSpPr>
        <p:spPr>
          <a:xfrm>
            <a:off x="10008392" y="4148353"/>
            <a:ext cx="7622383" cy="3224152"/>
          </a:xfrm>
          <a:prstGeom prst="rect">
            <a:avLst/>
          </a:prstGeom>
          <a:noFill/>
        </p:spPr>
        <p:txBody>
          <a:bodyPr wrap="square">
            <a:spAutoFit/>
          </a:bodyPr>
          <a:lstStyle/>
          <a:p>
            <a:pPr algn="just">
              <a:lnSpc>
                <a:spcPct val="150000"/>
              </a:lnSpc>
            </a:pPr>
            <a:r>
              <a:rPr lang="vi-VN" sz="3500" b="1">
                <a:solidFill>
                  <a:srgbClr val="002060"/>
                </a:solidFill>
              </a:rPr>
              <a:t>Về </a:t>
            </a:r>
            <a:r>
              <a:rPr lang="en-US" sz="3500" b="1">
                <a:solidFill>
                  <a:srgbClr val="002060"/>
                </a:solidFill>
                <a:latin typeface="Arial" panose="020B0604020202020204" pitchFamily="34" charset="0"/>
                <a:cs typeface="Arial" panose="020B0604020202020204" pitchFamily="34" charset="0"/>
              </a:rPr>
              <a:t>cách thể hiện: </a:t>
            </a:r>
            <a:endParaRPr lang="vi-VN" sz="3500" b="1">
              <a:solidFill>
                <a:srgbClr val="002060"/>
              </a:solidFill>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vi-VN" sz="3500"/>
              <a:t>Lựa chọn tiết kế bằng màu sáp, màu dạ, màu nước hay hình thức nào khác? </a:t>
            </a:r>
          </a:p>
        </p:txBody>
      </p:sp>
      <p:sp>
        <p:nvSpPr>
          <p:cNvPr id="10" name="Freeform 28">
            <a:extLst>
              <a:ext uri="{FF2B5EF4-FFF2-40B4-BE49-F238E27FC236}">
                <a16:creationId xmlns:a16="http://schemas.microsoft.com/office/drawing/2014/main" id="{E1B76D2F-F482-0A41-E464-963D1F98FB38}"/>
              </a:ext>
            </a:extLst>
          </p:cNvPr>
          <p:cNvSpPr/>
          <p:nvPr/>
        </p:nvSpPr>
        <p:spPr>
          <a:xfrm>
            <a:off x="13716000" y="8113955"/>
            <a:ext cx="4341019" cy="1982545"/>
          </a:xfrm>
          <a:custGeom>
            <a:avLst/>
            <a:gdLst/>
            <a:ahLst/>
            <a:cxnLst/>
            <a:rect l="l" t="t" r="r" b="b"/>
            <a:pathLst>
              <a:path w="12096000" h="7323120">
                <a:moveTo>
                  <a:pt x="0" y="0"/>
                </a:moveTo>
                <a:lnTo>
                  <a:pt x="12096000" y="0"/>
                </a:lnTo>
                <a:lnTo>
                  <a:pt x="12096000" y="7323120"/>
                </a:lnTo>
                <a:lnTo>
                  <a:pt x="0" y="732312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10214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736338-6AB7-2ADC-4DD6-521892BFA364}"/>
              </a:ext>
            </a:extLst>
          </p:cNvPr>
          <p:cNvSpPr txBox="1"/>
          <p:nvPr/>
        </p:nvSpPr>
        <p:spPr>
          <a:xfrm>
            <a:off x="2781300" y="419100"/>
            <a:ext cx="12725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THAM KHẢO MỘT SỐ SẢN PHẨM MẪU </a:t>
            </a:r>
          </a:p>
        </p:txBody>
      </p:sp>
      <p:pic>
        <p:nvPicPr>
          <p:cNvPr id="3" name="Picture 2">
            <a:extLst>
              <a:ext uri="{FF2B5EF4-FFF2-40B4-BE49-F238E27FC236}">
                <a16:creationId xmlns:a16="http://schemas.microsoft.com/office/drawing/2014/main" id="{82A048AA-72DB-C614-1830-F4B797FFF5BF}"/>
              </a:ext>
            </a:extLst>
          </p:cNvPr>
          <p:cNvPicPr>
            <a:picLocks noChangeAspect="1"/>
          </p:cNvPicPr>
          <p:nvPr/>
        </p:nvPicPr>
        <p:blipFill>
          <a:blip r:embed="rId2"/>
          <a:stretch>
            <a:fillRect/>
          </a:stretch>
        </p:blipFill>
        <p:spPr>
          <a:xfrm>
            <a:off x="304800" y="1714500"/>
            <a:ext cx="6477000" cy="5038725"/>
          </a:xfrm>
          <a:prstGeom prst="rect">
            <a:avLst/>
          </a:prstGeom>
        </p:spPr>
      </p:pic>
      <p:pic>
        <p:nvPicPr>
          <p:cNvPr id="2050" name="Picture 2" descr="Top 50 cách vẽ họa tiết trang trí áo dài đẹp nhất">
            <a:extLst>
              <a:ext uri="{FF2B5EF4-FFF2-40B4-BE49-F238E27FC236}">
                <a16:creationId xmlns:a16="http://schemas.microsoft.com/office/drawing/2014/main" id="{1C683134-A45F-896F-1571-F655F9BB7F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72800" y="1562100"/>
            <a:ext cx="7315200" cy="6152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ẽ áo dài - hướng dẫn cách vẽ đơn giản, đầy đủ nhất! - Áo Dài Ngô Nhật Huy">
            <a:extLst>
              <a:ext uri="{FF2B5EF4-FFF2-40B4-BE49-F238E27FC236}">
                <a16:creationId xmlns:a16="http://schemas.microsoft.com/office/drawing/2014/main" id="{ED7A33C5-21B8-1465-9919-BFAE7C4C92C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58024" y="3476625"/>
            <a:ext cx="4171952"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21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1">
            <a:extLst>
              <a:ext uri="{FF2B5EF4-FFF2-40B4-BE49-F238E27FC236}">
                <a16:creationId xmlns:a16="http://schemas.microsoft.com/office/drawing/2014/main" id="{13081C69-DBD1-B569-2DD1-145F102E9C6F}"/>
              </a:ext>
            </a:extLst>
          </p:cNvPr>
          <p:cNvSpPr/>
          <p:nvPr/>
        </p:nvSpPr>
        <p:spPr>
          <a:xfrm>
            <a:off x="228600" y="495300"/>
            <a:ext cx="5257800" cy="9648825"/>
          </a:xfrm>
          <a:custGeom>
            <a:avLst/>
            <a:gdLst/>
            <a:ahLst/>
            <a:cxnLst/>
            <a:rect l="l" t="t" r="r" b="b"/>
            <a:pathLst>
              <a:path w="5683568" h="10287000">
                <a:moveTo>
                  <a:pt x="0" y="0"/>
                </a:moveTo>
                <a:lnTo>
                  <a:pt x="5683567" y="0"/>
                </a:lnTo>
                <a:lnTo>
                  <a:pt x="5683567" y="10287000"/>
                </a:lnTo>
                <a:lnTo>
                  <a:pt x="0" y="10287000"/>
                </a:lnTo>
                <a:lnTo>
                  <a:pt x="0" y="0"/>
                </a:lnTo>
                <a:close/>
              </a:path>
            </a:pathLst>
          </a:custGeom>
          <a:blipFill>
            <a:blip r:embed="rId2"/>
            <a:stretch>
              <a:fillRect/>
            </a:stretch>
          </a:blipFill>
        </p:spPr>
        <p:txBody>
          <a:bodyPr/>
          <a:lstStyle/>
          <a:p>
            <a:endParaRPr lang="en-US"/>
          </a:p>
        </p:txBody>
      </p:sp>
      <p:sp>
        <p:nvSpPr>
          <p:cNvPr id="11" name="TextBox 10">
            <a:extLst>
              <a:ext uri="{FF2B5EF4-FFF2-40B4-BE49-F238E27FC236}">
                <a16:creationId xmlns:a16="http://schemas.microsoft.com/office/drawing/2014/main" id="{1BE443E6-6692-B3D1-4205-3B370CDCD3D9}"/>
              </a:ext>
            </a:extLst>
          </p:cNvPr>
          <p:cNvSpPr txBox="1"/>
          <p:nvPr/>
        </p:nvSpPr>
        <p:spPr>
          <a:xfrm>
            <a:off x="8953500" y="905232"/>
            <a:ext cx="52578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KẾT LUẬN </a:t>
            </a:r>
          </a:p>
        </p:txBody>
      </p:sp>
      <p:grpSp>
        <p:nvGrpSpPr>
          <p:cNvPr id="14" name="Group 13">
            <a:extLst>
              <a:ext uri="{FF2B5EF4-FFF2-40B4-BE49-F238E27FC236}">
                <a16:creationId xmlns:a16="http://schemas.microsoft.com/office/drawing/2014/main" id="{1CED1936-B843-9821-817A-0D7D624B4016}"/>
              </a:ext>
            </a:extLst>
          </p:cNvPr>
          <p:cNvGrpSpPr/>
          <p:nvPr/>
        </p:nvGrpSpPr>
        <p:grpSpPr>
          <a:xfrm>
            <a:off x="5715000" y="2290762"/>
            <a:ext cx="11925300" cy="2438400"/>
            <a:chOff x="6134100" y="2705100"/>
            <a:chExt cx="11925300" cy="2438400"/>
          </a:xfrm>
        </p:grpSpPr>
        <p:sp>
          <p:nvSpPr>
            <p:cNvPr id="12" name="Rectangle: Rounded Corners 11">
              <a:extLst>
                <a:ext uri="{FF2B5EF4-FFF2-40B4-BE49-F238E27FC236}">
                  <a16:creationId xmlns:a16="http://schemas.microsoft.com/office/drawing/2014/main" id="{A4255E12-E6D8-7563-6C8A-140AC0F8C43C}"/>
                </a:ext>
              </a:extLst>
            </p:cNvPr>
            <p:cNvSpPr/>
            <p:nvPr/>
          </p:nvSpPr>
          <p:spPr>
            <a:xfrm>
              <a:off x="6134100" y="2705100"/>
              <a:ext cx="11734800" cy="22098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a:solidFill>
                  <a:schemeClr val="tx1"/>
                </a:solidFill>
              </a:endParaRPr>
            </a:p>
          </p:txBody>
        </p:sp>
        <p:sp>
          <p:nvSpPr>
            <p:cNvPr id="13" name="Rectangle: Rounded Corners 12">
              <a:extLst>
                <a:ext uri="{FF2B5EF4-FFF2-40B4-BE49-F238E27FC236}">
                  <a16:creationId xmlns:a16="http://schemas.microsoft.com/office/drawing/2014/main" id="{580F1AB5-3ED4-0E87-09DF-2D1FB782F6AD}"/>
                </a:ext>
              </a:extLst>
            </p:cNvPr>
            <p:cNvSpPr/>
            <p:nvPr/>
          </p:nvSpPr>
          <p:spPr>
            <a:xfrm>
              <a:off x="6324600" y="2933700"/>
              <a:ext cx="11734800" cy="2209800"/>
            </a:xfrm>
            <a:prstGeom prst="round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Hoa văn truyền thống dân tộc có đặc điểm tạo hình: tính tượng trưng, tính biểu tượng.</a:t>
              </a:r>
              <a:endParaRPr lang="en-US" sz="4000">
                <a:solidFill>
                  <a:schemeClr val="tx1"/>
                </a:solidFill>
              </a:endParaRPr>
            </a:p>
          </p:txBody>
        </p:sp>
      </p:grpSp>
      <p:grpSp>
        <p:nvGrpSpPr>
          <p:cNvPr id="15" name="Group 14">
            <a:extLst>
              <a:ext uri="{FF2B5EF4-FFF2-40B4-BE49-F238E27FC236}">
                <a16:creationId xmlns:a16="http://schemas.microsoft.com/office/drawing/2014/main" id="{4DBE3CE2-B93F-E775-3585-3DEBB9EF1DD3}"/>
              </a:ext>
            </a:extLst>
          </p:cNvPr>
          <p:cNvGrpSpPr/>
          <p:nvPr/>
        </p:nvGrpSpPr>
        <p:grpSpPr>
          <a:xfrm>
            <a:off x="5715000" y="5143500"/>
            <a:ext cx="11925300" cy="4419600"/>
            <a:chOff x="6134100" y="2705100"/>
            <a:chExt cx="11925300" cy="2438400"/>
          </a:xfrm>
        </p:grpSpPr>
        <p:sp>
          <p:nvSpPr>
            <p:cNvPr id="16" name="Rectangle: Rounded Corners 15">
              <a:extLst>
                <a:ext uri="{FF2B5EF4-FFF2-40B4-BE49-F238E27FC236}">
                  <a16:creationId xmlns:a16="http://schemas.microsoft.com/office/drawing/2014/main" id="{461D8C18-61CC-43CD-CE5C-5FC2045791D9}"/>
                </a:ext>
              </a:extLst>
            </p:cNvPr>
            <p:cNvSpPr/>
            <p:nvPr/>
          </p:nvSpPr>
          <p:spPr>
            <a:xfrm>
              <a:off x="6134100" y="2705100"/>
              <a:ext cx="11734800" cy="22098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a:solidFill>
                  <a:schemeClr val="tx1"/>
                </a:solidFill>
              </a:endParaRPr>
            </a:p>
          </p:txBody>
        </p:sp>
        <p:sp>
          <p:nvSpPr>
            <p:cNvPr id="17" name="Rectangle: Rounded Corners 16">
              <a:extLst>
                <a:ext uri="{FF2B5EF4-FFF2-40B4-BE49-F238E27FC236}">
                  <a16:creationId xmlns:a16="http://schemas.microsoft.com/office/drawing/2014/main" id="{907BBFD0-7091-94A0-201A-609807698F2E}"/>
                </a:ext>
              </a:extLst>
            </p:cNvPr>
            <p:cNvSpPr/>
            <p:nvPr/>
          </p:nvSpPr>
          <p:spPr>
            <a:xfrm>
              <a:off x="6324600" y="2933700"/>
              <a:ext cx="11734800" cy="2209800"/>
            </a:xfrm>
            <a:prstGeom prst="round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Hoa văn truyền thống dân tộc trong thiết kế trang phục theo các nguyên lí tạo hình: cân bằng, tương phản, lặp lại, nhịp điệu, nhấn mạnh, chuyển động, tỉ lệ, hài hoà</a:t>
              </a:r>
              <a:r>
                <a:rPr lang="en-US" sz="4000">
                  <a:solidFill>
                    <a:schemeClr val="tx1"/>
                  </a:solidFill>
                </a:rPr>
                <a:t>.</a:t>
              </a:r>
            </a:p>
          </p:txBody>
        </p:sp>
      </p:grpSp>
    </p:spTree>
    <p:extLst>
      <p:ext uri="{BB962C8B-B14F-4D97-AF65-F5344CB8AC3E}">
        <p14:creationId xmlns:p14="http://schemas.microsoft.com/office/powerpoint/2010/main" val="232069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A78FB-FD56-95AC-2E84-59BF3666ABD9}"/>
              </a:ext>
            </a:extLst>
          </p:cNvPr>
          <p:cNvPicPr>
            <a:picLocks noChangeAspect="1"/>
          </p:cNvPicPr>
          <p:nvPr/>
        </p:nvPicPr>
        <p:blipFill>
          <a:blip r:embed="rId2"/>
          <a:stretch>
            <a:fillRect/>
          </a:stretch>
        </p:blipFill>
        <p:spPr>
          <a:xfrm>
            <a:off x="1934876" y="2650985"/>
            <a:ext cx="14418248" cy="5454904"/>
          </a:xfrm>
          <a:prstGeom prst="rect">
            <a:avLst/>
          </a:prstGeom>
        </p:spPr>
      </p:pic>
      <p:sp>
        <p:nvSpPr>
          <p:cNvPr id="4" name="TextBox 3">
            <a:extLst>
              <a:ext uri="{FF2B5EF4-FFF2-40B4-BE49-F238E27FC236}">
                <a16:creationId xmlns:a16="http://schemas.microsoft.com/office/drawing/2014/main" id="{64DDAE81-2123-7CA0-9760-C08BCDF5D43A}"/>
              </a:ext>
            </a:extLst>
          </p:cNvPr>
          <p:cNvSpPr txBox="1"/>
          <p:nvPr/>
        </p:nvSpPr>
        <p:spPr>
          <a:xfrm>
            <a:off x="3124200" y="1688931"/>
            <a:ext cx="12039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Quan sát hình ảnh và thực hiện yêu cầu: </a:t>
            </a:r>
          </a:p>
        </p:txBody>
      </p:sp>
      <p:sp>
        <p:nvSpPr>
          <p:cNvPr id="5" name="Rectangle: Rounded Corners 4">
            <a:extLst>
              <a:ext uri="{FF2B5EF4-FFF2-40B4-BE49-F238E27FC236}">
                <a16:creationId xmlns:a16="http://schemas.microsoft.com/office/drawing/2014/main" id="{33BEA19E-628B-84C7-4171-7B8CB384F417}"/>
              </a:ext>
            </a:extLst>
          </p:cNvPr>
          <p:cNvSpPr/>
          <p:nvPr/>
        </p:nvSpPr>
        <p:spPr>
          <a:xfrm>
            <a:off x="2247900" y="8598069"/>
            <a:ext cx="13792200" cy="105738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Em hãy chi biết đây là hoa văn của dân tộc nào? </a:t>
            </a:r>
          </a:p>
        </p:txBody>
      </p:sp>
    </p:spTree>
    <p:extLst>
      <p:ext uri="{BB962C8B-B14F-4D97-AF65-F5344CB8AC3E}">
        <p14:creationId xmlns:p14="http://schemas.microsoft.com/office/powerpoint/2010/main" val="35533672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3.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THẢO LUẬN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1459245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850" y="-40363"/>
            <a:ext cx="5036576" cy="1427581"/>
          </a:xfrm>
          <a:custGeom>
            <a:avLst/>
            <a:gdLst/>
            <a:ahLst/>
            <a:cxnLst/>
            <a:rect l="l" t="t" r="r" b="b"/>
            <a:pathLst>
              <a:path w="12180722" h="8229600">
                <a:moveTo>
                  <a:pt x="0" y="0"/>
                </a:moveTo>
                <a:lnTo>
                  <a:pt x="12180721" y="0"/>
                </a:lnTo>
                <a:lnTo>
                  <a:pt x="12180721" y="8229600"/>
                </a:lnTo>
                <a:lnTo>
                  <a:pt x="0" y="8229600"/>
                </a:lnTo>
                <a:lnTo>
                  <a:pt x="0" y="0"/>
                </a:lnTo>
                <a:close/>
              </a:path>
            </a:pathLst>
          </a:custGeom>
          <a:blipFill>
            <a:blip r:embed="rId2"/>
            <a:stretch>
              <a:fillRect/>
            </a:stretch>
          </a:blipFill>
        </p:spPr>
        <p:txBody>
          <a:bodyPr/>
          <a:lstStyle/>
          <a:p>
            <a:endParaRPr lang="en-US"/>
          </a:p>
        </p:txBody>
      </p:sp>
      <p:sp>
        <p:nvSpPr>
          <p:cNvPr id="6" name="Freeform 6"/>
          <p:cNvSpPr/>
          <p:nvPr/>
        </p:nvSpPr>
        <p:spPr>
          <a:xfrm>
            <a:off x="13381874" y="8758131"/>
            <a:ext cx="4890886" cy="1661301"/>
          </a:xfrm>
          <a:custGeom>
            <a:avLst/>
            <a:gdLst/>
            <a:ahLst/>
            <a:cxnLst/>
            <a:rect l="l" t="t" r="r" b="b"/>
            <a:pathLst>
              <a:path w="12180722" h="8229600">
                <a:moveTo>
                  <a:pt x="0" y="0"/>
                </a:moveTo>
                <a:lnTo>
                  <a:pt x="12180721" y="0"/>
                </a:lnTo>
                <a:lnTo>
                  <a:pt x="12180721" y="8229600"/>
                </a:lnTo>
                <a:lnTo>
                  <a:pt x="0" y="8229600"/>
                </a:lnTo>
                <a:lnTo>
                  <a:pt x="0" y="0"/>
                </a:lnTo>
                <a:close/>
              </a:path>
            </a:pathLst>
          </a:custGeom>
          <a:blipFill>
            <a:blip r:embed="rId2"/>
            <a:stretch>
              <a:fillRect/>
            </a:stretch>
          </a:blipFill>
        </p:spPr>
        <p:txBody>
          <a:bodyPr/>
          <a:lstStyle/>
          <a:p>
            <a:endParaRPr lang="en-US"/>
          </a:p>
        </p:txBody>
      </p:sp>
      <p:sp>
        <p:nvSpPr>
          <p:cNvPr id="8" name="Freeform 8"/>
          <p:cNvSpPr/>
          <p:nvPr/>
        </p:nvSpPr>
        <p:spPr>
          <a:xfrm>
            <a:off x="-42530" y="723900"/>
            <a:ext cx="2021292" cy="1653017"/>
          </a:xfrm>
          <a:custGeom>
            <a:avLst/>
            <a:gdLst/>
            <a:ahLst/>
            <a:cxnLst/>
            <a:rect l="l" t="t" r="r" b="b"/>
            <a:pathLst>
              <a:path w="3822004" h="3306033">
                <a:moveTo>
                  <a:pt x="0" y="0"/>
                </a:moveTo>
                <a:lnTo>
                  <a:pt x="3822004" y="0"/>
                </a:lnTo>
                <a:lnTo>
                  <a:pt x="3822004" y="3306033"/>
                </a:lnTo>
                <a:lnTo>
                  <a:pt x="0" y="3306033"/>
                </a:lnTo>
                <a:lnTo>
                  <a:pt x="0" y="0"/>
                </a:lnTo>
                <a:close/>
              </a:path>
            </a:pathLst>
          </a:custGeom>
          <a:blipFill>
            <a:blip r:embed="rId3"/>
            <a:stretch>
              <a:fillRect/>
            </a:stretch>
          </a:blipFill>
        </p:spPr>
        <p:txBody>
          <a:bodyPr/>
          <a:lstStyle/>
          <a:p>
            <a:endParaRPr lang="en-US"/>
          </a:p>
        </p:txBody>
      </p:sp>
      <p:sp>
        <p:nvSpPr>
          <p:cNvPr id="9" name="Freeform 9"/>
          <p:cNvSpPr/>
          <p:nvPr/>
        </p:nvSpPr>
        <p:spPr>
          <a:xfrm flipH="1" flipV="1">
            <a:off x="2468791" y="-203552"/>
            <a:ext cx="2136038" cy="1753960"/>
          </a:xfrm>
          <a:custGeom>
            <a:avLst/>
            <a:gdLst/>
            <a:ahLst/>
            <a:cxnLst/>
            <a:rect l="l" t="t" r="r" b="b"/>
            <a:pathLst>
              <a:path w="3822004" h="3306033">
                <a:moveTo>
                  <a:pt x="3822004" y="3306033"/>
                </a:moveTo>
                <a:lnTo>
                  <a:pt x="0" y="3306033"/>
                </a:lnTo>
                <a:lnTo>
                  <a:pt x="0" y="0"/>
                </a:lnTo>
                <a:lnTo>
                  <a:pt x="3822004" y="0"/>
                </a:lnTo>
                <a:lnTo>
                  <a:pt x="3822004" y="3306033"/>
                </a:lnTo>
                <a:close/>
              </a:path>
            </a:pathLst>
          </a:custGeom>
          <a:blipFill>
            <a:blip r:embed="rId3"/>
            <a:stretch>
              <a:fillRect/>
            </a:stretch>
          </a:blipFill>
        </p:spPr>
        <p:txBody>
          <a:bodyPr/>
          <a:lstStyle/>
          <a:p>
            <a:endParaRPr lang="en-US"/>
          </a:p>
        </p:txBody>
      </p:sp>
      <p:sp>
        <p:nvSpPr>
          <p:cNvPr id="12" name="Freeform 27">
            <a:extLst>
              <a:ext uri="{FF2B5EF4-FFF2-40B4-BE49-F238E27FC236}">
                <a16:creationId xmlns:a16="http://schemas.microsoft.com/office/drawing/2014/main" id="{2A75F985-96CE-F010-7000-7E4295AAC2E6}"/>
              </a:ext>
            </a:extLst>
          </p:cNvPr>
          <p:cNvSpPr/>
          <p:nvPr/>
        </p:nvSpPr>
        <p:spPr>
          <a:xfrm rot="20894795">
            <a:off x="14234040" y="8567868"/>
            <a:ext cx="3186553" cy="1883400"/>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
        <p:nvSpPr>
          <p:cNvPr id="7" name="Freeform 27">
            <a:extLst>
              <a:ext uri="{FF2B5EF4-FFF2-40B4-BE49-F238E27FC236}">
                <a16:creationId xmlns:a16="http://schemas.microsoft.com/office/drawing/2014/main" id="{2A75F985-96CE-F010-7000-7E4295AAC2E6}"/>
              </a:ext>
            </a:extLst>
          </p:cNvPr>
          <p:cNvSpPr/>
          <p:nvPr/>
        </p:nvSpPr>
        <p:spPr>
          <a:xfrm rot="20894795">
            <a:off x="11436019" y="9445600"/>
            <a:ext cx="3186553" cy="1883400"/>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
        <p:nvSpPr>
          <p:cNvPr id="3" name="Rectangle 2"/>
          <p:cNvSpPr/>
          <p:nvPr/>
        </p:nvSpPr>
        <p:spPr>
          <a:xfrm>
            <a:off x="1752600" y="2001159"/>
            <a:ext cx="15011400" cy="6542817"/>
          </a:xfrm>
          <a:prstGeom prst="rect">
            <a:avLst/>
          </a:prstGeom>
        </p:spPr>
        <p:txBody>
          <a:bodyPr wrap="square">
            <a:spAutoFit/>
          </a:bodyPr>
          <a:lstStyle/>
          <a:p>
            <a:pPr algn="just">
              <a:lnSpc>
                <a:spcPct val="150000"/>
              </a:lnSpc>
              <a:spcBef>
                <a:spcPts val="600"/>
              </a:spcBef>
              <a:spcAft>
                <a:spcPts val="100"/>
              </a:spcAft>
            </a:pPr>
            <a:r>
              <a:rPr lang="en-US" sz="3600" b="1" i="1" u="sng"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Nhóm</a:t>
            </a:r>
            <a:r>
              <a:rPr lang="en-US" sz="3600" b="1" i="1" u="sng"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1:</a:t>
            </a:r>
            <a:r>
              <a:rPr lang="en-US" sz="3600" b="1" i="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Trưng</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bày</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sản</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phẩm</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trên</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Powerpoint</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và</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thuyết</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trình</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giới</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thiệu</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sản</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FF0000"/>
                </a:solidFill>
                <a:latin typeface="Times New Roman" panose="02020603050405020304" pitchFamily="18" charset="0"/>
                <a:ea typeface="Times New Roman" panose="02020603050405020304" pitchFamily="18" charset="0"/>
                <a:cs typeface="Calibri" panose="020F0502020204030204" pitchFamily="34" charset="0"/>
              </a:rPr>
              <a:t>phẩm</a:t>
            </a:r>
            <a:r>
              <a:rPr lang="en-US" sz="3600" b="1"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a:t>
            </a:r>
          </a:p>
          <a:p>
            <a:pPr algn="just">
              <a:lnSpc>
                <a:spcPct val="150000"/>
              </a:lnSpc>
              <a:spcBef>
                <a:spcPts val="600"/>
              </a:spcBef>
              <a:spcAft>
                <a:spcPts val="100"/>
              </a:spcAft>
            </a:pPr>
            <a:endParaRPr lang="en-US" sz="1400" b="1"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Bef>
                <a:spcPts val="600"/>
              </a:spcBef>
              <a:spcAft>
                <a:spcPts val="100"/>
              </a:spcAft>
            </a:pPr>
            <a:r>
              <a:rPr lang="en-US" sz="3600" b="1" i="1" u="sng"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Nhóm</a:t>
            </a:r>
            <a:r>
              <a:rPr lang="en-US" sz="3600" b="1" i="1" u="sng"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2:</a:t>
            </a:r>
            <a:r>
              <a:rPr lang="en-US" sz="3600" b="1" i="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Trưng</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bày</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sản</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phẩm</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trên</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Bộ</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sưu</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tập</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thiết</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kế</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trang</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phục</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có</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sử</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dụng</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hoa</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văn</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dân</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tộc</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với</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đa</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dạng</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các</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chất</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liệu</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khác</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00B050"/>
                </a:solidFill>
                <a:latin typeface="Times New Roman" panose="02020603050405020304" pitchFamily="18" charset="0"/>
                <a:ea typeface="Times New Roman" panose="02020603050405020304" pitchFamily="18" charset="0"/>
                <a:cs typeface="Calibri" panose="020F0502020204030204" pitchFamily="34" charset="0"/>
              </a:rPr>
              <a:t>nhau</a:t>
            </a:r>
            <a:r>
              <a:rPr lang="en-US" sz="3600" b="1" dirty="0">
                <a:solidFill>
                  <a:srgbClr val="00B050"/>
                </a:solidFill>
                <a:latin typeface="Times New Roman" panose="02020603050405020304" pitchFamily="18" charset="0"/>
                <a:ea typeface="Times New Roman" panose="02020603050405020304" pitchFamily="18" charset="0"/>
                <a:cs typeface="Calibri" panose="020F0502020204030204" pitchFamily="34" charset="0"/>
              </a:rPr>
              <a:t>.</a:t>
            </a:r>
          </a:p>
          <a:p>
            <a:pPr algn="just">
              <a:lnSpc>
                <a:spcPct val="150000"/>
              </a:lnSpc>
              <a:spcBef>
                <a:spcPts val="600"/>
              </a:spcBef>
              <a:spcAft>
                <a:spcPts val="100"/>
              </a:spcAft>
            </a:pPr>
            <a:endParaRPr lang="en-US"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Bef>
                <a:spcPts val="600"/>
              </a:spcBef>
              <a:spcAft>
                <a:spcPts val="100"/>
              </a:spcAft>
            </a:pPr>
            <a:r>
              <a:rPr lang="en-US" sz="3600" b="1" i="1" u="sng"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Nhóm</a:t>
            </a:r>
            <a:r>
              <a:rPr lang="en-US" sz="3600" b="1" i="1" u="sng"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3:</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Trưng</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bày</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sản</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phẩm</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thiết</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kế</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trang</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phục</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với</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hoa</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văn</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dân</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tộc</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bằng</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những</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vật</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liệu</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tái</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chế</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qua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hình</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thức</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Trình</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diễn</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thời</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 </a:t>
            </a:r>
            <a:r>
              <a:rPr lang="en-US" sz="3600" b="1" dirty="0" err="1">
                <a:solidFill>
                  <a:srgbClr val="7030A0"/>
                </a:solidFill>
                <a:latin typeface="Times New Roman" panose="02020603050405020304" pitchFamily="18" charset="0"/>
                <a:ea typeface="Times New Roman" panose="02020603050405020304" pitchFamily="18" charset="0"/>
                <a:cs typeface="Calibri" panose="020F0502020204030204" pitchFamily="34" charset="0"/>
              </a:rPr>
              <a:t>trang</a:t>
            </a:r>
            <a:r>
              <a:rPr lang="en-US" sz="3600" b="1" dirty="0">
                <a:solidFill>
                  <a:srgbClr val="7030A0"/>
                </a:solidFill>
                <a:latin typeface="Times New Roman" panose="02020603050405020304" pitchFamily="18" charset="0"/>
                <a:ea typeface="Times New Roman" panose="02020603050405020304" pitchFamily="18" charset="0"/>
                <a:cs typeface="Calibri" panose="020F0502020204030204" pitchFamily="34" charset="0"/>
              </a:rPr>
              <a:t>".</a:t>
            </a:r>
          </a:p>
          <a:p>
            <a:pPr algn="just">
              <a:spcBef>
                <a:spcPts val="600"/>
              </a:spcBef>
              <a:spcAft>
                <a:spcPts val="100"/>
              </a:spcAft>
            </a:pPr>
            <a:endParaRPr lang="en-US"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5789731" y="842522"/>
            <a:ext cx="184731" cy="707886"/>
          </a:xfrm>
          <a:prstGeom prst="rect">
            <a:avLst/>
          </a:prstGeom>
          <a:noFill/>
        </p:spPr>
        <p:txBody>
          <a:bodyPr wrap="none" rtlCol="0">
            <a:spAutoFit/>
          </a:bodyPr>
          <a:lstStyle/>
          <a:p>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H:\hinh anh\hình chụp\hoa\khung hinh hoa\EJ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071"/>
            <a:ext cx="18288000" cy="871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H:\hinh anh\Hinh dong\hoa van\49f2b50e_13fef025_img-230731sl07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43949" y="6740132"/>
            <a:ext cx="5443538" cy="226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ACDF191-A401-4C6C-94E0-DFE96E68DB8E}"/>
              </a:ext>
            </a:extLst>
          </p:cNvPr>
          <p:cNvSpPr>
            <a:spLocks noChangeArrowheads="1"/>
          </p:cNvSpPr>
          <p:nvPr/>
        </p:nvSpPr>
        <p:spPr bwMode="auto">
          <a:xfrm>
            <a:off x="3642686" y="5068589"/>
            <a:ext cx="10246061" cy="10156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6000" b="1" dirty="0">
                <a:solidFill>
                  <a:srgbClr val="002060"/>
                </a:solidFill>
                <a:latin typeface="Times New Roman" panose="02020603050405020304" pitchFamily="18" charset="0"/>
                <a:cs typeface="Times New Roman" panose="02020603050405020304" pitchFamily="18" charset="0"/>
              </a:rPr>
              <a:t>MC:</a:t>
            </a:r>
            <a:r>
              <a:rPr lang="en-US" altLang="en-US" sz="6000" b="1" dirty="0">
                <a:solidFill>
                  <a:srgbClr val="002060"/>
                </a:solidFill>
                <a:latin typeface="Times New Roman" panose="02020603050405020304" pitchFamily="18" charset="0"/>
                <a:cs typeface="Times New Roman" panose="02020603050405020304" pitchFamily="18" charset="0"/>
              </a:rPr>
              <a:t>THU HÀ</a:t>
            </a:r>
            <a:endParaRPr lang="vi-VN" altLang="en-US" sz="6000" b="1" dirty="0">
              <a:solidFill>
                <a:srgbClr val="00206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ACDF191-A401-4C6C-94E0-DFE96E68DB8E}"/>
              </a:ext>
            </a:extLst>
          </p:cNvPr>
          <p:cNvSpPr>
            <a:spLocks noChangeArrowheads="1"/>
          </p:cNvSpPr>
          <p:nvPr/>
        </p:nvSpPr>
        <p:spPr bwMode="auto">
          <a:xfrm>
            <a:off x="2764303" y="2300688"/>
            <a:ext cx="12386603" cy="1015663"/>
          </a:xfrm>
          <a:prstGeom prst="rect">
            <a:avLst/>
          </a:prstGeom>
          <a:solidFill>
            <a:schemeClr val="accent1">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0" b="1" u="sng" dirty="0" err="1">
                <a:solidFill>
                  <a:srgbClr val="C00000"/>
                </a:solidFill>
                <a:latin typeface="Times New Roman" panose="02020603050405020304" pitchFamily="18" charset="0"/>
                <a:cs typeface="Times New Roman" panose="02020603050405020304" pitchFamily="18" charset="0"/>
              </a:rPr>
              <a:t>Nhóm</a:t>
            </a:r>
            <a:r>
              <a:rPr lang="vi-VN" altLang="en-US" sz="6000" b="1" u="sng" dirty="0">
                <a:solidFill>
                  <a:srgbClr val="C00000"/>
                </a:solidFill>
                <a:latin typeface="Times New Roman" panose="02020603050405020304" pitchFamily="18" charset="0"/>
                <a:cs typeface="Times New Roman" panose="02020603050405020304" pitchFamily="18" charset="0"/>
              </a:rPr>
              <a:t> </a:t>
            </a:r>
            <a:r>
              <a:rPr lang="en-US" altLang="en-US" sz="6000" b="1" u="sng" dirty="0">
                <a:solidFill>
                  <a:srgbClr val="C00000"/>
                </a:solidFill>
                <a:latin typeface="Times New Roman" panose="02020603050405020304" pitchFamily="18" charset="0"/>
                <a:cs typeface="Times New Roman" panose="02020603050405020304" pitchFamily="18" charset="0"/>
              </a:rPr>
              <a:t>1</a:t>
            </a:r>
            <a:r>
              <a:rPr lang="vi-VN" altLang="en-US" sz="6000" b="1" u="sng" dirty="0">
                <a:solidFill>
                  <a:srgbClr val="C00000"/>
                </a:solidFill>
                <a:latin typeface="Times New Roman" panose="02020603050405020304" pitchFamily="18" charset="0"/>
                <a:cs typeface="Times New Roman" panose="02020603050405020304" pitchFamily="18" charset="0"/>
              </a:rPr>
              <a:t>:</a:t>
            </a:r>
            <a:r>
              <a:rPr lang="vi-VN" altLang="en-US" sz="6000" b="1" dirty="0">
                <a:solidFill>
                  <a:srgbClr val="0000CC"/>
                </a:solidFill>
                <a:latin typeface="Times New Roman" panose="02020603050405020304" pitchFamily="18" charset="0"/>
                <a:cs typeface="Times New Roman" panose="02020603050405020304" pitchFamily="18" charset="0"/>
              </a:rPr>
              <a:t> “</a:t>
            </a:r>
            <a:r>
              <a:rPr lang="en-US" altLang="en-US" sz="6000" b="1" dirty="0" err="1">
                <a:solidFill>
                  <a:srgbClr val="0000CC"/>
                </a:solidFill>
                <a:latin typeface="Times New Roman" panose="02020603050405020304" pitchFamily="18" charset="0"/>
                <a:cs typeface="Times New Roman" panose="02020603050405020304" pitchFamily="18" charset="0"/>
              </a:rPr>
              <a:t>Thiết</a:t>
            </a:r>
            <a:r>
              <a:rPr lang="en-US" altLang="en-US" sz="6000" b="1" dirty="0">
                <a:solidFill>
                  <a:srgbClr val="0000CC"/>
                </a:solidFill>
                <a:latin typeface="Times New Roman" panose="02020603050405020304" pitchFamily="18" charset="0"/>
                <a:cs typeface="Times New Roman" panose="02020603050405020304" pitchFamily="18" charset="0"/>
              </a:rPr>
              <a:t> </a:t>
            </a:r>
            <a:r>
              <a:rPr lang="en-US" altLang="en-US" sz="6000" b="1" dirty="0" err="1">
                <a:solidFill>
                  <a:srgbClr val="0000CC"/>
                </a:solidFill>
                <a:latin typeface="Times New Roman" panose="02020603050405020304" pitchFamily="18" charset="0"/>
                <a:cs typeface="Times New Roman" panose="02020603050405020304" pitchFamily="18" charset="0"/>
              </a:rPr>
              <a:t>kế</a:t>
            </a:r>
            <a:r>
              <a:rPr lang="en-US" altLang="en-US" sz="6000" b="1" dirty="0">
                <a:solidFill>
                  <a:srgbClr val="0000CC"/>
                </a:solidFill>
                <a:latin typeface="Times New Roman" panose="02020603050405020304" pitchFamily="18" charset="0"/>
                <a:cs typeface="Times New Roman" panose="02020603050405020304" pitchFamily="18" charset="0"/>
              </a:rPr>
              <a:t> </a:t>
            </a:r>
            <a:r>
              <a:rPr lang="vi-VN" altLang="en-US" sz="6000" b="1" dirty="0">
                <a:solidFill>
                  <a:srgbClr val="0000CC"/>
                </a:solidFill>
                <a:latin typeface="Times New Roman" panose="02020603050405020304" pitchFamily="18" charset="0"/>
                <a:cs typeface="Times New Roman" panose="02020603050405020304" pitchFamily="18" charset="0"/>
              </a:rPr>
              <a:t>công nghệ”</a:t>
            </a:r>
          </a:p>
        </p:txBody>
      </p:sp>
    </p:spTree>
    <p:extLst>
      <p:ext uri="{BB962C8B-B14F-4D97-AF65-F5344CB8AC3E}">
        <p14:creationId xmlns:p14="http://schemas.microsoft.com/office/powerpoint/2010/main" val="2237354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H:\hinh anh\hình chụp\hoa\khung hinh hoa\EJ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52"/>
            <a:ext cx="18454535" cy="1029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H:\hinh anh\Hinh dong\hoa van\49f2b50e_13fef025_img-230731sl07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43949" y="6740132"/>
            <a:ext cx="5443538" cy="226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ACDF191-A401-4C6C-94E0-DFE96E68DB8E}"/>
              </a:ext>
            </a:extLst>
          </p:cNvPr>
          <p:cNvSpPr>
            <a:spLocks noChangeArrowheads="1"/>
          </p:cNvSpPr>
          <p:nvPr/>
        </p:nvSpPr>
        <p:spPr bwMode="auto">
          <a:xfrm>
            <a:off x="3017522" y="3375054"/>
            <a:ext cx="11728482" cy="1015663"/>
          </a:xfrm>
          <a:prstGeom prst="rect">
            <a:avLst/>
          </a:prstGeom>
          <a:solidFill>
            <a:schemeClr val="accent1">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0" b="1" u="sng" dirty="0" err="1">
                <a:solidFill>
                  <a:srgbClr val="C00000"/>
                </a:solidFill>
                <a:latin typeface="Times New Roman" panose="02020603050405020304" pitchFamily="18" charset="0"/>
                <a:cs typeface="Times New Roman" panose="02020603050405020304" pitchFamily="18" charset="0"/>
              </a:rPr>
              <a:t>Nhóm</a:t>
            </a:r>
            <a:r>
              <a:rPr lang="vi-VN" altLang="en-US" sz="6000" b="1" u="sng" dirty="0">
                <a:solidFill>
                  <a:srgbClr val="C00000"/>
                </a:solidFill>
                <a:latin typeface="Times New Roman" panose="02020603050405020304" pitchFamily="18" charset="0"/>
                <a:cs typeface="Times New Roman" panose="02020603050405020304" pitchFamily="18" charset="0"/>
              </a:rPr>
              <a:t> </a:t>
            </a:r>
            <a:r>
              <a:rPr lang="en-US" altLang="en-US" sz="6000" b="1" u="sng" dirty="0">
                <a:solidFill>
                  <a:srgbClr val="C00000"/>
                </a:solidFill>
                <a:latin typeface="Times New Roman" panose="02020603050405020304" pitchFamily="18" charset="0"/>
                <a:cs typeface="Times New Roman" panose="02020603050405020304" pitchFamily="18" charset="0"/>
              </a:rPr>
              <a:t>2</a:t>
            </a:r>
            <a:r>
              <a:rPr lang="vi-VN" altLang="en-US" sz="6000" b="1" u="sng" dirty="0">
                <a:solidFill>
                  <a:srgbClr val="C00000"/>
                </a:solidFill>
                <a:latin typeface="Times New Roman" panose="02020603050405020304" pitchFamily="18" charset="0"/>
                <a:cs typeface="Times New Roman" panose="02020603050405020304" pitchFamily="18" charset="0"/>
              </a:rPr>
              <a:t>:</a:t>
            </a:r>
            <a:r>
              <a:rPr lang="vi-VN" altLang="en-US" sz="6000" b="1" dirty="0">
                <a:solidFill>
                  <a:srgbClr val="0000CC"/>
                </a:solidFill>
                <a:latin typeface="Times New Roman" panose="02020603050405020304" pitchFamily="18" charset="0"/>
                <a:cs typeface="Times New Roman" panose="02020603050405020304" pitchFamily="18" charset="0"/>
              </a:rPr>
              <a:t> “Thời trang đa chất liệu”</a:t>
            </a:r>
          </a:p>
        </p:txBody>
      </p:sp>
    </p:spTree>
    <p:extLst>
      <p:ext uri="{BB962C8B-B14F-4D97-AF65-F5344CB8AC3E}">
        <p14:creationId xmlns:p14="http://schemas.microsoft.com/office/powerpoint/2010/main" val="42601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-Thanh Dung- </a:t>
            </a:r>
          </a:p>
        </p:txBody>
      </p:sp>
      <p:sp>
        <p:nvSpPr>
          <p:cNvPr id="3" name="Slide Number Placeholder 2"/>
          <p:cNvSpPr>
            <a:spLocks noGrp="1"/>
          </p:cNvSpPr>
          <p:nvPr>
            <p:ph type="sldNum" sz="quarter" idx="12"/>
          </p:nvPr>
        </p:nvSpPr>
        <p:spPr/>
        <p:txBody>
          <a:bodyPr/>
          <a:lstStyle/>
          <a:p>
            <a:fld id="{CD27AE7A-D523-4E88-9A6A-CE743E7DC29D}" type="slidenum">
              <a:rPr lang="en-US" smtClean="0"/>
              <a:t>24</a:t>
            </a:fld>
            <a:endParaRPr lang="en-US"/>
          </a:p>
        </p:txBody>
      </p:sp>
      <p:pic>
        <p:nvPicPr>
          <p:cNvPr id="4" name="Picture 3"/>
          <p:cNvPicPr>
            <a:picLocks noChangeAspect="1"/>
          </p:cNvPicPr>
          <p:nvPr/>
        </p:nvPicPr>
        <p:blipFill>
          <a:blip r:embed="rId2"/>
          <a:stretch>
            <a:fillRect/>
          </a:stretch>
        </p:blipFill>
        <p:spPr>
          <a:xfrm>
            <a:off x="0" y="1970616"/>
            <a:ext cx="3200400" cy="4267200"/>
          </a:xfrm>
          <a:prstGeom prst="rect">
            <a:avLst/>
          </a:prstGeom>
        </p:spPr>
      </p:pic>
      <p:pic>
        <p:nvPicPr>
          <p:cNvPr id="5" name="Picture 4"/>
          <p:cNvPicPr>
            <a:picLocks noChangeAspect="1"/>
          </p:cNvPicPr>
          <p:nvPr/>
        </p:nvPicPr>
        <p:blipFill>
          <a:blip r:embed="rId3"/>
          <a:stretch>
            <a:fillRect/>
          </a:stretch>
        </p:blipFill>
        <p:spPr>
          <a:xfrm>
            <a:off x="3584577" y="1970617"/>
            <a:ext cx="3087633" cy="4121150"/>
          </a:xfrm>
          <a:prstGeom prst="rect">
            <a:avLst/>
          </a:prstGeom>
        </p:spPr>
      </p:pic>
      <p:pic>
        <p:nvPicPr>
          <p:cNvPr id="6" name="Picture 5"/>
          <p:cNvPicPr>
            <a:picLocks noChangeAspect="1"/>
          </p:cNvPicPr>
          <p:nvPr/>
        </p:nvPicPr>
        <p:blipFill>
          <a:blip r:embed="rId4"/>
          <a:stretch>
            <a:fillRect/>
          </a:stretch>
        </p:blipFill>
        <p:spPr>
          <a:xfrm>
            <a:off x="7056386" y="1970617"/>
            <a:ext cx="3052814" cy="4121150"/>
          </a:xfrm>
          <a:prstGeom prst="rect">
            <a:avLst/>
          </a:prstGeom>
        </p:spPr>
      </p:pic>
      <p:pic>
        <p:nvPicPr>
          <p:cNvPr id="7" name="Picture 6"/>
          <p:cNvPicPr>
            <a:picLocks noChangeAspect="1"/>
          </p:cNvPicPr>
          <p:nvPr/>
        </p:nvPicPr>
        <p:blipFill>
          <a:blip r:embed="rId5"/>
          <a:stretch>
            <a:fillRect/>
          </a:stretch>
        </p:blipFill>
        <p:spPr>
          <a:xfrm>
            <a:off x="10764525" y="1970617"/>
            <a:ext cx="3340461" cy="4121150"/>
          </a:xfrm>
          <a:prstGeom prst="rect">
            <a:avLst/>
          </a:prstGeom>
        </p:spPr>
      </p:pic>
      <p:pic>
        <p:nvPicPr>
          <p:cNvPr id="8" name="Picture 7"/>
          <p:cNvPicPr>
            <a:picLocks noChangeAspect="1"/>
          </p:cNvPicPr>
          <p:nvPr/>
        </p:nvPicPr>
        <p:blipFill>
          <a:blip r:embed="rId6"/>
          <a:stretch>
            <a:fillRect/>
          </a:stretch>
        </p:blipFill>
        <p:spPr>
          <a:xfrm>
            <a:off x="14597010" y="1970615"/>
            <a:ext cx="3149124" cy="4121150"/>
          </a:xfrm>
          <a:prstGeom prst="rect">
            <a:avLst/>
          </a:prstGeom>
        </p:spPr>
      </p:pic>
      <p:sp>
        <p:nvSpPr>
          <p:cNvPr id="9" name="Rectangle 8">
            <a:extLst>
              <a:ext uri="{FF2B5EF4-FFF2-40B4-BE49-F238E27FC236}">
                <a16:creationId xmlns:a16="http://schemas.microsoft.com/office/drawing/2014/main" id="{7ACDF191-A401-4C6C-94E0-DFE96E68DB8E}"/>
              </a:ext>
            </a:extLst>
          </p:cNvPr>
          <p:cNvSpPr>
            <a:spLocks noChangeArrowheads="1"/>
          </p:cNvSpPr>
          <p:nvPr/>
        </p:nvSpPr>
        <p:spPr bwMode="auto">
          <a:xfrm>
            <a:off x="1230260" y="6413529"/>
            <a:ext cx="725540" cy="553998"/>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3000" b="1" dirty="0">
                <a:solidFill>
                  <a:srgbClr val="002060"/>
                </a:solidFill>
                <a:latin typeface="Times New Roman" panose="02020603050405020304" pitchFamily="18" charset="0"/>
                <a:cs typeface="Times New Roman" panose="02020603050405020304" pitchFamily="18" charset="0"/>
              </a:rPr>
              <a:t>1</a:t>
            </a:r>
          </a:p>
        </p:txBody>
      </p:sp>
      <p:sp>
        <p:nvSpPr>
          <p:cNvPr id="10" name="Rectangle 9">
            <a:extLst>
              <a:ext uri="{FF2B5EF4-FFF2-40B4-BE49-F238E27FC236}">
                <a16:creationId xmlns:a16="http://schemas.microsoft.com/office/drawing/2014/main" id="{7ACDF191-A401-4C6C-94E0-DFE96E68DB8E}"/>
              </a:ext>
            </a:extLst>
          </p:cNvPr>
          <p:cNvSpPr>
            <a:spLocks noChangeArrowheads="1"/>
          </p:cNvSpPr>
          <p:nvPr/>
        </p:nvSpPr>
        <p:spPr bwMode="auto">
          <a:xfrm>
            <a:off x="4765624" y="6413529"/>
            <a:ext cx="725540" cy="553998"/>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3000" b="1" dirty="0">
                <a:solidFill>
                  <a:srgbClr val="002060"/>
                </a:solidFill>
                <a:latin typeface="Times New Roman" panose="02020603050405020304" pitchFamily="18" charset="0"/>
                <a:cs typeface="Times New Roman" panose="02020603050405020304" pitchFamily="18" charset="0"/>
              </a:rPr>
              <a:t>2</a:t>
            </a:r>
          </a:p>
        </p:txBody>
      </p:sp>
      <p:sp>
        <p:nvSpPr>
          <p:cNvPr id="11" name="Rectangle 10">
            <a:extLst>
              <a:ext uri="{FF2B5EF4-FFF2-40B4-BE49-F238E27FC236}">
                <a16:creationId xmlns:a16="http://schemas.microsoft.com/office/drawing/2014/main" id="{7ACDF191-A401-4C6C-94E0-DFE96E68DB8E}"/>
              </a:ext>
            </a:extLst>
          </p:cNvPr>
          <p:cNvSpPr>
            <a:spLocks noChangeArrowheads="1"/>
          </p:cNvSpPr>
          <p:nvPr/>
        </p:nvSpPr>
        <p:spPr bwMode="auto">
          <a:xfrm>
            <a:off x="15737177" y="6237816"/>
            <a:ext cx="725540" cy="553998"/>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3000" b="1" dirty="0">
                <a:solidFill>
                  <a:srgbClr val="002060"/>
                </a:solidFill>
                <a:latin typeface="Times New Roman" panose="02020603050405020304" pitchFamily="18" charset="0"/>
                <a:cs typeface="Times New Roman" panose="02020603050405020304" pitchFamily="18" charset="0"/>
              </a:rPr>
              <a:t>5</a:t>
            </a:r>
          </a:p>
        </p:txBody>
      </p:sp>
      <p:sp>
        <p:nvSpPr>
          <p:cNvPr id="12" name="Rectangle 11">
            <a:extLst>
              <a:ext uri="{FF2B5EF4-FFF2-40B4-BE49-F238E27FC236}">
                <a16:creationId xmlns:a16="http://schemas.microsoft.com/office/drawing/2014/main" id="{7ACDF191-A401-4C6C-94E0-DFE96E68DB8E}"/>
              </a:ext>
            </a:extLst>
          </p:cNvPr>
          <p:cNvSpPr>
            <a:spLocks noChangeArrowheads="1"/>
          </p:cNvSpPr>
          <p:nvPr/>
        </p:nvSpPr>
        <p:spPr bwMode="auto">
          <a:xfrm>
            <a:off x="12230101" y="6237816"/>
            <a:ext cx="725540" cy="553998"/>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3000" b="1" dirty="0">
                <a:solidFill>
                  <a:srgbClr val="002060"/>
                </a:solidFill>
                <a:latin typeface="Times New Roman" panose="02020603050405020304" pitchFamily="18" charset="0"/>
                <a:cs typeface="Times New Roman" panose="02020603050405020304" pitchFamily="18" charset="0"/>
              </a:rPr>
              <a:t>4</a:t>
            </a:r>
          </a:p>
        </p:txBody>
      </p:sp>
      <p:sp>
        <p:nvSpPr>
          <p:cNvPr id="13" name="Rectangle 12">
            <a:extLst>
              <a:ext uri="{FF2B5EF4-FFF2-40B4-BE49-F238E27FC236}">
                <a16:creationId xmlns:a16="http://schemas.microsoft.com/office/drawing/2014/main" id="{7ACDF191-A401-4C6C-94E0-DFE96E68DB8E}"/>
              </a:ext>
            </a:extLst>
          </p:cNvPr>
          <p:cNvSpPr>
            <a:spLocks noChangeArrowheads="1"/>
          </p:cNvSpPr>
          <p:nvPr/>
        </p:nvSpPr>
        <p:spPr bwMode="auto">
          <a:xfrm>
            <a:off x="8360254" y="6237816"/>
            <a:ext cx="725540" cy="553998"/>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3000" b="1" dirty="0">
                <a:solidFill>
                  <a:srgbClr val="002060"/>
                </a:solidFill>
                <a:latin typeface="Times New Roman" panose="02020603050405020304" pitchFamily="18" charset="0"/>
                <a:cs typeface="Times New Roman" panose="02020603050405020304" pitchFamily="18" charset="0"/>
              </a:rPr>
              <a:t>3</a:t>
            </a:r>
          </a:p>
        </p:txBody>
      </p:sp>
      <p:sp>
        <p:nvSpPr>
          <p:cNvPr id="14" name="Rectangle 13">
            <a:extLst>
              <a:ext uri="{FF2B5EF4-FFF2-40B4-BE49-F238E27FC236}">
                <a16:creationId xmlns:a16="http://schemas.microsoft.com/office/drawing/2014/main" id="{7ACDF191-A401-4C6C-94E0-DFE96E68DB8E}"/>
              </a:ext>
            </a:extLst>
          </p:cNvPr>
          <p:cNvSpPr>
            <a:spLocks noChangeArrowheads="1"/>
          </p:cNvSpPr>
          <p:nvPr/>
        </p:nvSpPr>
        <p:spPr bwMode="auto">
          <a:xfrm>
            <a:off x="170877" y="1370450"/>
            <a:ext cx="2758374" cy="55399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vi-VN" altLang="en-US" sz="30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7ACDF191-A401-4C6C-94E0-DFE96E68DB8E}"/>
              </a:ext>
            </a:extLst>
          </p:cNvPr>
          <p:cNvSpPr>
            <a:spLocks noChangeArrowheads="1"/>
          </p:cNvSpPr>
          <p:nvPr/>
        </p:nvSpPr>
        <p:spPr bwMode="auto">
          <a:xfrm>
            <a:off x="3687128" y="1344461"/>
            <a:ext cx="2758374" cy="55399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vi-VN" altLang="en-US" sz="3000" b="1" dirty="0">
              <a:solidFill>
                <a:srgbClr val="00206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ACDF191-A401-4C6C-94E0-DFE96E68DB8E}"/>
              </a:ext>
            </a:extLst>
          </p:cNvPr>
          <p:cNvSpPr>
            <a:spLocks noChangeArrowheads="1"/>
          </p:cNvSpPr>
          <p:nvPr/>
        </p:nvSpPr>
        <p:spPr bwMode="auto">
          <a:xfrm>
            <a:off x="6806177" y="1344461"/>
            <a:ext cx="3729708" cy="55399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vi-VN" altLang="en-US" sz="30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7ACDF191-A401-4C6C-94E0-DFE96E68DB8E}"/>
              </a:ext>
            </a:extLst>
          </p:cNvPr>
          <p:cNvSpPr>
            <a:spLocks noChangeArrowheads="1"/>
          </p:cNvSpPr>
          <p:nvPr/>
        </p:nvSpPr>
        <p:spPr bwMode="auto">
          <a:xfrm>
            <a:off x="11125200" y="1370450"/>
            <a:ext cx="2758374" cy="55399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vi-VN" altLang="en-US" sz="3000" b="1" dirty="0">
              <a:solidFill>
                <a:srgbClr val="00206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7ACDF191-A401-4C6C-94E0-DFE96E68DB8E}"/>
              </a:ext>
            </a:extLst>
          </p:cNvPr>
          <p:cNvSpPr>
            <a:spLocks noChangeArrowheads="1"/>
          </p:cNvSpPr>
          <p:nvPr/>
        </p:nvSpPr>
        <p:spPr bwMode="auto">
          <a:xfrm>
            <a:off x="14760312" y="1370450"/>
            <a:ext cx="2758374" cy="55399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vi-VN" alt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31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H:\hinh anh\hình chụp\hoa\khung hinh hoa\EJ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732" y="0"/>
            <a:ext cx="21062268"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H:\hinh anh\Hinh dong\hoa van\49f2b50e_13fef025_img-230731sl07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92800" y="7390892"/>
            <a:ext cx="5443538" cy="226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787644" y="1678596"/>
            <a:ext cx="12934709" cy="4618305"/>
            <a:chOff x="654605" y="914680"/>
            <a:chExt cx="8623139" cy="3078870"/>
          </a:xfrm>
        </p:grpSpPr>
        <p:sp>
          <p:nvSpPr>
            <p:cNvPr id="9" name="Rectangle 8">
              <a:extLst>
                <a:ext uri="{FF2B5EF4-FFF2-40B4-BE49-F238E27FC236}">
                  <a16:creationId xmlns:a16="http://schemas.microsoft.com/office/drawing/2014/main" id="{7ACDF191-A401-4C6C-94E0-DFE96E68DB8E}"/>
                </a:ext>
              </a:extLst>
            </p:cNvPr>
            <p:cNvSpPr>
              <a:spLocks noChangeArrowheads="1"/>
            </p:cNvSpPr>
            <p:nvPr/>
          </p:nvSpPr>
          <p:spPr bwMode="auto">
            <a:xfrm>
              <a:off x="654605" y="2344423"/>
              <a:ext cx="8623139" cy="55399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4800" b="1" dirty="0">
                  <a:latin typeface="Times New Roman" panose="02020603050405020304" pitchFamily="18" charset="0"/>
                  <a:cs typeface="Times New Roman" panose="02020603050405020304" pitchFamily="18" charset="0"/>
                </a:rPr>
                <a:t>Trình diễn trang phục làm từ vật liệu tái chế</a:t>
              </a:r>
            </a:p>
          </p:txBody>
        </p:sp>
        <p:sp>
          <p:nvSpPr>
            <p:cNvPr id="5" name="Rectangle 4">
              <a:extLst>
                <a:ext uri="{FF2B5EF4-FFF2-40B4-BE49-F238E27FC236}">
                  <a16:creationId xmlns:a16="http://schemas.microsoft.com/office/drawing/2014/main" id="{7ACDF191-A401-4C6C-94E0-DFE96E68DB8E}"/>
                </a:ext>
              </a:extLst>
            </p:cNvPr>
            <p:cNvSpPr>
              <a:spLocks noChangeArrowheads="1"/>
            </p:cNvSpPr>
            <p:nvPr/>
          </p:nvSpPr>
          <p:spPr bwMode="auto">
            <a:xfrm>
              <a:off x="1749201" y="914680"/>
              <a:ext cx="6759167" cy="67710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0" b="1" dirty="0" err="1">
                  <a:solidFill>
                    <a:srgbClr val="C00000"/>
                  </a:solidFill>
                  <a:latin typeface="Times New Roman" panose="02020603050405020304" pitchFamily="18" charset="0"/>
                  <a:cs typeface="Times New Roman" panose="02020603050405020304" pitchFamily="18" charset="0"/>
                </a:rPr>
                <a:t>Nhóm</a:t>
              </a:r>
              <a:r>
                <a:rPr lang="vi-VN" altLang="en-US" sz="6000" b="1" dirty="0">
                  <a:solidFill>
                    <a:srgbClr val="C00000"/>
                  </a:solidFill>
                  <a:latin typeface="Times New Roman" panose="02020603050405020304" pitchFamily="18" charset="0"/>
                  <a:cs typeface="Times New Roman" panose="02020603050405020304" pitchFamily="18" charset="0"/>
                </a:rPr>
                <a:t> </a:t>
              </a:r>
              <a:r>
                <a:rPr lang="en-US" altLang="en-US" sz="6000" b="1" dirty="0">
                  <a:solidFill>
                    <a:srgbClr val="C00000"/>
                  </a:solidFill>
                  <a:latin typeface="Times New Roman" panose="02020603050405020304" pitchFamily="18" charset="0"/>
                  <a:cs typeface="Times New Roman" panose="02020603050405020304" pitchFamily="18" charset="0"/>
                </a:rPr>
                <a:t>3</a:t>
              </a:r>
              <a:r>
                <a:rPr lang="vi-VN" altLang="en-US" sz="6000" b="1" dirty="0">
                  <a:solidFill>
                    <a:srgbClr val="002060"/>
                  </a:solidFill>
                  <a:latin typeface="Times New Roman" panose="02020603050405020304" pitchFamily="18" charset="0"/>
                  <a:cs typeface="Times New Roman" panose="02020603050405020304" pitchFamily="18" charset="0"/>
                </a:rPr>
                <a:t>: “</a:t>
              </a:r>
              <a:r>
                <a:rPr lang="vi-VN" altLang="en-US" sz="6000" b="1" dirty="0">
                  <a:solidFill>
                    <a:srgbClr val="0000CC"/>
                  </a:solidFill>
                  <a:latin typeface="Times New Roman" panose="02020603050405020304" pitchFamily="18" charset="0"/>
                  <a:cs typeface="Times New Roman" panose="02020603050405020304" pitchFamily="18" charset="0"/>
                </a:rPr>
                <a:t>Môi trường xanh”</a:t>
              </a:r>
              <a:r>
                <a:rPr lang="vi-VN" altLang="en-US" sz="6000" dirty="0">
                  <a:solidFill>
                    <a:srgbClr val="0000CC"/>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7ACDF191-A401-4C6C-94E0-DFE96E68DB8E}"/>
                </a:ext>
              </a:extLst>
            </p:cNvPr>
            <p:cNvSpPr>
              <a:spLocks noChangeArrowheads="1"/>
            </p:cNvSpPr>
            <p:nvPr/>
          </p:nvSpPr>
          <p:spPr bwMode="auto">
            <a:xfrm>
              <a:off x="1762454" y="3316441"/>
              <a:ext cx="5991818" cy="67710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6000" b="1" dirty="0">
                  <a:solidFill>
                    <a:srgbClr val="C00000"/>
                  </a:solidFill>
                  <a:latin typeface="Times New Roman" panose="02020603050405020304" pitchFamily="18" charset="0"/>
                  <a:cs typeface="Times New Roman" panose="02020603050405020304" pitchFamily="18" charset="0"/>
                </a:rPr>
                <a:t>MC:</a:t>
              </a:r>
              <a:endParaRPr lang="vi-VN" altLang="en-US" sz="6000" dirty="0">
                <a:solidFill>
                  <a:srgbClr val="0000CC"/>
                </a:solidFill>
                <a:latin typeface="Times New Roman" panose="02020603050405020304" pitchFamily="18" charset="0"/>
                <a:cs typeface="Times New Roman" panose="02020603050405020304" pitchFamily="18" charset="0"/>
              </a:endParaRPr>
            </a:p>
          </p:txBody>
        </p:sp>
      </p:grpSp>
      <p:pic>
        <p:nvPicPr>
          <p:cNvPr id="3" name="nhac-chuong-walking-in-the-sun">
            <a:hlinkClick r:id="" action="ppaction://media"/>
            <a:extLst>
              <a:ext uri="{FF2B5EF4-FFF2-40B4-BE49-F238E27FC236}">
                <a16:creationId xmlns:a16="http://schemas.microsoft.com/office/drawing/2014/main" id="{1EB1794C-5595-43E2-D2DC-EDC63F26D2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52121" y="9194688"/>
            <a:ext cx="914400" cy="914400"/>
          </a:xfrm>
          <a:prstGeom prst="rect">
            <a:avLst/>
          </a:prstGeom>
        </p:spPr>
      </p:pic>
    </p:spTree>
    <p:extLst>
      <p:ext uri="{BB962C8B-B14F-4D97-AF65-F5344CB8AC3E}">
        <p14:creationId xmlns:p14="http://schemas.microsoft.com/office/powerpoint/2010/main" val="42494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328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trang phục có hoa văn dân tộc trong đời sống">
            <a:hlinkClick r:id="" action="ppaction://media"/>
            <a:extLst>
              <a:ext uri="{FF2B5EF4-FFF2-40B4-BE49-F238E27FC236}">
                <a16:creationId xmlns:a16="http://schemas.microsoft.com/office/drawing/2014/main" id="{A9AE8F65-96B1-031E-AD7D-B0F5A8DFC8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495300"/>
            <a:ext cx="15751175" cy="8860036"/>
          </a:xfrm>
          <a:prstGeom prst="rect">
            <a:avLst/>
          </a:prstGeom>
        </p:spPr>
      </p:pic>
    </p:spTree>
    <p:extLst>
      <p:ext uri="{BB962C8B-B14F-4D97-AF65-F5344CB8AC3E}">
        <p14:creationId xmlns:p14="http://schemas.microsoft.com/office/powerpoint/2010/main" val="118375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629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a:t>
            </a:r>
            <a:r>
              <a:rPr lang="en-US" sz="7000" b="1">
                <a:solidFill>
                  <a:srgbClr val="202F5A"/>
                </a:solidFill>
                <a:latin typeface="Arial" panose="020B0604020202020204" pitchFamily="34" charset="0"/>
                <a:cs typeface="Arial" panose="020B0604020202020204" pitchFamily="34" charset="0"/>
              </a:rPr>
              <a:t>4</a:t>
            </a: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VẬN DỤNG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2525184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34EC5-03F6-6A8E-FC11-C719756B97AC}"/>
              </a:ext>
            </a:extLst>
          </p:cNvPr>
          <p:cNvPicPr>
            <a:picLocks noChangeAspect="1"/>
          </p:cNvPicPr>
          <p:nvPr/>
        </p:nvPicPr>
        <p:blipFill>
          <a:blip r:embed="rId2"/>
          <a:stretch>
            <a:fillRect/>
          </a:stretch>
        </p:blipFill>
        <p:spPr>
          <a:xfrm>
            <a:off x="381000" y="495300"/>
            <a:ext cx="12990254" cy="4914646"/>
          </a:xfrm>
          <a:prstGeom prst="rect">
            <a:avLst/>
          </a:prstGeom>
        </p:spPr>
      </p:pic>
      <p:sp>
        <p:nvSpPr>
          <p:cNvPr id="3" name="TextBox 2">
            <a:extLst>
              <a:ext uri="{FF2B5EF4-FFF2-40B4-BE49-F238E27FC236}">
                <a16:creationId xmlns:a16="http://schemas.microsoft.com/office/drawing/2014/main" id="{9461253D-A9BD-7BA7-5554-7493052F70DB}"/>
              </a:ext>
            </a:extLst>
          </p:cNvPr>
          <p:cNvSpPr txBox="1"/>
          <p:nvPr/>
        </p:nvSpPr>
        <p:spPr>
          <a:xfrm>
            <a:off x="571500" y="5920800"/>
            <a:ext cx="17145000" cy="367158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Gam màu chủ đạo như trắng, vàng, tím, đỏ, xanh lá cây.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Tất cả những màu sắc này đều được tạo ra từ việc nhuộm lá cây rừng.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Họa tiết trên vải thổ cẩm thường đối xưng nhau tượng trưng cho quan niệm về sự hòa hợp trường tồn của tự nhiên</a:t>
            </a:r>
            <a:r>
              <a:rPr lang="en-US" sz="4000">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59E381D7-15BB-CFC7-0DD7-BE83D56FC8B9}"/>
              </a:ext>
            </a:extLst>
          </p:cNvPr>
          <p:cNvGrpSpPr/>
          <p:nvPr/>
        </p:nvGrpSpPr>
        <p:grpSpPr>
          <a:xfrm>
            <a:off x="10744200" y="2259832"/>
            <a:ext cx="7353300" cy="3505200"/>
            <a:chOff x="10668000" y="2259832"/>
            <a:chExt cx="7353300" cy="3505200"/>
          </a:xfrm>
        </p:grpSpPr>
        <p:sp>
          <p:nvSpPr>
            <p:cNvPr id="6" name="Speech Bubble: Oval 5">
              <a:extLst>
                <a:ext uri="{FF2B5EF4-FFF2-40B4-BE49-F238E27FC236}">
                  <a16:creationId xmlns:a16="http://schemas.microsoft.com/office/drawing/2014/main" id="{797185CA-2F36-03E1-FB8F-FECDF051DF95}"/>
                </a:ext>
              </a:extLst>
            </p:cNvPr>
            <p:cNvSpPr/>
            <p:nvPr/>
          </p:nvSpPr>
          <p:spPr>
            <a:xfrm>
              <a:off x="10668000" y="2259832"/>
              <a:ext cx="7353300" cy="3505200"/>
            </a:xfrm>
            <a:prstGeom prst="wedgeEllipseCallout">
              <a:avLst>
                <a:gd name="adj1" fmla="val -40165"/>
                <a:gd name="adj2" fmla="val -48722"/>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849C5A-9CD6-1B5B-3982-A4740888563A}"/>
                </a:ext>
              </a:extLst>
            </p:cNvPr>
            <p:cNvSpPr txBox="1"/>
            <p:nvPr/>
          </p:nvSpPr>
          <p:spPr>
            <a:xfrm>
              <a:off x="11391900" y="2690268"/>
              <a:ext cx="5905500"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Hoa văn trong bức tranh là thổ cẩm, họa tiết của người Tây Bắc.</a:t>
              </a:r>
            </a:p>
          </p:txBody>
        </p:sp>
      </p:grpSp>
    </p:spTree>
    <p:extLst>
      <p:ext uri="{BB962C8B-B14F-4D97-AF65-F5344CB8AC3E}">
        <p14:creationId xmlns:p14="http://schemas.microsoft.com/office/powerpoint/2010/main" val="34448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826735-CAA9-963F-1A8C-A926B20B0BAE}"/>
              </a:ext>
            </a:extLst>
          </p:cNvPr>
          <p:cNvSpPr/>
          <p:nvPr/>
        </p:nvSpPr>
        <p:spPr>
          <a:xfrm>
            <a:off x="723900" y="419100"/>
            <a:ext cx="16840200" cy="22860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Nhiệm vụ: </a:t>
            </a:r>
            <a:r>
              <a:rPr lang="en-US" sz="4000">
                <a:solidFill>
                  <a:schemeClr val="tx1"/>
                </a:solidFill>
                <a:latin typeface="Arial" panose="020B0604020202020204" pitchFamily="34" charset="0"/>
                <a:cs typeface="Arial" panose="020B0604020202020204" pitchFamily="34" charset="0"/>
              </a:rPr>
              <a:t>Sử dụng hoa văn truyền thống dân tộc mà em yêu thích để thiết kế phụ kiện thời trang (túi đeo, khăn,…). </a:t>
            </a:r>
          </a:p>
        </p:txBody>
      </p:sp>
      <p:sp>
        <p:nvSpPr>
          <p:cNvPr id="3" name="TextBox 2">
            <a:extLst>
              <a:ext uri="{FF2B5EF4-FFF2-40B4-BE49-F238E27FC236}">
                <a16:creationId xmlns:a16="http://schemas.microsoft.com/office/drawing/2014/main" id="{7379A7D0-EDF8-039A-5227-13470CD12F88}"/>
              </a:ext>
            </a:extLst>
          </p:cNvPr>
          <p:cNvSpPr txBox="1"/>
          <p:nvPr/>
        </p:nvSpPr>
        <p:spPr>
          <a:xfrm>
            <a:off x="723900" y="3086100"/>
            <a:ext cx="10515600" cy="707886"/>
          </a:xfrm>
          <a:prstGeom prst="rect">
            <a:avLst/>
          </a:prstGeom>
          <a:noFill/>
        </p:spPr>
        <p:txBody>
          <a:bodyPr wrap="square" rtlCol="0">
            <a:spAutoFit/>
          </a:bodyPr>
          <a:lstStyle/>
          <a:p>
            <a:r>
              <a:rPr lang="en-US" sz="4000" b="1" i="1">
                <a:solidFill>
                  <a:srgbClr val="002060"/>
                </a:solidFill>
                <a:latin typeface="Arial" panose="020B0604020202020204" pitchFamily="34" charset="0"/>
                <a:cs typeface="Arial" panose="020B0604020202020204" pitchFamily="34" charset="0"/>
              </a:rPr>
              <a:t>Quan sát một số sản phẩm minh họa: </a:t>
            </a:r>
          </a:p>
        </p:txBody>
      </p:sp>
      <p:pic>
        <p:nvPicPr>
          <p:cNvPr id="7" name="Picture 6">
            <a:extLst>
              <a:ext uri="{FF2B5EF4-FFF2-40B4-BE49-F238E27FC236}">
                <a16:creationId xmlns:a16="http://schemas.microsoft.com/office/drawing/2014/main" id="{2EEC8979-D421-3918-1776-89D2A25F27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506200" y="3086100"/>
            <a:ext cx="5840598" cy="6796087"/>
          </a:xfrm>
          <a:prstGeom prst="rect">
            <a:avLst/>
          </a:prstGeom>
        </p:spPr>
      </p:pic>
      <p:pic>
        <p:nvPicPr>
          <p:cNvPr id="11" name="Picture 10">
            <a:extLst>
              <a:ext uri="{FF2B5EF4-FFF2-40B4-BE49-F238E27FC236}">
                <a16:creationId xmlns:a16="http://schemas.microsoft.com/office/drawing/2014/main" id="{BFE201EE-7236-D6C5-98C1-9271A4524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55489" y="4323877"/>
            <a:ext cx="9032253" cy="5558310"/>
          </a:xfrm>
          <a:prstGeom prst="rect">
            <a:avLst/>
          </a:prstGeom>
        </p:spPr>
      </p:pic>
    </p:spTree>
    <p:extLst>
      <p:ext uri="{BB962C8B-B14F-4D97-AF65-F5344CB8AC3E}">
        <p14:creationId xmlns:p14="http://schemas.microsoft.com/office/powerpoint/2010/main" val="158045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l="9701" t="24169" r="1735" b="26013"/>
          <a:stretch>
            <a:fillRect/>
          </a:stretch>
        </p:blipFill>
        <p:spPr>
          <a:xfrm>
            <a:off x="0" y="-139868"/>
            <a:ext cx="18288000" cy="10287000"/>
          </a:xfrm>
          <a:prstGeom prst="rect">
            <a:avLst/>
          </a:prstGeom>
        </p:spPr>
      </p:pic>
      <p:sp>
        <p:nvSpPr>
          <p:cNvPr id="6" name="Freeform 6"/>
          <p:cNvSpPr/>
          <p:nvPr/>
        </p:nvSpPr>
        <p:spPr>
          <a:xfrm>
            <a:off x="15011400" y="-1225017"/>
            <a:ext cx="5212000" cy="3726580"/>
          </a:xfrm>
          <a:custGeom>
            <a:avLst/>
            <a:gdLst/>
            <a:ahLst/>
            <a:cxnLst/>
            <a:rect l="l" t="t" r="r" b="b"/>
            <a:pathLst>
              <a:path w="5212000" h="3726580">
                <a:moveTo>
                  <a:pt x="0" y="0"/>
                </a:moveTo>
                <a:lnTo>
                  <a:pt x="5212000" y="0"/>
                </a:lnTo>
                <a:lnTo>
                  <a:pt x="5212000" y="3726580"/>
                </a:lnTo>
                <a:lnTo>
                  <a:pt x="0" y="3726580"/>
                </a:lnTo>
                <a:lnTo>
                  <a:pt x="0" y="0"/>
                </a:lnTo>
                <a:close/>
              </a:path>
            </a:pathLst>
          </a:custGeom>
          <a:blipFill>
            <a:blip r:embed="rId3"/>
            <a:stretch>
              <a:fillRect/>
            </a:stretch>
          </a:blipFill>
        </p:spPr>
        <p:txBody>
          <a:bodyPr/>
          <a:lstStyle/>
          <a:p>
            <a:endParaRPr lang="en-US"/>
          </a:p>
        </p:txBody>
      </p:sp>
      <p:sp>
        <p:nvSpPr>
          <p:cNvPr id="7" name="Freeform 7"/>
          <p:cNvSpPr/>
          <p:nvPr/>
        </p:nvSpPr>
        <p:spPr>
          <a:xfrm>
            <a:off x="-6438547" y="7505700"/>
            <a:ext cx="12237323" cy="8229600"/>
          </a:xfrm>
          <a:custGeom>
            <a:avLst/>
            <a:gdLst/>
            <a:ahLst/>
            <a:cxnLst/>
            <a:rect l="l" t="t" r="r" b="b"/>
            <a:pathLst>
              <a:path w="12237323" h="8229600">
                <a:moveTo>
                  <a:pt x="0" y="0"/>
                </a:moveTo>
                <a:lnTo>
                  <a:pt x="12237323" y="0"/>
                </a:lnTo>
                <a:lnTo>
                  <a:pt x="12237323" y="8229600"/>
                </a:lnTo>
                <a:lnTo>
                  <a:pt x="0" y="82296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2AE50BC8-456C-0692-CF29-849F8A63DC11}"/>
              </a:ext>
            </a:extLst>
          </p:cNvPr>
          <p:cNvSpPr txBox="1"/>
          <p:nvPr/>
        </p:nvSpPr>
        <p:spPr>
          <a:xfrm>
            <a:off x="4533900" y="876300"/>
            <a:ext cx="92202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HƯỚNG DẪN VỀ NHÀ </a:t>
            </a:r>
          </a:p>
        </p:txBody>
      </p:sp>
      <p:sp>
        <p:nvSpPr>
          <p:cNvPr id="11" name="Freeform 25">
            <a:extLst>
              <a:ext uri="{FF2B5EF4-FFF2-40B4-BE49-F238E27FC236}">
                <a16:creationId xmlns:a16="http://schemas.microsoft.com/office/drawing/2014/main" id="{445BF0F0-676E-1672-EC8A-88425ABA3B14}"/>
              </a:ext>
            </a:extLst>
          </p:cNvPr>
          <p:cNvSpPr/>
          <p:nvPr/>
        </p:nvSpPr>
        <p:spPr>
          <a:xfrm>
            <a:off x="99934" y="7157748"/>
            <a:ext cx="3429000" cy="3073063"/>
          </a:xfrm>
          <a:custGeom>
            <a:avLst/>
            <a:gdLst/>
            <a:ahLst/>
            <a:cxnLst/>
            <a:rect l="l" t="t" r="r" b="b"/>
            <a:pathLst>
              <a:path w="10179844" h="10287000">
                <a:moveTo>
                  <a:pt x="0" y="0"/>
                </a:moveTo>
                <a:lnTo>
                  <a:pt x="10179844" y="0"/>
                </a:lnTo>
                <a:lnTo>
                  <a:pt x="10179844" y="10287000"/>
                </a:lnTo>
                <a:lnTo>
                  <a:pt x="0" y="10287000"/>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2915CEDC-59A1-CC11-3517-87C064ADF407}"/>
              </a:ext>
            </a:extLst>
          </p:cNvPr>
          <p:cNvSpPr txBox="1"/>
          <p:nvPr/>
        </p:nvSpPr>
        <p:spPr>
          <a:xfrm>
            <a:off x="2743200" y="2348006"/>
            <a:ext cx="12801600" cy="515769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Ôn tập lại nội dung chính của bài học ngày hôm nay </a:t>
            </a:r>
          </a:p>
          <a:p>
            <a:pPr marL="571500" indent="-5715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Hoàn thành bài tập ở phần vận dụng </a:t>
            </a:r>
          </a:p>
          <a:p>
            <a:pPr marL="571500" indent="-5715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Xem trước, chuẩn bị bài mới, </a:t>
            </a:r>
            <a:r>
              <a:rPr lang="en-US" sz="4500" b="1" i="1">
                <a:latin typeface="Arial" panose="020B0604020202020204" pitchFamily="34" charset="0"/>
                <a:cs typeface="Arial" panose="020B0604020202020204" pitchFamily="34" charset="0"/>
              </a:rPr>
              <a:t>Bài 5. Tác phẩm hội họa về niềm vui, hạnh phúc.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4000"/>
          </a:blip>
          <a:srcRect t="21875" b="21875"/>
          <a:stretch>
            <a:fillRect/>
          </a:stretch>
        </p:blipFill>
        <p:spPr>
          <a:xfrm>
            <a:off x="0" y="0"/>
            <a:ext cx="18288000" cy="10287000"/>
          </a:xfrm>
          <a:prstGeom prst="rect">
            <a:avLst/>
          </a:prstGeom>
        </p:spPr>
      </p:pic>
      <p:grpSp>
        <p:nvGrpSpPr>
          <p:cNvPr id="3" name="Group 3"/>
          <p:cNvGrpSpPr/>
          <p:nvPr/>
        </p:nvGrpSpPr>
        <p:grpSpPr>
          <a:xfrm>
            <a:off x="12243858" y="-1623750"/>
            <a:ext cx="7282769" cy="4392494"/>
            <a:chOff x="0" y="0"/>
            <a:chExt cx="9710358" cy="5856658"/>
          </a:xfrm>
        </p:grpSpPr>
        <p:sp>
          <p:nvSpPr>
            <p:cNvPr id="4" name="Freeform 4"/>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5" name="Freeform 5"/>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6" name="Freeform 6"/>
          <p:cNvSpPr/>
          <p:nvPr/>
        </p:nvSpPr>
        <p:spPr>
          <a:xfrm rot="162222" flipH="1" flipV="1">
            <a:off x="14165227" y="7513871"/>
            <a:ext cx="4632432" cy="4296580"/>
          </a:xfrm>
          <a:custGeom>
            <a:avLst/>
            <a:gdLst/>
            <a:ahLst/>
            <a:cxnLst/>
            <a:rect l="l" t="t" r="r" b="b"/>
            <a:pathLst>
              <a:path w="4632432" h="4296580">
                <a:moveTo>
                  <a:pt x="4632432" y="4296581"/>
                </a:moveTo>
                <a:lnTo>
                  <a:pt x="0" y="4296581"/>
                </a:lnTo>
                <a:lnTo>
                  <a:pt x="0" y="0"/>
                </a:lnTo>
                <a:lnTo>
                  <a:pt x="4632432" y="0"/>
                </a:lnTo>
                <a:lnTo>
                  <a:pt x="4632432" y="4296581"/>
                </a:lnTo>
                <a:close/>
              </a:path>
            </a:pathLst>
          </a:custGeom>
          <a:blipFill>
            <a:blip r:embed="rId5"/>
            <a:stretch>
              <a:fillRect/>
            </a:stretch>
          </a:blipFill>
        </p:spPr>
        <p:txBody>
          <a:bodyPr/>
          <a:lstStyle/>
          <a:p>
            <a:endParaRPr lang="en-US"/>
          </a:p>
        </p:txBody>
      </p:sp>
      <p:sp>
        <p:nvSpPr>
          <p:cNvPr id="7" name="Freeform 7"/>
          <p:cNvSpPr/>
          <p:nvPr/>
        </p:nvSpPr>
        <p:spPr>
          <a:xfrm rot="1311948">
            <a:off x="-456991" y="-1622317"/>
            <a:ext cx="5369659" cy="4980358"/>
          </a:xfrm>
          <a:custGeom>
            <a:avLst/>
            <a:gdLst/>
            <a:ahLst/>
            <a:cxnLst/>
            <a:rect l="l" t="t" r="r" b="b"/>
            <a:pathLst>
              <a:path w="5369659" h="4980358">
                <a:moveTo>
                  <a:pt x="0" y="0"/>
                </a:moveTo>
                <a:lnTo>
                  <a:pt x="5369659" y="0"/>
                </a:lnTo>
                <a:lnTo>
                  <a:pt x="5369659" y="4980359"/>
                </a:lnTo>
                <a:lnTo>
                  <a:pt x="0" y="4980359"/>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rot="-10800000">
            <a:off x="-1942448" y="7062053"/>
            <a:ext cx="7282769" cy="4392494"/>
            <a:chOff x="0" y="0"/>
            <a:chExt cx="9710358" cy="5856658"/>
          </a:xfrm>
        </p:grpSpPr>
        <p:sp>
          <p:nvSpPr>
            <p:cNvPr id="9" name="Freeform 9"/>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10" name="Freeform 10"/>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16" name="TextBox 15">
            <a:extLst>
              <a:ext uri="{FF2B5EF4-FFF2-40B4-BE49-F238E27FC236}">
                <a16:creationId xmlns:a16="http://schemas.microsoft.com/office/drawing/2014/main" id="{539E8B06-8CD6-B2CF-FC8E-C5826F7260AF}"/>
              </a:ext>
            </a:extLst>
          </p:cNvPr>
          <p:cNvSpPr txBox="1"/>
          <p:nvPr/>
        </p:nvSpPr>
        <p:spPr>
          <a:xfrm>
            <a:off x="1676991" y="2143725"/>
            <a:ext cx="14934018" cy="4873001"/>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TẠM BIỆT CÁC EM!</a:t>
            </a:r>
          </a:p>
          <a:p>
            <a:pPr algn="ctr">
              <a:lnSpc>
                <a:spcPct val="150000"/>
              </a:lnSpc>
            </a:pPr>
            <a:r>
              <a:rPr lang="en-US" sz="7200" b="1">
                <a:latin typeface="Arial" panose="020B0604020202020204" pitchFamily="34" charset="0"/>
                <a:cs typeface="Arial" panose="020B0604020202020204" pitchFamily="34" charset="0"/>
              </a:rPr>
              <a:t>CẢM ƠN CÁC EM ĐÃ CHÚ Ý </a:t>
            </a:r>
          </a:p>
          <a:p>
            <a:pPr algn="ctr">
              <a:lnSpc>
                <a:spcPct val="150000"/>
              </a:lnSpc>
            </a:pPr>
            <a:r>
              <a:rPr lang="en-US" sz="7200" b="1">
                <a:latin typeface="Arial" panose="020B0604020202020204" pitchFamily="34" charset="0"/>
                <a:cs typeface="Arial" panose="020B0604020202020204" pitchFamily="34" charset="0"/>
              </a:rPr>
              <a:t>LẮNG NGHE BÀI GIẢNG!</a:t>
            </a:r>
          </a:p>
        </p:txBody>
      </p:sp>
      <p:cxnSp>
        <p:nvCxnSpPr>
          <p:cNvPr id="18" name="Straight Connector 17">
            <a:extLst>
              <a:ext uri="{FF2B5EF4-FFF2-40B4-BE49-F238E27FC236}">
                <a16:creationId xmlns:a16="http://schemas.microsoft.com/office/drawing/2014/main" id="{9C981D0E-AEDE-E212-51A3-4C988131C6BE}"/>
              </a:ext>
            </a:extLst>
          </p:cNvPr>
          <p:cNvCxnSpPr/>
          <p:nvPr/>
        </p:nvCxnSpPr>
        <p:spPr>
          <a:xfrm>
            <a:off x="4648200" y="7581900"/>
            <a:ext cx="9220200" cy="0"/>
          </a:xfrm>
          <a:prstGeom prst="line">
            <a:avLst/>
          </a:prstGeom>
          <a:ln w="38100">
            <a:solidFill>
              <a:srgbClr val="F9405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549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4687" y="-5017690"/>
            <a:ext cx="12180722" cy="8229600"/>
          </a:xfrm>
          <a:custGeom>
            <a:avLst/>
            <a:gdLst/>
            <a:ahLst/>
            <a:cxnLst/>
            <a:rect l="l" t="t" r="r" b="b"/>
            <a:pathLst>
              <a:path w="12180722" h="8229600">
                <a:moveTo>
                  <a:pt x="0" y="0"/>
                </a:moveTo>
                <a:lnTo>
                  <a:pt x="12180721" y="0"/>
                </a:lnTo>
                <a:lnTo>
                  <a:pt x="12180721" y="8229600"/>
                </a:lnTo>
                <a:lnTo>
                  <a:pt x="0" y="8229600"/>
                </a:lnTo>
                <a:lnTo>
                  <a:pt x="0" y="0"/>
                </a:lnTo>
                <a:close/>
              </a:path>
            </a:pathLst>
          </a:custGeom>
          <a:blipFill>
            <a:blip r:embed="rId2"/>
            <a:stretch>
              <a:fillRect/>
            </a:stretch>
          </a:blipFill>
        </p:spPr>
        <p:txBody>
          <a:bodyPr/>
          <a:lstStyle/>
          <a:p>
            <a:endParaRPr lang="en-US"/>
          </a:p>
        </p:txBody>
      </p:sp>
      <p:sp>
        <p:nvSpPr>
          <p:cNvPr id="6" name="Freeform 6"/>
          <p:cNvSpPr/>
          <p:nvPr/>
        </p:nvSpPr>
        <p:spPr>
          <a:xfrm>
            <a:off x="10179733" y="7224176"/>
            <a:ext cx="12180722" cy="8229600"/>
          </a:xfrm>
          <a:custGeom>
            <a:avLst/>
            <a:gdLst/>
            <a:ahLst/>
            <a:cxnLst/>
            <a:rect l="l" t="t" r="r" b="b"/>
            <a:pathLst>
              <a:path w="12180722" h="8229600">
                <a:moveTo>
                  <a:pt x="0" y="0"/>
                </a:moveTo>
                <a:lnTo>
                  <a:pt x="12180721" y="0"/>
                </a:lnTo>
                <a:lnTo>
                  <a:pt x="12180721" y="8229600"/>
                </a:lnTo>
                <a:lnTo>
                  <a:pt x="0" y="8229600"/>
                </a:lnTo>
                <a:lnTo>
                  <a:pt x="0" y="0"/>
                </a:lnTo>
                <a:close/>
              </a:path>
            </a:pathLst>
          </a:custGeom>
          <a:blipFill>
            <a:blip r:embed="rId2"/>
            <a:stretch>
              <a:fillRect/>
            </a:stretch>
          </a:blipFill>
        </p:spPr>
        <p:txBody>
          <a:bodyPr/>
          <a:lstStyle/>
          <a:p>
            <a:endParaRPr lang="en-US"/>
          </a:p>
        </p:txBody>
      </p:sp>
      <p:sp>
        <p:nvSpPr>
          <p:cNvPr id="8" name="Freeform 8"/>
          <p:cNvSpPr/>
          <p:nvPr/>
        </p:nvSpPr>
        <p:spPr>
          <a:xfrm>
            <a:off x="-1335492" y="146211"/>
            <a:ext cx="3822004" cy="3306033"/>
          </a:xfrm>
          <a:custGeom>
            <a:avLst/>
            <a:gdLst/>
            <a:ahLst/>
            <a:cxnLst/>
            <a:rect l="l" t="t" r="r" b="b"/>
            <a:pathLst>
              <a:path w="3822004" h="3306033">
                <a:moveTo>
                  <a:pt x="0" y="0"/>
                </a:moveTo>
                <a:lnTo>
                  <a:pt x="3822004" y="0"/>
                </a:lnTo>
                <a:lnTo>
                  <a:pt x="3822004" y="3306033"/>
                </a:lnTo>
                <a:lnTo>
                  <a:pt x="0" y="3306033"/>
                </a:lnTo>
                <a:lnTo>
                  <a:pt x="0" y="0"/>
                </a:lnTo>
                <a:close/>
              </a:path>
            </a:pathLst>
          </a:custGeom>
          <a:blipFill>
            <a:blip r:embed="rId3"/>
            <a:stretch>
              <a:fillRect/>
            </a:stretch>
          </a:blipFill>
        </p:spPr>
        <p:txBody>
          <a:bodyPr/>
          <a:lstStyle/>
          <a:p>
            <a:endParaRPr lang="en-US"/>
          </a:p>
        </p:txBody>
      </p:sp>
      <p:sp>
        <p:nvSpPr>
          <p:cNvPr id="9" name="Freeform 9"/>
          <p:cNvSpPr/>
          <p:nvPr/>
        </p:nvSpPr>
        <p:spPr>
          <a:xfrm flipH="1" flipV="1">
            <a:off x="4155004" y="-2091057"/>
            <a:ext cx="3822004" cy="3306033"/>
          </a:xfrm>
          <a:custGeom>
            <a:avLst/>
            <a:gdLst/>
            <a:ahLst/>
            <a:cxnLst/>
            <a:rect l="l" t="t" r="r" b="b"/>
            <a:pathLst>
              <a:path w="3822004" h="3306033">
                <a:moveTo>
                  <a:pt x="3822004" y="3306033"/>
                </a:moveTo>
                <a:lnTo>
                  <a:pt x="0" y="3306033"/>
                </a:lnTo>
                <a:lnTo>
                  <a:pt x="0" y="0"/>
                </a:lnTo>
                <a:lnTo>
                  <a:pt x="3822004" y="0"/>
                </a:lnTo>
                <a:lnTo>
                  <a:pt x="3822004" y="3306033"/>
                </a:lnTo>
                <a:close/>
              </a:path>
            </a:pathLst>
          </a:custGeom>
          <a:blipFill>
            <a:blip r:embed="rId3"/>
            <a:stretch>
              <a:fillRect/>
            </a:stretch>
          </a:blipFill>
        </p:spPr>
        <p:txBody>
          <a:bodyPr/>
          <a:lstStyle/>
          <a:p>
            <a:endParaRPr lang="en-US"/>
          </a:p>
        </p:txBody>
      </p:sp>
      <p:sp>
        <p:nvSpPr>
          <p:cNvPr id="12" name="Freeform 27">
            <a:extLst>
              <a:ext uri="{FF2B5EF4-FFF2-40B4-BE49-F238E27FC236}">
                <a16:creationId xmlns:a16="http://schemas.microsoft.com/office/drawing/2014/main" id="{2A75F985-96CE-F010-7000-7E4295AAC2E6}"/>
              </a:ext>
            </a:extLst>
          </p:cNvPr>
          <p:cNvSpPr/>
          <p:nvPr/>
        </p:nvSpPr>
        <p:spPr>
          <a:xfrm rot="20894795">
            <a:off x="12981756" y="7071702"/>
            <a:ext cx="5045288" cy="3191853"/>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
        <p:nvSpPr>
          <p:cNvPr id="13" name="TextBox 12">
            <a:extLst>
              <a:ext uri="{FF2B5EF4-FFF2-40B4-BE49-F238E27FC236}">
                <a16:creationId xmlns:a16="http://schemas.microsoft.com/office/drawing/2014/main" id="{17661CAA-6DFA-8A6F-7ADE-62F693D14339}"/>
              </a:ext>
            </a:extLst>
          </p:cNvPr>
          <p:cNvSpPr txBox="1"/>
          <p:nvPr/>
        </p:nvSpPr>
        <p:spPr>
          <a:xfrm>
            <a:off x="495300" y="2706999"/>
            <a:ext cx="17297400" cy="4873001"/>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BÀI 4. </a:t>
            </a:r>
          </a:p>
          <a:p>
            <a:pPr algn="ctr">
              <a:lnSpc>
                <a:spcPct val="150000"/>
              </a:lnSpc>
            </a:pPr>
            <a:r>
              <a:rPr lang="en-US" sz="7200" b="1">
                <a:latin typeface="Arial" panose="020B0604020202020204" pitchFamily="34" charset="0"/>
                <a:cs typeface="Arial" panose="020B0604020202020204" pitchFamily="34" charset="0"/>
              </a:rPr>
              <a:t>THIẾT KẾ TRANG PHỤC VỚI HOA VĂN DÂN TỘC THIỂU SỐ</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t="21875" b="21875"/>
          <a:stretch>
            <a:fillRect/>
          </a:stretch>
        </p:blipFill>
        <p:spPr>
          <a:xfrm flipH="1">
            <a:off x="0" y="0"/>
            <a:ext cx="18288000" cy="10287000"/>
          </a:xfrm>
          <a:prstGeom prst="rect">
            <a:avLst/>
          </a:prstGeom>
        </p:spPr>
      </p:pic>
      <p:sp>
        <p:nvSpPr>
          <p:cNvPr id="11" name="Freeform 2">
            <a:extLst>
              <a:ext uri="{FF2B5EF4-FFF2-40B4-BE49-F238E27FC236}">
                <a16:creationId xmlns:a16="http://schemas.microsoft.com/office/drawing/2014/main" id="{73F6B1D9-4ED4-9961-70C2-310DB97EED87}"/>
              </a:ext>
            </a:extLst>
          </p:cNvPr>
          <p:cNvSpPr/>
          <p:nvPr/>
        </p:nvSpPr>
        <p:spPr>
          <a:xfrm>
            <a:off x="3616100" y="8140397"/>
            <a:ext cx="15619350" cy="2410452"/>
          </a:xfrm>
          <a:custGeom>
            <a:avLst/>
            <a:gdLst/>
            <a:ahLst/>
            <a:cxnLst/>
            <a:rect l="l" t="t" r="r" b="b"/>
            <a:pathLst>
              <a:path w="15619350" h="2410452">
                <a:moveTo>
                  <a:pt x="0" y="0"/>
                </a:moveTo>
                <a:lnTo>
                  <a:pt x="15619350" y="0"/>
                </a:lnTo>
                <a:lnTo>
                  <a:pt x="15619350" y="2410452"/>
                </a:lnTo>
                <a:lnTo>
                  <a:pt x="0" y="2410452"/>
                </a:lnTo>
                <a:lnTo>
                  <a:pt x="0" y="0"/>
                </a:lnTo>
                <a:close/>
              </a:path>
            </a:pathLst>
          </a:custGeom>
          <a:blipFill>
            <a:blip r:embed="rId3"/>
            <a:stretch>
              <a:fillRect b="-170533"/>
            </a:stretch>
          </a:blipFill>
        </p:spPr>
        <p:txBody>
          <a:bodyPr/>
          <a:lstStyle/>
          <a:p>
            <a:endParaRPr lang="en-US"/>
          </a:p>
        </p:txBody>
      </p:sp>
      <p:sp>
        <p:nvSpPr>
          <p:cNvPr id="12" name="Freeform 3">
            <a:extLst>
              <a:ext uri="{FF2B5EF4-FFF2-40B4-BE49-F238E27FC236}">
                <a16:creationId xmlns:a16="http://schemas.microsoft.com/office/drawing/2014/main" id="{9C96E2F3-21DA-829C-1EA0-548FEA12B953}"/>
              </a:ext>
            </a:extLst>
          </p:cNvPr>
          <p:cNvSpPr/>
          <p:nvPr/>
        </p:nvSpPr>
        <p:spPr>
          <a:xfrm flipH="1" flipV="1">
            <a:off x="-1940034" y="-374754"/>
            <a:ext cx="15619350" cy="2848641"/>
          </a:xfrm>
          <a:custGeom>
            <a:avLst/>
            <a:gdLst/>
            <a:ahLst/>
            <a:cxnLst/>
            <a:rect l="l" t="t" r="r" b="b"/>
            <a:pathLst>
              <a:path w="15619350" h="2848641">
                <a:moveTo>
                  <a:pt x="15619350" y="2848640"/>
                </a:moveTo>
                <a:lnTo>
                  <a:pt x="0" y="2848640"/>
                </a:lnTo>
                <a:lnTo>
                  <a:pt x="0" y="0"/>
                </a:lnTo>
                <a:lnTo>
                  <a:pt x="15619350" y="0"/>
                </a:lnTo>
                <a:lnTo>
                  <a:pt x="15619350" y="2848640"/>
                </a:lnTo>
                <a:close/>
              </a:path>
            </a:pathLst>
          </a:custGeom>
          <a:blipFill>
            <a:blip r:embed="rId3"/>
            <a:stretch>
              <a:fillRect b="-128918"/>
            </a:stretch>
          </a:blipFill>
        </p:spPr>
        <p:txBody>
          <a:bodyPr/>
          <a:lstStyle/>
          <a:p>
            <a:endParaRPr lang="en-US"/>
          </a:p>
        </p:txBody>
      </p:sp>
      <p:sp>
        <p:nvSpPr>
          <p:cNvPr id="10" name="Freeform 21">
            <a:extLst>
              <a:ext uri="{FF2B5EF4-FFF2-40B4-BE49-F238E27FC236}">
                <a16:creationId xmlns:a16="http://schemas.microsoft.com/office/drawing/2014/main" id="{68BE9FDA-1D9D-2871-6EB3-2FAEFD1BE335}"/>
              </a:ext>
            </a:extLst>
          </p:cNvPr>
          <p:cNvSpPr/>
          <p:nvPr/>
        </p:nvSpPr>
        <p:spPr>
          <a:xfrm>
            <a:off x="609600" y="876300"/>
            <a:ext cx="5334000" cy="9105900"/>
          </a:xfrm>
          <a:custGeom>
            <a:avLst/>
            <a:gdLst/>
            <a:ahLst/>
            <a:cxnLst/>
            <a:rect l="l" t="t" r="r" b="b"/>
            <a:pathLst>
              <a:path w="5683568" h="10287000">
                <a:moveTo>
                  <a:pt x="0" y="0"/>
                </a:moveTo>
                <a:lnTo>
                  <a:pt x="5683567" y="0"/>
                </a:lnTo>
                <a:lnTo>
                  <a:pt x="5683567" y="10287000"/>
                </a:lnTo>
                <a:lnTo>
                  <a:pt x="0" y="10287000"/>
                </a:lnTo>
                <a:lnTo>
                  <a:pt x="0" y="0"/>
                </a:lnTo>
                <a:close/>
              </a:path>
            </a:pathLst>
          </a:custGeom>
          <a:blipFill>
            <a:blip r:embed="rId4"/>
            <a:stretch>
              <a:fillRect/>
            </a:stretch>
          </a:blipFill>
        </p:spPr>
        <p:txBody>
          <a:bodyPr/>
          <a:lstStyle/>
          <a:p>
            <a:endParaRPr lang="en-US"/>
          </a:p>
        </p:txBody>
      </p:sp>
      <p:sp>
        <p:nvSpPr>
          <p:cNvPr id="14" name="TextBox 13">
            <a:extLst>
              <a:ext uri="{FF2B5EF4-FFF2-40B4-BE49-F238E27FC236}">
                <a16:creationId xmlns:a16="http://schemas.microsoft.com/office/drawing/2014/main" id="{3B6AA80F-47CB-FC4D-BFCF-6E515614AB66}"/>
              </a:ext>
            </a:extLst>
          </p:cNvPr>
          <p:cNvSpPr txBox="1"/>
          <p:nvPr/>
        </p:nvSpPr>
        <p:spPr>
          <a:xfrm>
            <a:off x="6553200" y="896950"/>
            <a:ext cx="10668000" cy="1015663"/>
          </a:xfrm>
          <a:prstGeom prst="rect">
            <a:avLst/>
          </a:prstGeom>
          <a:noFill/>
        </p:spPr>
        <p:txBody>
          <a:bodyPr wrap="square" rtlCol="0">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NỘI DUNG BÀI HỌC </a:t>
            </a:r>
          </a:p>
        </p:txBody>
      </p:sp>
      <p:grpSp>
        <p:nvGrpSpPr>
          <p:cNvPr id="18" name="Group 17">
            <a:extLst>
              <a:ext uri="{FF2B5EF4-FFF2-40B4-BE49-F238E27FC236}">
                <a16:creationId xmlns:a16="http://schemas.microsoft.com/office/drawing/2014/main" id="{2C6844B0-4778-0B60-1631-DC1B52A410B8}"/>
              </a:ext>
            </a:extLst>
          </p:cNvPr>
          <p:cNvGrpSpPr/>
          <p:nvPr/>
        </p:nvGrpSpPr>
        <p:grpSpPr>
          <a:xfrm>
            <a:off x="8201761" y="2287367"/>
            <a:ext cx="6081794" cy="1982949"/>
            <a:chOff x="6740471" y="2526256"/>
            <a:chExt cx="6081794" cy="1982949"/>
          </a:xfrm>
        </p:grpSpPr>
        <p:sp>
          <p:nvSpPr>
            <p:cNvPr id="16" name="TextBox 15">
              <a:extLst>
                <a:ext uri="{FF2B5EF4-FFF2-40B4-BE49-F238E27FC236}">
                  <a16:creationId xmlns:a16="http://schemas.microsoft.com/office/drawing/2014/main" id="{71D13CCB-E001-055C-4315-46BA260457FC}"/>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Quan sát </a:t>
              </a:r>
            </a:p>
          </p:txBody>
        </p:sp>
        <p:sp>
          <p:nvSpPr>
            <p:cNvPr id="17" name="Freeform 5">
              <a:extLst>
                <a:ext uri="{FF2B5EF4-FFF2-40B4-BE49-F238E27FC236}">
                  <a16:creationId xmlns:a16="http://schemas.microsoft.com/office/drawing/2014/main" id="{AC6DDBED-DC97-6B25-9414-8CF5C7CAB433}"/>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15" name="TextBox 14">
              <a:extLst>
                <a:ext uri="{FF2B5EF4-FFF2-40B4-BE49-F238E27FC236}">
                  <a16:creationId xmlns:a16="http://schemas.microsoft.com/office/drawing/2014/main" id="{5EBE35BF-837C-EFEB-99BD-FF6D2749BC76}"/>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01</a:t>
              </a:r>
            </a:p>
          </p:txBody>
        </p:sp>
      </p:grpSp>
      <p:grpSp>
        <p:nvGrpSpPr>
          <p:cNvPr id="19" name="Group 18">
            <a:extLst>
              <a:ext uri="{FF2B5EF4-FFF2-40B4-BE49-F238E27FC236}">
                <a16:creationId xmlns:a16="http://schemas.microsoft.com/office/drawing/2014/main" id="{A808A172-4411-7909-C838-DCA9BD1DDEF7}"/>
              </a:ext>
            </a:extLst>
          </p:cNvPr>
          <p:cNvGrpSpPr/>
          <p:nvPr/>
        </p:nvGrpSpPr>
        <p:grpSpPr>
          <a:xfrm>
            <a:off x="10738458" y="4070188"/>
            <a:ext cx="6081794" cy="1982949"/>
            <a:chOff x="6740471" y="2526256"/>
            <a:chExt cx="6081794" cy="1982949"/>
          </a:xfrm>
        </p:grpSpPr>
        <p:sp>
          <p:nvSpPr>
            <p:cNvPr id="20" name="TextBox 19">
              <a:extLst>
                <a:ext uri="{FF2B5EF4-FFF2-40B4-BE49-F238E27FC236}">
                  <a16:creationId xmlns:a16="http://schemas.microsoft.com/office/drawing/2014/main" id="{EE67D197-5B18-D8F1-92C5-F86AD3133D8E}"/>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Thực hành </a:t>
              </a:r>
            </a:p>
          </p:txBody>
        </p:sp>
        <p:sp>
          <p:nvSpPr>
            <p:cNvPr id="21" name="Freeform 5">
              <a:extLst>
                <a:ext uri="{FF2B5EF4-FFF2-40B4-BE49-F238E27FC236}">
                  <a16:creationId xmlns:a16="http://schemas.microsoft.com/office/drawing/2014/main" id="{2AC5318D-CF2F-ED6D-0C93-49D33C7CA32B}"/>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22" name="TextBox 21">
              <a:extLst>
                <a:ext uri="{FF2B5EF4-FFF2-40B4-BE49-F238E27FC236}">
                  <a16:creationId xmlns:a16="http://schemas.microsoft.com/office/drawing/2014/main" id="{D0C86647-1673-FDDC-F137-55382D7A9895}"/>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02</a:t>
              </a:r>
            </a:p>
          </p:txBody>
        </p:sp>
      </p:grpSp>
      <p:grpSp>
        <p:nvGrpSpPr>
          <p:cNvPr id="23" name="Group 22">
            <a:extLst>
              <a:ext uri="{FF2B5EF4-FFF2-40B4-BE49-F238E27FC236}">
                <a16:creationId xmlns:a16="http://schemas.microsoft.com/office/drawing/2014/main" id="{D0C51446-D60B-5715-46B4-538C330B93B5}"/>
              </a:ext>
            </a:extLst>
          </p:cNvPr>
          <p:cNvGrpSpPr/>
          <p:nvPr/>
        </p:nvGrpSpPr>
        <p:grpSpPr>
          <a:xfrm>
            <a:off x="8201761" y="5843549"/>
            <a:ext cx="6081794" cy="1982949"/>
            <a:chOff x="6740471" y="2526256"/>
            <a:chExt cx="6081794" cy="1982949"/>
          </a:xfrm>
        </p:grpSpPr>
        <p:sp>
          <p:nvSpPr>
            <p:cNvPr id="24" name="TextBox 23">
              <a:extLst>
                <a:ext uri="{FF2B5EF4-FFF2-40B4-BE49-F238E27FC236}">
                  <a16:creationId xmlns:a16="http://schemas.microsoft.com/office/drawing/2014/main" id="{A187B4CD-FC5D-2E56-D335-150E71FE5D33}"/>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a:t>
              </a:r>
            </a:p>
          </p:txBody>
        </p:sp>
        <p:sp>
          <p:nvSpPr>
            <p:cNvPr id="25" name="Freeform 5">
              <a:extLst>
                <a:ext uri="{FF2B5EF4-FFF2-40B4-BE49-F238E27FC236}">
                  <a16:creationId xmlns:a16="http://schemas.microsoft.com/office/drawing/2014/main" id="{25784B4C-F2FD-DFDF-847C-D6AFC8542DA6}"/>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26" name="TextBox 25">
              <a:extLst>
                <a:ext uri="{FF2B5EF4-FFF2-40B4-BE49-F238E27FC236}">
                  <a16:creationId xmlns:a16="http://schemas.microsoft.com/office/drawing/2014/main" id="{4A4AF668-43AD-F3DA-F00F-C90DEE84E93A}"/>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03</a:t>
              </a:r>
            </a:p>
          </p:txBody>
        </p:sp>
      </p:grpSp>
      <p:grpSp>
        <p:nvGrpSpPr>
          <p:cNvPr id="27" name="Group 26">
            <a:extLst>
              <a:ext uri="{FF2B5EF4-FFF2-40B4-BE49-F238E27FC236}">
                <a16:creationId xmlns:a16="http://schemas.microsoft.com/office/drawing/2014/main" id="{32180A5D-63E5-47FF-FEA3-0EBA43899B31}"/>
              </a:ext>
            </a:extLst>
          </p:cNvPr>
          <p:cNvGrpSpPr/>
          <p:nvPr/>
        </p:nvGrpSpPr>
        <p:grpSpPr>
          <a:xfrm>
            <a:off x="10734705" y="7586305"/>
            <a:ext cx="6081794" cy="1982949"/>
            <a:chOff x="6740471" y="2526256"/>
            <a:chExt cx="6081794" cy="1982949"/>
          </a:xfrm>
        </p:grpSpPr>
        <p:sp>
          <p:nvSpPr>
            <p:cNvPr id="28" name="TextBox 27">
              <a:extLst>
                <a:ext uri="{FF2B5EF4-FFF2-40B4-BE49-F238E27FC236}">
                  <a16:creationId xmlns:a16="http://schemas.microsoft.com/office/drawing/2014/main" id="{4262A6FB-5AFF-9301-43CB-03B6CF88CCCC}"/>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Vận dụng </a:t>
              </a:r>
            </a:p>
          </p:txBody>
        </p:sp>
        <p:sp>
          <p:nvSpPr>
            <p:cNvPr id="29" name="Freeform 5">
              <a:extLst>
                <a:ext uri="{FF2B5EF4-FFF2-40B4-BE49-F238E27FC236}">
                  <a16:creationId xmlns:a16="http://schemas.microsoft.com/office/drawing/2014/main" id="{7BC37385-9A06-FD61-B45F-4A4875CB744D}"/>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30" name="TextBox 29">
              <a:extLst>
                <a:ext uri="{FF2B5EF4-FFF2-40B4-BE49-F238E27FC236}">
                  <a16:creationId xmlns:a16="http://schemas.microsoft.com/office/drawing/2014/main" id="{400BF4C9-A6DB-2BAB-078D-9324BDDCFFF9}"/>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04</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1.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QUAN SÁT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147929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A31B291-1B98-AE51-49F0-EB9B5F37E8C9}"/>
              </a:ext>
            </a:extLst>
          </p:cNvPr>
          <p:cNvSpPr txBox="1"/>
          <p:nvPr/>
        </p:nvSpPr>
        <p:spPr>
          <a:xfrm>
            <a:off x="457200" y="0"/>
            <a:ext cx="17373600" cy="2057999"/>
          </a:xfrm>
          <a:prstGeom prst="rect">
            <a:avLst/>
          </a:prstGeom>
          <a:noFill/>
        </p:spPr>
        <p:txBody>
          <a:bodyPr wrap="square">
            <a:spAutoFit/>
          </a:bodyPr>
          <a:lstStyle/>
          <a:p>
            <a:pPr algn="just">
              <a:lnSpc>
                <a:spcPct val="150000"/>
              </a:lnSpc>
            </a:pPr>
            <a:r>
              <a:rPr lang="vi-VN" sz="4500" b="1">
                <a:solidFill>
                  <a:srgbClr val="C00000"/>
                </a:solidFill>
              </a:rPr>
              <a:t>Nhiệm vụ 1:</a:t>
            </a:r>
            <a:r>
              <a:rPr lang="en-US" sz="4500" b="1">
                <a:solidFill>
                  <a:srgbClr val="C00000"/>
                </a:solidFill>
              </a:rPr>
              <a:t> </a:t>
            </a:r>
            <a:r>
              <a:rPr lang="vi-VN" sz="4500"/>
              <a:t>Tạo hình hoa văn được cách điệu từ con vật mang tính biểu tượng</a:t>
            </a:r>
            <a:endParaRPr lang="en-US" sz="4500"/>
          </a:p>
        </p:txBody>
      </p:sp>
      <p:sp>
        <p:nvSpPr>
          <p:cNvPr id="10" name="TextBox 9">
            <a:extLst>
              <a:ext uri="{FF2B5EF4-FFF2-40B4-BE49-F238E27FC236}">
                <a16:creationId xmlns:a16="http://schemas.microsoft.com/office/drawing/2014/main" id="{BD7C66DD-47AE-6064-4B4A-24E07BCBBF40}"/>
              </a:ext>
            </a:extLst>
          </p:cNvPr>
          <p:cNvSpPr txBox="1"/>
          <p:nvPr/>
        </p:nvSpPr>
        <p:spPr>
          <a:xfrm>
            <a:off x="3886200" y="2223041"/>
            <a:ext cx="10515600" cy="707886"/>
          </a:xfrm>
          <a:prstGeom prst="rect">
            <a:avLst/>
          </a:prstGeom>
          <a:noFill/>
        </p:spPr>
        <p:txBody>
          <a:bodyPr wrap="square" rtlCol="0">
            <a:spAutoFit/>
          </a:bodyPr>
          <a:lstStyle/>
          <a:p>
            <a:pPr algn="ctr"/>
            <a:r>
              <a:rPr lang="en-US" sz="4000" i="1">
                <a:solidFill>
                  <a:srgbClr val="002060"/>
                </a:solidFill>
                <a:latin typeface="Arial" panose="020B0604020202020204" pitchFamily="34" charset="0"/>
                <a:cs typeface="Arial" panose="020B0604020202020204" pitchFamily="34" charset="0"/>
              </a:rPr>
              <a:t>Quan sát hình ảnh và thực hiện yêu cầu</a:t>
            </a:r>
          </a:p>
        </p:txBody>
      </p:sp>
      <p:pic>
        <p:nvPicPr>
          <p:cNvPr id="12" name="Picture 11">
            <a:extLst>
              <a:ext uri="{FF2B5EF4-FFF2-40B4-BE49-F238E27FC236}">
                <a16:creationId xmlns:a16="http://schemas.microsoft.com/office/drawing/2014/main" id="{94EB901D-CBAB-FE35-3FEF-7CE217337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3555942"/>
            <a:ext cx="9627469" cy="6223116"/>
          </a:xfrm>
          <a:prstGeom prst="rect">
            <a:avLst/>
          </a:prstGeom>
        </p:spPr>
      </p:pic>
      <p:sp>
        <p:nvSpPr>
          <p:cNvPr id="13" name="Rectangle: Rounded Corners 12">
            <a:extLst>
              <a:ext uri="{FF2B5EF4-FFF2-40B4-BE49-F238E27FC236}">
                <a16:creationId xmlns:a16="http://schemas.microsoft.com/office/drawing/2014/main" id="{8A348030-2EB8-C061-B9EA-2866C77CC6A4}"/>
              </a:ext>
            </a:extLst>
          </p:cNvPr>
          <p:cNvSpPr/>
          <p:nvPr/>
        </p:nvSpPr>
        <p:spPr>
          <a:xfrm>
            <a:off x="9665569" y="3390900"/>
            <a:ext cx="8458200" cy="65532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Ø"/>
            </a:pPr>
            <a:r>
              <a:rPr lang="vi-VN" sz="3800">
                <a:solidFill>
                  <a:schemeClr val="tx1"/>
                </a:solidFill>
              </a:rPr>
              <a:t>Quan sát và trình bày về:</a:t>
            </a:r>
          </a:p>
          <a:p>
            <a:pPr marL="1028700" lvl="1" indent="-571500" algn="just">
              <a:lnSpc>
                <a:spcPct val="150000"/>
              </a:lnSpc>
              <a:buFont typeface="Wingdings" panose="05000000000000000000" pitchFamily="2" charset="2"/>
              <a:buChar char="§"/>
            </a:pPr>
            <a:r>
              <a:rPr lang="vi-VN" sz="3800">
                <a:solidFill>
                  <a:schemeClr val="tx1"/>
                </a:solidFill>
              </a:rPr>
              <a:t>Đặc điểm hình tượng, mô típ trang trí.</a:t>
            </a:r>
          </a:p>
          <a:p>
            <a:pPr marL="1028700" lvl="1" indent="-571500" algn="just">
              <a:lnSpc>
                <a:spcPct val="150000"/>
              </a:lnSpc>
              <a:buFont typeface="Wingdings" panose="05000000000000000000" pitchFamily="2" charset="2"/>
              <a:buChar char="§"/>
            </a:pPr>
            <a:r>
              <a:rPr lang="vi-VN" sz="3800">
                <a:solidFill>
                  <a:schemeClr val="tx1"/>
                </a:solidFill>
              </a:rPr>
              <a:t>Đặc điểm nét, hình, màu sắc.</a:t>
            </a:r>
          </a:p>
          <a:p>
            <a:pPr marL="1028700" lvl="1" indent="-571500" algn="just">
              <a:lnSpc>
                <a:spcPct val="150000"/>
              </a:lnSpc>
              <a:buFont typeface="Wingdings" panose="05000000000000000000" pitchFamily="2" charset="2"/>
              <a:buChar char="§"/>
            </a:pPr>
            <a:r>
              <a:rPr lang="vi-VN" sz="3800">
                <a:solidFill>
                  <a:schemeClr val="tx1"/>
                </a:solidFill>
              </a:rPr>
              <a:t>Tính nhịp điệu, tiết tấu.</a:t>
            </a:r>
          </a:p>
          <a:p>
            <a:pPr marL="571500" indent="-571500" algn="just">
              <a:lnSpc>
                <a:spcPct val="150000"/>
              </a:lnSpc>
              <a:buFont typeface="Wingdings" panose="05000000000000000000" pitchFamily="2" charset="2"/>
              <a:buChar char="Ø"/>
            </a:pPr>
            <a:r>
              <a:rPr lang="vi-VN" sz="3800">
                <a:solidFill>
                  <a:schemeClr val="tx1"/>
                </a:solidFill>
              </a:rPr>
              <a:t>Em thích cách tạo hình hoa văn nào?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F7597-E86B-FEBF-BEBD-1848ECB45F18}"/>
              </a:ext>
            </a:extLst>
          </p:cNvPr>
          <p:cNvSpPr txBox="1"/>
          <p:nvPr/>
        </p:nvSpPr>
        <p:spPr>
          <a:xfrm>
            <a:off x="914400" y="571500"/>
            <a:ext cx="164592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LÍ GIẢI VỀ MỘT SỐ BIỂU TƯỢNG HOA VĂN  </a:t>
            </a:r>
          </a:p>
        </p:txBody>
      </p:sp>
      <p:cxnSp>
        <p:nvCxnSpPr>
          <p:cNvPr id="13" name="Straight Connector 12">
            <a:extLst>
              <a:ext uri="{FF2B5EF4-FFF2-40B4-BE49-F238E27FC236}">
                <a16:creationId xmlns:a16="http://schemas.microsoft.com/office/drawing/2014/main" id="{7E282B33-506B-568E-6E9E-0C4F70402BB9}"/>
              </a:ext>
            </a:extLst>
          </p:cNvPr>
          <p:cNvCxnSpPr/>
          <p:nvPr/>
        </p:nvCxnSpPr>
        <p:spPr>
          <a:xfrm>
            <a:off x="4487480" y="4076700"/>
            <a:ext cx="0" cy="5334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FD8A72-AAC4-14E4-DA3C-CA5E18570334}"/>
              </a:ext>
            </a:extLst>
          </p:cNvPr>
          <p:cNvCxnSpPr/>
          <p:nvPr/>
        </p:nvCxnSpPr>
        <p:spPr>
          <a:xfrm>
            <a:off x="8569967" y="4086225"/>
            <a:ext cx="0" cy="5334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AD5ADC-A434-0679-D252-3EC23ED32130}"/>
              </a:ext>
            </a:extLst>
          </p:cNvPr>
          <p:cNvCxnSpPr>
            <a:cxnSpLocks/>
          </p:cNvCxnSpPr>
          <p:nvPr/>
        </p:nvCxnSpPr>
        <p:spPr>
          <a:xfrm>
            <a:off x="12965771" y="4086225"/>
            <a:ext cx="0" cy="5476875"/>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A4418A7-B0F9-C819-BF8C-39E16DC7C681}"/>
              </a:ext>
            </a:extLst>
          </p:cNvPr>
          <p:cNvGrpSpPr/>
          <p:nvPr/>
        </p:nvGrpSpPr>
        <p:grpSpPr>
          <a:xfrm>
            <a:off x="123825" y="1246048"/>
            <a:ext cx="4135025" cy="8317052"/>
            <a:chOff x="123825" y="1246048"/>
            <a:chExt cx="4135025" cy="8317052"/>
          </a:xfrm>
        </p:grpSpPr>
        <p:pic>
          <p:nvPicPr>
            <p:cNvPr id="3" name="Picture 2">
              <a:extLst>
                <a:ext uri="{FF2B5EF4-FFF2-40B4-BE49-F238E27FC236}">
                  <a16:creationId xmlns:a16="http://schemas.microsoft.com/office/drawing/2014/main" id="{829889C5-FCD2-A462-A3E0-D7F4038999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931" y1="36034" x2="46552" y2="39828"/>
                          <a14:foregroundMark x1="46552" y1="39828" x2="52931" y2="38621"/>
                          <a14:foregroundMark x1="47759" y1="41207" x2="59828" y2="49138"/>
                          <a14:foregroundMark x1="59828" y1="49138" x2="59828" y2="49138"/>
                          <a14:foregroundMark x1="64828" y1="57241" x2="75172" y2="62931"/>
                          <a14:foregroundMark x1="72069" y1="47931" x2="85517" y2="53621"/>
                          <a14:foregroundMark x1="43793" y1="31379" x2="54655" y2="28966"/>
                          <a14:foregroundMark x1="54655" y1="28966" x2="55000" y2="28793"/>
                          <a14:foregroundMark x1="51897" y1="30862" x2="60172" y2="27931"/>
                          <a14:foregroundMark x1="51552" y1="31552" x2="56207" y2="28448"/>
                          <a14:foregroundMark x1="87241" y1="48621" x2="75172" y2="69138"/>
                          <a14:foregroundMark x1="84655" y1="51207" x2="78621" y2="73448"/>
                          <a14:foregroundMark x1="78621" y1="73448" x2="78276" y2="74310"/>
                        </a14:backgroundRemoval>
                      </a14:imgEffect>
                    </a14:imgLayer>
                  </a14:imgProps>
                </a:ext>
              </a:extLst>
            </a:blip>
            <a:stretch>
              <a:fillRect/>
            </a:stretch>
          </p:blipFill>
          <p:spPr>
            <a:xfrm>
              <a:off x="123825" y="1246048"/>
              <a:ext cx="4135025" cy="4135025"/>
            </a:xfrm>
            <a:prstGeom prst="rect">
              <a:avLst/>
            </a:prstGeom>
          </p:spPr>
        </p:pic>
        <p:sp>
          <p:nvSpPr>
            <p:cNvPr id="8" name="TextBox 7">
              <a:extLst>
                <a:ext uri="{FF2B5EF4-FFF2-40B4-BE49-F238E27FC236}">
                  <a16:creationId xmlns:a16="http://schemas.microsoft.com/office/drawing/2014/main" id="{4A12E6A9-63C9-3F0B-F22B-42B404196840}"/>
                </a:ext>
              </a:extLst>
            </p:cNvPr>
            <p:cNvSpPr txBox="1"/>
            <p:nvPr/>
          </p:nvSpPr>
          <p:spPr>
            <a:xfrm>
              <a:off x="601250" y="5390598"/>
              <a:ext cx="3657600"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trâu </a:t>
              </a:r>
            </a:p>
          </p:txBody>
        </p:sp>
        <p:sp>
          <p:nvSpPr>
            <p:cNvPr id="18" name="TextBox 17">
              <a:extLst>
                <a:ext uri="{FF2B5EF4-FFF2-40B4-BE49-F238E27FC236}">
                  <a16:creationId xmlns:a16="http://schemas.microsoft.com/office/drawing/2014/main" id="{532130DE-AAD8-06B8-7952-F8A1EC6EB19C}"/>
                </a:ext>
              </a:extLst>
            </p:cNvPr>
            <p:cNvSpPr txBox="1"/>
            <p:nvPr/>
          </p:nvSpPr>
          <p:spPr>
            <a:xfrm>
              <a:off x="350427" y="6236227"/>
              <a:ext cx="3811627" cy="3326873"/>
            </a:xfrm>
            <a:prstGeom prst="rect">
              <a:avLst/>
            </a:prstGeom>
            <a:noFill/>
          </p:spPr>
          <p:txBody>
            <a:bodyPr wrap="square">
              <a:spAutoFit/>
            </a:bodyPr>
            <a:lstStyle/>
            <a:p>
              <a:pPr algn="just">
                <a:lnSpc>
                  <a:spcPct val="150000"/>
                </a:lnSpc>
              </a:pPr>
              <a:r>
                <a:rPr lang="en-US" sz="3600"/>
                <a:t>T</a:t>
              </a:r>
              <a:r>
                <a:rPr lang="vi-VN" sz="3600"/>
                <a:t>ượng trưng cho sức mạnh, sự bền bỉ, siêng năng, cần cù</a:t>
              </a:r>
              <a:r>
                <a:rPr lang="en-US" sz="3600"/>
                <a:t>.</a:t>
              </a:r>
            </a:p>
          </p:txBody>
        </p:sp>
      </p:grpSp>
      <p:grpSp>
        <p:nvGrpSpPr>
          <p:cNvPr id="6" name="Group 5">
            <a:extLst>
              <a:ext uri="{FF2B5EF4-FFF2-40B4-BE49-F238E27FC236}">
                <a16:creationId xmlns:a16="http://schemas.microsoft.com/office/drawing/2014/main" id="{844B2183-7951-60B2-D9F5-60057A0287EE}"/>
              </a:ext>
            </a:extLst>
          </p:cNvPr>
          <p:cNvGrpSpPr/>
          <p:nvPr/>
        </p:nvGrpSpPr>
        <p:grpSpPr>
          <a:xfrm>
            <a:off x="4487480" y="1779245"/>
            <a:ext cx="4135025" cy="7066122"/>
            <a:chOff x="4487480" y="1779245"/>
            <a:chExt cx="4135025" cy="7066122"/>
          </a:xfrm>
        </p:grpSpPr>
        <p:pic>
          <p:nvPicPr>
            <p:cNvPr id="1026" name="Picture 2" descr="Con hổ từ hình tượng văn hoá đến phát triển kinh tế">
              <a:extLst>
                <a:ext uri="{FF2B5EF4-FFF2-40B4-BE49-F238E27FC236}">
                  <a16:creationId xmlns:a16="http://schemas.microsoft.com/office/drawing/2014/main" id="{7FAE49CF-3412-9852-8A4A-1257940C04C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8" b="98921" l="9958" r="89831">
                          <a14:foregroundMark x1="32415" y1="37950" x2="34110" y2="19065"/>
                          <a14:foregroundMark x1="34110" y1="19065" x2="36441" y2="13309"/>
                          <a14:foregroundMark x1="33686" y1="18525" x2="32627" y2="31835"/>
                          <a14:foregroundMark x1="32627" y1="31835" x2="35699" y2="64928"/>
                          <a14:foregroundMark x1="35699" y1="64928" x2="38453" y2="71942"/>
                          <a14:foregroundMark x1="35593" y1="31655" x2="33051" y2="49640"/>
                          <a14:foregroundMark x1="33051" y1="49640" x2="35593" y2="72662"/>
                          <a14:foregroundMark x1="35593" y1="72662" x2="35593" y2="72662"/>
                          <a14:foregroundMark x1="34322" y1="35432" x2="30614" y2="46942"/>
                          <a14:foregroundMark x1="30614" y1="46942" x2="31462" y2="67806"/>
                          <a14:foregroundMark x1="31462" y1="67806" x2="33051" y2="70504"/>
                          <a14:foregroundMark x1="33898" y1="32014" x2="35487" y2="53237"/>
                          <a14:foregroundMark x1="35487" y1="53237" x2="46081" y2="91007"/>
                          <a14:foregroundMark x1="46081" y1="91007" x2="47987" y2="94784"/>
                          <a14:foregroundMark x1="43856" y1="43525" x2="54979" y2="66906"/>
                          <a14:foregroundMark x1="54979" y1="66906" x2="55297" y2="67266"/>
                          <a14:foregroundMark x1="58051" y1="37950" x2="65042" y2="46043"/>
                          <a14:foregroundMark x1="65042" y1="46043" x2="69703" y2="56475"/>
                          <a14:foregroundMark x1="69703" y1="56475" x2="69915" y2="58993"/>
                          <a14:foregroundMark x1="63559" y1="31655" x2="65466" y2="64388"/>
                          <a14:foregroundMark x1="57521" y1="75719" x2="61970" y2="89209"/>
                          <a14:foregroundMark x1="58369" y1="67086" x2="65148" y2="84532"/>
                          <a14:foregroundMark x1="61229" y1="61691" x2="70445" y2="75180"/>
                          <a14:foregroundMark x1="65678" y1="56835" x2="73305" y2="73022"/>
                          <a14:foregroundMark x1="68220" y1="61691" x2="75000" y2="75899"/>
                          <a14:foregroundMark x1="53390" y1="8453" x2="60911" y2="17086"/>
                          <a14:foregroundMark x1="55614" y1="8993" x2="62818" y2="33633"/>
                          <a14:foregroundMark x1="59110" y1="18705" x2="66631" y2="45683"/>
                          <a14:foregroundMark x1="61335" y1="16367" x2="72140" y2="41367"/>
                          <a14:foregroundMark x1="59640" y1="11511" x2="52225" y2="5755"/>
                          <a14:foregroundMark x1="52225" y1="5755" x2="32203" y2="7554"/>
                          <a14:foregroundMark x1="32203" y1="7554" x2="32415" y2="16727"/>
                          <a14:foregroundMark x1="32415" y1="16727" x2="35805" y2="26619"/>
                          <a14:foregroundMark x1="32415" y1="8993" x2="53390" y2="5755"/>
                          <a14:foregroundMark x1="53390" y1="5755" x2="55614" y2="6115"/>
                          <a14:foregroundMark x1="36123" y1="5576" x2="42161" y2="2878"/>
                          <a14:foregroundMark x1="42161" y1="2878" x2="42797" y2="2878"/>
                          <a14:foregroundMark x1="35487" y1="7914" x2="47775" y2="6475"/>
                          <a14:foregroundMark x1="47775" y1="6475" x2="65042" y2="8813"/>
                          <a14:foregroundMark x1="64407" y1="11151" x2="76165" y2="43885"/>
                          <a14:foregroundMark x1="30826" y1="16547" x2="25318" y2="67806"/>
                          <a14:foregroundMark x1="25318" y1="67806" x2="25636" y2="69245"/>
                          <a14:foregroundMark x1="31674" y1="8813" x2="27542" y2="18705"/>
                          <a14:foregroundMark x1="27542" y1="18705" x2="24047" y2="38849"/>
                          <a14:foregroundMark x1="24047" y1="38849" x2="24047" y2="40288"/>
                          <a14:foregroundMark x1="33898" y1="3597" x2="25636" y2="22662"/>
                          <a14:foregroundMark x1="25636" y1="22662" x2="26907" y2="31475"/>
                          <a14:foregroundMark x1="30508" y1="9532" x2="25530" y2="27518"/>
                          <a14:foregroundMark x1="25530" y1="27518" x2="25742" y2="28957"/>
                          <a14:foregroundMark x1="26695" y1="19604" x2="28602" y2="8813"/>
                          <a14:foregroundMark x1="28602" y1="8813" x2="28602" y2="8813"/>
                          <a14:foregroundMark x1="32415" y1="69964" x2="36123" y2="82374"/>
                          <a14:foregroundMark x1="36123" y1="82374" x2="56144" y2="90468"/>
                          <a14:foregroundMark x1="56144" y1="90468" x2="61017" y2="89928"/>
                          <a14:foregroundMark x1="36441" y1="85612" x2="40678" y2="98921"/>
                          <a14:foregroundMark x1="34216" y1="81115" x2="42267" y2="88309"/>
                          <a14:foregroundMark x1="42267" y1="88309" x2="42267" y2="88309"/>
                          <a14:foregroundMark x1="32733" y1="71942" x2="34216" y2="81835"/>
                          <a14:foregroundMark x1="34216" y1="81835" x2="37076" y2="90468"/>
                          <a14:foregroundMark x1="27966" y1="69245" x2="33051" y2="92626"/>
                          <a14:foregroundMark x1="64725" y1="4676" x2="74682" y2="42986"/>
                          <a14:foregroundMark x1="28178" y1="2338" x2="24047" y2="27338"/>
                          <a14:foregroundMark x1="24047" y1="27338" x2="32097" y2="88309"/>
                          <a14:foregroundMark x1="32097" y1="88309" x2="33263" y2="91906"/>
                          <a14:foregroundMark x1="23411" y1="25180" x2="20975" y2="66727"/>
                          <a14:foregroundMark x1="20975" y1="66727" x2="21186" y2="67626"/>
                          <a14:foregroundMark x1="73941" y1="33633" x2="77436" y2="68885"/>
                          <a14:foregroundMark x1="63771" y1="5576" x2="74364" y2="32014"/>
                          <a14:foregroundMark x1="74364" y1="32014" x2="74682" y2="33273"/>
                        </a14:backgroundRemoval>
                      </a14:imgEffect>
                    </a14:imgLayer>
                  </a14:imgProps>
                </a:ext>
                <a:ext uri="{28A0092B-C50C-407E-A947-70E740481C1C}">
                  <a14:useLocalDpi xmlns:a14="http://schemas.microsoft.com/office/drawing/2010/main" val="0"/>
                </a:ext>
              </a:extLst>
            </a:blip>
            <a:srcRect l="15254" r="16949"/>
            <a:stretch/>
          </p:blipFill>
          <p:spPr bwMode="auto">
            <a:xfrm>
              <a:off x="4487480" y="1779245"/>
              <a:ext cx="4135025" cy="3592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BAB428-06CF-05AC-F9FA-66E020B88F44}"/>
                </a:ext>
              </a:extLst>
            </p:cNvPr>
            <p:cNvSpPr txBox="1"/>
            <p:nvPr/>
          </p:nvSpPr>
          <p:spPr>
            <a:xfrm>
              <a:off x="4726192" y="5390598"/>
              <a:ext cx="3657600"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hổ  </a:t>
              </a:r>
            </a:p>
          </p:txBody>
        </p:sp>
        <p:sp>
          <p:nvSpPr>
            <p:cNvPr id="19" name="TextBox 18">
              <a:extLst>
                <a:ext uri="{FF2B5EF4-FFF2-40B4-BE49-F238E27FC236}">
                  <a16:creationId xmlns:a16="http://schemas.microsoft.com/office/drawing/2014/main" id="{D9BA266A-89B8-48C7-0B82-8BBEB1AE4E40}"/>
                </a:ext>
              </a:extLst>
            </p:cNvPr>
            <p:cNvSpPr txBox="1"/>
            <p:nvPr/>
          </p:nvSpPr>
          <p:spPr>
            <a:xfrm>
              <a:off x="4622910" y="6362700"/>
              <a:ext cx="3811627" cy="2482667"/>
            </a:xfrm>
            <a:prstGeom prst="rect">
              <a:avLst/>
            </a:prstGeom>
            <a:noFill/>
          </p:spPr>
          <p:txBody>
            <a:bodyPr wrap="square">
              <a:spAutoFit/>
            </a:bodyPr>
            <a:lstStyle/>
            <a:p>
              <a:pPr algn="just">
                <a:lnSpc>
                  <a:spcPct val="150000"/>
                </a:lnSpc>
              </a:pPr>
              <a:r>
                <a:rPr lang="en-US" sz="3600"/>
                <a:t>T</a:t>
              </a:r>
              <a:r>
                <a:rPr lang="vi-VN" sz="3600"/>
                <a:t>ượng trưng cho sức mạnh, tinh thần kiên cường</a:t>
              </a:r>
              <a:r>
                <a:rPr lang="en-US" sz="3600"/>
                <a:t>.</a:t>
              </a:r>
              <a:endParaRPr lang="en-US" sz="360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60F46D88-E58A-7101-FA0C-C77373267D45}"/>
              </a:ext>
            </a:extLst>
          </p:cNvPr>
          <p:cNvGrpSpPr/>
          <p:nvPr/>
        </p:nvGrpSpPr>
        <p:grpSpPr>
          <a:xfrm>
            <a:off x="8603455" y="2342444"/>
            <a:ext cx="4876800" cy="6564927"/>
            <a:chOff x="8603455" y="2342444"/>
            <a:chExt cx="4876800" cy="6564927"/>
          </a:xfrm>
        </p:grpSpPr>
        <p:pic>
          <p:nvPicPr>
            <p:cNvPr id="5" name="Picture 4">
              <a:extLst>
                <a:ext uri="{FF2B5EF4-FFF2-40B4-BE49-F238E27FC236}">
                  <a16:creationId xmlns:a16="http://schemas.microsoft.com/office/drawing/2014/main" id="{E581396E-6F6B-FCD4-C1EB-536402BBF6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03455" y="2342444"/>
              <a:ext cx="4876800" cy="2721934"/>
            </a:xfrm>
            <a:prstGeom prst="rect">
              <a:avLst/>
            </a:prstGeom>
          </p:spPr>
        </p:pic>
        <p:sp>
          <p:nvSpPr>
            <p:cNvPr id="10" name="TextBox 9">
              <a:extLst>
                <a:ext uri="{FF2B5EF4-FFF2-40B4-BE49-F238E27FC236}">
                  <a16:creationId xmlns:a16="http://schemas.microsoft.com/office/drawing/2014/main" id="{C650EF26-420F-EA0C-37F6-9C14669A327E}"/>
                </a:ext>
              </a:extLst>
            </p:cNvPr>
            <p:cNvSpPr txBox="1"/>
            <p:nvPr/>
          </p:nvSpPr>
          <p:spPr>
            <a:xfrm>
              <a:off x="8665220" y="5390598"/>
              <a:ext cx="4304109"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chim lạc  </a:t>
              </a:r>
            </a:p>
          </p:txBody>
        </p:sp>
        <p:sp>
          <p:nvSpPr>
            <p:cNvPr id="20" name="TextBox 19">
              <a:extLst>
                <a:ext uri="{FF2B5EF4-FFF2-40B4-BE49-F238E27FC236}">
                  <a16:creationId xmlns:a16="http://schemas.microsoft.com/office/drawing/2014/main" id="{590E49DA-4676-B195-3CA3-1A0943AFB492}"/>
                </a:ext>
              </a:extLst>
            </p:cNvPr>
            <p:cNvSpPr txBox="1"/>
            <p:nvPr/>
          </p:nvSpPr>
          <p:spPr>
            <a:xfrm>
              <a:off x="8871848" y="6424704"/>
              <a:ext cx="3811627" cy="2482667"/>
            </a:xfrm>
            <a:prstGeom prst="rect">
              <a:avLst/>
            </a:prstGeom>
            <a:noFill/>
          </p:spPr>
          <p:txBody>
            <a:bodyPr wrap="square">
              <a:spAutoFit/>
            </a:bodyPr>
            <a:lstStyle/>
            <a:p>
              <a:pPr algn="just">
                <a:lnSpc>
                  <a:spcPct val="150000"/>
                </a:lnSpc>
              </a:pPr>
              <a:r>
                <a:rPr lang="en-US" sz="3600"/>
                <a:t>T</a:t>
              </a:r>
              <a:r>
                <a:rPr lang="vi-VN" sz="3600"/>
                <a:t>ượng trưng cho khát vọng chinh phục, ước mơ</a:t>
              </a:r>
              <a:r>
                <a:rPr lang="en-US" sz="3600"/>
                <a:t>.</a:t>
              </a:r>
              <a:endParaRPr lang="en-US" sz="36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B63CD8D-437A-7EAF-F18E-7DA86ACF8E8A}"/>
              </a:ext>
            </a:extLst>
          </p:cNvPr>
          <p:cNvGrpSpPr/>
          <p:nvPr/>
        </p:nvGrpSpPr>
        <p:grpSpPr>
          <a:xfrm>
            <a:off x="13222184" y="1884239"/>
            <a:ext cx="5178631" cy="7867338"/>
            <a:chOff x="13222184" y="1884239"/>
            <a:chExt cx="5178631" cy="7867338"/>
          </a:xfrm>
        </p:grpSpPr>
        <p:pic>
          <p:nvPicPr>
            <p:cNvPr id="7" name="Picture 6">
              <a:extLst>
                <a:ext uri="{FF2B5EF4-FFF2-40B4-BE49-F238E27FC236}">
                  <a16:creationId xmlns:a16="http://schemas.microsoft.com/office/drawing/2014/main" id="{3F291243-38B1-01AD-A4FF-9F567084418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880" b="92741" l="10000" r="90000">
                          <a14:foregroundMark x1="21625" y1="8511" x2="21625" y2="8511"/>
                          <a14:foregroundMark x1="22292" y1="3880" x2="22292" y2="3880"/>
                          <a14:foregroundMark x1="44667" y1="70526" x2="48833" y2="84543"/>
                          <a14:foregroundMark x1="48833" y1="84543" x2="53500" y2="91427"/>
                          <a14:foregroundMark x1="53500" y1="91427" x2="56000" y2="92741"/>
                          <a14:foregroundMark x1="54833" y1="17272" x2="54833" y2="17272"/>
                          <a14:foregroundMark x1="72000" y1="48561" x2="72000" y2="48561"/>
                          <a14:foregroundMark x1="65292" y1="26846" x2="65292" y2="26846"/>
                          <a14:backgroundMark x1="68917" y1="26596" x2="68917" y2="26596"/>
                          <a14:backgroundMark x1="13208" y1="28160" x2="13208" y2="28160"/>
                        </a14:backgroundRemoval>
                      </a14:imgEffect>
                    </a14:imgLayer>
                  </a14:imgProps>
                </a:ext>
                <a:ext uri="{28A0092B-C50C-407E-A947-70E740481C1C}">
                  <a14:useLocalDpi xmlns:a14="http://schemas.microsoft.com/office/drawing/2010/main" val="0"/>
                </a:ext>
              </a:extLst>
            </a:blip>
            <a:stretch>
              <a:fillRect/>
            </a:stretch>
          </p:blipFill>
          <p:spPr>
            <a:xfrm>
              <a:off x="13252830" y="1884239"/>
              <a:ext cx="4343400" cy="2891981"/>
            </a:xfrm>
            <a:prstGeom prst="rect">
              <a:avLst/>
            </a:prstGeom>
          </p:spPr>
        </p:pic>
        <p:sp>
          <p:nvSpPr>
            <p:cNvPr id="11" name="TextBox 10">
              <a:extLst>
                <a:ext uri="{FF2B5EF4-FFF2-40B4-BE49-F238E27FC236}">
                  <a16:creationId xmlns:a16="http://schemas.microsoft.com/office/drawing/2014/main" id="{523A4727-82A5-6A2E-CA0E-F635E8E593E0}"/>
                </a:ext>
              </a:extLst>
            </p:cNvPr>
            <p:cNvSpPr txBox="1"/>
            <p:nvPr/>
          </p:nvSpPr>
          <p:spPr>
            <a:xfrm>
              <a:off x="13222184" y="5428660"/>
              <a:ext cx="5178631"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phượng hoàng</a:t>
              </a:r>
            </a:p>
          </p:txBody>
        </p:sp>
        <p:sp>
          <p:nvSpPr>
            <p:cNvPr id="23" name="TextBox 22">
              <a:extLst>
                <a:ext uri="{FF2B5EF4-FFF2-40B4-BE49-F238E27FC236}">
                  <a16:creationId xmlns:a16="http://schemas.microsoft.com/office/drawing/2014/main" id="{2801D852-0538-3CCF-7A06-A8417030100E}"/>
                </a:ext>
              </a:extLst>
            </p:cNvPr>
            <p:cNvSpPr txBox="1"/>
            <p:nvPr/>
          </p:nvSpPr>
          <p:spPr>
            <a:xfrm>
              <a:off x="13547881" y="6424704"/>
              <a:ext cx="4144550" cy="3326873"/>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Mang vẻ đẹp quyền năng, thể hiện cuộc sống tự do tự tại</a:t>
              </a:r>
            </a:p>
          </p:txBody>
        </p:sp>
      </p:grpSp>
    </p:spTree>
    <p:extLst>
      <p:ext uri="{BB962C8B-B14F-4D97-AF65-F5344CB8AC3E}">
        <p14:creationId xmlns:p14="http://schemas.microsoft.com/office/powerpoint/2010/main" val="6297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06DFD7-0FB8-ACC7-0D79-7DD0D29A6E8D}"/>
              </a:ext>
            </a:extLst>
          </p:cNvPr>
          <p:cNvSpPr txBox="1"/>
          <p:nvPr/>
        </p:nvSpPr>
        <p:spPr>
          <a:xfrm>
            <a:off x="1028700" y="495300"/>
            <a:ext cx="16230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QUAN SÁT THÊM MỘT SỐ HOA VĂN TRUYỀN THỐNG </a:t>
            </a:r>
          </a:p>
        </p:txBody>
      </p:sp>
      <p:grpSp>
        <p:nvGrpSpPr>
          <p:cNvPr id="5" name="Group 4">
            <a:extLst>
              <a:ext uri="{FF2B5EF4-FFF2-40B4-BE49-F238E27FC236}">
                <a16:creationId xmlns:a16="http://schemas.microsoft.com/office/drawing/2014/main" id="{12E7E27A-CE12-DB6F-CEA0-215ABFCD2D05}"/>
              </a:ext>
            </a:extLst>
          </p:cNvPr>
          <p:cNvGrpSpPr/>
          <p:nvPr/>
        </p:nvGrpSpPr>
        <p:grpSpPr>
          <a:xfrm>
            <a:off x="857250" y="1607029"/>
            <a:ext cx="16992600" cy="8338717"/>
            <a:chOff x="857250" y="1607029"/>
            <a:chExt cx="16992600" cy="8338717"/>
          </a:xfrm>
        </p:grpSpPr>
        <p:pic>
          <p:nvPicPr>
            <p:cNvPr id="6" name="Picture 5">
              <a:extLst>
                <a:ext uri="{FF2B5EF4-FFF2-40B4-BE49-F238E27FC236}">
                  <a16:creationId xmlns:a16="http://schemas.microsoft.com/office/drawing/2014/main" id="{DF986B74-54AA-69F2-658B-5B2EB7103B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43800" y="5981700"/>
              <a:ext cx="10306050" cy="39640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0EAE14ED-F6AE-6124-2504-9112A8DFA15D}"/>
                </a:ext>
              </a:extLst>
            </p:cNvPr>
            <p:cNvGrpSpPr/>
            <p:nvPr/>
          </p:nvGrpSpPr>
          <p:grpSpPr>
            <a:xfrm>
              <a:off x="857250" y="1607029"/>
              <a:ext cx="8743400" cy="6037646"/>
              <a:chOff x="857250" y="1607029"/>
              <a:chExt cx="8743400" cy="6037646"/>
            </a:xfrm>
          </p:grpSpPr>
          <p:pic>
            <p:nvPicPr>
              <p:cNvPr id="4" name="Picture 3">
                <a:extLst>
                  <a:ext uri="{FF2B5EF4-FFF2-40B4-BE49-F238E27FC236}">
                    <a16:creationId xmlns:a16="http://schemas.microsoft.com/office/drawing/2014/main" id="{D192868E-28A0-A445-7C85-716B8528A4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7250" y="1607029"/>
                <a:ext cx="8743400" cy="43079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CB38C77-295D-DD1A-007C-E453F610605F}"/>
                  </a:ext>
                </a:extLst>
              </p:cNvPr>
              <p:cNvSpPr txBox="1"/>
              <p:nvPr/>
            </p:nvSpPr>
            <p:spPr>
              <a:xfrm>
                <a:off x="1447800" y="6241919"/>
                <a:ext cx="5486400" cy="1402756"/>
              </a:xfrm>
              <a:prstGeom prst="rect">
                <a:avLst/>
              </a:prstGeom>
              <a:noFill/>
            </p:spPr>
            <p:txBody>
              <a:bodyPr wrap="square" rtlCol="0">
                <a:spAutoFit/>
              </a:bodyPr>
              <a:lstStyle/>
              <a:p>
                <a:pPr algn="ctr">
                  <a:lnSpc>
                    <a:spcPct val="150000"/>
                  </a:lnSpc>
                </a:pPr>
                <a:r>
                  <a:rPr lang="vi-VN" sz="3000" i="1">
                    <a:solidFill>
                      <a:srgbClr val="002060"/>
                    </a:solidFill>
                  </a:rPr>
                  <a:t>Hình tượng con hổ ở nhà GươI của đồng bào Cơ Tu</a:t>
                </a:r>
                <a:endParaRPr lang="en-US" sz="3000" i="1">
                  <a:solidFill>
                    <a:srgbClr val="002060"/>
                  </a:solidFill>
                </a:endParaRPr>
              </a:p>
            </p:txBody>
          </p:sp>
        </p:grpSp>
        <p:sp>
          <p:nvSpPr>
            <p:cNvPr id="8" name="TextBox 7">
              <a:extLst>
                <a:ext uri="{FF2B5EF4-FFF2-40B4-BE49-F238E27FC236}">
                  <a16:creationId xmlns:a16="http://schemas.microsoft.com/office/drawing/2014/main" id="{AB6E44B1-6281-1990-8A75-D3A1AC58AA56}"/>
                </a:ext>
              </a:extLst>
            </p:cNvPr>
            <p:cNvSpPr txBox="1"/>
            <p:nvPr/>
          </p:nvSpPr>
          <p:spPr>
            <a:xfrm>
              <a:off x="10210800" y="4229100"/>
              <a:ext cx="6819900" cy="1402756"/>
            </a:xfrm>
            <a:prstGeom prst="rect">
              <a:avLst/>
            </a:prstGeom>
            <a:noFill/>
          </p:spPr>
          <p:txBody>
            <a:bodyPr wrap="square" rtlCol="0">
              <a:spAutoFit/>
            </a:bodyPr>
            <a:lstStyle/>
            <a:p>
              <a:pPr algn="ctr">
                <a:lnSpc>
                  <a:spcPct val="150000"/>
                </a:lnSpc>
              </a:pPr>
              <a:r>
                <a:rPr lang="vi-VN" sz="3000" i="1">
                  <a:solidFill>
                    <a:srgbClr val="002060"/>
                  </a:solidFill>
                </a:rPr>
                <a:t>Chim Lạc trên trống đồng </a:t>
              </a:r>
              <a:endParaRPr lang="en-US" sz="3000" i="1">
                <a:solidFill>
                  <a:srgbClr val="002060"/>
                </a:solidFill>
              </a:endParaRPr>
            </a:p>
            <a:p>
              <a:pPr algn="ctr">
                <a:lnSpc>
                  <a:spcPct val="150000"/>
                </a:lnSpc>
              </a:pPr>
              <a:r>
                <a:rPr lang="vi-VN" sz="3000" i="1">
                  <a:solidFill>
                    <a:srgbClr val="002060"/>
                  </a:solidFill>
                </a:rPr>
                <a:t>của đồng bào các dân tộc Tây Nguyên</a:t>
              </a:r>
              <a:endParaRPr lang="en-US" sz="3000" i="1">
                <a:solidFill>
                  <a:srgbClr val="002060"/>
                </a:solidFill>
              </a:endParaRPr>
            </a:p>
          </p:txBody>
        </p:sp>
      </p:grpSp>
    </p:spTree>
    <p:extLst>
      <p:ext uri="{BB962C8B-B14F-4D97-AF65-F5344CB8AC3E}">
        <p14:creationId xmlns:p14="http://schemas.microsoft.com/office/powerpoint/2010/main" val="58584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1028</Words>
  <Application>Microsoft Office PowerPoint</Application>
  <PresentationFormat>Custom</PresentationFormat>
  <Paragraphs>101</Paragraphs>
  <Slides>32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Times New Roman</vt:lpstr>
      <vt:lpstr>Amasis MT Pro Black</vt: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2023-09-04T07:34:22Z</dcterms:created>
  <dcterms:modified xsi:type="dcterms:W3CDTF">2025-10-30T03:11:23Z</dcterms:modified>
  <dc:identifier/>
</cp:coreProperties>
</file>