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9" r:id="rId2"/>
    <p:sldId id="271" r:id="rId3"/>
    <p:sldId id="256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58" r:id="rId15"/>
    <p:sldId id="257" r:id="rId16"/>
    <p:sldId id="269" r:id="rId17"/>
    <p:sldId id="441" r:id="rId18"/>
    <p:sldId id="270" r:id="rId19"/>
    <p:sldId id="440" r:id="rId20"/>
    <p:sldId id="443" r:id="rId21"/>
    <p:sldId id="442" r:id="rId22"/>
    <p:sldId id="444" r:id="rId23"/>
    <p:sldId id="445" r:id="rId24"/>
    <p:sldId id="447" r:id="rId25"/>
    <p:sldId id="446" r:id="rId26"/>
    <p:sldId id="448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2354-D6A3-25E3-4214-34B890B4C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C0C84C-3155-E8E3-1E05-1617EF91D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E6956-ECA9-BDB9-3EE2-F417614D7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F66-6DD3-4EBB-8F89-08543EE9891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C1D24-4045-77DA-6CE1-E43AECA8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D54D7-D390-8AEF-8C2E-C9AC815F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B41C-2058-4858-903A-1A7A338BF6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2758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ABA1-2E91-0F10-824F-3EDBB56D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938C9-9299-5F65-AB0B-5E699A81F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8CC13-D880-F929-A255-DB031F254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F66-6DD3-4EBB-8F89-08543EE9891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428EE-118E-CE37-CC38-5CBA90132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9CDF3-CBC2-EE34-0BF1-26C2F9F88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B41C-2058-4858-903A-1A7A338BF6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55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22BD65-30F1-6FB8-3752-A1C4A49DB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B86FC-5C06-2DBE-87B3-F47F52E97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F2318-4D1A-8650-7CF4-44460E1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F66-6DD3-4EBB-8F89-08543EE9891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D8583-E0BE-8E48-9E3F-A4A10515C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A5078-9E8D-2EAC-363E-97A526B93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B41C-2058-4858-903A-1A7A338BF6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979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34A9B-567F-F2D0-157C-0094606B6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F3C73-1ED2-0EB2-16DA-918EEAE24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50CFC-8552-7CE4-9A42-2CB54FDF2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F66-6DD3-4EBB-8F89-08543EE9891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4858B-2287-3373-8B7F-4827D1276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27DAF-C03C-E631-B133-8E0422AC2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B41C-2058-4858-903A-1A7A338BF6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128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D663-AF91-8E4B-1D5F-586201C8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28D64-44ED-4E92-7A2E-BA32F5B6F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FD315-6AB1-C74E-3A20-68946E7A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F66-6DD3-4EBB-8F89-08543EE9891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3D797-3993-6411-B3DD-ED8A18B3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BB818-7291-2593-2E61-9E0853336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B41C-2058-4858-903A-1A7A338BF6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593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EB10D-9677-0D5A-0D4F-EC54E5D69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F5CB7-35AF-79F4-188D-05E7F163D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40ECF-FE21-EC33-2C8C-6B3B9F711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47399-B434-F96B-38D8-03187C31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F66-6DD3-4EBB-8F89-08543EE9891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D4C59-3117-6319-0E82-80CEF8FD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59B9B-BCBE-9EBD-B06C-876179E6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B41C-2058-4858-903A-1A7A338BF6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14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3ACB6-A9AA-0B98-AF43-C3CD41860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72D70-D733-CA0F-0B17-0C857EEE7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EBA76-5CC1-4FC6-1354-66290C340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1BA91-9F78-9B7D-D6BC-1F195FA8F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CDA71-E0BB-4881-3D48-F1A9E26422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8AE0CC-25D8-9E18-42CD-9B1A5F86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F66-6DD3-4EBB-8F89-08543EE9891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DBDFE-C4CB-CA07-69E0-A4B423428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5C299F-443D-B537-E423-12C8A24D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B41C-2058-4858-903A-1A7A338BF6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68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46BC6-50CB-DEB5-E87D-8E0C8513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1CC0A8-E3CE-A20A-0715-6B556A14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F66-6DD3-4EBB-8F89-08543EE9891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3B013-8F18-9014-DDA8-F3695A63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DA475-5A8A-BBEA-8D2C-CE13ACE4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B41C-2058-4858-903A-1A7A338BF6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500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91875-826A-D25A-5489-902565465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F66-6DD3-4EBB-8F89-08543EE9891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8B4B61-9E3A-8F20-6764-D6323EDD1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286F5-E08D-4B8B-A2D9-D8A3939F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B41C-2058-4858-903A-1A7A338BF6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272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4C67B-7E23-6B45-B6D9-755FF198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E3EF9-D266-0133-7EE4-AC839447F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3FC73-B386-F658-6959-99EE1FCE4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BDC2A-4A93-BEAE-CA29-205F1F5C2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F66-6DD3-4EBB-8F89-08543EE9891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489EF-02E1-4F4C-09B0-91338E47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85FFE-6061-05AC-0C0B-9DCC89B5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B41C-2058-4858-903A-1A7A338BF6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338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DCF8E-FE2A-4753-1E2B-A36D8BD6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51488-46F7-F349-46C7-A844F958F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2354B-2CCE-B3B9-93B1-0595D6691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7F27E-00BE-6721-AC49-4AE657BF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3EF66-6DD3-4EBB-8F89-08543EE9891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A2E9C-345E-7FAA-B227-50F35429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D77A6-242F-E309-5C40-0096ABB6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B41C-2058-4858-903A-1A7A338BF6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78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69C9DE-BBE6-BBD9-1052-2D0F6CFF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F2404-A776-95FB-BB55-7E6287BC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2591B-C175-149E-B7A0-CD6DDA769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3EF66-6DD3-4EBB-8F89-08543EE9891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CA916-A341-96F3-393A-D95BC6CE2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6A386-06B9-B923-4887-D3F13BF51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8B41C-2058-4858-903A-1A7A338BF6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4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75" y="2137960"/>
            <a:ext cx="1612216" cy="34299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72070" y="311022"/>
            <a:ext cx="5645427" cy="2554545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lvl="0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Jokerman" panose="04090605060D06020702" pitchFamily="82" charset="0"/>
              </a:rPr>
              <a:t>ĐOÁN PHỤ KIỆN</a:t>
            </a:r>
          </a:p>
        </p:txBody>
      </p:sp>
      <p:sp>
        <p:nvSpPr>
          <p:cNvPr id="5" name="Rectangle: Rounded Corners 4">
            <a:hlinkClick r:id="rId4" action="ppaction://hlinksldjump"/>
          </p:cNvPr>
          <p:cNvSpPr/>
          <p:nvPr/>
        </p:nvSpPr>
        <p:spPr>
          <a:xfrm>
            <a:off x="4678018" y="4386471"/>
            <a:ext cx="3180522" cy="848139"/>
          </a:xfrm>
          <a:prstGeom prst="roundRect">
            <a:avLst>
              <a:gd name="adj" fmla="val 38542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Jockerman"/>
              </a:rPr>
              <a:t>Bắt</a:t>
            </a:r>
            <a:r>
              <a:rPr lang="en-US" sz="4400" dirty="0">
                <a:solidFill>
                  <a:schemeClr val="bg1"/>
                </a:solidFill>
                <a:latin typeface="Jockerman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Jockerman"/>
              </a:rPr>
              <a:t>đầu</a:t>
            </a:r>
            <a:endParaRPr lang="en-US" sz="4400" dirty="0">
              <a:solidFill>
                <a:schemeClr val="bg1"/>
              </a:solidFill>
              <a:latin typeface="Jockerman"/>
            </a:endParaRPr>
          </a:p>
        </p:txBody>
      </p:sp>
      <p:sp>
        <p:nvSpPr>
          <p:cNvPr id="6" name="Rectangle: Rounded Corners 5">
            <a:hlinkClick r:id="rId5" action="ppaction://hlinksldjump"/>
          </p:cNvPr>
          <p:cNvSpPr/>
          <p:nvPr/>
        </p:nvSpPr>
        <p:spPr>
          <a:xfrm>
            <a:off x="4678018" y="5341457"/>
            <a:ext cx="3180522" cy="848139"/>
          </a:xfrm>
          <a:prstGeom prst="roundRect">
            <a:avLst>
              <a:gd name="adj" fmla="val 3854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Jockerman"/>
              </a:rPr>
              <a:t>Hướng</a:t>
            </a:r>
            <a:r>
              <a:rPr lang="en-US" sz="3600" dirty="0">
                <a:solidFill>
                  <a:schemeClr val="bg1"/>
                </a:solidFill>
                <a:latin typeface="Jockerman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Jockerman"/>
              </a:rPr>
              <a:t>dẫn</a:t>
            </a:r>
            <a:endParaRPr lang="en-US" sz="3600" dirty="0">
              <a:solidFill>
                <a:schemeClr val="bg1"/>
              </a:solidFill>
              <a:latin typeface="Jockerman"/>
            </a:endParaRPr>
          </a:p>
        </p:txBody>
      </p:sp>
    </p:spTree>
    <p:extLst>
      <p:ext uri="{BB962C8B-B14F-4D97-AF65-F5344CB8AC3E}">
        <p14:creationId xmlns:p14="http://schemas.microsoft.com/office/powerpoint/2010/main" val="869802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39531 4.44444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874FEA-2645-EBEE-FBCB-50C55EDB6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07471" y="535537"/>
            <a:ext cx="5177057" cy="5177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9A3278-7515-7918-3503-28AA39BC8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472" y="2313383"/>
            <a:ext cx="4497045" cy="3399211"/>
          </a:xfrm>
          <a:prstGeom prst="rect">
            <a:avLst/>
          </a:prstGeom>
        </p:spPr>
      </p:pic>
      <p:pic>
        <p:nvPicPr>
          <p:cNvPr id="9" name="TRÒ CHƠI ÂM NHẠC - VÒNG TRÒN TIẾT TẤU - NHẠC BEAT - Chích Bông LALA Kids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EAC6B37B-C061-9AAD-8AB1-EAE1E5461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512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6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1082C-02C4-693E-4A19-EA4489D96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46" y="365125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1D061-0B3B-CB60-1B7B-0A88A69E1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672" y="365125"/>
            <a:ext cx="5711482" cy="57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80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16ECA-0C9B-2FA9-BAA6-7A9EB681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281963-3835-AC85-8617-AED7D0E316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839"/>
          <a:stretch>
            <a:fillRect/>
          </a:stretch>
        </p:blipFill>
        <p:spPr>
          <a:xfrm>
            <a:off x="2686929" y="365125"/>
            <a:ext cx="6147582" cy="5112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EC96DE-CDDA-BBA4-A49F-9C6662F8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438" y="681037"/>
            <a:ext cx="4718758" cy="4235009"/>
          </a:xfrm>
          <a:prstGeom prst="rect">
            <a:avLst/>
          </a:prstGeom>
        </p:spPr>
      </p:pic>
      <p:pic>
        <p:nvPicPr>
          <p:cNvPr id="6" name="TRÒ CHƠI ÂM NHẠC - VÒNG TRÒN TIẾT TẤU - NHẠC BEAT - Chích Bông LALA Kids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AF1DE5D1-0561-C406-8792-49A3C921C5C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434" y="4606557"/>
            <a:ext cx="2438400" cy="14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3FF0-C0DF-BC5F-07FC-5CDFFA48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085" y="365125"/>
            <a:ext cx="5086145" cy="1083847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C03738-2B16-A115-8721-D98C48BA2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2085" y="1825625"/>
            <a:ext cx="52278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99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33F63-1963-ACD8-DA81-ED751F72A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RÒ CHƠI ÂM NHẠC - VÒNG TRÒN TIẾT TẤU - NHẠC BEAT - Chích Bông LALA Kids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F6BE9FBE-F311-FB51-D8E6-E0393228886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4259" y="19521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E931-A4D5-6241-B186-D9F69FC71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5B3CA-3957-D4F1-989A-A1250876A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F372C-09B7-7C4D-A8C7-3B66D955F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260995"/>
            <a:ext cx="10979834" cy="62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58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5D8A6-6F08-0831-9832-11451F40D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9994"/>
            <a:ext cx="10515600" cy="53469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 kiện </a:t>
            </a:r>
            <a:r>
              <a:rPr lang="vi-VN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 trang là những </a:t>
            </a:r>
            <a:r>
              <a:rPr lang="vi-VN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 phẩm </a:t>
            </a:r>
            <a:r>
              <a:rPr lang="vi-VN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bổ sung cho trang phục chính, có chức năng tạo </a:t>
            </a:r>
            <a:r>
              <a:rPr lang="vi-VN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 nhấn</a:t>
            </a:r>
            <a:r>
              <a:rPr lang="vi-VN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hoàn thiện </a:t>
            </a:r>
            <a:r>
              <a:rPr lang="vi-VN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phong cách </a:t>
            </a:r>
            <a:r>
              <a:rPr lang="vi-VN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 thể </a:t>
            </a:r>
            <a:r>
              <a:rPr lang="vi-VN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 cá tính </a:t>
            </a:r>
            <a:r>
              <a:rPr lang="vi-VN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 sử dụng, bao gồm các món đồ như </a:t>
            </a:r>
            <a:r>
              <a:rPr lang="vi-VN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túi xách</a:t>
            </a:r>
            <a:r>
              <a:rPr lang="vi-VN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giày dép, trang sức, mũ, khăn, kính mắt</a:t>
            </a:r>
            <a:r>
              <a:rPr lang="vi-VN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và nhiều loại khác. Chúng giúp nâng tầm vẻ ngoài, làm cho bộ trang phục trở nên </a:t>
            </a:r>
            <a:r>
              <a:rPr lang="vi-VN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 đáo và ấn tượng</a:t>
            </a:r>
            <a:r>
              <a:rPr lang="vi-VN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hơn, đồng thời có thể thay đổi theo </a:t>
            </a:r>
            <a:r>
              <a:rPr lang="vi-VN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 hướng thời trang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157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F4AE1-A516-E73F-C58D-0F8200BBB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6387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E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br>
              <a:rPr lang="en-US" b="1" dirty="0">
                <a:solidFill>
                  <a:srgbClr val="E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E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PHỤ KIỆN THỜI TRANG</a:t>
            </a:r>
            <a:endParaRPr lang="vi-VN" b="1" dirty="0">
              <a:solidFill>
                <a:srgbClr val="E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E1D64-ADE9-DA72-FB0B-7F52B046D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217" y="2902634"/>
            <a:ext cx="1784088" cy="1784088"/>
          </a:xfrm>
          <a:prstGeom prst="rect">
            <a:avLst/>
          </a:prstGeom>
        </p:spPr>
      </p:pic>
      <p:pic>
        <p:nvPicPr>
          <p:cNvPr id="1026" name="Picture 2" descr="Top 8 cửa hàng phụ kiện thời trang được yêu thích nhất | ZaloPay">
            <a:extLst>
              <a:ext uri="{FF2B5EF4-FFF2-40B4-BE49-F238E27FC236}">
                <a16:creationId xmlns:a16="http://schemas.microsoft.com/office/drawing/2014/main" id="{98234635-B023-E78E-839C-36F121827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96" y="2986454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B373F7-2241-C733-73F6-8D4CA1683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929" y="2852664"/>
            <a:ext cx="3246643" cy="1905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989A4-20C1-7A75-59F5-18B1C2043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496" y="4724400"/>
            <a:ext cx="2250940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FF050D-6CC2-4D9C-5510-9847BA950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086" y="4797871"/>
            <a:ext cx="2864026" cy="1905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9AA75F-3348-5F64-940C-16818969F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217" y="4846191"/>
            <a:ext cx="1784088" cy="17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86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1652-8AC3-88B6-5CB7-03BF9EA9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365125"/>
            <a:ext cx="1124008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5E5227-49E9-FB7D-3AD1-DF34FF874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118181"/>
              </p:ext>
            </p:extLst>
          </p:nvPr>
        </p:nvGraphicFramePr>
        <p:xfrm>
          <a:off x="665284" y="1530203"/>
          <a:ext cx="10894254" cy="4780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062">
                  <a:extLst>
                    <a:ext uri="{9D8B030D-6E8A-4147-A177-3AD203B41FA5}">
                      <a16:colId xmlns:a16="http://schemas.microsoft.com/office/drawing/2014/main" val="1159168100"/>
                    </a:ext>
                  </a:extLst>
                </a:gridCol>
                <a:gridCol w="3284065">
                  <a:extLst>
                    <a:ext uri="{9D8B030D-6E8A-4147-A177-3AD203B41FA5}">
                      <a16:colId xmlns:a16="http://schemas.microsoft.com/office/drawing/2014/main" val="113906306"/>
                    </a:ext>
                  </a:extLst>
                </a:gridCol>
                <a:gridCol w="3930191">
                  <a:extLst>
                    <a:ext uri="{9D8B030D-6E8A-4147-A177-3AD203B41FA5}">
                      <a16:colId xmlns:a16="http://schemas.microsoft.com/office/drawing/2014/main" val="3158891884"/>
                    </a:ext>
                  </a:extLst>
                </a:gridCol>
                <a:gridCol w="1516936">
                  <a:extLst>
                    <a:ext uri="{9D8B030D-6E8A-4147-A177-3AD203B41FA5}">
                      <a16:colId xmlns:a16="http://schemas.microsoft.com/office/drawing/2014/main" val="2090238643"/>
                    </a:ext>
                  </a:extLst>
                </a:gridCol>
              </a:tblGrid>
              <a:tr h="12974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thưởng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285205"/>
                  </a:ext>
                </a:extLst>
              </a:tr>
              <a:tr h="998806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045047"/>
                  </a:ext>
                </a:extLst>
              </a:tr>
              <a:tr h="1055077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070495"/>
                  </a:ext>
                </a:extLst>
              </a:tr>
              <a:tr h="105507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082345"/>
                  </a:ext>
                </a:extLst>
              </a:tr>
            </a:tbl>
          </a:graphicData>
        </a:graphic>
      </p:graphicFrame>
      <p:pic>
        <p:nvPicPr>
          <p:cNvPr id="8" name="TRÒ CHƠI ÂM NHẠC - VÒNG TRÒN TIẾT TẤU - NHẠC BEAT - Chích Bông LALA Kids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ED4A7B7F-723E-CC54-5EA5-B377B6B8A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8684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CAED-DDBC-FD00-061E-F764122C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7F9A0-D287-B658-B389-0C140C3B5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5FD007-3499-956A-DAE6-FD45C902E0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26179"/>
              </p:ext>
            </p:extLst>
          </p:nvPr>
        </p:nvGraphicFramePr>
        <p:xfrm>
          <a:off x="838200" y="1603107"/>
          <a:ext cx="10894254" cy="4406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062">
                  <a:extLst>
                    <a:ext uri="{9D8B030D-6E8A-4147-A177-3AD203B41FA5}">
                      <a16:colId xmlns:a16="http://schemas.microsoft.com/office/drawing/2014/main" val="1159168100"/>
                    </a:ext>
                  </a:extLst>
                </a:gridCol>
                <a:gridCol w="3284065">
                  <a:extLst>
                    <a:ext uri="{9D8B030D-6E8A-4147-A177-3AD203B41FA5}">
                      <a16:colId xmlns:a16="http://schemas.microsoft.com/office/drawing/2014/main" val="113906306"/>
                    </a:ext>
                  </a:extLst>
                </a:gridCol>
                <a:gridCol w="3930191">
                  <a:extLst>
                    <a:ext uri="{9D8B030D-6E8A-4147-A177-3AD203B41FA5}">
                      <a16:colId xmlns:a16="http://schemas.microsoft.com/office/drawing/2014/main" val="3158891884"/>
                    </a:ext>
                  </a:extLst>
                </a:gridCol>
                <a:gridCol w="1516936">
                  <a:extLst>
                    <a:ext uri="{9D8B030D-6E8A-4147-A177-3AD203B41FA5}">
                      <a16:colId xmlns:a16="http://schemas.microsoft.com/office/drawing/2014/main" val="2090238643"/>
                    </a:ext>
                  </a:extLst>
                </a:gridCol>
              </a:tblGrid>
              <a:tr h="1297403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thưởng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285205"/>
                  </a:ext>
                </a:extLst>
              </a:tr>
              <a:tr h="99880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vi-VN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endParaRPr lang="vi-VN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</a:t>
                      </a:r>
                      <a:endParaRPr lang="vi-VN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045047"/>
                  </a:ext>
                </a:extLst>
              </a:tr>
              <a:tr h="105507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Hoa,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</a:t>
                      </a:r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070495"/>
                  </a:ext>
                </a:extLst>
              </a:tr>
              <a:tr h="105507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dirty="0" err="1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dirty="0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vạt</a:t>
                      </a:r>
                      <a:endParaRPr lang="vi-VN" dirty="0">
                        <a:solidFill>
                          <a:srgbClr val="E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en-US" dirty="0" err="1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dirty="0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dirty="0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dirty="0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dirty="0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dirty="0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dirty="0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Hoa</a:t>
                      </a:r>
                      <a:endParaRPr lang="vi-VN" dirty="0">
                        <a:solidFill>
                          <a:srgbClr val="E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E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 </a:t>
                      </a:r>
                      <a:r>
                        <a:rPr lang="en-US" sz="1800" kern="1200" dirty="0" err="1">
                          <a:solidFill>
                            <a:srgbClr val="E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kern="1200" dirty="0">
                          <a:solidFill>
                            <a:srgbClr val="E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rgbClr val="E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kern="1200" dirty="0">
                          <a:solidFill>
                            <a:srgbClr val="E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E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kern="1200" dirty="0">
                          <a:solidFill>
                            <a:srgbClr val="E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E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1800" kern="1200" dirty="0">
                          <a:solidFill>
                            <a:srgbClr val="E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E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kern="1200" dirty="0">
                          <a:solidFill>
                            <a:srgbClr val="E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,..</a:t>
                      </a:r>
                      <a:endParaRPr lang="vi-VN" dirty="0">
                        <a:solidFill>
                          <a:srgbClr val="E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082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86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2661F0-3534-4A2E-2273-D251A64D0EDB}"/>
              </a:ext>
            </a:extLst>
          </p:cNvPr>
          <p:cNvSpPr txBox="1"/>
          <p:nvPr/>
        </p:nvSpPr>
        <p:spPr>
          <a:xfrm>
            <a:off x="1631853" y="1209822"/>
            <a:ext cx="9833317" cy="293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GV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khuất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Học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30s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ắt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vi-VN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0BAB50DB-5218-B289-5FA5-27D3446C0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53" y="4596766"/>
            <a:ext cx="1638720" cy="16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7ABDED-3280-629D-B3B6-27B6E368BE7A}"/>
              </a:ext>
            </a:extLst>
          </p:cNvPr>
          <p:cNvSpPr txBox="1"/>
          <p:nvPr/>
        </p:nvSpPr>
        <p:spPr>
          <a:xfrm>
            <a:off x="869852" y="1913206"/>
            <a:ext cx="10735994" cy="2934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Trong lĩnh vực thiết kế, việc mô phỏng hay khai thác vẻ đẹp từ thiên nhiên rất đa dạng với nhiều cách khác nhau như: </a:t>
            </a:r>
            <a:r>
              <a:rPr lang="en-US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ình dáng, cấu trúc, màu sắc. Vẻ đẹp đa dạng trong thiên nhiên luôn là nguồn cảm hứng để tạo ra những ý tưởng mới cho thiết kế làm đẹp sản phẩm và đáp ứng yêu cầu của cuộc sống đương đại.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1170470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D43F-1487-042A-30EF-3AAB68EA3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057BE-48D9-1784-69B7-9FE7B1623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Các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Em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iết-sgk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/11)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55959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EA2E6-BB34-3ACE-CC63-F6CA1EF89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CE864-6CF0-DDA3-090D-A4C334EA6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1BF7C-6421-FCF2-CF33-614F139281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57" t="7794" r="30369" b="22871"/>
          <a:stretch>
            <a:fillRect/>
          </a:stretch>
        </p:blipFill>
        <p:spPr>
          <a:xfrm>
            <a:off x="7484012" y="96251"/>
            <a:ext cx="4037428" cy="63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19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37B4-EC04-1373-3917-8B160CC0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114204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E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II.Thể</a:t>
            </a:r>
            <a:r>
              <a:rPr lang="en-US" b="1" dirty="0">
                <a:solidFill>
                  <a:srgbClr val="E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E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7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48DB2-34DE-7D05-00F9-D04D0CA80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7FBB74-D40F-A1FD-6E71-D1E275260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8143" y="365125"/>
            <a:ext cx="5471206" cy="3063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72B843-9E4B-DD37-D230-47B17238B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4338711" cy="3102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93AD9-0DFE-B521-75F1-64CD60CA0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994" y="3468102"/>
            <a:ext cx="4759322" cy="31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24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71931-3B76-C3A1-F353-918D65A9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9824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E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 err="1">
                <a:solidFill>
                  <a:srgbClr val="E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E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E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solidFill>
                  <a:srgbClr val="E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ằng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505CF-7721-27F2-09CD-3277AFC46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4388"/>
            <a:ext cx="10515600" cy="36025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1nhóm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ần làm rõ phụ kiện thời trang định thiết kế sử dụng vào mục đích gì (sử dụng độc lập hay tô điểm cho bộ trang phục)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ý: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94339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9FEAF-413B-0E5E-A052-E45A62D4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E24BC34-BE38-A2A9-AC95-7154BF1989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995801"/>
              </p:ext>
            </p:extLst>
          </p:nvPr>
        </p:nvGraphicFramePr>
        <p:xfrm>
          <a:off x="838200" y="1825625"/>
          <a:ext cx="105156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410551819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24389185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56920891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90872851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29399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Tên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sản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phẩm</a:t>
                      </a:r>
                      <a:r>
                        <a:rPr lang="en-US" dirty="0"/>
                        <a:t> 20Đ, </a:t>
                      </a:r>
                      <a:r>
                        <a:rPr lang="en-US" dirty="0" err="1"/>
                        <a:t>chất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liệu</a:t>
                      </a:r>
                      <a:r>
                        <a:rPr lang="en-US" dirty="0"/>
                        <a:t> 10đ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Nguyên </a:t>
                      </a:r>
                      <a:r>
                        <a:rPr lang="en-US" dirty="0" err="1"/>
                        <a:t>lí</a:t>
                      </a:r>
                      <a:r>
                        <a:rPr lang="en-US" dirty="0"/>
                        <a:t> 20đ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Lời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giới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thiệu</a:t>
                      </a:r>
                      <a:r>
                        <a:rPr lang="en-US" dirty="0"/>
                        <a:t> 30đ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Thưởng</a:t>
                      </a:r>
                      <a:r>
                        <a:rPr lang="en-US" dirty="0"/>
                        <a:t> 5- 15 </a:t>
                      </a:r>
                      <a:r>
                        <a:rPr lang="en-US" dirty="0" err="1"/>
                        <a:t>điểm</a:t>
                      </a:r>
                      <a:endParaRPr lang="en-US" dirty="0"/>
                    </a:p>
                    <a:p>
                      <a:r>
                        <a:rPr lang="en-US" dirty="0" err="1"/>
                        <a:t>Tính</a:t>
                      </a:r>
                      <a:r>
                        <a:rPr lang="en-US" dirty="0"/>
                        <a:t> qua </a:t>
                      </a:r>
                      <a:r>
                        <a:rPr lang="en-US" dirty="0" err="1"/>
                        <a:t>lượt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tim.</a:t>
                      </a:r>
                      <a:r>
                        <a:rPr lang="en-US" dirty="0"/>
                        <a:t> 100 % 15 </a:t>
                      </a:r>
                      <a:r>
                        <a:rPr lang="en-US" dirty="0" err="1"/>
                        <a:t>điểm</a:t>
                      </a:r>
                      <a:r>
                        <a:rPr lang="en-US" dirty="0"/>
                        <a:t>, 50% 10 </a:t>
                      </a:r>
                      <a:r>
                        <a:rPr lang="en-US" dirty="0" err="1"/>
                        <a:t>điểm</a:t>
                      </a:r>
                      <a:endParaRPr lang="en-US" dirty="0"/>
                    </a:p>
                    <a:p>
                      <a:r>
                        <a:rPr lang="en-US" dirty="0"/>
                        <a:t>25% 5 </a:t>
                      </a:r>
                      <a:r>
                        <a:rPr lang="en-US" dirty="0" err="1"/>
                        <a:t>điểm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 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528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Nhóm</a:t>
                      </a:r>
                      <a:r>
                        <a:rPr lang="en-US" dirty="0"/>
                        <a:t> 2:</a:t>
                      </a:r>
                    </a:p>
                    <a:p>
                      <a:r>
                        <a:rPr lang="en-US" dirty="0" err="1"/>
                        <a:t>Nhóm</a:t>
                      </a:r>
                      <a:r>
                        <a:rPr lang="en-US" dirty="0"/>
                        <a:t> 1: 30</a:t>
                      </a:r>
                    </a:p>
                    <a:p>
                      <a:r>
                        <a:rPr lang="en-US" dirty="0" err="1"/>
                        <a:t>Nhóm</a:t>
                      </a:r>
                      <a:r>
                        <a:rPr lang="en-US" dirty="0"/>
                        <a:t> 3: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20</a:t>
                      </a:r>
                    </a:p>
                    <a:p>
                      <a:r>
                        <a:rPr lang="en-US" dirty="0"/>
                        <a:t>15</a:t>
                      </a:r>
                    </a:p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20</a:t>
                      </a:r>
                    </a:p>
                    <a:p>
                      <a:r>
                        <a:rPr lang="en-US" dirty="0"/>
                        <a:t>20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5</a:t>
                      </a:r>
                    </a:p>
                    <a:p>
                      <a:r>
                        <a:rPr lang="en-US" dirty="0"/>
                        <a:t>10</a:t>
                      </a:r>
                    </a:p>
                    <a:p>
                      <a:r>
                        <a:rPr lang="en-US" dirty="0"/>
                        <a:t>+3</a:t>
                      </a:r>
                    </a:p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+5-=80</a:t>
                      </a:r>
                    </a:p>
                    <a:p>
                      <a:r>
                        <a:rPr lang="en-US"/>
                        <a:t>80+10=90.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005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01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07F4-46DC-D4CE-0CE8-0C96CFA4B0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C5041-F4F1-59AA-79E6-066768C02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31654"/>
            <a:ext cx="9144000" cy="733011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1B6F1-10C4-0282-C24A-9E70C3CEC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209" y="1165275"/>
            <a:ext cx="3882683" cy="3882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2552D-CFD6-0459-E4A2-B3BC61D73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209" y="2139072"/>
            <a:ext cx="3972098" cy="2827606"/>
          </a:xfrm>
          <a:prstGeom prst="rect">
            <a:avLst/>
          </a:prstGeom>
        </p:spPr>
      </p:pic>
      <p:pic>
        <p:nvPicPr>
          <p:cNvPr id="6" name="TRÒ CHƠI ÂM NHẠC - VÒNG TRÒN TIẾT TẤU - NHẠC BEAT - Chích Bông LALA Kids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2533B954-D864-25E4-3E2B-99BA65657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512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48EE-A4EC-C135-3779-A73262138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C619EE-F9F0-D74F-4C58-98D46A834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5781" y="1487255"/>
            <a:ext cx="3883489" cy="3883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4B215-C263-82E5-B2D2-89DB4C9C6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529" y="2433711"/>
            <a:ext cx="2962275" cy="243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02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4D4AC-B2EE-C3FD-CDFF-C779F8F63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308" y="365126"/>
            <a:ext cx="3727938" cy="774358"/>
          </a:xfrm>
        </p:spPr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7AF796-0F12-EB22-66CE-F3636EA51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7308" y="1690688"/>
            <a:ext cx="3883489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75BE-775C-99BA-F73E-EE0CA9CB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928B55-6167-2730-719F-00515CEA5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52689" y="957983"/>
            <a:ext cx="5373859" cy="5373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D1251-5746-221F-A96E-809BCD348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215" y="931441"/>
            <a:ext cx="5472333" cy="3641589"/>
          </a:xfrm>
          <a:prstGeom prst="rect">
            <a:avLst/>
          </a:prstGeom>
        </p:spPr>
      </p:pic>
      <p:pic>
        <p:nvPicPr>
          <p:cNvPr id="6" name="TRÒ CHƠI ÂM NHẠC - VÒNG TRÒN TIẾT TẤU - NHẠC BEAT - Chích Bông LALA Kids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E741E8FE-A270-45D9-FEA1-65CBFDDD2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512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8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D802-983D-4877-3A36-6C0C5BB9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6BFF9-2249-F911-4031-F0AC7BA99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79" y="262129"/>
            <a:ext cx="5371042" cy="53771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7FD38EA-3CE0-2111-E01D-82A1B0D33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908" y="5639267"/>
            <a:ext cx="5475613" cy="537696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3608FB-FE9A-FB5D-391A-2BD51E0A0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302" y="171055"/>
            <a:ext cx="8187396" cy="5007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593DE-3099-2E42-B04D-0D1C9038A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302" y="171055"/>
            <a:ext cx="5960012" cy="5007101"/>
          </a:xfrm>
          <a:prstGeom prst="rect">
            <a:avLst/>
          </a:prstGeom>
        </p:spPr>
      </p:pic>
      <p:pic>
        <p:nvPicPr>
          <p:cNvPr id="6" name="TRÒ CHƠI ÂM NHẠC - VÒNG TRÒN TIẾT TẤU - NHẠC BEAT - Chích Bông LALA Kids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CC530B94-C0FB-B882-49FB-92BD87E47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512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2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882A-5781-1CBD-B8E1-1FE3A09D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5A4640-33A7-8622-A7FD-2CE94D384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369" y="1027906"/>
            <a:ext cx="71232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06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673</Words>
  <Application>Microsoft Office PowerPoint</Application>
  <PresentationFormat>Widescreen</PresentationFormat>
  <Paragraphs>67</Paragraphs>
  <Slides>26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Jockerman</vt:lpstr>
      <vt:lpstr>Jokerman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Túi xách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Dép Tổ ong</vt:lpstr>
      <vt:lpstr>PowerPoint Presentation</vt:lpstr>
      <vt:lpstr>Tất chân</vt:lpstr>
      <vt:lpstr>PowerPoint Presentation</vt:lpstr>
      <vt:lpstr>PowerPoint Presentation</vt:lpstr>
      <vt:lpstr>PowerPoint Presentation</vt:lpstr>
      <vt:lpstr>BÀI 2 THIẾT KẾ PHỤ KIỆN THỜI TRANG</vt:lpstr>
      <vt:lpstr>Thảo luận nhóm 3 phút</vt:lpstr>
      <vt:lpstr>Gợi ý trả lời</vt:lpstr>
      <vt:lpstr>PowerPoint Presentation</vt:lpstr>
      <vt:lpstr>PowerPoint Presentation</vt:lpstr>
      <vt:lpstr>Hoạt động cá nhân 1 phút.</vt:lpstr>
      <vt:lpstr>II.Thể hiện * Gợi ý thiết kế 1 chiếc mũ khai thức vẻ đẹp trong cuộc sống</vt:lpstr>
      <vt:lpstr>PowerPoint Presentation</vt:lpstr>
      <vt:lpstr>*Thực hành:  Thiết kế phụ kiện thời trang yêu thích ằng vật liệu sẵn có</vt:lpstr>
      <vt:lpstr>Tiêu chí đánh giá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Dương Kim</dc:creator>
  <cp:lastModifiedBy>Dương Kim</cp:lastModifiedBy>
  <cp:revision>20</cp:revision>
  <dcterms:created xsi:type="dcterms:W3CDTF">2025-09-22T13:18:27Z</dcterms:created>
  <dcterms:modified xsi:type="dcterms:W3CDTF">2025-10-14T03:47:39Z</dcterms:modified>
</cp:coreProperties>
</file>