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63" r:id="rId3"/>
    <p:sldId id="282" r:id="rId4"/>
    <p:sldId id="291" r:id="rId5"/>
    <p:sldId id="266" r:id="rId6"/>
    <p:sldId id="283" r:id="rId7"/>
    <p:sldId id="284" r:id="rId8"/>
    <p:sldId id="285" r:id="rId9"/>
    <p:sldId id="286" r:id="rId10"/>
    <p:sldId id="294" r:id="rId11"/>
    <p:sldId id="287" r:id="rId12"/>
    <p:sldId id="292" r:id="rId13"/>
    <p:sldId id="267" r:id="rId14"/>
    <p:sldId id="289" r:id="rId15"/>
    <p:sldId id="288" r:id="rId16"/>
    <p:sldId id="268" r:id="rId17"/>
    <p:sldId id="269" r:id="rId18"/>
    <p:sldId id="293" r:id="rId19"/>
    <p:sldId id="299" r:id="rId20"/>
    <p:sldId id="270" r:id="rId21"/>
    <p:sldId id="274" r:id="rId22"/>
    <p:sldId id="298" r:id="rId23"/>
    <p:sldId id="295" r:id="rId24"/>
    <p:sldId id="296" r:id="rId25"/>
    <p:sldId id="276" r:id="rId26"/>
    <p:sldId id="26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3333FF"/>
    <a:srgbClr val="008000"/>
    <a:srgbClr val="003300"/>
    <a:srgbClr val="FF99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1" d="100"/>
          <a:sy n="81" d="100"/>
        </p:scale>
        <p:origin x="7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8B8224-2060-44B7-A3F0-6D4B7A4038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205438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8224-2060-44B7-A3F0-6D4B7A4038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2314188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8224-2060-44B7-A3F0-6D4B7A4038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1721913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8B8224-2060-44B7-A3F0-6D4B7A4038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3625595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B8224-2060-44B7-A3F0-6D4B7A4038C2}" type="datetimeFigureOut">
              <a:rPr lang="en-US" smtClean="0"/>
              <a:t>11/25/2024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1784057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8B8224-2060-44B7-A3F0-6D4B7A4038C2}"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22662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8B8224-2060-44B7-A3F0-6D4B7A4038C2}" type="datetimeFigureOut">
              <a:rPr lang="en-US" smtClean="0"/>
              <a:t>11/25/2024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3940386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8B8224-2060-44B7-A3F0-6D4B7A4038C2}" type="datetimeFigureOut">
              <a:rPr lang="en-US" smtClean="0"/>
              <a:t>11/25/2024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1682379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8B8224-2060-44B7-A3F0-6D4B7A4038C2}" type="datetimeFigureOut">
              <a:rPr lang="en-US" smtClean="0"/>
              <a:t>11/25/2024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3441553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8B8224-2060-44B7-A3F0-6D4B7A4038C2}"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2861141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8B8224-2060-44B7-A3F0-6D4B7A4038C2}" type="datetimeFigureOut">
              <a:rPr lang="en-US" smtClean="0"/>
              <a:t>11/25/2024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27B534-C724-4BC7-99A3-F4DB47EE3441}" type="slidenum">
              <a:rPr lang="en-US" smtClean="0"/>
              <a:t>‹#›</a:t>
            </a:fld>
            <a:endParaRPr lang="en-US"/>
          </a:p>
        </p:txBody>
      </p:sp>
    </p:spTree>
    <p:extLst>
      <p:ext uri="{BB962C8B-B14F-4D97-AF65-F5344CB8AC3E}">
        <p14:creationId xmlns:p14="http://schemas.microsoft.com/office/powerpoint/2010/main" val="3230881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B8224-2060-44B7-A3F0-6D4B7A4038C2}" type="datetimeFigureOut">
              <a:rPr lang="en-US" smtClean="0"/>
              <a:t>11/25/2024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27B534-C724-4BC7-99A3-F4DB47EE3441}" type="slidenum">
              <a:rPr lang="en-US" smtClean="0"/>
              <a:t>‹#›</a:t>
            </a:fld>
            <a:endParaRPr lang="en-US"/>
          </a:p>
        </p:txBody>
      </p:sp>
    </p:spTree>
    <p:extLst>
      <p:ext uri="{BB962C8B-B14F-4D97-AF65-F5344CB8AC3E}">
        <p14:creationId xmlns:p14="http://schemas.microsoft.com/office/powerpoint/2010/main" val="1666266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tuoitre.vn/tai-nan-giao-thong.html"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w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0DEAE-FF32-E9B7-93C2-2174BE34582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8427D83-F992-40D4-AF51-9DCA5B7D7FE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1249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1EAA6B-A9F4-108C-96BA-DD4CE45DF62D}"/>
              </a:ext>
            </a:extLst>
          </p:cNvPr>
          <p:cNvSpPr txBox="1"/>
          <p:nvPr/>
        </p:nvSpPr>
        <p:spPr>
          <a:xfrm>
            <a:off x="584461" y="904973"/>
            <a:ext cx="11528981" cy="5793574"/>
          </a:xfrm>
          <a:prstGeom prst="rect">
            <a:avLst/>
          </a:prstGeom>
          <a:noFill/>
        </p:spPr>
        <p:txBody>
          <a:bodyPr wrap="square" rtlCol="0">
            <a:spAutoFit/>
          </a:bodyPr>
          <a:lstStyle/>
          <a:p>
            <a:pPr marL="342900" marR="159385" lvl="0" indent="-342900" algn="just">
              <a:lnSpc>
                <a:spcPct val="140000"/>
              </a:lnSpc>
              <a:spcBef>
                <a:spcPts val="600"/>
              </a:spcBef>
              <a:buSzPts val="1300"/>
              <a:buFont typeface="Times New Roman" panose="02020603050405020304" pitchFamily="18" charset="0"/>
              <a:buChar char="-"/>
            </a:pPr>
            <a:r>
              <a:rPr lang="vi-VN" sz="2600" dirty="0">
                <a:latin typeface="Times New Roman" panose="02020603050405020304" pitchFamily="18" charset="0"/>
                <a:ea typeface="Times New Roman" panose="02020603050405020304" pitchFamily="18" charset="0"/>
              </a:rPr>
              <a:t>G</a:t>
            </a:r>
            <a:r>
              <a:rPr lang="vi-VN" sz="2600" dirty="0">
                <a:effectLst/>
                <a:latin typeface="Times New Roman" panose="02020603050405020304" pitchFamily="18" charset="0"/>
                <a:ea typeface="Times New Roman" panose="02020603050405020304" pitchFamily="18" charset="0"/>
              </a:rPr>
              <a:t>ây phản cảm khi có em vẫn mặc nguyên bộ đồng phục của trường lại có những hành vi trái với quy định khi tham gia giao</a:t>
            </a:r>
            <a:r>
              <a:rPr lang="vi-VN" sz="2600" spc="-45" dirty="0">
                <a:effectLst/>
                <a:latin typeface="Times New Roman" panose="02020603050405020304" pitchFamily="18" charset="0"/>
                <a:ea typeface="Times New Roman" panose="02020603050405020304" pitchFamily="18" charset="0"/>
              </a:rPr>
              <a:t> </a:t>
            </a:r>
            <a:r>
              <a:rPr lang="vi-VN" sz="2600" dirty="0">
                <a:effectLst/>
                <a:latin typeface="Times New Roman" panose="02020603050405020304" pitchFamily="18" charset="0"/>
                <a:ea typeface="Times New Roman" panose="02020603050405020304" pitchFamily="18" charset="0"/>
              </a:rPr>
              <a:t>thông.</a:t>
            </a:r>
          </a:p>
          <a:p>
            <a:pPr marL="342900" marR="159385" lvl="0" indent="-342900" algn="just">
              <a:lnSpc>
                <a:spcPct val="140000"/>
              </a:lnSpc>
              <a:spcBef>
                <a:spcPts val="600"/>
              </a:spcBef>
              <a:buSzPts val="1300"/>
              <a:buFont typeface="Times New Roman" panose="02020603050405020304" pitchFamily="18" charset="0"/>
              <a:buChar char="-"/>
            </a:pPr>
            <a:r>
              <a:rPr lang="vi-VN" sz="2600" dirty="0">
                <a:effectLst/>
                <a:latin typeface="Times New Roman" panose="02020603050405020304" pitchFamily="18" charset="0"/>
                <a:ea typeface="Times New Roman" panose="02020603050405020304" pitchFamily="18" charset="0"/>
              </a:rPr>
              <a:t>Bị cảnh sát giao thông khiển trách và gửi thông tin vi phạm khiển trách đến nhà</a:t>
            </a:r>
            <a:r>
              <a:rPr lang="vi-VN" sz="2600" spc="-65" dirty="0">
                <a:effectLst/>
                <a:latin typeface="Times New Roman" panose="02020603050405020304" pitchFamily="18" charset="0"/>
                <a:ea typeface="Times New Roman" panose="02020603050405020304" pitchFamily="18" charset="0"/>
              </a:rPr>
              <a:t> </a:t>
            </a:r>
            <a:r>
              <a:rPr lang="vi-VN" sz="2600" dirty="0">
                <a:effectLst/>
                <a:latin typeface="Times New Roman" panose="02020603050405020304" pitchFamily="18" charset="0"/>
                <a:ea typeface="Times New Roman" panose="02020603050405020304" pitchFamily="18" charset="0"/>
              </a:rPr>
              <a:t>trường =&gt; ảnh hưởng trực tiếp tới kết quả rèn luyện</a:t>
            </a:r>
            <a:endParaRPr lang="en-US" sz="2600" dirty="0">
              <a:effectLst/>
              <a:latin typeface="Times New Roman" panose="02020603050405020304" pitchFamily="18" charset="0"/>
              <a:ea typeface="Times New Roman" panose="02020603050405020304" pitchFamily="18" charset="0"/>
            </a:endParaRPr>
          </a:p>
          <a:p>
            <a:pPr marL="342900" marR="159385" lvl="0" indent="-342900" algn="just">
              <a:lnSpc>
                <a:spcPct val="140000"/>
              </a:lnSpc>
              <a:spcBef>
                <a:spcPts val="600"/>
              </a:spcBef>
              <a:buSzPts val="1300"/>
              <a:buFont typeface="Times New Roman" panose="02020603050405020304" pitchFamily="18" charset="0"/>
              <a:buChar char="-"/>
            </a:pPr>
            <a:r>
              <a:rPr lang="vi-VN" sz="2600" dirty="0">
                <a:effectLst/>
                <a:latin typeface="Times New Roman" panose="02020603050405020304" pitchFamily="18" charset="0"/>
                <a:ea typeface="Times New Roman" panose="02020603050405020304" pitchFamily="18" charset="0"/>
              </a:rPr>
              <a:t>Đi xe dàn hàng ngang trên đường sẽ gây cản trở giao thông và gây ra nguy hiểm cho chính mình và người khác; đu bám xe đang lưu thông trên đường sẽ đánh mất khả năng điều khiển và kiểm soát thăng bằng cho xe, gây nguy hiểm cho bản thân và cho những người tham gia giao thông khác; đi xe sai làn đường sẽ gây cản trở giao thông, lấn làn đường dành cho xe cơ giới và dễ gây tai nạn cho chính</a:t>
            </a:r>
            <a:r>
              <a:rPr lang="vi-VN" sz="2600" spc="-95" dirty="0">
                <a:effectLst/>
                <a:latin typeface="Times New Roman" panose="02020603050405020304" pitchFamily="18" charset="0"/>
                <a:ea typeface="Times New Roman" panose="02020603050405020304" pitchFamily="18" charset="0"/>
              </a:rPr>
              <a:t> </a:t>
            </a:r>
            <a:r>
              <a:rPr lang="vi-VN" sz="2600" dirty="0">
                <a:effectLst/>
                <a:latin typeface="Times New Roman" panose="02020603050405020304" pitchFamily="18" charset="0"/>
                <a:ea typeface="Times New Roman" panose="02020603050405020304" pitchFamily="18" charset="0"/>
              </a:rPr>
              <a:t>mình và người khác.</a:t>
            </a:r>
            <a:endParaRPr lang="en-US" sz="2600" dirty="0"/>
          </a:p>
        </p:txBody>
      </p:sp>
      <p:sp>
        <p:nvSpPr>
          <p:cNvPr id="5" name="TextBox 4">
            <a:extLst>
              <a:ext uri="{FF2B5EF4-FFF2-40B4-BE49-F238E27FC236}">
                <a16:creationId xmlns:a16="http://schemas.microsoft.com/office/drawing/2014/main" id="{1BEA753D-BA97-A4B7-F297-E674DBEAAB62}"/>
              </a:ext>
            </a:extLst>
          </p:cNvPr>
          <p:cNvSpPr txBox="1"/>
          <p:nvPr/>
        </p:nvSpPr>
        <p:spPr>
          <a:xfrm>
            <a:off x="3638746" y="160256"/>
            <a:ext cx="4967926" cy="523220"/>
          </a:xfrm>
          <a:prstGeom prst="rect">
            <a:avLst/>
          </a:prstGeom>
          <a:noFill/>
        </p:spPr>
        <p:txBody>
          <a:bodyPr wrap="square" rtlCol="0">
            <a:spAutoFit/>
          </a:bodyPr>
          <a:lstStyle/>
          <a:p>
            <a:pPr algn="ctr"/>
            <a:r>
              <a:rPr lang="vi-VN" sz="2800" dirty="0">
                <a:solidFill>
                  <a:srgbClr val="FF0000"/>
                </a:solidFill>
                <a:latin typeface="+mj-lt"/>
              </a:rPr>
              <a:t>HẬU QUẢ </a:t>
            </a:r>
            <a:endParaRPr lang="en-US" sz="2800" dirty="0">
              <a:solidFill>
                <a:srgbClr val="FF0000"/>
              </a:solidFill>
              <a:latin typeface="+mj-lt"/>
            </a:endParaRPr>
          </a:p>
        </p:txBody>
      </p:sp>
    </p:spTree>
    <p:extLst>
      <p:ext uri="{BB962C8B-B14F-4D97-AF65-F5344CB8AC3E}">
        <p14:creationId xmlns:p14="http://schemas.microsoft.com/office/powerpoint/2010/main" val="390403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E34680-4BC1-9933-7020-68C6951F5D37}"/>
              </a:ext>
            </a:extLst>
          </p:cNvPr>
          <p:cNvSpPr txBox="1"/>
          <p:nvPr/>
        </p:nvSpPr>
        <p:spPr>
          <a:xfrm>
            <a:off x="117921" y="339192"/>
            <a:ext cx="8262507" cy="7483459"/>
          </a:xfrm>
          <a:prstGeom prst="rect">
            <a:avLst/>
          </a:prstGeom>
          <a:noFill/>
        </p:spPr>
        <p:txBody>
          <a:bodyPr wrap="square" rtlCol="0">
            <a:spAutoFit/>
          </a:bodyPr>
          <a:lstStyle/>
          <a:p>
            <a:pPr algn="just"/>
            <a:r>
              <a:rPr lang="vi-VN" dirty="0">
                <a:solidFill>
                  <a:srgbClr val="222222"/>
                </a:solidFill>
                <a:latin typeface="Roboto" panose="02000000000000000000" pitchFamily="2" charset="0"/>
              </a:rPr>
              <a:t>	</a:t>
            </a:r>
            <a:r>
              <a:rPr lang="vi-VN" sz="2400" i="0" dirty="0">
                <a:solidFill>
                  <a:srgbClr val="222222"/>
                </a:solidFill>
                <a:effectLst/>
                <a:latin typeface="+mj-lt"/>
              </a:rPr>
              <a:t>Chiều 2-11, Phó thủ tướng Trần Lưu Quang - chủ tịch Ủy ban An toàn giao thông quốc gia - đã chủ trì hội nghị trực tuyến toàn quốc, chuyên đề 'Bảo đảm an toàn giao thông cho học sinh’. Cả nước có 881 vụ tai nạn giao thông liên quan đến học sinh</a:t>
            </a:r>
          </a:p>
          <a:p>
            <a:pPr algn="just"/>
            <a:r>
              <a:rPr lang="vi-VN" sz="2400" b="0" i="0" dirty="0">
                <a:solidFill>
                  <a:srgbClr val="222222"/>
                </a:solidFill>
                <a:effectLst/>
                <a:latin typeface="+mj-lt"/>
              </a:rPr>
              <a:t>	Tại hội nghị, thiếu tướng Nguyễn Văn Long - thứ trưởng Bộ Công an - báo cáo tình hình trật tự an toàn giao thông liên quan đến học sinh.</a:t>
            </a:r>
          </a:p>
          <a:p>
            <a:pPr algn="just"/>
            <a:r>
              <a:rPr lang="vi-VN" sz="2400" b="0" i="0" dirty="0">
                <a:solidFill>
                  <a:srgbClr val="222222"/>
                </a:solidFill>
                <a:effectLst/>
                <a:latin typeface="+mj-lt"/>
              </a:rPr>
              <a:t>	</a:t>
            </a:r>
            <a:r>
              <a:rPr lang="vi-VN" sz="2400" b="0" i="0" dirty="0">
                <a:solidFill>
                  <a:srgbClr val="FF0000"/>
                </a:solidFill>
                <a:effectLst/>
                <a:latin typeface="+mj-lt"/>
              </a:rPr>
              <a:t>"Từ ngày 15-12-2022 đến ngày 14-10-2023, </a:t>
            </a:r>
            <a:r>
              <a:rPr lang="vi-VN" sz="2400" b="0" i="0" u="none" strike="noStrike" dirty="0">
                <a:solidFill>
                  <a:srgbClr val="FF0000"/>
                </a:solidFill>
                <a:effectLst/>
                <a:latin typeface="+mj-lt"/>
                <a:hlinkClick r:id="rId2" tooltip="tai nạn giao thông">
                  <a:extLst>
                    <a:ext uri="{A12FA001-AC4F-418D-AE19-62706E023703}">
                      <ahyp:hlinkClr xmlns:ahyp="http://schemas.microsoft.com/office/drawing/2018/hyperlinkcolor" val="tx"/>
                    </a:ext>
                  </a:extLst>
                </a:hlinkClick>
              </a:rPr>
              <a:t>tai nạn giao thông</a:t>
            </a:r>
            <a:r>
              <a:rPr lang="vi-VN" sz="2400" b="0" i="0" dirty="0">
                <a:solidFill>
                  <a:srgbClr val="FF0000"/>
                </a:solidFill>
                <a:effectLst/>
                <a:latin typeface="+mj-lt"/>
              </a:rPr>
              <a:t> liên quan đến học sinh độ tuổi từ 6 - 18 tuổi là 881 vụ, làm chết 490 người, bị thương 827 người. Trong đó có 737 vụ do thiếu niên, học sinh dưới 18 tuổi trực tiếp điều khiển phương tiện liên quan trong vụ tai nạn giao thông, làm chết 378 người, bị thương 658 người.</a:t>
            </a:r>
          </a:p>
          <a:p>
            <a:pPr algn="just"/>
            <a:r>
              <a:rPr lang="vi-VN" sz="2400" b="0" i="0" dirty="0">
                <a:solidFill>
                  <a:srgbClr val="222222"/>
                </a:solidFill>
                <a:effectLst/>
                <a:latin typeface="+mj-lt"/>
              </a:rPr>
              <a:t>	Tai nạn giao thông liên quan học sinh xảy ra hết sức lo ngại khi làm gần </a:t>
            </a:r>
            <a:r>
              <a:rPr lang="vi-VN" sz="2400" b="0" i="0" dirty="0">
                <a:solidFill>
                  <a:srgbClr val="FF0000"/>
                </a:solidFill>
                <a:effectLst/>
                <a:latin typeface="+mj-lt"/>
              </a:rPr>
              <a:t>500 em chết </a:t>
            </a:r>
            <a:r>
              <a:rPr lang="vi-VN" sz="2400" b="0" i="0" dirty="0">
                <a:solidFill>
                  <a:srgbClr val="222222"/>
                </a:solidFill>
                <a:effectLst/>
                <a:latin typeface="+mj-lt"/>
              </a:rPr>
              <a:t>mỗi năm và hơn </a:t>
            </a:r>
            <a:r>
              <a:rPr lang="vi-VN" sz="2400" b="0" i="0" dirty="0">
                <a:solidFill>
                  <a:srgbClr val="FF0000"/>
                </a:solidFill>
                <a:effectLst/>
                <a:latin typeface="+mj-lt"/>
              </a:rPr>
              <a:t>800 em bị thương, </a:t>
            </a:r>
            <a:r>
              <a:rPr lang="vi-VN" sz="2400" b="0" i="0" dirty="0">
                <a:solidFill>
                  <a:srgbClr val="222222"/>
                </a:solidFill>
                <a:effectLst/>
                <a:latin typeface="+mj-lt"/>
              </a:rPr>
              <a:t>để lại những hậu quả nặng nề đối với cá nhân các em, gia đình và xã hội. (</a:t>
            </a:r>
            <a:r>
              <a:rPr lang="vi-VN" sz="2400" b="0" i="1" dirty="0">
                <a:solidFill>
                  <a:srgbClr val="222222"/>
                </a:solidFill>
                <a:effectLst/>
                <a:latin typeface="+mj-lt"/>
              </a:rPr>
              <a:t>Theo báo Tuổi trẻ  số ra ngày 02/11/2023)</a:t>
            </a:r>
          </a:p>
          <a:p>
            <a:pPr algn="just"/>
            <a:endParaRPr lang="vi-VN" sz="2000" b="0" i="0" dirty="0">
              <a:solidFill>
                <a:srgbClr val="222222"/>
              </a:solidFill>
              <a:effectLst/>
              <a:latin typeface="+mj-lt"/>
            </a:endParaRPr>
          </a:p>
          <a:p>
            <a:pPr algn="just">
              <a:lnSpc>
                <a:spcPts val="2250"/>
              </a:lnSpc>
              <a:spcAft>
                <a:spcPts val="1800"/>
              </a:spcAft>
            </a:pPr>
            <a:endParaRPr lang="vi-VN" sz="2000" b="1" i="0" dirty="0">
              <a:solidFill>
                <a:srgbClr val="222222"/>
              </a:solidFill>
              <a:effectLst/>
              <a:latin typeface="+mj-lt"/>
            </a:endParaRPr>
          </a:p>
          <a:p>
            <a:pPr algn="l">
              <a:lnSpc>
                <a:spcPts val="2250"/>
              </a:lnSpc>
              <a:spcAft>
                <a:spcPts val="1800"/>
              </a:spcAft>
            </a:pPr>
            <a:endParaRPr lang="vi-VN" b="1" i="0" dirty="0">
              <a:solidFill>
                <a:srgbClr val="222222"/>
              </a:solidFill>
              <a:effectLst/>
              <a:latin typeface="Roboto" panose="02000000000000000000" pitchFamily="2" charset="0"/>
            </a:endParaRPr>
          </a:p>
        </p:txBody>
      </p:sp>
      <p:pic>
        <p:nvPicPr>
          <p:cNvPr id="1032" name="Picture 8" descr="Trung tướng Lê Hồng Nam - giám đốc Công an TP.HCM - báo cáo tại TP.HCM - Ảnh: NGỌC PHƯỢNG">
            <a:extLst>
              <a:ext uri="{FF2B5EF4-FFF2-40B4-BE49-F238E27FC236}">
                <a16:creationId xmlns:a16="http://schemas.microsoft.com/office/drawing/2014/main" id="{51C1B02E-407B-800F-BB1F-13D2B7364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292" y="754144"/>
            <a:ext cx="3582786" cy="552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barn(inVertical)">
                                      <p:cBhvr>
                                        <p:cTn id="1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F2A2-18B0-E4BB-B63B-C8583547C0EA}"/>
              </a:ext>
            </a:extLst>
          </p:cNvPr>
          <p:cNvSpPr>
            <a:spLocks noGrp="1"/>
          </p:cNvSpPr>
          <p:nvPr>
            <p:ph type="title"/>
          </p:nvPr>
        </p:nvSpPr>
        <p:spPr/>
        <p:txBody>
          <a:bodyPr/>
          <a:lstStyle/>
          <a:p>
            <a:endParaRPr lang="en-US"/>
          </a:p>
        </p:txBody>
      </p:sp>
      <p:pic>
        <p:nvPicPr>
          <p:cNvPr id="5" name="vtc14---báo-động-nguy-hiểm-khi-học-sinh-sử-dụng-xe-đạp-điện (online-video-cutter.com)">
            <a:hlinkClick r:id="" action="ppaction://media"/>
            <a:extLst>
              <a:ext uri="{FF2B5EF4-FFF2-40B4-BE49-F238E27FC236}">
                <a16:creationId xmlns:a16="http://schemas.microsoft.com/office/drawing/2014/main" id="{F9735C89-F3F0-A1C8-7F9D-898A15BD23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24206" y="273377"/>
            <a:ext cx="11387580" cy="5903586"/>
          </a:xfrm>
        </p:spPr>
      </p:pic>
    </p:spTree>
    <p:extLst>
      <p:ext uri="{BB962C8B-B14F-4D97-AF65-F5344CB8AC3E}">
        <p14:creationId xmlns:p14="http://schemas.microsoft.com/office/powerpoint/2010/main" val="354492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78155" y="861764"/>
            <a:ext cx="6158819" cy="4023762"/>
          </a:xfrm>
          <a:prstGeom prst="rect">
            <a:avLst/>
          </a:prstGeom>
        </p:spPr>
      </p:pic>
      <p:grpSp>
        <p:nvGrpSpPr>
          <p:cNvPr id="8" name="Group 7"/>
          <p:cNvGrpSpPr/>
          <p:nvPr/>
        </p:nvGrpSpPr>
        <p:grpSpPr>
          <a:xfrm>
            <a:off x="1619446" y="1433524"/>
            <a:ext cx="5188095" cy="954107"/>
            <a:chOff x="-41945" y="2715026"/>
            <a:chExt cx="5188095" cy="954107"/>
          </a:xfrm>
        </p:grpSpPr>
        <p:sp>
          <p:nvSpPr>
            <p:cNvPr id="9" name="TextBox 8"/>
            <p:cNvSpPr txBox="1"/>
            <p:nvPr/>
          </p:nvSpPr>
          <p:spPr>
            <a:xfrm>
              <a:off x="-41945" y="2715026"/>
              <a:ext cx="2413000" cy="954107"/>
            </a:xfrm>
            <a:prstGeom prst="rect">
              <a:avLst/>
            </a:prstGeom>
            <a:noFill/>
          </p:spPr>
          <p:txBody>
            <a:bodyPr wrap="square" rtlCol="0">
              <a:spAutoFit/>
            </a:bodyPr>
            <a:lstStyle/>
            <a:p>
              <a:pPr algn="ctr"/>
              <a:r>
                <a:rPr lang="en-US" sz="2800" b="1" dirty="0">
                  <a:solidFill>
                    <a:srgbClr val="FF0000"/>
                  </a:solidFill>
                </a:rPr>
                <a:t>PHANH (THẮNG XE)</a:t>
              </a:r>
            </a:p>
          </p:txBody>
        </p:sp>
        <p:cxnSp>
          <p:nvCxnSpPr>
            <p:cNvPr id="10" name="Straight Arrow Connector 9"/>
            <p:cNvCxnSpPr>
              <a:cxnSpLocks/>
            </p:cNvCxnSpPr>
            <p:nvPr/>
          </p:nvCxnSpPr>
          <p:spPr>
            <a:xfrm>
              <a:off x="1770743" y="2801257"/>
              <a:ext cx="3375407" cy="35295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185676" y="910304"/>
            <a:ext cx="2464681" cy="523220"/>
            <a:chOff x="3878156" y="-351695"/>
            <a:chExt cx="2464681" cy="523220"/>
          </a:xfrm>
        </p:grpSpPr>
        <p:sp>
          <p:nvSpPr>
            <p:cNvPr id="12" name="TextBox 11"/>
            <p:cNvSpPr txBox="1"/>
            <p:nvPr/>
          </p:nvSpPr>
          <p:spPr>
            <a:xfrm>
              <a:off x="3929837" y="-351695"/>
              <a:ext cx="2413000" cy="523220"/>
            </a:xfrm>
            <a:prstGeom prst="rect">
              <a:avLst/>
            </a:prstGeom>
            <a:noFill/>
          </p:spPr>
          <p:txBody>
            <a:bodyPr wrap="square" rtlCol="0">
              <a:spAutoFit/>
            </a:bodyPr>
            <a:lstStyle/>
            <a:p>
              <a:pPr algn="ctr"/>
              <a:r>
                <a:rPr lang="en-US" sz="2800" b="1" dirty="0">
                  <a:solidFill>
                    <a:srgbClr val="FF0000"/>
                  </a:solidFill>
                </a:rPr>
                <a:t>CHUÔNG</a:t>
              </a:r>
            </a:p>
          </p:txBody>
        </p:sp>
        <p:cxnSp>
          <p:nvCxnSpPr>
            <p:cNvPr id="13" name="Straight Arrow Connector 12"/>
            <p:cNvCxnSpPr>
              <a:cxnSpLocks/>
            </p:cNvCxnSpPr>
            <p:nvPr/>
          </p:nvCxnSpPr>
          <p:spPr>
            <a:xfrm flipH="1">
              <a:off x="3878156" y="6533"/>
              <a:ext cx="556776" cy="11821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051064" y="4384107"/>
            <a:ext cx="2413000" cy="1132775"/>
            <a:chOff x="6178138" y="6334980"/>
            <a:chExt cx="2413000" cy="1132775"/>
          </a:xfrm>
        </p:grpSpPr>
        <p:sp>
          <p:nvSpPr>
            <p:cNvPr id="15" name="TextBox 14"/>
            <p:cNvSpPr txBox="1"/>
            <p:nvPr/>
          </p:nvSpPr>
          <p:spPr>
            <a:xfrm>
              <a:off x="6178138" y="6944535"/>
              <a:ext cx="2413000" cy="523220"/>
            </a:xfrm>
            <a:prstGeom prst="rect">
              <a:avLst/>
            </a:prstGeom>
            <a:noFill/>
          </p:spPr>
          <p:txBody>
            <a:bodyPr wrap="square" rtlCol="0">
              <a:spAutoFit/>
            </a:bodyPr>
            <a:lstStyle/>
            <a:p>
              <a:pPr algn="ctr"/>
              <a:r>
                <a:rPr lang="en-US" sz="2800" b="1" dirty="0">
                  <a:solidFill>
                    <a:srgbClr val="FF0000"/>
                  </a:solidFill>
                </a:rPr>
                <a:t>LỐP XE</a:t>
              </a:r>
            </a:p>
          </p:txBody>
        </p:sp>
        <p:cxnSp>
          <p:nvCxnSpPr>
            <p:cNvPr id="16" name="Straight Arrow Connector 15"/>
            <p:cNvCxnSpPr/>
            <p:nvPr/>
          </p:nvCxnSpPr>
          <p:spPr>
            <a:xfrm flipH="1" flipV="1">
              <a:off x="6352651" y="6421242"/>
              <a:ext cx="1031987" cy="26680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7504799" y="6334980"/>
              <a:ext cx="859632" cy="3519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730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700D3-5A5D-A218-345A-1FDC775DDA2B}"/>
            </a:ext>
          </a:extLst>
        </p:cNvPr>
        <p:cNvGrpSpPr/>
        <p:nvPr/>
      </p:nvGrpSpPr>
      <p:grpSpPr>
        <a:xfrm>
          <a:off x="0" y="0"/>
          <a:ext cx="0" cy="0"/>
          <a:chOff x="0" y="0"/>
          <a:chExt cx="0" cy="0"/>
        </a:xfrm>
      </p:grpSpPr>
      <p:pic>
        <p:nvPicPr>
          <p:cNvPr id="17" name="Picture 16" descr="C:\Users\F18608\Desktop\IMG_0108.jpg">
            <a:extLst>
              <a:ext uri="{FF2B5EF4-FFF2-40B4-BE49-F238E27FC236}">
                <a16:creationId xmlns:a16="http://schemas.microsoft.com/office/drawing/2014/main" id="{0B8436FD-A897-3D1A-AB2F-7DBFCD787EE4}"/>
              </a:ext>
            </a:extLst>
          </p:cNvPr>
          <p:cNvPicPr/>
          <p:nvPr/>
        </p:nvPicPr>
        <p:blipFill>
          <a:blip r:embed="rId2" cstate="print">
            <a:extLst>
              <a:ext uri="{BEBA8EAE-BF5A-486C-A8C5-ECC9F3942E4B}">
                <a14:imgProps xmlns:a14="http://schemas.microsoft.com/office/drawing/2010/main">
                  <a14:imgLayer r:embed="rId3">
                    <a14:imgEffect>
                      <a14:brightnessContrast bright="10000" contrast="30000"/>
                    </a14:imgEffect>
                  </a14:imgLayer>
                </a14:imgProps>
              </a:ext>
              <a:ext uri="{28A0092B-C50C-407E-A947-70E740481C1C}">
                <a14:useLocalDpi xmlns:a14="http://schemas.microsoft.com/office/drawing/2010/main" val="0"/>
              </a:ext>
            </a:extLst>
          </a:blip>
          <a:srcRect/>
          <a:stretch>
            <a:fillRect/>
          </a:stretch>
        </p:blipFill>
        <p:spPr bwMode="auto">
          <a:xfrm>
            <a:off x="198243" y="287219"/>
            <a:ext cx="5406119" cy="5248265"/>
          </a:xfrm>
          <a:prstGeom prst="rect">
            <a:avLst/>
          </a:prstGeom>
          <a:noFill/>
          <a:ln>
            <a:noFill/>
          </a:ln>
        </p:spPr>
      </p:pic>
      <p:sp>
        <p:nvSpPr>
          <p:cNvPr id="18" name="Rectangle 17">
            <a:extLst>
              <a:ext uri="{FF2B5EF4-FFF2-40B4-BE49-F238E27FC236}">
                <a16:creationId xmlns:a16="http://schemas.microsoft.com/office/drawing/2014/main" id="{507008C3-0A2A-7D35-4456-6C7773BA1F08}"/>
              </a:ext>
            </a:extLst>
          </p:cNvPr>
          <p:cNvSpPr/>
          <p:nvPr/>
        </p:nvSpPr>
        <p:spPr>
          <a:xfrm>
            <a:off x="5915364" y="724892"/>
            <a:ext cx="5660571" cy="4708981"/>
          </a:xfrm>
          <a:prstGeom prst="rect">
            <a:avLst/>
          </a:prstGeom>
        </p:spPr>
        <p:txBody>
          <a:bodyPr wrap="square">
            <a:spAutoFit/>
          </a:bodyPr>
          <a:lstStyle/>
          <a:p>
            <a:pPr algn="just"/>
            <a:r>
              <a:rPr lang="vi-VN" sz="3000" dirty="0">
                <a:solidFill>
                  <a:srgbClr val="002060"/>
                </a:solidFill>
              </a:rPr>
              <a:t>+ Lựa chọn xe vừa tầm vóc, các bộ phận của xe đầy đủ và hoạt động tốt.</a:t>
            </a:r>
          </a:p>
          <a:p>
            <a:pPr algn="just"/>
            <a:r>
              <a:rPr lang="vi-VN" sz="3000" dirty="0">
                <a:solidFill>
                  <a:srgbClr val="002060"/>
                </a:solidFill>
              </a:rPr>
              <a:t>+ </a:t>
            </a:r>
            <a:r>
              <a:rPr lang="en-US" sz="3000" dirty="0">
                <a:solidFill>
                  <a:srgbClr val="002060"/>
                </a:solidFill>
              </a:rPr>
              <a:t>K</a:t>
            </a:r>
            <a:r>
              <a:rPr lang="vi-VN" sz="3000" dirty="0">
                <a:solidFill>
                  <a:srgbClr val="002060"/>
                </a:solidFill>
              </a:rPr>
              <a:t>iểm tra kĩ các bộ phận của xe đảm bảo mọi bộ phận phải an toàn: lốp, phanh, đèn (xe đạp điện) trước khi điều khiển.</a:t>
            </a:r>
          </a:p>
          <a:p>
            <a:pPr algn="just"/>
            <a:r>
              <a:rPr lang="vi-VN" sz="3000" dirty="0">
                <a:solidFill>
                  <a:srgbClr val="002060"/>
                </a:solidFill>
              </a:rPr>
              <a:t>+ Xe đạp điện: Kiểm tra chế độ hiển thị pin trên màn hình đằng trước. </a:t>
            </a:r>
          </a:p>
        </p:txBody>
      </p:sp>
    </p:spTree>
    <p:extLst>
      <p:ext uri="{BB962C8B-B14F-4D97-AF65-F5344CB8AC3E}">
        <p14:creationId xmlns:p14="http://schemas.microsoft.com/office/powerpoint/2010/main" val="2786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F282-0BE9-8233-D339-DCDD6D0882B2}"/>
              </a:ext>
            </a:extLst>
          </p:cNvPr>
          <p:cNvSpPr>
            <a:spLocks noGrp="1"/>
          </p:cNvSpPr>
          <p:nvPr>
            <p:ph type="title"/>
          </p:nvPr>
        </p:nvSpPr>
        <p:spPr>
          <a:xfrm>
            <a:off x="99753" y="3149889"/>
            <a:ext cx="12186458" cy="1325563"/>
          </a:xfrm>
        </p:spPr>
        <p:txBody>
          <a:bodyPr>
            <a:normAutofit fontScale="90000"/>
          </a:bodyPr>
          <a:lstStyle/>
          <a:p>
            <a:pPr marL="469900" marR="145415">
              <a:lnSpc>
                <a:spcPct val="120000"/>
              </a:lnSpc>
            </a:pPr>
            <a:r>
              <a:rPr lang="vi-VN" sz="2400" b="0" u="none" strike="noStrike" dirty="0">
                <a:solidFill>
                  <a:srgbClr val="0070C0"/>
                </a:solidFill>
                <a:effectLst/>
                <a:uFill>
                  <a:solidFill>
                    <a:srgbClr val="000000"/>
                  </a:solidFill>
                </a:uFill>
                <a:latin typeface="Times New Roman" panose="02020603050405020304" pitchFamily="18" charset="0"/>
                <a:ea typeface="Times New Roman" panose="02020603050405020304" pitchFamily="18" charset="0"/>
              </a:rPr>
              <a:t>- </a:t>
            </a:r>
            <a:r>
              <a:rPr lang="vi-VN" sz="2400" b="0"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Theo Nghị định 100/2019/NĐ-CP của Chính phủ, được sửa đổi và bổ sung bởi Nghị định 123/2021/NĐ-CP độ tuổi được phép điều khiển xe máy điện là từ 16 tuổi trở lên. Chúng ta cần tuyên truyền cho bố mẹ, người thân và bạn bè nội dung trên để mua xe cho HS điều khiển đúng quy định của pháp luật, bảo đảm an toàn cho sức khỏe, tính mạng.</a:t>
            </a:r>
            <a:br>
              <a:rPr lang="en-US" sz="2400" b="1" u="sng" dirty="0">
                <a:effectLst/>
                <a:uFill>
                  <a:solidFill>
                    <a:srgbClr val="000000"/>
                  </a:solidFill>
                </a:uFill>
                <a:latin typeface="Times New Roman" panose="02020603050405020304" pitchFamily="18" charset="0"/>
                <a:ea typeface="Times New Roman" panose="02020603050405020304" pitchFamily="18" charset="0"/>
              </a:rPr>
            </a:br>
            <a:r>
              <a:rPr lang="vi-VN" sz="2400" b="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 </a:t>
            </a:r>
            <a:r>
              <a:rPr lang="vi-VN" sz="2400" b="0" i="1" u="none" strike="noStrike" dirty="0">
                <a:solidFill>
                  <a:srgbClr val="000000"/>
                </a:solidFill>
                <a:effectLst/>
                <a:uFill>
                  <a:solidFill>
                    <a:srgbClr val="000000"/>
                  </a:solidFill>
                </a:uFill>
                <a:latin typeface="Times New Roman" panose="02020603050405020304" pitchFamily="18" charset="0"/>
                <a:ea typeface="Times New Roman" panose="02020603050405020304" pitchFamily="18" charset="0"/>
              </a:rPr>
              <a:t>Phân biệt xe đạp điện và xe máy điện: Theo Nghị định 46/2016/NĐ-CP ngày 26/5/2016 của Chính Phủ:</a:t>
            </a:r>
            <a:br>
              <a:rPr lang="vi-VN" sz="2400" i="1" dirty="0">
                <a:solidFill>
                  <a:srgbClr val="333333"/>
                </a:solidFill>
                <a:uFill>
                  <a:solidFill>
                    <a:srgbClr val="000000"/>
                  </a:solidFill>
                </a:uFill>
                <a:latin typeface="Times New Roman" panose="02020603050405020304" pitchFamily="18" charset="0"/>
                <a:ea typeface="Times New Roman" panose="02020603050405020304" pitchFamily="18" charset="0"/>
              </a:rPr>
            </a:br>
            <a:r>
              <a:rPr lang="vi-VN" sz="2400" b="0" u="none" strike="noStrike" dirty="0">
                <a:solidFill>
                  <a:srgbClr val="333333"/>
                </a:solidFill>
                <a:effectLst/>
                <a:uFill>
                  <a:solidFill>
                    <a:srgbClr val="000000"/>
                  </a:solidFill>
                </a:uFill>
                <a:latin typeface="Times New Roman" panose="02020603050405020304" pitchFamily="18" charset="0"/>
                <a:ea typeface="Times New Roman" panose="02020603050405020304" pitchFamily="18" charset="0"/>
              </a:rPr>
              <a:t>+ Tại Điểm d Khoản 1 Điều 3: “Xe máy điện là xe gắn máy được dẫn động bằng động cơ điện có công suất lớn nhất không lớn hơn 4 KW, có vận tốc thiết kế lớn nhất không lớn hơn 50 km/h”. </a:t>
            </a:r>
            <a:br>
              <a:rPr lang="en-US" sz="2400" b="1" u="sng" dirty="0">
                <a:effectLst/>
                <a:uFill>
                  <a:solidFill>
                    <a:srgbClr val="000000"/>
                  </a:solidFill>
                </a:uFill>
                <a:latin typeface="Times New Roman" panose="02020603050405020304" pitchFamily="18" charset="0"/>
                <a:ea typeface="Times New Roman" panose="02020603050405020304" pitchFamily="18" charset="0"/>
              </a:rPr>
            </a:br>
            <a:r>
              <a:rPr lang="vi-VN" sz="2400" b="0" u="none" strike="noStrike" dirty="0">
                <a:solidFill>
                  <a:srgbClr val="333333"/>
                </a:solidFill>
                <a:effectLst/>
                <a:uFill>
                  <a:solidFill>
                    <a:srgbClr val="000000"/>
                  </a:solidFill>
                </a:uFill>
                <a:latin typeface="Times New Roman" panose="02020603050405020304" pitchFamily="18" charset="0"/>
                <a:ea typeface="Times New Roman" panose="02020603050405020304" pitchFamily="18" charset="0"/>
              </a:rPr>
              <a:t>+ Tại điểm e Khoản 1 Điều 3: Xe đạp máy là xe thô sơ hai bánh có động cơ, vận tốc thiết kế lớn nhất không lớn hơn 25 km/h và khi tắt máy thì đạp xe đi được.</a:t>
            </a:r>
            <a:br>
              <a:rPr lang="en-US" sz="2400" b="1" u="sng" dirty="0">
                <a:effectLst/>
                <a:uFill>
                  <a:solidFill>
                    <a:srgbClr val="000000"/>
                  </a:solidFill>
                </a:uFill>
                <a:latin typeface="Times New Roman" panose="02020603050405020304" pitchFamily="18" charset="0"/>
                <a:ea typeface="Times New Roman" panose="02020603050405020304" pitchFamily="18" charset="0"/>
              </a:rPr>
            </a:br>
            <a:r>
              <a:rPr lang="vi-VN" sz="2400" b="0" u="none" strike="noStrike" dirty="0">
                <a:solidFill>
                  <a:srgbClr val="333333"/>
                </a:solidFill>
                <a:effectLst/>
                <a:uFill>
                  <a:solidFill>
                    <a:srgbClr val="000000"/>
                  </a:solidFill>
                </a:uFill>
                <a:latin typeface="Times New Roman" panose="02020603050405020304" pitchFamily="18" charset="0"/>
                <a:ea typeface="Times New Roman" panose="02020603050405020304" pitchFamily="18" charset="0"/>
              </a:rPr>
              <a:t>        - Để nhận biết xe đạp điện bằng mắt thường có thêt căn cứ vào các đặc điểm: Xe phải có bàn đạp, xe phải được vận hành bằng cách sử dụng cơ cấu đạp chân( có hệ thống, cơ cấu dẫn động lực từ bàn đạp đến bánh xe). Một số trường hợp xe máy điện hiện nay có bàn đạp nhưng không phải xe đạp điện do vận tốc thiết kể &gt;25km/h.</a:t>
            </a:r>
            <a:br>
              <a:rPr lang="en-US" sz="1800" b="1" u="sng" dirty="0">
                <a:effectLst/>
                <a:uFill>
                  <a:solidFill>
                    <a:srgbClr val="000000"/>
                  </a:solidFill>
                </a:uFill>
                <a:latin typeface="Times New Roman" panose="02020603050405020304" pitchFamily="18" charset="0"/>
                <a:ea typeface="Times New Roman" panose="02020603050405020304" pitchFamily="18" charset="0"/>
              </a:rPr>
            </a:br>
            <a:r>
              <a:rPr lang="vi-VN" sz="1800" dirty="0">
                <a:solidFill>
                  <a:srgbClr val="000000"/>
                </a:solidFill>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41411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bwMode="auto">
          <a:xfrm>
            <a:off x="307570" y="546755"/>
            <a:ext cx="4414059" cy="4471943"/>
            <a:chOff x="0" y="0"/>
            <a:chExt cx="8915400" cy="5238132"/>
          </a:xfrm>
        </p:grpSpPr>
        <p:pic>
          <p:nvPicPr>
            <p:cNvPr id="17"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t="25215" b="2138"/>
            <a:stretch>
              <a:fillRect/>
            </a:stretch>
          </p:blipFill>
          <p:spPr bwMode="auto">
            <a:xfrm>
              <a:off x="3564191" y="56531"/>
              <a:ext cx="5311774" cy="518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MG_2975 [640x480]"/>
            <p:cNvPicPr>
              <a:picLocks noChangeAspect="1" noChangeArrowheads="1"/>
            </p:cNvPicPr>
            <p:nvPr/>
          </p:nvPicPr>
          <p:blipFill>
            <a:blip r:embed="rId3" cstate="print">
              <a:lum bright="12000" contrast="6000"/>
              <a:extLst>
                <a:ext uri="{28A0092B-C50C-407E-A947-70E740481C1C}">
                  <a14:useLocalDpi xmlns:a14="http://schemas.microsoft.com/office/drawing/2010/main" val="0"/>
                </a:ext>
              </a:extLst>
            </a:blip>
            <a:srcRect/>
            <a:stretch>
              <a:fillRect/>
            </a:stretch>
          </p:blipFill>
          <p:spPr bwMode="auto">
            <a:xfrm>
              <a:off x="0" y="742332"/>
              <a:ext cx="34290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a:spLocks noChangeArrowheads="1"/>
            </p:cNvSpPr>
            <p:nvPr/>
          </p:nvSpPr>
          <p:spPr bwMode="auto">
            <a:xfrm>
              <a:off x="1752600" y="1504332"/>
              <a:ext cx="6858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0" name="Picture 19" descr="IMG_2975"/>
            <p:cNvPicPr>
              <a:picLocks noChangeAspect="1" noChangeArrowheads="1"/>
            </p:cNvPicPr>
            <p:nvPr/>
          </p:nvPicPr>
          <p:blipFill>
            <a:blip r:embed="rId4" cstate="email"/>
            <a:srcRect/>
            <a:stretch>
              <a:fillRect/>
            </a:stretch>
          </p:blipFill>
          <p:spPr bwMode="auto">
            <a:xfrm>
              <a:off x="26321" y="3256932"/>
              <a:ext cx="1908175"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p:cNvPicPr>
              <a:picLocks noChangeAspect="1" noChangeArrowheads="1"/>
            </p:cNvPicPr>
            <p:nvPr/>
          </p:nvPicPr>
          <p:blipFill>
            <a:blip r:embed="rId5">
              <a:extLst>
                <a:ext uri="{28A0092B-C50C-407E-A947-70E740481C1C}">
                  <a14:useLocalDpi xmlns:a14="http://schemas.microsoft.com/office/drawing/2010/main" val="0"/>
                </a:ext>
              </a:extLst>
            </a:blip>
            <a:srcRect l="8333" r="8333"/>
            <a:stretch>
              <a:fillRect/>
            </a:stretch>
          </p:blipFill>
          <p:spPr bwMode="auto">
            <a:xfrm>
              <a:off x="1676400" y="3242184"/>
              <a:ext cx="1752600" cy="185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Line 30"/>
            <p:cNvCxnSpPr/>
            <p:nvPr/>
          </p:nvCxnSpPr>
          <p:spPr bwMode="auto">
            <a:xfrm flipH="1">
              <a:off x="1143000" y="1809132"/>
              <a:ext cx="685800" cy="2057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rcRect l="5080" t="15285" r="32845" b="76350"/>
            <a:stretch>
              <a:fillRect/>
            </a:stretch>
          </p:blipFill>
          <p:spPr bwMode="auto">
            <a:xfrm>
              <a:off x="44244" y="41784"/>
              <a:ext cx="3429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a:spLocks noChangeArrowheads="1"/>
            </p:cNvSpPr>
            <p:nvPr/>
          </p:nvSpPr>
          <p:spPr bwMode="auto">
            <a:xfrm>
              <a:off x="0" y="0"/>
              <a:ext cx="8915400" cy="5238132"/>
            </a:xfrm>
            <a:prstGeom prst="roundRect">
              <a:avLst>
                <a:gd name="adj" fmla="val 1940"/>
              </a:avLst>
            </a:prstGeom>
            <a:noFill/>
            <a:ln w="28575" algn="ctr">
              <a:solidFill>
                <a:srgbClr val="ED7D3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5" name="Picture 24" descr="H D (66)"/>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985718" y="546756"/>
            <a:ext cx="3424534" cy="4535228"/>
          </a:xfrm>
          <a:prstGeom prst="rect">
            <a:avLst/>
          </a:prstGeom>
          <a:noFill/>
          <a:ln w="9525">
            <a:noFill/>
            <a:miter lim="800000"/>
            <a:headEnd/>
            <a:tailEnd/>
          </a:ln>
        </p:spPr>
      </p:pic>
      <p:pic>
        <p:nvPicPr>
          <p:cNvPr id="26" name="Picture 25"/>
          <p:cNvPicPr/>
          <p:nvPr/>
        </p:nvPicPr>
        <p:blipFill>
          <a:blip r:embed="rId7" cstate="print"/>
          <a:srcRect/>
          <a:stretch>
            <a:fillRect/>
          </a:stretch>
        </p:blipFill>
        <p:spPr bwMode="auto">
          <a:xfrm>
            <a:off x="8674341" y="582428"/>
            <a:ext cx="3139967" cy="4535228"/>
          </a:xfrm>
          <a:prstGeom prst="rect">
            <a:avLst/>
          </a:prstGeom>
          <a:noFill/>
          <a:ln w="9525">
            <a:noFill/>
            <a:miter lim="800000"/>
            <a:headEnd/>
            <a:tailEnd/>
          </a:ln>
        </p:spPr>
      </p:pic>
      <p:sp>
        <p:nvSpPr>
          <p:cNvPr id="2" name="TextBox 1">
            <a:extLst>
              <a:ext uri="{FF2B5EF4-FFF2-40B4-BE49-F238E27FC236}">
                <a16:creationId xmlns:a16="http://schemas.microsoft.com/office/drawing/2014/main" id="{DB2DB8CF-F740-0D71-27F7-F57F469C654E}"/>
              </a:ext>
            </a:extLst>
          </p:cNvPr>
          <p:cNvSpPr txBox="1"/>
          <p:nvPr/>
        </p:nvSpPr>
        <p:spPr>
          <a:xfrm>
            <a:off x="4100660" y="5608948"/>
            <a:ext cx="7588577" cy="523220"/>
          </a:xfrm>
          <a:prstGeom prst="rect">
            <a:avLst/>
          </a:prstGeom>
          <a:noFill/>
        </p:spPr>
        <p:txBody>
          <a:bodyPr wrap="square" rtlCol="0">
            <a:spAutoFit/>
          </a:bodyPr>
          <a:lstStyle/>
          <a:p>
            <a:r>
              <a:rPr lang="vi-VN" sz="2800" dirty="0">
                <a:solidFill>
                  <a:srgbClr val="FF0000"/>
                </a:solidFill>
              </a:rPr>
              <a:t>Đội mũ bảo hiểm đúng quy định</a:t>
            </a:r>
            <a:endParaRPr lang="en-US" sz="2800" dirty="0">
              <a:solidFill>
                <a:srgbClr val="FF0000"/>
              </a:solidFill>
            </a:endParaRPr>
          </a:p>
        </p:txBody>
      </p:sp>
    </p:spTree>
    <p:extLst>
      <p:ext uri="{BB962C8B-B14F-4D97-AF65-F5344CB8AC3E}">
        <p14:creationId xmlns:p14="http://schemas.microsoft.com/office/powerpoint/2010/main" val="32349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par>
                                <p:cTn id="18" presetID="16" presetClass="entr" presetSubtype="21"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1244" y="174425"/>
            <a:ext cx="7282313" cy="6007157"/>
          </a:xfrm>
          <a:prstGeom prst="rect">
            <a:avLst/>
          </a:prstGeom>
        </p:spPr>
        <p:txBody>
          <a:bodyPr wrap="square">
            <a:spAutoFit/>
          </a:bodyPr>
          <a:lstStyle/>
          <a:p>
            <a:pPr algn="just">
              <a:lnSpc>
                <a:spcPct val="115000"/>
              </a:lnSpc>
              <a:spcAft>
                <a:spcPts val="0"/>
              </a:spcAft>
            </a:pP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Chuẩn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phù</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dày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đế</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kín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mũi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gót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khẩu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xe</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nắm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nhìn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thẳng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kim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dừng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bóp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Tuyệt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phanh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gấp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ngã</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p:cNvPicPr/>
          <p:nvPr/>
        </p:nvPicPr>
        <p:blipFill rotWithShape="1">
          <a:blip r:embed="rId2" cstate="print">
            <a:extLst>
              <a:ext uri="{BEBA8EAE-BF5A-486C-A8C5-ECC9F3942E4B}">
                <a14:imgProps xmlns:a14="http://schemas.microsoft.com/office/drawing/2010/main">
                  <a14:imgLayer r:embed="rId3">
                    <a14:imgEffect>
                      <a14:brightnessContrast bright="10000" contrast="30000"/>
                    </a14:imgEffect>
                  </a14:imgLayer>
                </a14:imgProps>
              </a:ext>
              <a:ext uri="{28A0092B-C50C-407E-A947-70E740481C1C}">
                <a14:useLocalDpi xmlns:a14="http://schemas.microsoft.com/office/drawing/2010/main" val="0"/>
              </a:ext>
            </a:extLst>
          </a:blip>
          <a:srcRect l="11862" r="10591"/>
          <a:stretch/>
        </p:blipFill>
        <p:spPr bwMode="auto">
          <a:xfrm>
            <a:off x="8005156" y="606829"/>
            <a:ext cx="4056214" cy="4923115"/>
          </a:xfrm>
          <a:prstGeom prst="rect">
            <a:avLst/>
          </a:prstGeom>
          <a:noFill/>
        </p:spPr>
      </p:pic>
    </p:spTree>
    <p:extLst>
      <p:ext uri="{BB962C8B-B14F-4D97-AF65-F5344CB8AC3E}">
        <p14:creationId xmlns:p14="http://schemas.microsoft.com/office/powerpoint/2010/main" val="215739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D230-B959-9704-EAAD-E185198FFEAD}"/>
              </a:ext>
            </a:extLst>
          </p:cNvPr>
          <p:cNvSpPr>
            <a:spLocks noGrp="1"/>
          </p:cNvSpPr>
          <p:nvPr>
            <p:ph type="title"/>
          </p:nvPr>
        </p:nvSpPr>
        <p:spPr>
          <a:xfrm>
            <a:off x="838200" y="365125"/>
            <a:ext cx="10515600" cy="6007395"/>
          </a:xfrm>
        </p:spPr>
        <p:txBody>
          <a:bodyPr>
            <a:noAutofit/>
          </a:bodyPr>
          <a:lstStyle/>
          <a:p>
            <a:pPr marR="160020">
              <a:lnSpc>
                <a:spcPct val="120000"/>
              </a:lnSpc>
            </a:pPr>
            <a:r>
              <a:rPr lang="vi-VN" sz="2400" dirty="0">
                <a:effectLst/>
                <a:latin typeface="Times New Roman" panose="02020603050405020304" pitchFamily="18" charset="0"/>
                <a:ea typeface="Times New Roman" panose="02020603050405020304" pitchFamily="18" charset="0"/>
              </a:rPr>
              <a:t>- Người điều khiển xe đạp chỉ được chở một người, trừ trường hợp chở thêm một trẻ em dưới 7 tuổi thì được chở tối đa hai</a:t>
            </a:r>
            <a:r>
              <a:rPr lang="vi-VN" sz="2400" spc="-5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người</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Đi vào phần đường, làn đường dành cho xe đạp, xe thô sơ. Đi bên phải theo chiều đi của</a:t>
            </a:r>
            <a:r>
              <a:rPr lang="vi-VN" sz="2400" spc="-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mình.</a:t>
            </a:r>
            <a:br>
              <a:rPr lang="en-US" sz="2400" dirty="0">
                <a:effectLst/>
                <a:latin typeface="Times New Roman" panose="02020603050405020304" pitchFamily="18" charset="0"/>
                <a:ea typeface="Times New Roman" panose="02020603050405020304" pitchFamily="18" charset="0"/>
              </a:rPr>
            </a:br>
            <a:r>
              <a:rPr lang="vi-VN" sz="2400" spc="-40" dirty="0">
                <a:effectLst/>
                <a:latin typeface="Times New Roman" panose="02020603050405020304" pitchFamily="18" charset="0"/>
                <a:ea typeface="Times New Roman" panose="02020603050405020304" pitchFamily="18" charset="0"/>
              </a:rPr>
              <a:t>- Điều khiển xe đạp/xe đạp điện bằng 2 tay, đặt chân vào bàn đạp, tay vào phanh.</a:t>
            </a:r>
            <a:br>
              <a:rPr lang="en-US" sz="2400" dirty="0">
                <a:effectLst/>
                <a:latin typeface="Times New Roman" panose="02020603050405020304" pitchFamily="18" charset="0"/>
                <a:ea typeface="Times New Roman" panose="02020603050405020304" pitchFamily="18" charset="0"/>
              </a:rPr>
            </a:br>
            <a:r>
              <a:rPr lang="vi-VN" sz="2400" spc="-60" dirty="0">
                <a:effectLst/>
                <a:latin typeface="Times New Roman" panose="02020603050405020304" pitchFamily="18" charset="0"/>
                <a:ea typeface="Times New Roman" panose="02020603050405020304" pitchFamily="18" charset="0"/>
              </a:rPr>
              <a:t>- Tuân thủ tín hiệu đèn giao thông và các hiệu lệnh của người điều khiển giao thông.</a:t>
            </a:r>
            <a:br>
              <a:rPr lang="en-US" sz="2400" dirty="0">
                <a:effectLst/>
                <a:latin typeface="Times New Roman" panose="02020603050405020304" pitchFamily="18" charset="0"/>
                <a:ea typeface="Times New Roman" panose="02020603050405020304" pitchFamily="18" charset="0"/>
              </a:rPr>
            </a:br>
            <a:r>
              <a:rPr lang="vi-VN" sz="2400" spc="-30" dirty="0">
                <a:effectLst/>
                <a:latin typeface="Times New Roman" panose="02020603050405020304" pitchFamily="18" charset="0"/>
                <a:ea typeface="Times New Roman" panose="02020603050405020304" pitchFamily="18" charset="0"/>
              </a:rPr>
              <a:t>- Không</a:t>
            </a:r>
            <a:r>
              <a:rPr lang="vi-VN" sz="2400" spc="-60"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sử</a:t>
            </a:r>
            <a:r>
              <a:rPr lang="vi-VN" sz="2400" spc="-6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dụng</a:t>
            </a:r>
            <a:r>
              <a:rPr lang="vi-VN" sz="2400" spc="-65"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ô,</a:t>
            </a:r>
            <a:r>
              <a:rPr lang="vi-VN" sz="2400" spc="-65"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dù,</a:t>
            </a:r>
            <a:r>
              <a:rPr lang="vi-VN" sz="2400" spc="-65"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điện</a:t>
            </a:r>
            <a:r>
              <a:rPr lang="vi-VN" sz="2400" spc="-70" dirty="0">
                <a:effectLst/>
                <a:latin typeface="Times New Roman" panose="02020603050405020304" pitchFamily="18" charset="0"/>
                <a:ea typeface="Times New Roman" panose="02020603050405020304" pitchFamily="18" charset="0"/>
              </a:rPr>
              <a:t> </a:t>
            </a:r>
            <a:r>
              <a:rPr lang="vi-VN" sz="2400" spc="-25" dirty="0">
                <a:effectLst/>
                <a:latin typeface="Times New Roman" panose="02020603050405020304" pitchFamily="18" charset="0"/>
                <a:ea typeface="Times New Roman" panose="02020603050405020304" pitchFamily="18" charset="0"/>
              </a:rPr>
              <a:t>thoại</a:t>
            </a:r>
            <a:r>
              <a:rPr lang="vi-VN" sz="2400" spc="-65"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di</a:t>
            </a:r>
            <a:r>
              <a:rPr lang="vi-VN" sz="2400" spc="-65" dirty="0">
                <a:effectLst/>
                <a:latin typeface="Times New Roman" panose="02020603050405020304" pitchFamily="18" charset="0"/>
                <a:ea typeface="Times New Roman" panose="02020603050405020304" pitchFamily="18" charset="0"/>
              </a:rPr>
              <a:t> </a:t>
            </a:r>
            <a:r>
              <a:rPr lang="vi-VN" sz="2400" spc="-25" dirty="0">
                <a:effectLst/>
                <a:latin typeface="Times New Roman" panose="02020603050405020304" pitchFamily="18" charset="0"/>
                <a:ea typeface="Times New Roman" panose="02020603050405020304" pitchFamily="18" charset="0"/>
              </a:rPr>
              <a:t>động,</a:t>
            </a:r>
            <a:r>
              <a:rPr lang="vi-VN" sz="2400" spc="-70"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thiết</a:t>
            </a:r>
            <a:r>
              <a:rPr lang="vi-VN" sz="2400" spc="-50"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bị</a:t>
            </a:r>
            <a:r>
              <a:rPr lang="vi-VN" sz="2400" spc="-50"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âm</a:t>
            </a:r>
            <a:r>
              <a:rPr lang="vi-VN" sz="2400" spc="-70" dirty="0">
                <a:effectLst/>
                <a:latin typeface="Times New Roman" panose="02020603050405020304" pitchFamily="18" charset="0"/>
                <a:ea typeface="Times New Roman" panose="02020603050405020304" pitchFamily="18" charset="0"/>
              </a:rPr>
              <a:t> </a:t>
            </a:r>
            <a:r>
              <a:rPr lang="vi-VN" sz="2400" spc="-25" dirty="0">
                <a:effectLst/>
                <a:latin typeface="Times New Roman" panose="02020603050405020304" pitchFamily="18" charset="0"/>
                <a:ea typeface="Times New Roman" panose="02020603050405020304" pitchFamily="18" charset="0"/>
              </a:rPr>
              <a:t>thanh…</a:t>
            </a:r>
            <a:r>
              <a:rPr lang="vi-VN" sz="2400" spc="-65"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khi</a:t>
            </a:r>
            <a:r>
              <a:rPr lang="vi-VN" sz="2400" spc="-70"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đi</a:t>
            </a:r>
            <a:r>
              <a:rPr lang="vi-VN" sz="2400" spc="-50" dirty="0">
                <a:effectLst/>
                <a:latin typeface="Times New Roman" panose="02020603050405020304" pitchFamily="18" charset="0"/>
                <a:ea typeface="Times New Roman" panose="02020603050405020304" pitchFamily="18" charset="0"/>
              </a:rPr>
              <a:t> </a:t>
            </a:r>
            <a:r>
              <a:rPr lang="vi-VN" sz="2400" spc="-20" dirty="0">
                <a:effectLst/>
                <a:latin typeface="Times New Roman" panose="02020603050405020304" pitchFamily="18" charset="0"/>
                <a:ea typeface="Times New Roman" panose="02020603050405020304" pitchFamily="18" charset="0"/>
              </a:rPr>
              <a:t>xe</a:t>
            </a:r>
            <a:r>
              <a:rPr lang="vi-VN" sz="2400" spc="-65" dirty="0">
                <a:effectLst/>
                <a:latin typeface="Times New Roman" panose="02020603050405020304" pitchFamily="18" charset="0"/>
                <a:ea typeface="Times New Roman" panose="02020603050405020304" pitchFamily="18" charset="0"/>
              </a:rPr>
              <a:t> </a:t>
            </a:r>
            <a:r>
              <a:rPr lang="vi-VN" sz="2400" spc="-15" dirty="0">
                <a:effectLst/>
                <a:latin typeface="Times New Roman" panose="02020603050405020304" pitchFamily="18" charset="0"/>
                <a:ea typeface="Times New Roman" panose="02020603050405020304" pitchFamily="18" charset="0"/>
              </a:rPr>
              <a:t>đạp</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Không lạng lách, đu bám xe</a:t>
            </a:r>
            <a:r>
              <a:rPr lang="vi-VN" sz="2400" spc="-3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khác</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Người đi xe đạp điện phải đội mũ bảo</a:t>
            </a:r>
            <a:r>
              <a:rPr lang="vi-VN" sz="2400" spc="-2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hiểm</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Giảm tốc độ, đưa ra tín hiệu báo hướng rẽ nếu chuyển</a:t>
            </a:r>
            <a:r>
              <a:rPr lang="vi-VN" sz="2400" spc="-50"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hướng</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Chờ khi có tín hiệu đèn báo xanh hoặc báo hướng</a:t>
            </a:r>
            <a:r>
              <a:rPr lang="vi-VN" sz="2400" spc="-3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rẽ.</a:t>
            </a:r>
            <a:br>
              <a:rPr lang="en-US" sz="2400" dirty="0">
                <a:effectLst/>
                <a:latin typeface="Times New Roman" panose="02020603050405020304" pitchFamily="18" charset="0"/>
                <a:ea typeface="Times New Roman" panose="02020603050405020304" pitchFamily="18" charset="0"/>
              </a:rPr>
            </a:br>
            <a:r>
              <a:rPr lang="vi-VN" sz="2400" dirty="0">
                <a:effectLst/>
                <a:latin typeface="Times New Roman" panose="02020603050405020304" pitchFamily="18" charset="0"/>
                <a:ea typeface="Times New Roman" panose="02020603050405020304" pitchFamily="18" charset="0"/>
              </a:rPr>
              <a:t>- Chú ý quan sát an toàn ở mọi phía (trái, phải, trước, sau) khi thấy không có xe nào đang đến gần mới đi qua nhưng vẫn chú ý quan</a:t>
            </a:r>
            <a:r>
              <a:rPr lang="vi-VN" sz="2400" spc="-35" dirty="0">
                <a:effectLst/>
                <a:latin typeface="Times New Roman" panose="02020603050405020304" pitchFamily="18" charset="0"/>
                <a:ea typeface="Times New Roman" panose="02020603050405020304" pitchFamily="18" charset="0"/>
              </a:rPr>
              <a:t> </a:t>
            </a:r>
            <a:r>
              <a:rPr lang="vi-VN" sz="2400" dirty="0">
                <a:effectLst/>
                <a:latin typeface="Times New Roman" panose="02020603050405020304" pitchFamily="18" charset="0"/>
                <a:ea typeface="Times New Roman" panose="02020603050405020304" pitchFamily="18" charset="0"/>
              </a:rPr>
              <a:t>sát</a:t>
            </a:r>
            <a:br>
              <a:rPr lang="en-US" sz="2400" dirty="0">
                <a:effectLst/>
                <a:latin typeface="Times New Roman" panose="02020603050405020304" pitchFamily="18" charset="0"/>
                <a:ea typeface="Times New Roman" panose="02020603050405020304" pitchFamily="18" charset="0"/>
              </a:rPr>
            </a:br>
            <a:endParaRPr lang="en-US" sz="2400" dirty="0"/>
          </a:p>
        </p:txBody>
      </p:sp>
    </p:spTree>
    <p:extLst>
      <p:ext uri="{BB962C8B-B14F-4D97-AF65-F5344CB8AC3E}">
        <p14:creationId xmlns:p14="http://schemas.microsoft.com/office/powerpoint/2010/main" val="14725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0A78-9E4C-616C-A113-E0A39B545C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0ED5307-4AA5-B2F2-5C82-CC24B7486D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8311" y="172291"/>
            <a:ext cx="5467967" cy="5436657"/>
          </a:xfrm>
          <a:prstGeom prst="rect">
            <a:avLst/>
          </a:prstGeom>
          <a:noFill/>
          <a:ln>
            <a:noFill/>
          </a:ln>
        </p:spPr>
      </p:pic>
      <p:pic>
        <p:nvPicPr>
          <p:cNvPr id="5" name="Picture 4">
            <a:extLst>
              <a:ext uri="{FF2B5EF4-FFF2-40B4-BE49-F238E27FC236}">
                <a16:creationId xmlns:a16="http://schemas.microsoft.com/office/drawing/2014/main" id="{C94C0C65-33E4-177F-C96C-8A6802B362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85724" y="245099"/>
            <a:ext cx="5680586" cy="4242062"/>
          </a:xfrm>
          <a:prstGeom prst="rect">
            <a:avLst/>
          </a:prstGeom>
          <a:noFill/>
          <a:ln>
            <a:noFill/>
          </a:ln>
        </p:spPr>
      </p:pic>
      <p:sp>
        <p:nvSpPr>
          <p:cNvPr id="6" name="TextBox 5">
            <a:extLst>
              <a:ext uri="{FF2B5EF4-FFF2-40B4-BE49-F238E27FC236}">
                <a16:creationId xmlns:a16="http://schemas.microsoft.com/office/drawing/2014/main" id="{E9B98B27-EE05-95AB-078C-CB581344C1EF}"/>
              </a:ext>
            </a:extLst>
          </p:cNvPr>
          <p:cNvSpPr txBox="1"/>
          <p:nvPr/>
        </p:nvSpPr>
        <p:spPr>
          <a:xfrm>
            <a:off x="1291472" y="5722070"/>
            <a:ext cx="3403076" cy="369332"/>
          </a:xfrm>
          <a:prstGeom prst="rect">
            <a:avLst/>
          </a:prstGeom>
          <a:noFill/>
        </p:spPr>
        <p:txBody>
          <a:bodyPr wrap="square" rtlCol="0">
            <a:spAutoFit/>
          </a:bodyPr>
          <a:lstStyle/>
          <a:p>
            <a:pPr algn="ctr"/>
            <a:r>
              <a:rPr lang="vi-VN" dirty="0"/>
              <a:t>NHÓM 1, 3</a:t>
            </a:r>
            <a:endParaRPr lang="en-US" dirty="0"/>
          </a:p>
        </p:txBody>
      </p:sp>
      <p:sp>
        <p:nvSpPr>
          <p:cNvPr id="7" name="TextBox 6">
            <a:extLst>
              <a:ext uri="{FF2B5EF4-FFF2-40B4-BE49-F238E27FC236}">
                <a16:creationId xmlns:a16="http://schemas.microsoft.com/office/drawing/2014/main" id="{466C8F30-6BB4-79A2-A54E-91E0A56E2F9D}"/>
              </a:ext>
            </a:extLst>
          </p:cNvPr>
          <p:cNvSpPr txBox="1"/>
          <p:nvPr/>
        </p:nvSpPr>
        <p:spPr>
          <a:xfrm>
            <a:off x="7447175" y="4628561"/>
            <a:ext cx="3280528" cy="369332"/>
          </a:xfrm>
          <a:prstGeom prst="rect">
            <a:avLst/>
          </a:prstGeom>
          <a:noFill/>
        </p:spPr>
        <p:txBody>
          <a:bodyPr wrap="square" rtlCol="0">
            <a:spAutoFit/>
          </a:bodyPr>
          <a:lstStyle/>
          <a:p>
            <a:pPr algn="ctr"/>
            <a:r>
              <a:rPr lang="vi-VN" dirty="0"/>
              <a:t>NHÓM 2, 4</a:t>
            </a:r>
            <a:endParaRPr lang="en-US" dirty="0"/>
          </a:p>
        </p:txBody>
      </p:sp>
    </p:spTree>
    <p:extLst>
      <p:ext uri="{BB962C8B-B14F-4D97-AF65-F5344CB8AC3E}">
        <p14:creationId xmlns:p14="http://schemas.microsoft.com/office/powerpoint/2010/main" val="40307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jpeg"/>
          <p:cNvPicPr/>
          <p:nvPr/>
        </p:nvPicPr>
        <p:blipFill>
          <a:blip r:embed="rId2" cstate="print"/>
          <a:stretch>
            <a:fillRect/>
          </a:stretch>
        </p:blipFill>
        <p:spPr>
          <a:xfrm>
            <a:off x="333693" y="400050"/>
            <a:ext cx="2695258" cy="1178719"/>
          </a:xfrm>
          <a:prstGeom prst="rect">
            <a:avLst/>
          </a:prstGeom>
        </p:spPr>
      </p:pic>
      <p:pic>
        <p:nvPicPr>
          <p:cNvPr id="3" name="image2.png"/>
          <p:cNvPicPr/>
          <p:nvPr/>
        </p:nvPicPr>
        <p:blipFill>
          <a:blip r:embed="rId3" cstate="print"/>
          <a:stretch>
            <a:fillRect/>
          </a:stretch>
        </p:blipFill>
        <p:spPr>
          <a:xfrm>
            <a:off x="3200400" y="550069"/>
            <a:ext cx="3771899" cy="1028700"/>
          </a:xfrm>
          <a:prstGeom prst="rect">
            <a:avLst/>
          </a:prstGeom>
        </p:spPr>
      </p:pic>
      <p:pic>
        <p:nvPicPr>
          <p:cNvPr id="4" name="image3.jpeg" descr="Cục CSGT"/>
          <p:cNvPicPr/>
          <p:nvPr/>
        </p:nvPicPr>
        <p:blipFill>
          <a:blip r:embed="rId4" cstate="print"/>
          <a:stretch>
            <a:fillRect/>
          </a:stretch>
        </p:blipFill>
        <p:spPr>
          <a:xfrm>
            <a:off x="7600950" y="310356"/>
            <a:ext cx="1300162" cy="1618457"/>
          </a:xfrm>
          <a:prstGeom prst="rect">
            <a:avLst/>
          </a:prstGeom>
        </p:spPr>
      </p:pic>
      <p:pic>
        <p:nvPicPr>
          <p:cNvPr id="5" name="image4.png"/>
          <p:cNvPicPr/>
          <p:nvPr/>
        </p:nvPicPr>
        <p:blipFill>
          <a:blip r:embed="rId5" cstate="print"/>
          <a:stretch>
            <a:fillRect/>
          </a:stretch>
        </p:blipFill>
        <p:spPr>
          <a:xfrm>
            <a:off x="9374822" y="989409"/>
            <a:ext cx="2269491" cy="396479"/>
          </a:xfrm>
          <a:prstGeom prst="rect">
            <a:avLst/>
          </a:prstGeom>
        </p:spPr>
      </p:pic>
      <p:sp>
        <p:nvSpPr>
          <p:cNvPr id="6" name="Rectangle 5"/>
          <p:cNvSpPr/>
          <p:nvPr/>
        </p:nvSpPr>
        <p:spPr>
          <a:xfrm>
            <a:off x="193840" y="1938619"/>
            <a:ext cx="11832919" cy="784830"/>
          </a:xfrm>
          <a:prstGeom prst="rect">
            <a:avLst/>
          </a:prstGeom>
          <a:noFill/>
        </p:spPr>
        <p:txBody>
          <a:bodyPr wrap="none" lIns="91440" tIns="45720" rIns="91440" bIns="45720">
            <a:spAutoFit/>
          </a:bodyPr>
          <a:lstStyle/>
          <a:p>
            <a:pPr algn="ctr"/>
            <a:r>
              <a:rPr lang="en-US" sz="4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AN TOÀN GIAO THÔNG CHO NỤ CƯỜI NGÀY MAI</a:t>
            </a:r>
          </a:p>
        </p:txBody>
      </p:sp>
      <p:sp>
        <p:nvSpPr>
          <p:cNvPr id="7" name="TextBox 6"/>
          <p:cNvSpPr txBox="1"/>
          <p:nvPr/>
        </p:nvSpPr>
        <p:spPr>
          <a:xfrm>
            <a:off x="2213408" y="3487262"/>
            <a:ext cx="6958012" cy="1077218"/>
          </a:xfrm>
          <a:prstGeom prst="rect">
            <a:avLst/>
          </a:prstGeom>
          <a:noFill/>
        </p:spPr>
        <p:txBody>
          <a:bodyPr wrap="square" rtlCol="0">
            <a:spAutoFit/>
          </a:bodyPr>
          <a:lstStyle/>
          <a:p>
            <a:pPr algn="ctr"/>
            <a:r>
              <a:rPr lang="en-US" sz="32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THCS</a:t>
            </a:r>
            <a:r>
              <a:rPr lang="vi-VN"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PHÚC TRÌU</a:t>
            </a:r>
            <a:endParaRPr lang="en-US" sz="3200" b="1" dirty="0">
              <a:latin typeface="Times New Roman" panose="02020603050405020304" pitchFamily="18" charset="0"/>
              <a:cs typeface="Times New Roman" panose="02020603050405020304" pitchFamily="18" charset="0"/>
            </a:endParaRPr>
          </a:p>
          <a:p>
            <a:pPr algn="ctr"/>
            <a:r>
              <a:rPr lang="en-US"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a:t>
            </a:r>
            <a:r>
              <a:rPr lang="vi-VN"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 THỊ THÙY</a:t>
            </a:r>
            <a:endParaRPr lang="en-US" sz="3200" b="1" dirty="0">
              <a:solidFill>
                <a:srgbClr val="00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1229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890758" y="35921"/>
            <a:ext cx="3164115" cy="3039201"/>
            <a:chOff x="391885" y="226513"/>
            <a:chExt cx="3164115" cy="3039201"/>
          </a:xfrm>
        </p:grpSpPr>
        <p:pic>
          <p:nvPicPr>
            <p:cNvPr id="4" name="Picture 3"/>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l="74477" t="57017" r="14998" b="27350"/>
            <a:stretch/>
          </p:blipFill>
          <p:spPr bwMode="auto">
            <a:xfrm>
              <a:off x="391885" y="226513"/>
              <a:ext cx="3164115" cy="3039201"/>
            </a:xfrm>
            <a:prstGeom prst="rect">
              <a:avLst/>
            </a:prstGeom>
            <a:noFill/>
            <a:ln>
              <a:noFill/>
            </a:ln>
            <a:extLst>
              <a:ext uri="{53640926-AAD7-44D8-BBD7-CCE9431645EC}">
                <a14:shadowObscured xmlns:a14="http://schemas.microsoft.com/office/drawing/2010/main"/>
              </a:ext>
            </a:extLst>
          </p:spPr>
        </p:pic>
        <p:sp>
          <p:nvSpPr>
            <p:cNvPr id="8" name="Oval 7"/>
            <p:cNvSpPr/>
            <p:nvPr/>
          </p:nvSpPr>
          <p:spPr>
            <a:xfrm>
              <a:off x="493486" y="2191657"/>
              <a:ext cx="508000" cy="420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a</a:t>
              </a:r>
            </a:p>
          </p:txBody>
        </p:sp>
      </p:grpSp>
      <p:grpSp>
        <p:nvGrpSpPr>
          <p:cNvPr id="14" name="Group 13"/>
          <p:cNvGrpSpPr/>
          <p:nvPr/>
        </p:nvGrpSpPr>
        <p:grpSpPr>
          <a:xfrm>
            <a:off x="4282909" y="0"/>
            <a:ext cx="3052537" cy="2685142"/>
            <a:chOff x="3890598" y="226513"/>
            <a:chExt cx="3052537" cy="2685142"/>
          </a:xfrm>
        </p:grpSpPr>
        <p:pic>
          <p:nvPicPr>
            <p:cNvPr id="5" name="Picture 4"/>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l="85001" t="57001" r="4453" b="28000"/>
            <a:stretch>
              <a:fillRect/>
            </a:stretch>
          </p:blipFill>
          <p:spPr bwMode="auto">
            <a:xfrm>
              <a:off x="3890598" y="226513"/>
              <a:ext cx="3052537" cy="2685142"/>
            </a:xfrm>
            <a:prstGeom prst="rect">
              <a:avLst/>
            </a:prstGeom>
            <a:noFill/>
            <a:ln w="9525">
              <a:noFill/>
              <a:miter lim="800000"/>
              <a:headEnd/>
              <a:tailEnd/>
            </a:ln>
          </p:spPr>
        </p:pic>
        <p:sp>
          <p:nvSpPr>
            <p:cNvPr id="9" name="Oval 8"/>
            <p:cNvSpPr/>
            <p:nvPr/>
          </p:nvSpPr>
          <p:spPr>
            <a:xfrm>
              <a:off x="4027714" y="1981200"/>
              <a:ext cx="508000" cy="420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b</a:t>
              </a:r>
            </a:p>
          </p:txBody>
        </p:sp>
      </p:grpSp>
      <p:grpSp>
        <p:nvGrpSpPr>
          <p:cNvPr id="15" name="Group 14"/>
          <p:cNvGrpSpPr/>
          <p:nvPr/>
        </p:nvGrpSpPr>
        <p:grpSpPr>
          <a:xfrm>
            <a:off x="7563482" y="212951"/>
            <a:ext cx="3288667" cy="2685142"/>
            <a:chOff x="7277732" y="226513"/>
            <a:chExt cx="3288667" cy="2685142"/>
          </a:xfrm>
        </p:grpSpPr>
        <p:pic>
          <p:nvPicPr>
            <p:cNvPr id="7" name="Picture 6"/>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Lst>
            </a:blip>
            <a:srcRect l="74418" t="41408" r="14999" b="42999"/>
            <a:stretch/>
          </p:blipFill>
          <p:spPr bwMode="auto">
            <a:xfrm>
              <a:off x="7277732" y="226513"/>
              <a:ext cx="3288667" cy="2685142"/>
            </a:xfrm>
            <a:prstGeom prst="rect">
              <a:avLst/>
            </a:prstGeom>
            <a:noFill/>
            <a:ln w="9525">
              <a:noFill/>
              <a:miter lim="800000"/>
              <a:headEnd/>
              <a:tailEnd/>
            </a:ln>
          </p:spPr>
        </p:pic>
        <p:sp>
          <p:nvSpPr>
            <p:cNvPr id="10" name="Oval 9"/>
            <p:cNvSpPr/>
            <p:nvPr/>
          </p:nvSpPr>
          <p:spPr>
            <a:xfrm>
              <a:off x="7306760" y="1966686"/>
              <a:ext cx="508000" cy="420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c</a:t>
              </a:r>
            </a:p>
          </p:txBody>
        </p:sp>
      </p:grpSp>
      <p:grpSp>
        <p:nvGrpSpPr>
          <p:cNvPr id="16" name="Group 15"/>
          <p:cNvGrpSpPr/>
          <p:nvPr/>
        </p:nvGrpSpPr>
        <p:grpSpPr>
          <a:xfrm>
            <a:off x="7592510" y="2947351"/>
            <a:ext cx="3672114" cy="3381830"/>
            <a:chOff x="8360229" y="3018970"/>
            <a:chExt cx="3672114" cy="3381830"/>
          </a:xfrm>
        </p:grpSpPr>
        <p:pic>
          <p:nvPicPr>
            <p:cNvPr id="6" name="Picture 5"/>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Lst>
            </a:blip>
            <a:srcRect l="85001" t="41000" r="4385" b="42953"/>
            <a:stretch/>
          </p:blipFill>
          <p:spPr bwMode="auto">
            <a:xfrm>
              <a:off x="8360229" y="3018970"/>
              <a:ext cx="3672114" cy="3381830"/>
            </a:xfrm>
            <a:prstGeom prst="rect">
              <a:avLst/>
            </a:prstGeom>
            <a:noFill/>
            <a:ln w="9525">
              <a:noFill/>
              <a:miter lim="800000"/>
              <a:headEnd/>
              <a:tailEnd/>
            </a:ln>
          </p:spPr>
        </p:pic>
        <p:sp>
          <p:nvSpPr>
            <p:cNvPr id="11" name="Oval 10"/>
            <p:cNvSpPr/>
            <p:nvPr/>
          </p:nvSpPr>
          <p:spPr>
            <a:xfrm>
              <a:off x="8554222" y="5232400"/>
              <a:ext cx="508000" cy="4209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d</a:t>
              </a:r>
            </a:p>
          </p:txBody>
        </p:sp>
      </p:grpSp>
    </p:spTree>
    <p:extLst>
      <p:ext uri="{BB962C8B-B14F-4D97-AF65-F5344CB8AC3E}">
        <p14:creationId xmlns:p14="http://schemas.microsoft.com/office/powerpoint/2010/main" val="31764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2.70833E-6 1.11111E-6 L -0.61146 -0.42176 " pathEditMode="relative" rAng="0" ptsTypes="AA">
                                      <p:cBhvr>
                                        <p:cTn id="6" dur="2000" fill="hold"/>
                                        <p:tgtEl>
                                          <p:spTgt spid="16"/>
                                        </p:tgtEl>
                                        <p:attrNameLst>
                                          <p:attrName>ppt_x</p:attrName>
                                          <p:attrName>ppt_y</p:attrName>
                                        </p:attrNameLst>
                                      </p:cBhvr>
                                      <p:rCtr x="-30755" y="-21435"/>
                                    </p:animMotion>
                                  </p:child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4.375E-6 -1.85185E-6 L 0.63151 0.00486 " pathEditMode="relative" rAng="0" ptsTypes="AA">
                                      <p:cBhvr>
                                        <p:cTn id="9" dur="2000" fill="hold"/>
                                        <p:tgtEl>
                                          <p:spTgt spid="13"/>
                                        </p:tgtEl>
                                        <p:attrNameLst>
                                          <p:attrName>ppt_x</p:attrName>
                                          <p:attrName>ppt_y</p:attrName>
                                        </p:attrNameLst>
                                      </p:cBhvr>
                                      <p:rCtr x="31576" y="231"/>
                                    </p:animMotion>
                                  </p:childTnLst>
                                </p:cTn>
                              </p:par>
                            </p:childTnLst>
                          </p:cTn>
                        </p:par>
                        <p:par>
                          <p:cTn id="10" fill="hold">
                            <p:stCondLst>
                              <p:cond delay="4000"/>
                            </p:stCondLst>
                            <p:childTnLst>
                              <p:par>
                                <p:cTn id="11" presetID="49" presetClass="path" presetSubtype="0" accel="50000" decel="50000" fill="hold" nodeType="afterEffect">
                                  <p:stCondLst>
                                    <p:cond delay="0"/>
                                  </p:stCondLst>
                                  <p:childTnLst>
                                    <p:animMotion origin="layout" path="M 0.00989 0.0088 L 0.29896 0.46505 " pathEditMode="relative" rAng="0" ptsTypes="AA">
                                      <p:cBhvr>
                                        <p:cTn id="12" dur="2000" fill="hold"/>
                                        <p:tgtEl>
                                          <p:spTgt spid="14"/>
                                        </p:tgtEl>
                                        <p:attrNameLst>
                                          <p:attrName>ppt_x</p:attrName>
                                          <p:attrName>ppt_y</p:attrName>
                                        </p:attrNameLst>
                                      </p:cBhvr>
                                      <p:rCtr x="14453" y="22801"/>
                                    </p:animMotion>
                                  </p:childTnLst>
                                </p:cTn>
                              </p:par>
                            </p:childTnLst>
                          </p:cTn>
                        </p:par>
                        <p:par>
                          <p:cTn id="13" fill="hold">
                            <p:stCondLst>
                              <p:cond delay="6000"/>
                            </p:stCondLst>
                            <p:childTnLst>
                              <p:par>
                                <p:cTn id="14" presetID="35" presetClass="path" presetSubtype="0" accel="50000" decel="50000" fill="hold" nodeType="afterEffect">
                                  <p:stCondLst>
                                    <p:cond delay="0"/>
                                  </p:stCondLst>
                                  <p:childTnLst>
                                    <p:animMotion origin="layout" path="M 1.66667E-6 -1.85185E-6 L -0.30104 0.01065 " pathEditMode="relative" rAng="0" ptsTypes="AA">
                                      <p:cBhvr>
                                        <p:cTn id="15" dur="2000" fill="hold"/>
                                        <p:tgtEl>
                                          <p:spTgt spid="15"/>
                                        </p:tgtEl>
                                        <p:attrNameLst>
                                          <p:attrName>ppt_x</p:attrName>
                                          <p:attrName>ppt_y</p:attrName>
                                        </p:attrNameLst>
                                      </p:cBhvr>
                                      <p:rCtr x="-15495" y="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0918" y="1708121"/>
            <a:ext cx="9971314" cy="3490186"/>
          </a:xfrm>
          <a:prstGeom prst="rect">
            <a:avLst/>
          </a:prstGeom>
        </p:spPr>
        <p:txBody>
          <a:bodyPr wrap="square">
            <a:spAutoFit/>
          </a:bodyPr>
          <a:lstStyle/>
          <a:p>
            <a:pPr algn="just">
              <a:lnSpc>
                <a:spcPct val="115000"/>
              </a:lnSpc>
              <a:spcAft>
                <a:spcPts val="0"/>
              </a:spcAft>
            </a:pP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hiệu</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đèn</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ô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tô</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xe</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máy</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dừng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xe</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đạp</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cứ</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vô</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Tâm</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tán</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"Ừ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đấy</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cũng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thỉnh</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thoảng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đèn</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đỏ</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chú</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an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giữ</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đâu</a:t>
            </a:r>
            <a:r>
              <a:rPr lang="en-US" sz="32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endParaRPr lang="en-US" sz="3200" b="1"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kiến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Vì</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19895" y="492234"/>
            <a:ext cx="11004548" cy="646331"/>
          </a:xfrm>
          <a:prstGeom prst="rect">
            <a:avLst/>
          </a:prstGeom>
        </p:spPr>
        <p:txBody>
          <a:bodyPr wrap="square">
            <a:spAutoFit/>
          </a:bodyPr>
          <a:lstStyle/>
          <a:p>
            <a:pPr algn="ctr"/>
            <a:r>
              <a:rPr lang="en-US" sz="3600" b="1" kern="0" dirty="0">
                <a:solidFill>
                  <a:srgbClr val="C00000"/>
                </a:solidFill>
                <a:effectLst>
                  <a:outerShdw blurRad="38100" dist="38100" dir="2700000" algn="tl">
                    <a:srgbClr val="000000">
                      <a:alpha val="43137"/>
                    </a:srgbClr>
                  </a:outerShdw>
                </a:effectLst>
                <a:latin typeface="Times New Roman" panose="02020603050405020304" pitchFamily="18" charset="0"/>
              </a:rPr>
              <a:t>TÌNH HUỐNG</a:t>
            </a:r>
            <a:endParaRPr lang="en-US" sz="36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8298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425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209C43-1DE4-EB2F-3ED2-D1A70E0F9844}"/>
              </a:ext>
            </a:extLst>
          </p:cNvPr>
          <p:cNvPicPr>
            <a:picLocks noChangeAspect="1"/>
          </p:cNvPicPr>
          <p:nvPr/>
        </p:nvPicPr>
        <p:blipFill>
          <a:blip r:embed="rId2"/>
          <a:stretch>
            <a:fillRect/>
          </a:stretch>
        </p:blipFill>
        <p:spPr>
          <a:xfrm>
            <a:off x="358219" y="585692"/>
            <a:ext cx="11236750" cy="5438036"/>
          </a:xfrm>
          <a:prstGeom prst="rect">
            <a:avLst/>
          </a:prstGeom>
        </p:spPr>
      </p:pic>
    </p:spTree>
    <p:extLst>
      <p:ext uri="{BB962C8B-B14F-4D97-AF65-F5344CB8AC3E}">
        <p14:creationId xmlns:p14="http://schemas.microsoft.com/office/powerpoint/2010/main" val="3356472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0710DB-6476-EA4B-42E6-A93683EDDCF2}"/>
              </a:ext>
            </a:extLst>
          </p:cNvPr>
          <p:cNvPicPr>
            <a:picLocks noChangeAspect="1"/>
          </p:cNvPicPr>
          <p:nvPr/>
        </p:nvPicPr>
        <p:blipFill>
          <a:blip r:embed="rId2"/>
          <a:stretch>
            <a:fillRect/>
          </a:stretch>
        </p:blipFill>
        <p:spPr>
          <a:xfrm>
            <a:off x="414779" y="45426"/>
            <a:ext cx="11528982" cy="6767147"/>
          </a:xfrm>
          <a:prstGeom prst="rect">
            <a:avLst/>
          </a:prstGeom>
        </p:spPr>
      </p:pic>
      <p:sp>
        <p:nvSpPr>
          <p:cNvPr id="5" name="Oval 4">
            <a:extLst>
              <a:ext uri="{FF2B5EF4-FFF2-40B4-BE49-F238E27FC236}">
                <a16:creationId xmlns:a16="http://schemas.microsoft.com/office/drawing/2014/main" id="{BF0781E3-25FC-7606-7070-4795525AD21E}"/>
              </a:ext>
            </a:extLst>
          </p:cNvPr>
          <p:cNvSpPr/>
          <p:nvPr/>
        </p:nvSpPr>
        <p:spPr>
          <a:xfrm>
            <a:off x="8339859" y="6243746"/>
            <a:ext cx="625031" cy="44928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vi-VN" b="1">
                <a:solidFill>
                  <a:srgbClr val="FF0000"/>
                </a:solidFill>
                <a:effectLst/>
                <a:highlight>
                  <a:srgbClr val="FFFF00"/>
                </a:highlight>
                <a:latin typeface="Times New Roman" panose="02020603050405020304" pitchFamily="18" charset="0"/>
                <a:ea typeface="Times New Roman" panose="02020603050405020304" pitchFamily="18" charset="0"/>
              </a:rPr>
              <a:t>6</a:t>
            </a:r>
            <a:endParaRPr lang="en-US" b="1">
              <a:effectLst/>
              <a:latin typeface="Times New Roman" panose="02020603050405020304" pitchFamily="18" charset="0"/>
              <a:ea typeface="Times New Roman" panose="02020603050405020304" pitchFamily="18" charset="0"/>
            </a:endParaRPr>
          </a:p>
          <a:p>
            <a:pPr algn="ctr"/>
            <a:r>
              <a:rPr lang="vi-VN" b="1">
                <a:effectLst/>
                <a:latin typeface="Times New Roman" panose="02020603050405020304" pitchFamily="18" charset="0"/>
                <a:ea typeface="Times New Roman" panose="02020603050405020304" pitchFamily="18" charset="0"/>
              </a:rPr>
              <a:t> </a:t>
            </a:r>
            <a:endParaRPr lang="en-US"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0754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895" y="492234"/>
            <a:ext cx="11004548" cy="646331"/>
          </a:xfrm>
          <a:prstGeom prst="rect">
            <a:avLst/>
          </a:prstGeom>
        </p:spPr>
        <p:txBody>
          <a:bodyPr wrap="square">
            <a:spAutoFit/>
          </a:bodyPr>
          <a:lstStyle/>
          <a:p>
            <a:pPr algn="ctr"/>
            <a:r>
              <a:rPr lang="en-US" sz="3600" b="1" kern="0" dirty="0">
                <a:solidFill>
                  <a:srgbClr val="3333FF"/>
                </a:solidFill>
                <a:effectLst>
                  <a:outerShdw blurRad="38100" dist="38100" dir="2700000" algn="tl">
                    <a:srgbClr val="000000">
                      <a:alpha val="43137"/>
                    </a:srgbClr>
                  </a:outerShdw>
                </a:effectLst>
                <a:latin typeface="Times New Roman" panose="02020603050405020304" pitchFamily="18" charset="0"/>
              </a:rPr>
              <a:t>HOẠT ĐỘNG 4 – VẬN DỤNG</a:t>
            </a:r>
            <a:endParaRPr lang="en-US" sz="3600" dirty="0">
              <a:solidFill>
                <a:srgbClr val="3333FF"/>
              </a:solidFill>
              <a:effectLst>
                <a:outerShdw blurRad="38100" dist="38100" dir="2700000" algn="tl">
                  <a:srgbClr val="000000">
                    <a:alpha val="43137"/>
                  </a:srgbClr>
                </a:outerShdw>
              </a:effectLst>
            </a:endParaRPr>
          </a:p>
        </p:txBody>
      </p:sp>
      <p:sp>
        <p:nvSpPr>
          <p:cNvPr id="5" name="Rectangle 4"/>
          <p:cNvSpPr/>
          <p:nvPr/>
        </p:nvSpPr>
        <p:spPr>
          <a:xfrm>
            <a:off x="600075" y="1531299"/>
            <a:ext cx="10644188" cy="3397340"/>
          </a:xfrm>
          <a:prstGeom prst="rect">
            <a:avLst/>
          </a:prstGeom>
          <a:solidFill>
            <a:srgbClr val="FFFF00"/>
          </a:solidFill>
        </p:spPr>
        <p:txBody>
          <a:bodyPr wrap="square">
            <a:spAutoFit/>
          </a:bodyPr>
          <a:lstStyle/>
          <a:p>
            <a:pPr algn="just">
              <a:lnSpc>
                <a:spcPct val="130000"/>
              </a:lnSpc>
            </a:pPr>
            <a:r>
              <a:rPr lang="vi-VN" sz="2800" kern="100" dirty="0">
                <a:solidFill>
                  <a:srgbClr val="000000"/>
                </a:solidFill>
                <a:effectLst/>
                <a:latin typeface="Times New Roman" panose="02020603050405020304" pitchFamily="18" charset="0"/>
                <a:ea typeface="SimSun" panose="02010600030101010101" pitchFamily="2" charset="-122"/>
              </a:rPr>
              <a:t>- Nhóm 1,2: Xây dựng thiết kế khẩu hiệu/ tranh vẽ tuyên truyền cho các bạn trong lớp, trường em về việc chấp hành luật giao thông đường bộ khi đi xe đạp/ xe đạp điện.</a:t>
            </a:r>
            <a:endParaRPr lang="en-US" sz="2800" dirty="0">
              <a:effectLst/>
              <a:latin typeface="Times New Roman" panose="02020603050405020304" pitchFamily="18" charset="0"/>
              <a:ea typeface="Times New Roman" panose="02020603050405020304" pitchFamily="18" charset="0"/>
            </a:endParaRPr>
          </a:p>
          <a:p>
            <a:pPr algn="just">
              <a:lnSpc>
                <a:spcPct val="130000"/>
              </a:lnSpc>
            </a:pPr>
            <a:r>
              <a:rPr lang="vi-VN" sz="2800" kern="100" dirty="0">
                <a:solidFill>
                  <a:srgbClr val="000000"/>
                </a:solidFill>
                <a:effectLst/>
                <a:latin typeface="Times New Roman" panose="02020603050405020304" pitchFamily="18" charset="0"/>
                <a:ea typeface="SimSun" panose="02010600030101010101" pitchFamily="2" charset="-122"/>
              </a:rPr>
              <a:t>- Nhóm 3,4: Sưu tầm một số hình ảnh về việc tuyên truyền an toàn giao thông trong trường, địa phương để nâng cao ý thức chấp hành an toàn giao thông cho mọi người.</a:t>
            </a:r>
            <a:endParaRPr lang="en-US" sz="2800" dirty="0">
              <a:effectLst/>
              <a:latin typeface="Times New Roman" panose="02020603050405020304" pitchFamily="18" charset="0"/>
              <a:ea typeface="Times New Roman" panose="02020603050405020304" pitchFamily="18" charset="0"/>
            </a:endParaRPr>
          </a:p>
        </p:txBody>
      </p:sp>
      <p:sp>
        <p:nvSpPr>
          <p:cNvPr id="2" name="Rounded Rectangle 1"/>
          <p:cNvSpPr/>
          <p:nvPr/>
        </p:nvSpPr>
        <p:spPr>
          <a:xfrm>
            <a:off x="419895" y="1485900"/>
            <a:ext cx="11267280" cy="36234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563730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Việt giàu đẹp - &quot;CẢM ƠN&quot; HAY &quot;CÁM ƠN&quot;? Chắc hẳn không ít bạn từng  thắc mắc, &quot;cảm ơn&quot; hay &quot;cám ơn&quot;, từ nào đúng? Nếu xét về nghĩa gốc, th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1" y="0"/>
            <a:ext cx="10417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851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4611185" y="23007"/>
            <a:ext cx="3384376" cy="787971"/>
          </a:xfrm>
          <a:prstGeom prst="round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7" name="TextBox 6"/>
          <p:cNvSpPr txBox="1"/>
          <p:nvPr/>
        </p:nvSpPr>
        <p:spPr>
          <a:xfrm>
            <a:off x="1577752" y="6116745"/>
            <a:ext cx="9036496" cy="523220"/>
          </a:xfrm>
          <a:prstGeom prst="rect">
            <a:avLst/>
          </a:prstGeom>
          <a:noFill/>
        </p:spPr>
        <p:txBody>
          <a:bodyPr wrap="square" rtlCol="0">
            <a:spAutoFit/>
          </a:bodyPr>
          <a:lstStyle/>
          <a:p>
            <a:pPr fontAlgn="base">
              <a:spcBef>
                <a:spcPct val="0"/>
              </a:spcBef>
              <a:spcAft>
                <a:spcPct val="0"/>
              </a:spcAft>
            </a:pP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cùng</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hát</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Chúng</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em</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với</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An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toàn</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giao</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err="1">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thông</a:t>
            </a:r>
            <a:r>
              <a:rPr lang="en-US"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sz="2800" dirty="0">
              <a:ln>
                <a:solidFill>
                  <a:sysClr val="windowText" lastClr="000000"/>
                </a:solidFill>
              </a:ln>
              <a:solidFill>
                <a:prstClr val="black">
                  <a:lumMod val="95000"/>
                  <a:lumOff val="5000"/>
                </a:prst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Chúng em với an toàn giao thô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3889" y="518474"/>
            <a:ext cx="10869105" cy="5482276"/>
          </a:xfrm>
          <a:prstGeom prst="rect">
            <a:avLst/>
          </a:prstGeom>
        </p:spPr>
      </p:pic>
    </p:spTree>
    <p:extLst>
      <p:ext uri="{BB962C8B-B14F-4D97-AF65-F5344CB8AC3E}">
        <p14:creationId xmlns:p14="http://schemas.microsoft.com/office/powerpoint/2010/main" val="3706673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36F-B112-50D8-74CB-EEE571E70CF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3F2B84-AEC9-5EDB-9F37-E728458848A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593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8200" y="282362"/>
            <a:ext cx="10515600" cy="1323439"/>
          </a:xfrm>
          <a:prstGeom prst="rect">
            <a:avLst/>
          </a:prstGeom>
        </p:spPr>
        <p:txBody>
          <a:bodyPr wrap="square">
            <a:spAutoFit/>
          </a:bodyPr>
          <a:lstStyle/>
          <a:p>
            <a:pPr algn="ctr"/>
            <a:r>
              <a:rPr lang="en-US" sz="40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Bài</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vi-VN"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5</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vi-VN"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CÁCH ĐI </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XE </a:t>
            </a:r>
            <a:r>
              <a:rPr lang="en-US" sz="40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ĐẠP</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XE </a:t>
            </a:r>
            <a:r>
              <a:rPr lang="en-US" sz="40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ĐẠP</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n-US" sz="40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ĐIỆN</a:t>
            </a: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vi-VN"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endParaRPr>
          </a:p>
          <a:p>
            <a:pPr algn="ctr"/>
            <a:r>
              <a:rPr lang="en-US" sz="4000" b="1" kern="0"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AN </a:t>
            </a:r>
            <a:r>
              <a:rPr lang="en-US" sz="4000" b="1" kern="0"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TOÀN</a:t>
            </a:r>
            <a:endParaRPr lang="en-US" sz="4000"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7E5044CA-8352-CE13-4586-83ABE2C2C617}"/>
              </a:ext>
            </a:extLst>
          </p:cNvPr>
          <p:cNvSpPr txBox="1"/>
          <p:nvPr/>
        </p:nvSpPr>
        <p:spPr>
          <a:xfrm>
            <a:off x="518474" y="1828800"/>
            <a:ext cx="11085922" cy="2438616"/>
          </a:xfrm>
          <a:prstGeom prst="rect">
            <a:avLst/>
          </a:prstGeom>
          <a:noFill/>
        </p:spPr>
        <p:txBody>
          <a:bodyPr wrap="square" rtlCol="0">
            <a:spAutoFit/>
          </a:bodyPr>
          <a:lstStyle/>
          <a:p>
            <a:pPr>
              <a:lnSpc>
                <a:spcPct val="140000"/>
              </a:lnSpc>
            </a:pPr>
            <a:r>
              <a:rPr lang="vi-VN" sz="2800" b="1" dirty="0">
                <a:solidFill>
                  <a:srgbClr val="000000"/>
                </a:solidFill>
                <a:effectLst/>
                <a:latin typeface="Times New Roman" panose="02020603050405020304" pitchFamily="18" charset="0"/>
                <a:ea typeface="Times New Roman" panose="02020603050405020304" pitchFamily="18" charset="0"/>
              </a:rPr>
              <a:t>1.</a:t>
            </a:r>
            <a:r>
              <a:rPr lang="en-US" sz="2800" b="1" dirty="0" err="1">
                <a:solidFill>
                  <a:srgbClr val="000000"/>
                </a:solidFill>
                <a:effectLst/>
                <a:latin typeface="Times New Roman" panose="02020603050405020304" pitchFamily="18" charset="0"/>
                <a:ea typeface="Times New Roman" panose="02020603050405020304" pitchFamily="18" charset="0"/>
              </a:rPr>
              <a:t>Tình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hình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tham</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bằng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đạp</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đạp</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điện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vi-VN" sz="2800" b="1" kern="1200" dirty="0">
                <a:solidFill>
                  <a:srgbClr val="000000"/>
                </a:solidFill>
                <a:effectLst/>
                <a:latin typeface="Times New Roman" panose="02020603050405020304" pitchFamily="18" charset="0"/>
                <a:ea typeface="Tahoma" panose="020B0604030504040204" pitchFamily="34" charset="0"/>
              </a:rPr>
              <a:t>hậu quả của việc tham gia giao thông bằng xe đạp</a:t>
            </a:r>
            <a:r>
              <a:rPr lang="en-US" sz="2800" b="1" kern="1200" dirty="0">
                <a:solidFill>
                  <a:srgbClr val="000000"/>
                </a:solidFill>
                <a:effectLst/>
                <a:latin typeface="Times New Roman" panose="02020603050405020304" pitchFamily="18" charset="0"/>
                <a:ea typeface="Tahoma" panose="020B0604030504040204" pitchFamily="34" charset="0"/>
              </a:rPr>
              <a:t>,</a:t>
            </a:r>
            <a:r>
              <a:rPr lang="vi-VN" sz="2800" b="1" kern="1200" dirty="0">
                <a:solidFill>
                  <a:srgbClr val="000000"/>
                </a:solidFill>
                <a:effectLst/>
                <a:latin typeface="Times New Roman" panose="02020603050405020304" pitchFamily="18" charset="0"/>
                <a:ea typeface="Tahoma" panose="020B0604030504040204" pitchFamily="34" charset="0"/>
              </a:rPr>
              <a:t> xe đạp điện không an toàn</a:t>
            </a:r>
            <a:r>
              <a:rPr lang="en-US" sz="2800" b="1" kern="1200" dirty="0">
                <a:solidFill>
                  <a:srgbClr val="000000"/>
                </a:solidFill>
                <a:effectLst/>
                <a:latin typeface="Times New Roman" panose="02020603050405020304" pitchFamily="18" charset="0"/>
                <a:ea typeface="Tahoma" panose="020B0604030504040204" pitchFamily="34" charset="0"/>
              </a:rPr>
              <a:t>.</a:t>
            </a:r>
            <a:endParaRPr lang="vi-VN" sz="2800" b="1" kern="1200" dirty="0">
              <a:solidFill>
                <a:srgbClr val="000000"/>
              </a:solidFill>
              <a:effectLst/>
              <a:latin typeface="Times New Roman" panose="02020603050405020304" pitchFamily="18" charset="0"/>
              <a:ea typeface="Tahoma" panose="020B0604030504040204" pitchFamily="34" charset="0"/>
            </a:endParaRPr>
          </a:p>
          <a:p>
            <a:pPr>
              <a:lnSpc>
                <a:spcPct val="140000"/>
              </a:lnSpc>
            </a:pPr>
            <a:r>
              <a:rPr lang="vi-VN" sz="2800" b="1" dirty="0">
                <a:solidFill>
                  <a:srgbClr val="000000"/>
                </a:solidFill>
                <a:latin typeface="Times New Roman" panose="02020603050405020304" pitchFamily="18" charset="0"/>
                <a:ea typeface="Tahoma" panose="020B0604030504040204" pitchFamily="34" charset="0"/>
              </a:rPr>
              <a:t>2. </a:t>
            </a:r>
            <a:r>
              <a:rPr lang="vi-VN" sz="2800" b="1" dirty="0">
                <a:effectLst/>
                <a:latin typeface="Times New Roman" panose="02020603050405020304" pitchFamily="18" charset="0"/>
                <a:ea typeface="Times New Roman" panose="02020603050405020304" pitchFamily="18" charset="0"/>
              </a:rPr>
              <a:t>Chuẩn bị đi xe đạp và xe đạp điện an</a:t>
            </a:r>
            <a:r>
              <a:rPr lang="vi-VN" sz="2800" b="1" spc="-40" dirty="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toàn</a:t>
            </a:r>
          </a:p>
          <a:p>
            <a:pPr>
              <a:lnSpc>
                <a:spcPct val="140000"/>
              </a:lnSpc>
            </a:pPr>
            <a:r>
              <a:rPr lang="vi-VN" sz="2800" b="1" dirty="0">
                <a:latin typeface="Times New Roman" panose="02020603050405020304" pitchFamily="18" charset="0"/>
                <a:ea typeface="Times New Roman" panose="02020603050405020304" pitchFamily="18" charset="0"/>
              </a:rPr>
              <a:t>3. </a:t>
            </a:r>
            <a:r>
              <a:rPr lang="vi-VN" sz="2800" b="1" dirty="0">
                <a:effectLst/>
                <a:latin typeface="Times New Roman" panose="02020603050405020304" pitchFamily="18" charset="0"/>
                <a:ea typeface="Times New Roman" panose="02020603050405020304" pitchFamily="18" charset="0"/>
              </a:rPr>
              <a:t>Cách đi xe đạp và xe đạp điện an</a:t>
            </a:r>
            <a:r>
              <a:rPr lang="vi-VN" sz="2800" b="1" spc="-50" dirty="0">
                <a:effectLst/>
                <a:latin typeface="Times New Roman" panose="02020603050405020304" pitchFamily="18" charset="0"/>
                <a:ea typeface="Times New Roman" panose="02020603050405020304" pitchFamily="18" charset="0"/>
              </a:rPr>
              <a:t> </a:t>
            </a:r>
            <a:r>
              <a:rPr lang="vi-VN" sz="2800" b="1" dirty="0">
                <a:effectLst/>
                <a:latin typeface="Times New Roman" panose="02020603050405020304" pitchFamily="18" charset="0"/>
                <a:ea typeface="Times New Roman" panose="02020603050405020304" pitchFamily="18" charset="0"/>
              </a:rPr>
              <a:t>toàn</a:t>
            </a:r>
            <a:endParaRPr lang="en-US"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297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63C91-490C-D431-1710-9C232DEB5BC3}"/>
              </a:ext>
            </a:extLst>
          </p:cNvPr>
          <p:cNvPicPr>
            <a:picLocks noChangeAspect="1"/>
          </p:cNvPicPr>
          <p:nvPr/>
        </p:nvPicPr>
        <p:blipFill>
          <a:blip r:embed="rId2"/>
          <a:stretch>
            <a:fillRect/>
          </a:stretch>
        </p:blipFill>
        <p:spPr>
          <a:xfrm>
            <a:off x="225439" y="278408"/>
            <a:ext cx="3978916" cy="2751878"/>
          </a:xfrm>
          <a:prstGeom prst="rect">
            <a:avLst/>
          </a:prstGeom>
        </p:spPr>
      </p:pic>
      <p:pic>
        <p:nvPicPr>
          <p:cNvPr id="5" name="Picture 4">
            <a:extLst>
              <a:ext uri="{FF2B5EF4-FFF2-40B4-BE49-F238E27FC236}">
                <a16:creationId xmlns:a16="http://schemas.microsoft.com/office/drawing/2014/main" id="{DB0A7C65-ACE2-0D62-4FF2-EB8B9DBB5186}"/>
              </a:ext>
            </a:extLst>
          </p:cNvPr>
          <p:cNvPicPr/>
          <p:nvPr/>
        </p:nvPicPr>
        <p:blipFill>
          <a:blip r:embed="rId3"/>
          <a:stretch>
            <a:fillRect/>
          </a:stretch>
        </p:blipFill>
        <p:spPr>
          <a:xfrm>
            <a:off x="4402738" y="278408"/>
            <a:ext cx="4185080" cy="2751878"/>
          </a:xfrm>
          <a:prstGeom prst="rect">
            <a:avLst/>
          </a:prstGeom>
        </p:spPr>
      </p:pic>
      <p:pic>
        <p:nvPicPr>
          <p:cNvPr id="6" name="Picture 5" descr="anh huong xau cua dien thoai di dong doi voi tre vi thanh nien">
            <a:extLst>
              <a:ext uri="{FF2B5EF4-FFF2-40B4-BE49-F238E27FC236}">
                <a16:creationId xmlns:a16="http://schemas.microsoft.com/office/drawing/2014/main" id="{F156EE67-6757-49B0-C10D-DA95D34ADA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5438" y="3252246"/>
            <a:ext cx="4054329" cy="3478491"/>
          </a:xfrm>
          <a:prstGeom prst="rect">
            <a:avLst/>
          </a:prstGeom>
          <a:noFill/>
          <a:ln>
            <a:noFill/>
          </a:ln>
        </p:spPr>
      </p:pic>
      <p:pic>
        <p:nvPicPr>
          <p:cNvPr id="7" name="image97.jpeg">
            <a:extLst>
              <a:ext uri="{FF2B5EF4-FFF2-40B4-BE49-F238E27FC236}">
                <a16:creationId xmlns:a16="http://schemas.microsoft.com/office/drawing/2014/main" id="{58952D31-CD94-1FC7-5C9B-00E8F125103E}"/>
              </a:ext>
            </a:extLst>
          </p:cNvPr>
          <p:cNvPicPr>
            <a:picLocks noChangeAspect="1"/>
          </p:cNvPicPr>
          <p:nvPr/>
        </p:nvPicPr>
        <p:blipFill>
          <a:blip r:embed="rId5" cstate="print"/>
          <a:stretch>
            <a:fillRect/>
          </a:stretch>
        </p:blipFill>
        <p:spPr>
          <a:xfrm>
            <a:off x="4533488" y="3252246"/>
            <a:ext cx="4054330" cy="3478492"/>
          </a:xfrm>
          <a:prstGeom prst="rect">
            <a:avLst/>
          </a:prstGeom>
        </p:spPr>
      </p:pic>
      <p:sp>
        <p:nvSpPr>
          <p:cNvPr id="8" name="TextBox 7">
            <a:extLst>
              <a:ext uri="{FF2B5EF4-FFF2-40B4-BE49-F238E27FC236}">
                <a16:creationId xmlns:a16="http://schemas.microsoft.com/office/drawing/2014/main" id="{A8FFDC0A-8634-220D-9911-2AB254293B72}"/>
              </a:ext>
            </a:extLst>
          </p:cNvPr>
          <p:cNvSpPr txBox="1"/>
          <p:nvPr/>
        </p:nvSpPr>
        <p:spPr>
          <a:xfrm>
            <a:off x="8886134" y="348792"/>
            <a:ext cx="2686639" cy="3397340"/>
          </a:xfrm>
          <a:prstGeom prst="rect">
            <a:avLst/>
          </a:prstGeom>
          <a:noFill/>
        </p:spPr>
        <p:txBody>
          <a:bodyPr wrap="square" rtlCol="0">
            <a:spAutoFit/>
          </a:bodyPr>
          <a:lstStyle/>
          <a:p>
            <a:pPr indent="457200" algn="just">
              <a:lnSpc>
                <a:spcPct val="130000"/>
              </a:lnSpc>
            </a:pPr>
            <a:r>
              <a:rPr lang="vi-VN" sz="2800" dirty="0">
                <a:effectLst/>
                <a:latin typeface="Times New Roman" panose="02020603050405020304" pitchFamily="18" charset="0"/>
                <a:ea typeface="Times New Roman" panose="02020603050405020304" pitchFamily="18" charset="0"/>
              </a:rPr>
              <a:t>Quan sát các hình ảnh và nêu nhận xét về hành vi của  HS . Nêu hậu quả có thể xảy ra.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3521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F79BD2-A0D7-A483-6DF1-DF955558F540}"/>
              </a:ext>
            </a:extLst>
          </p:cNvPr>
          <p:cNvPicPr>
            <a:picLocks noChangeAspect="1"/>
          </p:cNvPicPr>
          <p:nvPr/>
        </p:nvPicPr>
        <p:blipFill>
          <a:blip r:embed="rId2"/>
          <a:stretch>
            <a:fillRect/>
          </a:stretch>
        </p:blipFill>
        <p:spPr>
          <a:xfrm>
            <a:off x="395121" y="162451"/>
            <a:ext cx="3554710" cy="4390695"/>
          </a:xfrm>
          <a:prstGeom prst="rect">
            <a:avLst/>
          </a:prstGeom>
        </p:spPr>
      </p:pic>
      <p:sp>
        <p:nvSpPr>
          <p:cNvPr id="5" name="TextBox 4">
            <a:extLst>
              <a:ext uri="{FF2B5EF4-FFF2-40B4-BE49-F238E27FC236}">
                <a16:creationId xmlns:a16="http://schemas.microsoft.com/office/drawing/2014/main" id="{7F76F39A-33B5-3F3D-0A2B-0EDAF1F27411}"/>
              </a:ext>
            </a:extLst>
          </p:cNvPr>
          <p:cNvSpPr txBox="1"/>
          <p:nvPr/>
        </p:nvSpPr>
        <p:spPr>
          <a:xfrm>
            <a:off x="244694" y="4798242"/>
            <a:ext cx="3855563" cy="1586396"/>
          </a:xfrm>
          <a:prstGeom prst="rect">
            <a:avLst/>
          </a:prstGeom>
          <a:noFill/>
        </p:spPr>
        <p:txBody>
          <a:bodyPr wrap="square" rtlCol="0">
            <a:spAutoFit/>
          </a:bodyPr>
          <a:lstStyle/>
          <a:p>
            <a:pPr marL="12700" marR="12700" indent="279400" algn="just">
              <a:lnSpc>
                <a:spcPct val="140000"/>
              </a:lnSpc>
            </a:pPr>
            <a:r>
              <a:rPr lang="vi-VN" sz="2400" dirty="0">
                <a:solidFill>
                  <a:srgbClr val="000000"/>
                </a:solidFill>
                <a:effectLst/>
                <a:latin typeface="Times New Roman" panose="02020603050405020304" pitchFamily="18" charset="0"/>
                <a:ea typeface="Times New Roman" panose="02020603050405020304" pitchFamily="18" charset="0"/>
              </a:rPr>
              <a:t>Bạn học sinh đi xe  dàn hàng ngang,  2 bạn đi xe đạp điện không đội mũ bảo hiểm</a:t>
            </a:r>
            <a:endParaRPr lang="en-US" sz="24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20F196D0-669F-7CBE-A3FA-662DC21B8753}"/>
              </a:ext>
            </a:extLst>
          </p:cNvPr>
          <p:cNvPicPr/>
          <p:nvPr/>
        </p:nvPicPr>
        <p:blipFill>
          <a:blip r:embed="rId3"/>
          <a:stretch>
            <a:fillRect/>
          </a:stretch>
        </p:blipFill>
        <p:spPr>
          <a:xfrm>
            <a:off x="4402738" y="278408"/>
            <a:ext cx="4185080" cy="4274738"/>
          </a:xfrm>
          <a:prstGeom prst="rect">
            <a:avLst/>
          </a:prstGeom>
        </p:spPr>
      </p:pic>
      <p:sp>
        <p:nvSpPr>
          <p:cNvPr id="8" name="TextBox 7">
            <a:extLst>
              <a:ext uri="{FF2B5EF4-FFF2-40B4-BE49-F238E27FC236}">
                <a16:creationId xmlns:a16="http://schemas.microsoft.com/office/drawing/2014/main" id="{BB02E596-F136-8801-EE15-74FFF89385DA}"/>
              </a:ext>
            </a:extLst>
          </p:cNvPr>
          <p:cNvSpPr txBox="1"/>
          <p:nvPr/>
        </p:nvSpPr>
        <p:spPr>
          <a:xfrm>
            <a:off x="4100258" y="4779387"/>
            <a:ext cx="4404292" cy="1586396"/>
          </a:xfrm>
          <a:prstGeom prst="rect">
            <a:avLst/>
          </a:prstGeom>
          <a:noFill/>
        </p:spPr>
        <p:txBody>
          <a:bodyPr wrap="square" rtlCol="0">
            <a:spAutoFit/>
          </a:bodyPr>
          <a:lstStyle/>
          <a:p>
            <a:pPr marL="12700" marR="12700" indent="279400" algn="just">
              <a:lnSpc>
                <a:spcPct val="140000"/>
              </a:lnSpc>
            </a:pPr>
            <a:r>
              <a:rPr lang="vi-VN" sz="2400" dirty="0">
                <a:solidFill>
                  <a:srgbClr val="000000"/>
                </a:solidFill>
                <a:effectLst/>
                <a:latin typeface="Times New Roman" panose="02020603050405020304" pitchFamily="18" charset="0"/>
                <a:ea typeface="Times New Roman" panose="02020603050405020304" pitchFamily="18" charset="0"/>
              </a:rPr>
              <a:t>Các bạn đi xe dàn hang ngang, kéo đẩy nhau, trong đó có bạn đi xe gắn máy ( chưa đủ tuổi) chở 3</a:t>
            </a:r>
            <a:endParaRPr lang="en-US"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723825AB-2752-2139-B591-99585E72D5EB}"/>
              </a:ext>
            </a:extLst>
          </p:cNvPr>
          <p:cNvSpPr txBox="1"/>
          <p:nvPr/>
        </p:nvSpPr>
        <p:spPr>
          <a:xfrm>
            <a:off x="9034826" y="278408"/>
            <a:ext cx="2762053" cy="5909310"/>
          </a:xfrm>
          <a:prstGeom prst="rect">
            <a:avLst/>
          </a:prstGeom>
          <a:noFill/>
        </p:spPr>
        <p:txBody>
          <a:bodyPr wrap="square" rtlCol="0">
            <a:spAutoFit/>
          </a:bodyPr>
          <a:lstStyle/>
          <a:p>
            <a:pPr algn="ctr"/>
            <a:r>
              <a:rPr lang="vi-VN" sz="2400" dirty="0">
                <a:solidFill>
                  <a:srgbClr val="CC3300"/>
                </a:solidFill>
              </a:rPr>
              <a:t>Hậu quả</a:t>
            </a:r>
          </a:p>
          <a:p>
            <a:pPr algn="just"/>
            <a:r>
              <a:rPr lang="vi-VN" dirty="0"/>
              <a:t> - </a:t>
            </a:r>
            <a:r>
              <a:rPr lang="vi-VN" sz="2400" dirty="0">
                <a:effectLst/>
                <a:latin typeface="Times New Roman" panose="02020603050405020304" pitchFamily="18" charset="0"/>
                <a:ea typeface="Times New Roman" panose="02020603050405020304" pitchFamily="18" charset="0"/>
              </a:rPr>
              <a:t>Đối với chính các bạn học sinh: khi mải nói chuyện không tập trung lái xe, gặp tình huống bất ngờ sẽ không phản ứng kịp dẫn tới tai nạn.</a:t>
            </a:r>
            <a:endParaRPr lang="en-US" sz="2400" dirty="0">
              <a:effectLst/>
              <a:latin typeface="Times New Roman" panose="02020603050405020304" pitchFamily="18" charset="0"/>
              <a:ea typeface="Times New Roman" panose="02020603050405020304" pitchFamily="18" charset="0"/>
            </a:endParaRPr>
          </a:p>
          <a:p>
            <a:pPr algn="just"/>
            <a:r>
              <a:rPr lang="vi-VN" sz="2400" dirty="0">
                <a:effectLst/>
                <a:latin typeface="Times New Roman" panose="02020603050405020304" pitchFamily="18" charset="0"/>
                <a:ea typeface="Times New Roman" panose="02020603050405020304" pitchFamily="18" charset="0"/>
              </a:rPr>
              <a:t>- Đối với các phương tiện khác:  Gây cản trở, ắc tắc giao thống, và nguy hiểm cho mọi người xung quanh</a:t>
            </a:r>
            <a:endParaRPr lang="vi-VN" sz="2400" dirty="0"/>
          </a:p>
          <a:p>
            <a:endParaRPr lang="en-US" dirty="0"/>
          </a:p>
        </p:txBody>
      </p:sp>
    </p:spTree>
    <p:extLst>
      <p:ext uri="{BB962C8B-B14F-4D97-AF65-F5344CB8AC3E}">
        <p14:creationId xmlns:p14="http://schemas.microsoft.com/office/powerpoint/2010/main" val="99695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h huong xau cua dien thoai di dong doi voi tre vi thanh nien">
            <a:extLst>
              <a:ext uri="{FF2B5EF4-FFF2-40B4-BE49-F238E27FC236}">
                <a16:creationId xmlns:a16="http://schemas.microsoft.com/office/drawing/2014/main" id="{457B38A9-8C11-D433-8E8C-ADA29B3818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403" y="75413"/>
            <a:ext cx="4054329" cy="4865809"/>
          </a:xfrm>
          <a:prstGeom prst="rect">
            <a:avLst/>
          </a:prstGeom>
          <a:noFill/>
          <a:ln>
            <a:noFill/>
          </a:ln>
        </p:spPr>
      </p:pic>
      <p:pic>
        <p:nvPicPr>
          <p:cNvPr id="5" name="image97.jpeg">
            <a:extLst>
              <a:ext uri="{FF2B5EF4-FFF2-40B4-BE49-F238E27FC236}">
                <a16:creationId xmlns:a16="http://schemas.microsoft.com/office/drawing/2014/main" id="{B0694E39-C1BB-21B5-D50A-94435B855B0E}"/>
              </a:ext>
            </a:extLst>
          </p:cNvPr>
          <p:cNvPicPr>
            <a:picLocks noChangeAspect="1"/>
          </p:cNvPicPr>
          <p:nvPr/>
        </p:nvPicPr>
        <p:blipFill>
          <a:blip r:embed="rId3" cstate="print"/>
          <a:stretch>
            <a:fillRect/>
          </a:stretch>
        </p:blipFill>
        <p:spPr>
          <a:xfrm>
            <a:off x="4344952" y="75413"/>
            <a:ext cx="4054330" cy="4769964"/>
          </a:xfrm>
          <a:prstGeom prst="rect">
            <a:avLst/>
          </a:prstGeom>
        </p:spPr>
      </p:pic>
      <p:sp>
        <p:nvSpPr>
          <p:cNvPr id="8" name="TextBox 7">
            <a:extLst>
              <a:ext uri="{FF2B5EF4-FFF2-40B4-BE49-F238E27FC236}">
                <a16:creationId xmlns:a16="http://schemas.microsoft.com/office/drawing/2014/main" id="{65B897A2-81CC-4DC8-E8CD-31BD45B4D07A}"/>
              </a:ext>
            </a:extLst>
          </p:cNvPr>
          <p:cNvSpPr txBox="1"/>
          <p:nvPr/>
        </p:nvSpPr>
        <p:spPr>
          <a:xfrm>
            <a:off x="395121" y="4941222"/>
            <a:ext cx="2978870" cy="1200329"/>
          </a:xfrm>
          <a:prstGeom prst="rect">
            <a:avLst/>
          </a:prstGeom>
          <a:noFill/>
        </p:spPr>
        <p:txBody>
          <a:bodyPr wrap="square" rtlCol="0">
            <a:spAutoFit/>
          </a:bodyPr>
          <a:lstStyle/>
          <a:p>
            <a:pPr algn="ctr"/>
            <a:r>
              <a:rPr lang="vi-VN" sz="2400" dirty="0">
                <a:effectLst/>
                <a:latin typeface="Times New Roman" panose="02020603050405020304" pitchFamily="18" charset="0"/>
                <a:ea typeface="Times New Roman" panose="02020603050405020304" pitchFamily="18" charset="0"/>
              </a:rPr>
              <a:t>Sử dụng điện thoại khi điều khiển xe đạp, không tập trung lái xe </a:t>
            </a:r>
            <a:endParaRPr lang="en-US" sz="2400" dirty="0"/>
          </a:p>
        </p:txBody>
      </p:sp>
      <p:sp>
        <p:nvSpPr>
          <p:cNvPr id="9" name="TextBox 8">
            <a:extLst>
              <a:ext uri="{FF2B5EF4-FFF2-40B4-BE49-F238E27FC236}">
                <a16:creationId xmlns:a16="http://schemas.microsoft.com/office/drawing/2014/main" id="{FADADE76-960D-8701-8C99-33025C9E2B85}"/>
              </a:ext>
            </a:extLst>
          </p:cNvPr>
          <p:cNvSpPr txBox="1"/>
          <p:nvPr/>
        </p:nvSpPr>
        <p:spPr>
          <a:xfrm>
            <a:off x="4429795" y="4748188"/>
            <a:ext cx="3629320" cy="1586396"/>
          </a:xfrm>
          <a:prstGeom prst="rect">
            <a:avLst/>
          </a:prstGeom>
          <a:noFill/>
        </p:spPr>
        <p:txBody>
          <a:bodyPr wrap="square" rtlCol="0">
            <a:spAutoFit/>
          </a:bodyPr>
          <a:lstStyle/>
          <a:p>
            <a:pPr marL="12700" marR="12700" indent="279400" algn="ctr">
              <a:lnSpc>
                <a:spcPct val="140000"/>
              </a:lnSpc>
            </a:pPr>
            <a:r>
              <a:rPr lang="vi-VN" sz="2400" dirty="0">
                <a:solidFill>
                  <a:srgbClr val="000000"/>
                </a:solidFill>
                <a:effectLst/>
                <a:latin typeface="Times New Roman" panose="02020603050405020304" pitchFamily="18" charset="0"/>
                <a:ea typeface="Times New Roman" panose="02020603050405020304" pitchFamily="18" charset="0"/>
              </a:rPr>
              <a:t>Hai bạn có đội mũ bảo hiểm nhưng sử dụng ô khi tham gia giao thông.</a:t>
            </a:r>
            <a:endParaRPr lang="en-US" sz="2400" dirty="0">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4995F5F9-5A68-8348-0F91-421BDCCACFFD}"/>
              </a:ext>
            </a:extLst>
          </p:cNvPr>
          <p:cNvSpPr txBox="1"/>
          <p:nvPr/>
        </p:nvSpPr>
        <p:spPr>
          <a:xfrm>
            <a:off x="8700940" y="278408"/>
            <a:ext cx="3095939" cy="5262979"/>
          </a:xfrm>
          <a:prstGeom prst="rect">
            <a:avLst/>
          </a:prstGeom>
          <a:noFill/>
        </p:spPr>
        <p:txBody>
          <a:bodyPr wrap="square" rtlCol="0">
            <a:spAutoFit/>
          </a:bodyPr>
          <a:lstStyle/>
          <a:p>
            <a:pPr algn="ctr"/>
            <a:r>
              <a:rPr lang="vi-VN" sz="2400" dirty="0">
                <a:solidFill>
                  <a:srgbClr val="CC3300"/>
                </a:solidFill>
              </a:rPr>
              <a:t>Hậu quả</a:t>
            </a:r>
          </a:p>
          <a:p>
            <a:pPr algn="just"/>
            <a:r>
              <a:rPr lang="vi-VN" sz="2400" dirty="0"/>
              <a:t> - </a:t>
            </a:r>
            <a:r>
              <a:rPr lang="vi-VN" sz="2400" dirty="0">
                <a:effectLst/>
                <a:latin typeface="Times New Roman" panose="02020603050405020304" pitchFamily="18" charset="0"/>
                <a:ea typeface="Times New Roman" panose="02020603050405020304" pitchFamily="18" charset="0"/>
              </a:rPr>
              <a:t>Khi có tình huống khẩn cấp, bất ngờ xảy ra sẽ không kịp phản ứng dẫn đến tai nạn cho bản thân HS và các phương tiện khác</a:t>
            </a:r>
          </a:p>
          <a:p>
            <a:pPr algn="just"/>
            <a:r>
              <a:rPr lang="vi-VN" sz="2400" dirty="0">
                <a:effectLst/>
                <a:latin typeface="Times New Roman" panose="02020603050405020304" pitchFamily="18" charset="0"/>
                <a:ea typeface="Times New Roman" panose="02020603050405020304" pitchFamily="18" charset="0"/>
              </a:rPr>
              <a:t>- Nếu gặp gió to hoặc đi tốc độ nhanh ô sẽ lật và che khuất tầm nhìn dẫn tới hậu quả tai nạn, nguy hiểm tới tính mạng của HS và những người xung quanh</a:t>
            </a:r>
            <a:endParaRPr lang="en-US" sz="2400" dirty="0"/>
          </a:p>
        </p:txBody>
      </p:sp>
    </p:spTree>
    <p:extLst>
      <p:ext uri="{BB962C8B-B14F-4D97-AF65-F5344CB8AC3E}">
        <p14:creationId xmlns:p14="http://schemas.microsoft.com/office/powerpoint/2010/main" val="145074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07E0B4-2F09-9CCC-183D-3AC899D9CF5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78" y="274869"/>
            <a:ext cx="5555794" cy="2958525"/>
          </a:xfrm>
          <a:prstGeom prst="rect">
            <a:avLst/>
          </a:prstGeom>
          <a:noFill/>
          <a:ln>
            <a:noFill/>
          </a:ln>
        </p:spPr>
      </p:pic>
      <p:pic>
        <p:nvPicPr>
          <p:cNvPr id="5" name="Picture 4">
            <a:extLst>
              <a:ext uri="{FF2B5EF4-FFF2-40B4-BE49-F238E27FC236}">
                <a16:creationId xmlns:a16="http://schemas.microsoft.com/office/drawing/2014/main" id="{B4C066EB-64D5-0819-613B-D4F7EC1E7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177065"/>
            <a:ext cx="5706359" cy="3056329"/>
          </a:xfrm>
          <a:prstGeom prst="rect">
            <a:avLst/>
          </a:prstGeom>
        </p:spPr>
      </p:pic>
      <p:pic>
        <p:nvPicPr>
          <p:cNvPr id="6" name="Picture 5">
            <a:extLst>
              <a:ext uri="{FF2B5EF4-FFF2-40B4-BE49-F238E27FC236}">
                <a16:creationId xmlns:a16="http://schemas.microsoft.com/office/drawing/2014/main" id="{F2C99D5F-A6DA-CF95-42F9-AF5E1E4BC4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378" y="3428999"/>
            <a:ext cx="5555795" cy="3154131"/>
          </a:xfrm>
          <a:prstGeom prst="rect">
            <a:avLst/>
          </a:prstGeom>
          <a:noFill/>
          <a:ln>
            <a:noFill/>
          </a:ln>
        </p:spPr>
      </p:pic>
      <p:pic>
        <p:nvPicPr>
          <p:cNvPr id="7" name="Picture 6" descr="Không khó để bắt gặp trên đường các em học sinh còn khá nhỏ tuổi nhưng đã điều khiển xe đạp hoặc xe máy điện.">
            <a:extLst>
              <a:ext uri="{FF2B5EF4-FFF2-40B4-BE49-F238E27FC236}">
                <a16:creationId xmlns:a16="http://schemas.microsoft.com/office/drawing/2014/main" id="{8E5E9853-46B1-2389-8B35-3875A5DAEF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428998"/>
            <a:ext cx="5555796" cy="3154131"/>
          </a:xfrm>
          <a:prstGeom prst="rect">
            <a:avLst/>
          </a:prstGeom>
          <a:noFill/>
          <a:ln>
            <a:noFill/>
          </a:ln>
        </p:spPr>
      </p:pic>
    </p:spTree>
    <p:extLst>
      <p:ext uri="{BB962C8B-B14F-4D97-AF65-F5344CB8AC3E}">
        <p14:creationId xmlns:p14="http://schemas.microsoft.com/office/powerpoint/2010/main" val="2238303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1600</Words>
  <Application>Microsoft Office PowerPoint</Application>
  <PresentationFormat>Widescreen</PresentationFormat>
  <Paragraphs>58</Paragraphs>
  <Slides>26</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Theo Nghị định 100/2019/NĐ-CP của Chính phủ, được sửa đổi và bổ sung bởi Nghị định 123/2021/NĐ-CP độ tuổi được phép điều khiển xe máy điện là từ 16 tuổi trở lên. Chúng ta cần tuyên truyền cho bố mẹ, người thân và bạn bè nội dung trên để mua xe cho HS điều khiển đúng quy định của pháp luật, bảo đảm an toàn cho sức khỏe, tính mạng. - Phân biệt xe đạp điện và xe máy điện: Theo Nghị định 46/2016/NĐ-CP ngày 26/5/2016 của Chính Phủ: + Tại Điểm d Khoản 1 Điều 3: “Xe máy điện là xe gắn máy được dẫn động bằng động cơ điện có công suất lớn nhất không lớn hơn 4 KW, có vận tốc thiết kế lớn nhất không lớn hơn 50 km/h”.  + Tại điểm e Khoản 1 Điều 3: Xe đạp máy là xe thô sơ hai bánh có động cơ, vận tốc thiết kế lớn nhất không lớn hơn 25 km/h và khi tắt máy thì đạp xe đi được.         - Để nhận biết xe đạp điện bằng mắt thường có thêt căn cứ vào các đặc điểm: Xe phải có bàn đạp, xe phải được vận hành bằng cách sử dụng cơ cấu đạp chân( có hệ thống, cơ cấu dẫn động lực từ bàn đạp đến bánh xe). Một số trường hợp xe máy điện hiện nay có bàn đạp nhưng không phải xe đạp điện do vận tốc thiết kể &gt;25km/h.   </vt:lpstr>
      <vt:lpstr>PowerPoint Presentation</vt:lpstr>
      <vt:lpstr>PowerPoint Presentation</vt:lpstr>
      <vt:lpstr>- Người điều khiển xe đạp chỉ được chở một người, trừ trường hợp chở thêm một trẻ em dưới 7 tuổi thì được chở tối đa hai người - Đi vào phần đường, làn đường dành cho xe đạp, xe thô sơ. Đi bên phải theo chiều đi của mình. - Điều khiển xe đạp/xe đạp điện bằng 2 tay, đặt chân vào bàn đạp, tay vào phanh. - Tuân thủ tín hiệu đèn giao thông và các hiệu lệnh của người điều khiển giao thông. - Không sử dụng ô, dù, điện thoại di động, thiết bị âm thanh… khi đi xe đạp - Không lạng lách, đu bám xe khác - Người đi xe đạp điện phải đội mũ bảo hiểm - Giảm tốc độ, đưa ra tín hiệu báo hướng rẽ nếu chuyển hướng - Chờ khi có tín hiệu đèn báo xanh hoặc báo hướng rẽ. - Chú ý quan sát an toàn ở mọi phía (trái, phải, trước, sau) khi thấy không có xe nào đang đến gần mới đi qua nhưng vẫn chú ý quan sát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thuy nguyen</cp:lastModifiedBy>
  <cp:revision>101</cp:revision>
  <dcterms:created xsi:type="dcterms:W3CDTF">2023-12-22T17:06:12Z</dcterms:created>
  <dcterms:modified xsi:type="dcterms:W3CDTF">2024-11-25T14:29:45Z</dcterms:modified>
</cp:coreProperties>
</file>