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327" r:id="rId2"/>
    <p:sldId id="326" r:id="rId3"/>
    <p:sldId id="346" r:id="rId4"/>
    <p:sldId id="349" r:id="rId5"/>
    <p:sldId id="351" r:id="rId6"/>
    <p:sldId id="266" r:id="rId7"/>
    <p:sldId id="343" r:id="rId8"/>
    <p:sldId id="313" r:id="rId9"/>
    <p:sldId id="352" r:id="rId10"/>
    <p:sldId id="335" r:id="rId11"/>
    <p:sldId id="336" r:id="rId12"/>
    <p:sldId id="304" r:id="rId13"/>
    <p:sldId id="315" r:id="rId14"/>
    <p:sldId id="291" r:id="rId15"/>
    <p:sldId id="322" r:id="rId16"/>
    <p:sldId id="328" r:id="rId17"/>
    <p:sldId id="329" r:id="rId18"/>
    <p:sldId id="330" r:id="rId19"/>
    <p:sldId id="316" r:id="rId20"/>
    <p:sldId id="317" r:id="rId21"/>
    <p:sldId id="353" r:id="rId22"/>
    <p:sldId id="318" r:id="rId23"/>
    <p:sldId id="319" r:id="rId24"/>
    <p:sldId id="340" r:id="rId25"/>
    <p:sldId id="341" r:id="rId26"/>
    <p:sldId id="337" r:id="rId27"/>
    <p:sldId id="298" r:id="rId28"/>
  </p:sldIdLst>
  <p:sldSz cx="18288000" cy="10287000"/>
  <p:notesSz cx="6858000" cy="9144000"/>
  <p:embeddedFontLst>
    <p:embeddedFont>
      <p:font typeface="宋体" panose="02010600030101010101" pitchFamily="2" charset="-122"/>
      <p:regular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48989" autoAdjust="0"/>
  </p:normalViewPr>
  <p:slideViewPr>
    <p:cSldViewPr>
      <p:cViewPr varScale="1">
        <p:scale>
          <a:sx n="28" d="100"/>
          <a:sy n="28" d="100"/>
        </p:scale>
        <p:origin x="17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497812773403443E-2"/>
          <c:y val="4.6114346348348129E-2"/>
          <c:w val="0.80975962563874393"/>
          <c:h val="0.66675757734737351"/>
        </c:manualLayout>
      </c:layout>
      <c:barChart>
        <c:barDir val="col"/>
        <c:grouping val="clustered"/>
        <c:varyColors val="0"/>
        <c:ser>
          <c:idx val="0"/>
          <c:order val="0"/>
          <c:tx>
            <c:strRef>
              <c:f>Sheet1!$A$2</c:f>
              <c:strCache>
                <c:ptCount val="1"/>
                <c:pt idx="0">
                  <c:v>Tốt</c:v>
                </c:pt>
              </c:strCache>
            </c:strRef>
          </c:tx>
          <c:spPr>
            <a:solidFill>
              <a:schemeClr val="accent1"/>
            </a:solidFill>
            <a:ln>
              <a:noFill/>
            </a:ln>
            <a:effectLst/>
          </c:spPr>
          <c:invertIfNegative val="0"/>
          <c:dLbls>
            <c:dLbl>
              <c:idx val="0"/>
              <c:layout>
                <c:manualLayout>
                  <c:x val="1.8863025914530017E-3"/>
                  <c:y val="3.495792134207312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239-4C5D-A102-7FE873E9F88E}"/>
                </c:ext>
                <c:ext xmlns:c15="http://schemas.microsoft.com/office/drawing/2012/chart" uri="{CE6537A1-D6FC-4f65-9D91-7224C49458BB}">
                  <c15:layout/>
                </c:ext>
              </c:extLst>
            </c:dLbl>
            <c:dLbl>
              <c:idx val="1"/>
              <c:layout>
                <c:manualLayout>
                  <c:x val="0"/>
                  <c:y val="8.173076923076924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39-4C5D-A102-7FE873E9F88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Trước khi thực hiện BP</c:v>
                </c:pt>
                <c:pt idx="1">
                  <c:v>Sau khi thực hiện BP</c:v>
                </c:pt>
              </c:strCache>
            </c:strRef>
          </c:cat>
          <c:val>
            <c:numRef>
              <c:f>Sheet1!$B$2:$C$2</c:f>
              <c:numCache>
                <c:formatCode>General</c:formatCode>
                <c:ptCount val="2"/>
                <c:pt idx="0">
                  <c:v>1</c:v>
                </c:pt>
                <c:pt idx="1">
                  <c:v>5</c:v>
                </c:pt>
              </c:numCache>
            </c:numRef>
          </c:val>
          <c:extLst xmlns:c16r2="http://schemas.microsoft.com/office/drawing/2015/06/chart">
            <c:ext xmlns:c16="http://schemas.microsoft.com/office/drawing/2014/chart" uri="{C3380CC4-5D6E-409C-BE32-E72D297353CC}">
              <c16:uniqueId val="{00000002-5239-4C5D-A102-7FE873E9F88E}"/>
            </c:ext>
          </c:extLst>
        </c:ser>
        <c:ser>
          <c:idx val="1"/>
          <c:order val="1"/>
          <c:tx>
            <c:strRef>
              <c:f>Sheet1!$A$3</c:f>
              <c:strCache>
                <c:ptCount val="1"/>
                <c:pt idx="0">
                  <c:v>Đạt</c:v>
                </c:pt>
              </c:strCache>
            </c:strRef>
          </c:tx>
          <c:spPr>
            <a:solidFill>
              <a:schemeClr val="accent2"/>
            </a:solidFill>
            <a:ln>
              <a:noFill/>
            </a:ln>
            <a:effectLst/>
          </c:spPr>
          <c:invertIfNegative val="0"/>
          <c:dLbls>
            <c:dLbl>
              <c:idx val="0"/>
              <c:layout>
                <c:manualLayout>
                  <c:x val="0"/>
                  <c:y val="0.1020192307692307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239-4C5D-A102-7FE873E9F88E}"/>
                </c:ext>
                <c:ext xmlns:c15="http://schemas.microsoft.com/office/drawing/2012/chart" uri="{CE6537A1-D6FC-4f65-9D91-7224C49458BB}">
                  <c15:layout/>
                </c:ext>
              </c:extLst>
            </c:dLbl>
            <c:dLbl>
              <c:idx val="1"/>
              <c:layout>
                <c:manualLayout>
                  <c:x val="0"/>
                  <c:y val="0.11057692307692314"/>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239-4C5D-A102-7FE873E9F88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Trước khi thực hiện BP</c:v>
                </c:pt>
                <c:pt idx="1">
                  <c:v>Sau khi thực hiện BP</c:v>
                </c:pt>
              </c:strCache>
            </c:strRef>
          </c:cat>
          <c:val>
            <c:numRef>
              <c:f>Sheet1!$B$3:$C$3</c:f>
              <c:numCache>
                <c:formatCode>General</c:formatCode>
                <c:ptCount val="2"/>
                <c:pt idx="0">
                  <c:v>10</c:v>
                </c:pt>
                <c:pt idx="1">
                  <c:v>22</c:v>
                </c:pt>
              </c:numCache>
            </c:numRef>
          </c:val>
          <c:extLst xmlns:c16r2="http://schemas.microsoft.com/office/drawing/2015/06/chart">
            <c:ext xmlns:c16="http://schemas.microsoft.com/office/drawing/2014/chart" uri="{C3380CC4-5D6E-409C-BE32-E72D297353CC}">
              <c16:uniqueId val="{00000005-5239-4C5D-A102-7FE873E9F88E}"/>
            </c:ext>
          </c:extLst>
        </c:ser>
        <c:ser>
          <c:idx val="2"/>
          <c:order val="2"/>
          <c:tx>
            <c:strRef>
              <c:f>Sheet1!$A$4</c:f>
              <c:strCache>
                <c:ptCount val="1"/>
                <c:pt idx="0">
                  <c:v>Chưa đạt</c:v>
                </c:pt>
              </c:strCache>
            </c:strRef>
          </c:tx>
          <c:spPr>
            <a:solidFill>
              <a:schemeClr val="accent3"/>
            </a:solidFill>
            <a:ln>
              <a:noFill/>
            </a:ln>
            <a:effectLst/>
          </c:spPr>
          <c:invertIfNegative val="0"/>
          <c:dLbls>
            <c:dLbl>
              <c:idx val="0"/>
              <c:layout>
                <c:manualLayout>
                  <c:x val="-4.4660466620094609E-17"/>
                  <c:y val="0.1068269230769231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239-4C5D-A102-7FE873E9F88E}"/>
                </c:ext>
                <c:ext xmlns:c15="http://schemas.microsoft.com/office/drawing/2012/chart" uri="{CE6537A1-D6FC-4f65-9D91-7224C49458BB}">
                  <c15:layout/>
                </c:ext>
              </c:extLst>
            </c:dLbl>
            <c:dLbl>
              <c:idx val="1"/>
              <c:layout>
                <c:manualLayout>
                  <c:x val="0"/>
                  <c:y val="7.692307692307696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239-4C5D-A102-7FE873E9F88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Trước khi thực hiện BP</c:v>
                </c:pt>
                <c:pt idx="1">
                  <c:v>Sau khi thực hiện BP</c:v>
                </c:pt>
              </c:strCache>
            </c:strRef>
          </c:cat>
          <c:val>
            <c:numRef>
              <c:f>Sheet1!$B$4:$C$4</c:f>
              <c:numCache>
                <c:formatCode>General</c:formatCode>
                <c:ptCount val="2"/>
                <c:pt idx="0">
                  <c:v>23</c:v>
                </c:pt>
                <c:pt idx="1">
                  <c:v>7</c:v>
                </c:pt>
              </c:numCache>
            </c:numRef>
          </c:val>
          <c:extLst xmlns:c16r2="http://schemas.microsoft.com/office/drawing/2015/06/chart">
            <c:ext xmlns:c16="http://schemas.microsoft.com/office/drawing/2014/chart" uri="{C3380CC4-5D6E-409C-BE32-E72D297353CC}">
              <c16:uniqueId val="{00000008-5239-4C5D-A102-7FE873E9F88E}"/>
            </c:ext>
          </c:extLst>
        </c:ser>
        <c:dLbls>
          <c:showLegendKey val="0"/>
          <c:showVal val="1"/>
          <c:showCatName val="0"/>
          <c:showSerName val="0"/>
          <c:showPercent val="0"/>
          <c:showBubbleSize val="0"/>
        </c:dLbls>
        <c:gapWidth val="219"/>
        <c:overlap val="-27"/>
        <c:axId val="-1998667616"/>
        <c:axId val="-1998666528"/>
      </c:barChart>
      <c:catAx>
        <c:axId val="-1998667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1"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98666528"/>
        <c:crosses val="autoZero"/>
        <c:auto val="1"/>
        <c:lblAlgn val="ctr"/>
        <c:lblOffset val="100"/>
        <c:noMultiLvlLbl val="0"/>
      </c:catAx>
      <c:valAx>
        <c:axId val="-1998666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8667616"/>
        <c:crosses val="autoZero"/>
        <c:crossBetween val="between"/>
      </c:valAx>
      <c:spPr>
        <a:noFill/>
        <a:ln>
          <a:noFill/>
        </a:ln>
        <a:effectLst/>
      </c:spPr>
    </c:plotArea>
    <c:legend>
      <c:legendPos val="b"/>
      <c:layout>
        <c:manualLayout>
          <c:xMode val="edge"/>
          <c:yMode val="edge"/>
          <c:x val="0.85901522053957702"/>
          <c:y val="0.20150060919059479"/>
          <c:w val="0.13852609166850488"/>
          <c:h val="0.29041624993180726"/>
        </c:manualLayout>
      </c:layout>
      <c:overlay val="0"/>
      <c:spPr>
        <a:noFill/>
        <a:ln>
          <a:noFill/>
        </a:ln>
        <a:effectLst/>
      </c:spPr>
      <c:txPr>
        <a:bodyPr rot="0" spcFirstLastPara="1" vertOverflow="ellipsis" vert="horz" wrap="square" anchor="ctr" anchorCtr="1"/>
        <a:lstStyle/>
        <a:p>
          <a:pPr>
            <a:defRPr sz="2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42257217847774E-2"/>
          <c:y val="3.6597827514114618E-2"/>
          <c:w val="0.77480183640481937"/>
          <c:h val="0.64554910565492751"/>
        </c:manualLayout>
      </c:layout>
      <c:barChart>
        <c:barDir val="col"/>
        <c:grouping val="clustered"/>
        <c:varyColors val="0"/>
        <c:ser>
          <c:idx val="0"/>
          <c:order val="0"/>
          <c:tx>
            <c:strRef>
              <c:f>Sheet2!$A$2</c:f>
              <c:strCache>
                <c:ptCount val="1"/>
                <c:pt idx="0">
                  <c:v>Tốt</c:v>
                </c:pt>
              </c:strCache>
            </c:strRef>
          </c:tx>
          <c:spPr>
            <a:solidFill>
              <a:schemeClr val="accent1"/>
            </a:solidFill>
            <a:ln>
              <a:noFill/>
            </a:ln>
            <a:effectLst/>
          </c:spPr>
          <c:invertIfNegative val="0"/>
          <c:dLbls>
            <c:dLbl>
              <c:idx val="0"/>
              <c:layout>
                <c:manualLayout>
                  <c:x val="2.547770700636946E-3"/>
                  <c:y val="5.555555555555551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EA2-48B2-AAD8-219CF3153B9F}"/>
                </c:ext>
                <c:ext xmlns:c15="http://schemas.microsoft.com/office/drawing/2012/chart" uri="{CE6537A1-D6FC-4f65-9D91-7224C49458BB}">
                  <c15:layout/>
                </c:ext>
              </c:extLst>
            </c:dLbl>
            <c:dLbl>
              <c:idx val="1"/>
              <c:layout>
                <c:manualLayout>
                  <c:x val="0"/>
                  <c:y val="8.3333333333333245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EA2-48B2-AAD8-219CF3153B9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Sheet2!$B$1:$C$1</c:f>
              <c:strCache>
                <c:ptCount val="2"/>
                <c:pt idx="0">
                  <c:v>Trước khi thực hiện BP</c:v>
                </c:pt>
                <c:pt idx="1">
                  <c:v>Sau khi thực hiện BP</c:v>
                </c:pt>
              </c:strCache>
            </c:strRef>
          </c:cat>
          <c:val>
            <c:numRef>
              <c:f>Sheet2!$B$2:$C$2</c:f>
              <c:numCache>
                <c:formatCode>General</c:formatCode>
                <c:ptCount val="2"/>
                <c:pt idx="0">
                  <c:v>2</c:v>
                </c:pt>
                <c:pt idx="1">
                  <c:v>6</c:v>
                </c:pt>
              </c:numCache>
            </c:numRef>
          </c:val>
          <c:extLst xmlns:c16r2="http://schemas.microsoft.com/office/drawing/2015/06/chart">
            <c:ext xmlns:c16="http://schemas.microsoft.com/office/drawing/2014/chart" uri="{C3380CC4-5D6E-409C-BE32-E72D297353CC}">
              <c16:uniqueId val="{00000002-FEA2-48B2-AAD8-219CF3153B9F}"/>
            </c:ext>
          </c:extLst>
        </c:ser>
        <c:ser>
          <c:idx val="1"/>
          <c:order val="1"/>
          <c:tx>
            <c:strRef>
              <c:f>Sheet2!$A$3</c:f>
              <c:strCache>
                <c:ptCount val="1"/>
                <c:pt idx="0">
                  <c:v>Đạt</c:v>
                </c:pt>
              </c:strCache>
            </c:strRef>
          </c:tx>
          <c:spPr>
            <a:solidFill>
              <a:schemeClr val="accent2"/>
            </a:solidFill>
            <a:ln>
              <a:noFill/>
            </a:ln>
            <a:effectLst/>
          </c:spPr>
          <c:invertIfNegative val="0"/>
          <c:dLbls>
            <c:dLbl>
              <c:idx val="0"/>
              <c:layout>
                <c:manualLayout>
                  <c:x val="-4.6708589930060757E-17"/>
                  <c:y val="0.1018518518518518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EA2-48B2-AAD8-219CF3153B9F}"/>
                </c:ext>
                <c:ext xmlns:c15="http://schemas.microsoft.com/office/drawing/2012/chart" uri="{CE6537A1-D6FC-4f65-9D91-7224C49458BB}">
                  <c15:layout/>
                </c:ext>
              </c:extLst>
            </c:dLbl>
            <c:dLbl>
              <c:idx val="1"/>
              <c:layout>
                <c:manualLayout>
                  <c:x val="-9.3417179860121427E-17"/>
                  <c:y val="0.1111111111111111"/>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EA2-48B2-AAD8-219CF3153B9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Sheet2!$B$1:$C$1</c:f>
              <c:strCache>
                <c:ptCount val="2"/>
                <c:pt idx="0">
                  <c:v>Trước khi thực hiện BP</c:v>
                </c:pt>
                <c:pt idx="1">
                  <c:v>Sau khi thực hiện BP</c:v>
                </c:pt>
              </c:strCache>
            </c:strRef>
          </c:cat>
          <c:val>
            <c:numRef>
              <c:f>Sheet2!$B$3:$C$3</c:f>
              <c:numCache>
                <c:formatCode>General</c:formatCode>
                <c:ptCount val="2"/>
                <c:pt idx="0">
                  <c:v>12</c:v>
                </c:pt>
                <c:pt idx="1">
                  <c:v>23</c:v>
                </c:pt>
              </c:numCache>
            </c:numRef>
          </c:val>
          <c:extLst xmlns:c16r2="http://schemas.microsoft.com/office/drawing/2015/06/chart">
            <c:ext xmlns:c16="http://schemas.microsoft.com/office/drawing/2014/chart" uri="{C3380CC4-5D6E-409C-BE32-E72D297353CC}">
              <c16:uniqueId val="{00000005-FEA2-48B2-AAD8-219CF3153B9F}"/>
            </c:ext>
          </c:extLst>
        </c:ser>
        <c:ser>
          <c:idx val="2"/>
          <c:order val="2"/>
          <c:tx>
            <c:strRef>
              <c:f>Sheet2!$A$4</c:f>
              <c:strCache>
                <c:ptCount val="1"/>
                <c:pt idx="0">
                  <c:v>Chưa đạt</c:v>
                </c:pt>
              </c:strCache>
            </c:strRef>
          </c:tx>
          <c:spPr>
            <a:solidFill>
              <a:schemeClr val="accent3"/>
            </a:solidFill>
            <a:ln>
              <a:noFill/>
            </a:ln>
            <a:effectLst/>
          </c:spPr>
          <c:invertIfNegative val="0"/>
          <c:dLbls>
            <c:dLbl>
              <c:idx val="0"/>
              <c:layout>
                <c:manualLayout>
                  <c:x val="-2.5477707006369942E-3"/>
                  <c:y val="0.1064814814814815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EA2-48B2-AAD8-219CF3153B9F}"/>
                </c:ext>
                <c:ext xmlns:c15="http://schemas.microsoft.com/office/drawing/2012/chart" uri="{CE6537A1-D6FC-4f65-9D91-7224C49458BB}">
                  <c15:layout/>
                </c:ext>
              </c:extLst>
            </c:dLbl>
            <c:dLbl>
              <c:idx val="1"/>
              <c:layout>
                <c:manualLayout>
                  <c:x val="0"/>
                  <c:y val="7.870370370370373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EA2-48B2-AAD8-219CF3153B9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Sheet2!$B$1:$C$1</c:f>
              <c:strCache>
                <c:ptCount val="2"/>
                <c:pt idx="0">
                  <c:v>Trước khi thực hiện BP</c:v>
                </c:pt>
                <c:pt idx="1">
                  <c:v>Sau khi thực hiện BP</c:v>
                </c:pt>
              </c:strCache>
            </c:strRef>
          </c:cat>
          <c:val>
            <c:numRef>
              <c:f>Sheet2!$B$4:$C$4</c:f>
              <c:numCache>
                <c:formatCode>General</c:formatCode>
                <c:ptCount val="2"/>
                <c:pt idx="0">
                  <c:v>20</c:v>
                </c:pt>
                <c:pt idx="1">
                  <c:v>5</c:v>
                </c:pt>
              </c:numCache>
            </c:numRef>
          </c:val>
          <c:extLst xmlns:c16r2="http://schemas.microsoft.com/office/drawing/2015/06/chart">
            <c:ext xmlns:c16="http://schemas.microsoft.com/office/drawing/2014/chart" uri="{C3380CC4-5D6E-409C-BE32-E72D297353CC}">
              <c16:uniqueId val="{00000008-FEA2-48B2-AAD8-219CF3153B9F}"/>
            </c:ext>
          </c:extLst>
        </c:ser>
        <c:dLbls>
          <c:showLegendKey val="0"/>
          <c:showVal val="1"/>
          <c:showCatName val="0"/>
          <c:showSerName val="0"/>
          <c:showPercent val="0"/>
          <c:showBubbleSize val="0"/>
        </c:dLbls>
        <c:gapWidth val="219"/>
        <c:overlap val="-27"/>
        <c:axId val="-182418336"/>
        <c:axId val="-182421056"/>
      </c:barChart>
      <c:catAx>
        <c:axId val="-18241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82421056"/>
        <c:crosses val="autoZero"/>
        <c:auto val="1"/>
        <c:lblAlgn val="ctr"/>
        <c:lblOffset val="100"/>
        <c:noMultiLvlLbl val="0"/>
      </c:catAx>
      <c:valAx>
        <c:axId val="-18242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418336"/>
        <c:crosses val="autoZero"/>
        <c:crossBetween val="between"/>
      </c:valAx>
      <c:spPr>
        <a:noFill/>
        <a:ln>
          <a:noFill/>
        </a:ln>
        <a:effectLst/>
      </c:spPr>
    </c:plotArea>
    <c:legend>
      <c:legendPos val="b"/>
      <c:layout>
        <c:manualLayout>
          <c:xMode val="edge"/>
          <c:yMode val="edge"/>
          <c:x val="0.83241065249009516"/>
          <c:y val="0.18113371245261009"/>
          <c:w val="0.1581086313255429"/>
          <c:h val="0.34201443569553808"/>
        </c:manualLayout>
      </c:layout>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47215804611306E-2"/>
          <c:y val="5.0925925925925923E-2"/>
          <c:w val="0.77104579674467022"/>
          <c:h val="0.62095927394497996"/>
        </c:manualLayout>
      </c:layout>
      <c:barChart>
        <c:barDir val="col"/>
        <c:grouping val="clustered"/>
        <c:varyColors val="0"/>
        <c:ser>
          <c:idx val="0"/>
          <c:order val="0"/>
          <c:tx>
            <c:strRef>
              <c:f>Sheet3!$A$2</c:f>
              <c:strCache>
                <c:ptCount val="1"/>
                <c:pt idx="0">
                  <c:v>Tốt</c:v>
                </c:pt>
              </c:strCache>
            </c:strRef>
          </c:tx>
          <c:spPr>
            <a:solidFill>
              <a:schemeClr val="accent1"/>
            </a:solidFill>
            <a:ln>
              <a:noFill/>
            </a:ln>
            <a:effectLst/>
          </c:spPr>
          <c:invertIfNegative val="0"/>
          <c:dLbls>
            <c:dLbl>
              <c:idx val="1"/>
              <c:layout>
                <c:manualLayout>
                  <c:x val="2.3952095808383233E-3"/>
                  <c:y val="9.271523178807952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27F-40A7-AAC4-9D9C759E6EE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Sheet3!$B$1:$C$1</c:f>
              <c:strCache>
                <c:ptCount val="2"/>
                <c:pt idx="0">
                  <c:v>Trước khi thực hiện BP</c:v>
                </c:pt>
                <c:pt idx="1">
                  <c:v>Sau khi thực hiện BP</c:v>
                </c:pt>
              </c:strCache>
            </c:strRef>
          </c:cat>
          <c:val>
            <c:numRef>
              <c:f>Sheet3!$B$2:$C$2</c:f>
              <c:numCache>
                <c:formatCode>General</c:formatCode>
                <c:ptCount val="2"/>
                <c:pt idx="0">
                  <c:v>1</c:v>
                </c:pt>
                <c:pt idx="1">
                  <c:v>5</c:v>
                </c:pt>
              </c:numCache>
            </c:numRef>
          </c:val>
          <c:extLst xmlns:c16r2="http://schemas.microsoft.com/office/drawing/2015/06/chart">
            <c:ext xmlns:c16="http://schemas.microsoft.com/office/drawing/2014/chart" uri="{C3380CC4-5D6E-409C-BE32-E72D297353CC}">
              <c16:uniqueId val="{00000001-727F-40A7-AAC4-9D9C759E6EE4}"/>
            </c:ext>
          </c:extLst>
        </c:ser>
        <c:ser>
          <c:idx val="1"/>
          <c:order val="1"/>
          <c:tx>
            <c:strRef>
              <c:f>Sheet3!$A$3</c:f>
              <c:strCache>
                <c:ptCount val="1"/>
                <c:pt idx="0">
                  <c:v>Đạt</c:v>
                </c:pt>
              </c:strCache>
            </c:strRef>
          </c:tx>
          <c:spPr>
            <a:solidFill>
              <a:schemeClr val="accent2"/>
            </a:solidFill>
            <a:ln>
              <a:noFill/>
            </a:ln>
            <a:effectLst/>
          </c:spPr>
          <c:invertIfNegative val="0"/>
          <c:dLbls>
            <c:dLbl>
              <c:idx val="0"/>
              <c:layout>
                <c:manualLayout>
                  <c:x val="-4.3911668377362455E-17"/>
                  <c:y val="9.271523178807952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27F-40A7-AAC4-9D9C759E6EE4}"/>
                </c:ext>
                <c:ext xmlns:c15="http://schemas.microsoft.com/office/drawing/2012/chart" uri="{CE6537A1-D6FC-4f65-9D91-7224C49458BB}">
                  <c15:layout/>
                </c:ext>
              </c:extLst>
            </c:dLbl>
            <c:dLbl>
              <c:idx val="1"/>
              <c:layout>
                <c:manualLayout>
                  <c:x val="0"/>
                  <c:y val="9.713024282560703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27F-40A7-AAC4-9D9C759E6EE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Sheet3!$B$1:$C$1</c:f>
              <c:strCache>
                <c:ptCount val="2"/>
                <c:pt idx="0">
                  <c:v>Trước khi thực hiện BP</c:v>
                </c:pt>
                <c:pt idx="1">
                  <c:v>Sau khi thực hiện BP</c:v>
                </c:pt>
              </c:strCache>
            </c:strRef>
          </c:cat>
          <c:val>
            <c:numRef>
              <c:f>Sheet3!$B$3:$C$3</c:f>
              <c:numCache>
                <c:formatCode>General</c:formatCode>
                <c:ptCount val="2"/>
                <c:pt idx="0">
                  <c:v>9</c:v>
                </c:pt>
                <c:pt idx="1">
                  <c:v>23</c:v>
                </c:pt>
              </c:numCache>
            </c:numRef>
          </c:val>
          <c:extLst xmlns:c16r2="http://schemas.microsoft.com/office/drawing/2015/06/chart">
            <c:ext xmlns:c16="http://schemas.microsoft.com/office/drawing/2014/chart" uri="{C3380CC4-5D6E-409C-BE32-E72D297353CC}">
              <c16:uniqueId val="{00000004-727F-40A7-AAC4-9D9C759E6EE4}"/>
            </c:ext>
          </c:extLst>
        </c:ser>
        <c:ser>
          <c:idx val="2"/>
          <c:order val="2"/>
          <c:tx>
            <c:strRef>
              <c:f>Sheet3!$A$4</c:f>
              <c:strCache>
                <c:ptCount val="1"/>
                <c:pt idx="0">
                  <c:v>Chưa đạt</c:v>
                </c:pt>
              </c:strCache>
            </c:strRef>
          </c:tx>
          <c:spPr>
            <a:solidFill>
              <a:schemeClr val="accent3"/>
            </a:solidFill>
            <a:ln>
              <a:noFill/>
            </a:ln>
            <a:effectLst/>
          </c:spPr>
          <c:invertIfNegative val="0"/>
          <c:dLbls>
            <c:dLbl>
              <c:idx val="0"/>
              <c:layout>
                <c:manualLayout>
                  <c:x val="-4.3911668377362455E-17"/>
                  <c:y val="0.1059602649006622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27F-40A7-AAC4-9D9C759E6EE4}"/>
                </c:ext>
                <c:ext xmlns:c15="http://schemas.microsoft.com/office/drawing/2012/chart" uri="{CE6537A1-D6FC-4f65-9D91-7224C49458BB}">
                  <c15:layout/>
                </c:ext>
              </c:extLst>
            </c:dLbl>
            <c:dLbl>
              <c:idx val="1"/>
              <c:layout>
                <c:manualLayout>
                  <c:x val="0"/>
                  <c:y val="9.271523178807945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27F-40A7-AAC4-9D9C759E6EE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Sheet3!$B$1:$C$1</c:f>
              <c:strCache>
                <c:ptCount val="2"/>
                <c:pt idx="0">
                  <c:v>Trước khi thực hiện BP</c:v>
                </c:pt>
                <c:pt idx="1">
                  <c:v>Sau khi thực hiện BP</c:v>
                </c:pt>
              </c:strCache>
            </c:strRef>
          </c:cat>
          <c:val>
            <c:numRef>
              <c:f>Sheet3!$B$4:$C$4</c:f>
              <c:numCache>
                <c:formatCode>General</c:formatCode>
                <c:ptCount val="2"/>
                <c:pt idx="0">
                  <c:v>24</c:v>
                </c:pt>
                <c:pt idx="1">
                  <c:v>6</c:v>
                </c:pt>
              </c:numCache>
            </c:numRef>
          </c:val>
          <c:extLst xmlns:c16r2="http://schemas.microsoft.com/office/drawing/2015/06/chart">
            <c:ext xmlns:c16="http://schemas.microsoft.com/office/drawing/2014/chart" uri="{C3380CC4-5D6E-409C-BE32-E72D297353CC}">
              <c16:uniqueId val="{00000007-727F-40A7-AAC4-9D9C759E6EE4}"/>
            </c:ext>
          </c:extLst>
        </c:ser>
        <c:dLbls>
          <c:showLegendKey val="0"/>
          <c:showVal val="1"/>
          <c:showCatName val="0"/>
          <c:showSerName val="0"/>
          <c:showPercent val="0"/>
          <c:showBubbleSize val="0"/>
        </c:dLbls>
        <c:gapWidth val="219"/>
        <c:overlap val="-27"/>
        <c:axId val="-182425952"/>
        <c:axId val="-182430304"/>
      </c:barChart>
      <c:catAx>
        <c:axId val="-18242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82430304"/>
        <c:crosses val="autoZero"/>
        <c:auto val="1"/>
        <c:lblAlgn val="ctr"/>
        <c:lblOffset val="100"/>
        <c:noMultiLvlLbl val="0"/>
      </c:catAx>
      <c:valAx>
        <c:axId val="-182430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425952"/>
        <c:crosses val="autoZero"/>
        <c:crossBetween val="between"/>
      </c:valAx>
      <c:spPr>
        <a:noFill/>
        <a:ln>
          <a:noFill/>
        </a:ln>
        <a:effectLst/>
      </c:spPr>
    </c:plotArea>
    <c:legend>
      <c:legendPos val="b"/>
      <c:layout>
        <c:manualLayout>
          <c:xMode val="edge"/>
          <c:yMode val="edge"/>
          <c:x val="0.8292722900655386"/>
          <c:y val="0.27835593467483238"/>
          <c:w val="0.17019793483898346"/>
          <c:h val="0.3420144356955383"/>
        </c:manualLayout>
      </c:layout>
      <c:overlay val="0"/>
      <c:spPr>
        <a:noFill/>
        <a:ln>
          <a:noFill/>
        </a:ln>
        <a:effectLst/>
      </c:spPr>
      <c:txPr>
        <a:bodyPr rot="0" spcFirstLastPara="1" vertOverflow="ellipsis" vert="horz" wrap="square" anchor="ctr" anchorCtr="1"/>
        <a:lstStyle/>
        <a:p>
          <a:pPr>
            <a:defRPr sz="2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42257217847774E-2"/>
          <c:y val="5.0925925925925923E-2"/>
          <c:w val="0.7593744770665819"/>
          <c:h val="0.58926615366323787"/>
        </c:manualLayout>
      </c:layout>
      <c:barChart>
        <c:barDir val="col"/>
        <c:grouping val="clustered"/>
        <c:varyColors val="0"/>
        <c:ser>
          <c:idx val="0"/>
          <c:order val="0"/>
          <c:tx>
            <c:strRef>
              <c:f>Sheet4!$A$2</c:f>
              <c:strCache>
                <c:ptCount val="1"/>
                <c:pt idx="0">
                  <c:v>Tốt</c:v>
                </c:pt>
              </c:strCache>
            </c:strRef>
          </c:tx>
          <c:spPr>
            <a:solidFill>
              <a:schemeClr val="accent1"/>
            </a:solidFill>
            <a:ln>
              <a:noFill/>
            </a:ln>
            <a:effectLst/>
          </c:spPr>
          <c:invertIfNegative val="0"/>
          <c:dLbls>
            <c:dLbl>
              <c:idx val="0"/>
              <c:layout>
                <c:manualLayout>
                  <c:x val="0"/>
                  <c:y val="2.777777777777781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8C2-43DE-9133-4E262E196FFF}"/>
                </c:ext>
                <c:ext xmlns:c15="http://schemas.microsoft.com/office/drawing/2012/chart" uri="{CE6537A1-D6FC-4f65-9D91-7224C49458BB}">
                  <c15:layout/>
                </c:ext>
              </c:extLst>
            </c:dLbl>
            <c:dLbl>
              <c:idx val="1"/>
              <c:layout>
                <c:manualLayout>
                  <c:x val="-5.2984448396498672E-3"/>
                  <c:y val="4.464416234453470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8C2-43DE-9133-4E262E196FF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Sheet4!$B$1:$C$1</c:f>
              <c:strCache>
                <c:ptCount val="2"/>
                <c:pt idx="0">
                  <c:v>Trước khi thực hiện BP</c:v>
                </c:pt>
                <c:pt idx="1">
                  <c:v>Sau khi thực hiện BP</c:v>
                </c:pt>
              </c:strCache>
            </c:strRef>
          </c:cat>
          <c:val>
            <c:numRef>
              <c:f>Sheet4!$B$2:$C$2</c:f>
              <c:numCache>
                <c:formatCode>General</c:formatCode>
                <c:ptCount val="2"/>
                <c:pt idx="0">
                  <c:v>0</c:v>
                </c:pt>
                <c:pt idx="1">
                  <c:v>3</c:v>
                </c:pt>
              </c:numCache>
            </c:numRef>
          </c:val>
          <c:extLst xmlns:c16r2="http://schemas.microsoft.com/office/drawing/2015/06/chart">
            <c:ext xmlns:c16="http://schemas.microsoft.com/office/drawing/2014/chart" uri="{C3380CC4-5D6E-409C-BE32-E72D297353CC}">
              <c16:uniqueId val="{00000002-68C2-43DE-9133-4E262E196FFF}"/>
            </c:ext>
          </c:extLst>
        </c:ser>
        <c:ser>
          <c:idx val="1"/>
          <c:order val="1"/>
          <c:tx>
            <c:strRef>
              <c:f>Sheet4!$A$3</c:f>
              <c:strCache>
                <c:ptCount val="1"/>
                <c:pt idx="0">
                  <c:v>Đạt</c:v>
                </c:pt>
              </c:strCache>
            </c:strRef>
          </c:tx>
          <c:spPr>
            <a:solidFill>
              <a:schemeClr val="accent2"/>
            </a:solidFill>
            <a:ln>
              <a:noFill/>
            </a:ln>
            <a:effectLst/>
          </c:spPr>
          <c:invertIfNegative val="0"/>
          <c:dLbls>
            <c:dLbl>
              <c:idx val="0"/>
              <c:layout>
                <c:manualLayout>
                  <c:x val="-4.5775584388386601E-17"/>
                  <c:y val="0.1018518518518517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8C2-43DE-9133-4E262E196FFF}"/>
                </c:ext>
                <c:ext xmlns:c15="http://schemas.microsoft.com/office/drawing/2012/chart" uri="{CE6537A1-D6FC-4f65-9D91-7224C49458BB}">
                  <c15:layout/>
                </c:ext>
              </c:extLst>
            </c:dLbl>
            <c:dLbl>
              <c:idx val="1"/>
              <c:layout>
                <c:manualLayout>
                  <c:x val="0"/>
                  <c:y val="0.11574074074074078"/>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8C2-43DE-9133-4E262E196FF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Sheet4!$B$1:$C$1</c:f>
              <c:strCache>
                <c:ptCount val="2"/>
                <c:pt idx="0">
                  <c:v>Trước khi thực hiện BP</c:v>
                </c:pt>
                <c:pt idx="1">
                  <c:v>Sau khi thực hiện BP</c:v>
                </c:pt>
              </c:strCache>
            </c:strRef>
          </c:cat>
          <c:val>
            <c:numRef>
              <c:f>Sheet4!$B$3:$C$3</c:f>
              <c:numCache>
                <c:formatCode>General</c:formatCode>
                <c:ptCount val="2"/>
                <c:pt idx="0">
                  <c:v>7</c:v>
                </c:pt>
                <c:pt idx="1">
                  <c:v>21</c:v>
                </c:pt>
              </c:numCache>
            </c:numRef>
          </c:val>
          <c:extLst xmlns:c16r2="http://schemas.microsoft.com/office/drawing/2015/06/chart">
            <c:ext xmlns:c16="http://schemas.microsoft.com/office/drawing/2014/chart" uri="{C3380CC4-5D6E-409C-BE32-E72D297353CC}">
              <c16:uniqueId val="{00000005-68C2-43DE-9133-4E262E196FFF}"/>
            </c:ext>
          </c:extLst>
        </c:ser>
        <c:ser>
          <c:idx val="2"/>
          <c:order val="2"/>
          <c:tx>
            <c:strRef>
              <c:f>Sheet4!$A$4</c:f>
              <c:strCache>
                <c:ptCount val="1"/>
                <c:pt idx="0">
                  <c:v>Chưa đạt</c:v>
                </c:pt>
              </c:strCache>
            </c:strRef>
          </c:tx>
          <c:spPr>
            <a:solidFill>
              <a:schemeClr val="accent3"/>
            </a:solidFill>
            <a:ln>
              <a:noFill/>
            </a:ln>
            <a:effectLst/>
          </c:spPr>
          <c:invertIfNegative val="0"/>
          <c:dLbls>
            <c:dLbl>
              <c:idx val="0"/>
              <c:layout>
                <c:manualLayout>
                  <c:x val="0"/>
                  <c:y val="0.11574074074074078"/>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8C2-43DE-9133-4E262E196FFF}"/>
                </c:ext>
                <c:ext xmlns:c15="http://schemas.microsoft.com/office/drawing/2012/chart" uri="{CE6537A1-D6FC-4f65-9D91-7224C49458BB}">
                  <c15:layout/>
                </c:ext>
              </c:extLst>
            </c:dLbl>
            <c:dLbl>
              <c:idx val="1"/>
              <c:layout>
                <c:manualLayout>
                  <c:x val="0"/>
                  <c:y val="0.1018518518518517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8C2-43DE-9133-4E262E196FF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Sheet4!$B$1:$C$1</c:f>
              <c:strCache>
                <c:ptCount val="2"/>
                <c:pt idx="0">
                  <c:v>Trước khi thực hiện BP</c:v>
                </c:pt>
                <c:pt idx="1">
                  <c:v>Sau khi thực hiện BP</c:v>
                </c:pt>
              </c:strCache>
            </c:strRef>
          </c:cat>
          <c:val>
            <c:numRef>
              <c:f>Sheet4!$B$4:$C$4</c:f>
              <c:numCache>
                <c:formatCode>General</c:formatCode>
                <c:ptCount val="2"/>
                <c:pt idx="0">
                  <c:v>27</c:v>
                </c:pt>
                <c:pt idx="1">
                  <c:v>10</c:v>
                </c:pt>
              </c:numCache>
            </c:numRef>
          </c:val>
          <c:extLst xmlns:c16r2="http://schemas.microsoft.com/office/drawing/2015/06/chart">
            <c:ext xmlns:c16="http://schemas.microsoft.com/office/drawing/2014/chart" uri="{C3380CC4-5D6E-409C-BE32-E72D297353CC}">
              <c16:uniqueId val="{00000008-68C2-43DE-9133-4E262E196FFF}"/>
            </c:ext>
          </c:extLst>
        </c:ser>
        <c:dLbls>
          <c:showLegendKey val="0"/>
          <c:showVal val="0"/>
          <c:showCatName val="0"/>
          <c:showSerName val="0"/>
          <c:showPercent val="0"/>
          <c:showBubbleSize val="0"/>
        </c:dLbls>
        <c:gapWidth val="219"/>
        <c:overlap val="-27"/>
        <c:axId val="-182416704"/>
        <c:axId val="-182416160"/>
      </c:barChart>
      <c:catAx>
        <c:axId val="-18241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82416160"/>
        <c:crosses val="autoZero"/>
        <c:auto val="1"/>
        <c:lblAlgn val="ctr"/>
        <c:lblOffset val="100"/>
        <c:noMultiLvlLbl val="0"/>
      </c:catAx>
      <c:valAx>
        <c:axId val="-18241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416704"/>
        <c:crosses val="autoZero"/>
        <c:crossBetween val="between"/>
      </c:valAx>
      <c:spPr>
        <a:noFill/>
        <a:ln>
          <a:noFill/>
        </a:ln>
        <a:effectLst/>
      </c:spPr>
    </c:plotArea>
    <c:legend>
      <c:legendPos val="b"/>
      <c:layout>
        <c:manualLayout>
          <c:xMode val="edge"/>
          <c:yMode val="edge"/>
          <c:x val="0.82577073933174083"/>
          <c:y val="0.26909667541557308"/>
          <c:w val="0.17242855878970184"/>
          <c:h val="0.36053295421405673"/>
        </c:manualLayout>
      </c:layout>
      <c:overlay val="0"/>
      <c:spPr>
        <a:noFill/>
        <a:ln>
          <a:noFill/>
        </a:ln>
        <a:effectLst/>
      </c:spPr>
      <c:txPr>
        <a:bodyPr rot="0" spcFirstLastPara="1" vertOverflow="ellipsis" vert="horz" wrap="square" anchor="ctr" anchorCtr="1"/>
        <a:lstStyle/>
        <a:p>
          <a:pPr>
            <a:defRPr sz="2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0.01218</cdr:x>
      <cdr:y>0.82759</cdr:y>
    </cdr:from>
    <cdr:to>
      <cdr:x>0.97686</cdr:x>
      <cdr:y>0.96635</cdr:y>
    </cdr:to>
    <cdr:sp macro="" textlink="">
      <cdr:nvSpPr>
        <cdr:cNvPr id="2" name="TextBox 1">
          <a:extLst xmlns:a="http://schemas.openxmlformats.org/drawingml/2006/main">
            <a:ext uri="{FF2B5EF4-FFF2-40B4-BE49-F238E27FC236}">
              <a16:creationId xmlns="" xmlns:a16="http://schemas.microsoft.com/office/drawing/2014/main" id="{78A6742A-B307-51B3-C9B1-8E931845B57B}"/>
            </a:ext>
          </a:extLst>
        </cdr:cNvPr>
        <cdr:cNvSpPr txBox="1"/>
      </cdr:nvSpPr>
      <cdr:spPr>
        <a:xfrm xmlns:a="http://schemas.openxmlformats.org/drawingml/2006/main">
          <a:off x="164010" y="6912768"/>
          <a:ext cx="12989894" cy="11590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eaLnBrk="1" fontAlgn="auto" latinLnBrk="0" hangingPunct="1"/>
          <a:r>
            <a:rPr lang="en-US" sz="2800" b="1" i="1" baseline="0" dirty="0" err="1">
              <a:solidFill>
                <a:srgbClr val="FF0000"/>
              </a:solidFill>
              <a:effectLst/>
              <a:latin typeface="Times New Roman" panose="02020603050405020304" pitchFamily="18" charset="0"/>
              <a:cs typeface="Times New Roman" panose="02020603050405020304" pitchFamily="18" charset="0"/>
            </a:rPr>
            <a:t>Biểu</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đồ</a:t>
          </a:r>
          <a:r>
            <a:rPr lang="en-US" sz="2800" b="1" i="1" baseline="0" dirty="0">
              <a:solidFill>
                <a:srgbClr val="FF0000"/>
              </a:solidFill>
              <a:effectLst/>
              <a:latin typeface="Times New Roman" panose="02020603050405020304" pitchFamily="18" charset="0"/>
              <a:cs typeface="Times New Roman" panose="02020603050405020304" pitchFamily="18" charset="0"/>
            </a:rPr>
            <a:t> so </a:t>
          </a:r>
          <a:r>
            <a:rPr lang="en-US" sz="2800" b="1" i="1" baseline="0" dirty="0" err="1">
              <a:solidFill>
                <a:srgbClr val="FF0000"/>
              </a:solidFill>
              <a:effectLst/>
              <a:latin typeface="Times New Roman" panose="02020603050405020304" pitchFamily="18" charset="0"/>
              <a:cs typeface="Times New Roman" panose="02020603050405020304" pitchFamily="18" charset="0"/>
            </a:rPr>
            <a:t>sánh</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trình</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độ</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thể</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lực</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chung</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của</a:t>
          </a:r>
          <a:r>
            <a:rPr lang="en-US" sz="2800" b="1" i="1" baseline="0" dirty="0">
              <a:solidFill>
                <a:srgbClr val="FF0000"/>
              </a:solidFill>
              <a:effectLst/>
              <a:latin typeface="Times New Roman" panose="02020603050405020304" pitchFamily="18" charset="0"/>
              <a:cs typeface="Times New Roman" panose="02020603050405020304" pitchFamily="18" charset="0"/>
            </a:rPr>
            <a:t> HS </a:t>
          </a:r>
          <a:r>
            <a:rPr lang="en-US" sz="2800" b="1" i="1" baseline="0" dirty="0" err="1">
              <a:solidFill>
                <a:srgbClr val="FF0000"/>
              </a:solidFill>
              <a:effectLst/>
              <a:latin typeface="Times New Roman" panose="02020603050405020304" pitchFamily="18" charset="0"/>
              <a:cs typeface="Times New Roman" panose="02020603050405020304" pitchFamily="18" charset="0"/>
            </a:rPr>
            <a:t>lớp</a:t>
          </a:r>
          <a:r>
            <a:rPr lang="en-US" sz="2800" b="1" i="1" baseline="0" dirty="0">
              <a:solidFill>
                <a:srgbClr val="FF0000"/>
              </a:solidFill>
              <a:effectLst/>
              <a:latin typeface="Times New Roman" panose="02020603050405020304" pitchFamily="18" charset="0"/>
              <a:cs typeface="Times New Roman" panose="02020603050405020304" pitchFamily="18" charset="0"/>
            </a:rPr>
            <a:t> 7A3 </a:t>
          </a:r>
          <a:endParaRPr lang="vi-VN" sz="2800" b="1" dirty="0">
            <a:solidFill>
              <a:srgbClr val="FF0000"/>
            </a:solidFill>
            <a:effectLst/>
            <a:latin typeface="Times New Roman" panose="02020603050405020304" pitchFamily="18" charset="0"/>
            <a:cs typeface="Times New Roman" panose="02020603050405020304" pitchFamily="18" charset="0"/>
          </a:endParaRPr>
        </a:p>
        <a:p xmlns:a="http://schemas.openxmlformats.org/drawingml/2006/main">
          <a:pPr algn="ctr" rtl="0" eaLnBrk="1" fontAlgn="auto" latinLnBrk="0" hangingPunct="1"/>
          <a:r>
            <a:rPr lang="en-US" sz="2800" b="1" i="1" baseline="0" dirty="0">
              <a:solidFill>
                <a:srgbClr val="FF0000"/>
              </a:solidFill>
              <a:effectLst/>
              <a:latin typeface="Times New Roman" panose="02020603050405020304" pitchFamily="18" charset="0"/>
              <a:cs typeface="Times New Roman" panose="02020603050405020304" pitchFamily="18" charset="0"/>
            </a:rPr>
            <a:t>(</a:t>
          </a:r>
          <a:r>
            <a:rPr lang="en-US" sz="2800" b="1" i="1" baseline="0">
              <a:solidFill>
                <a:srgbClr val="FF0000"/>
              </a:solidFill>
              <a:effectLst/>
              <a:latin typeface="Times New Roman" panose="02020603050405020304" pitchFamily="18" charset="0"/>
              <a:cs typeface="Times New Roman" panose="02020603050405020304" pitchFamily="18" charset="0"/>
            </a:rPr>
            <a:t>Test </a:t>
          </a:r>
          <a:r>
            <a:rPr lang="en-US" sz="2800" b="1" i="1" smtClean="0">
              <a:solidFill>
                <a:srgbClr val="FF0000"/>
              </a:solidFill>
              <a:latin typeface="Times New Roman" panose="02020603050405020304" pitchFamily="18" charset="0"/>
              <a:cs typeface="Times New Roman" panose="02020603050405020304" pitchFamily="18" charset="0"/>
            </a:rPr>
            <a:t>nằm ngửa gập bụng</a:t>
          </a:r>
          <a:r>
            <a:rPr lang="en-US" sz="2800" b="1" i="1" baseline="0" smtClean="0">
              <a:solidFill>
                <a:srgbClr val="FF0000"/>
              </a:solidFill>
              <a:effectLst/>
              <a:latin typeface="Times New Roman" panose="02020603050405020304" pitchFamily="18" charset="0"/>
              <a:cs typeface="Times New Roman" panose="02020603050405020304" pitchFamily="18" charset="0"/>
            </a:rPr>
            <a:t>)</a:t>
          </a:r>
          <a:endParaRPr lang="vi-VN" sz="2800" b="1" dirty="0">
            <a:solidFill>
              <a:srgbClr val="FF0000"/>
            </a:solidFill>
            <a:effectLst/>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0.01656</cdr:x>
      <cdr:y>0.78241</cdr:y>
    </cdr:from>
    <cdr:to>
      <cdr:x>0.97962</cdr:x>
      <cdr:y>0.96296</cdr:y>
    </cdr:to>
    <cdr:sp macro="" textlink="">
      <cdr:nvSpPr>
        <cdr:cNvPr id="2" name="TextBox 1">
          <a:extLst xmlns:a="http://schemas.openxmlformats.org/drawingml/2006/main">
            <a:ext uri="{FF2B5EF4-FFF2-40B4-BE49-F238E27FC236}">
              <a16:creationId xmlns="" xmlns:a16="http://schemas.microsoft.com/office/drawing/2014/main" id="{DC171191-97A0-4CA5-7456-AC083A2374B1}"/>
            </a:ext>
          </a:extLst>
        </cdr:cNvPr>
        <cdr:cNvSpPr txBox="1"/>
      </cdr:nvSpPr>
      <cdr:spPr>
        <a:xfrm xmlns:a="http://schemas.openxmlformats.org/drawingml/2006/main">
          <a:off x="82550" y="2146300"/>
          <a:ext cx="4800600"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eaLnBrk="1" fontAlgn="auto" latinLnBrk="0" hangingPunct="1"/>
          <a:r>
            <a:rPr lang="en-US" sz="2800" b="1" i="1" baseline="0" dirty="0" err="1">
              <a:solidFill>
                <a:srgbClr val="FF0000"/>
              </a:solidFill>
              <a:effectLst/>
              <a:latin typeface="Times New Roman" panose="02020603050405020304" pitchFamily="18" charset="0"/>
              <a:cs typeface="Times New Roman" panose="02020603050405020304" pitchFamily="18" charset="0"/>
            </a:rPr>
            <a:t>Biểu</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đồ</a:t>
          </a:r>
          <a:r>
            <a:rPr lang="en-US" sz="2800" b="1" i="1" baseline="0" dirty="0">
              <a:solidFill>
                <a:srgbClr val="FF0000"/>
              </a:solidFill>
              <a:effectLst/>
              <a:latin typeface="Times New Roman" panose="02020603050405020304" pitchFamily="18" charset="0"/>
              <a:cs typeface="Times New Roman" panose="02020603050405020304" pitchFamily="18" charset="0"/>
            </a:rPr>
            <a:t> so </a:t>
          </a:r>
          <a:r>
            <a:rPr lang="en-US" sz="2800" b="1" i="1" baseline="0" dirty="0" err="1">
              <a:solidFill>
                <a:srgbClr val="FF0000"/>
              </a:solidFill>
              <a:effectLst/>
              <a:latin typeface="Times New Roman" panose="02020603050405020304" pitchFamily="18" charset="0"/>
              <a:cs typeface="Times New Roman" panose="02020603050405020304" pitchFamily="18" charset="0"/>
            </a:rPr>
            <a:t>sánh</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trình</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độ</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thể</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lực</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chung</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của</a:t>
          </a:r>
          <a:r>
            <a:rPr lang="en-US" sz="2800" b="1" i="1" baseline="0" dirty="0">
              <a:solidFill>
                <a:srgbClr val="FF0000"/>
              </a:solidFill>
              <a:effectLst/>
              <a:latin typeface="Times New Roman" panose="02020603050405020304" pitchFamily="18" charset="0"/>
              <a:cs typeface="Times New Roman" panose="02020603050405020304" pitchFamily="18" charset="0"/>
            </a:rPr>
            <a:t> HS </a:t>
          </a:r>
          <a:r>
            <a:rPr lang="en-US" sz="2800" b="1" i="1" baseline="0" dirty="0" err="1">
              <a:solidFill>
                <a:srgbClr val="FF0000"/>
              </a:solidFill>
              <a:effectLst/>
              <a:latin typeface="Times New Roman" panose="02020603050405020304" pitchFamily="18" charset="0"/>
              <a:cs typeface="Times New Roman" panose="02020603050405020304" pitchFamily="18" charset="0"/>
            </a:rPr>
            <a:t>lớp</a:t>
          </a:r>
          <a:r>
            <a:rPr lang="en-US" sz="2800" b="1" i="1" baseline="0" dirty="0">
              <a:solidFill>
                <a:srgbClr val="FF0000"/>
              </a:solidFill>
              <a:effectLst/>
              <a:latin typeface="Times New Roman" panose="02020603050405020304" pitchFamily="18" charset="0"/>
              <a:cs typeface="Times New Roman" panose="02020603050405020304" pitchFamily="18" charset="0"/>
            </a:rPr>
            <a:t> 7A3 </a:t>
          </a:r>
        </a:p>
        <a:p xmlns:a="http://schemas.openxmlformats.org/drawingml/2006/main">
          <a:pPr algn="ctr" rtl="0" eaLnBrk="1" fontAlgn="auto" latinLnBrk="0" hangingPunct="1"/>
          <a:r>
            <a:rPr lang="en-US" sz="2800" b="1" i="1" baseline="0" dirty="0">
              <a:solidFill>
                <a:srgbClr val="FF0000"/>
              </a:solidFill>
              <a:effectLst/>
              <a:latin typeface="Times New Roman" panose="02020603050405020304" pitchFamily="18" charset="0"/>
              <a:cs typeface="Times New Roman" panose="02020603050405020304" pitchFamily="18" charset="0"/>
            </a:rPr>
            <a:t>(Test </a:t>
          </a:r>
          <a:r>
            <a:rPr lang="en-US" sz="2800" b="1" i="1" baseline="0" dirty="0" err="1">
              <a:solidFill>
                <a:srgbClr val="FF0000"/>
              </a:solidFill>
              <a:effectLst/>
              <a:latin typeface="Times New Roman" panose="02020603050405020304" pitchFamily="18" charset="0"/>
              <a:cs typeface="Times New Roman" panose="02020603050405020304" pitchFamily="18" charset="0"/>
            </a:rPr>
            <a:t>bật</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xa</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tại</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chỗ</a:t>
          </a:r>
          <a:r>
            <a:rPr lang="en-US" sz="2800" b="1" i="1" baseline="0" dirty="0">
              <a:solidFill>
                <a:srgbClr val="FF0000"/>
              </a:solidFill>
              <a:effectLst/>
              <a:latin typeface="Times New Roman" panose="02020603050405020304" pitchFamily="18" charset="0"/>
              <a:cs typeface="Times New Roman" panose="02020603050405020304" pitchFamily="18" charset="0"/>
            </a:rPr>
            <a:t>)</a:t>
          </a:r>
          <a:endParaRPr lang="vi-VN" sz="2800" b="1" dirty="0">
            <a:solidFill>
              <a:srgbClr val="FF0000"/>
            </a:solidFill>
            <a:effectLst/>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0.1006</cdr:x>
      <cdr:y>0.73451</cdr:y>
    </cdr:from>
    <cdr:to>
      <cdr:x>0.92455</cdr:x>
      <cdr:y>0.99065</cdr:y>
    </cdr:to>
    <cdr:sp macro="" textlink="">
      <cdr:nvSpPr>
        <cdr:cNvPr id="2" name="TextBox 1">
          <a:extLst xmlns:a="http://schemas.openxmlformats.org/drawingml/2006/main">
            <a:ext uri="{FF2B5EF4-FFF2-40B4-BE49-F238E27FC236}">
              <a16:creationId xmlns="" xmlns:a16="http://schemas.microsoft.com/office/drawing/2014/main" id="{152EB367-DDD4-2BD3-F628-EADDD1DBDA28}"/>
            </a:ext>
          </a:extLst>
        </cdr:cNvPr>
        <cdr:cNvSpPr txBox="1"/>
      </cdr:nvSpPr>
      <cdr:spPr>
        <a:xfrm xmlns:a="http://schemas.openxmlformats.org/drawingml/2006/main">
          <a:off x="1325653" y="5976665"/>
          <a:ext cx="10857572" cy="20841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eaLnBrk="1" fontAlgn="auto" latinLnBrk="0" hangingPunct="1"/>
          <a:endParaRPr lang="en-US" sz="1400" b="1" i="1" baseline="0" dirty="0">
            <a:solidFill>
              <a:srgbClr val="FF0000"/>
            </a:solidFill>
            <a:effectLst/>
            <a:latin typeface="Times New Roman" panose="02020603050405020304" pitchFamily="18" charset="0"/>
            <a:ea typeface="+mn-ea"/>
            <a:cs typeface="Times New Roman" panose="02020603050405020304" pitchFamily="18" charset="0"/>
          </a:endParaRPr>
        </a:p>
        <a:p xmlns:a="http://schemas.openxmlformats.org/drawingml/2006/main">
          <a:pPr algn="ctr" rtl="0" eaLnBrk="1" fontAlgn="auto" latinLnBrk="0" hangingPunct="1"/>
          <a:endParaRPr lang="en-US" sz="1400" b="1" i="1" dirty="0">
            <a:solidFill>
              <a:srgbClr val="FF0000"/>
            </a:solidFill>
            <a:latin typeface="Times New Roman" panose="02020603050405020304" pitchFamily="18" charset="0"/>
            <a:cs typeface="Times New Roman" panose="02020603050405020304" pitchFamily="18" charset="0"/>
          </a:endParaRPr>
        </a:p>
        <a:p xmlns:a="http://schemas.openxmlformats.org/drawingml/2006/main">
          <a:pPr algn="ctr" rtl="0" eaLnBrk="1" fontAlgn="auto" latinLnBrk="0" hangingPunct="1"/>
          <a:endParaRPr lang="en-US" sz="1400" b="1" i="1" baseline="0" dirty="0">
            <a:solidFill>
              <a:srgbClr val="FF0000"/>
            </a:solidFill>
            <a:effectLst/>
            <a:latin typeface="Times New Roman" panose="02020603050405020304" pitchFamily="18" charset="0"/>
            <a:ea typeface="+mn-ea"/>
            <a:cs typeface="Times New Roman" panose="02020603050405020304" pitchFamily="18" charset="0"/>
          </a:endParaRPr>
        </a:p>
        <a:p xmlns:a="http://schemas.openxmlformats.org/drawingml/2006/main">
          <a:pPr algn="ctr" rtl="0" eaLnBrk="1" fontAlgn="auto" latinLnBrk="0" hangingPunct="1"/>
          <a:r>
            <a:rPr lang="en-US" sz="2800" b="1" i="1" baseline="0" dirty="0" err="1">
              <a:solidFill>
                <a:srgbClr val="FF0000"/>
              </a:solidFill>
              <a:effectLst/>
              <a:latin typeface="Times New Roman" panose="02020603050405020304" pitchFamily="18" charset="0"/>
              <a:cs typeface="Times New Roman" panose="02020603050405020304" pitchFamily="18" charset="0"/>
            </a:rPr>
            <a:t>Biểu</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đồ</a:t>
          </a:r>
          <a:r>
            <a:rPr lang="en-US" sz="2800" b="1" i="1" baseline="0" dirty="0">
              <a:solidFill>
                <a:srgbClr val="FF0000"/>
              </a:solidFill>
              <a:effectLst/>
              <a:latin typeface="Times New Roman" panose="02020603050405020304" pitchFamily="18" charset="0"/>
              <a:cs typeface="Times New Roman" panose="02020603050405020304" pitchFamily="18" charset="0"/>
            </a:rPr>
            <a:t> so </a:t>
          </a:r>
          <a:r>
            <a:rPr lang="en-US" sz="2800" b="1" i="1" baseline="0" dirty="0" err="1">
              <a:solidFill>
                <a:srgbClr val="FF0000"/>
              </a:solidFill>
              <a:effectLst/>
              <a:latin typeface="Times New Roman" panose="02020603050405020304" pitchFamily="18" charset="0"/>
              <a:cs typeface="Times New Roman" panose="02020603050405020304" pitchFamily="18" charset="0"/>
            </a:rPr>
            <a:t>sánh</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trình</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độ</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thể</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lực</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chung</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của</a:t>
          </a:r>
          <a:r>
            <a:rPr lang="en-US" sz="2800" b="1" i="1" baseline="0" dirty="0">
              <a:solidFill>
                <a:srgbClr val="FF0000"/>
              </a:solidFill>
              <a:effectLst/>
              <a:latin typeface="Times New Roman" panose="02020603050405020304" pitchFamily="18" charset="0"/>
              <a:cs typeface="Times New Roman" panose="02020603050405020304" pitchFamily="18" charset="0"/>
            </a:rPr>
            <a:t> HS </a:t>
          </a:r>
          <a:r>
            <a:rPr lang="en-US" sz="2800" b="1" i="1" baseline="0" dirty="0" err="1">
              <a:solidFill>
                <a:srgbClr val="FF0000"/>
              </a:solidFill>
              <a:effectLst/>
              <a:latin typeface="Times New Roman" panose="02020603050405020304" pitchFamily="18" charset="0"/>
              <a:cs typeface="Times New Roman" panose="02020603050405020304" pitchFamily="18" charset="0"/>
            </a:rPr>
            <a:t>lớp</a:t>
          </a:r>
          <a:r>
            <a:rPr lang="en-US" sz="2800" b="1" i="1" baseline="0" dirty="0">
              <a:solidFill>
                <a:srgbClr val="FF0000"/>
              </a:solidFill>
              <a:effectLst/>
              <a:latin typeface="Times New Roman" panose="02020603050405020304" pitchFamily="18" charset="0"/>
              <a:cs typeface="Times New Roman" panose="02020603050405020304" pitchFamily="18" charset="0"/>
            </a:rPr>
            <a:t> 7A3 </a:t>
          </a:r>
          <a:endParaRPr lang="vi-VN" sz="2800" dirty="0">
            <a:solidFill>
              <a:srgbClr val="FF0000"/>
            </a:solidFill>
            <a:effectLst/>
            <a:latin typeface="Times New Roman" panose="02020603050405020304" pitchFamily="18" charset="0"/>
            <a:cs typeface="Times New Roman" panose="02020603050405020304" pitchFamily="18" charset="0"/>
          </a:endParaRPr>
        </a:p>
        <a:p xmlns:a="http://schemas.openxmlformats.org/drawingml/2006/main">
          <a:pPr algn="ctr" rtl="0" eaLnBrk="1" fontAlgn="auto" latinLnBrk="0" hangingPunct="1"/>
          <a:r>
            <a:rPr lang="en-US" sz="2800" b="1" i="1" baseline="0" dirty="0">
              <a:solidFill>
                <a:srgbClr val="FF0000"/>
              </a:solidFill>
              <a:effectLst/>
              <a:latin typeface="Times New Roman" panose="02020603050405020304" pitchFamily="18" charset="0"/>
              <a:cs typeface="Times New Roman" panose="02020603050405020304" pitchFamily="18" charset="0"/>
            </a:rPr>
            <a:t>(Test </a:t>
          </a:r>
          <a:r>
            <a:rPr lang="en-US" sz="2800" b="1" i="1" baseline="0" dirty="0" err="1">
              <a:solidFill>
                <a:srgbClr val="FF0000"/>
              </a:solidFill>
              <a:effectLst/>
              <a:latin typeface="Times New Roman" panose="02020603050405020304" pitchFamily="18" charset="0"/>
              <a:cs typeface="Times New Roman" panose="02020603050405020304" pitchFamily="18" charset="0"/>
            </a:rPr>
            <a:t>chạy</a:t>
          </a:r>
          <a:r>
            <a:rPr lang="en-US" sz="2800" b="1" i="1" baseline="0" dirty="0">
              <a:solidFill>
                <a:srgbClr val="FF0000"/>
              </a:solidFill>
              <a:effectLst/>
              <a:latin typeface="Times New Roman" panose="02020603050405020304" pitchFamily="18" charset="0"/>
              <a:cs typeface="Times New Roman" panose="02020603050405020304" pitchFamily="18" charset="0"/>
            </a:rPr>
            <a:t> 30m XPC)</a:t>
          </a:r>
          <a:endParaRPr lang="vi-VN" sz="2800" dirty="0">
            <a:solidFill>
              <a:srgbClr val="FF0000"/>
            </a:solidFill>
            <a:effectLst/>
            <a:latin typeface="Times New Roman" panose="0202060305040502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0.05868</cdr:x>
      <cdr:y>0.7193</cdr:y>
    </cdr:from>
    <cdr:to>
      <cdr:x>0.94007</cdr:x>
      <cdr:y>0.96296</cdr:y>
    </cdr:to>
    <cdr:sp macro="" textlink="">
      <cdr:nvSpPr>
        <cdr:cNvPr id="2" name="TextBox 1">
          <a:extLst xmlns:a="http://schemas.openxmlformats.org/drawingml/2006/main">
            <a:ext uri="{FF2B5EF4-FFF2-40B4-BE49-F238E27FC236}">
              <a16:creationId xmlns="" xmlns:a16="http://schemas.microsoft.com/office/drawing/2014/main" id="{E2FC2D55-23F1-453C-8B3C-0A39CA22B3F1}"/>
            </a:ext>
          </a:extLst>
        </cdr:cNvPr>
        <cdr:cNvSpPr txBox="1"/>
      </cdr:nvSpPr>
      <cdr:spPr>
        <a:xfrm xmlns:a="http://schemas.openxmlformats.org/drawingml/2006/main">
          <a:off x="764803" y="5904656"/>
          <a:ext cx="11487550" cy="20001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eaLnBrk="1" fontAlgn="auto" latinLnBrk="0" hangingPunct="1"/>
          <a:endParaRPr lang="en-US" sz="1400" b="1" i="1" baseline="0" dirty="0">
            <a:solidFill>
              <a:srgbClr val="FF0000"/>
            </a:solidFill>
            <a:effectLst/>
            <a:latin typeface="Times New Roman" panose="02020603050405020304" pitchFamily="18" charset="0"/>
            <a:ea typeface="+mn-ea"/>
            <a:cs typeface="Times New Roman" panose="02020603050405020304" pitchFamily="18" charset="0"/>
          </a:endParaRPr>
        </a:p>
        <a:p xmlns:a="http://schemas.openxmlformats.org/drawingml/2006/main">
          <a:pPr algn="ctr" rtl="0" eaLnBrk="1" fontAlgn="auto" latinLnBrk="0" hangingPunct="1"/>
          <a:endParaRPr lang="en-US" sz="1400" b="1" i="1" dirty="0">
            <a:solidFill>
              <a:srgbClr val="FF0000"/>
            </a:solidFill>
            <a:latin typeface="Times New Roman" panose="02020603050405020304" pitchFamily="18" charset="0"/>
            <a:cs typeface="Times New Roman" panose="02020603050405020304" pitchFamily="18" charset="0"/>
          </a:endParaRPr>
        </a:p>
        <a:p xmlns:a="http://schemas.openxmlformats.org/drawingml/2006/main">
          <a:pPr algn="ctr" rtl="0" eaLnBrk="1" fontAlgn="auto" latinLnBrk="0" hangingPunct="1"/>
          <a:r>
            <a:rPr lang="en-US" sz="2800" b="1" i="1" baseline="0" dirty="0" err="1">
              <a:solidFill>
                <a:srgbClr val="FF0000"/>
              </a:solidFill>
              <a:effectLst/>
              <a:latin typeface="Times New Roman" panose="02020603050405020304" pitchFamily="18" charset="0"/>
              <a:cs typeface="Times New Roman" panose="02020603050405020304" pitchFamily="18" charset="0"/>
            </a:rPr>
            <a:t>Biểu</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đồ</a:t>
          </a:r>
          <a:r>
            <a:rPr lang="en-US" sz="2800" b="1" i="1" baseline="0" dirty="0">
              <a:solidFill>
                <a:srgbClr val="FF0000"/>
              </a:solidFill>
              <a:effectLst/>
              <a:latin typeface="Times New Roman" panose="02020603050405020304" pitchFamily="18" charset="0"/>
              <a:cs typeface="Times New Roman" panose="02020603050405020304" pitchFamily="18" charset="0"/>
            </a:rPr>
            <a:t> so </a:t>
          </a:r>
          <a:r>
            <a:rPr lang="en-US" sz="2800" b="1" i="1" baseline="0" dirty="0" err="1">
              <a:solidFill>
                <a:srgbClr val="FF0000"/>
              </a:solidFill>
              <a:effectLst/>
              <a:latin typeface="Times New Roman" panose="02020603050405020304" pitchFamily="18" charset="0"/>
              <a:cs typeface="Times New Roman" panose="02020603050405020304" pitchFamily="18" charset="0"/>
            </a:rPr>
            <a:t>sánh</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trình</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độ</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thể</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lực</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chung</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của</a:t>
          </a:r>
          <a:r>
            <a:rPr lang="en-US" sz="2800" b="1" i="1" baseline="0" dirty="0">
              <a:solidFill>
                <a:srgbClr val="FF0000"/>
              </a:solidFill>
              <a:effectLst/>
              <a:latin typeface="Times New Roman" panose="02020603050405020304" pitchFamily="18" charset="0"/>
              <a:cs typeface="Times New Roman" panose="02020603050405020304" pitchFamily="18" charset="0"/>
            </a:rPr>
            <a:t> HS </a:t>
          </a:r>
          <a:r>
            <a:rPr lang="en-US" sz="2800" b="1" i="1" baseline="0" dirty="0" err="1">
              <a:solidFill>
                <a:srgbClr val="FF0000"/>
              </a:solidFill>
              <a:effectLst/>
              <a:latin typeface="Times New Roman" panose="02020603050405020304" pitchFamily="18" charset="0"/>
              <a:cs typeface="Times New Roman" panose="02020603050405020304" pitchFamily="18" charset="0"/>
            </a:rPr>
            <a:t>lớp</a:t>
          </a:r>
          <a:r>
            <a:rPr lang="en-US" sz="2800" b="1" i="1" baseline="0" dirty="0">
              <a:solidFill>
                <a:srgbClr val="FF0000"/>
              </a:solidFill>
              <a:effectLst/>
              <a:latin typeface="Times New Roman" panose="02020603050405020304" pitchFamily="18" charset="0"/>
              <a:cs typeface="Times New Roman" panose="02020603050405020304" pitchFamily="18" charset="0"/>
            </a:rPr>
            <a:t> 7A3 </a:t>
          </a:r>
          <a:endParaRPr lang="vi-VN" sz="2800" b="1" dirty="0">
            <a:solidFill>
              <a:srgbClr val="FF0000"/>
            </a:solidFill>
            <a:effectLst/>
            <a:latin typeface="Times New Roman" panose="02020603050405020304" pitchFamily="18" charset="0"/>
            <a:cs typeface="Times New Roman" panose="02020603050405020304" pitchFamily="18" charset="0"/>
          </a:endParaRPr>
        </a:p>
        <a:p xmlns:a="http://schemas.openxmlformats.org/drawingml/2006/main">
          <a:pPr algn="ctr" rtl="0" eaLnBrk="1" fontAlgn="auto" latinLnBrk="0" hangingPunct="1"/>
          <a:r>
            <a:rPr lang="en-US" sz="2800" b="1" i="1" baseline="0" dirty="0">
              <a:solidFill>
                <a:srgbClr val="FF0000"/>
              </a:solidFill>
              <a:effectLst/>
              <a:latin typeface="Times New Roman" panose="02020603050405020304" pitchFamily="18" charset="0"/>
              <a:cs typeface="Times New Roman" panose="02020603050405020304" pitchFamily="18" charset="0"/>
            </a:rPr>
            <a:t>(Test </a:t>
          </a:r>
          <a:r>
            <a:rPr lang="en-US" sz="2800" b="1" i="1" baseline="0" dirty="0" err="1">
              <a:solidFill>
                <a:srgbClr val="FF0000"/>
              </a:solidFill>
              <a:effectLst/>
              <a:latin typeface="Times New Roman" panose="02020603050405020304" pitchFamily="18" charset="0"/>
              <a:cs typeface="Times New Roman" panose="02020603050405020304" pitchFamily="18" charset="0"/>
            </a:rPr>
            <a:t>chạy</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tùy</a:t>
          </a:r>
          <a:r>
            <a:rPr lang="en-US" sz="2800" b="1" i="1" baseline="0" dirty="0">
              <a:solidFill>
                <a:srgbClr val="FF0000"/>
              </a:solidFill>
              <a:effectLst/>
              <a:latin typeface="Times New Roman" panose="02020603050405020304" pitchFamily="18" charset="0"/>
              <a:cs typeface="Times New Roman" panose="02020603050405020304" pitchFamily="18" charset="0"/>
            </a:rPr>
            <a:t> </a:t>
          </a:r>
          <a:r>
            <a:rPr lang="en-US" sz="2800" b="1" i="1" baseline="0" dirty="0" err="1">
              <a:solidFill>
                <a:srgbClr val="FF0000"/>
              </a:solidFill>
              <a:effectLst/>
              <a:latin typeface="Times New Roman" panose="02020603050405020304" pitchFamily="18" charset="0"/>
              <a:cs typeface="Times New Roman" panose="02020603050405020304" pitchFamily="18" charset="0"/>
            </a:rPr>
            <a:t>sức</a:t>
          </a:r>
          <a:r>
            <a:rPr lang="en-US" sz="2800" b="1" i="1" baseline="0" dirty="0">
              <a:solidFill>
                <a:srgbClr val="FF0000"/>
              </a:solidFill>
              <a:effectLst/>
              <a:latin typeface="Times New Roman" panose="02020603050405020304" pitchFamily="18" charset="0"/>
              <a:cs typeface="Times New Roman" panose="02020603050405020304" pitchFamily="18" charset="0"/>
            </a:rPr>
            <a:t> 5 </a:t>
          </a:r>
          <a:r>
            <a:rPr lang="en-US" sz="2800" b="1" i="1" baseline="0" dirty="0" err="1">
              <a:solidFill>
                <a:srgbClr val="FF0000"/>
              </a:solidFill>
              <a:effectLst/>
              <a:latin typeface="Times New Roman" panose="02020603050405020304" pitchFamily="18" charset="0"/>
              <a:cs typeface="Times New Roman" panose="02020603050405020304" pitchFamily="18" charset="0"/>
            </a:rPr>
            <a:t>phút</a:t>
          </a:r>
          <a:r>
            <a:rPr lang="en-US" sz="2800" b="1" i="1" baseline="0" dirty="0">
              <a:solidFill>
                <a:srgbClr val="FF0000"/>
              </a:solidFill>
              <a:effectLst/>
              <a:latin typeface="Times New Roman" panose="02020603050405020304" pitchFamily="18" charset="0"/>
              <a:cs typeface="Times New Roman" panose="02020603050405020304" pitchFamily="18" charset="0"/>
            </a:rPr>
            <a:t>)</a:t>
          </a:r>
          <a:endParaRPr lang="vi-VN" sz="2800" b="1" dirty="0">
            <a:solidFill>
              <a:srgbClr val="FF0000"/>
            </a:solidFill>
            <a:effectLst/>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19406-94E2-4419-9EB2-8E6CEED38623}" type="datetimeFigureOut">
              <a:rPr lang="en-US" smtClean="0"/>
              <a:pPr/>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FE50E-B34E-46FE-8936-07F084C63E59}" type="slidenum">
              <a:rPr lang="en-US" smtClean="0"/>
              <a:pPr/>
              <a:t>‹#›</a:t>
            </a:fld>
            <a:endParaRPr lang="en-US"/>
          </a:p>
        </p:txBody>
      </p:sp>
    </p:spTree>
    <p:extLst>
      <p:ext uri="{BB962C8B-B14F-4D97-AF65-F5344CB8AC3E}">
        <p14:creationId xmlns:p14="http://schemas.microsoft.com/office/powerpoint/2010/main" val="361307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4FE50E-B34E-46FE-8936-07F084C63E59}" type="slidenum">
              <a:rPr lang="en-US" smtClean="0"/>
              <a:pPr/>
              <a:t>2</a:t>
            </a:fld>
            <a:endParaRPr lang="en-US"/>
          </a:p>
        </p:txBody>
      </p:sp>
    </p:spTree>
    <p:extLst>
      <p:ext uri="{BB962C8B-B14F-4D97-AF65-F5344CB8AC3E}">
        <p14:creationId xmlns:p14="http://schemas.microsoft.com/office/powerpoint/2010/main" val="3809146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smtClean="0">
                <a:solidFill>
                  <a:schemeClr val="tx1"/>
                </a:solidFill>
                <a:latin typeface="+mn-lt"/>
                <a:ea typeface="+mn-ea"/>
                <a:cs typeface="+mn-cs"/>
              </a:rPr>
              <a:t>Trên cơ sở và căn cứ vào điều kiện cụ thể đối tượng nghiên cứu, đồng thời thamkhảocácgiờdạyGDTCởcáctrườngTHCStrongthànhphốTháiNguyên, tôiđãtổnghợpđược14tròchơivậnđộngđượcphânthành cácnhómtrò chơicó mục đích, nội dung, tác dụng phát triển thểlực chung cho học sinh lớp bao gồm: sứcnhanh,sứcmạnh,sứcbền,mềmdẻo,khéoléo,phùhợpvớimụctiêucủabiện pháp đề ra và nhận được sự nhất trí cao từ các giáo viên. Các nhóm trò chơi cụ thể:</a:t>
            </a:r>
            <a:endParaRPr lang="en-US" sz="1200" kern="1200" smtClean="0">
              <a:solidFill>
                <a:schemeClr val="tx1"/>
              </a:solidFill>
              <a:latin typeface="+mn-lt"/>
              <a:ea typeface="+mn-ea"/>
              <a:cs typeface="+mn-cs"/>
            </a:endParaRPr>
          </a:p>
          <a:p>
            <a:pPr lvl="0"/>
            <a:r>
              <a:rPr lang="vi-VN" sz="1200" kern="1200" smtClean="0">
                <a:solidFill>
                  <a:schemeClr val="tx1"/>
                </a:solidFill>
                <a:latin typeface="+mn-lt"/>
                <a:ea typeface="+mn-ea"/>
                <a:cs typeface="+mn-cs"/>
              </a:rPr>
              <a:t>Nhóm trò chơi rèn luyện kỹ năng đi, chạy và phát triển sức nhanh: mèo đuổi chuột; cướp cờ; chạy nhanh tiếp sức.</a:t>
            </a:r>
            <a:endParaRPr lang="en-US" sz="1200" kern="1200" smtClean="0">
              <a:solidFill>
                <a:schemeClr val="tx1"/>
              </a:solidFill>
              <a:latin typeface="+mn-lt"/>
              <a:ea typeface="+mn-ea"/>
              <a:cs typeface="+mn-cs"/>
            </a:endParaRPr>
          </a:p>
          <a:p>
            <a:pPr lvl="0"/>
            <a:r>
              <a:rPr lang="vi-VN" sz="1200" kern="1200" smtClean="0">
                <a:solidFill>
                  <a:schemeClr val="tx1"/>
                </a:solidFill>
                <a:latin typeface="+mn-lt"/>
                <a:ea typeface="+mn-ea"/>
                <a:cs typeface="+mn-cs"/>
              </a:rPr>
              <a:t>Nhóm trò chơi rèn luyện kỹ năng bật nhảy và phát triển sức mạnh chân: kéo co; lò cò tiếp sức; nhảy dây.</a:t>
            </a:r>
            <a:endParaRPr lang="en-US" sz="1200" kern="1200" smtClean="0">
              <a:solidFill>
                <a:schemeClr val="tx1"/>
              </a:solidFill>
              <a:latin typeface="+mn-lt"/>
              <a:ea typeface="+mn-ea"/>
              <a:cs typeface="+mn-cs"/>
            </a:endParaRPr>
          </a:p>
          <a:p>
            <a:pPr lvl="0"/>
            <a:r>
              <a:rPr lang="vi-VN" sz="1200" kern="1200" smtClean="0">
                <a:solidFill>
                  <a:schemeClr val="tx1"/>
                </a:solidFill>
                <a:latin typeface="+mn-lt"/>
                <a:ea typeface="+mn-ea"/>
                <a:cs typeface="+mn-cs"/>
              </a:rPr>
              <a:t>Nhómtròchơirènluyệnkỹnăngném,mangvác,cokéo vàpháttriểnsức mạnh tay ngực: ai kéo khỏe; tung bóng cho nhau; ném trúng đích.</a:t>
            </a:r>
            <a:endParaRPr lang="en-US" sz="1200" kern="1200" smtClean="0">
              <a:solidFill>
                <a:schemeClr val="tx1"/>
              </a:solidFill>
              <a:latin typeface="+mn-lt"/>
              <a:ea typeface="+mn-ea"/>
              <a:cs typeface="+mn-cs"/>
            </a:endParaRPr>
          </a:p>
          <a:p>
            <a:pPr lvl="0"/>
            <a:r>
              <a:rPr lang="vi-VN" sz="1200" kern="1200" smtClean="0">
                <a:solidFill>
                  <a:schemeClr val="tx1"/>
                </a:solidFill>
                <a:latin typeface="+mn-lt"/>
                <a:ea typeface="+mn-ea"/>
                <a:cs typeface="+mn-cs"/>
              </a:rPr>
              <a:t>Nhómtròchơirènluyệnkhéoléo:mèođuổichuột;làmtheohiệulệnh;aigiỏi hơn ai.</a:t>
            </a:r>
            <a:endParaRPr lang="en-US" sz="1200" kern="1200" smtClean="0">
              <a:solidFill>
                <a:schemeClr val="tx1"/>
              </a:solidFill>
              <a:latin typeface="+mn-lt"/>
              <a:ea typeface="+mn-ea"/>
              <a:cs typeface="+mn-cs"/>
            </a:endParaRPr>
          </a:p>
          <a:p>
            <a:pPr lvl="0"/>
            <a:r>
              <a:rPr lang="vi-VN" sz="1200" kern="1200" smtClean="0">
                <a:solidFill>
                  <a:schemeClr val="tx1"/>
                </a:solidFill>
                <a:latin typeface="+mn-lt"/>
                <a:ea typeface="+mn-ea"/>
                <a:cs typeface="+mn-cs"/>
              </a:rPr>
              <a:t>Nhómtròchơirènluyệnkỹnăngphốihợpvậnđộngvàpháttriểnsứcbền: trồng nụ trồng hoa; vượt rào tiếp sức; chuyền nhanh, nhảy nhanh.</a:t>
            </a:r>
            <a:endParaRPr lang="en-US" sz="1200" kern="120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54FE50E-B34E-46FE-8936-07F084C63E59}" type="slidenum">
              <a:rPr lang="en-US" smtClean="0"/>
              <a:pPr/>
              <a:t>11</a:t>
            </a:fld>
            <a:endParaRPr lang="en-US"/>
          </a:p>
        </p:txBody>
      </p:sp>
    </p:spTree>
    <p:extLst>
      <p:ext uri="{BB962C8B-B14F-4D97-AF65-F5344CB8AC3E}">
        <p14:creationId xmlns:p14="http://schemas.microsoft.com/office/powerpoint/2010/main" val="2003015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4FE50E-B34E-46FE-8936-07F084C63E59}" type="slidenum">
              <a:rPr lang="en-US" smtClean="0"/>
              <a:pPr/>
              <a:t>12</a:t>
            </a:fld>
            <a:endParaRPr lang="en-US"/>
          </a:p>
        </p:txBody>
      </p:sp>
    </p:spTree>
    <p:extLst>
      <p:ext uri="{BB962C8B-B14F-4D97-AF65-F5344CB8AC3E}">
        <p14:creationId xmlns:p14="http://schemas.microsoft.com/office/powerpoint/2010/main" val="201365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FE50E-B34E-46FE-8936-07F084C63E59}" type="slidenum">
              <a:rPr lang="en-US" smtClean="0"/>
              <a:pPr/>
              <a:t>13</a:t>
            </a:fld>
            <a:endParaRPr lang="en-US"/>
          </a:p>
        </p:txBody>
      </p:sp>
    </p:spTree>
    <p:extLst>
      <p:ext uri="{BB962C8B-B14F-4D97-AF65-F5344CB8AC3E}">
        <p14:creationId xmlns:p14="http://schemas.microsoft.com/office/powerpoint/2010/main" val="3768841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smtClean="0">
                <a:solidFill>
                  <a:schemeClr val="tx1"/>
                </a:solidFill>
                <a:latin typeface="+mn-lt"/>
                <a:ea typeface="+mn-ea"/>
                <a:cs typeface="+mn-cs"/>
              </a:rPr>
              <a:t>Vớimụcđíchxácđịnhcơsởthựctiễncủaviệclựachọnvàápdụngtròchơi vậnđộngnhằmpháttriểntốchấtthểlựcchung,tạosựhứngthútậpluyệntíchcực chođốitượngnghiêncứu.Tôitiếnhànhkhảosátsựyêuthíchcáctròchơivậnđộng đãlựachọnđối với 34 học sinh lớp 7A3. Kết quả được trình bày ở bảng 2.</a:t>
            </a:r>
            <a:endParaRPr lang="en-US" sz="1200" kern="120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4FE50E-B34E-46FE-8936-07F084C63E59}" type="slidenum">
              <a:rPr lang="en-US" smtClean="0"/>
              <a:pPr/>
              <a:t>14</a:t>
            </a:fld>
            <a:endParaRPr lang="en-US"/>
          </a:p>
        </p:txBody>
      </p:sp>
    </p:spTree>
    <p:extLst>
      <p:ext uri="{BB962C8B-B14F-4D97-AF65-F5344CB8AC3E}">
        <p14:creationId xmlns:p14="http://schemas.microsoft.com/office/powerpoint/2010/main" val="3768841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4FE50E-B34E-46FE-8936-07F084C63E59}" type="slidenum">
              <a:rPr lang="en-US" smtClean="0"/>
              <a:pPr/>
              <a:t>15</a:t>
            </a:fld>
            <a:endParaRPr lang="en-US"/>
          </a:p>
        </p:txBody>
      </p:sp>
    </p:spTree>
    <p:extLst>
      <p:ext uri="{BB962C8B-B14F-4D97-AF65-F5344CB8AC3E}">
        <p14:creationId xmlns:p14="http://schemas.microsoft.com/office/powerpoint/2010/main" val="3795047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4FE50E-B34E-46FE-8936-07F084C63E59}" type="slidenum">
              <a:rPr lang="en-US" smtClean="0"/>
              <a:pPr/>
              <a:t>16</a:t>
            </a:fld>
            <a:endParaRPr lang="en-US"/>
          </a:p>
        </p:txBody>
      </p:sp>
    </p:spTree>
    <p:extLst>
      <p:ext uri="{BB962C8B-B14F-4D97-AF65-F5344CB8AC3E}">
        <p14:creationId xmlns:p14="http://schemas.microsoft.com/office/powerpoint/2010/main" val="4034858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4FE50E-B34E-46FE-8936-07F084C63E59}" type="slidenum">
              <a:rPr lang="en-US" smtClean="0"/>
              <a:pPr/>
              <a:t>17</a:t>
            </a:fld>
            <a:endParaRPr lang="en-US"/>
          </a:p>
        </p:txBody>
      </p:sp>
    </p:spTree>
    <p:extLst>
      <p:ext uri="{BB962C8B-B14F-4D97-AF65-F5344CB8AC3E}">
        <p14:creationId xmlns:p14="http://schemas.microsoft.com/office/powerpoint/2010/main" val="1896352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4FE50E-B34E-46FE-8936-07F084C63E59}" type="slidenum">
              <a:rPr lang="en-US" smtClean="0"/>
              <a:pPr/>
              <a:t>18</a:t>
            </a:fld>
            <a:endParaRPr lang="en-US"/>
          </a:p>
        </p:txBody>
      </p:sp>
    </p:spTree>
    <p:extLst>
      <p:ext uri="{BB962C8B-B14F-4D97-AF65-F5344CB8AC3E}">
        <p14:creationId xmlns:p14="http://schemas.microsoft.com/office/powerpoint/2010/main" val="1287601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4FE50E-B34E-46FE-8936-07F084C63E59}" type="slidenum">
              <a:rPr lang="en-US" smtClean="0"/>
              <a:pPr/>
              <a:t>22</a:t>
            </a:fld>
            <a:endParaRPr lang="en-US"/>
          </a:p>
        </p:txBody>
      </p:sp>
    </p:spTree>
    <p:extLst>
      <p:ext uri="{BB962C8B-B14F-4D97-AF65-F5344CB8AC3E}">
        <p14:creationId xmlns:p14="http://schemas.microsoft.com/office/powerpoint/2010/main" val="2783535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4FE50E-B34E-46FE-8936-07F084C63E59}" type="slidenum">
              <a:rPr lang="en-US" smtClean="0"/>
              <a:pPr/>
              <a:t>24</a:t>
            </a:fld>
            <a:endParaRPr lang="en-US"/>
          </a:p>
        </p:txBody>
      </p:sp>
    </p:spTree>
    <p:extLst>
      <p:ext uri="{BB962C8B-B14F-4D97-AF65-F5344CB8AC3E}">
        <p14:creationId xmlns:p14="http://schemas.microsoft.com/office/powerpoint/2010/main" val="351343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a:solidFill>
                  <a:schemeClr val="tx1"/>
                </a:solidFill>
                <a:effectLst/>
                <a:latin typeface="+mn-lt"/>
                <a:ea typeface="+mn-ea"/>
                <a:cs typeface="+mn-cs"/>
              </a:rPr>
              <a:t>Khi tiến hành </a:t>
            </a:r>
            <a:r>
              <a:rPr lang="en-US" sz="1200" kern="1200">
                <a:solidFill>
                  <a:schemeClr val="tx1"/>
                </a:solidFill>
                <a:effectLst/>
                <a:latin typeface="+mn-lt"/>
                <a:ea typeface="+mn-ea"/>
                <a:cs typeface="+mn-cs"/>
              </a:rPr>
              <a:t>dạy học theo phương pháp STEM</a:t>
            </a:r>
            <a:r>
              <a:rPr lang="vi-VN" sz="1200" kern="1200">
                <a:solidFill>
                  <a:schemeClr val="tx1"/>
                </a:solidFill>
                <a:effectLst/>
                <a:latin typeface="+mn-lt"/>
                <a:ea typeface="+mn-ea"/>
                <a:cs typeface="+mn-cs"/>
              </a:rPr>
              <a:t> môn </a:t>
            </a:r>
            <a:r>
              <a:rPr lang="en-US" sz="1200" kern="1200">
                <a:solidFill>
                  <a:schemeClr val="tx1"/>
                </a:solidFill>
                <a:effectLst/>
                <a:latin typeface="+mn-lt"/>
                <a:ea typeface="+mn-ea"/>
                <a:cs typeface="+mn-cs"/>
              </a:rPr>
              <a:t>Toán hình học lớp 7</a:t>
            </a:r>
            <a:r>
              <a:rPr lang="vi-VN" sz="1200" kern="1200">
                <a:solidFill>
                  <a:schemeClr val="tx1"/>
                </a:solidFill>
                <a:effectLst/>
                <a:latin typeface="+mn-lt"/>
                <a:ea typeface="+mn-ea"/>
                <a:cs typeface="+mn-cs"/>
              </a:rPr>
              <a:t>,</a:t>
            </a:r>
            <a:r>
              <a:rPr lang="vi-VN" sz="1200" b="1" i="1" kern="1200">
                <a:solidFill>
                  <a:schemeClr val="tx1"/>
                </a:solidFill>
                <a:effectLst/>
                <a:latin typeface="+mn-lt"/>
                <a:ea typeface="+mn-ea"/>
                <a:cs typeface="+mn-cs"/>
              </a:rPr>
              <a:t> </a:t>
            </a:r>
            <a:r>
              <a:rPr lang="vi-VN" sz="1200" kern="1200">
                <a:solidFill>
                  <a:schemeClr val="tx1"/>
                </a:solidFill>
                <a:effectLst/>
                <a:latin typeface="+mn-lt"/>
                <a:ea typeface="+mn-ea"/>
                <a:cs typeface="+mn-cs"/>
              </a:rPr>
              <a:t>bản thân tôi đã thực hiện thiết kế hoạt động trong các tiết dạy tại đơn vị như sau:</a:t>
            </a:r>
            <a:endParaRPr lang="en-US" sz="1200" kern="1200">
              <a:solidFill>
                <a:schemeClr val="tx1"/>
              </a:solidFill>
              <a:effectLst/>
              <a:latin typeface="+mn-lt"/>
              <a:ea typeface="+mn-ea"/>
              <a:cs typeface="+mn-cs"/>
            </a:endParaRPr>
          </a:p>
          <a:p>
            <a:pPr lvl="0"/>
            <a:r>
              <a:rPr lang="vi-VN" sz="1200" b="1" kern="1200">
                <a:solidFill>
                  <a:schemeClr val="tx1"/>
                </a:solidFill>
                <a:effectLst/>
                <a:latin typeface="+mn-lt"/>
                <a:ea typeface="+mn-ea"/>
                <a:cs typeface="+mn-cs"/>
              </a:rPr>
              <a:t>Hoạt động 1. Xác định vấn đề:</a:t>
            </a:r>
            <a:r>
              <a:rPr lang="en-US" sz="1200" b="1" kern="1200">
                <a:solidFill>
                  <a:schemeClr val="tx1"/>
                </a:solidFill>
                <a:effectLst/>
                <a:latin typeface="+mn-lt"/>
                <a:ea typeface="+mn-ea"/>
                <a:cs typeface="+mn-cs"/>
              </a:rPr>
              <a:t> </a:t>
            </a:r>
            <a:r>
              <a:rPr lang="en-US" sz="1200" b="0" kern="1200">
                <a:solidFill>
                  <a:schemeClr val="tx1"/>
                </a:solidFill>
                <a:effectLst/>
                <a:latin typeface="+mn-lt"/>
                <a:ea typeface="+mn-ea"/>
                <a:cs typeface="+mn-cs"/>
              </a:rPr>
              <a:t>GV</a:t>
            </a:r>
            <a:r>
              <a:rPr lang="en-US" sz="1200" b="0" kern="1200" baseline="0">
                <a:solidFill>
                  <a:schemeClr val="tx1"/>
                </a:solidFill>
                <a:effectLst/>
                <a:latin typeface="+mn-lt"/>
                <a:ea typeface="+mn-ea"/>
                <a:cs typeface="+mn-cs"/>
              </a:rPr>
              <a:t> </a:t>
            </a:r>
            <a:r>
              <a:rPr lang="vi-VN" sz="1200" kern="1200">
                <a:solidFill>
                  <a:schemeClr val="tx1"/>
                </a:solidFill>
                <a:effectLst/>
                <a:latin typeface="+mn-lt"/>
                <a:ea typeface="+mn-ea"/>
                <a:cs typeface="+mn-cs"/>
              </a:rPr>
              <a:t>giao cho </a:t>
            </a:r>
            <a:r>
              <a:rPr lang="en-US" sz="1200" kern="1200">
                <a:solidFill>
                  <a:schemeClr val="tx1"/>
                </a:solidFill>
                <a:effectLst/>
                <a:latin typeface="+mn-lt"/>
                <a:ea typeface="+mn-ea"/>
                <a:cs typeface="+mn-cs"/>
              </a:rPr>
              <a:t>HS </a:t>
            </a:r>
            <a:r>
              <a:rPr lang="vi-VN" sz="1200" kern="1200">
                <a:solidFill>
                  <a:schemeClr val="tx1"/>
                </a:solidFill>
                <a:effectLst/>
                <a:latin typeface="+mn-lt"/>
                <a:ea typeface="+mn-ea"/>
                <a:cs typeface="+mn-cs"/>
              </a:rPr>
              <a:t>nhiệm vụ học tập chứa đựng vấn đề. Trong đó, </a:t>
            </a:r>
            <a:r>
              <a:rPr lang="en-US" sz="1200" kern="1200">
                <a:solidFill>
                  <a:schemeClr val="tx1"/>
                </a:solidFill>
                <a:effectLst/>
                <a:latin typeface="+mn-lt"/>
                <a:ea typeface="+mn-ea"/>
                <a:cs typeface="+mn-cs"/>
              </a:rPr>
              <a:t>HS </a:t>
            </a:r>
            <a:r>
              <a:rPr lang="vi-VN" sz="1200" kern="1200">
                <a:solidFill>
                  <a:schemeClr val="tx1"/>
                </a:solidFill>
                <a:effectLst/>
                <a:latin typeface="+mn-lt"/>
                <a:ea typeface="+mn-ea"/>
                <a:cs typeface="+mn-cs"/>
              </a:rPr>
              <a:t>phải hoàn thành một </a:t>
            </a:r>
            <a:r>
              <a:rPr lang="vi-VN" sz="1200" b="1" kern="1200">
                <a:solidFill>
                  <a:schemeClr val="tx1"/>
                </a:solidFill>
                <a:effectLst/>
                <a:latin typeface="+mn-lt"/>
                <a:ea typeface="+mn-ea"/>
                <a:cs typeface="+mn-cs"/>
              </a:rPr>
              <a:t>sản phẩm</a:t>
            </a:r>
            <a:r>
              <a:rPr lang="vi-VN" sz="1200" kern="1200">
                <a:solidFill>
                  <a:schemeClr val="tx1"/>
                </a:solidFill>
                <a:effectLst/>
                <a:latin typeface="+mn-lt"/>
                <a:ea typeface="+mn-ea"/>
                <a:cs typeface="+mn-cs"/>
              </a:rPr>
              <a:t> học tập hoặc giải quyết một vấn đề cụ thể </a:t>
            </a:r>
            <a:r>
              <a:rPr lang="en-US" sz="1200" kern="1200">
                <a:solidFill>
                  <a:schemeClr val="tx1"/>
                </a:solidFill>
                <a:effectLst/>
                <a:latin typeface="+mn-lt"/>
                <a:ea typeface="+mn-ea"/>
                <a:cs typeface="+mn-cs"/>
              </a:rPr>
              <a:t>,</a:t>
            </a:r>
            <a:r>
              <a:rPr lang="vi-VN" sz="1200" kern="1200">
                <a:solidFill>
                  <a:schemeClr val="tx1"/>
                </a:solidFill>
                <a:effectLst/>
                <a:latin typeface="+mn-lt"/>
                <a:ea typeface="+mn-ea"/>
                <a:cs typeface="+mn-cs"/>
              </a:rPr>
              <a:t>để xuất, xây dựng giải pháp. </a:t>
            </a:r>
            <a:endParaRPr lang="en-US" sz="1200" kern="1200">
              <a:solidFill>
                <a:schemeClr val="tx1"/>
              </a:solidFill>
              <a:effectLst/>
              <a:latin typeface="+mn-lt"/>
              <a:ea typeface="+mn-ea"/>
              <a:cs typeface="+mn-cs"/>
            </a:endParaRPr>
          </a:p>
          <a:p>
            <a:r>
              <a:rPr lang="vi-VN" sz="1200" b="1" kern="1200">
                <a:solidFill>
                  <a:schemeClr val="tx1"/>
                </a:solidFill>
                <a:effectLst/>
                <a:latin typeface="+mn-lt"/>
                <a:ea typeface="+mn-ea"/>
                <a:cs typeface="+mn-cs"/>
              </a:rPr>
              <a:t>Hình thức tổ chức:</a:t>
            </a:r>
            <a:r>
              <a:rPr lang="vi-VN" sz="1200" kern="1200">
                <a:solidFill>
                  <a:schemeClr val="tx1"/>
                </a:solidFill>
                <a:effectLst/>
                <a:latin typeface="+mn-lt"/>
                <a:ea typeface="+mn-ea"/>
                <a:cs typeface="+mn-cs"/>
              </a:rPr>
              <a:t> Tùy vào điều kiện cụ thể mà hoạt động này được tổ chức theo các hình thức khác nhau: nghiên cứu qua tài liệu khoa học (kênh chữ, hình, tiếng); khảo sát thực địa (tham quan, dã ngoại); tiến hành thí nghiệm nghiên cứu.</a:t>
            </a:r>
            <a:endParaRPr lang="en-US" sz="1200" kern="1200">
              <a:solidFill>
                <a:schemeClr val="tx1"/>
              </a:solidFill>
              <a:effectLst/>
              <a:latin typeface="+mn-lt"/>
              <a:ea typeface="+mn-ea"/>
              <a:cs typeface="+mn-cs"/>
            </a:endParaRPr>
          </a:p>
          <a:p>
            <a:r>
              <a:rPr lang="vi-VN" sz="1200" b="1" kern="1200">
                <a:solidFill>
                  <a:schemeClr val="tx1"/>
                </a:solidFill>
                <a:effectLst/>
                <a:latin typeface="+mn-lt"/>
                <a:ea typeface="+mn-ea"/>
                <a:cs typeface="+mn-cs"/>
              </a:rPr>
              <a:t>Sản phẩm mong muốn của hoạt động</a:t>
            </a:r>
            <a:r>
              <a:rPr lang="vi-VN" sz="1200" kern="1200">
                <a:solidFill>
                  <a:schemeClr val="tx1"/>
                </a:solidFill>
                <a:effectLst/>
                <a:latin typeface="+mn-lt"/>
                <a:ea typeface="+mn-ea"/>
                <a:cs typeface="+mn-cs"/>
              </a:rPr>
              <a:t>: học sinh ghi nhớ được các câu hỏi/vấn đề cần giải quyết, xác định được các tiêu chí của sản phẩm. </a:t>
            </a:r>
            <a:endParaRPr lang="en-US" sz="1200" kern="1200">
              <a:solidFill>
                <a:schemeClr val="tx1"/>
              </a:solidFill>
              <a:effectLst/>
              <a:latin typeface="+mn-lt"/>
              <a:ea typeface="+mn-ea"/>
              <a:cs typeface="+mn-cs"/>
            </a:endParaRPr>
          </a:p>
          <a:p>
            <a:r>
              <a:rPr lang="vi-VN" sz="1200" b="1" kern="1200">
                <a:solidFill>
                  <a:schemeClr val="tx1"/>
                </a:solidFill>
                <a:effectLst/>
                <a:latin typeface="+mn-lt"/>
                <a:ea typeface="+mn-ea"/>
                <a:cs typeface="+mn-cs"/>
              </a:rPr>
              <a:t>Hoạt động 2. Nghiên cứu kiến thức nền, đề suất giải pháp: </a:t>
            </a:r>
            <a:r>
              <a:rPr lang="vi-VN" sz="1200" kern="1200">
                <a:solidFill>
                  <a:schemeClr val="tx1"/>
                </a:solidFill>
                <a:effectLst/>
                <a:latin typeface="+mn-lt"/>
                <a:ea typeface="+mn-ea"/>
                <a:cs typeface="+mn-cs"/>
              </a:rPr>
              <a:t>Học sinh được hướng dẫn nghiên cứu sách giáo khoa, tài liệu bổ trợ, làm thực hành, thí nghiệm để chiếm lĩnh kiến thức và rèn luyện kĩ năng theo yêu cầu cần đạt của chương trình.</a:t>
            </a:r>
            <a:endParaRPr lang="en-US" sz="1200" kern="1200">
              <a:solidFill>
                <a:schemeClr val="tx1"/>
              </a:solidFill>
              <a:effectLst/>
              <a:latin typeface="+mn-lt"/>
              <a:ea typeface="+mn-ea"/>
              <a:cs typeface="+mn-cs"/>
            </a:endParaRPr>
          </a:p>
          <a:p>
            <a:r>
              <a:rPr lang="vi-VN" sz="1200" b="1" kern="1200">
                <a:solidFill>
                  <a:schemeClr val="tx1"/>
                </a:solidFill>
                <a:effectLst/>
                <a:latin typeface="+mn-lt"/>
                <a:ea typeface="+mn-ea"/>
                <a:cs typeface="+mn-cs"/>
              </a:rPr>
              <a:t>Sản phẩm mong muốn:</a:t>
            </a:r>
            <a:r>
              <a:rPr lang="vi-VN" sz="1200" kern="1200">
                <a:solidFill>
                  <a:schemeClr val="tx1"/>
                </a:solidFill>
                <a:effectLst/>
                <a:latin typeface="+mn-lt"/>
                <a:ea typeface="+mn-ea"/>
                <a:cs typeface="+mn-cs"/>
              </a:rPr>
              <a:t> học sinh trình bày được hệ thống kiến thức đã học được; trình bày được bản thiết kế của sản phẩm trên cơ sở kiến thức đã tìm được.</a:t>
            </a:r>
            <a:endParaRPr lang="en-US" sz="1200" kern="1200">
              <a:solidFill>
                <a:schemeClr val="tx1"/>
              </a:solidFill>
              <a:effectLst/>
              <a:latin typeface="+mn-lt"/>
              <a:ea typeface="+mn-ea"/>
              <a:cs typeface="+mn-cs"/>
            </a:endParaRPr>
          </a:p>
          <a:p>
            <a:pPr lvl="0"/>
            <a:r>
              <a:rPr lang="vi-VN" sz="1200" b="1" kern="1200">
                <a:solidFill>
                  <a:schemeClr val="tx1"/>
                </a:solidFill>
                <a:effectLst/>
                <a:latin typeface="+mn-lt"/>
                <a:ea typeface="+mn-ea"/>
                <a:cs typeface="+mn-cs"/>
              </a:rPr>
              <a:t>Hoạt động 3. Lựa chọn giải pháp </a:t>
            </a:r>
            <a:r>
              <a:rPr lang="en-US" sz="1200" b="1" kern="1200">
                <a:solidFill>
                  <a:schemeClr val="tx1"/>
                </a:solidFill>
                <a:effectLst/>
                <a:latin typeface="+mn-lt"/>
                <a:ea typeface="+mn-ea"/>
                <a:cs typeface="+mn-cs"/>
              </a:rPr>
              <a:t>. </a:t>
            </a:r>
            <a:r>
              <a:rPr lang="vi-VN" sz="1200" kern="1200">
                <a:solidFill>
                  <a:schemeClr val="tx1"/>
                </a:solidFill>
                <a:effectLst/>
                <a:latin typeface="+mn-lt"/>
                <a:ea typeface="+mn-ea"/>
                <a:cs typeface="+mn-cs"/>
              </a:rPr>
              <a:t>Tổ chức cho học sinh giải thích và bảo vệ bản thiết kế trên cơ sở sử dụng kiến thức mới học và kiến thức đã có.</a:t>
            </a:r>
            <a:endParaRPr lang="en-US" sz="1200" kern="1200">
              <a:solidFill>
                <a:schemeClr val="tx1"/>
              </a:solidFill>
              <a:effectLst/>
              <a:latin typeface="+mn-lt"/>
              <a:ea typeface="+mn-ea"/>
              <a:cs typeface="+mn-cs"/>
            </a:endParaRPr>
          </a:p>
          <a:p>
            <a:pPr lvl="0"/>
            <a:r>
              <a:rPr lang="vi-VN" sz="1200" b="1" kern="1200">
                <a:solidFill>
                  <a:schemeClr val="tx1"/>
                </a:solidFill>
                <a:effectLst/>
                <a:latin typeface="+mn-lt"/>
                <a:ea typeface="+mn-ea"/>
                <a:cs typeface="+mn-cs"/>
              </a:rPr>
              <a:t>Hoạt động 4. Chế tạo mẫu thử nghiệm và đánh giá </a:t>
            </a:r>
            <a:r>
              <a:rPr lang="en-US" sz="1200" b="1" kern="1200">
                <a:solidFill>
                  <a:schemeClr val="tx1"/>
                </a:solidFill>
                <a:effectLst/>
                <a:latin typeface="+mn-lt"/>
                <a:ea typeface="+mn-ea"/>
                <a:cs typeface="+mn-cs"/>
              </a:rPr>
              <a:t>.</a:t>
            </a:r>
            <a:r>
              <a:rPr lang="vi-VN" sz="1200" kern="1200">
                <a:solidFill>
                  <a:schemeClr val="tx1"/>
                </a:solidFill>
                <a:effectLst/>
                <a:latin typeface="+mn-lt"/>
                <a:ea typeface="+mn-ea"/>
                <a:cs typeface="+mn-cs"/>
              </a:rPr>
              <a:t>Tổ chức cho học sinh tiến hành chế tạo mẫu theo bản thiết kế, kết hợp tiến hành thử nghiệm trong quá trình chế tạo.</a:t>
            </a:r>
            <a:endParaRPr lang="en-US" sz="1200" kern="1200">
              <a:solidFill>
                <a:schemeClr val="tx1"/>
              </a:solidFill>
              <a:effectLst/>
              <a:latin typeface="+mn-lt"/>
              <a:ea typeface="+mn-ea"/>
              <a:cs typeface="+mn-cs"/>
            </a:endParaRPr>
          </a:p>
          <a:p>
            <a:pPr lvl="0"/>
            <a:r>
              <a:rPr lang="vi-VN" sz="1200" b="1" kern="1200">
                <a:solidFill>
                  <a:schemeClr val="tx1"/>
                </a:solidFill>
                <a:effectLst/>
                <a:latin typeface="+mn-lt"/>
                <a:ea typeface="+mn-ea"/>
                <a:cs typeface="+mn-cs"/>
              </a:rPr>
              <a:t>Hoạt động 5. Chia sẻ, thảo luận và điều chỉnh </a:t>
            </a:r>
            <a:r>
              <a:rPr lang="en-US" sz="1200" b="1" kern="1200">
                <a:solidFill>
                  <a:schemeClr val="tx1"/>
                </a:solidFill>
                <a:effectLst/>
                <a:latin typeface="+mn-lt"/>
                <a:ea typeface="+mn-ea"/>
                <a:cs typeface="+mn-cs"/>
              </a:rPr>
              <a:t>.</a:t>
            </a:r>
            <a:r>
              <a:rPr lang="vi-VN" sz="1200" kern="1200">
                <a:solidFill>
                  <a:schemeClr val="tx1"/>
                </a:solidFill>
                <a:effectLst/>
                <a:latin typeface="+mn-lt"/>
                <a:ea typeface="+mn-ea"/>
                <a:cs typeface="+mn-cs"/>
              </a:rPr>
              <a:t>Tổ chức cho học sinh trình bày sản phẩm học tập đã hoàn thành; trao đổi, thảo luận, đánh giá để tiếp tục điều chỉnh, hoàn thiện. </a:t>
            </a:r>
            <a:endParaRPr lang="en-US" sz="1200"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54FE50E-B34E-46FE-8936-07F084C63E59}" type="slidenum">
              <a:rPr lang="en-US" smtClean="0"/>
              <a:t>3</a:t>
            </a:fld>
            <a:endParaRPr lang="en-US"/>
          </a:p>
        </p:txBody>
      </p:sp>
    </p:spTree>
    <p:extLst>
      <p:ext uri="{BB962C8B-B14F-4D97-AF65-F5344CB8AC3E}">
        <p14:creationId xmlns:p14="http://schemas.microsoft.com/office/powerpoint/2010/main" val="413010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FE50E-B34E-46FE-8936-07F084C63E59}" type="slidenum">
              <a:rPr lang="en-US" smtClean="0"/>
              <a:pPr/>
              <a:t>25</a:t>
            </a:fld>
            <a:endParaRPr lang="en-US"/>
          </a:p>
        </p:txBody>
      </p:sp>
    </p:spTree>
    <p:extLst>
      <p:ext uri="{BB962C8B-B14F-4D97-AF65-F5344CB8AC3E}">
        <p14:creationId xmlns:p14="http://schemas.microsoft.com/office/powerpoint/2010/main" val="3585288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4FE50E-B34E-46FE-8936-07F084C63E59}" type="slidenum">
              <a:rPr lang="en-US" smtClean="0"/>
              <a:pPr/>
              <a:t>26</a:t>
            </a:fld>
            <a:endParaRPr lang="en-US"/>
          </a:p>
        </p:txBody>
      </p:sp>
    </p:spTree>
    <p:extLst>
      <p:ext uri="{BB962C8B-B14F-4D97-AF65-F5344CB8AC3E}">
        <p14:creationId xmlns:p14="http://schemas.microsoft.com/office/powerpoint/2010/main" val="3101713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FE50E-B34E-46FE-8936-07F084C63E59}" type="slidenum">
              <a:rPr lang="en-US" smtClean="0"/>
              <a:pPr/>
              <a:t>27</a:t>
            </a:fld>
            <a:endParaRPr lang="en-US"/>
          </a:p>
        </p:txBody>
      </p:sp>
    </p:spTree>
    <p:extLst>
      <p:ext uri="{BB962C8B-B14F-4D97-AF65-F5344CB8AC3E}">
        <p14:creationId xmlns:p14="http://schemas.microsoft.com/office/powerpoint/2010/main" val="776382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FE50E-B34E-46FE-8936-07F084C63E59}" type="slidenum">
              <a:rPr lang="en-US" smtClean="0"/>
              <a:pPr/>
              <a:t>4</a:t>
            </a:fld>
            <a:endParaRPr lang="en-US"/>
          </a:p>
        </p:txBody>
      </p:sp>
    </p:spTree>
    <p:extLst>
      <p:ext uri="{BB962C8B-B14F-4D97-AF65-F5344CB8AC3E}">
        <p14:creationId xmlns:p14="http://schemas.microsoft.com/office/powerpoint/2010/main" val="138555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smtClean="0">
                <a:solidFill>
                  <a:schemeClr val="tx1"/>
                </a:solidFill>
                <a:latin typeface="+mn-lt"/>
                <a:ea typeface="+mn-ea"/>
                <a:cs typeface="+mn-cs"/>
              </a:rPr>
              <a:t>Để lựa chọn các trò chơi vận động nhằm phát triển thể lực chung cho học sinh lớp 7, tôi đã tuân thủ các nguyên tắc cũng như các đặc điểm trong quá trình giảng dạy. Để xác định được các yêu cầu lựa chọn trò chơi vận động nhằm phát triểnthểlựcchungchođốitượngnghiêncứu,tôiđãtiếnhànhkhảosátýkiếncác giáo viên đã và đang giảng dạy môn GDTC tại các nhà trường trong thành phố Thái Nguyên. Kết quả được trình bày ở bảng 1.</a:t>
            </a:r>
            <a:endParaRPr lang="en-US" sz="1200" kern="120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4FE50E-B34E-46FE-8936-07F084C63E59}" type="slidenum">
              <a:rPr lang="en-US" smtClean="0"/>
              <a:pPr/>
              <a:t>5</a:t>
            </a:fld>
            <a:endParaRPr lang="en-US"/>
          </a:p>
        </p:txBody>
      </p:sp>
    </p:spTree>
    <p:extLst>
      <p:ext uri="{BB962C8B-B14F-4D97-AF65-F5344CB8AC3E}">
        <p14:creationId xmlns:p14="http://schemas.microsoft.com/office/powerpoint/2010/main" val="230581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vi-VN" sz="1200" kern="1200" smtClean="0">
                <a:solidFill>
                  <a:schemeClr val="tx1"/>
                </a:solidFill>
                <a:latin typeface="+mn-lt"/>
                <a:ea typeface="+mn-ea"/>
                <a:cs typeface="+mn-cs"/>
              </a:rPr>
              <a:t>Việc thực hiện dạy học môn GDTC lớp 7 được thực hiện theo kế hoạch giáodụccủanhàtrường,kếhoạchgiáodụccủatổchuyênmôn.Kếhoạchbàidạy được thiết kếtheo hướng dẫn của Bộ Giáodục vàĐào tạo trên cơ sở những điều kiện về cơ sở vật chất hiện có của nhà trường. Do vậy, về cơ bản thuận lợi cho giáo viên giảng dạy môn học tại nhà trường.</a:t>
            </a:r>
            <a:endParaRPr lang="en-US" sz="1050" kern="1200" smtClean="0">
              <a:solidFill>
                <a:schemeClr val="tx1"/>
              </a:solidFill>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vi-VN" sz="1200" kern="1200" smtClean="0">
                <a:solidFill>
                  <a:schemeClr val="tx1"/>
                </a:solidFill>
                <a:latin typeface="+mn-lt"/>
                <a:ea typeface="+mn-ea"/>
                <a:cs typeface="+mn-cs"/>
              </a:rPr>
              <a:t>Năm học 2023 - 2024 nhà trường có 3 lớp khối 7 với 103 học sinh. Qua quá trình giảng dạy học sinh khối 7, tôi nhận thấy trình độ thể lực chung của các em còn thấp dẫn đến kết quả học tập môn học chưa cao. Tỉ lệ học sinh chưa đạt tiêuchuẩntrìnhđộthểlựctheoQuyđịnhcủaBộGiáodụcvàĐàotạo(Quyếtđịnh số53/2008/BGDĐT,ngày18tháng9năm2008 Banhànhquyđịnhvềviệcđánh giá, xếp loại thể lực học sinh, sinh viên) còn cao.</a:t>
            </a:r>
            <a:endParaRPr lang="en-US" sz="1050" kern="1200" smtClean="0">
              <a:solidFill>
                <a:schemeClr val="tx1"/>
              </a:solidFill>
              <a:latin typeface="+mn-lt"/>
              <a:ea typeface="+mn-ea"/>
              <a:cs typeface="+mn-cs"/>
            </a:endParaRPr>
          </a:p>
          <a:p>
            <a:pPr lvl="3"/>
            <a:r>
              <a:rPr lang="vi-VN" sz="1200" kern="1200" smtClean="0">
                <a:solidFill>
                  <a:schemeClr val="tx1"/>
                </a:solidFill>
                <a:latin typeface="+mn-lt"/>
                <a:ea typeface="+mn-ea"/>
                <a:cs typeface="+mn-cs"/>
              </a:rPr>
              <a:t>GV dạy học môn GDTC mặc dù đã sử dụng trò chơi vận động trong quá trình dạy học môn học, tuy nhiên số lượng trò chơi chưa được phong phú và đa dạng, chưa đúng mục đích, chưa hướng đến các trò chơi để phát triển tố chất thể lực chung, đặc biệt chưa tạo được hứng thú cho học sinh trong quá trình họcSự kết hợp giữa các phương pháp giảng dạy (đặc biệt là phương pháp trò chơi) của giáo viên chưa thực sự được mềm dẻo, linh hoạt và khoa học. Đặc biệt giáo viên giảng dạy chưa biết cách lựa chọn và áp dụng trò chơi phù hợp nhằm phát triển thể lực chung cho học sinh.</a:t>
            </a:r>
            <a:endParaRPr lang="en-US" sz="1050" kern="1200" smtClean="0">
              <a:solidFill>
                <a:schemeClr val="tx1"/>
              </a:solidFill>
              <a:latin typeface="+mn-lt"/>
              <a:ea typeface="+mn-ea"/>
              <a:cs typeface="+mn-cs"/>
            </a:endParaRPr>
          </a:p>
          <a:p>
            <a:r>
              <a:rPr lang="vi-VN" sz="1200" kern="1200" smtClean="0">
                <a:solidFill>
                  <a:schemeClr val="tx1"/>
                </a:solidFill>
                <a:latin typeface="+mn-lt"/>
                <a:ea typeface="+mn-ea"/>
                <a:cs typeface="+mn-cs"/>
              </a:rPr>
              <a:t/>
            </a:r>
            <a:br>
              <a:rPr lang="vi-VN" sz="1200" kern="1200" smtClean="0">
                <a:solidFill>
                  <a:schemeClr val="tx1"/>
                </a:solidFill>
                <a:latin typeface="+mn-lt"/>
                <a:ea typeface="+mn-ea"/>
                <a:cs typeface="+mn-cs"/>
              </a:rPr>
            </a:br>
            <a:r>
              <a:rPr lang="vi-VN" sz="1200" kern="1200" smtClean="0">
                <a:solidFill>
                  <a:schemeClr val="tx1"/>
                </a:solidFill>
                <a:latin typeface="+mn-lt"/>
                <a:ea typeface="+mn-ea"/>
                <a:cs typeface="+mn-cs"/>
              </a:rPr>
              <a:t>Học sinh chưa có ý thức tự giác tích cực và chủ động trong quá trình tập luyện tại trường và ở nhà. Đặc biệt, các em chưa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4FE50E-B34E-46FE-8936-07F084C63E59}" type="slidenum">
              <a:rPr lang="en-US" smtClean="0"/>
              <a:pPr/>
              <a:t>6</a:t>
            </a:fld>
            <a:endParaRPr lang="en-US"/>
          </a:p>
        </p:txBody>
      </p:sp>
    </p:spTree>
    <p:extLst>
      <p:ext uri="{BB962C8B-B14F-4D97-AF65-F5344CB8AC3E}">
        <p14:creationId xmlns:p14="http://schemas.microsoft.com/office/powerpoint/2010/main" val="408662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mtClean="0"/>
              <a:t> </a:t>
            </a:r>
            <a:endParaRPr lang="en-US" dirty="0"/>
          </a:p>
        </p:txBody>
      </p:sp>
      <p:sp>
        <p:nvSpPr>
          <p:cNvPr id="4" name="Slide Number Placeholder 3"/>
          <p:cNvSpPr>
            <a:spLocks noGrp="1"/>
          </p:cNvSpPr>
          <p:nvPr>
            <p:ph type="sldNum" sz="quarter" idx="10"/>
          </p:nvPr>
        </p:nvSpPr>
        <p:spPr/>
        <p:txBody>
          <a:bodyPr/>
          <a:lstStyle/>
          <a:p>
            <a:fld id="{454FE50E-B34E-46FE-8936-07F084C63E59}" type="slidenum">
              <a:rPr lang="en-US" smtClean="0"/>
              <a:pPr/>
              <a:t>7</a:t>
            </a:fld>
            <a:endParaRPr lang="en-US"/>
          </a:p>
        </p:txBody>
      </p:sp>
    </p:spTree>
    <p:extLst>
      <p:ext uri="{BB962C8B-B14F-4D97-AF65-F5344CB8AC3E}">
        <p14:creationId xmlns:p14="http://schemas.microsoft.com/office/powerpoint/2010/main" val="1766971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kern="1200" smtClean="0">
                <a:solidFill>
                  <a:schemeClr val="tx1"/>
                </a:solidFill>
                <a:latin typeface="+mn-lt"/>
                <a:ea typeface="+mn-ea"/>
                <a:cs typeface="+mn-cs"/>
              </a:rPr>
              <a:t>Để lựa chọn các trò chơi vận động nhằm phát triển thể lực chung cho học sinh lớp 7, tôi đã tuân thủ các nguyên tắc cũng như các đặc điểm trong quá trình giảng dạy. Để xác định được các yêu cầu lựa chọn trò chơi vận động nhằm phát triểnthểlựcchungchođốitượngnghiêncứu,tôiđãtiếnhànhkhảosátýkiếncác giáo viên đã và đang giảng dạy môn GDTC tại các nhà trường trong thành phố Thái Nguyên. Kết quả được trình bày ở bảng 1.</a:t>
            </a:r>
            <a:endParaRPr lang="en-US" sz="1200" kern="120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4FE50E-B34E-46FE-8936-07F084C63E59}" type="slidenum">
              <a:rPr lang="en-US" smtClean="0"/>
              <a:pPr/>
              <a:t>8</a:t>
            </a:fld>
            <a:endParaRPr lang="en-US"/>
          </a:p>
        </p:txBody>
      </p:sp>
    </p:spTree>
    <p:extLst>
      <p:ext uri="{BB962C8B-B14F-4D97-AF65-F5344CB8AC3E}">
        <p14:creationId xmlns:p14="http://schemas.microsoft.com/office/powerpoint/2010/main" val="140048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FE50E-B34E-46FE-8936-07F084C63E59}" type="slidenum">
              <a:rPr lang="en-US" smtClean="0"/>
              <a:pPr/>
              <a:t>9</a:t>
            </a:fld>
            <a:endParaRPr lang="en-US"/>
          </a:p>
        </p:txBody>
      </p:sp>
    </p:spTree>
    <p:extLst>
      <p:ext uri="{BB962C8B-B14F-4D97-AF65-F5344CB8AC3E}">
        <p14:creationId xmlns:p14="http://schemas.microsoft.com/office/powerpoint/2010/main" val="3497712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4FE50E-B34E-46FE-8936-07F084C63E59}" type="slidenum">
              <a:rPr lang="en-US" smtClean="0"/>
              <a:pPr/>
              <a:t>10</a:t>
            </a:fld>
            <a:endParaRPr lang="en-US"/>
          </a:p>
        </p:txBody>
      </p:sp>
    </p:spTree>
    <p:extLst>
      <p:ext uri="{BB962C8B-B14F-4D97-AF65-F5344CB8AC3E}">
        <p14:creationId xmlns:p14="http://schemas.microsoft.com/office/powerpoint/2010/main" val="373332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0.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7F8B4357-6949-4246-838D-4F44B302D2FC}"/>
              </a:ext>
            </a:extLst>
          </p:cNvPr>
          <p:cNvGrpSpPr/>
          <p:nvPr/>
        </p:nvGrpSpPr>
        <p:grpSpPr>
          <a:xfrm>
            <a:off x="-2916074" y="-41076"/>
            <a:ext cx="4859274" cy="3808824"/>
            <a:chOff x="-1475082" y="-580158"/>
            <a:chExt cx="2429637" cy="1904412"/>
          </a:xfrm>
        </p:grpSpPr>
        <p:sp>
          <p:nvSpPr>
            <p:cNvPr id="5" name="Freeform 5">
              <a:extLst>
                <a:ext uri="{FF2B5EF4-FFF2-40B4-BE49-F238E27FC236}">
                  <a16:creationId xmlns="" xmlns:a16="http://schemas.microsoft.com/office/drawing/2014/main" id="{F44B53D2-49AE-4C14-B2D8-0B746F59C374}"/>
                </a:ext>
              </a:extLst>
            </p:cNvPr>
            <p:cNvSpPr>
              <a:spLocks/>
            </p:cNvSpPr>
            <p:nvPr/>
          </p:nvSpPr>
          <p:spPr bwMode="auto">
            <a:xfrm rot="5400000">
              <a:off x="-648817" y="-488560"/>
              <a:ext cx="1611119" cy="142792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tileRect/>
            </a:gradFill>
            <a:ln w="25400">
              <a:gradFill flip="none" rotWithShape="1">
                <a:gsLst>
                  <a:gs pos="0">
                    <a:srgbClr val="864D9D"/>
                  </a:gs>
                  <a:gs pos="100000">
                    <a:srgbClr val="4F2D5D"/>
                  </a:gs>
                </a:gsLst>
                <a:lin ang="18900000" scaled="0"/>
                <a:tileRect/>
              </a:gradFill>
            </a:ln>
            <a:effectLst>
              <a:outerShdw blurRad="444500" dist="152400" dir="2700000" algn="tl" rotWithShape="0">
                <a:prstClr val="black">
                  <a:alpha val="30000"/>
                </a:prstClr>
              </a:outerShdw>
            </a:effectLst>
          </p:spPr>
          <p:txBody>
            <a:bodyPr vert="horz" wrap="square" lIns="137124" tIns="68562" rIns="137124" bIns="68562" numCol="1" anchor="t" anchorCtr="0" compatLnSpc="1"/>
            <a:lstStyle/>
            <a:p>
              <a:endParaRPr lang="zh-CN" altLang="en-US" sz="2020">
                <a:cs typeface="+mn-ea"/>
                <a:sym typeface="+mn-lt"/>
              </a:endParaRPr>
            </a:p>
          </p:txBody>
        </p:sp>
        <p:sp>
          <p:nvSpPr>
            <p:cNvPr id="6" name="Freeform 5">
              <a:extLst>
                <a:ext uri="{FF2B5EF4-FFF2-40B4-BE49-F238E27FC236}">
                  <a16:creationId xmlns="" xmlns:a16="http://schemas.microsoft.com/office/drawing/2014/main" id="{BCCAABA6-B124-4A61-8059-A4EABF8F8B55}"/>
                </a:ext>
              </a:extLst>
            </p:cNvPr>
            <p:cNvSpPr>
              <a:spLocks/>
            </p:cNvSpPr>
            <p:nvPr/>
          </p:nvSpPr>
          <p:spPr bwMode="auto">
            <a:xfrm rot="5400000">
              <a:off x="103256" y="434376"/>
              <a:ext cx="902616" cy="79998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1CFE5"/>
                </a:gs>
                <a:gs pos="0">
                  <a:srgbClr val="0192A1"/>
                </a:gs>
              </a:gsLst>
              <a:lin ang="18900000" scaled="0"/>
              <a:tileRect/>
            </a:gradFill>
            <a:ln w="25400">
              <a:gradFill flip="none" rotWithShape="1">
                <a:gsLst>
                  <a:gs pos="0">
                    <a:srgbClr val="01CFE5"/>
                  </a:gs>
                  <a:gs pos="100000">
                    <a:srgbClr val="0192A1"/>
                  </a:gs>
                </a:gsLst>
                <a:lin ang="18900000" scaled="0"/>
                <a:tileRect/>
              </a:gradFill>
            </a:ln>
            <a:effectLst>
              <a:outerShdw blurRad="444500" dist="152400" dir="2700000" algn="tl" rotWithShape="0">
                <a:prstClr val="black">
                  <a:alpha val="30000"/>
                </a:prstClr>
              </a:outerShdw>
            </a:effectLst>
          </p:spPr>
          <p:txBody>
            <a:bodyPr vert="horz" wrap="square" lIns="137124" tIns="68562" rIns="137124" bIns="68562" numCol="1" anchor="t" anchorCtr="0" compatLnSpc="1"/>
            <a:lstStyle/>
            <a:p>
              <a:endParaRPr lang="zh-CN" altLang="en-US" sz="2020">
                <a:cs typeface="+mn-ea"/>
                <a:sym typeface="+mn-lt"/>
              </a:endParaRPr>
            </a:p>
          </p:txBody>
        </p:sp>
        <p:sp>
          <p:nvSpPr>
            <p:cNvPr id="7" name="Freeform 5">
              <a:extLst>
                <a:ext uri="{FF2B5EF4-FFF2-40B4-BE49-F238E27FC236}">
                  <a16:creationId xmlns="" xmlns:a16="http://schemas.microsoft.com/office/drawing/2014/main" id="{09FC0048-2744-4D6F-A7C5-9237D3229DCA}"/>
                </a:ext>
              </a:extLst>
            </p:cNvPr>
            <p:cNvSpPr>
              <a:spLocks/>
            </p:cNvSpPr>
            <p:nvPr/>
          </p:nvSpPr>
          <p:spPr bwMode="auto">
            <a:xfrm rot="5400000">
              <a:off x="-1526399" y="-375504"/>
              <a:ext cx="902616" cy="79998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C46D"/>
                </a:gs>
                <a:gs pos="0">
                  <a:srgbClr val="FFA015"/>
                </a:gs>
              </a:gsLst>
              <a:lin ang="18900000" scaled="0"/>
              <a:tileRect/>
            </a:gradFill>
            <a:ln w="25400">
              <a:gradFill flip="none" rotWithShape="1">
                <a:gsLst>
                  <a:gs pos="0">
                    <a:srgbClr val="FFC46D"/>
                  </a:gs>
                  <a:gs pos="100000">
                    <a:srgbClr val="FFA015"/>
                  </a:gs>
                </a:gsLst>
                <a:lin ang="18900000" scaled="0"/>
                <a:tileRect/>
              </a:gradFill>
            </a:ln>
            <a:effectLst>
              <a:outerShdw blurRad="444500" dist="152400" dir="2700000" algn="tl" rotWithShape="0">
                <a:prstClr val="black">
                  <a:alpha val="30000"/>
                </a:prstClr>
              </a:outerShdw>
            </a:effectLst>
          </p:spPr>
          <p:txBody>
            <a:bodyPr vert="horz" wrap="square" lIns="137124" tIns="68562" rIns="137124" bIns="68562" numCol="1" anchor="t" anchorCtr="0" compatLnSpc="1"/>
            <a:lstStyle/>
            <a:p>
              <a:endParaRPr lang="zh-CN" altLang="en-US" sz="2020">
                <a:cs typeface="+mn-ea"/>
                <a:sym typeface="+mn-lt"/>
              </a:endParaRPr>
            </a:p>
          </p:txBody>
        </p:sp>
        <p:sp>
          <p:nvSpPr>
            <p:cNvPr id="8" name="Freeform 5">
              <a:extLst>
                <a:ext uri="{FF2B5EF4-FFF2-40B4-BE49-F238E27FC236}">
                  <a16:creationId xmlns="" xmlns:a16="http://schemas.microsoft.com/office/drawing/2014/main" id="{074D9B68-4F61-49C2-9DFD-219F35D3FDD6}"/>
                </a:ext>
              </a:extLst>
            </p:cNvPr>
            <p:cNvSpPr>
              <a:spLocks/>
            </p:cNvSpPr>
            <p:nvPr/>
          </p:nvSpPr>
          <p:spPr bwMode="auto">
            <a:xfrm rot="5400000">
              <a:off x="-1203982" y="-458876"/>
              <a:ext cx="1890618" cy="167564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858E"/>
                </a:gs>
                <a:gs pos="0">
                  <a:srgbClr val="F02832"/>
                </a:gs>
              </a:gsLst>
              <a:lin ang="18900000" scaled="0"/>
              <a:tileRect/>
            </a:gradFill>
            <a:ln w="25400">
              <a:gradFill flip="none" rotWithShape="1">
                <a:gsLst>
                  <a:gs pos="0">
                    <a:srgbClr val="FF858E"/>
                  </a:gs>
                  <a:gs pos="100000">
                    <a:srgbClr val="F02832"/>
                  </a:gs>
                </a:gsLst>
                <a:lin ang="18900000" scaled="0"/>
                <a:tileRect/>
              </a:gradFill>
            </a:ln>
            <a:effectLst>
              <a:outerShdw blurRad="444500" dist="152400" dir="2700000" algn="tl" rotWithShape="0">
                <a:prstClr val="black">
                  <a:alpha val="30000"/>
                </a:prstClr>
              </a:outerShdw>
            </a:effectLst>
          </p:spPr>
          <p:txBody>
            <a:bodyPr vert="horz" wrap="square" lIns="137124" tIns="68562" rIns="137124" bIns="68562" numCol="1" anchor="t" anchorCtr="0" compatLnSpc="1"/>
            <a:lstStyle/>
            <a:p>
              <a:endParaRPr lang="zh-CN" altLang="en-US" sz="2020">
                <a:cs typeface="+mn-ea"/>
                <a:sym typeface="+mn-lt"/>
              </a:endParaRPr>
            </a:p>
          </p:txBody>
        </p:sp>
      </p:grpSp>
      <p:sp>
        <p:nvSpPr>
          <p:cNvPr id="9" name="圆角矩形 2">
            <a:extLst>
              <a:ext uri="{FF2B5EF4-FFF2-40B4-BE49-F238E27FC236}">
                <a16:creationId xmlns="" xmlns:a16="http://schemas.microsoft.com/office/drawing/2014/main" id="{0B94AEB3-9F20-4DC8-80BB-4B6EFA348687}"/>
              </a:ext>
            </a:extLst>
          </p:cNvPr>
          <p:cNvSpPr/>
          <p:nvPr/>
        </p:nvSpPr>
        <p:spPr>
          <a:xfrm>
            <a:off x="5755443" y="7430972"/>
            <a:ext cx="10028748" cy="938934"/>
          </a:xfrm>
          <a:prstGeom prst="roundRect">
            <a:avLst>
              <a:gd name="adj" fmla="val 42270"/>
            </a:avLst>
          </a:prstGeom>
          <a:solidFill>
            <a:srgbClr val="D9D9D9"/>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002060"/>
                </a:solidFill>
                <a:latin typeface="Times New Roman" pitchFamily="18" charset="0"/>
                <a:cs typeface="Times New Roman" pitchFamily="18" charset="0"/>
              </a:rPr>
              <a:t>Lương</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Thị</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Yến</a:t>
            </a:r>
            <a:r>
              <a:rPr lang="en-US" sz="4000" b="1" dirty="0">
                <a:solidFill>
                  <a:srgbClr val="002060"/>
                </a:solidFill>
                <a:latin typeface="Times New Roman" pitchFamily="18" charset="0"/>
                <a:cs typeface="Times New Roman" pitchFamily="18" charset="0"/>
              </a:rPr>
              <a:t> Anh</a:t>
            </a:r>
          </a:p>
        </p:txBody>
      </p:sp>
      <p:grpSp>
        <p:nvGrpSpPr>
          <p:cNvPr id="10" name="组合 4">
            <a:extLst>
              <a:ext uri="{FF2B5EF4-FFF2-40B4-BE49-F238E27FC236}">
                <a16:creationId xmlns="" xmlns:a16="http://schemas.microsoft.com/office/drawing/2014/main" id="{010A74D4-96D5-4687-8E32-486095D95630}"/>
              </a:ext>
            </a:extLst>
          </p:cNvPr>
          <p:cNvGrpSpPr/>
          <p:nvPr/>
        </p:nvGrpSpPr>
        <p:grpSpPr>
          <a:xfrm>
            <a:off x="1097841" y="7421626"/>
            <a:ext cx="4483432" cy="1007934"/>
            <a:chOff x="899592" y="2377261"/>
            <a:chExt cx="720079" cy="574619"/>
          </a:xfrm>
          <a:effectLst>
            <a:outerShdw blurRad="50800" dist="38100" dir="2700000" algn="tl" rotWithShape="0">
              <a:prstClr val="black">
                <a:alpha val="40000"/>
              </a:prstClr>
            </a:outerShdw>
          </a:effectLst>
        </p:grpSpPr>
        <p:sp>
          <p:nvSpPr>
            <p:cNvPr id="11" name="圆角矩形 5">
              <a:extLst>
                <a:ext uri="{FF2B5EF4-FFF2-40B4-BE49-F238E27FC236}">
                  <a16:creationId xmlns="" xmlns:a16="http://schemas.microsoft.com/office/drawing/2014/main" id="{26C03F4C-AB6A-4609-A93F-025AEF645EEA}"/>
                </a:ext>
              </a:extLst>
            </p:cNvPr>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rgbClr val="F95647"/>
                </a:solidFill>
                <a:cs typeface="+mn-ea"/>
                <a:sym typeface="+mn-lt"/>
              </a:endParaRPr>
            </a:p>
          </p:txBody>
        </p:sp>
        <p:sp>
          <p:nvSpPr>
            <p:cNvPr id="12" name="圆角矩形 6">
              <a:extLst>
                <a:ext uri="{FF2B5EF4-FFF2-40B4-BE49-F238E27FC236}">
                  <a16:creationId xmlns="" xmlns:a16="http://schemas.microsoft.com/office/drawing/2014/main" id="{A7759134-E5E4-4A61-9E9A-C578B5D696F9}"/>
                </a:ext>
              </a:extLst>
            </p:cNvPr>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err="1">
                  <a:solidFill>
                    <a:schemeClr val="accent5">
                      <a:lumMod val="50000"/>
                    </a:schemeClr>
                  </a:solidFill>
                  <a:latin typeface="Times New Roman" panose="02020603050405020304" pitchFamily="18" charset="0"/>
                  <a:cs typeface="Times New Roman" panose="02020603050405020304" pitchFamily="18" charset="0"/>
                  <a:sym typeface="+mn-lt"/>
                </a:rPr>
                <a:t>Giáo</a:t>
              </a:r>
              <a:r>
                <a:rPr lang="en-US" altLang="zh-CN" sz="3600" b="1" dirty="0">
                  <a:solidFill>
                    <a:schemeClr val="accent5">
                      <a:lumMod val="50000"/>
                    </a:schemeClr>
                  </a:solidFill>
                  <a:latin typeface="Times New Roman" panose="02020603050405020304" pitchFamily="18" charset="0"/>
                  <a:cs typeface="Times New Roman" panose="02020603050405020304" pitchFamily="18" charset="0"/>
                  <a:sym typeface="+mn-lt"/>
                </a:rPr>
                <a:t> </a:t>
              </a:r>
              <a:r>
                <a:rPr lang="en-US" altLang="zh-CN" sz="3600" b="1" dirty="0" err="1">
                  <a:solidFill>
                    <a:schemeClr val="accent5">
                      <a:lumMod val="50000"/>
                    </a:schemeClr>
                  </a:solidFill>
                  <a:latin typeface="Times New Roman" panose="02020603050405020304" pitchFamily="18" charset="0"/>
                  <a:cs typeface="Times New Roman" panose="02020603050405020304" pitchFamily="18" charset="0"/>
                  <a:sym typeface="+mn-lt"/>
                </a:rPr>
                <a:t>viên</a:t>
              </a:r>
              <a:r>
                <a:rPr lang="en-US" altLang="zh-CN" sz="3600" b="1" dirty="0">
                  <a:solidFill>
                    <a:schemeClr val="accent5">
                      <a:lumMod val="50000"/>
                    </a:schemeClr>
                  </a:solidFill>
                  <a:latin typeface="Times New Roman" panose="02020603050405020304" pitchFamily="18" charset="0"/>
                  <a:cs typeface="Times New Roman" panose="02020603050405020304" pitchFamily="18" charset="0"/>
                  <a:sym typeface="+mn-lt"/>
                </a:rPr>
                <a:t> </a:t>
              </a:r>
              <a:r>
                <a:rPr lang="en-US" altLang="zh-CN" sz="3600" b="1" dirty="0" err="1">
                  <a:solidFill>
                    <a:schemeClr val="accent5">
                      <a:lumMod val="50000"/>
                    </a:schemeClr>
                  </a:solidFill>
                  <a:latin typeface="Times New Roman" panose="02020603050405020304" pitchFamily="18" charset="0"/>
                  <a:cs typeface="Times New Roman" panose="02020603050405020304" pitchFamily="18" charset="0"/>
                  <a:sym typeface="+mn-lt"/>
                </a:rPr>
                <a:t>dự</a:t>
              </a:r>
              <a:r>
                <a:rPr lang="en-US" altLang="zh-CN" sz="3600" b="1" dirty="0">
                  <a:solidFill>
                    <a:schemeClr val="accent5">
                      <a:lumMod val="50000"/>
                    </a:schemeClr>
                  </a:solidFill>
                  <a:latin typeface="Times New Roman" panose="02020603050405020304" pitchFamily="18" charset="0"/>
                  <a:cs typeface="Times New Roman" panose="02020603050405020304" pitchFamily="18" charset="0"/>
                  <a:sym typeface="+mn-lt"/>
                </a:rPr>
                <a:t> </a:t>
              </a:r>
              <a:r>
                <a:rPr lang="en-US" altLang="zh-CN" sz="3600" b="1" dirty="0" err="1">
                  <a:solidFill>
                    <a:schemeClr val="accent5">
                      <a:lumMod val="50000"/>
                    </a:schemeClr>
                  </a:solidFill>
                  <a:latin typeface="Times New Roman" panose="02020603050405020304" pitchFamily="18" charset="0"/>
                  <a:cs typeface="Times New Roman" panose="02020603050405020304" pitchFamily="18" charset="0"/>
                  <a:sym typeface="+mn-lt"/>
                </a:rPr>
                <a:t>thi</a:t>
              </a:r>
              <a:r>
                <a:rPr lang="en-US" altLang="zh-CN" sz="3600" b="1" dirty="0">
                  <a:solidFill>
                    <a:schemeClr val="accent5">
                      <a:lumMod val="50000"/>
                    </a:schemeClr>
                  </a:solidFill>
                  <a:latin typeface="Times New Roman" panose="02020603050405020304" pitchFamily="18" charset="0"/>
                  <a:cs typeface="Times New Roman" panose="02020603050405020304" pitchFamily="18" charset="0"/>
                  <a:sym typeface="+mn-lt"/>
                </a:rPr>
                <a:t>:</a:t>
              </a:r>
              <a:endParaRPr lang="zh-CN" altLang="en-US" sz="3600" b="1" dirty="0">
                <a:solidFill>
                  <a:schemeClr val="accent5">
                    <a:lumMod val="50000"/>
                  </a:schemeClr>
                </a:solidFill>
                <a:latin typeface="Times New Roman" panose="02020603050405020304" pitchFamily="18" charset="0"/>
                <a:cs typeface="Times New Roman" panose="02020603050405020304" pitchFamily="18" charset="0"/>
                <a:sym typeface="+mn-lt"/>
              </a:endParaRPr>
            </a:p>
          </p:txBody>
        </p:sp>
      </p:grpSp>
      <p:sp>
        <p:nvSpPr>
          <p:cNvPr id="13" name="矩形 40">
            <a:extLst>
              <a:ext uri="{FF2B5EF4-FFF2-40B4-BE49-F238E27FC236}">
                <a16:creationId xmlns="" xmlns:a16="http://schemas.microsoft.com/office/drawing/2014/main" id="{51ED5B98-3086-4FFB-90F3-4C83E287077A}"/>
              </a:ext>
            </a:extLst>
          </p:cNvPr>
          <p:cNvSpPr/>
          <p:nvPr/>
        </p:nvSpPr>
        <p:spPr>
          <a:xfrm>
            <a:off x="79735" y="30932"/>
            <a:ext cx="17739360" cy="6916647"/>
          </a:xfrm>
          <a:prstGeom prst="rect">
            <a:avLst/>
          </a:prstGeom>
          <a:effectLst/>
        </p:spPr>
        <p:txBody>
          <a:bodyPr wrap="square" lIns="153680" tIns="76840" rIns="153680" bIns="76840">
            <a:spAutoFit/>
          </a:bodyPr>
          <a:lstStyle/>
          <a:p>
            <a:pPr algn="ctr"/>
            <a:r>
              <a:rPr lang="en-US" altLang="zh-CN"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SỞ GIÁO DỤC VÀ ĐÀO TẠO TỈNH THÁI NGUYÊN</a:t>
            </a:r>
          </a:p>
          <a:p>
            <a:pPr algn="ctr"/>
            <a:r>
              <a:rPr lang="en-US" altLang="zh-CN"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HỘI THI GIÁO VIÊN DẠY GIỎI CẤP THCS</a:t>
            </a:r>
          </a:p>
          <a:p>
            <a:pPr algn="ctr"/>
            <a:r>
              <a:rPr lang="en-US" altLang="zh-CN"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NĂM HỌC 2024 – 2025</a:t>
            </a:r>
          </a:p>
          <a:p>
            <a:pPr algn="ctr"/>
            <a:endParaRPr lang="en-US" altLang="zh-CN"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a:p>
            <a:pPr algn="ctr">
              <a:lnSpc>
                <a:spcPct val="150000"/>
              </a:lnSpc>
              <a:spcAft>
                <a:spcPts val="0"/>
              </a:spcAft>
            </a:pPr>
            <a:r>
              <a:rPr lang="en-US" sz="4800" b="1" dirty="0">
                <a:solidFill>
                  <a:srgbClr val="0000FF"/>
                </a:solidFill>
                <a:latin typeface="Times New Roman" pitchFamily="18" charset="0"/>
                <a:cs typeface="Times New Roman" pitchFamily="18" charset="0"/>
              </a:rPr>
              <a:t>BÁO CÁO BIỆN PHÁP</a:t>
            </a:r>
          </a:p>
          <a:p>
            <a:pPr algn="ctr">
              <a:lnSpc>
                <a:spcPct val="150000"/>
              </a:lnSpc>
              <a:spcAft>
                <a:spcPts val="0"/>
              </a:spcAft>
            </a:pPr>
            <a:r>
              <a:rPr lang="vi-VN" sz="4800" b="1" dirty="0">
                <a:solidFill>
                  <a:srgbClr val="FF0000"/>
                </a:solidFill>
                <a:latin typeface="Times New Roman" pitchFamily="18" charset="0"/>
                <a:cs typeface="Times New Roman" pitchFamily="18" charset="0"/>
              </a:rPr>
              <a:t>L</a:t>
            </a:r>
            <a:r>
              <a:rPr lang="en-US" sz="4800" b="1" dirty="0">
                <a:solidFill>
                  <a:srgbClr val="FF0000"/>
                </a:solidFill>
                <a:latin typeface="Times New Roman" pitchFamily="18" charset="0"/>
                <a:cs typeface="Times New Roman" pitchFamily="18" charset="0"/>
              </a:rPr>
              <a:t>ỰA CHỌN MỘT SỐ TRÒ CHƠI </a:t>
            </a:r>
            <a:r>
              <a:rPr lang="vi-VN" sz="4800" b="1" dirty="0">
                <a:solidFill>
                  <a:srgbClr val="FF0000"/>
                </a:solidFill>
                <a:latin typeface="Times New Roman" pitchFamily="18" charset="0"/>
                <a:cs typeface="Times New Roman" pitchFamily="18" charset="0"/>
              </a:rPr>
              <a:t>VẬN ĐỘNG</a:t>
            </a:r>
            <a:endParaRPr lang="en-US" sz="4800" b="1" dirty="0">
              <a:solidFill>
                <a:srgbClr val="FF0000"/>
              </a:solidFill>
              <a:latin typeface="Times New Roman" pitchFamily="18" charset="0"/>
              <a:cs typeface="Times New Roman" pitchFamily="18" charset="0"/>
            </a:endParaRPr>
          </a:p>
          <a:p>
            <a:pPr algn="ctr">
              <a:lnSpc>
                <a:spcPct val="150000"/>
              </a:lnSpc>
              <a:spcAft>
                <a:spcPts val="0"/>
              </a:spcAft>
            </a:pPr>
            <a:r>
              <a:rPr lang="en-US" sz="4800" b="1" dirty="0">
                <a:solidFill>
                  <a:srgbClr val="FF0000"/>
                </a:solidFill>
                <a:latin typeface="Times New Roman" pitchFamily="18" charset="0"/>
                <a:cs typeface="Times New Roman" pitchFamily="18" charset="0"/>
              </a:rPr>
              <a:t> </a:t>
            </a:r>
            <a:r>
              <a:rPr lang="vi-VN" sz="4800" b="1" dirty="0">
                <a:solidFill>
                  <a:srgbClr val="FF0000"/>
                </a:solidFill>
                <a:latin typeface="Times New Roman" pitchFamily="18" charset="0"/>
                <a:cs typeface="Times New Roman" pitchFamily="18" charset="0"/>
              </a:rPr>
              <a:t>PHÁT</a:t>
            </a:r>
            <a:r>
              <a:rPr lang="en-US" sz="4800" b="1" dirty="0">
                <a:solidFill>
                  <a:srgbClr val="FF0000"/>
                </a:solidFill>
                <a:latin typeface="Times New Roman" pitchFamily="18" charset="0"/>
                <a:cs typeface="Times New Roman" pitchFamily="18" charset="0"/>
              </a:rPr>
              <a:t> </a:t>
            </a:r>
            <a:r>
              <a:rPr lang="vi-VN" sz="4800" b="1" dirty="0">
                <a:solidFill>
                  <a:srgbClr val="FF0000"/>
                </a:solidFill>
                <a:latin typeface="Times New Roman" pitchFamily="18" charset="0"/>
                <a:cs typeface="Times New Roman" pitchFamily="18" charset="0"/>
              </a:rPr>
              <a:t>TRIỂN</a:t>
            </a:r>
            <a:r>
              <a:rPr lang="en-US" sz="4800" b="1" dirty="0">
                <a:solidFill>
                  <a:srgbClr val="FF0000"/>
                </a:solidFill>
                <a:latin typeface="Times New Roman" pitchFamily="18" charset="0"/>
                <a:cs typeface="Times New Roman" pitchFamily="18" charset="0"/>
              </a:rPr>
              <a:t> </a:t>
            </a:r>
            <a:r>
              <a:rPr lang="vi-VN" sz="4800" b="1" dirty="0">
                <a:solidFill>
                  <a:srgbClr val="FF0000"/>
                </a:solidFill>
                <a:latin typeface="Times New Roman" pitchFamily="18" charset="0"/>
                <a:cs typeface="Times New Roman" pitchFamily="18" charset="0"/>
              </a:rPr>
              <a:t>THỂ LỰC </a:t>
            </a:r>
            <a:r>
              <a:rPr lang="en-US" sz="4800" b="1" dirty="0">
                <a:solidFill>
                  <a:srgbClr val="FF0000"/>
                </a:solidFill>
                <a:latin typeface="Times New Roman" pitchFamily="18" charset="0"/>
                <a:cs typeface="Times New Roman" pitchFamily="18" charset="0"/>
              </a:rPr>
              <a:t>CHUNG </a:t>
            </a:r>
            <a:r>
              <a:rPr lang="vi-VN" sz="4800" b="1" dirty="0">
                <a:solidFill>
                  <a:srgbClr val="FF0000"/>
                </a:solidFill>
                <a:latin typeface="Times New Roman" pitchFamily="18" charset="0"/>
                <a:cs typeface="Times New Roman" pitchFamily="18" charset="0"/>
              </a:rPr>
              <a:t>CHO HỌC SINH LỚP</a:t>
            </a:r>
            <a:r>
              <a:rPr lang="en-US" sz="4800" b="1" dirty="0">
                <a:solidFill>
                  <a:srgbClr val="FF0000"/>
                </a:solidFill>
                <a:latin typeface="Times New Roman" pitchFamily="18" charset="0"/>
                <a:cs typeface="Times New Roman" pitchFamily="18" charset="0"/>
              </a:rPr>
              <a:t> 7</a:t>
            </a:r>
            <a:r>
              <a:rPr lang="vi-VN" sz="4800" b="1" dirty="0">
                <a:solidFill>
                  <a:srgbClr val="FF0000"/>
                </a:solidFill>
                <a:latin typeface="Times New Roman" pitchFamily="18" charset="0"/>
                <a:cs typeface="Times New Roman" pitchFamily="18" charset="0"/>
              </a:rPr>
              <a:t> TRƯỜNG THCS </a:t>
            </a:r>
            <a:r>
              <a:rPr lang="en-US" sz="4800" b="1" dirty="0">
                <a:solidFill>
                  <a:srgbClr val="FF0000"/>
                </a:solidFill>
                <a:latin typeface="Times New Roman" pitchFamily="18" charset="0"/>
                <a:cs typeface="Times New Roman" pitchFamily="18" charset="0"/>
              </a:rPr>
              <a:t>PHÚC TRÌU</a:t>
            </a:r>
            <a:endParaRPr lang="en-US" sz="4800" b="1" cap="all" dirty="0">
              <a:solidFill>
                <a:srgbClr val="FF0000"/>
              </a:solidFill>
              <a:latin typeface="Times New Roman" panose="02020603050405020304" pitchFamily="18" charset="0"/>
              <a:ea typeface="Times New Roman" panose="02020603050405020304" pitchFamily="18" charset="0"/>
            </a:endParaRPr>
          </a:p>
        </p:txBody>
      </p:sp>
      <p:sp>
        <p:nvSpPr>
          <p:cNvPr id="14" name="圆角矩形 2">
            <a:extLst>
              <a:ext uri="{FF2B5EF4-FFF2-40B4-BE49-F238E27FC236}">
                <a16:creationId xmlns="" xmlns:a16="http://schemas.microsoft.com/office/drawing/2014/main" id="{4921DA6B-60CC-4F84-8465-CD4AF052C95E}"/>
              </a:ext>
            </a:extLst>
          </p:cNvPr>
          <p:cNvSpPr/>
          <p:nvPr/>
        </p:nvSpPr>
        <p:spPr>
          <a:xfrm>
            <a:off x="5755443" y="8523682"/>
            <a:ext cx="10028748" cy="938934"/>
          </a:xfrm>
          <a:prstGeom prst="roundRect">
            <a:avLst>
              <a:gd name="adj" fmla="val 42270"/>
            </a:avLst>
          </a:prstGeom>
          <a:solidFill>
            <a:srgbClr val="D9D9D9"/>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002060"/>
                </a:solidFill>
                <a:latin typeface="Times New Roman" pitchFamily="18" charset="0"/>
                <a:cs typeface="Times New Roman" pitchFamily="18" charset="0"/>
              </a:rPr>
              <a:t>Trường</a:t>
            </a:r>
            <a:r>
              <a:rPr lang="en-US" sz="4000" b="1" dirty="0">
                <a:solidFill>
                  <a:srgbClr val="002060"/>
                </a:solidFill>
                <a:latin typeface="Times New Roman" pitchFamily="18" charset="0"/>
                <a:cs typeface="Times New Roman" pitchFamily="18" charset="0"/>
              </a:rPr>
              <a:t> THCS </a:t>
            </a:r>
            <a:r>
              <a:rPr lang="en-US" sz="4000" b="1" dirty="0" err="1">
                <a:solidFill>
                  <a:srgbClr val="002060"/>
                </a:solidFill>
                <a:latin typeface="Times New Roman" pitchFamily="18" charset="0"/>
                <a:cs typeface="Times New Roman" pitchFamily="18" charset="0"/>
              </a:rPr>
              <a:t>Phúc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Trìu</a:t>
            </a:r>
            <a:r>
              <a:rPr lang="en-US" sz="4000" b="1" dirty="0">
                <a:solidFill>
                  <a:srgbClr val="002060"/>
                </a:solidFill>
                <a:latin typeface="Times New Roman" pitchFamily="18" charset="0"/>
                <a:cs typeface="Times New Roman" pitchFamily="18" charset="0"/>
              </a:rPr>
              <a:t>, TP </a:t>
            </a:r>
            <a:r>
              <a:rPr lang="en-US" sz="4000" b="1" dirty="0" err="1">
                <a:solidFill>
                  <a:srgbClr val="002060"/>
                </a:solidFill>
                <a:latin typeface="Times New Roman" pitchFamily="18" charset="0"/>
                <a:cs typeface="Times New Roman" pitchFamily="18" charset="0"/>
              </a:rPr>
              <a:t>Thái</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Nguyên</a:t>
            </a:r>
            <a:endParaRPr lang="zh-CN" altLang="en-US" sz="3600" b="1" dirty="0">
              <a:solidFill>
                <a:srgbClr val="002060"/>
              </a:solidFill>
              <a:cs typeface="+mn-ea"/>
              <a:sym typeface="+mn-lt"/>
            </a:endParaRPr>
          </a:p>
        </p:txBody>
      </p:sp>
      <p:grpSp>
        <p:nvGrpSpPr>
          <p:cNvPr id="15" name="组合 4">
            <a:extLst>
              <a:ext uri="{FF2B5EF4-FFF2-40B4-BE49-F238E27FC236}">
                <a16:creationId xmlns="" xmlns:a16="http://schemas.microsoft.com/office/drawing/2014/main" id="{4CFE8634-F354-4F51-BB2A-E1DD10D76E4E}"/>
              </a:ext>
            </a:extLst>
          </p:cNvPr>
          <p:cNvGrpSpPr/>
          <p:nvPr/>
        </p:nvGrpSpPr>
        <p:grpSpPr>
          <a:xfrm>
            <a:off x="1097841" y="8470794"/>
            <a:ext cx="4483432" cy="1007934"/>
            <a:chOff x="899592" y="2377261"/>
            <a:chExt cx="720079" cy="574619"/>
          </a:xfrm>
          <a:effectLst>
            <a:outerShdw blurRad="50800" dist="38100" dir="2700000" algn="tl" rotWithShape="0">
              <a:prstClr val="black">
                <a:alpha val="40000"/>
              </a:prstClr>
            </a:outerShdw>
          </a:effectLst>
        </p:grpSpPr>
        <p:sp>
          <p:nvSpPr>
            <p:cNvPr id="16" name="圆角矩形 5">
              <a:extLst>
                <a:ext uri="{FF2B5EF4-FFF2-40B4-BE49-F238E27FC236}">
                  <a16:creationId xmlns="" xmlns:a16="http://schemas.microsoft.com/office/drawing/2014/main" id="{CE322310-C617-42F0-8264-1D5B85B523D4}"/>
                </a:ext>
              </a:extLst>
            </p:cNvPr>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rgbClr val="F95647"/>
                </a:solidFill>
                <a:cs typeface="+mn-ea"/>
                <a:sym typeface="+mn-lt"/>
              </a:endParaRPr>
            </a:p>
          </p:txBody>
        </p:sp>
        <p:sp>
          <p:nvSpPr>
            <p:cNvPr id="17" name="圆角矩形 6">
              <a:extLst>
                <a:ext uri="{FF2B5EF4-FFF2-40B4-BE49-F238E27FC236}">
                  <a16:creationId xmlns="" xmlns:a16="http://schemas.microsoft.com/office/drawing/2014/main" id="{A44F7FE2-E2A9-4274-89E2-564798A9E5AA}"/>
                </a:ext>
              </a:extLst>
            </p:cNvPr>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err="1">
                  <a:solidFill>
                    <a:schemeClr val="accent5">
                      <a:lumMod val="50000"/>
                    </a:schemeClr>
                  </a:solidFill>
                  <a:latin typeface="Times New Roman" panose="02020603050405020304" pitchFamily="18" charset="0"/>
                  <a:cs typeface="Times New Roman" panose="02020603050405020304" pitchFamily="18" charset="0"/>
                  <a:sym typeface="+mn-lt"/>
                </a:rPr>
                <a:t>Đơn</a:t>
              </a:r>
              <a:r>
                <a:rPr lang="en-US" altLang="zh-CN" sz="3600" b="1" dirty="0">
                  <a:solidFill>
                    <a:schemeClr val="accent5">
                      <a:lumMod val="50000"/>
                    </a:schemeClr>
                  </a:solidFill>
                  <a:latin typeface="Times New Roman" panose="02020603050405020304" pitchFamily="18" charset="0"/>
                  <a:cs typeface="Times New Roman" panose="02020603050405020304" pitchFamily="18" charset="0"/>
                  <a:sym typeface="+mn-lt"/>
                </a:rPr>
                <a:t> </a:t>
              </a:r>
              <a:r>
                <a:rPr lang="en-US" altLang="zh-CN" sz="3600" b="1" dirty="0" err="1">
                  <a:solidFill>
                    <a:schemeClr val="accent5">
                      <a:lumMod val="50000"/>
                    </a:schemeClr>
                  </a:solidFill>
                  <a:latin typeface="Times New Roman" panose="02020603050405020304" pitchFamily="18" charset="0"/>
                  <a:cs typeface="Times New Roman" panose="02020603050405020304" pitchFamily="18" charset="0"/>
                  <a:sym typeface="+mn-lt"/>
                </a:rPr>
                <a:t>vị</a:t>
              </a:r>
              <a:r>
                <a:rPr lang="en-US" altLang="zh-CN" sz="3600" b="1" dirty="0">
                  <a:solidFill>
                    <a:schemeClr val="accent5">
                      <a:lumMod val="50000"/>
                    </a:schemeClr>
                  </a:solidFill>
                  <a:latin typeface="Times New Roman" panose="02020603050405020304" pitchFamily="18" charset="0"/>
                  <a:cs typeface="Times New Roman" panose="02020603050405020304" pitchFamily="18" charset="0"/>
                  <a:sym typeface="+mn-lt"/>
                </a:rPr>
                <a:t> </a:t>
              </a:r>
              <a:r>
                <a:rPr lang="en-US" altLang="zh-CN" sz="3600" b="1" dirty="0" err="1">
                  <a:solidFill>
                    <a:schemeClr val="accent5">
                      <a:lumMod val="50000"/>
                    </a:schemeClr>
                  </a:solidFill>
                  <a:latin typeface="Times New Roman" panose="02020603050405020304" pitchFamily="18" charset="0"/>
                  <a:cs typeface="Times New Roman" panose="02020603050405020304" pitchFamily="18" charset="0"/>
                  <a:sym typeface="+mn-lt"/>
                </a:rPr>
                <a:t>công</a:t>
              </a:r>
              <a:r>
                <a:rPr lang="en-US" altLang="zh-CN" sz="3600" b="1" dirty="0">
                  <a:solidFill>
                    <a:schemeClr val="accent5">
                      <a:lumMod val="50000"/>
                    </a:schemeClr>
                  </a:solidFill>
                  <a:latin typeface="Times New Roman" panose="02020603050405020304" pitchFamily="18" charset="0"/>
                  <a:cs typeface="Times New Roman" panose="02020603050405020304" pitchFamily="18" charset="0"/>
                  <a:sym typeface="+mn-lt"/>
                </a:rPr>
                <a:t> </a:t>
              </a:r>
              <a:r>
                <a:rPr lang="en-US" altLang="zh-CN" sz="3600" b="1" dirty="0" err="1">
                  <a:solidFill>
                    <a:schemeClr val="accent5">
                      <a:lumMod val="50000"/>
                    </a:schemeClr>
                  </a:solidFill>
                  <a:latin typeface="Times New Roman" panose="02020603050405020304" pitchFamily="18" charset="0"/>
                  <a:cs typeface="Times New Roman" panose="02020603050405020304" pitchFamily="18" charset="0"/>
                  <a:sym typeface="+mn-lt"/>
                </a:rPr>
                <a:t>tác</a:t>
              </a:r>
              <a:r>
                <a:rPr lang="en-US" altLang="zh-CN" sz="3600" b="1" dirty="0">
                  <a:solidFill>
                    <a:schemeClr val="accent5">
                      <a:lumMod val="50000"/>
                    </a:schemeClr>
                  </a:solidFill>
                  <a:latin typeface="Times New Roman" panose="02020603050405020304" pitchFamily="18" charset="0"/>
                  <a:cs typeface="Times New Roman" panose="02020603050405020304" pitchFamily="18" charset="0"/>
                  <a:sym typeface="+mn-lt"/>
                </a:rPr>
                <a:t>:</a:t>
              </a:r>
              <a:endParaRPr lang="zh-CN" altLang="en-US" sz="3600" b="1" dirty="0">
                <a:solidFill>
                  <a:schemeClr val="accent5">
                    <a:lumMod val="50000"/>
                  </a:schemeClr>
                </a:solidFill>
                <a:latin typeface="Times New Roman" panose="02020603050405020304" pitchFamily="18" charset="0"/>
                <a:cs typeface="Times New Roman" panose="02020603050405020304" pitchFamily="18" charset="0"/>
                <a:sym typeface="+mn-lt"/>
              </a:endParaRPr>
            </a:p>
          </p:txBody>
        </p:sp>
      </p:grpSp>
      <p:cxnSp>
        <p:nvCxnSpPr>
          <p:cNvPr id="18" name="Straight Connector 17">
            <a:extLst>
              <a:ext uri="{FF2B5EF4-FFF2-40B4-BE49-F238E27FC236}">
                <a16:creationId xmlns="" xmlns:a16="http://schemas.microsoft.com/office/drawing/2014/main" id="{092DE619-DB70-4079-B5C3-A946FD94B963}"/>
              </a:ext>
            </a:extLst>
          </p:cNvPr>
          <p:cNvCxnSpPr/>
          <p:nvPr/>
        </p:nvCxnSpPr>
        <p:spPr>
          <a:xfrm>
            <a:off x="6393447" y="1976131"/>
            <a:ext cx="5080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1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5688" y="5036344"/>
            <a:ext cx="3429024" cy="3651746"/>
          </a:xfrm>
          <a:prstGeom prst="roundRect">
            <a:avLst/>
          </a:prstGeom>
          <a:solidFill>
            <a:schemeClr val="accent2">
              <a:lumMod val="60000"/>
              <a:lumOff val="40000"/>
            </a:scheme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163284" tIns="81642" rIns="163284" bIns="81642" rtlCol="0" anchor="ctr"/>
          <a:lstStyle/>
          <a:p>
            <a:pPr algn="ctr"/>
            <a:r>
              <a:rPr lang="vi-VN" sz="3600" dirty="0">
                <a:solidFill>
                  <a:schemeClr val="tx1"/>
                </a:solidFill>
                <a:latin typeface="+mj-lt"/>
                <a:cs typeface="Times New Roman" panose="02020603050405020304" pitchFamily="18" charset="0"/>
              </a:rPr>
              <a:t>Trò chơi rèn luyện kỹ năng đi, chạy và phát triển sức nhanh</a:t>
            </a:r>
            <a:endParaRPr lang="en-US" sz="3600" dirty="0">
              <a:solidFill>
                <a:schemeClr val="tx1"/>
              </a:solidFill>
              <a:latin typeface="+mj-lt"/>
              <a:cs typeface="Times New Roman" panose="02020603050405020304" pitchFamily="18" charset="0"/>
            </a:endParaRPr>
          </a:p>
        </p:txBody>
      </p:sp>
      <p:sp>
        <p:nvSpPr>
          <p:cNvPr id="6" name="Rounded Rectangle 5"/>
          <p:cNvSpPr/>
          <p:nvPr/>
        </p:nvSpPr>
        <p:spPr>
          <a:xfrm>
            <a:off x="3857588" y="5036343"/>
            <a:ext cx="3571900" cy="3643338"/>
          </a:xfrm>
          <a:prstGeom prst="roundRect">
            <a:avLst/>
          </a:prstGeom>
          <a:solidFill>
            <a:srgbClr val="FFFF0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163284" tIns="81642" rIns="163284" bIns="81642" rtlCol="0" anchor="ctr"/>
          <a:lstStyle/>
          <a:p>
            <a:pPr lvl="0" algn="ctr"/>
            <a:r>
              <a:rPr lang="vi-VN" sz="3600" dirty="0">
                <a:solidFill>
                  <a:schemeClr val="tx1"/>
                </a:solidFill>
                <a:latin typeface="+mj-lt"/>
                <a:cs typeface="Times New Roman" panose="02020603050405020304" pitchFamily="18" charset="0"/>
              </a:rPr>
              <a:t>Trò chơi rèn luyện kỹ năng bật nhảy và phát triển sức mạnh chân</a:t>
            </a:r>
            <a:endParaRPr lang="en-US" sz="3600" b="1" dirty="0">
              <a:solidFill>
                <a:schemeClr val="tx1"/>
              </a:solidFill>
              <a:latin typeface="+mj-lt"/>
              <a:cs typeface="Times New Roman" panose="02020603050405020304" pitchFamily="18" charset="0"/>
            </a:endParaRPr>
          </a:p>
        </p:txBody>
      </p:sp>
      <p:sp>
        <p:nvSpPr>
          <p:cNvPr id="8" name="Rounded Rectangle 7"/>
          <p:cNvSpPr/>
          <p:nvPr/>
        </p:nvSpPr>
        <p:spPr>
          <a:xfrm>
            <a:off x="7572364" y="5036344"/>
            <a:ext cx="3429024" cy="3643337"/>
          </a:xfrm>
          <a:prstGeom prst="roundRect">
            <a:avLst/>
          </a:prstGeom>
          <a:solidFill>
            <a:srgbClr val="00B0F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163284" tIns="81642" rIns="163284" bIns="81642" rtlCol="0" anchor="ctr"/>
          <a:lstStyle/>
          <a:p>
            <a:pPr algn="ctr"/>
            <a:r>
              <a:rPr lang="vi-VN" sz="3600" dirty="0">
                <a:solidFill>
                  <a:schemeClr val="tx1"/>
                </a:solidFill>
                <a:latin typeface="+mj-lt"/>
                <a:cs typeface="Times New Roman" panose="02020603050405020304" pitchFamily="18" charset="0"/>
              </a:rPr>
              <a:t>Trò chơi rèn luyện kỹ năng ném, mang vác, co kéo và phát triển sức mạnh tay ngực</a:t>
            </a:r>
            <a:endParaRPr lang="en-US" sz="3600" dirty="0">
              <a:solidFill>
                <a:schemeClr val="tx1"/>
              </a:solidFill>
              <a:latin typeface="+mj-lt"/>
              <a:cs typeface="Times New Roman" panose="02020603050405020304" pitchFamily="18" charset="0"/>
            </a:endParaRPr>
          </a:p>
        </p:txBody>
      </p:sp>
      <p:cxnSp>
        <p:nvCxnSpPr>
          <p:cNvPr id="11" name="Straight Arrow Connector 10"/>
          <p:cNvCxnSpPr>
            <a:cxnSpLocks/>
            <a:endCxn id="5" idx="0"/>
          </p:cNvCxnSpPr>
          <p:nvPr/>
        </p:nvCxnSpPr>
        <p:spPr>
          <a:xfrm rot="10800000" flipV="1">
            <a:off x="2000200" y="2893203"/>
            <a:ext cx="7286676" cy="2143140"/>
          </a:xfrm>
          <a:prstGeom prst="straightConnector1">
            <a:avLst/>
          </a:prstGeom>
          <a:ln w="28575">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a:cxnSpLocks/>
            <a:endCxn id="8" idx="0"/>
          </p:cNvCxnSpPr>
          <p:nvPr/>
        </p:nvCxnSpPr>
        <p:spPr>
          <a:xfrm rot="5400000">
            <a:off x="8215306" y="3964376"/>
            <a:ext cx="2143140" cy="3176"/>
          </a:xfrm>
          <a:prstGeom prst="straightConnector1">
            <a:avLst/>
          </a:prstGeom>
          <a:ln w="28575">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a:cxnSpLocks/>
            <a:endCxn id="10" idx="0"/>
          </p:cNvCxnSpPr>
          <p:nvPr/>
        </p:nvCxnSpPr>
        <p:spPr>
          <a:xfrm>
            <a:off x="9286877" y="2893203"/>
            <a:ext cx="7072362" cy="2250297"/>
          </a:xfrm>
          <a:prstGeom prst="straightConnector1">
            <a:avLst/>
          </a:prstGeom>
          <a:ln w="28575">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0" name="Rounded Rectangle 7">
            <a:extLst>
              <a:ext uri="{FF2B5EF4-FFF2-40B4-BE49-F238E27FC236}">
                <a16:creationId xmlns="" xmlns:a16="http://schemas.microsoft.com/office/drawing/2014/main" id="{34EA76EA-A9CE-3D40-880A-BA39A6535D29}"/>
              </a:ext>
            </a:extLst>
          </p:cNvPr>
          <p:cNvSpPr/>
          <p:nvPr/>
        </p:nvSpPr>
        <p:spPr>
          <a:xfrm>
            <a:off x="14716164" y="5143500"/>
            <a:ext cx="3286148" cy="3536181"/>
          </a:xfrm>
          <a:prstGeom prst="roundRect">
            <a:avLst/>
          </a:prstGeom>
          <a:solidFill>
            <a:schemeClr val="accent4">
              <a:lumMod val="60000"/>
              <a:lumOff val="40000"/>
            </a:scheme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163284" tIns="81642" rIns="163284" bIns="81642" rtlCol="0" anchor="ctr"/>
          <a:lstStyle/>
          <a:p>
            <a:pPr algn="ctr"/>
            <a:r>
              <a:rPr lang="vi-VN" sz="3600" dirty="0">
                <a:solidFill>
                  <a:schemeClr val="tx1"/>
                </a:solidFill>
                <a:latin typeface="+mj-lt"/>
                <a:cs typeface="Times New Roman" panose="02020603050405020304" pitchFamily="18" charset="0"/>
              </a:rPr>
              <a:t>Trò chơi rèn luyện kỹ năng phối hợp vận động và phát triển sức bền</a:t>
            </a:r>
            <a:endParaRPr lang="en-US" sz="3600" dirty="0">
              <a:solidFill>
                <a:schemeClr val="tx1"/>
              </a:solidFill>
              <a:latin typeface="+mj-lt"/>
              <a:cs typeface="Times New Roman" panose="02020603050405020304" pitchFamily="18" charset="0"/>
            </a:endParaRPr>
          </a:p>
        </p:txBody>
      </p:sp>
      <p:sp>
        <p:nvSpPr>
          <p:cNvPr id="12" name="Rounded Rectangle 7">
            <a:extLst>
              <a:ext uri="{FF2B5EF4-FFF2-40B4-BE49-F238E27FC236}">
                <a16:creationId xmlns="" xmlns:a16="http://schemas.microsoft.com/office/drawing/2014/main" id="{66043BA7-0C7B-85DC-16E3-64FA5387CF35}"/>
              </a:ext>
            </a:extLst>
          </p:cNvPr>
          <p:cNvSpPr/>
          <p:nvPr/>
        </p:nvSpPr>
        <p:spPr>
          <a:xfrm>
            <a:off x="11144264" y="5036343"/>
            <a:ext cx="3429024" cy="3643338"/>
          </a:xfrm>
          <a:prstGeom prst="roundRect">
            <a:avLst/>
          </a:prstGeom>
          <a:solidFill>
            <a:schemeClr val="accent5">
              <a:lumMod val="60000"/>
              <a:lumOff val="40000"/>
            </a:schemeClr>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163284" tIns="81642" rIns="163284" bIns="81642" rtlCol="0" anchor="ctr"/>
          <a:lstStyle/>
          <a:p>
            <a:pPr algn="ctr"/>
            <a:r>
              <a:rPr lang="vi-VN" sz="3600" dirty="0">
                <a:solidFill>
                  <a:schemeClr val="tx1"/>
                </a:solidFill>
                <a:latin typeface="+mj-lt"/>
                <a:cs typeface="Times New Roman" panose="02020603050405020304" pitchFamily="18" charset="0"/>
              </a:rPr>
              <a:t>Trò chơi rèn luyện khéo léo</a:t>
            </a:r>
            <a:endParaRPr lang="en-US" sz="3600" dirty="0">
              <a:solidFill>
                <a:schemeClr val="tx1"/>
              </a:solidFill>
              <a:latin typeface="+mj-lt"/>
              <a:cs typeface="Times New Roman" panose="02020603050405020304" pitchFamily="18" charset="0"/>
            </a:endParaRPr>
          </a:p>
        </p:txBody>
      </p:sp>
      <p:cxnSp>
        <p:nvCxnSpPr>
          <p:cNvPr id="13" name="Straight Arrow Connector 12">
            <a:extLst>
              <a:ext uri="{FF2B5EF4-FFF2-40B4-BE49-F238E27FC236}">
                <a16:creationId xmlns="" xmlns:a16="http://schemas.microsoft.com/office/drawing/2014/main" id="{D77BFEC1-6CFE-0CB8-4E2E-4FC2E2247AC5}"/>
              </a:ext>
            </a:extLst>
          </p:cNvPr>
          <p:cNvCxnSpPr>
            <a:cxnSpLocks/>
          </p:cNvCxnSpPr>
          <p:nvPr/>
        </p:nvCxnSpPr>
        <p:spPr>
          <a:xfrm rot="10800000" flipV="1">
            <a:off x="5714977" y="2893203"/>
            <a:ext cx="3571902" cy="2143140"/>
          </a:xfrm>
          <a:prstGeom prst="straightConnector1">
            <a:avLst/>
          </a:prstGeom>
          <a:ln w="28575">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 xmlns:a16="http://schemas.microsoft.com/office/drawing/2014/main" id="{1397CAD2-95AE-369E-EBF0-C196E8C9FD05}"/>
              </a:ext>
            </a:extLst>
          </p:cNvPr>
          <p:cNvCxnSpPr>
            <a:cxnSpLocks/>
            <a:endCxn id="12" idx="0"/>
          </p:cNvCxnSpPr>
          <p:nvPr/>
        </p:nvCxnSpPr>
        <p:spPr>
          <a:xfrm>
            <a:off x="9286876" y="2893203"/>
            <a:ext cx="3571900" cy="2143140"/>
          </a:xfrm>
          <a:prstGeom prst="straightConnector1">
            <a:avLst/>
          </a:prstGeom>
          <a:ln w="28575">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4" name="Rounded Rectangle 3"/>
          <p:cNvSpPr/>
          <p:nvPr/>
        </p:nvSpPr>
        <p:spPr>
          <a:xfrm>
            <a:off x="3714712" y="535751"/>
            <a:ext cx="11144328" cy="2357453"/>
          </a:xfrm>
          <a:prstGeom prst="roundRect">
            <a:avLst/>
          </a:prstGeom>
          <a:solidFill>
            <a:schemeClr val="accent4"/>
          </a:solidFill>
          <a:ln>
            <a:solidFill>
              <a:schemeClr val="bg1"/>
            </a:solid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163284" tIns="81642" rIns="163284" bIns="81642" rtlCol="0" anchor="ctr"/>
          <a:lstStyle/>
          <a:p>
            <a:pPr lvl="0" algn="ctr"/>
            <a:r>
              <a:rPr lang="en-US" sz="4300" b="1" dirty="0">
                <a:solidFill>
                  <a:prstClr val="black"/>
                </a:solidFill>
                <a:latin typeface="Times New Roman" panose="02020603050405020304" pitchFamily="18" charset="0"/>
                <a:cs typeface="Times New Roman" panose="02020603050405020304" pitchFamily="18" charset="0"/>
              </a:rPr>
              <a:t>CÁC NHÓM TRÒ CHƠI NHẰM PHÁT TRIỂN THỂ LỰC CHUNG CHO HỌC SINH LỚP</a:t>
            </a:r>
            <a:r>
              <a:rPr lang="en-US" sz="4300" b="1" dirty="0">
                <a:latin typeface="Times New Roman" pitchFamily="18" charset="0"/>
                <a:cs typeface="Times New Roman" pitchFamily="18" charset="0"/>
              </a:rPr>
              <a:t> 7</a:t>
            </a:r>
            <a:endParaRPr lang="en-US" sz="43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8619457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anim calcmode="lin" valueType="num">
                                      <p:cBhvr>
                                        <p:cTn id="42" dur="500" fill="hold"/>
                                        <p:tgtEl>
                                          <p:spTgt spid="8"/>
                                        </p:tgtEl>
                                        <p:attrNameLst>
                                          <p:attrName>ppt_x</p:attrName>
                                        </p:attrNameLst>
                                      </p:cBhvr>
                                      <p:tavLst>
                                        <p:tav tm="0">
                                          <p:val>
                                            <p:strVal val="#ppt_x"/>
                                          </p:val>
                                        </p:tav>
                                        <p:tav tm="100000">
                                          <p:val>
                                            <p:strVal val="#ppt_x"/>
                                          </p:val>
                                        </p:tav>
                                      </p:tavLst>
                                    </p:anim>
                                    <p:anim calcmode="lin" valueType="num">
                                      <p:cBhvr>
                                        <p:cTn id="4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anim calcmode="lin" valueType="num">
                                      <p:cBhvr>
                                        <p:cTn id="52" dur="500" fill="hold"/>
                                        <p:tgtEl>
                                          <p:spTgt spid="12"/>
                                        </p:tgtEl>
                                        <p:attrNameLst>
                                          <p:attrName>ppt_x</p:attrName>
                                        </p:attrNameLst>
                                      </p:cBhvr>
                                      <p:tavLst>
                                        <p:tav tm="0">
                                          <p:val>
                                            <p:strVal val="#ppt_x"/>
                                          </p:val>
                                        </p:tav>
                                        <p:tav tm="100000">
                                          <p:val>
                                            <p:strVal val="#ppt_x"/>
                                          </p:val>
                                        </p:tav>
                                      </p:tavLst>
                                    </p:anim>
                                    <p:anim calcmode="lin" valueType="num">
                                      <p:cBhvr>
                                        <p:cTn id="5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anim calcmode="lin" valueType="num">
                                      <p:cBhvr>
                                        <p:cTn id="62" dur="500" fill="hold"/>
                                        <p:tgtEl>
                                          <p:spTgt spid="10"/>
                                        </p:tgtEl>
                                        <p:attrNameLst>
                                          <p:attrName>ppt_x</p:attrName>
                                        </p:attrNameLst>
                                      </p:cBhvr>
                                      <p:tavLst>
                                        <p:tav tm="0">
                                          <p:val>
                                            <p:strVal val="#ppt_x"/>
                                          </p:val>
                                        </p:tav>
                                        <p:tav tm="100000">
                                          <p:val>
                                            <p:strVal val="#ppt_x"/>
                                          </p:val>
                                        </p:tav>
                                      </p:tavLst>
                                    </p:anim>
                                    <p:anim calcmode="lin" valueType="num">
                                      <p:cBhvr>
                                        <p:cTn id="6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a:extLst>
              <a:ext uri="{FF2B5EF4-FFF2-40B4-BE49-F238E27FC236}">
                <a16:creationId xmlns="" xmlns:a16="http://schemas.microsoft.com/office/drawing/2014/main" id="{5C32A451-63EC-4AD0-92EA-DCF009C04D01}"/>
              </a:ext>
            </a:extLst>
          </p:cNvPr>
          <p:cNvGrpSpPr/>
          <p:nvPr/>
        </p:nvGrpSpPr>
        <p:grpSpPr>
          <a:xfrm>
            <a:off x="2015208" y="276806"/>
            <a:ext cx="877376" cy="881787"/>
            <a:chOff x="1" y="1471272"/>
            <a:chExt cx="622292" cy="888989"/>
          </a:xfrm>
          <a:scene3d>
            <a:camera prst="orthographicFront"/>
            <a:lightRig rig="flat" dir="t"/>
          </a:scene3d>
        </p:grpSpPr>
        <p:sp>
          <p:nvSpPr>
            <p:cNvPr id="3" name="Arrow: Chevron 65">
              <a:extLst>
                <a:ext uri="{FF2B5EF4-FFF2-40B4-BE49-F238E27FC236}">
                  <a16:creationId xmlns="" xmlns:a16="http://schemas.microsoft.com/office/drawing/2014/main" id="{CBA158D7-E341-43FF-A014-26558D9282D1}"/>
                </a:ext>
              </a:extLst>
            </p:cNvPr>
            <p:cNvSpPr/>
            <p:nvPr/>
          </p:nvSpPr>
          <p:spPr>
            <a:xfrm rot="5400000">
              <a:off x="-133348" y="1604621"/>
              <a:ext cx="888989" cy="622292"/>
            </a:xfrm>
            <a:prstGeom prst="chevron">
              <a:avLst/>
            </a:prstGeom>
            <a:sp3d prstMaterial="plastic">
              <a:bevelT w="120900" h="88900"/>
              <a:bevelB w="88900" h="31750" prst="angle"/>
            </a:sp3d>
          </p:spPr>
          <p:style>
            <a:lnRef idx="1">
              <a:schemeClr val="accent2">
                <a:hueOff val="3121013"/>
                <a:satOff val="-3893"/>
                <a:lumOff val="915"/>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a:lstStyle/>
            <a:p>
              <a:endParaRPr lang="vi-VN"/>
            </a:p>
          </p:txBody>
        </p:sp>
        <p:sp>
          <p:nvSpPr>
            <p:cNvPr id="4" name="Arrow: Chevron 12">
              <a:extLst>
                <a:ext uri="{FF2B5EF4-FFF2-40B4-BE49-F238E27FC236}">
                  <a16:creationId xmlns="" xmlns:a16="http://schemas.microsoft.com/office/drawing/2014/main" id="{3096329F-F37C-4F5F-A1DC-D39AED9D028A}"/>
                </a:ext>
              </a:extLst>
            </p:cNvPr>
            <p:cNvSpPr txBox="1"/>
            <p:nvPr/>
          </p:nvSpPr>
          <p:spPr>
            <a:xfrm>
              <a:off x="1" y="1782418"/>
              <a:ext cx="622292" cy="266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p:txBody>
        </p:sp>
      </p:grpSp>
      <p:sp>
        <p:nvSpPr>
          <p:cNvPr id="5" name="Rectangle: Top Corners Rounded 14">
            <a:extLst>
              <a:ext uri="{FF2B5EF4-FFF2-40B4-BE49-F238E27FC236}">
                <a16:creationId xmlns="" xmlns:a16="http://schemas.microsoft.com/office/drawing/2014/main" id="{2B9A2C92-3D5A-477C-B6F9-6DDAFE43AB86}"/>
              </a:ext>
            </a:extLst>
          </p:cNvPr>
          <p:cNvSpPr txBox="1"/>
          <p:nvPr/>
        </p:nvSpPr>
        <p:spPr>
          <a:xfrm>
            <a:off x="2892584" y="276806"/>
            <a:ext cx="11366322" cy="110223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lvl="2"/>
            <a:endParaRPr lang="en-US" sz="3600" b="1" dirty="0">
              <a:latin typeface="Times New Roman" pitchFamily="18" charset="0"/>
              <a:cs typeface="Times New Roman" pitchFamily="18" charset="0"/>
            </a:endParaRPr>
          </a:p>
          <a:p>
            <a:pPr lvl="2"/>
            <a:r>
              <a:rPr lang="en-US" sz="4400" b="1" smtClean="0">
                <a:latin typeface="Times New Roman" pitchFamily="18" charset="0"/>
                <a:cs typeface="Times New Roman" pitchFamily="18" charset="0"/>
              </a:rPr>
              <a:t>2.</a:t>
            </a:r>
            <a:r>
              <a:rPr lang="vi-VN" sz="4400" b="1" smtClean="0">
                <a:latin typeface="Times New Roman" pitchFamily="18" charset="0"/>
                <a:cs typeface="Times New Roman" pitchFamily="18" charset="0"/>
              </a:rPr>
              <a:t>1</a:t>
            </a:r>
            <a:r>
              <a:rPr lang="en-US" sz="4400" b="1" smtClean="0">
                <a:latin typeface="Times New Roman" pitchFamily="18" charset="0"/>
                <a:cs typeface="Times New Roman" pitchFamily="18" charset="0"/>
              </a:rPr>
              <a:t>. </a:t>
            </a:r>
            <a:r>
              <a:rPr lang="en-US" sz="4400" b="1" dirty="0" err="1">
                <a:latin typeface="Times New Roman" pitchFamily="18" charset="0"/>
                <a:cs typeface="Times New Roman" pitchFamily="18" charset="0"/>
              </a:rPr>
              <a:t>Yêu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cầu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lựa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chọn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trò</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chơi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vận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động</a:t>
            </a:r>
            <a:endParaRPr lang="en-US" sz="4400" dirty="0">
              <a:latin typeface="Times New Roman" pitchFamily="18" charset="0"/>
              <a:cs typeface="Times New Roman" pitchFamily="18" charset="0"/>
            </a:endParaRPr>
          </a:p>
          <a:p>
            <a:pPr marL="0" lvl="1" defTabSz="800100">
              <a:lnSpc>
                <a:spcPct val="90000"/>
              </a:lnSpc>
              <a:spcBef>
                <a:spcPct val="0"/>
              </a:spcBef>
              <a:spcAft>
                <a:spcPct val="15000"/>
              </a:spcAft>
            </a:pPr>
            <a:r>
              <a:rPr lang="en-US" sz="6000" b="1" dirty="0">
                <a:solidFill>
                  <a:srgbClr val="FF0000"/>
                </a:solidFill>
                <a:latin typeface="Times New Roman" pitchFamily="18" charset="0"/>
                <a:cs typeface="Times New Roman" pitchFamily="18" charset="0"/>
              </a:rPr>
              <a:t> </a:t>
            </a:r>
            <a:endParaRPr lang="en-US" sz="6000" b="1" kern="1200" dirty="0">
              <a:solidFill>
                <a:srgbClr val="FF0000"/>
              </a:solidFill>
              <a:latin typeface="Times New Roman" pitchFamily="18" charset="0"/>
              <a:cs typeface="Times New Roman" pitchFamily="18" charset="0"/>
            </a:endParaRPr>
          </a:p>
        </p:txBody>
      </p:sp>
      <p:sp>
        <p:nvSpPr>
          <p:cNvPr id="8" name="Rectangle 1">
            <a:extLst>
              <a:ext uri="{FF2B5EF4-FFF2-40B4-BE49-F238E27FC236}">
                <a16:creationId xmlns="" xmlns:a16="http://schemas.microsoft.com/office/drawing/2014/main" id="{CDE11632-BF88-4D17-BF59-659AFA3CE4DB}"/>
              </a:ext>
            </a:extLst>
          </p:cNvPr>
          <p:cNvSpPr>
            <a:spLocks noChangeArrowheads="1"/>
          </p:cNvSpPr>
          <p:nvPr/>
        </p:nvSpPr>
        <p:spPr bwMode="auto">
          <a:xfrm>
            <a:off x="2255534" y="1379040"/>
            <a:ext cx="14953362"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1856" tIns="45720" rIns="569733"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altLang="en-US" sz="3600" b="1"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kumimoji="0" lang="vi-VN" altLang="en-US" sz="3600" b="1"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 </a:t>
            </a:r>
            <a:r>
              <a:rPr kumimoji="0" lang="vi-VN" altLang="en-US" sz="3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quả khảo sát lựa chọn trò chơi vận động phát triển thể lực chung cho học sinh lớp 7 trường THCS Phúc Trìu (n=34)</a:t>
            </a:r>
            <a:endParaRPr kumimoji="0" lang="en-US" altLang="en-US" sz="3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 xmlns:a16="http://schemas.microsoft.com/office/drawing/2014/main" id="{1794A964-1E42-4972-96F9-085507E55486}"/>
              </a:ext>
            </a:extLst>
          </p:cNvPr>
          <p:cNvGraphicFramePr>
            <a:graphicFrameLocks noGrp="1"/>
          </p:cNvGraphicFramePr>
          <p:nvPr>
            <p:extLst>
              <p:ext uri="{D42A27DB-BD31-4B8C-83A1-F6EECF244321}">
                <p14:modId xmlns:p14="http://schemas.microsoft.com/office/powerpoint/2010/main" val="2472737604"/>
              </p:ext>
            </p:extLst>
          </p:nvPr>
        </p:nvGraphicFramePr>
        <p:xfrm>
          <a:off x="3143208" y="2621599"/>
          <a:ext cx="13489624" cy="7346441"/>
        </p:xfrm>
        <a:graphic>
          <a:graphicData uri="http://schemas.openxmlformats.org/drawingml/2006/table">
            <a:tbl>
              <a:tblPr firstRow="1" firstCol="1" lastRow="1" lastCol="1" bandRow="1" bandCol="1">
                <a:tableStyleId>{5C22544A-7EE6-4342-B048-85BDC9FD1C3A}</a:tableStyleId>
              </a:tblPr>
              <a:tblGrid>
                <a:gridCol w="1745116">
                  <a:extLst>
                    <a:ext uri="{9D8B030D-6E8A-4147-A177-3AD203B41FA5}">
                      <a16:colId xmlns="" xmlns:a16="http://schemas.microsoft.com/office/drawing/2014/main" val="1094122886"/>
                    </a:ext>
                  </a:extLst>
                </a:gridCol>
                <a:gridCol w="3785468">
                  <a:extLst>
                    <a:ext uri="{9D8B030D-6E8A-4147-A177-3AD203B41FA5}">
                      <a16:colId xmlns="" xmlns:a16="http://schemas.microsoft.com/office/drawing/2014/main" val="3890310992"/>
                    </a:ext>
                  </a:extLst>
                </a:gridCol>
                <a:gridCol w="3751334">
                  <a:extLst>
                    <a:ext uri="{9D8B030D-6E8A-4147-A177-3AD203B41FA5}">
                      <a16:colId xmlns="" xmlns:a16="http://schemas.microsoft.com/office/drawing/2014/main" val="396588904"/>
                    </a:ext>
                  </a:extLst>
                </a:gridCol>
                <a:gridCol w="4207706">
                  <a:extLst>
                    <a:ext uri="{9D8B030D-6E8A-4147-A177-3AD203B41FA5}">
                      <a16:colId xmlns="" xmlns:a16="http://schemas.microsoft.com/office/drawing/2014/main" val="3350902133"/>
                    </a:ext>
                  </a:extLst>
                </a:gridCol>
              </a:tblGrid>
              <a:tr h="500981">
                <a:tc rowSpan="2">
                  <a:txBody>
                    <a:bodyPr/>
                    <a:lstStyle/>
                    <a:p>
                      <a:pPr marL="136525" algn="l">
                        <a:lnSpc>
                          <a:spcPct val="150000"/>
                        </a:lnSpc>
                        <a:spcAft>
                          <a:spcPts val="0"/>
                        </a:spcAft>
                      </a:pPr>
                      <a:r>
                        <a:rPr lang="vi-VN" sz="2000" spc="-25" dirty="0">
                          <a:solidFill>
                            <a:schemeClr val="tx1"/>
                          </a:solidFill>
                          <a:effectLst/>
                          <a:latin typeface="+mj-lt"/>
                        </a:rPr>
                        <a:t>TT</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tc>
                <a:tc rowSpan="2">
                  <a:txBody>
                    <a:bodyPr/>
                    <a:lstStyle/>
                    <a:p>
                      <a:pPr marL="619760" algn="l">
                        <a:lnSpc>
                          <a:spcPct val="150000"/>
                        </a:lnSpc>
                        <a:spcAft>
                          <a:spcPts val="0"/>
                        </a:spcAft>
                      </a:pPr>
                      <a:r>
                        <a:rPr lang="vi-VN" sz="2000" dirty="0">
                          <a:solidFill>
                            <a:schemeClr val="tx1"/>
                          </a:solidFill>
                          <a:effectLst/>
                          <a:latin typeface="+mj-lt"/>
                        </a:rPr>
                        <a:t>Tên</a:t>
                      </a:r>
                      <a:r>
                        <a:rPr lang="vi-VN" sz="2000" spc="-15" dirty="0">
                          <a:solidFill>
                            <a:schemeClr val="tx1"/>
                          </a:solidFill>
                          <a:effectLst/>
                          <a:latin typeface="+mj-lt"/>
                        </a:rPr>
                        <a:t> </a:t>
                      </a:r>
                      <a:r>
                        <a:rPr lang="vi-VN" sz="2000" dirty="0">
                          <a:solidFill>
                            <a:schemeClr val="tx1"/>
                          </a:solidFill>
                          <a:effectLst/>
                          <a:latin typeface="+mj-lt"/>
                        </a:rPr>
                        <a:t>trò</a:t>
                      </a:r>
                      <a:r>
                        <a:rPr lang="vi-VN" sz="2000" spc="-5" dirty="0">
                          <a:solidFill>
                            <a:schemeClr val="tx1"/>
                          </a:solidFill>
                          <a:effectLst/>
                          <a:latin typeface="+mj-lt"/>
                        </a:rPr>
                        <a:t> </a:t>
                      </a:r>
                      <a:r>
                        <a:rPr lang="vi-VN" sz="2000" spc="-20" dirty="0">
                          <a:solidFill>
                            <a:schemeClr val="tx1"/>
                          </a:solidFill>
                          <a:effectLst/>
                          <a:latin typeface="+mj-lt"/>
                        </a:rPr>
                        <a:t>chơi</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tc>
                <a:tc gridSpan="2">
                  <a:txBody>
                    <a:bodyPr/>
                    <a:lstStyle/>
                    <a:p>
                      <a:pPr marL="895985" algn="l">
                        <a:lnSpc>
                          <a:spcPct val="150000"/>
                        </a:lnSpc>
                        <a:spcAft>
                          <a:spcPts val="0"/>
                        </a:spcAft>
                      </a:pPr>
                      <a:r>
                        <a:rPr lang="vi-VN" sz="2000" dirty="0">
                          <a:solidFill>
                            <a:schemeClr val="tx1"/>
                          </a:solidFill>
                          <a:effectLst/>
                          <a:latin typeface="+mj-lt"/>
                        </a:rPr>
                        <a:t>Kết</a:t>
                      </a:r>
                      <a:r>
                        <a:rPr lang="vi-VN" sz="2000" spc="-25" dirty="0">
                          <a:solidFill>
                            <a:schemeClr val="tx1"/>
                          </a:solidFill>
                          <a:effectLst/>
                          <a:latin typeface="+mj-lt"/>
                        </a:rPr>
                        <a:t> </a:t>
                      </a:r>
                      <a:r>
                        <a:rPr lang="vi-VN" sz="2000" dirty="0">
                          <a:solidFill>
                            <a:schemeClr val="tx1"/>
                          </a:solidFill>
                          <a:effectLst/>
                          <a:latin typeface="+mj-lt"/>
                        </a:rPr>
                        <a:t>quả</a:t>
                      </a:r>
                      <a:r>
                        <a:rPr lang="vi-VN" sz="2000" spc="-10" dirty="0">
                          <a:solidFill>
                            <a:schemeClr val="tx1"/>
                          </a:solidFill>
                          <a:effectLst/>
                          <a:latin typeface="+mj-lt"/>
                        </a:rPr>
                        <a:t> </a:t>
                      </a:r>
                      <a:r>
                        <a:rPr lang="vi-VN" sz="2000" dirty="0">
                          <a:solidFill>
                            <a:schemeClr val="tx1"/>
                          </a:solidFill>
                          <a:effectLst/>
                          <a:latin typeface="+mj-lt"/>
                        </a:rPr>
                        <a:t>phỏng</a:t>
                      </a:r>
                      <a:r>
                        <a:rPr lang="vi-VN" sz="2000" spc="-5" dirty="0">
                          <a:solidFill>
                            <a:schemeClr val="tx1"/>
                          </a:solidFill>
                          <a:effectLst/>
                          <a:latin typeface="+mj-lt"/>
                        </a:rPr>
                        <a:t> </a:t>
                      </a:r>
                      <a:r>
                        <a:rPr lang="vi-VN" sz="2000" spc="-25" dirty="0">
                          <a:solidFill>
                            <a:schemeClr val="tx1"/>
                          </a:solidFill>
                          <a:effectLst/>
                          <a:latin typeface="+mj-lt"/>
                        </a:rPr>
                        <a:t>vấn</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 xmlns:a16="http://schemas.microsoft.com/office/drawing/2014/main" val="3277786302"/>
                  </a:ext>
                </a:extLst>
              </a:tr>
              <a:tr h="452419">
                <a:tc vMerge="1">
                  <a:txBody>
                    <a:bodyPr/>
                    <a:lstStyle/>
                    <a:p>
                      <a:endParaRPr lang="en-US"/>
                    </a:p>
                  </a:txBody>
                  <a:tcPr/>
                </a:tc>
                <a:tc vMerge="1">
                  <a:txBody>
                    <a:bodyPr/>
                    <a:lstStyle/>
                    <a:p>
                      <a:endParaRPr lang="en-US"/>
                    </a:p>
                  </a:txBody>
                  <a:tcPr/>
                </a:tc>
                <a:tc>
                  <a:txBody>
                    <a:bodyPr/>
                    <a:lstStyle/>
                    <a:p>
                      <a:pPr marL="8255" marR="635" algn="ctr">
                        <a:lnSpc>
                          <a:spcPct val="150000"/>
                        </a:lnSpc>
                        <a:spcAft>
                          <a:spcPts val="0"/>
                        </a:spcAft>
                      </a:pPr>
                      <a:r>
                        <a:rPr lang="vi-VN" sz="2000" dirty="0">
                          <a:solidFill>
                            <a:schemeClr val="tx1"/>
                          </a:solidFill>
                          <a:effectLst/>
                          <a:latin typeface="+mj-lt"/>
                        </a:rPr>
                        <a:t>Số</a:t>
                      </a:r>
                      <a:r>
                        <a:rPr lang="vi-VN" sz="2000" spc="-10" dirty="0">
                          <a:solidFill>
                            <a:schemeClr val="tx1"/>
                          </a:solidFill>
                          <a:effectLst/>
                          <a:latin typeface="+mj-lt"/>
                        </a:rPr>
                        <a:t> </a:t>
                      </a:r>
                      <a:r>
                        <a:rPr lang="vi-VN" sz="2000" dirty="0">
                          <a:solidFill>
                            <a:schemeClr val="tx1"/>
                          </a:solidFill>
                          <a:effectLst/>
                          <a:latin typeface="+mj-lt"/>
                        </a:rPr>
                        <a:t>ý</a:t>
                      </a:r>
                      <a:r>
                        <a:rPr lang="vi-VN" sz="2000" spc="-15" dirty="0">
                          <a:solidFill>
                            <a:schemeClr val="tx1"/>
                          </a:solidFill>
                          <a:effectLst/>
                          <a:latin typeface="+mj-lt"/>
                        </a:rPr>
                        <a:t> </a:t>
                      </a:r>
                      <a:r>
                        <a:rPr lang="vi-VN" sz="2000" dirty="0">
                          <a:solidFill>
                            <a:schemeClr val="tx1"/>
                          </a:solidFill>
                          <a:effectLst/>
                          <a:latin typeface="+mj-lt"/>
                        </a:rPr>
                        <a:t>kiến</a:t>
                      </a:r>
                      <a:r>
                        <a:rPr lang="vi-VN" sz="2000" spc="-20" dirty="0">
                          <a:solidFill>
                            <a:schemeClr val="tx1"/>
                          </a:solidFill>
                          <a:effectLst/>
                          <a:latin typeface="+mj-lt"/>
                        </a:rPr>
                        <a:t> </a:t>
                      </a:r>
                      <a:r>
                        <a:rPr lang="vi-VN" sz="2000" dirty="0">
                          <a:solidFill>
                            <a:schemeClr val="tx1"/>
                          </a:solidFill>
                          <a:effectLst/>
                          <a:latin typeface="+mj-lt"/>
                        </a:rPr>
                        <a:t>lựa </a:t>
                      </a:r>
                      <a:r>
                        <a:rPr lang="vi-VN" sz="2000" spc="-20" dirty="0">
                          <a:solidFill>
                            <a:schemeClr val="tx1"/>
                          </a:solidFill>
                          <a:effectLst/>
                          <a:latin typeface="+mj-lt"/>
                        </a:rPr>
                        <a:t>chọn</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8255" algn="ctr">
                        <a:lnSpc>
                          <a:spcPct val="150000"/>
                        </a:lnSpc>
                        <a:spcAft>
                          <a:spcPts val="0"/>
                        </a:spcAft>
                      </a:pPr>
                      <a:r>
                        <a:rPr lang="vi-VN" sz="2000" dirty="0">
                          <a:solidFill>
                            <a:schemeClr val="tx1"/>
                          </a:solidFill>
                          <a:effectLst/>
                          <a:latin typeface="+mj-lt"/>
                        </a:rPr>
                        <a:t>Tỷ</a:t>
                      </a:r>
                      <a:r>
                        <a:rPr lang="vi-VN" sz="2000" spc="-10" dirty="0">
                          <a:solidFill>
                            <a:schemeClr val="tx1"/>
                          </a:solidFill>
                          <a:effectLst/>
                          <a:latin typeface="+mj-lt"/>
                        </a:rPr>
                        <a:t> </a:t>
                      </a:r>
                      <a:r>
                        <a:rPr lang="vi-VN" sz="2000" dirty="0">
                          <a:solidFill>
                            <a:schemeClr val="tx1"/>
                          </a:solidFill>
                          <a:effectLst/>
                          <a:latin typeface="+mj-lt"/>
                        </a:rPr>
                        <a:t>lệ </a:t>
                      </a:r>
                      <a:r>
                        <a:rPr lang="vi-VN" sz="2000" spc="-50" dirty="0">
                          <a:solidFill>
                            <a:schemeClr val="tx1"/>
                          </a:solidFill>
                          <a:effectLst/>
                          <a:latin typeface="+mj-lt"/>
                        </a:rPr>
                        <a:t>%</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1395953235"/>
                  </a:ext>
                </a:extLst>
              </a:tr>
              <a:tr h="452419">
                <a:tc>
                  <a:txBody>
                    <a:bodyPr/>
                    <a:lstStyle/>
                    <a:p>
                      <a:pPr marL="15875" marR="12065" algn="ctr">
                        <a:lnSpc>
                          <a:spcPct val="150000"/>
                        </a:lnSpc>
                        <a:spcAft>
                          <a:spcPts val="0"/>
                        </a:spcAft>
                      </a:pPr>
                      <a:r>
                        <a:rPr lang="vi-VN" sz="2000" b="0" spc="-50" dirty="0">
                          <a:solidFill>
                            <a:schemeClr val="tx1"/>
                          </a:solidFill>
                          <a:effectLst/>
                          <a:latin typeface="+mj-lt"/>
                        </a:rPr>
                        <a:t>1</a:t>
                      </a:r>
                      <a:endParaRPr lang="en-US" sz="20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6675" algn="l">
                        <a:lnSpc>
                          <a:spcPct val="150000"/>
                        </a:lnSpc>
                        <a:spcAft>
                          <a:spcPts val="0"/>
                        </a:spcAft>
                      </a:pPr>
                      <a:r>
                        <a:rPr lang="vi-VN" sz="2000">
                          <a:solidFill>
                            <a:schemeClr val="tx1"/>
                          </a:solidFill>
                          <a:effectLst/>
                          <a:latin typeface="+mj-lt"/>
                        </a:rPr>
                        <a:t>Mèo</a:t>
                      </a:r>
                      <a:r>
                        <a:rPr lang="vi-VN" sz="2000" spc="-30">
                          <a:solidFill>
                            <a:schemeClr val="tx1"/>
                          </a:solidFill>
                          <a:effectLst/>
                          <a:latin typeface="+mj-lt"/>
                        </a:rPr>
                        <a:t> </a:t>
                      </a:r>
                      <a:r>
                        <a:rPr lang="vi-VN" sz="2000">
                          <a:solidFill>
                            <a:schemeClr val="tx1"/>
                          </a:solidFill>
                          <a:effectLst/>
                          <a:latin typeface="+mj-lt"/>
                        </a:rPr>
                        <a:t>đuổi </a:t>
                      </a:r>
                      <a:r>
                        <a:rPr lang="vi-VN" sz="2000" spc="-20">
                          <a:solidFill>
                            <a:schemeClr val="tx1"/>
                          </a:solidFill>
                          <a:effectLst/>
                          <a:latin typeface="+mj-lt"/>
                        </a:rPr>
                        <a:t>chuột</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algn="ctr">
                        <a:lnSpc>
                          <a:spcPct val="150000"/>
                        </a:lnSpc>
                        <a:spcAft>
                          <a:spcPts val="0"/>
                        </a:spcAft>
                      </a:pPr>
                      <a:r>
                        <a:rPr lang="vi-VN" sz="2000" spc="-25">
                          <a:solidFill>
                            <a:schemeClr val="tx1"/>
                          </a:solidFill>
                          <a:effectLst/>
                          <a:latin typeface="+mj-lt"/>
                        </a:rPr>
                        <a:t>34</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marR="1905" algn="ctr">
                        <a:lnSpc>
                          <a:spcPct val="150000"/>
                        </a:lnSpc>
                        <a:spcAft>
                          <a:spcPts val="0"/>
                        </a:spcAft>
                      </a:pPr>
                      <a:r>
                        <a:rPr lang="vi-VN" sz="2000" spc="-20" dirty="0">
                          <a:solidFill>
                            <a:schemeClr val="tx1"/>
                          </a:solidFill>
                          <a:effectLst/>
                          <a:latin typeface="+mj-lt"/>
                        </a:rPr>
                        <a:t>100%</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1889544380"/>
                  </a:ext>
                </a:extLst>
              </a:tr>
              <a:tr h="452419">
                <a:tc>
                  <a:txBody>
                    <a:bodyPr/>
                    <a:lstStyle/>
                    <a:p>
                      <a:pPr marL="15875" marR="12065" algn="ctr">
                        <a:lnSpc>
                          <a:spcPct val="150000"/>
                        </a:lnSpc>
                        <a:spcAft>
                          <a:spcPts val="0"/>
                        </a:spcAft>
                      </a:pPr>
                      <a:r>
                        <a:rPr lang="vi-VN" sz="2000" b="0" spc="-50" dirty="0">
                          <a:solidFill>
                            <a:schemeClr val="tx1"/>
                          </a:solidFill>
                          <a:effectLst/>
                          <a:latin typeface="+mj-lt"/>
                        </a:rPr>
                        <a:t>2</a:t>
                      </a:r>
                      <a:endParaRPr lang="en-US" sz="20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6675" algn="l">
                        <a:lnSpc>
                          <a:spcPct val="150000"/>
                        </a:lnSpc>
                        <a:spcAft>
                          <a:spcPts val="0"/>
                        </a:spcAft>
                      </a:pPr>
                      <a:r>
                        <a:rPr lang="vi-VN" sz="2000" dirty="0">
                          <a:solidFill>
                            <a:schemeClr val="tx1"/>
                          </a:solidFill>
                          <a:effectLst/>
                          <a:latin typeface="+mj-lt"/>
                        </a:rPr>
                        <a:t>Cướp</a:t>
                      </a:r>
                      <a:r>
                        <a:rPr lang="vi-VN" sz="2000" spc="-15" dirty="0">
                          <a:solidFill>
                            <a:schemeClr val="tx1"/>
                          </a:solidFill>
                          <a:effectLst/>
                          <a:latin typeface="+mj-lt"/>
                        </a:rPr>
                        <a:t> </a:t>
                      </a:r>
                      <a:r>
                        <a:rPr lang="vi-VN" sz="2000" spc="-25" dirty="0">
                          <a:solidFill>
                            <a:schemeClr val="tx1"/>
                          </a:solidFill>
                          <a:effectLst/>
                          <a:latin typeface="+mj-lt"/>
                        </a:rPr>
                        <a:t>cờ</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algn="ctr">
                        <a:lnSpc>
                          <a:spcPct val="150000"/>
                        </a:lnSpc>
                        <a:spcAft>
                          <a:spcPts val="0"/>
                        </a:spcAft>
                      </a:pPr>
                      <a:r>
                        <a:rPr lang="vi-VN" sz="2000" spc="-25">
                          <a:solidFill>
                            <a:schemeClr val="tx1"/>
                          </a:solidFill>
                          <a:effectLst/>
                          <a:latin typeface="+mj-lt"/>
                        </a:rPr>
                        <a:t>34</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marR="1905" algn="ctr">
                        <a:lnSpc>
                          <a:spcPct val="150000"/>
                        </a:lnSpc>
                        <a:spcAft>
                          <a:spcPts val="0"/>
                        </a:spcAft>
                      </a:pPr>
                      <a:r>
                        <a:rPr lang="vi-VN" sz="2000" spc="-20" dirty="0">
                          <a:solidFill>
                            <a:schemeClr val="tx1"/>
                          </a:solidFill>
                          <a:effectLst/>
                          <a:latin typeface="+mj-lt"/>
                        </a:rPr>
                        <a:t>100%</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1329893683"/>
                  </a:ext>
                </a:extLst>
              </a:tr>
              <a:tr h="452419">
                <a:tc>
                  <a:txBody>
                    <a:bodyPr/>
                    <a:lstStyle/>
                    <a:p>
                      <a:pPr marL="15875" marR="12065" algn="ctr">
                        <a:lnSpc>
                          <a:spcPct val="150000"/>
                        </a:lnSpc>
                        <a:spcAft>
                          <a:spcPts val="0"/>
                        </a:spcAft>
                      </a:pPr>
                      <a:r>
                        <a:rPr lang="vi-VN" sz="2000" b="0" spc="-50" dirty="0">
                          <a:solidFill>
                            <a:schemeClr val="tx1"/>
                          </a:solidFill>
                          <a:effectLst/>
                          <a:latin typeface="+mj-lt"/>
                        </a:rPr>
                        <a:t>3</a:t>
                      </a:r>
                      <a:endParaRPr lang="en-US" sz="20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6675" algn="l">
                        <a:lnSpc>
                          <a:spcPct val="150000"/>
                        </a:lnSpc>
                        <a:spcAft>
                          <a:spcPts val="0"/>
                        </a:spcAft>
                      </a:pPr>
                      <a:r>
                        <a:rPr lang="vi-VN" sz="2000" dirty="0">
                          <a:solidFill>
                            <a:schemeClr val="tx1"/>
                          </a:solidFill>
                          <a:effectLst/>
                          <a:latin typeface="+mj-lt"/>
                        </a:rPr>
                        <a:t>Chạy</a:t>
                      </a:r>
                      <a:r>
                        <a:rPr lang="vi-VN" sz="2000" spc="-20" dirty="0">
                          <a:solidFill>
                            <a:schemeClr val="tx1"/>
                          </a:solidFill>
                          <a:effectLst/>
                          <a:latin typeface="+mj-lt"/>
                        </a:rPr>
                        <a:t> </a:t>
                      </a:r>
                      <a:r>
                        <a:rPr lang="vi-VN" sz="2000" dirty="0">
                          <a:solidFill>
                            <a:schemeClr val="tx1"/>
                          </a:solidFill>
                          <a:effectLst/>
                          <a:latin typeface="+mj-lt"/>
                        </a:rPr>
                        <a:t>nhanh</a:t>
                      </a:r>
                      <a:r>
                        <a:rPr lang="vi-VN" sz="2000" spc="-25" dirty="0">
                          <a:solidFill>
                            <a:schemeClr val="tx1"/>
                          </a:solidFill>
                          <a:effectLst/>
                          <a:latin typeface="+mj-lt"/>
                        </a:rPr>
                        <a:t> </a:t>
                      </a:r>
                      <a:r>
                        <a:rPr lang="vi-VN" sz="2000" dirty="0">
                          <a:solidFill>
                            <a:schemeClr val="tx1"/>
                          </a:solidFill>
                          <a:effectLst/>
                          <a:latin typeface="+mj-lt"/>
                        </a:rPr>
                        <a:t>tiếp</a:t>
                      </a:r>
                      <a:r>
                        <a:rPr lang="vi-VN" sz="2000" spc="-25" dirty="0">
                          <a:solidFill>
                            <a:schemeClr val="tx1"/>
                          </a:solidFill>
                          <a:effectLst/>
                          <a:latin typeface="+mj-lt"/>
                        </a:rPr>
                        <a:t> sức</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algn="ctr">
                        <a:lnSpc>
                          <a:spcPct val="150000"/>
                        </a:lnSpc>
                        <a:spcAft>
                          <a:spcPts val="0"/>
                        </a:spcAft>
                      </a:pPr>
                      <a:r>
                        <a:rPr lang="vi-VN" sz="2000" spc="-25">
                          <a:solidFill>
                            <a:schemeClr val="tx1"/>
                          </a:solidFill>
                          <a:effectLst/>
                          <a:latin typeface="+mj-lt"/>
                        </a:rPr>
                        <a:t>34</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marR="1905" algn="ctr">
                        <a:lnSpc>
                          <a:spcPct val="150000"/>
                        </a:lnSpc>
                        <a:spcAft>
                          <a:spcPts val="0"/>
                        </a:spcAft>
                      </a:pPr>
                      <a:r>
                        <a:rPr lang="vi-VN" sz="2000" spc="-20" dirty="0">
                          <a:solidFill>
                            <a:schemeClr val="tx1"/>
                          </a:solidFill>
                          <a:effectLst/>
                          <a:latin typeface="+mj-lt"/>
                        </a:rPr>
                        <a:t>100%</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1527070362"/>
                  </a:ext>
                </a:extLst>
              </a:tr>
              <a:tr h="452419">
                <a:tc>
                  <a:txBody>
                    <a:bodyPr/>
                    <a:lstStyle/>
                    <a:p>
                      <a:pPr marL="15875" marR="12065" algn="ctr">
                        <a:lnSpc>
                          <a:spcPct val="150000"/>
                        </a:lnSpc>
                        <a:spcAft>
                          <a:spcPts val="0"/>
                        </a:spcAft>
                      </a:pPr>
                      <a:r>
                        <a:rPr lang="vi-VN" sz="2000" b="0" spc="-50" dirty="0">
                          <a:solidFill>
                            <a:schemeClr val="tx1"/>
                          </a:solidFill>
                          <a:effectLst/>
                          <a:latin typeface="+mj-lt"/>
                        </a:rPr>
                        <a:t>4</a:t>
                      </a:r>
                      <a:endParaRPr lang="en-US" sz="20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6675" algn="l">
                        <a:lnSpc>
                          <a:spcPct val="150000"/>
                        </a:lnSpc>
                        <a:spcAft>
                          <a:spcPts val="0"/>
                        </a:spcAft>
                      </a:pPr>
                      <a:r>
                        <a:rPr lang="vi-VN" sz="2000" dirty="0">
                          <a:solidFill>
                            <a:schemeClr val="tx1"/>
                          </a:solidFill>
                          <a:effectLst/>
                          <a:latin typeface="+mj-lt"/>
                        </a:rPr>
                        <a:t>Kéo</a:t>
                      </a:r>
                      <a:r>
                        <a:rPr lang="vi-VN" sz="2000" spc="-10" dirty="0">
                          <a:solidFill>
                            <a:schemeClr val="tx1"/>
                          </a:solidFill>
                          <a:effectLst/>
                          <a:latin typeface="+mj-lt"/>
                        </a:rPr>
                        <a:t> </a:t>
                      </a:r>
                      <a:r>
                        <a:rPr lang="vi-VN" sz="2000" spc="-25" dirty="0">
                          <a:solidFill>
                            <a:schemeClr val="tx1"/>
                          </a:solidFill>
                          <a:effectLst/>
                          <a:latin typeface="+mj-lt"/>
                        </a:rPr>
                        <a:t>co</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algn="ctr">
                        <a:lnSpc>
                          <a:spcPct val="150000"/>
                        </a:lnSpc>
                        <a:spcAft>
                          <a:spcPts val="0"/>
                        </a:spcAft>
                      </a:pPr>
                      <a:r>
                        <a:rPr lang="vi-VN" sz="2000" spc="-25">
                          <a:solidFill>
                            <a:schemeClr val="tx1"/>
                          </a:solidFill>
                          <a:effectLst/>
                          <a:latin typeface="+mj-lt"/>
                        </a:rPr>
                        <a:t>32</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marR="635" algn="ctr">
                        <a:lnSpc>
                          <a:spcPct val="150000"/>
                        </a:lnSpc>
                        <a:spcAft>
                          <a:spcPts val="0"/>
                        </a:spcAft>
                      </a:pPr>
                      <a:r>
                        <a:rPr lang="vi-VN" sz="2000" spc="-10" dirty="0">
                          <a:solidFill>
                            <a:schemeClr val="tx1"/>
                          </a:solidFill>
                          <a:effectLst/>
                          <a:latin typeface="+mj-lt"/>
                        </a:rPr>
                        <a:t>94,1%</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2642129890"/>
                  </a:ext>
                </a:extLst>
              </a:tr>
              <a:tr h="452419">
                <a:tc>
                  <a:txBody>
                    <a:bodyPr/>
                    <a:lstStyle/>
                    <a:p>
                      <a:pPr marL="15875" marR="12065" algn="ctr">
                        <a:lnSpc>
                          <a:spcPct val="150000"/>
                        </a:lnSpc>
                        <a:spcAft>
                          <a:spcPts val="0"/>
                        </a:spcAft>
                      </a:pPr>
                      <a:r>
                        <a:rPr lang="vi-VN" sz="2000" b="0" spc="-50" dirty="0">
                          <a:solidFill>
                            <a:schemeClr val="tx1"/>
                          </a:solidFill>
                          <a:effectLst/>
                          <a:latin typeface="+mj-lt"/>
                        </a:rPr>
                        <a:t>5</a:t>
                      </a:r>
                      <a:endParaRPr lang="en-US" sz="20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6675" algn="l">
                        <a:lnSpc>
                          <a:spcPct val="150000"/>
                        </a:lnSpc>
                        <a:spcAft>
                          <a:spcPts val="0"/>
                        </a:spcAft>
                      </a:pPr>
                      <a:r>
                        <a:rPr lang="vi-VN" sz="2000" dirty="0">
                          <a:solidFill>
                            <a:schemeClr val="tx1"/>
                          </a:solidFill>
                          <a:effectLst/>
                          <a:latin typeface="+mj-lt"/>
                        </a:rPr>
                        <a:t>Lò</a:t>
                      </a:r>
                      <a:r>
                        <a:rPr lang="vi-VN" sz="2000" spc="-5" dirty="0">
                          <a:solidFill>
                            <a:schemeClr val="tx1"/>
                          </a:solidFill>
                          <a:effectLst/>
                          <a:latin typeface="+mj-lt"/>
                        </a:rPr>
                        <a:t> </a:t>
                      </a:r>
                      <a:r>
                        <a:rPr lang="vi-VN" sz="2000" dirty="0">
                          <a:solidFill>
                            <a:schemeClr val="tx1"/>
                          </a:solidFill>
                          <a:effectLst/>
                          <a:latin typeface="+mj-lt"/>
                        </a:rPr>
                        <a:t>cò</a:t>
                      </a:r>
                      <a:r>
                        <a:rPr lang="vi-VN" sz="2000" spc="-20" dirty="0">
                          <a:solidFill>
                            <a:schemeClr val="tx1"/>
                          </a:solidFill>
                          <a:effectLst/>
                          <a:latin typeface="+mj-lt"/>
                        </a:rPr>
                        <a:t> </a:t>
                      </a:r>
                      <a:r>
                        <a:rPr lang="vi-VN" sz="2000" dirty="0">
                          <a:solidFill>
                            <a:schemeClr val="tx1"/>
                          </a:solidFill>
                          <a:effectLst/>
                          <a:latin typeface="+mj-lt"/>
                        </a:rPr>
                        <a:t>tiếp </a:t>
                      </a:r>
                      <a:r>
                        <a:rPr lang="vi-VN" sz="2000" spc="-25" dirty="0">
                          <a:solidFill>
                            <a:schemeClr val="tx1"/>
                          </a:solidFill>
                          <a:effectLst/>
                          <a:latin typeface="+mj-lt"/>
                        </a:rPr>
                        <a:t>sức</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algn="ctr">
                        <a:lnSpc>
                          <a:spcPct val="150000"/>
                        </a:lnSpc>
                        <a:spcAft>
                          <a:spcPts val="0"/>
                        </a:spcAft>
                      </a:pPr>
                      <a:r>
                        <a:rPr lang="vi-VN" sz="2000" spc="-25" dirty="0">
                          <a:solidFill>
                            <a:schemeClr val="tx1"/>
                          </a:solidFill>
                          <a:effectLst/>
                          <a:latin typeface="+mj-lt"/>
                        </a:rPr>
                        <a:t>32</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marR="635" algn="ctr">
                        <a:lnSpc>
                          <a:spcPct val="150000"/>
                        </a:lnSpc>
                        <a:spcAft>
                          <a:spcPts val="0"/>
                        </a:spcAft>
                      </a:pPr>
                      <a:r>
                        <a:rPr lang="vi-VN" sz="2000" spc="-10" dirty="0">
                          <a:solidFill>
                            <a:schemeClr val="tx1"/>
                          </a:solidFill>
                          <a:effectLst/>
                          <a:latin typeface="+mj-lt"/>
                        </a:rPr>
                        <a:t>94,1%</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2466419253"/>
                  </a:ext>
                </a:extLst>
              </a:tr>
              <a:tr h="452419">
                <a:tc>
                  <a:txBody>
                    <a:bodyPr/>
                    <a:lstStyle/>
                    <a:p>
                      <a:pPr marL="15875" marR="12065" algn="ctr">
                        <a:lnSpc>
                          <a:spcPct val="150000"/>
                        </a:lnSpc>
                        <a:spcAft>
                          <a:spcPts val="0"/>
                        </a:spcAft>
                      </a:pPr>
                      <a:r>
                        <a:rPr lang="vi-VN" sz="2000" b="0" spc="-50" dirty="0">
                          <a:solidFill>
                            <a:schemeClr val="tx1"/>
                          </a:solidFill>
                          <a:effectLst/>
                          <a:latin typeface="+mj-lt"/>
                        </a:rPr>
                        <a:t>6</a:t>
                      </a:r>
                      <a:endParaRPr lang="en-US" sz="20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6675" algn="l">
                        <a:lnSpc>
                          <a:spcPct val="150000"/>
                        </a:lnSpc>
                        <a:spcAft>
                          <a:spcPts val="0"/>
                        </a:spcAft>
                      </a:pPr>
                      <a:r>
                        <a:rPr lang="vi-VN" sz="2000">
                          <a:solidFill>
                            <a:schemeClr val="tx1"/>
                          </a:solidFill>
                          <a:effectLst/>
                          <a:latin typeface="+mj-lt"/>
                        </a:rPr>
                        <a:t>Nhảy</a:t>
                      </a:r>
                      <a:r>
                        <a:rPr lang="vi-VN" sz="2000" spc="-20">
                          <a:solidFill>
                            <a:schemeClr val="tx1"/>
                          </a:solidFill>
                          <a:effectLst/>
                          <a:latin typeface="+mj-lt"/>
                        </a:rPr>
                        <a:t> </a:t>
                      </a:r>
                      <a:r>
                        <a:rPr lang="vi-VN" sz="2000" spc="-25">
                          <a:solidFill>
                            <a:schemeClr val="tx1"/>
                          </a:solidFill>
                          <a:effectLst/>
                          <a:latin typeface="+mj-lt"/>
                        </a:rPr>
                        <a:t>dây</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algn="ctr">
                        <a:lnSpc>
                          <a:spcPct val="150000"/>
                        </a:lnSpc>
                        <a:spcAft>
                          <a:spcPts val="0"/>
                        </a:spcAft>
                      </a:pPr>
                      <a:r>
                        <a:rPr lang="vi-VN" sz="2000" spc="-25" dirty="0">
                          <a:solidFill>
                            <a:schemeClr val="tx1"/>
                          </a:solidFill>
                          <a:effectLst/>
                          <a:latin typeface="+mj-lt"/>
                        </a:rPr>
                        <a:t>33</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marR="635" algn="ctr">
                        <a:lnSpc>
                          <a:spcPct val="150000"/>
                        </a:lnSpc>
                        <a:spcAft>
                          <a:spcPts val="0"/>
                        </a:spcAft>
                      </a:pPr>
                      <a:r>
                        <a:rPr lang="vi-VN" sz="2000" spc="-10" dirty="0">
                          <a:solidFill>
                            <a:schemeClr val="tx1"/>
                          </a:solidFill>
                          <a:effectLst/>
                          <a:latin typeface="+mj-lt"/>
                        </a:rPr>
                        <a:t>97,1%</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3536054864"/>
                  </a:ext>
                </a:extLst>
              </a:tr>
              <a:tr h="452419">
                <a:tc>
                  <a:txBody>
                    <a:bodyPr/>
                    <a:lstStyle/>
                    <a:p>
                      <a:pPr marL="15875" marR="12065" algn="ctr">
                        <a:lnSpc>
                          <a:spcPct val="150000"/>
                        </a:lnSpc>
                        <a:spcAft>
                          <a:spcPts val="0"/>
                        </a:spcAft>
                      </a:pPr>
                      <a:r>
                        <a:rPr lang="vi-VN" sz="2000" b="0" spc="-50" dirty="0">
                          <a:solidFill>
                            <a:schemeClr val="tx1"/>
                          </a:solidFill>
                          <a:effectLst/>
                          <a:latin typeface="+mj-lt"/>
                        </a:rPr>
                        <a:t>7</a:t>
                      </a:r>
                      <a:endParaRPr lang="en-US" sz="20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6675" algn="l">
                        <a:lnSpc>
                          <a:spcPct val="150000"/>
                        </a:lnSpc>
                        <a:spcAft>
                          <a:spcPts val="0"/>
                        </a:spcAft>
                      </a:pPr>
                      <a:r>
                        <a:rPr lang="vi-VN" sz="2000">
                          <a:solidFill>
                            <a:schemeClr val="tx1"/>
                          </a:solidFill>
                          <a:effectLst/>
                          <a:latin typeface="+mj-lt"/>
                        </a:rPr>
                        <a:t>Ai</a:t>
                      </a:r>
                      <a:r>
                        <a:rPr lang="vi-VN" sz="2000" spc="-25">
                          <a:solidFill>
                            <a:schemeClr val="tx1"/>
                          </a:solidFill>
                          <a:effectLst/>
                          <a:latin typeface="+mj-lt"/>
                        </a:rPr>
                        <a:t> </a:t>
                      </a:r>
                      <a:r>
                        <a:rPr lang="vi-VN" sz="2000">
                          <a:solidFill>
                            <a:schemeClr val="tx1"/>
                          </a:solidFill>
                          <a:effectLst/>
                          <a:latin typeface="+mj-lt"/>
                        </a:rPr>
                        <a:t>kéo </a:t>
                      </a:r>
                      <a:r>
                        <a:rPr lang="vi-VN" sz="2000" spc="-20">
                          <a:solidFill>
                            <a:schemeClr val="tx1"/>
                          </a:solidFill>
                          <a:effectLst/>
                          <a:latin typeface="+mj-lt"/>
                        </a:rPr>
                        <a:t>khỏe</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algn="ctr">
                        <a:lnSpc>
                          <a:spcPct val="150000"/>
                        </a:lnSpc>
                        <a:spcAft>
                          <a:spcPts val="0"/>
                        </a:spcAft>
                      </a:pPr>
                      <a:r>
                        <a:rPr lang="vi-VN" sz="2000" spc="-25">
                          <a:solidFill>
                            <a:schemeClr val="tx1"/>
                          </a:solidFill>
                          <a:effectLst/>
                          <a:latin typeface="+mj-lt"/>
                        </a:rPr>
                        <a:t>32</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marR="635" algn="ctr">
                        <a:lnSpc>
                          <a:spcPct val="150000"/>
                        </a:lnSpc>
                        <a:spcAft>
                          <a:spcPts val="0"/>
                        </a:spcAft>
                      </a:pPr>
                      <a:r>
                        <a:rPr lang="vi-VN" sz="2000" spc="-10" dirty="0">
                          <a:solidFill>
                            <a:schemeClr val="tx1"/>
                          </a:solidFill>
                          <a:effectLst/>
                          <a:latin typeface="+mj-lt"/>
                        </a:rPr>
                        <a:t>94,1%</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1268807847"/>
                  </a:ext>
                </a:extLst>
              </a:tr>
              <a:tr h="452419">
                <a:tc>
                  <a:txBody>
                    <a:bodyPr/>
                    <a:lstStyle/>
                    <a:p>
                      <a:pPr marL="15875" marR="12065" algn="ctr">
                        <a:lnSpc>
                          <a:spcPct val="150000"/>
                        </a:lnSpc>
                        <a:spcAft>
                          <a:spcPts val="0"/>
                        </a:spcAft>
                      </a:pPr>
                      <a:r>
                        <a:rPr lang="vi-VN" sz="2000" b="0" spc="-50" dirty="0">
                          <a:solidFill>
                            <a:schemeClr val="tx1"/>
                          </a:solidFill>
                          <a:effectLst/>
                          <a:latin typeface="+mj-lt"/>
                        </a:rPr>
                        <a:t>8</a:t>
                      </a:r>
                      <a:endParaRPr lang="en-US" sz="20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6675" algn="l">
                        <a:lnSpc>
                          <a:spcPct val="150000"/>
                        </a:lnSpc>
                        <a:spcAft>
                          <a:spcPts val="0"/>
                        </a:spcAft>
                      </a:pPr>
                      <a:r>
                        <a:rPr lang="vi-VN" sz="2000">
                          <a:solidFill>
                            <a:schemeClr val="tx1"/>
                          </a:solidFill>
                          <a:effectLst/>
                          <a:latin typeface="+mj-lt"/>
                        </a:rPr>
                        <a:t>Tung</a:t>
                      </a:r>
                      <a:r>
                        <a:rPr lang="vi-VN" sz="2000" spc="-20">
                          <a:solidFill>
                            <a:schemeClr val="tx1"/>
                          </a:solidFill>
                          <a:effectLst/>
                          <a:latin typeface="+mj-lt"/>
                        </a:rPr>
                        <a:t> </a:t>
                      </a:r>
                      <a:r>
                        <a:rPr lang="vi-VN" sz="2000">
                          <a:solidFill>
                            <a:schemeClr val="tx1"/>
                          </a:solidFill>
                          <a:effectLst/>
                          <a:latin typeface="+mj-lt"/>
                        </a:rPr>
                        <a:t>bóng</a:t>
                      </a:r>
                      <a:r>
                        <a:rPr lang="vi-VN" sz="2000" spc="-15">
                          <a:solidFill>
                            <a:schemeClr val="tx1"/>
                          </a:solidFill>
                          <a:effectLst/>
                          <a:latin typeface="+mj-lt"/>
                        </a:rPr>
                        <a:t> </a:t>
                      </a:r>
                      <a:r>
                        <a:rPr lang="vi-VN" sz="2000">
                          <a:solidFill>
                            <a:schemeClr val="tx1"/>
                          </a:solidFill>
                          <a:effectLst/>
                          <a:latin typeface="+mj-lt"/>
                        </a:rPr>
                        <a:t>cho</a:t>
                      </a:r>
                      <a:r>
                        <a:rPr lang="vi-VN" sz="2000" spc="-15">
                          <a:solidFill>
                            <a:schemeClr val="tx1"/>
                          </a:solidFill>
                          <a:effectLst/>
                          <a:latin typeface="+mj-lt"/>
                        </a:rPr>
                        <a:t> </a:t>
                      </a:r>
                      <a:r>
                        <a:rPr lang="vi-VN" sz="2000" spc="-20">
                          <a:solidFill>
                            <a:schemeClr val="tx1"/>
                          </a:solidFill>
                          <a:effectLst/>
                          <a:latin typeface="+mj-lt"/>
                        </a:rPr>
                        <a:t>nhau</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algn="ctr">
                        <a:lnSpc>
                          <a:spcPct val="150000"/>
                        </a:lnSpc>
                        <a:spcAft>
                          <a:spcPts val="0"/>
                        </a:spcAft>
                      </a:pPr>
                      <a:r>
                        <a:rPr lang="vi-VN" sz="2000" spc="-25">
                          <a:solidFill>
                            <a:schemeClr val="tx1"/>
                          </a:solidFill>
                          <a:effectLst/>
                          <a:latin typeface="+mj-lt"/>
                        </a:rPr>
                        <a:t>28</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marR="635" algn="ctr">
                        <a:lnSpc>
                          <a:spcPct val="150000"/>
                        </a:lnSpc>
                        <a:spcAft>
                          <a:spcPts val="0"/>
                        </a:spcAft>
                      </a:pPr>
                      <a:r>
                        <a:rPr lang="vi-VN" sz="2000" spc="-10" dirty="0">
                          <a:solidFill>
                            <a:schemeClr val="tx1"/>
                          </a:solidFill>
                          <a:effectLst/>
                          <a:latin typeface="+mj-lt"/>
                        </a:rPr>
                        <a:t>82,4%</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949526976"/>
                  </a:ext>
                </a:extLst>
              </a:tr>
              <a:tr h="452419">
                <a:tc>
                  <a:txBody>
                    <a:bodyPr/>
                    <a:lstStyle/>
                    <a:p>
                      <a:pPr marL="15875" marR="12065" algn="ctr">
                        <a:lnSpc>
                          <a:spcPct val="150000"/>
                        </a:lnSpc>
                        <a:spcAft>
                          <a:spcPts val="0"/>
                        </a:spcAft>
                      </a:pPr>
                      <a:r>
                        <a:rPr lang="vi-VN" sz="2000" b="0" spc="-50" dirty="0">
                          <a:solidFill>
                            <a:schemeClr val="tx1"/>
                          </a:solidFill>
                          <a:effectLst/>
                          <a:latin typeface="+mj-lt"/>
                        </a:rPr>
                        <a:t>9</a:t>
                      </a:r>
                      <a:endParaRPr lang="en-US" sz="20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6675" algn="l">
                        <a:lnSpc>
                          <a:spcPct val="150000"/>
                        </a:lnSpc>
                        <a:spcAft>
                          <a:spcPts val="0"/>
                        </a:spcAft>
                      </a:pPr>
                      <a:r>
                        <a:rPr lang="vi-VN" sz="2000">
                          <a:solidFill>
                            <a:schemeClr val="tx1"/>
                          </a:solidFill>
                          <a:effectLst/>
                          <a:latin typeface="+mj-lt"/>
                        </a:rPr>
                        <a:t>Ném</a:t>
                      </a:r>
                      <a:r>
                        <a:rPr lang="vi-VN" sz="2000" spc="-35">
                          <a:solidFill>
                            <a:schemeClr val="tx1"/>
                          </a:solidFill>
                          <a:effectLst/>
                          <a:latin typeface="+mj-lt"/>
                        </a:rPr>
                        <a:t> </a:t>
                      </a:r>
                      <a:r>
                        <a:rPr lang="vi-VN" sz="2000">
                          <a:solidFill>
                            <a:schemeClr val="tx1"/>
                          </a:solidFill>
                          <a:effectLst/>
                          <a:latin typeface="+mj-lt"/>
                        </a:rPr>
                        <a:t>trúng </a:t>
                      </a:r>
                      <a:r>
                        <a:rPr lang="vi-VN" sz="2000" spc="-20">
                          <a:solidFill>
                            <a:schemeClr val="tx1"/>
                          </a:solidFill>
                          <a:effectLst/>
                          <a:latin typeface="+mj-lt"/>
                        </a:rPr>
                        <a:t>đích</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algn="ctr">
                        <a:lnSpc>
                          <a:spcPct val="150000"/>
                        </a:lnSpc>
                        <a:spcAft>
                          <a:spcPts val="0"/>
                        </a:spcAft>
                      </a:pPr>
                      <a:r>
                        <a:rPr lang="vi-VN" sz="2000" spc="-25" dirty="0">
                          <a:solidFill>
                            <a:schemeClr val="tx1"/>
                          </a:solidFill>
                          <a:effectLst/>
                          <a:latin typeface="+mj-lt"/>
                        </a:rPr>
                        <a:t>30</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marR="635" algn="ctr">
                        <a:lnSpc>
                          <a:spcPct val="150000"/>
                        </a:lnSpc>
                        <a:spcAft>
                          <a:spcPts val="0"/>
                        </a:spcAft>
                      </a:pPr>
                      <a:r>
                        <a:rPr lang="vi-VN" sz="2000" spc="-10" dirty="0">
                          <a:solidFill>
                            <a:schemeClr val="tx1"/>
                          </a:solidFill>
                          <a:effectLst/>
                          <a:latin typeface="+mj-lt"/>
                        </a:rPr>
                        <a:t>88,2%</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1626256286"/>
                  </a:ext>
                </a:extLst>
              </a:tr>
              <a:tr h="452419">
                <a:tc>
                  <a:txBody>
                    <a:bodyPr/>
                    <a:lstStyle/>
                    <a:p>
                      <a:pPr marL="15875" marR="10160" algn="ctr">
                        <a:lnSpc>
                          <a:spcPct val="150000"/>
                        </a:lnSpc>
                        <a:spcAft>
                          <a:spcPts val="0"/>
                        </a:spcAft>
                      </a:pPr>
                      <a:r>
                        <a:rPr lang="vi-VN" sz="2000" b="0" spc="-25" dirty="0">
                          <a:solidFill>
                            <a:schemeClr val="tx1"/>
                          </a:solidFill>
                          <a:effectLst/>
                          <a:latin typeface="+mj-lt"/>
                        </a:rPr>
                        <a:t>10</a:t>
                      </a:r>
                      <a:endParaRPr lang="en-US" sz="20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6675" algn="l">
                        <a:lnSpc>
                          <a:spcPct val="150000"/>
                        </a:lnSpc>
                        <a:spcAft>
                          <a:spcPts val="0"/>
                        </a:spcAft>
                      </a:pPr>
                      <a:r>
                        <a:rPr lang="vi-VN" sz="2000">
                          <a:solidFill>
                            <a:schemeClr val="tx1"/>
                          </a:solidFill>
                          <a:effectLst/>
                          <a:latin typeface="+mj-lt"/>
                        </a:rPr>
                        <a:t>Làm</a:t>
                      </a:r>
                      <a:r>
                        <a:rPr lang="vi-VN" sz="2000" spc="-30">
                          <a:solidFill>
                            <a:schemeClr val="tx1"/>
                          </a:solidFill>
                          <a:effectLst/>
                          <a:latin typeface="+mj-lt"/>
                        </a:rPr>
                        <a:t> </a:t>
                      </a:r>
                      <a:r>
                        <a:rPr lang="vi-VN" sz="2000">
                          <a:solidFill>
                            <a:schemeClr val="tx1"/>
                          </a:solidFill>
                          <a:effectLst/>
                          <a:latin typeface="+mj-lt"/>
                        </a:rPr>
                        <a:t>theo</a:t>
                      </a:r>
                      <a:r>
                        <a:rPr lang="vi-VN" sz="2000" spc="-20">
                          <a:solidFill>
                            <a:schemeClr val="tx1"/>
                          </a:solidFill>
                          <a:effectLst/>
                          <a:latin typeface="+mj-lt"/>
                        </a:rPr>
                        <a:t> </a:t>
                      </a:r>
                      <a:r>
                        <a:rPr lang="vi-VN" sz="2000">
                          <a:solidFill>
                            <a:schemeClr val="tx1"/>
                          </a:solidFill>
                          <a:effectLst/>
                          <a:latin typeface="+mj-lt"/>
                        </a:rPr>
                        <a:t>hiệu</a:t>
                      </a:r>
                      <a:r>
                        <a:rPr lang="vi-VN" sz="2000" spc="-20">
                          <a:solidFill>
                            <a:schemeClr val="tx1"/>
                          </a:solidFill>
                          <a:effectLst/>
                          <a:latin typeface="+mj-lt"/>
                        </a:rPr>
                        <a:t> lệnh</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algn="ctr">
                        <a:lnSpc>
                          <a:spcPct val="150000"/>
                        </a:lnSpc>
                        <a:spcAft>
                          <a:spcPts val="0"/>
                        </a:spcAft>
                      </a:pPr>
                      <a:r>
                        <a:rPr lang="vi-VN" sz="2000" spc="-25">
                          <a:solidFill>
                            <a:schemeClr val="tx1"/>
                          </a:solidFill>
                          <a:effectLst/>
                          <a:latin typeface="+mj-lt"/>
                        </a:rPr>
                        <a:t>31</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marR="635" algn="ctr">
                        <a:lnSpc>
                          <a:spcPct val="150000"/>
                        </a:lnSpc>
                        <a:spcAft>
                          <a:spcPts val="0"/>
                        </a:spcAft>
                      </a:pPr>
                      <a:r>
                        <a:rPr lang="vi-VN" sz="2000" spc="-10" dirty="0">
                          <a:solidFill>
                            <a:schemeClr val="tx1"/>
                          </a:solidFill>
                          <a:effectLst/>
                          <a:latin typeface="+mj-lt"/>
                        </a:rPr>
                        <a:t>91,2%</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3264664218"/>
                  </a:ext>
                </a:extLst>
              </a:tr>
              <a:tr h="452419">
                <a:tc>
                  <a:txBody>
                    <a:bodyPr/>
                    <a:lstStyle/>
                    <a:p>
                      <a:pPr marL="15875" marR="10160" algn="ctr">
                        <a:lnSpc>
                          <a:spcPct val="150000"/>
                        </a:lnSpc>
                        <a:spcAft>
                          <a:spcPts val="0"/>
                        </a:spcAft>
                      </a:pPr>
                      <a:r>
                        <a:rPr lang="vi-VN" sz="2000" b="0" spc="-25" dirty="0">
                          <a:solidFill>
                            <a:schemeClr val="tx1"/>
                          </a:solidFill>
                          <a:effectLst/>
                          <a:latin typeface="+mj-lt"/>
                        </a:rPr>
                        <a:t>11</a:t>
                      </a:r>
                      <a:endParaRPr lang="en-US" sz="20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6675" algn="l">
                        <a:lnSpc>
                          <a:spcPct val="150000"/>
                        </a:lnSpc>
                        <a:spcAft>
                          <a:spcPts val="0"/>
                        </a:spcAft>
                      </a:pPr>
                      <a:r>
                        <a:rPr lang="vi-VN" sz="2000">
                          <a:solidFill>
                            <a:schemeClr val="tx1"/>
                          </a:solidFill>
                          <a:effectLst/>
                          <a:latin typeface="+mj-lt"/>
                        </a:rPr>
                        <a:t>Ai</a:t>
                      </a:r>
                      <a:r>
                        <a:rPr lang="vi-VN" sz="2000" spc="-20">
                          <a:solidFill>
                            <a:schemeClr val="tx1"/>
                          </a:solidFill>
                          <a:effectLst/>
                          <a:latin typeface="+mj-lt"/>
                        </a:rPr>
                        <a:t> </a:t>
                      </a:r>
                      <a:r>
                        <a:rPr lang="vi-VN" sz="2000">
                          <a:solidFill>
                            <a:schemeClr val="tx1"/>
                          </a:solidFill>
                          <a:effectLst/>
                          <a:latin typeface="+mj-lt"/>
                        </a:rPr>
                        <a:t>giỏi hơn </a:t>
                      </a:r>
                      <a:r>
                        <a:rPr lang="vi-VN" sz="2000" spc="-25">
                          <a:solidFill>
                            <a:schemeClr val="tx1"/>
                          </a:solidFill>
                          <a:effectLst/>
                          <a:latin typeface="+mj-lt"/>
                        </a:rPr>
                        <a:t>ai</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algn="ctr">
                        <a:lnSpc>
                          <a:spcPct val="150000"/>
                        </a:lnSpc>
                        <a:spcAft>
                          <a:spcPts val="0"/>
                        </a:spcAft>
                      </a:pPr>
                      <a:r>
                        <a:rPr lang="vi-VN" sz="2000" spc="-25">
                          <a:solidFill>
                            <a:schemeClr val="tx1"/>
                          </a:solidFill>
                          <a:effectLst/>
                          <a:latin typeface="+mj-lt"/>
                        </a:rPr>
                        <a:t>29</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marR="635" algn="ctr">
                        <a:lnSpc>
                          <a:spcPct val="150000"/>
                        </a:lnSpc>
                        <a:spcAft>
                          <a:spcPts val="0"/>
                        </a:spcAft>
                      </a:pPr>
                      <a:r>
                        <a:rPr lang="vi-VN" sz="2000" spc="-10" dirty="0">
                          <a:solidFill>
                            <a:schemeClr val="tx1"/>
                          </a:solidFill>
                          <a:effectLst/>
                          <a:latin typeface="+mj-lt"/>
                        </a:rPr>
                        <a:t>85,3%</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2337374669"/>
                  </a:ext>
                </a:extLst>
              </a:tr>
              <a:tr h="452419">
                <a:tc>
                  <a:txBody>
                    <a:bodyPr/>
                    <a:lstStyle/>
                    <a:p>
                      <a:pPr marL="15875" marR="10160" algn="ctr">
                        <a:lnSpc>
                          <a:spcPct val="150000"/>
                        </a:lnSpc>
                        <a:spcAft>
                          <a:spcPts val="0"/>
                        </a:spcAft>
                      </a:pPr>
                      <a:r>
                        <a:rPr lang="vi-VN" sz="2000" b="0" spc="-25" dirty="0">
                          <a:solidFill>
                            <a:schemeClr val="tx1"/>
                          </a:solidFill>
                          <a:effectLst/>
                          <a:latin typeface="+mj-lt"/>
                        </a:rPr>
                        <a:t>12</a:t>
                      </a:r>
                      <a:endParaRPr lang="en-US" sz="20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6675" algn="l">
                        <a:lnSpc>
                          <a:spcPct val="150000"/>
                        </a:lnSpc>
                        <a:spcAft>
                          <a:spcPts val="0"/>
                        </a:spcAft>
                      </a:pPr>
                      <a:r>
                        <a:rPr lang="vi-VN" sz="2000">
                          <a:solidFill>
                            <a:schemeClr val="tx1"/>
                          </a:solidFill>
                          <a:effectLst/>
                          <a:latin typeface="+mj-lt"/>
                        </a:rPr>
                        <a:t>Trồng</a:t>
                      </a:r>
                      <a:r>
                        <a:rPr lang="vi-VN" sz="2000" spc="-25">
                          <a:solidFill>
                            <a:schemeClr val="tx1"/>
                          </a:solidFill>
                          <a:effectLst/>
                          <a:latin typeface="+mj-lt"/>
                        </a:rPr>
                        <a:t> </a:t>
                      </a:r>
                      <a:r>
                        <a:rPr lang="vi-VN" sz="2000">
                          <a:solidFill>
                            <a:schemeClr val="tx1"/>
                          </a:solidFill>
                          <a:effectLst/>
                          <a:latin typeface="+mj-lt"/>
                        </a:rPr>
                        <a:t>nụ</a:t>
                      </a:r>
                      <a:r>
                        <a:rPr lang="vi-VN" sz="2000" spc="-15">
                          <a:solidFill>
                            <a:schemeClr val="tx1"/>
                          </a:solidFill>
                          <a:effectLst/>
                          <a:latin typeface="+mj-lt"/>
                        </a:rPr>
                        <a:t> </a:t>
                      </a:r>
                      <a:r>
                        <a:rPr lang="vi-VN" sz="2000">
                          <a:solidFill>
                            <a:schemeClr val="tx1"/>
                          </a:solidFill>
                          <a:effectLst/>
                          <a:latin typeface="+mj-lt"/>
                        </a:rPr>
                        <a:t>trồng</a:t>
                      </a:r>
                      <a:r>
                        <a:rPr lang="vi-VN" sz="2000" spc="-10">
                          <a:solidFill>
                            <a:schemeClr val="tx1"/>
                          </a:solidFill>
                          <a:effectLst/>
                          <a:latin typeface="+mj-lt"/>
                        </a:rPr>
                        <a:t> </a:t>
                      </a:r>
                      <a:r>
                        <a:rPr lang="vi-VN" sz="2000" spc="-25">
                          <a:solidFill>
                            <a:schemeClr val="tx1"/>
                          </a:solidFill>
                          <a:effectLst/>
                          <a:latin typeface="+mj-lt"/>
                        </a:rPr>
                        <a:t>hoa</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algn="ctr">
                        <a:lnSpc>
                          <a:spcPct val="150000"/>
                        </a:lnSpc>
                        <a:spcAft>
                          <a:spcPts val="0"/>
                        </a:spcAft>
                      </a:pPr>
                      <a:r>
                        <a:rPr lang="vi-VN" sz="2000" spc="-25">
                          <a:solidFill>
                            <a:schemeClr val="tx1"/>
                          </a:solidFill>
                          <a:effectLst/>
                          <a:latin typeface="+mj-lt"/>
                        </a:rPr>
                        <a:t>32</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marR="635" algn="ctr">
                        <a:lnSpc>
                          <a:spcPct val="150000"/>
                        </a:lnSpc>
                        <a:spcAft>
                          <a:spcPts val="0"/>
                        </a:spcAft>
                      </a:pPr>
                      <a:r>
                        <a:rPr lang="vi-VN" sz="2000" spc="-10" dirty="0">
                          <a:solidFill>
                            <a:schemeClr val="tx1"/>
                          </a:solidFill>
                          <a:effectLst/>
                          <a:latin typeface="+mj-lt"/>
                        </a:rPr>
                        <a:t>94,1%</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2890735060"/>
                  </a:ext>
                </a:extLst>
              </a:tr>
              <a:tr h="452419">
                <a:tc>
                  <a:txBody>
                    <a:bodyPr/>
                    <a:lstStyle/>
                    <a:p>
                      <a:pPr marL="15875" marR="10160" algn="ctr">
                        <a:lnSpc>
                          <a:spcPct val="150000"/>
                        </a:lnSpc>
                        <a:spcAft>
                          <a:spcPts val="0"/>
                        </a:spcAft>
                      </a:pPr>
                      <a:r>
                        <a:rPr lang="vi-VN" sz="2000" b="0" spc="-25" dirty="0">
                          <a:solidFill>
                            <a:schemeClr val="tx1"/>
                          </a:solidFill>
                          <a:effectLst/>
                          <a:latin typeface="+mj-lt"/>
                        </a:rPr>
                        <a:t>13</a:t>
                      </a:r>
                      <a:endParaRPr lang="en-US" sz="20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6675" algn="l">
                        <a:lnSpc>
                          <a:spcPct val="150000"/>
                        </a:lnSpc>
                        <a:spcAft>
                          <a:spcPts val="0"/>
                        </a:spcAft>
                      </a:pPr>
                      <a:r>
                        <a:rPr lang="vi-VN" sz="2000">
                          <a:solidFill>
                            <a:schemeClr val="tx1"/>
                          </a:solidFill>
                          <a:effectLst/>
                          <a:latin typeface="+mj-lt"/>
                        </a:rPr>
                        <a:t>Vượt</a:t>
                      </a:r>
                      <a:r>
                        <a:rPr lang="vi-VN" sz="2000" spc="-5">
                          <a:solidFill>
                            <a:schemeClr val="tx1"/>
                          </a:solidFill>
                          <a:effectLst/>
                          <a:latin typeface="+mj-lt"/>
                        </a:rPr>
                        <a:t> </a:t>
                      </a:r>
                      <a:r>
                        <a:rPr lang="vi-VN" sz="2000">
                          <a:solidFill>
                            <a:schemeClr val="tx1"/>
                          </a:solidFill>
                          <a:effectLst/>
                          <a:latin typeface="+mj-lt"/>
                        </a:rPr>
                        <a:t>rào</a:t>
                      </a:r>
                      <a:r>
                        <a:rPr lang="vi-VN" sz="2000" spc="-20">
                          <a:solidFill>
                            <a:schemeClr val="tx1"/>
                          </a:solidFill>
                          <a:effectLst/>
                          <a:latin typeface="+mj-lt"/>
                        </a:rPr>
                        <a:t> </a:t>
                      </a:r>
                      <a:r>
                        <a:rPr lang="vi-VN" sz="2000">
                          <a:solidFill>
                            <a:schemeClr val="tx1"/>
                          </a:solidFill>
                          <a:effectLst/>
                          <a:latin typeface="+mj-lt"/>
                        </a:rPr>
                        <a:t>tiếp</a:t>
                      </a:r>
                      <a:r>
                        <a:rPr lang="vi-VN" sz="2000" spc="-20">
                          <a:solidFill>
                            <a:schemeClr val="tx1"/>
                          </a:solidFill>
                          <a:effectLst/>
                          <a:latin typeface="+mj-lt"/>
                        </a:rPr>
                        <a:t> </a:t>
                      </a:r>
                      <a:r>
                        <a:rPr lang="vi-VN" sz="2000" spc="-25">
                          <a:solidFill>
                            <a:schemeClr val="tx1"/>
                          </a:solidFill>
                          <a:effectLst/>
                          <a:latin typeface="+mj-lt"/>
                        </a:rPr>
                        <a:t>sức</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algn="ctr">
                        <a:lnSpc>
                          <a:spcPct val="150000"/>
                        </a:lnSpc>
                        <a:spcAft>
                          <a:spcPts val="0"/>
                        </a:spcAft>
                      </a:pPr>
                      <a:r>
                        <a:rPr lang="vi-VN" sz="2000" spc="-25">
                          <a:solidFill>
                            <a:schemeClr val="tx1"/>
                          </a:solidFill>
                          <a:effectLst/>
                          <a:latin typeface="+mj-lt"/>
                        </a:rPr>
                        <a:t>30</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marR="635" algn="ctr">
                        <a:lnSpc>
                          <a:spcPct val="150000"/>
                        </a:lnSpc>
                        <a:spcAft>
                          <a:spcPts val="0"/>
                        </a:spcAft>
                      </a:pPr>
                      <a:r>
                        <a:rPr lang="vi-VN" sz="2000" spc="-10" dirty="0">
                          <a:solidFill>
                            <a:schemeClr val="tx1"/>
                          </a:solidFill>
                          <a:effectLst/>
                          <a:latin typeface="+mj-lt"/>
                        </a:rPr>
                        <a:t>88,2%</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1153332229"/>
                  </a:ext>
                </a:extLst>
              </a:tr>
              <a:tr h="511594">
                <a:tc>
                  <a:txBody>
                    <a:bodyPr/>
                    <a:lstStyle/>
                    <a:p>
                      <a:pPr marL="15875" marR="10160" algn="ctr">
                        <a:lnSpc>
                          <a:spcPct val="150000"/>
                        </a:lnSpc>
                        <a:spcAft>
                          <a:spcPts val="0"/>
                        </a:spcAft>
                      </a:pPr>
                      <a:r>
                        <a:rPr lang="vi-VN" sz="2000" b="0" spc="-25" dirty="0">
                          <a:solidFill>
                            <a:schemeClr val="tx1"/>
                          </a:solidFill>
                          <a:effectLst/>
                          <a:latin typeface="+mj-lt"/>
                        </a:rPr>
                        <a:t>14</a:t>
                      </a:r>
                      <a:endParaRPr lang="en-US" sz="20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6675" algn="l">
                        <a:lnSpc>
                          <a:spcPct val="150000"/>
                        </a:lnSpc>
                        <a:spcAft>
                          <a:spcPts val="0"/>
                        </a:spcAft>
                      </a:pPr>
                      <a:r>
                        <a:rPr lang="vi-VN" sz="2000" b="0" dirty="0">
                          <a:solidFill>
                            <a:schemeClr val="tx1"/>
                          </a:solidFill>
                          <a:effectLst/>
                          <a:latin typeface="+mj-lt"/>
                        </a:rPr>
                        <a:t>Chuyền</a:t>
                      </a:r>
                      <a:r>
                        <a:rPr lang="vi-VN" sz="2000" b="0" spc="-35" dirty="0">
                          <a:solidFill>
                            <a:schemeClr val="tx1"/>
                          </a:solidFill>
                          <a:effectLst/>
                          <a:latin typeface="+mj-lt"/>
                        </a:rPr>
                        <a:t> </a:t>
                      </a:r>
                      <a:r>
                        <a:rPr lang="vi-VN" sz="2000" b="0" dirty="0">
                          <a:solidFill>
                            <a:schemeClr val="tx1"/>
                          </a:solidFill>
                          <a:effectLst/>
                          <a:latin typeface="+mj-lt"/>
                        </a:rPr>
                        <a:t>nhanh,</a:t>
                      </a:r>
                      <a:r>
                        <a:rPr lang="vi-VN" sz="2000" b="0" spc="-25" dirty="0">
                          <a:solidFill>
                            <a:schemeClr val="tx1"/>
                          </a:solidFill>
                          <a:effectLst/>
                          <a:latin typeface="+mj-lt"/>
                        </a:rPr>
                        <a:t> </a:t>
                      </a:r>
                      <a:r>
                        <a:rPr lang="vi-VN" sz="2000" b="0" dirty="0">
                          <a:solidFill>
                            <a:schemeClr val="tx1"/>
                          </a:solidFill>
                          <a:effectLst/>
                          <a:latin typeface="+mj-lt"/>
                        </a:rPr>
                        <a:t>nhảy</a:t>
                      </a:r>
                      <a:r>
                        <a:rPr lang="vi-VN" sz="2000" b="0" spc="-10" dirty="0">
                          <a:solidFill>
                            <a:schemeClr val="tx1"/>
                          </a:solidFill>
                          <a:effectLst/>
                          <a:latin typeface="+mj-lt"/>
                        </a:rPr>
                        <a:t> nhanh</a:t>
                      </a:r>
                      <a:endParaRPr lang="en-US" sz="20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algn="ctr">
                        <a:lnSpc>
                          <a:spcPct val="150000"/>
                        </a:lnSpc>
                        <a:spcAft>
                          <a:spcPts val="0"/>
                        </a:spcAft>
                      </a:pPr>
                      <a:r>
                        <a:rPr lang="vi-VN" sz="2000" spc="-25">
                          <a:solidFill>
                            <a:schemeClr val="tx1"/>
                          </a:solidFill>
                          <a:effectLst/>
                          <a:latin typeface="+mj-lt"/>
                        </a:rPr>
                        <a:t>31</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8255" marR="635" algn="ctr">
                        <a:lnSpc>
                          <a:spcPct val="150000"/>
                        </a:lnSpc>
                        <a:spcAft>
                          <a:spcPts val="0"/>
                        </a:spcAft>
                      </a:pPr>
                      <a:r>
                        <a:rPr lang="vi-VN" sz="2000" spc="-10" dirty="0">
                          <a:solidFill>
                            <a:schemeClr val="tx1"/>
                          </a:solidFill>
                          <a:effectLst/>
                          <a:latin typeface="+mj-lt"/>
                        </a:rPr>
                        <a:t>91,2%</a:t>
                      </a:r>
                      <a:endParaRPr lang="en-US" sz="200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868433388"/>
                  </a:ext>
                </a:extLst>
              </a:tr>
            </a:tbl>
          </a:graphicData>
        </a:graphic>
      </p:graphicFrame>
    </p:spTree>
    <p:extLst>
      <p:ext uri="{BB962C8B-B14F-4D97-AF65-F5344CB8AC3E}">
        <p14:creationId xmlns:p14="http://schemas.microsoft.com/office/powerpoint/2010/main" val="342648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rot="16200000">
            <a:off x="4245317" y="-3878630"/>
            <a:ext cx="1308669" cy="9250700"/>
            <a:chOff x="1" y="736081"/>
            <a:chExt cx="622292" cy="888989"/>
          </a:xfrm>
          <a:scene3d>
            <a:camera prst="orthographicFront"/>
            <a:lightRig rig="flat" dir="t"/>
          </a:scene3d>
        </p:grpSpPr>
        <p:sp>
          <p:nvSpPr>
            <p:cNvPr id="86" name="Arrow: Chevron 85"/>
            <p:cNvSpPr/>
            <p:nvPr/>
          </p:nvSpPr>
          <p:spPr>
            <a:xfrm rot="5400000">
              <a:off x="-133348" y="869430"/>
              <a:ext cx="888989" cy="622292"/>
            </a:xfrm>
            <a:prstGeom prst="chevron">
              <a:avLst/>
            </a:prstGeom>
            <a:sp3d prstMaterial="plastic">
              <a:bevelT w="120900" h="88900"/>
              <a:bevelB w="88900" h="31750" prst="angle"/>
            </a:sp3d>
          </p:spPr>
          <p:style>
            <a:lnRef idx="1">
              <a:schemeClr val="accent2">
                <a:hueOff val="1560506"/>
                <a:satOff val="-1946"/>
                <a:lumOff val="458"/>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a:lstStyle/>
            <a:p>
              <a:endParaRPr lang="vi-VN"/>
            </a:p>
          </p:txBody>
        </p:sp>
        <p:sp>
          <p:nvSpPr>
            <p:cNvPr id="87" name="Arrow: Chevron 8"/>
            <p:cNvSpPr txBox="1"/>
            <p:nvPr/>
          </p:nvSpPr>
          <p:spPr>
            <a:xfrm>
              <a:off x="1" y="1047227"/>
              <a:ext cx="622292" cy="266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p:txBody>
        </p:sp>
      </p:grpSp>
      <p:grpSp>
        <p:nvGrpSpPr>
          <p:cNvPr id="88" name="Group 87"/>
          <p:cNvGrpSpPr/>
          <p:nvPr/>
        </p:nvGrpSpPr>
        <p:grpSpPr>
          <a:xfrm>
            <a:off x="274307" y="342900"/>
            <a:ext cx="7879093" cy="917771"/>
            <a:chOff x="-159610" y="736082"/>
            <a:chExt cx="6519977" cy="577843"/>
          </a:xfrm>
          <a:scene3d>
            <a:camera prst="orthographicFront"/>
            <a:lightRig rig="flat" dir="t"/>
          </a:scene3d>
        </p:grpSpPr>
        <p:sp>
          <p:nvSpPr>
            <p:cNvPr id="89" name="Rectangle: Top Corners Rounded 88"/>
            <p:cNvSpPr/>
            <p:nvPr/>
          </p:nvSpPr>
          <p:spPr>
            <a:xfrm rot="5400000">
              <a:off x="3202408" y="-1844034"/>
              <a:ext cx="577843" cy="5738075"/>
            </a:xfrm>
            <a:prstGeom prst="round2SameRect">
              <a:avLst/>
            </a:prstGeom>
            <a:sp3d extrusionH="12700" prstMaterial="plastic">
              <a:bevelT w="50800" h="50800"/>
            </a:sp3d>
          </p:spPr>
          <p:style>
            <a:lnRef idx="1">
              <a:schemeClr val="accent2">
                <a:hueOff val="1560506"/>
                <a:satOff val="-1946"/>
                <a:lumOff val="45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90" name="Rectangle: Top Corners Rounded 10"/>
            <p:cNvSpPr txBox="1"/>
            <p:nvPr/>
          </p:nvSpPr>
          <p:spPr>
            <a:xfrm>
              <a:off x="-159610" y="764290"/>
              <a:ext cx="6491769" cy="52142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algn="ctr" defTabSz="800100">
                <a:lnSpc>
                  <a:spcPct val="90000"/>
                </a:lnSpc>
                <a:spcBef>
                  <a:spcPct val="0"/>
                </a:spcBef>
                <a:spcAft>
                  <a:spcPct val="15000"/>
                </a:spcAft>
              </a:pPr>
              <a:r>
                <a:rPr lang="vi-VN" sz="4000" b="1">
                  <a:latin typeface="Times New Roman" panose="02020603050405020304" pitchFamily="18" charset="0"/>
                  <a:cs typeface="Times New Roman" panose="02020603050405020304" pitchFamily="18" charset="0"/>
                </a:rPr>
                <a:t>2</a:t>
              </a:r>
              <a:r>
                <a:rPr lang="en-US" sz="4000" b="1" kern="1200" smtClean="0">
                  <a:latin typeface="Times New Roman" panose="02020603050405020304" pitchFamily="18" charset="0"/>
                  <a:cs typeface="Times New Roman" panose="02020603050405020304" pitchFamily="18" charset="0"/>
                </a:rPr>
                <a:t>. </a:t>
              </a:r>
              <a:r>
                <a:rPr lang="en-US" sz="4000" b="1" kern="1200">
                  <a:latin typeface="Times New Roman" panose="02020603050405020304" pitchFamily="18" charset="0"/>
                  <a:cs typeface="Times New Roman" panose="02020603050405020304" pitchFamily="18" charset="0"/>
                </a:rPr>
                <a:t>Thực nghiệm sư phạm</a:t>
              </a:r>
              <a:endParaRPr lang="en-US" sz="4000" b="1" kern="1200" dirty="0">
                <a:latin typeface="Times New Roman" panose="02020603050405020304" pitchFamily="18" charset="0"/>
                <a:cs typeface="Times New Roman" panose="02020603050405020304" pitchFamily="18" charset="0"/>
              </a:endParaRPr>
            </a:p>
          </p:txBody>
        </p:sp>
      </p:grpSp>
      <p:sp>
        <p:nvSpPr>
          <p:cNvPr id="3" name="Rectangle 2"/>
          <p:cNvSpPr/>
          <p:nvPr/>
        </p:nvSpPr>
        <p:spPr>
          <a:xfrm>
            <a:off x="863080" y="1651566"/>
            <a:ext cx="6894889" cy="750974"/>
          </a:xfrm>
          <a:prstGeom prst="rect">
            <a:avLst/>
          </a:prstGeom>
        </p:spPr>
        <p:txBody>
          <a:bodyPr wrap="square">
            <a:spAutoFit/>
          </a:bodyPr>
          <a:lstStyle/>
          <a:p>
            <a:pPr>
              <a:lnSpc>
                <a:spcPct val="107000"/>
              </a:lnSpc>
              <a:spcBef>
                <a:spcPts val="1000"/>
              </a:spcBef>
              <a:spcAft>
                <a:spcPts val="0"/>
              </a:spcAft>
            </a:pPr>
            <a:r>
              <a:rPr lang="en-US" sz="4000" b="1">
                <a:solidFill>
                  <a:srgbClr val="FF0000"/>
                </a:solidFill>
                <a:latin typeface="Times New Roman" panose="02020603050405020304" pitchFamily="18" charset="0"/>
                <a:cs typeface="Times New Roman" panose="02020603050405020304" pitchFamily="18" charset="0"/>
              </a:rPr>
              <a:t>     </a:t>
            </a:r>
            <a:r>
              <a:rPr lang="vi-VN" sz="4000" b="1">
                <a:latin typeface="Times New Roman" panose="02020603050405020304" pitchFamily="18" charset="0"/>
                <a:cs typeface="Times New Roman" panose="02020603050405020304" pitchFamily="18" charset="0"/>
              </a:rPr>
              <a:t>2</a:t>
            </a:r>
            <a:r>
              <a:rPr lang="en-US" sz="4000" b="1" smtClean="0">
                <a:latin typeface="Times New Roman" panose="02020603050405020304" pitchFamily="18" charset="0"/>
                <a:cs typeface="Times New Roman" panose="02020603050405020304" pitchFamily="18" charset="0"/>
              </a:rPr>
              <a:t>.1</a:t>
            </a:r>
            <a:r>
              <a:rPr lang="en-US" sz="4000" b="1">
                <a:latin typeface="Times New Roman" panose="02020603050405020304" pitchFamily="18" charset="0"/>
                <a:cs typeface="Times New Roman" panose="02020603050405020304" pitchFamily="18" charset="0"/>
              </a:rPr>
              <a:t>. Tổ chức thực nghiệm</a:t>
            </a:r>
          </a:p>
        </p:txBody>
      </p:sp>
      <p:graphicFrame>
        <p:nvGraphicFramePr>
          <p:cNvPr id="2" name="Table 1"/>
          <p:cNvGraphicFramePr>
            <a:graphicFrameLocks noGrp="1"/>
          </p:cNvGraphicFramePr>
          <p:nvPr>
            <p:extLst>
              <p:ext uri="{D42A27DB-BD31-4B8C-83A1-F6EECF244321}">
                <p14:modId xmlns:p14="http://schemas.microsoft.com/office/powerpoint/2010/main" val="2008686802"/>
              </p:ext>
            </p:extLst>
          </p:nvPr>
        </p:nvGraphicFramePr>
        <p:xfrm>
          <a:off x="1408649" y="2602678"/>
          <a:ext cx="16016271" cy="6861301"/>
        </p:xfrm>
        <a:graphic>
          <a:graphicData uri="http://schemas.openxmlformats.org/drawingml/2006/table">
            <a:tbl>
              <a:tblPr firstRow="1" firstCol="1" bandRow="1">
                <a:tableStyleId>{5C22544A-7EE6-4342-B048-85BDC9FD1C3A}</a:tableStyleId>
              </a:tblPr>
              <a:tblGrid>
                <a:gridCol w="2885814"/>
                <a:gridCol w="3607269"/>
                <a:gridCol w="3378132"/>
                <a:gridCol w="2544656"/>
                <a:gridCol w="3600400"/>
              </a:tblGrid>
              <a:tr h="2228429">
                <a:tc>
                  <a:txBody>
                    <a:bodyPr/>
                    <a:lstStyle/>
                    <a:p>
                      <a:pPr marL="0" marR="0" algn="ctr">
                        <a:lnSpc>
                          <a:spcPct val="150000"/>
                        </a:lnSpc>
                        <a:spcBef>
                          <a:spcPts val="0"/>
                        </a:spcBef>
                        <a:spcAft>
                          <a:spcPts val="0"/>
                        </a:spcAft>
                      </a:pPr>
                      <a:r>
                        <a:rPr lang="vi-VN" sz="2800" kern="0">
                          <a:solidFill>
                            <a:schemeClr val="tx1"/>
                          </a:solidFill>
                          <a:effectLst/>
                          <a:latin typeface="+mj-lt"/>
                        </a:rPr>
                        <a:t>Đối tượng thực nghiệm</a:t>
                      </a:r>
                      <a:endParaRPr lang="en-US" sz="2800" b="1" kern="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50000"/>
                        </a:lnSpc>
                        <a:spcBef>
                          <a:spcPts val="0"/>
                        </a:spcBef>
                        <a:spcAft>
                          <a:spcPts val="0"/>
                        </a:spcAft>
                      </a:pPr>
                      <a:r>
                        <a:rPr lang="vi-VN" sz="2800" kern="0">
                          <a:solidFill>
                            <a:schemeClr val="tx1"/>
                          </a:solidFill>
                          <a:effectLst/>
                          <a:latin typeface="+mj-lt"/>
                        </a:rPr>
                        <a:t>Test đánh giá</a:t>
                      </a:r>
                      <a:endParaRPr lang="en-US" sz="2800" b="1" kern="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50000"/>
                        </a:lnSpc>
                        <a:spcBef>
                          <a:spcPts val="0"/>
                        </a:spcBef>
                        <a:spcAft>
                          <a:spcPts val="0"/>
                        </a:spcAft>
                      </a:pPr>
                      <a:r>
                        <a:rPr lang="vi-VN" sz="2800" kern="0">
                          <a:solidFill>
                            <a:schemeClr val="tx1"/>
                          </a:solidFill>
                          <a:effectLst/>
                          <a:latin typeface="+mj-lt"/>
                        </a:rPr>
                        <a:t>Thời gian áp dụng biện pháp</a:t>
                      </a:r>
                      <a:endParaRPr lang="en-US" sz="2800" b="1" kern="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50000"/>
                        </a:lnSpc>
                        <a:spcBef>
                          <a:spcPts val="0"/>
                        </a:spcBef>
                        <a:spcAft>
                          <a:spcPts val="0"/>
                        </a:spcAft>
                      </a:pPr>
                      <a:r>
                        <a:rPr lang="vi-VN" sz="2800" kern="0">
                          <a:solidFill>
                            <a:schemeClr val="tx1"/>
                          </a:solidFill>
                          <a:effectLst/>
                          <a:latin typeface="+mj-lt"/>
                        </a:rPr>
                        <a:t>Cách thực hiện</a:t>
                      </a:r>
                      <a:endParaRPr lang="en-US" sz="2800" b="1" kern="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50000"/>
                        </a:lnSpc>
                        <a:spcBef>
                          <a:spcPts val="0"/>
                        </a:spcBef>
                        <a:spcAft>
                          <a:spcPts val="0"/>
                        </a:spcAft>
                      </a:pPr>
                      <a:r>
                        <a:rPr lang="vi-VN" sz="2800" kern="0">
                          <a:solidFill>
                            <a:schemeClr val="tx1"/>
                          </a:solidFill>
                          <a:effectLst/>
                          <a:latin typeface="+mj-lt"/>
                        </a:rPr>
                        <a:t>Thời gian sử dụng trò chơi trong giờ học</a:t>
                      </a:r>
                      <a:endParaRPr lang="en-US" sz="2800" b="1" kern="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r>
              <a:tr h="4632872">
                <a:tc>
                  <a:txBody>
                    <a:bodyPr/>
                    <a:lstStyle/>
                    <a:p>
                      <a:pPr marL="0" marR="0" algn="ctr">
                        <a:lnSpc>
                          <a:spcPct val="150000"/>
                        </a:lnSpc>
                        <a:spcBef>
                          <a:spcPts val="0"/>
                        </a:spcBef>
                        <a:spcAft>
                          <a:spcPts val="0"/>
                        </a:spcAft>
                      </a:pPr>
                      <a:r>
                        <a:rPr lang="vi-VN" sz="2800" kern="0">
                          <a:solidFill>
                            <a:schemeClr val="tx1"/>
                          </a:solidFill>
                          <a:effectLst/>
                          <a:latin typeface="+mj-lt"/>
                        </a:rPr>
                        <a:t>34 HS lớp 7A3</a:t>
                      </a:r>
                      <a:endParaRPr lang="en-US" sz="2800" b="1" kern="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l">
                        <a:lnSpc>
                          <a:spcPct val="150000"/>
                        </a:lnSpc>
                        <a:spcBef>
                          <a:spcPts val="0"/>
                        </a:spcBef>
                        <a:spcAft>
                          <a:spcPts val="0"/>
                        </a:spcAft>
                      </a:pPr>
                      <a:r>
                        <a:rPr lang="vi-VN" sz="2800" kern="0">
                          <a:solidFill>
                            <a:schemeClr val="tx1"/>
                          </a:solidFill>
                          <a:effectLst/>
                          <a:latin typeface="+mj-lt"/>
                        </a:rPr>
                        <a:t>- Nằm ngửa gập bụng</a:t>
                      </a:r>
                      <a:endParaRPr lang="en-US" sz="2800" kern="0">
                        <a:solidFill>
                          <a:schemeClr val="tx1"/>
                        </a:solidFill>
                        <a:effectLst/>
                        <a:latin typeface="+mj-lt"/>
                      </a:endParaRPr>
                    </a:p>
                    <a:p>
                      <a:pPr marL="0" marR="0" algn="l">
                        <a:lnSpc>
                          <a:spcPct val="150000"/>
                        </a:lnSpc>
                        <a:spcBef>
                          <a:spcPts val="0"/>
                        </a:spcBef>
                        <a:spcAft>
                          <a:spcPts val="0"/>
                        </a:spcAft>
                      </a:pPr>
                      <a:r>
                        <a:rPr lang="vi-VN" sz="2800" kern="0">
                          <a:solidFill>
                            <a:schemeClr val="tx1"/>
                          </a:solidFill>
                          <a:effectLst/>
                          <a:latin typeface="+mj-lt"/>
                        </a:rPr>
                        <a:t> - Bật xa tại chỗ</a:t>
                      </a:r>
                      <a:endParaRPr lang="en-US" sz="2800" kern="0">
                        <a:solidFill>
                          <a:schemeClr val="tx1"/>
                        </a:solidFill>
                        <a:effectLst/>
                        <a:latin typeface="+mj-lt"/>
                      </a:endParaRPr>
                    </a:p>
                    <a:p>
                      <a:pPr marL="0" marR="0" algn="l">
                        <a:lnSpc>
                          <a:spcPct val="150000"/>
                        </a:lnSpc>
                        <a:spcBef>
                          <a:spcPts val="0"/>
                        </a:spcBef>
                        <a:spcAft>
                          <a:spcPts val="0"/>
                        </a:spcAft>
                      </a:pPr>
                      <a:r>
                        <a:rPr lang="vi-VN" sz="2800" kern="0">
                          <a:solidFill>
                            <a:schemeClr val="tx1"/>
                          </a:solidFill>
                          <a:effectLst/>
                          <a:latin typeface="+mj-lt"/>
                        </a:rPr>
                        <a:t>- Chạy 30m XPC</a:t>
                      </a:r>
                      <a:endParaRPr lang="en-US" sz="2800" kern="0">
                        <a:solidFill>
                          <a:schemeClr val="tx1"/>
                        </a:solidFill>
                        <a:effectLst/>
                        <a:latin typeface="+mj-lt"/>
                      </a:endParaRPr>
                    </a:p>
                    <a:p>
                      <a:pPr marL="0" marR="0" algn="l">
                        <a:lnSpc>
                          <a:spcPct val="150000"/>
                        </a:lnSpc>
                        <a:spcBef>
                          <a:spcPts val="0"/>
                        </a:spcBef>
                        <a:spcAft>
                          <a:spcPts val="0"/>
                        </a:spcAft>
                      </a:pPr>
                      <a:r>
                        <a:rPr lang="vi-VN" sz="2800" kern="0">
                          <a:solidFill>
                            <a:schemeClr val="tx1"/>
                          </a:solidFill>
                          <a:effectLst/>
                          <a:latin typeface="+mj-lt"/>
                        </a:rPr>
                        <a:t>- Chạy tùy sức 5 phút</a:t>
                      </a:r>
                      <a:endParaRPr lang="en-US" sz="2800" b="1" kern="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indent="0" algn="l">
                        <a:lnSpc>
                          <a:spcPct val="150000"/>
                        </a:lnSpc>
                        <a:spcBef>
                          <a:spcPts val="0"/>
                        </a:spcBef>
                        <a:spcAft>
                          <a:spcPts val="0"/>
                        </a:spcAft>
                        <a:buFontTx/>
                        <a:buNone/>
                      </a:pPr>
                      <a:r>
                        <a:rPr lang="vi-VN" sz="2800" kern="0" smtClean="0">
                          <a:solidFill>
                            <a:schemeClr val="tx1"/>
                          </a:solidFill>
                          <a:effectLst/>
                          <a:latin typeface="+mj-lt"/>
                        </a:rPr>
                        <a:t>- HK II</a:t>
                      </a:r>
                    </a:p>
                    <a:p>
                      <a:pPr marL="0" marR="0" indent="0" algn="l">
                        <a:lnSpc>
                          <a:spcPct val="150000"/>
                        </a:lnSpc>
                        <a:spcBef>
                          <a:spcPts val="0"/>
                        </a:spcBef>
                        <a:spcAft>
                          <a:spcPts val="0"/>
                        </a:spcAft>
                        <a:buFontTx/>
                        <a:buNone/>
                      </a:pPr>
                      <a:r>
                        <a:rPr lang="vi-VN" sz="2800" kern="0" smtClean="0">
                          <a:solidFill>
                            <a:schemeClr val="tx1"/>
                          </a:solidFill>
                          <a:effectLst/>
                          <a:latin typeface="+mj-lt"/>
                        </a:rPr>
                        <a:t> </a:t>
                      </a:r>
                      <a:r>
                        <a:rPr lang="vi-VN" sz="2800" kern="0">
                          <a:solidFill>
                            <a:schemeClr val="tx1"/>
                          </a:solidFill>
                          <a:effectLst/>
                          <a:latin typeface="+mj-lt"/>
                        </a:rPr>
                        <a:t>năm học   2023-2024</a:t>
                      </a:r>
                      <a:endParaRPr lang="en-US" sz="2800" kern="0">
                        <a:solidFill>
                          <a:schemeClr val="tx1"/>
                        </a:solidFill>
                        <a:effectLst/>
                        <a:latin typeface="+mj-lt"/>
                      </a:endParaRPr>
                    </a:p>
                    <a:p>
                      <a:pPr marL="0" marR="0" algn="ctr">
                        <a:lnSpc>
                          <a:spcPct val="150000"/>
                        </a:lnSpc>
                        <a:spcBef>
                          <a:spcPts val="0"/>
                        </a:spcBef>
                        <a:spcAft>
                          <a:spcPts val="0"/>
                        </a:spcAft>
                      </a:pPr>
                      <a:r>
                        <a:rPr lang="vi-VN" sz="2800" kern="0">
                          <a:solidFill>
                            <a:schemeClr val="tx1"/>
                          </a:solidFill>
                          <a:effectLst/>
                          <a:latin typeface="+mj-lt"/>
                        </a:rPr>
                        <a:t>(Từ tháng 1 </a:t>
                      </a:r>
                      <a:r>
                        <a:rPr lang="vi-VN" sz="2800" kern="0">
                          <a:solidFill>
                            <a:schemeClr val="tx1"/>
                          </a:solidFill>
                          <a:effectLst/>
                          <a:latin typeface="+mj-lt"/>
                        </a:rPr>
                        <a:t>đến </a:t>
                      </a:r>
                      <a:endParaRPr lang="vi-VN" sz="2800" kern="0" smtClean="0">
                        <a:solidFill>
                          <a:schemeClr val="tx1"/>
                        </a:solidFill>
                        <a:effectLst/>
                        <a:latin typeface="+mj-lt"/>
                      </a:endParaRPr>
                    </a:p>
                    <a:p>
                      <a:pPr marL="0" marR="0" algn="ctr">
                        <a:lnSpc>
                          <a:spcPct val="150000"/>
                        </a:lnSpc>
                        <a:spcBef>
                          <a:spcPts val="0"/>
                        </a:spcBef>
                        <a:spcAft>
                          <a:spcPts val="0"/>
                        </a:spcAft>
                      </a:pPr>
                      <a:r>
                        <a:rPr lang="vi-VN" sz="2800" kern="0" smtClean="0">
                          <a:solidFill>
                            <a:schemeClr val="tx1"/>
                          </a:solidFill>
                          <a:effectLst/>
                          <a:latin typeface="+mj-lt"/>
                        </a:rPr>
                        <a:t>tháng </a:t>
                      </a:r>
                      <a:r>
                        <a:rPr lang="vi-VN" sz="2800" kern="0">
                          <a:solidFill>
                            <a:schemeClr val="tx1"/>
                          </a:solidFill>
                          <a:effectLst/>
                          <a:latin typeface="+mj-lt"/>
                        </a:rPr>
                        <a:t>4)</a:t>
                      </a:r>
                      <a:endParaRPr lang="en-US" sz="2800" b="1" kern="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l">
                        <a:lnSpc>
                          <a:spcPct val="150000"/>
                        </a:lnSpc>
                        <a:spcBef>
                          <a:spcPts val="0"/>
                        </a:spcBef>
                        <a:spcAft>
                          <a:spcPts val="0"/>
                        </a:spcAft>
                      </a:pPr>
                      <a:r>
                        <a:rPr lang="vi-VN" sz="2800" kern="0">
                          <a:solidFill>
                            <a:schemeClr val="tx1"/>
                          </a:solidFill>
                          <a:effectLst/>
                          <a:latin typeface="+mj-lt"/>
                        </a:rPr>
                        <a:t>GV </a:t>
                      </a:r>
                      <a:r>
                        <a:rPr lang="vi-VN" sz="2800" kern="0">
                          <a:solidFill>
                            <a:schemeClr val="tx1"/>
                          </a:solidFill>
                          <a:effectLst/>
                          <a:latin typeface="+mj-lt"/>
                        </a:rPr>
                        <a:t>kết </a:t>
                      </a:r>
                      <a:r>
                        <a:rPr lang="vi-VN" sz="2800" kern="0" smtClean="0">
                          <a:solidFill>
                            <a:schemeClr val="tx1"/>
                          </a:solidFill>
                          <a:effectLst/>
                          <a:latin typeface="+mj-lt"/>
                        </a:rPr>
                        <a:t>hợp</a:t>
                      </a:r>
                    </a:p>
                    <a:p>
                      <a:pPr marL="0" marR="0" algn="l">
                        <a:lnSpc>
                          <a:spcPct val="150000"/>
                        </a:lnSpc>
                        <a:spcBef>
                          <a:spcPts val="0"/>
                        </a:spcBef>
                        <a:spcAft>
                          <a:spcPts val="0"/>
                        </a:spcAft>
                      </a:pPr>
                      <a:r>
                        <a:rPr lang="vi-VN" sz="2800" kern="0" smtClean="0">
                          <a:solidFill>
                            <a:schemeClr val="tx1"/>
                          </a:solidFill>
                          <a:effectLst/>
                          <a:latin typeface="+mj-lt"/>
                        </a:rPr>
                        <a:t> </a:t>
                      </a:r>
                      <a:r>
                        <a:rPr lang="vi-VN" sz="2800" kern="0">
                          <a:solidFill>
                            <a:schemeClr val="tx1"/>
                          </a:solidFill>
                          <a:effectLst/>
                          <a:latin typeface="+mj-lt"/>
                        </a:rPr>
                        <a:t>lồng ghép các trò chơi vào trong giờ học</a:t>
                      </a:r>
                      <a:endParaRPr lang="en-US" sz="2800" b="1" kern="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lnSpc>
                          <a:spcPct val="150000"/>
                        </a:lnSpc>
                        <a:spcBef>
                          <a:spcPts val="0"/>
                        </a:spcBef>
                        <a:spcAft>
                          <a:spcPts val="0"/>
                        </a:spcAft>
                      </a:pPr>
                      <a:r>
                        <a:rPr lang="vi-VN" sz="2800" kern="0">
                          <a:solidFill>
                            <a:schemeClr val="tx1"/>
                          </a:solidFill>
                          <a:effectLst/>
                          <a:latin typeface="+mj-lt"/>
                        </a:rPr>
                        <a:t>Thời gian </a:t>
                      </a:r>
                      <a:r>
                        <a:rPr lang="vi-VN" sz="2800" kern="0">
                          <a:solidFill>
                            <a:schemeClr val="tx1"/>
                          </a:solidFill>
                          <a:effectLst/>
                          <a:latin typeface="+mj-lt"/>
                        </a:rPr>
                        <a:t>khoảng </a:t>
                      </a:r>
                      <a:endParaRPr lang="vi-VN" sz="2800" kern="0" smtClean="0">
                        <a:solidFill>
                          <a:schemeClr val="tx1"/>
                        </a:solidFill>
                        <a:effectLst/>
                        <a:latin typeface="+mj-lt"/>
                      </a:endParaRPr>
                    </a:p>
                    <a:p>
                      <a:pPr marL="0" marR="0" algn="ctr">
                        <a:lnSpc>
                          <a:spcPct val="150000"/>
                        </a:lnSpc>
                        <a:spcBef>
                          <a:spcPts val="0"/>
                        </a:spcBef>
                        <a:spcAft>
                          <a:spcPts val="0"/>
                        </a:spcAft>
                      </a:pPr>
                      <a:r>
                        <a:rPr lang="vi-VN" sz="2800" kern="0" smtClean="0">
                          <a:solidFill>
                            <a:schemeClr val="tx1"/>
                          </a:solidFill>
                          <a:effectLst/>
                          <a:latin typeface="+mj-lt"/>
                        </a:rPr>
                        <a:t>10-15 </a:t>
                      </a:r>
                      <a:r>
                        <a:rPr lang="vi-VN" sz="2800" kern="0">
                          <a:solidFill>
                            <a:schemeClr val="tx1"/>
                          </a:solidFill>
                          <a:effectLst/>
                          <a:latin typeface="+mj-lt"/>
                        </a:rPr>
                        <a:t>phút</a:t>
                      </a:r>
                      <a:endParaRPr lang="en-US" sz="2800" b="1" kern="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r>
            </a:tbl>
          </a:graphicData>
        </a:graphic>
      </p:graphicFrame>
      <p:sp>
        <p:nvSpPr>
          <p:cNvPr id="4" name="Rectangle 1"/>
          <p:cNvSpPr>
            <a:spLocks noChangeArrowheads="1"/>
          </p:cNvSpPr>
          <p:nvPr/>
        </p:nvSpPr>
        <p:spPr bwMode="auto">
          <a:xfrm>
            <a:off x="1400175" y="26003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067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82271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additive="base">
                                        <p:cTn id="13" dur="500" fill="hold"/>
                                        <p:tgtEl>
                                          <p:spTgt spid="88"/>
                                        </p:tgtEl>
                                        <p:attrNameLst>
                                          <p:attrName>ppt_x</p:attrName>
                                        </p:attrNameLst>
                                      </p:cBhvr>
                                      <p:tavLst>
                                        <p:tav tm="0">
                                          <p:val>
                                            <p:strVal val="#ppt_x"/>
                                          </p:val>
                                        </p:tav>
                                        <p:tav tm="100000">
                                          <p:val>
                                            <p:strVal val="#ppt_x"/>
                                          </p:val>
                                        </p:tav>
                                      </p:tavLst>
                                    </p:anim>
                                    <p:anim calcmode="lin" valueType="num">
                                      <p:cBhvr additive="base">
                                        <p:cTn id="14"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286084" y="7500955"/>
            <a:ext cx="13858971" cy="3170099"/>
          </a:xfrm>
          <a:prstGeom prst="rect">
            <a:avLst/>
          </a:prstGeom>
        </p:spPr>
        <p:txBody>
          <a:bodyPr wrap="square">
            <a:spAutoFit/>
          </a:bodyPr>
          <a:lstStyle/>
          <a:p>
            <a:r>
              <a:rPr lang="en-US" sz="4000" dirty="0" err="1">
                <a:latin typeface="Times New Roman" pitchFamily="18" charset="0"/>
                <a:cs typeface="Times New Roman" pitchFamily="18" charset="0"/>
              </a:rPr>
              <a:t>Tỷ</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lệ</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lớp</a:t>
            </a:r>
            <a:r>
              <a:rPr lang="en-US" sz="4000" dirty="0">
                <a:latin typeface="Times New Roman" pitchFamily="18" charset="0"/>
                <a:cs typeface="Times New Roman" pitchFamily="18" charset="0"/>
              </a:rPr>
              <a:t> 7A3 </a:t>
            </a:r>
            <a:r>
              <a:rPr lang="en-US" sz="4000" dirty="0" err="1">
                <a:latin typeface="Times New Roman" pitchFamily="18" charset="0"/>
                <a:cs typeface="Times New Roman" pitchFamily="18" charset="0"/>
              </a:rPr>
              <a:t>xếp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loại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Chưa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cao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lệ</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loại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Tốt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loại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chiếm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lệ</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thấp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Điều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thấy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lực</a:t>
            </a:r>
            <a:r>
              <a:rPr lang="en-US" sz="4000" dirty="0">
                <a:latin typeface="Times New Roman" pitchFamily="18" charset="0"/>
                <a:cs typeface="Times New Roman" pitchFamily="18" charset="0"/>
              </a:rPr>
              <a:t> </a:t>
            </a:r>
            <a:r>
              <a:rPr lang="en-US" sz="4000" dirty="0" err="1">
                <a:latin typeface="Times New Roman" panose="02020603050405020304" pitchFamily="18" charset="0"/>
                <a:cs typeface="Times New Roman" pitchFamily="18" charset="0"/>
              </a:rPr>
              <a:t>chung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lớp</a:t>
            </a:r>
            <a:r>
              <a:rPr lang="en-US" sz="4000" dirty="0">
                <a:latin typeface="Times New Roman" pitchFamily="18" charset="0"/>
                <a:cs typeface="Times New Roman" pitchFamily="18" charset="0"/>
              </a:rPr>
              <a:t> 7A3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yếu</a:t>
            </a:r>
            <a:r>
              <a:rPr lang="en-US" sz="4000" dirty="0">
                <a:latin typeface="Times New Roman" pitchFamily="18" charset="0"/>
                <a:cs typeface="Times New Roman" pitchFamily="18" charset="0"/>
              </a:rPr>
              <a:t>.</a:t>
            </a:r>
          </a:p>
          <a:p>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endParaRPr lang="en-US" sz="4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Arrow: Right 4"/>
          <p:cNvSpPr/>
          <p:nvPr/>
        </p:nvSpPr>
        <p:spPr>
          <a:xfrm>
            <a:off x="1714448" y="7500955"/>
            <a:ext cx="1571636" cy="113337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1560832053"/>
              </p:ext>
            </p:extLst>
          </p:nvPr>
        </p:nvGraphicFramePr>
        <p:xfrm>
          <a:off x="1714449" y="1500162"/>
          <a:ext cx="15206418" cy="6007178"/>
        </p:xfrm>
        <a:graphic>
          <a:graphicData uri="http://schemas.openxmlformats.org/drawingml/2006/table">
            <a:tbl>
              <a:tblPr/>
              <a:tblGrid>
                <a:gridCol w="6044296">
                  <a:extLst>
                    <a:ext uri="{9D8B030D-6E8A-4147-A177-3AD203B41FA5}">
                      <a16:colId xmlns="" xmlns:a16="http://schemas.microsoft.com/office/drawing/2014/main" val="20000"/>
                    </a:ext>
                  </a:extLst>
                </a:gridCol>
                <a:gridCol w="1206351">
                  <a:extLst>
                    <a:ext uri="{9D8B030D-6E8A-4147-A177-3AD203B41FA5}">
                      <a16:colId xmlns="" xmlns:a16="http://schemas.microsoft.com/office/drawing/2014/main" val="20001"/>
                    </a:ext>
                  </a:extLst>
                </a:gridCol>
                <a:gridCol w="1681278">
                  <a:extLst>
                    <a:ext uri="{9D8B030D-6E8A-4147-A177-3AD203B41FA5}">
                      <a16:colId xmlns="" xmlns:a16="http://schemas.microsoft.com/office/drawing/2014/main" val="20002"/>
                    </a:ext>
                  </a:extLst>
                </a:gridCol>
                <a:gridCol w="1254899">
                  <a:extLst>
                    <a:ext uri="{9D8B030D-6E8A-4147-A177-3AD203B41FA5}">
                      <a16:colId xmlns="" xmlns:a16="http://schemas.microsoft.com/office/drawing/2014/main" val="20003"/>
                    </a:ext>
                  </a:extLst>
                </a:gridCol>
                <a:gridCol w="1771622">
                  <a:extLst>
                    <a:ext uri="{9D8B030D-6E8A-4147-A177-3AD203B41FA5}">
                      <a16:colId xmlns="" xmlns:a16="http://schemas.microsoft.com/office/drawing/2014/main" val="20004"/>
                    </a:ext>
                  </a:extLst>
                </a:gridCol>
                <a:gridCol w="1252993">
                  <a:extLst>
                    <a:ext uri="{9D8B030D-6E8A-4147-A177-3AD203B41FA5}">
                      <a16:colId xmlns="" xmlns:a16="http://schemas.microsoft.com/office/drawing/2014/main" val="20005"/>
                    </a:ext>
                  </a:extLst>
                </a:gridCol>
                <a:gridCol w="1994979">
                  <a:extLst>
                    <a:ext uri="{9D8B030D-6E8A-4147-A177-3AD203B41FA5}">
                      <a16:colId xmlns="" xmlns:a16="http://schemas.microsoft.com/office/drawing/2014/main" val="20006"/>
                    </a:ext>
                  </a:extLst>
                </a:gridCol>
              </a:tblGrid>
              <a:tr h="815965">
                <a:tc rowSpan="3">
                  <a:txBody>
                    <a:bodyPr/>
                    <a:lstStyle/>
                    <a:p>
                      <a:pPr algn="l">
                        <a:lnSpc>
                          <a:spcPct val="150000"/>
                        </a:lnSpc>
                        <a:spcAft>
                          <a:spcPts val="0"/>
                        </a:spcAft>
                      </a:pPr>
                      <a:endParaRPr lang="en-US" sz="3600">
                        <a:latin typeface="Times New Roman"/>
                        <a:ea typeface="Times New Roman"/>
                        <a:cs typeface="Times New Roman"/>
                      </a:endParaRPr>
                    </a:p>
                    <a:p>
                      <a:pPr marL="51435" algn="ctr">
                        <a:lnSpc>
                          <a:spcPct val="150000"/>
                        </a:lnSpc>
                        <a:spcAft>
                          <a:spcPts val="0"/>
                        </a:spcAft>
                      </a:pPr>
                      <a:r>
                        <a:rPr lang="en-US" sz="3600" b="1" spc="-20">
                          <a:latin typeface="Times New Roman"/>
                          <a:ea typeface="Times New Roman"/>
                          <a:cs typeface="Times New Roman"/>
                        </a:rPr>
                        <a:t>Test</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796925" algn="l">
                        <a:lnSpc>
                          <a:spcPct val="150000"/>
                        </a:lnSpc>
                        <a:spcAft>
                          <a:spcPts val="0"/>
                        </a:spcAft>
                      </a:pPr>
                      <a:r>
                        <a:rPr lang="en-US" sz="3600" b="1" spc="-30">
                          <a:latin typeface="Times New Roman"/>
                          <a:ea typeface="Times New Roman"/>
                          <a:cs typeface="Times New Roman"/>
                        </a:rPr>
                        <a:t>Nhómt hực nghiệm (n=34)</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854532">
                <a:tc vMerge="1">
                  <a:txBody>
                    <a:bodyPr/>
                    <a:lstStyle/>
                    <a:p>
                      <a:endParaRPr lang="en-US"/>
                    </a:p>
                  </a:txBody>
                  <a:tcPr/>
                </a:tc>
                <a:tc gridSpan="2">
                  <a:txBody>
                    <a:bodyPr/>
                    <a:lstStyle/>
                    <a:p>
                      <a:pPr marL="15875" algn="ctr">
                        <a:lnSpc>
                          <a:spcPct val="150000"/>
                        </a:lnSpc>
                        <a:spcAft>
                          <a:spcPts val="0"/>
                        </a:spcAft>
                      </a:pPr>
                      <a:r>
                        <a:rPr lang="en-US" sz="3600" b="1" spc="-25">
                          <a:latin typeface="Times New Roman"/>
                          <a:ea typeface="Times New Roman"/>
                          <a:cs typeface="Times New Roman"/>
                        </a:rPr>
                        <a:t>Tốt</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10795" algn="ctr">
                        <a:lnSpc>
                          <a:spcPct val="150000"/>
                        </a:lnSpc>
                        <a:spcAft>
                          <a:spcPts val="0"/>
                        </a:spcAft>
                      </a:pPr>
                      <a:r>
                        <a:rPr lang="en-US" sz="3600" b="1" spc="-25">
                          <a:latin typeface="Times New Roman"/>
                          <a:ea typeface="Times New Roman"/>
                          <a:cs typeface="Times New Roman"/>
                        </a:rPr>
                        <a:t>Đạt</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33020" algn="l">
                        <a:lnSpc>
                          <a:spcPct val="150000"/>
                        </a:lnSpc>
                        <a:spcAft>
                          <a:spcPts val="0"/>
                        </a:spcAft>
                      </a:pPr>
                      <a:r>
                        <a:rPr lang="en-US" sz="3600" b="1" spc="-30">
                          <a:latin typeface="Times New Roman"/>
                          <a:ea typeface="Times New Roman"/>
                          <a:cs typeface="Times New Roman"/>
                        </a:rPr>
                        <a:t>Chưa</a:t>
                      </a:r>
                      <a:r>
                        <a:rPr lang="en-US" sz="3600" b="1" spc="-25">
                          <a:latin typeface="Times New Roman"/>
                          <a:ea typeface="Times New Roman"/>
                          <a:cs typeface="Times New Roman"/>
                        </a:rPr>
                        <a:t>đạt</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1"/>
                  </a:ext>
                </a:extLst>
              </a:tr>
              <a:tr h="854532">
                <a:tc vMerge="1">
                  <a:txBody>
                    <a:bodyPr/>
                    <a:lstStyle/>
                    <a:p>
                      <a:endParaRPr lang="en-US"/>
                    </a:p>
                  </a:txBody>
                  <a:tcPr/>
                </a:tc>
                <a:tc>
                  <a:txBody>
                    <a:bodyPr/>
                    <a:lstStyle/>
                    <a:p>
                      <a:pPr marL="15240" algn="ctr">
                        <a:lnSpc>
                          <a:spcPct val="150000"/>
                        </a:lnSpc>
                        <a:spcAft>
                          <a:spcPts val="0"/>
                        </a:spcAft>
                      </a:pPr>
                      <a:r>
                        <a:rPr lang="en-US" sz="3600" b="1" spc="-50">
                          <a:latin typeface="Times New Roman"/>
                          <a:ea typeface="Times New Roman"/>
                          <a:cs typeface="Times New Roman"/>
                        </a:rPr>
                        <a:t>n</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algn="ctr">
                        <a:lnSpc>
                          <a:spcPct val="150000"/>
                        </a:lnSpc>
                        <a:spcAft>
                          <a:spcPts val="0"/>
                        </a:spcAft>
                      </a:pPr>
                      <a:r>
                        <a:rPr lang="en-US" sz="3600" b="1" spc="-20">
                          <a:latin typeface="Times New Roman"/>
                          <a:ea typeface="Times New Roman"/>
                          <a:cs typeface="Times New Roman"/>
                        </a:rPr>
                        <a:t>Tỉ lệ </a:t>
                      </a:r>
                      <a:r>
                        <a:rPr lang="en-US" sz="3600" b="1" spc="-50">
                          <a:latin typeface="Times New Roman"/>
                          <a:ea typeface="Times New Roman"/>
                          <a:cs typeface="Times New Roman"/>
                        </a:rPr>
                        <a:t>%</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50000"/>
                        </a:lnSpc>
                        <a:spcAft>
                          <a:spcPts val="0"/>
                        </a:spcAft>
                      </a:pPr>
                      <a:r>
                        <a:rPr lang="en-US" sz="3600" b="1" spc="-50">
                          <a:latin typeface="Times New Roman"/>
                          <a:ea typeface="Times New Roman"/>
                          <a:cs typeface="Times New Roman"/>
                        </a:rPr>
                        <a:t>n</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ct val="150000"/>
                        </a:lnSpc>
                        <a:spcAft>
                          <a:spcPts val="0"/>
                        </a:spcAft>
                      </a:pPr>
                      <a:r>
                        <a:rPr lang="en-US" sz="3600" b="1" spc="-20">
                          <a:latin typeface="Times New Roman"/>
                          <a:ea typeface="Times New Roman"/>
                          <a:cs typeface="Times New Roman"/>
                        </a:rPr>
                        <a:t>Tỉ</a:t>
                      </a:r>
                      <a:r>
                        <a:rPr lang="en-US" sz="3600" b="1" spc="-20" baseline="0">
                          <a:latin typeface="Times New Roman"/>
                          <a:ea typeface="Times New Roman"/>
                          <a:cs typeface="Times New Roman"/>
                        </a:rPr>
                        <a:t> </a:t>
                      </a:r>
                      <a:r>
                        <a:rPr lang="en-US" sz="3600" b="1" spc="-20">
                          <a:latin typeface="Times New Roman"/>
                          <a:ea typeface="Times New Roman"/>
                          <a:cs typeface="Times New Roman"/>
                        </a:rPr>
                        <a:t>lệ </a:t>
                      </a:r>
                      <a:r>
                        <a:rPr lang="en-US" sz="3600" b="1" spc="-50">
                          <a:latin typeface="Times New Roman"/>
                          <a:ea typeface="Times New Roman"/>
                          <a:cs typeface="Times New Roman"/>
                        </a:rPr>
                        <a:t>%</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 algn="ctr">
                        <a:lnSpc>
                          <a:spcPct val="150000"/>
                        </a:lnSpc>
                        <a:spcAft>
                          <a:spcPts val="0"/>
                        </a:spcAft>
                      </a:pPr>
                      <a:r>
                        <a:rPr lang="en-US" sz="3600" b="1" spc="-50">
                          <a:latin typeface="Times New Roman"/>
                          <a:ea typeface="Times New Roman"/>
                          <a:cs typeface="Times New Roman"/>
                        </a:rPr>
                        <a:t>n</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marR="5715" algn="ctr">
                        <a:lnSpc>
                          <a:spcPct val="150000"/>
                        </a:lnSpc>
                        <a:spcAft>
                          <a:spcPts val="0"/>
                        </a:spcAft>
                      </a:pPr>
                      <a:r>
                        <a:rPr lang="en-US" sz="3600" b="1" spc="-20">
                          <a:latin typeface="Times New Roman"/>
                          <a:ea typeface="Times New Roman"/>
                          <a:cs typeface="Times New Roman"/>
                        </a:rPr>
                        <a:t>Tỉ l ệ </a:t>
                      </a:r>
                      <a:r>
                        <a:rPr lang="en-US" sz="3600" b="1" spc="-50">
                          <a:latin typeface="Times New Roman"/>
                          <a:ea typeface="Times New Roman"/>
                          <a:cs typeface="Times New Roman"/>
                        </a:rPr>
                        <a:t>%</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854532">
                <a:tc>
                  <a:txBody>
                    <a:bodyPr/>
                    <a:lstStyle/>
                    <a:p>
                      <a:pPr marL="34925" algn="l">
                        <a:lnSpc>
                          <a:spcPct val="150000"/>
                        </a:lnSpc>
                        <a:spcAft>
                          <a:spcPts val="0"/>
                        </a:spcAft>
                      </a:pPr>
                      <a:r>
                        <a:rPr lang="en-US" sz="3600" spc="-30" dirty="0" err="1">
                          <a:latin typeface="Times New Roman"/>
                          <a:ea typeface="Times New Roman"/>
                          <a:cs typeface="Times New Roman"/>
                        </a:rPr>
                        <a:t>Nằm</a:t>
                      </a:r>
                      <a:r>
                        <a:rPr lang="en-US" sz="3600" spc="-30" dirty="0">
                          <a:latin typeface="Times New Roman"/>
                          <a:ea typeface="Times New Roman"/>
                          <a:cs typeface="Times New Roman"/>
                        </a:rPr>
                        <a:t> </a:t>
                      </a:r>
                      <a:r>
                        <a:rPr lang="en-US" sz="3600" spc="-30" dirty="0" err="1">
                          <a:latin typeface="Times New Roman"/>
                          <a:ea typeface="Times New Roman"/>
                          <a:cs typeface="Times New Roman"/>
                        </a:rPr>
                        <a:t>ngửa</a:t>
                      </a:r>
                      <a:r>
                        <a:rPr lang="en-US" sz="3600" spc="-30" dirty="0">
                          <a:latin typeface="Times New Roman"/>
                          <a:ea typeface="Times New Roman"/>
                          <a:cs typeface="Times New Roman"/>
                        </a:rPr>
                        <a:t> </a:t>
                      </a:r>
                      <a:r>
                        <a:rPr lang="en-US" sz="3600" spc="-30" dirty="0" err="1">
                          <a:latin typeface="Times New Roman"/>
                          <a:ea typeface="Times New Roman"/>
                          <a:cs typeface="Times New Roman"/>
                        </a:rPr>
                        <a:t>gập</a:t>
                      </a:r>
                      <a:r>
                        <a:rPr lang="en-US" sz="3600" spc="-30" dirty="0">
                          <a:latin typeface="Times New Roman"/>
                          <a:ea typeface="Times New Roman"/>
                          <a:cs typeface="Times New Roman"/>
                        </a:rPr>
                        <a:t> </a:t>
                      </a:r>
                      <a:r>
                        <a:rPr lang="en-US" sz="3600" spc="-30" dirty="0" err="1">
                          <a:latin typeface="Times New Roman"/>
                          <a:ea typeface="Times New Roman"/>
                          <a:cs typeface="Times New Roman"/>
                        </a:rPr>
                        <a:t>bụng</a:t>
                      </a:r>
                      <a:r>
                        <a:rPr lang="en-US" sz="3600" spc="-30" dirty="0">
                          <a:latin typeface="Times New Roman"/>
                          <a:ea typeface="Times New Roman"/>
                          <a:cs typeface="Times New Roman"/>
                        </a:rPr>
                        <a:t> (</a:t>
                      </a:r>
                      <a:r>
                        <a:rPr lang="en-US" sz="3600" spc="-30" dirty="0" err="1">
                          <a:latin typeface="Times New Roman"/>
                          <a:ea typeface="Times New Roman"/>
                          <a:cs typeface="Times New Roman"/>
                        </a:rPr>
                        <a:t>số</a:t>
                      </a:r>
                      <a:r>
                        <a:rPr lang="en-US" sz="3600" spc="-30" dirty="0">
                          <a:latin typeface="Times New Roman"/>
                          <a:ea typeface="Times New Roman"/>
                          <a:cs typeface="Times New Roman"/>
                        </a:rPr>
                        <a:t> </a:t>
                      </a:r>
                      <a:r>
                        <a:rPr lang="en-US" sz="3600" spc="-30" dirty="0" err="1">
                          <a:latin typeface="Times New Roman"/>
                          <a:ea typeface="Times New Roman"/>
                          <a:cs typeface="Times New Roman"/>
                        </a:rPr>
                        <a:t>lần</a:t>
                      </a:r>
                      <a:r>
                        <a:rPr lang="en-US" sz="3600" spc="-30" dirty="0">
                          <a:latin typeface="Times New Roman"/>
                          <a:ea typeface="Times New Roman"/>
                          <a:cs typeface="Times New Roman"/>
                        </a:rPr>
                        <a:t>/30s)</a:t>
                      </a:r>
                      <a:endParaRPr lang="en-US" sz="3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50000"/>
                        </a:lnSpc>
                        <a:spcAft>
                          <a:spcPts val="0"/>
                        </a:spcAft>
                      </a:pPr>
                      <a:r>
                        <a:rPr lang="en-US" sz="3600" spc="-50">
                          <a:latin typeface="Times New Roman"/>
                          <a:ea typeface="Times New Roman"/>
                          <a:cs typeface="Times New Roman"/>
                        </a:rPr>
                        <a:t>1</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a:lnSpc>
                          <a:spcPct val="150000"/>
                        </a:lnSpc>
                        <a:spcAft>
                          <a:spcPts val="0"/>
                        </a:spcAft>
                      </a:pPr>
                      <a:r>
                        <a:rPr lang="en-US" sz="3600" spc="-20">
                          <a:latin typeface="Times New Roman"/>
                          <a:ea typeface="Times New Roman"/>
                          <a:cs typeface="Times New Roman"/>
                        </a:rPr>
                        <a:t>2,94</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 algn="ctr">
                        <a:lnSpc>
                          <a:spcPct val="150000"/>
                        </a:lnSpc>
                        <a:spcAft>
                          <a:spcPts val="0"/>
                        </a:spcAft>
                      </a:pPr>
                      <a:r>
                        <a:rPr lang="en-US" sz="3600" spc="-25">
                          <a:latin typeface="Times New Roman"/>
                          <a:ea typeface="Times New Roman"/>
                          <a:cs typeface="Times New Roman"/>
                        </a:rPr>
                        <a:t>10</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marR="1270" algn="ctr">
                        <a:lnSpc>
                          <a:spcPct val="150000"/>
                        </a:lnSpc>
                        <a:spcAft>
                          <a:spcPts val="0"/>
                        </a:spcAft>
                      </a:pPr>
                      <a:r>
                        <a:rPr lang="en-US" sz="3600" spc="-10">
                          <a:latin typeface="Times New Roman"/>
                          <a:ea typeface="Times New Roman"/>
                          <a:cs typeface="Times New Roman"/>
                        </a:rPr>
                        <a:t>29,41</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 marR="5080" algn="ctr">
                        <a:lnSpc>
                          <a:spcPct val="150000"/>
                        </a:lnSpc>
                        <a:spcAft>
                          <a:spcPts val="0"/>
                        </a:spcAft>
                      </a:pPr>
                      <a:r>
                        <a:rPr lang="en-US" sz="3600" spc="-25">
                          <a:latin typeface="Times New Roman"/>
                          <a:ea typeface="Times New Roman"/>
                          <a:cs typeface="Times New Roman"/>
                        </a:rPr>
                        <a:t>23</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marR="1270" algn="ctr">
                        <a:lnSpc>
                          <a:spcPct val="150000"/>
                        </a:lnSpc>
                        <a:spcAft>
                          <a:spcPts val="0"/>
                        </a:spcAft>
                      </a:pPr>
                      <a:r>
                        <a:rPr lang="en-US" sz="3600" spc="-10">
                          <a:latin typeface="Times New Roman"/>
                          <a:ea typeface="Times New Roman"/>
                          <a:cs typeface="Times New Roman"/>
                        </a:rPr>
                        <a:t>67,65</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943130">
                <a:tc>
                  <a:txBody>
                    <a:bodyPr/>
                    <a:lstStyle/>
                    <a:p>
                      <a:pPr marL="34925" algn="l">
                        <a:lnSpc>
                          <a:spcPct val="150000"/>
                        </a:lnSpc>
                        <a:spcAft>
                          <a:spcPts val="0"/>
                        </a:spcAft>
                      </a:pPr>
                      <a:r>
                        <a:rPr lang="en-US" sz="3600" spc="-30">
                          <a:latin typeface="Times New Roman"/>
                          <a:ea typeface="Times New Roman"/>
                          <a:cs typeface="Times New Roman"/>
                        </a:rPr>
                        <a:t>Bật xa tại chỗ (cm)</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 marR="3810" algn="ctr">
                        <a:lnSpc>
                          <a:spcPct val="150000"/>
                        </a:lnSpc>
                        <a:spcAft>
                          <a:spcPts val="0"/>
                        </a:spcAft>
                      </a:pPr>
                      <a:r>
                        <a:rPr lang="en-US" sz="3600" spc="-50">
                          <a:latin typeface="Times New Roman"/>
                          <a:ea typeface="Times New Roman"/>
                          <a:cs typeface="Times New Roman"/>
                        </a:rPr>
                        <a:t>2</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marR="2540" algn="ctr">
                        <a:lnSpc>
                          <a:spcPct val="150000"/>
                        </a:lnSpc>
                        <a:spcAft>
                          <a:spcPts val="0"/>
                        </a:spcAft>
                      </a:pPr>
                      <a:r>
                        <a:rPr lang="en-US" sz="3600" spc="-25" dirty="0">
                          <a:latin typeface="Times New Roman"/>
                          <a:ea typeface="Times New Roman"/>
                          <a:cs typeface="Times New Roman"/>
                        </a:rPr>
                        <a:t>5,9</a:t>
                      </a:r>
                      <a:endParaRPr lang="en-US" sz="3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 marR="3175" algn="ctr">
                        <a:lnSpc>
                          <a:spcPct val="150000"/>
                        </a:lnSpc>
                        <a:spcAft>
                          <a:spcPts val="0"/>
                        </a:spcAft>
                      </a:pPr>
                      <a:r>
                        <a:rPr lang="en-US" sz="3600" spc="-25">
                          <a:latin typeface="Times New Roman"/>
                          <a:ea typeface="Times New Roman"/>
                          <a:cs typeface="Times New Roman"/>
                        </a:rPr>
                        <a:t>12</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marR="635" algn="ctr">
                        <a:lnSpc>
                          <a:spcPct val="150000"/>
                        </a:lnSpc>
                        <a:spcAft>
                          <a:spcPts val="0"/>
                        </a:spcAft>
                      </a:pPr>
                      <a:r>
                        <a:rPr lang="en-US" sz="3600" spc="-10">
                          <a:latin typeface="Times New Roman"/>
                          <a:ea typeface="Times New Roman"/>
                          <a:cs typeface="Times New Roman"/>
                        </a:rPr>
                        <a:t>35,29</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 marR="5080" algn="ctr">
                        <a:lnSpc>
                          <a:spcPct val="150000"/>
                        </a:lnSpc>
                        <a:spcAft>
                          <a:spcPts val="0"/>
                        </a:spcAft>
                      </a:pPr>
                      <a:r>
                        <a:rPr lang="en-US" sz="3600" spc="-25">
                          <a:latin typeface="Times New Roman"/>
                          <a:ea typeface="Times New Roman"/>
                          <a:cs typeface="Times New Roman"/>
                        </a:rPr>
                        <a:t>20</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algn="ctr">
                        <a:lnSpc>
                          <a:spcPct val="150000"/>
                        </a:lnSpc>
                        <a:spcAft>
                          <a:spcPts val="0"/>
                        </a:spcAft>
                      </a:pPr>
                      <a:r>
                        <a:rPr lang="en-US" sz="3600" spc="-10">
                          <a:latin typeface="Times New Roman"/>
                          <a:ea typeface="Times New Roman"/>
                          <a:cs typeface="Times New Roman"/>
                        </a:rPr>
                        <a:t>58,82</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854532">
                <a:tc>
                  <a:txBody>
                    <a:bodyPr/>
                    <a:lstStyle/>
                    <a:p>
                      <a:pPr marL="34925" algn="l">
                        <a:lnSpc>
                          <a:spcPct val="150000"/>
                        </a:lnSpc>
                        <a:spcAft>
                          <a:spcPts val="0"/>
                        </a:spcAft>
                      </a:pPr>
                      <a:r>
                        <a:rPr lang="en-US" sz="3600" spc="-30" dirty="0" err="1">
                          <a:latin typeface="Times New Roman"/>
                          <a:ea typeface="Times New Roman"/>
                          <a:cs typeface="Times New Roman"/>
                        </a:rPr>
                        <a:t>Chạy</a:t>
                      </a:r>
                      <a:r>
                        <a:rPr lang="en-US" sz="3600" spc="-30" dirty="0">
                          <a:latin typeface="Times New Roman"/>
                          <a:ea typeface="Times New Roman"/>
                          <a:cs typeface="Times New Roman"/>
                        </a:rPr>
                        <a:t> 30m XPC ( s)</a:t>
                      </a:r>
                      <a:endParaRPr lang="en-US" sz="3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50000"/>
                        </a:lnSpc>
                        <a:spcAft>
                          <a:spcPts val="0"/>
                        </a:spcAft>
                      </a:pPr>
                      <a:r>
                        <a:rPr lang="en-US" sz="3600" spc="-50" dirty="0">
                          <a:latin typeface="Times New Roman"/>
                          <a:ea typeface="Times New Roman"/>
                          <a:cs typeface="Times New Roman"/>
                        </a:rPr>
                        <a:t>1</a:t>
                      </a:r>
                      <a:endParaRPr lang="en-US" sz="3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marR="3175" algn="ctr">
                        <a:lnSpc>
                          <a:spcPct val="150000"/>
                        </a:lnSpc>
                        <a:spcAft>
                          <a:spcPts val="0"/>
                        </a:spcAft>
                      </a:pPr>
                      <a:r>
                        <a:rPr lang="en-US" sz="3600" spc="-20">
                          <a:latin typeface="Times New Roman"/>
                          <a:ea typeface="Times New Roman"/>
                          <a:cs typeface="Times New Roman"/>
                        </a:rPr>
                        <a:t>2,94</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 marR="2540" algn="ctr">
                        <a:lnSpc>
                          <a:spcPct val="150000"/>
                        </a:lnSpc>
                        <a:spcAft>
                          <a:spcPts val="0"/>
                        </a:spcAft>
                      </a:pPr>
                      <a:r>
                        <a:rPr lang="en-US" sz="3600" spc="-50">
                          <a:latin typeface="Times New Roman"/>
                          <a:ea typeface="Times New Roman"/>
                          <a:cs typeface="Times New Roman"/>
                        </a:rPr>
                        <a:t>9</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algn="ctr">
                        <a:lnSpc>
                          <a:spcPct val="150000"/>
                        </a:lnSpc>
                        <a:spcAft>
                          <a:spcPts val="0"/>
                        </a:spcAft>
                      </a:pPr>
                      <a:r>
                        <a:rPr lang="en-US" sz="3600" spc="-10">
                          <a:latin typeface="Times New Roman"/>
                          <a:ea typeface="Times New Roman"/>
                          <a:cs typeface="Times New Roman"/>
                        </a:rPr>
                        <a:t>26,47</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 marR="3810" algn="ctr">
                        <a:lnSpc>
                          <a:spcPct val="150000"/>
                        </a:lnSpc>
                        <a:spcAft>
                          <a:spcPts val="0"/>
                        </a:spcAft>
                      </a:pPr>
                      <a:r>
                        <a:rPr lang="en-US" sz="3600" spc="-25">
                          <a:latin typeface="Times New Roman"/>
                          <a:ea typeface="Times New Roman"/>
                          <a:cs typeface="Times New Roman"/>
                        </a:rPr>
                        <a:t>24</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marR="635" algn="ctr">
                        <a:lnSpc>
                          <a:spcPct val="150000"/>
                        </a:lnSpc>
                        <a:spcAft>
                          <a:spcPts val="0"/>
                        </a:spcAft>
                      </a:pPr>
                      <a:r>
                        <a:rPr lang="en-US" sz="3600" spc="-10">
                          <a:latin typeface="Times New Roman"/>
                          <a:ea typeface="Times New Roman"/>
                          <a:cs typeface="Times New Roman"/>
                        </a:rPr>
                        <a:t>61,76</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752133">
                <a:tc>
                  <a:txBody>
                    <a:bodyPr/>
                    <a:lstStyle/>
                    <a:p>
                      <a:pPr marL="34925" algn="l">
                        <a:lnSpc>
                          <a:spcPct val="150000"/>
                        </a:lnSpc>
                        <a:spcAft>
                          <a:spcPts val="0"/>
                        </a:spcAft>
                      </a:pPr>
                      <a:r>
                        <a:rPr lang="en-US" sz="3600" spc="-30">
                          <a:latin typeface="Times New Roman"/>
                          <a:ea typeface="Times New Roman"/>
                          <a:cs typeface="Times New Roman"/>
                        </a:rPr>
                        <a:t>Chạy tuỳ sức 5 phút (m)</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50000"/>
                        </a:lnSpc>
                        <a:spcAft>
                          <a:spcPts val="0"/>
                        </a:spcAft>
                      </a:pPr>
                      <a:r>
                        <a:rPr lang="en-US" sz="3600" spc="-50">
                          <a:latin typeface="Times New Roman"/>
                          <a:ea typeface="Times New Roman"/>
                          <a:cs typeface="Times New Roman"/>
                        </a:rPr>
                        <a:t>0</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marR="2540" algn="ctr">
                        <a:lnSpc>
                          <a:spcPct val="150000"/>
                        </a:lnSpc>
                        <a:spcAft>
                          <a:spcPts val="0"/>
                        </a:spcAft>
                      </a:pPr>
                      <a:r>
                        <a:rPr lang="en-US" sz="3600" spc="-50">
                          <a:latin typeface="Times New Roman"/>
                          <a:ea typeface="Times New Roman"/>
                          <a:cs typeface="Times New Roman"/>
                        </a:rPr>
                        <a:t>0</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 marR="2540" algn="ctr">
                        <a:lnSpc>
                          <a:spcPct val="150000"/>
                        </a:lnSpc>
                        <a:spcAft>
                          <a:spcPts val="0"/>
                        </a:spcAft>
                      </a:pPr>
                      <a:r>
                        <a:rPr lang="en-US" sz="3600" spc="-50">
                          <a:latin typeface="Times New Roman"/>
                          <a:ea typeface="Times New Roman"/>
                          <a:cs typeface="Times New Roman"/>
                        </a:rPr>
                        <a:t>7</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algn="ctr">
                        <a:lnSpc>
                          <a:spcPct val="150000"/>
                        </a:lnSpc>
                        <a:spcAft>
                          <a:spcPts val="0"/>
                        </a:spcAft>
                      </a:pPr>
                      <a:r>
                        <a:rPr lang="en-US" sz="3600" spc="-20">
                          <a:latin typeface="Times New Roman"/>
                          <a:ea typeface="Times New Roman"/>
                          <a:cs typeface="Times New Roman"/>
                        </a:rPr>
                        <a:t>20,6</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 marR="7620" algn="ctr">
                        <a:lnSpc>
                          <a:spcPct val="150000"/>
                        </a:lnSpc>
                        <a:spcAft>
                          <a:spcPts val="0"/>
                        </a:spcAft>
                      </a:pPr>
                      <a:r>
                        <a:rPr lang="en-US" sz="3600" spc="-25">
                          <a:latin typeface="Times New Roman"/>
                          <a:ea typeface="Times New Roman"/>
                          <a:cs typeface="Times New Roman"/>
                        </a:rPr>
                        <a:t>27</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marR="1270" algn="ctr">
                        <a:lnSpc>
                          <a:spcPct val="150000"/>
                        </a:lnSpc>
                        <a:spcAft>
                          <a:spcPts val="0"/>
                        </a:spcAft>
                      </a:pPr>
                      <a:r>
                        <a:rPr lang="en-US" sz="3600" spc="-10" dirty="0">
                          <a:latin typeface="Times New Roman"/>
                          <a:ea typeface="Times New Roman"/>
                          <a:cs typeface="Times New Roman"/>
                        </a:rPr>
                        <a:t>79,40</a:t>
                      </a:r>
                      <a:endParaRPr lang="en-US" sz="3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48129" name="Rectangle 1"/>
          <p:cNvSpPr>
            <a:spLocks noChangeArrowheads="1"/>
          </p:cNvSpPr>
          <p:nvPr/>
        </p:nvSpPr>
        <p:spPr bwMode="auto">
          <a:xfrm>
            <a:off x="857192" y="0"/>
            <a:ext cx="16573616" cy="2231380"/>
          </a:xfrm>
          <a:prstGeom prst="rect">
            <a:avLst/>
          </a:prstGeom>
          <a:noFill/>
          <a:ln w="9525">
            <a:noFill/>
            <a:miter lim="800000"/>
            <a:headEnd/>
            <a:tailEnd/>
          </a:ln>
          <a:effectLst/>
        </p:spPr>
        <p:txBody>
          <a:bodyPr vert="horz" wrap="square" lIns="382467" tIns="45720" rIns="614169" bIns="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Kết</a:t>
            </a:r>
            <a:r>
              <a:rPr kumimoji="0" lang="en-US" sz="4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quả</a:t>
            </a:r>
            <a:r>
              <a:rPr kumimoji="0" lang="en-US" sz="4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kiểm</a:t>
            </a:r>
            <a:r>
              <a:rPr kumimoji="0" lang="en-US" sz="4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tra</a:t>
            </a:r>
            <a:r>
              <a:rPr kumimoji="0" lang="en-US" sz="4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đánh</a:t>
            </a:r>
            <a:r>
              <a:rPr kumimoji="0" lang="en-US" sz="4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giá</a:t>
            </a:r>
            <a:r>
              <a:rPr kumimoji="0" lang="en-US" sz="4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trình</a:t>
            </a:r>
            <a:r>
              <a:rPr kumimoji="0" lang="en-US" sz="4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độ</a:t>
            </a:r>
            <a:r>
              <a:rPr kumimoji="0" lang="en-US" sz="4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thể</a:t>
            </a:r>
            <a:r>
              <a:rPr kumimoji="0" lang="en-US" sz="4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lực</a:t>
            </a:r>
            <a:r>
              <a:rPr kumimoji="0" lang="en-US" sz="4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chung</a:t>
            </a:r>
            <a:r>
              <a:rPr kumimoji="0" lang="en-US" sz="4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4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lớp</a:t>
            </a:r>
            <a:r>
              <a:rPr kumimoji="0" lang="en-US" sz="4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7A3 </a:t>
            </a:r>
          </a:p>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trước</a:t>
            </a:r>
            <a:r>
              <a:rPr kumimoji="0" lang="en-US" sz="4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4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thực</a:t>
            </a:r>
            <a:r>
              <a:rPr kumimoji="0" lang="en-US" sz="44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44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nghiệm</a:t>
            </a:r>
            <a:endParaRPr kumimoji="0" lang="en-US" sz="4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54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5360014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rot="16200000">
            <a:off x="5991219" y="-4152949"/>
            <a:ext cx="1162026" cy="10001320"/>
            <a:chOff x="1" y="1471272"/>
            <a:chExt cx="622292" cy="888989"/>
          </a:xfrm>
          <a:scene3d>
            <a:camera prst="orthographicFront"/>
            <a:lightRig rig="flat" dir="t"/>
          </a:scene3d>
        </p:grpSpPr>
        <p:sp>
          <p:nvSpPr>
            <p:cNvPr id="26" name="Arrow: Chevron 25"/>
            <p:cNvSpPr/>
            <p:nvPr/>
          </p:nvSpPr>
          <p:spPr>
            <a:xfrm rot="5400000">
              <a:off x="-133348" y="1604621"/>
              <a:ext cx="888989" cy="622292"/>
            </a:xfrm>
            <a:prstGeom prst="chevron">
              <a:avLst/>
            </a:prstGeom>
            <a:sp3d prstMaterial="plastic">
              <a:bevelT w="120900" h="88900"/>
              <a:bevelB w="88900" h="31750" prst="angle"/>
            </a:sp3d>
          </p:spPr>
          <p:style>
            <a:lnRef idx="1">
              <a:schemeClr val="accent2">
                <a:hueOff val="3121013"/>
                <a:satOff val="-3893"/>
                <a:lumOff val="915"/>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a:lstStyle/>
            <a:p>
              <a:endParaRPr lang="vi-VN"/>
            </a:p>
          </p:txBody>
        </p:sp>
        <p:sp>
          <p:nvSpPr>
            <p:cNvPr id="27" name="Arrow: Chevron 12"/>
            <p:cNvSpPr txBox="1"/>
            <p:nvPr/>
          </p:nvSpPr>
          <p:spPr>
            <a:xfrm>
              <a:off x="1" y="1782418"/>
              <a:ext cx="622292" cy="266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p:txBody>
        </p:sp>
      </p:grpSp>
      <p:sp>
        <p:nvSpPr>
          <p:cNvPr id="29" name="Rectangle: Top Corners Rounded 28"/>
          <p:cNvSpPr/>
          <p:nvPr/>
        </p:nvSpPr>
        <p:spPr>
          <a:xfrm rot="5400000">
            <a:off x="5819770" y="-2967076"/>
            <a:ext cx="790543" cy="7715304"/>
          </a:xfrm>
          <a:prstGeom prst="round2SameRect">
            <a:avLst/>
          </a:prstGeom>
          <a:scene3d>
            <a:camera prst="orthographicFront"/>
            <a:lightRig rig="flat" dir="t"/>
          </a:scene3d>
          <a:sp3d extrusionH="12700" prstMaterial="plastic">
            <a:bevelT w="50800" h="50800"/>
          </a:sp3d>
        </p:spPr>
        <p:style>
          <a:lnRef idx="1">
            <a:schemeClr val="accent2">
              <a:hueOff val="3121013"/>
              <a:satOff val="-3893"/>
              <a:lumOff val="91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16" name="Rectangle: Top Corners Rounded 14"/>
          <p:cNvSpPr txBox="1"/>
          <p:nvPr/>
        </p:nvSpPr>
        <p:spPr>
          <a:xfrm>
            <a:off x="2500266" y="571468"/>
            <a:ext cx="11825334" cy="71438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defTabSz="800100">
              <a:lnSpc>
                <a:spcPct val="90000"/>
              </a:lnSpc>
              <a:spcBef>
                <a:spcPct val="0"/>
              </a:spcBef>
              <a:spcAft>
                <a:spcPct val="15000"/>
              </a:spcAft>
            </a:pPr>
            <a:r>
              <a:rPr lang="vi-VN" sz="4400" b="1">
                <a:latin typeface="Times New Roman" panose="02020603050405020304" pitchFamily="18" charset="0"/>
                <a:cs typeface="Times New Roman" panose="02020603050405020304" pitchFamily="18" charset="0"/>
              </a:rPr>
              <a:t>2</a:t>
            </a:r>
            <a:r>
              <a:rPr lang="en-US" sz="4400" b="1" smtClean="0">
                <a:latin typeface="Times New Roman" panose="02020603050405020304" pitchFamily="18" charset="0"/>
                <a:cs typeface="Times New Roman" panose="02020603050405020304" pitchFamily="18" charset="0"/>
              </a:rPr>
              <a:t>.2</a:t>
            </a:r>
            <a:r>
              <a:rPr lang="en-US" sz="4400" b="1">
                <a:latin typeface="Times New Roman" panose="02020603050405020304" pitchFamily="18" charset="0"/>
                <a:cs typeface="Times New Roman" panose="02020603050405020304" pitchFamily="18" charset="0"/>
              </a:rPr>
              <a:t>. Kết quả thực nghiệm</a:t>
            </a:r>
            <a:endParaRPr lang="en-US" sz="4400" b="1" dirty="0">
              <a:latin typeface="Times New Roman" panose="02020603050405020304" pitchFamily="18" charset="0"/>
              <a:cs typeface="Times New Roman" panose="02020603050405020304" pitchFamily="18" charset="0"/>
            </a:endParaRPr>
          </a:p>
        </p:txBody>
      </p:sp>
      <p:sp>
        <p:nvSpPr>
          <p:cNvPr id="31" name="Rectangle 30"/>
          <p:cNvSpPr/>
          <p:nvPr/>
        </p:nvSpPr>
        <p:spPr>
          <a:xfrm>
            <a:off x="2714580" y="7929583"/>
            <a:ext cx="15573420" cy="2215991"/>
          </a:xfrm>
          <a:prstGeom prst="rect">
            <a:avLst/>
          </a:prstGeom>
        </p:spPr>
        <p:txBody>
          <a:bodyPr wrap="square">
            <a:spAutoFit/>
          </a:bodyPr>
          <a:lstStyle/>
          <a:p>
            <a:pPr>
              <a:lnSpc>
                <a:spcPct val="115000"/>
              </a:lnSpc>
              <a:spcBef>
                <a:spcPts val="120"/>
              </a:spcBef>
              <a:spcAft>
                <a:spcPts val="300"/>
              </a:spcAft>
              <a:tabLst>
                <a:tab pos="342900" algn="l"/>
              </a:tabLst>
            </a:pPr>
            <a:r>
              <a:rPr lang="en-US" sz="3200" b="1">
                <a:latin typeface="Times New Roman" panose="02020603050405020304" pitchFamily="18" charset="0"/>
              </a:rPr>
              <a:t> </a:t>
            </a:r>
            <a:r>
              <a:rPr lang="en-US" sz="4000">
                <a:latin typeface="Times New Roman" pitchFamily="18" charset="0"/>
                <a:cs typeface="Times New Roman" pitchFamily="18" charset="0"/>
              </a:rPr>
              <a:t>Tỉ lệ học sinh đạt mức Tốt và Đạt tăng lên, tỉ lệ học sinh Chưa đạt giảm. Điều này cho thấy các trò chơi vận động đã lựa chọn khi thực hiện biện pháp bước đầu đã đạt hiệu quả nhất định.</a:t>
            </a:r>
          </a:p>
        </p:txBody>
      </p:sp>
      <p:sp>
        <p:nvSpPr>
          <p:cNvPr id="5" name="Arrow: Right 4"/>
          <p:cNvSpPr/>
          <p:nvPr/>
        </p:nvSpPr>
        <p:spPr>
          <a:xfrm>
            <a:off x="1571573" y="8286772"/>
            <a:ext cx="1143007" cy="1061933"/>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160941918"/>
              </p:ext>
            </p:extLst>
          </p:nvPr>
        </p:nvGraphicFramePr>
        <p:xfrm>
          <a:off x="1643011" y="1857352"/>
          <a:ext cx="15359169" cy="6112218"/>
        </p:xfrm>
        <a:graphic>
          <a:graphicData uri="http://schemas.openxmlformats.org/drawingml/2006/table">
            <a:tbl>
              <a:tblPr/>
              <a:tblGrid>
                <a:gridCol w="6500857">
                  <a:extLst>
                    <a:ext uri="{9D8B030D-6E8A-4147-A177-3AD203B41FA5}">
                      <a16:colId xmlns="" xmlns:a16="http://schemas.microsoft.com/office/drawing/2014/main" val="20000"/>
                    </a:ext>
                  </a:extLst>
                </a:gridCol>
                <a:gridCol w="1143008">
                  <a:extLst>
                    <a:ext uri="{9D8B030D-6E8A-4147-A177-3AD203B41FA5}">
                      <a16:colId xmlns="" xmlns:a16="http://schemas.microsoft.com/office/drawing/2014/main" val="20001"/>
                    </a:ext>
                  </a:extLst>
                </a:gridCol>
                <a:gridCol w="2000264">
                  <a:extLst>
                    <a:ext uri="{9D8B030D-6E8A-4147-A177-3AD203B41FA5}">
                      <a16:colId xmlns="" xmlns:a16="http://schemas.microsoft.com/office/drawing/2014/main" val="20002"/>
                    </a:ext>
                  </a:extLst>
                </a:gridCol>
                <a:gridCol w="1298426">
                  <a:extLst>
                    <a:ext uri="{9D8B030D-6E8A-4147-A177-3AD203B41FA5}">
                      <a16:colId xmlns="" xmlns:a16="http://schemas.microsoft.com/office/drawing/2014/main" val="20003"/>
                    </a:ext>
                  </a:extLst>
                </a:gridCol>
                <a:gridCol w="1701971">
                  <a:extLst>
                    <a:ext uri="{9D8B030D-6E8A-4147-A177-3AD203B41FA5}">
                      <a16:colId xmlns="" xmlns:a16="http://schemas.microsoft.com/office/drawing/2014/main" val="20004"/>
                    </a:ext>
                  </a:extLst>
                </a:gridCol>
                <a:gridCol w="857256">
                  <a:extLst>
                    <a:ext uri="{9D8B030D-6E8A-4147-A177-3AD203B41FA5}">
                      <a16:colId xmlns="" xmlns:a16="http://schemas.microsoft.com/office/drawing/2014/main" val="20005"/>
                    </a:ext>
                  </a:extLst>
                </a:gridCol>
                <a:gridCol w="1857387">
                  <a:extLst>
                    <a:ext uri="{9D8B030D-6E8A-4147-A177-3AD203B41FA5}">
                      <a16:colId xmlns="" xmlns:a16="http://schemas.microsoft.com/office/drawing/2014/main" val="20006"/>
                    </a:ext>
                  </a:extLst>
                </a:gridCol>
              </a:tblGrid>
              <a:tr h="1108712">
                <a:tc rowSpan="3">
                  <a:txBody>
                    <a:bodyPr/>
                    <a:lstStyle/>
                    <a:p>
                      <a:pPr algn="l">
                        <a:lnSpc>
                          <a:spcPct val="150000"/>
                        </a:lnSpc>
                        <a:spcAft>
                          <a:spcPts val="0"/>
                        </a:spcAft>
                      </a:pPr>
                      <a:endParaRPr lang="en-US" sz="3600">
                        <a:latin typeface="Times New Roman"/>
                        <a:ea typeface="Times New Roman"/>
                        <a:cs typeface="Times New Roman"/>
                      </a:endParaRPr>
                    </a:p>
                    <a:p>
                      <a:pPr marL="14605" algn="ctr">
                        <a:lnSpc>
                          <a:spcPct val="150000"/>
                        </a:lnSpc>
                        <a:spcAft>
                          <a:spcPts val="0"/>
                        </a:spcAft>
                      </a:pPr>
                      <a:r>
                        <a:rPr lang="en-US" sz="3600" b="1" spc="-20">
                          <a:latin typeface="Times New Roman"/>
                          <a:ea typeface="Times New Roman"/>
                          <a:cs typeface="Times New Roman"/>
                        </a:rPr>
                        <a:t>Test</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748030" algn="l">
                        <a:lnSpc>
                          <a:spcPct val="150000"/>
                        </a:lnSpc>
                        <a:spcAft>
                          <a:spcPts val="0"/>
                        </a:spcAft>
                      </a:pPr>
                      <a:r>
                        <a:rPr lang="en-US" sz="3600" b="1" spc="-20">
                          <a:latin typeface="Times New Roman"/>
                          <a:ea typeface="Times New Roman"/>
                          <a:cs typeface="Times New Roman"/>
                        </a:rPr>
                        <a:t>Nhóm thực nghiệm (n=</a:t>
                      </a:r>
                      <a:r>
                        <a:rPr lang="en-US" sz="3600" b="1" spc="-25">
                          <a:latin typeface="Times New Roman"/>
                          <a:ea typeface="Times New Roman"/>
                          <a:cs typeface="Times New Roman"/>
                        </a:rPr>
                        <a:t>34)</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805297">
                <a:tc vMerge="1">
                  <a:txBody>
                    <a:bodyPr/>
                    <a:lstStyle/>
                    <a:p>
                      <a:endParaRPr lang="en-US"/>
                    </a:p>
                  </a:txBody>
                  <a:tcPr/>
                </a:tc>
                <a:tc gridSpan="2">
                  <a:txBody>
                    <a:bodyPr/>
                    <a:lstStyle/>
                    <a:p>
                      <a:pPr marL="12700" algn="ctr">
                        <a:lnSpc>
                          <a:spcPct val="150000"/>
                        </a:lnSpc>
                        <a:spcAft>
                          <a:spcPts val="0"/>
                        </a:spcAft>
                      </a:pPr>
                      <a:r>
                        <a:rPr lang="en-US" sz="3600" b="1" spc="-25">
                          <a:latin typeface="Times New Roman"/>
                          <a:ea typeface="Times New Roman"/>
                          <a:cs typeface="Times New Roman"/>
                        </a:rPr>
                        <a:t>Tốt</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10160" algn="ctr">
                        <a:lnSpc>
                          <a:spcPct val="150000"/>
                        </a:lnSpc>
                        <a:spcAft>
                          <a:spcPts val="0"/>
                        </a:spcAft>
                      </a:pPr>
                      <a:r>
                        <a:rPr lang="en-US" sz="3600" b="1" spc="-25">
                          <a:latin typeface="Times New Roman"/>
                          <a:ea typeface="Times New Roman"/>
                          <a:cs typeface="Times New Roman"/>
                        </a:rPr>
                        <a:t>Đạt</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288925" algn="l">
                        <a:lnSpc>
                          <a:spcPct val="150000"/>
                        </a:lnSpc>
                        <a:spcAft>
                          <a:spcPts val="0"/>
                        </a:spcAft>
                      </a:pPr>
                      <a:r>
                        <a:rPr lang="en-US" sz="3600" b="1" spc="-30">
                          <a:latin typeface="Times New Roman"/>
                          <a:ea typeface="Times New Roman"/>
                          <a:cs typeface="Times New Roman"/>
                        </a:rPr>
                        <a:t>Chưa </a:t>
                      </a:r>
                      <a:r>
                        <a:rPr lang="en-US" sz="3600" b="1" spc="-25">
                          <a:latin typeface="Times New Roman"/>
                          <a:ea typeface="Times New Roman"/>
                          <a:cs typeface="Times New Roman"/>
                        </a:rPr>
                        <a:t>đạt</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1"/>
                  </a:ext>
                </a:extLst>
              </a:tr>
              <a:tr h="854410">
                <a:tc vMerge="1">
                  <a:txBody>
                    <a:bodyPr/>
                    <a:lstStyle/>
                    <a:p>
                      <a:endParaRPr lang="en-US"/>
                    </a:p>
                  </a:txBody>
                  <a:tcPr/>
                </a:tc>
                <a:tc>
                  <a:txBody>
                    <a:bodyPr/>
                    <a:lstStyle/>
                    <a:p>
                      <a:pPr marL="11430" algn="ctr">
                        <a:lnSpc>
                          <a:spcPct val="150000"/>
                        </a:lnSpc>
                        <a:spcAft>
                          <a:spcPts val="0"/>
                        </a:spcAft>
                      </a:pPr>
                      <a:r>
                        <a:rPr lang="en-US" sz="3600" b="1" spc="-50">
                          <a:latin typeface="Times New Roman"/>
                          <a:ea typeface="Times New Roman"/>
                          <a:cs typeface="Times New Roman"/>
                        </a:rPr>
                        <a:t>n</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algn="ctr">
                        <a:lnSpc>
                          <a:spcPct val="150000"/>
                        </a:lnSpc>
                        <a:spcAft>
                          <a:spcPts val="0"/>
                        </a:spcAft>
                      </a:pPr>
                      <a:r>
                        <a:rPr lang="en-US" sz="3600" b="1" spc="-20">
                          <a:latin typeface="Times New Roman"/>
                          <a:ea typeface="Times New Roman"/>
                          <a:cs typeface="Times New Roman"/>
                        </a:rPr>
                        <a:t>Tỉ  lệ </a:t>
                      </a:r>
                      <a:r>
                        <a:rPr lang="en-US" sz="3600" b="1" spc="-50">
                          <a:latin typeface="Times New Roman"/>
                          <a:ea typeface="Times New Roman"/>
                          <a:cs typeface="Times New Roman"/>
                        </a:rPr>
                        <a:t>%</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algn="ctr">
                        <a:lnSpc>
                          <a:spcPct val="150000"/>
                        </a:lnSpc>
                        <a:spcAft>
                          <a:spcPts val="0"/>
                        </a:spcAft>
                      </a:pPr>
                      <a:r>
                        <a:rPr lang="en-US" sz="3600" b="1" spc="-50">
                          <a:latin typeface="Times New Roman"/>
                          <a:ea typeface="Times New Roman"/>
                          <a:cs typeface="Times New Roman"/>
                        </a:rPr>
                        <a:t>n</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lnSpc>
                          <a:spcPct val="150000"/>
                        </a:lnSpc>
                        <a:spcAft>
                          <a:spcPts val="0"/>
                        </a:spcAft>
                      </a:pPr>
                      <a:r>
                        <a:rPr lang="en-US" sz="3600" b="1" spc="-20">
                          <a:latin typeface="Times New Roman"/>
                          <a:ea typeface="Times New Roman"/>
                          <a:cs typeface="Times New Roman"/>
                        </a:rPr>
                        <a:t>Tỉ  lệ </a:t>
                      </a:r>
                      <a:r>
                        <a:rPr lang="en-US" sz="3600" b="1" spc="-50">
                          <a:latin typeface="Times New Roman"/>
                          <a:ea typeface="Times New Roman"/>
                          <a:cs typeface="Times New Roman"/>
                        </a:rPr>
                        <a:t>%</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 algn="ctr">
                        <a:lnSpc>
                          <a:spcPct val="150000"/>
                        </a:lnSpc>
                        <a:spcAft>
                          <a:spcPts val="0"/>
                        </a:spcAft>
                      </a:pPr>
                      <a:r>
                        <a:rPr lang="en-US" sz="3600" b="1" spc="-50">
                          <a:latin typeface="Times New Roman"/>
                          <a:ea typeface="Times New Roman"/>
                          <a:cs typeface="Times New Roman"/>
                        </a:rPr>
                        <a:t>n</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algn="ctr">
                        <a:lnSpc>
                          <a:spcPct val="150000"/>
                        </a:lnSpc>
                        <a:spcAft>
                          <a:spcPts val="0"/>
                        </a:spcAft>
                      </a:pPr>
                      <a:r>
                        <a:rPr lang="en-US" sz="3600" b="1" spc="-20">
                          <a:latin typeface="Times New Roman"/>
                          <a:ea typeface="Times New Roman"/>
                          <a:cs typeface="Times New Roman"/>
                        </a:rPr>
                        <a:t>Tỉ lệ </a:t>
                      </a:r>
                      <a:r>
                        <a:rPr lang="en-US" sz="3600" b="1" spc="-50">
                          <a:latin typeface="Times New Roman"/>
                          <a:ea typeface="Times New Roman"/>
                          <a:cs typeface="Times New Roman"/>
                        </a:rPr>
                        <a:t>%</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857256">
                <a:tc>
                  <a:txBody>
                    <a:bodyPr/>
                    <a:lstStyle/>
                    <a:p>
                      <a:pPr marL="34925" algn="l">
                        <a:lnSpc>
                          <a:spcPct val="150000"/>
                        </a:lnSpc>
                        <a:spcAft>
                          <a:spcPts val="0"/>
                        </a:spcAft>
                      </a:pPr>
                      <a:r>
                        <a:rPr lang="en-US" sz="3600" spc="-30" dirty="0" err="1">
                          <a:latin typeface="Times New Roman"/>
                          <a:ea typeface="Times New Roman"/>
                          <a:cs typeface="Times New Roman"/>
                        </a:rPr>
                        <a:t>Nằm</a:t>
                      </a:r>
                      <a:r>
                        <a:rPr lang="en-US" sz="3600" spc="-30" dirty="0">
                          <a:latin typeface="Times New Roman"/>
                          <a:ea typeface="Times New Roman"/>
                          <a:cs typeface="Times New Roman"/>
                        </a:rPr>
                        <a:t> </a:t>
                      </a:r>
                      <a:r>
                        <a:rPr lang="en-US" sz="3600" spc="-30" dirty="0" err="1">
                          <a:latin typeface="Times New Roman"/>
                          <a:ea typeface="Times New Roman"/>
                          <a:cs typeface="Times New Roman"/>
                        </a:rPr>
                        <a:t>gửa</a:t>
                      </a:r>
                      <a:r>
                        <a:rPr lang="en-US" sz="3600" spc="-30" dirty="0">
                          <a:latin typeface="Times New Roman"/>
                          <a:ea typeface="Times New Roman"/>
                          <a:cs typeface="Times New Roman"/>
                        </a:rPr>
                        <a:t> </a:t>
                      </a:r>
                      <a:r>
                        <a:rPr lang="en-US" sz="3600" spc="-30" dirty="0" err="1">
                          <a:latin typeface="Times New Roman"/>
                          <a:ea typeface="Times New Roman"/>
                          <a:cs typeface="Times New Roman"/>
                        </a:rPr>
                        <a:t>gập</a:t>
                      </a:r>
                      <a:r>
                        <a:rPr lang="en-US" sz="3600" spc="-30" dirty="0">
                          <a:latin typeface="Times New Roman"/>
                          <a:ea typeface="Times New Roman"/>
                          <a:cs typeface="Times New Roman"/>
                        </a:rPr>
                        <a:t> </a:t>
                      </a:r>
                      <a:r>
                        <a:rPr lang="en-US" sz="3600" spc="-30" dirty="0" err="1">
                          <a:latin typeface="Times New Roman"/>
                          <a:ea typeface="Times New Roman"/>
                          <a:cs typeface="Times New Roman"/>
                        </a:rPr>
                        <a:t>bụng</a:t>
                      </a:r>
                      <a:r>
                        <a:rPr lang="en-US" sz="3600" spc="-30" baseline="0" dirty="0">
                          <a:latin typeface="Times New Roman"/>
                          <a:ea typeface="Times New Roman"/>
                          <a:cs typeface="Times New Roman"/>
                        </a:rPr>
                        <a:t> </a:t>
                      </a:r>
                      <a:r>
                        <a:rPr lang="en-US" sz="3600" spc="-30" dirty="0">
                          <a:latin typeface="Times New Roman"/>
                          <a:ea typeface="Times New Roman"/>
                          <a:cs typeface="Times New Roman"/>
                        </a:rPr>
                        <a:t>(</a:t>
                      </a:r>
                      <a:r>
                        <a:rPr lang="en-US" sz="3600" spc="-30" dirty="0" err="1">
                          <a:latin typeface="Times New Roman"/>
                          <a:ea typeface="Times New Roman"/>
                          <a:cs typeface="Times New Roman"/>
                        </a:rPr>
                        <a:t>số</a:t>
                      </a:r>
                      <a:r>
                        <a:rPr lang="en-US" sz="3600" spc="-30" dirty="0">
                          <a:latin typeface="Times New Roman"/>
                          <a:ea typeface="Times New Roman"/>
                          <a:cs typeface="Times New Roman"/>
                        </a:rPr>
                        <a:t> </a:t>
                      </a:r>
                      <a:r>
                        <a:rPr lang="en-US" sz="3600" spc="-30" dirty="0" err="1">
                          <a:latin typeface="Times New Roman"/>
                          <a:ea typeface="Times New Roman"/>
                          <a:cs typeface="Times New Roman"/>
                        </a:rPr>
                        <a:t>lần</a:t>
                      </a:r>
                      <a:r>
                        <a:rPr lang="en-US" sz="3600" spc="-30" dirty="0">
                          <a:latin typeface="Times New Roman"/>
                          <a:ea typeface="Times New Roman"/>
                          <a:cs typeface="Times New Roman"/>
                        </a:rPr>
                        <a:t>/30s)</a:t>
                      </a:r>
                      <a:endParaRPr lang="en-US" sz="3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 marR="3810" algn="ctr">
                        <a:lnSpc>
                          <a:spcPct val="150000"/>
                        </a:lnSpc>
                        <a:spcAft>
                          <a:spcPts val="0"/>
                        </a:spcAft>
                      </a:pPr>
                      <a:r>
                        <a:rPr lang="en-US" sz="3600" spc="-50">
                          <a:latin typeface="Times New Roman"/>
                          <a:ea typeface="Times New Roman"/>
                          <a:cs typeface="Times New Roman"/>
                        </a:rPr>
                        <a:t>5</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a:lnSpc>
                          <a:spcPct val="150000"/>
                        </a:lnSpc>
                        <a:spcAft>
                          <a:spcPts val="0"/>
                        </a:spcAft>
                      </a:pPr>
                      <a:r>
                        <a:rPr lang="en-US" sz="3600" spc="-20">
                          <a:latin typeface="Times New Roman"/>
                          <a:ea typeface="Times New Roman"/>
                          <a:cs typeface="Times New Roman"/>
                        </a:rPr>
                        <a:t>14,7</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50000"/>
                        </a:lnSpc>
                        <a:spcAft>
                          <a:spcPts val="0"/>
                        </a:spcAft>
                      </a:pPr>
                      <a:r>
                        <a:rPr lang="en-US" sz="3600" spc="-25">
                          <a:latin typeface="Times New Roman"/>
                          <a:ea typeface="Times New Roman"/>
                          <a:cs typeface="Times New Roman"/>
                        </a:rPr>
                        <a:t>22</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2540" algn="ctr">
                        <a:lnSpc>
                          <a:spcPct val="150000"/>
                        </a:lnSpc>
                        <a:spcAft>
                          <a:spcPts val="0"/>
                        </a:spcAft>
                      </a:pPr>
                      <a:r>
                        <a:rPr lang="en-US" sz="3600" spc="-20">
                          <a:latin typeface="Times New Roman"/>
                          <a:ea typeface="Times New Roman"/>
                          <a:cs typeface="Times New Roman"/>
                        </a:rPr>
                        <a:t>64,7</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50000"/>
                        </a:lnSpc>
                        <a:spcAft>
                          <a:spcPts val="0"/>
                        </a:spcAft>
                      </a:pPr>
                      <a:r>
                        <a:rPr lang="en-US" sz="3600" spc="-50">
                          <a:latin typeface="Times New Roman"/>
                          <a:ea typeface="Times New Roman"/>
                          <a:cs typeface="Times New Roman"/>
                        </a:rPr>
                        <a:t>7</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marR="1905" algn="ctr">
                        <a:lnSpc>
                          <a:spcPct val="150000"/>
                        </a:lnSpc>
                        <a:spcAft>
                          <a:spcPts val="0"/>
                        </a:spcAft>
                      </a:pPr>
                      <a:r>
                        <a:rPr lang="en-US" sz="3600" spc="-20">
                          <a:latin typeface="Times New Roman"/>
                          <a:ea typeface="Times New Roman"/>
                          <a:cs typeface="Times New Roman"/>
                        </a:rPr>
                        <a:t>20,6</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805297">
                <a:tc>
                  <a:txBody>
                    <a:bodyPr/>
                    <a:lstStyle/>
                    <a:p>
                      <a:pPr marL="34925" algn="l">
                        <a:lnSpc>
                          <a:spcPct val="150000"/>
                        </a:lnSpc>
                        <a:spcAft>
                          <a:spcPts val="0"/>
                        </a:spcAft>
                      </a:pPr>
                      <a:r>
                        <a:rPr lang="en-US" sz="3600" spc="-30">
                          <a:latin typeface="Times New Roman"/>
                          <a:ea typeface="Times New Roman"/>
                          <a:cs typeface="Times New Roman"/>
                        </a:rPr>
                        <a:t>Bật xa tại chỗ (cm)</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ct val="150000"/>
                        </a:lnSpc>
                        <a:spcAft>
                          <a:spcPts val="0"/>
                        </a:spcAft>
                      </a:pPr>
                      <a:r>
                        <a:rPr lang="en-US" sz="3600" spc="-50">
                          <a:latin typeface="Times New Roman"/>
                          <a:ea typeface="Times New Roman"/>
                          <a:cs typeface="Times New Roman"/>
                        </a:rPr>
                        <a:t>6</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marR="5080" algn="ctr">
                        <a:lnSpc>
                          <a:spcPct val="150000"/>
                        </a:lnSpc>
                        <a:spcAft>
                          <a:spcPts val="0"/>
                        </a:spcAft>
                      </a:pPr>
                      <a:r>
                        <a:rPr lang="en-US" sz="3600" spc="-10">
                          <a:latin typeface="Times New Roman"/>
                          <a:ea typeface="Times New Roman"/>
                          <a:cs typeface="Times New Roman"/>
                        </a:rPr>
                        <a:t>17,65</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marR="635" algn="ctr">
                        <a:lnSpc>
                          <a:spcPct val="150000"/>
                        </a:lnSpc>
                        <a:spcAft>
                          <a:spcPts val="0"/>
                        </a:spcAft>
                      </a:pPr>
                      <a:r>
                        <a:rPr lang="en-US" sz="3600" spc="-25">
                          <a:latin typeface="Times New Roman"/>
                          <a:ea typeface="Times New Roman"/>
                          <a:cs typeface="Times New Roman"/>
                        </a:rPr>
                        <a:t>23</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algn="ctr">
                        <a:lnSpc>
                          <a:spcPct val="150000"/>
                        </a:lnSpc>
                        <a:spcAft>
                          <a:spcPts val="0"/>
                        </a:spcAft>
                      </a:pPr>
                      <a:r>
                        <a:rPr lang="en-US" sz="3600" spc="-10">
                          <a:latin typeface="Times New Roman"/>
                          <a:ea typeface="Times New Roman"/>
                          <a:cs typeface="Times New Roman"/>
                        </a:rPr>
                        <a:t>67,65</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50000"/>
                        </a:lnSpc>
                        <a:spcAft>
                          <a:spcPts val="0"/>
                        </a:spcAft>
                      </a:pPr>
                      <a:r>
                        <a:rPr lang="en-US" sz="3600" spc="-50">
                          <a:latin typeface="Times New Roman"/>
                          <a:ea typeface="Times New Roman"/>
                          <a:cs typeface="Times New Roman"/>
                        </a:rPr>
                        <a:t>5</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marR="4445" algn="ctr">
                        <a:lnSpc>
                          <a:spcPct val="150000"/>
                        </a:lnSpc>
                        <a:spcAft>
                          <a:spcPts val="0"/>
                        </a:spcAft>
                      </a:pPr>
                      <a:r>
                        <a:rPr lang="en-US" sz="3600" spc="-10">
                          <a:latin typeface="Times New Roman"/>
                          <a:ea typeface="Times New Roman"/>
                          <a:cs typeface="Times New Roman"/>
                        </a:rPr>
                        <a:t>14,70</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805297">
                <a:tc>
                  <a:txBody>
                    <a:bodyPr/>
                    <a:lstStyle/>
                    <a:p>
                      <a:pPr marL="34925" algn="l">
                        <a:lnSpc>
                          <a:spcPct val="150000"/>
                        </a:lnSpc>
                        <a:spcAft>
                          <a:spcPts val="0"/>
                        </a:spcAft>
                      </a:pPr>
                      <a:r>
                        <a:rPr lang="en-US" sz="3600" spc="-30">
                          <a:latin typeface="Times New Roman"/>
                          <a:ea typeface="Times New Roman"/>
                          <a:cs typeface="Times New Roman"/>
                        </a:rPr>
                        <a:t>Chạy 30m XPC (s)</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 marR="635" algn="ctr">
                        <a:lnSpc>
                          <a:spcPct val="150000"/>
                        </a:lnSpc>
                        <a:spcAft>
                          <a:spcPts val="0"/>
                        </a:spcAft>
                      </a:pPr>
                      <a:r>
                        <a:rPr lang="en-US" sz="3600" spc="-50">
                          <a:latin typeface="Times New Roman"/>
                          <a:ea typeface="Times New Roman"/>
                          <a:cs typeface="Times New Roman"/>
                        </a:rPr>
                        <a:t>5</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marR="3175" algn="ctr">
                        <a:lnSpc>
                          <a:spcPct val="150000"/>
                        </a:lnSpc>
                        <a:spcAft>
                          <a:spcPts val="0"/>
                        </a:spcAft>
                      </a:pPr>
                      <a:r>
                        <a:rPr lang="en-US" sz="3600" spc="-20">
                          <a:latin typeface="Times New Roman"/>
                          <a:ea typeface="Times New Roman"/>
                          <a:cs typeface="Times New Roman"/>
                        </a:rPr>
                        <a:t>14,7</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50000"/>
                        </a:lnSpc>
                        <a:spcAft>
                          <a:spcPts val="0"/>
                        </a:spcAft>
                      </a:pPr>
                      <a:r>
                        <a:rPr lang="en-US" sz="3600" spc="-25">
                          <a:latin typeface="Times New Roman"/>
                          <a:ea typeface="Times New Roman"/>
                          <a:cs typeface="Times New Roman"/>
                        </a:rPr>
                        <a:t>23</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1905" algn="ctr">
                        <a:lnSpc>
                          <a:spcPct val="150000"/>
                        </a:lnSpc>
                        <a:spcAft>
                          <a:spcPts val="0"/>
                        </a:spcAft>
                      </a:pPr>
                      <a:r>
                        <a:rPr lang="en-US" sz="3600" spc="-10">
                          <a:latin typeface="Times New Roman"/>
                          <a:ea typeface="Times New Roman"/>
                          <a:cs typeface="Times New Roman"/>
                        </a:rPr>
                        <a:t>67,65</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50000"/>
                        </a:lnSpc>
                        <a:spcAft>
                          <a:spcPts val="0"/>
                        </a:spcAft>
                      </a:pPr>
                      <a:r>
                        <a:rPr lang="en-US" sz="3600" spc="-50">
                          <a:latin typeface="Times New Roman"/>
                          <a:ea typeface="Times New Roman"/>
                          <a:cs typeface="Times New Roman"/>
                        </a:rPr>
                        <a:t>6</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marR="4445" algn="ctr">
                        <a:lnSpc>
                          <a:spcPct val="150000"/>
                        </a:lnSpc>
                        <a:spcAft>
                          <a:spcPts val="0"/>
                        </a:spcAft>
                      </a:pPr>
                      <a:r>
                        <a:rPr lang="en-US" sz="3600" spc="-10">
                          <a:latin typeface="Times New Roman"/>
                          <a:ea typeface="Times New Roman"/>
                          <a:cs typeface="Times New Roman"/>
                        </a:rPr>
                        <a:t>17,65</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805297">
                <a:tc>
                  <a:txBody>
                    <a:bodyPr/>
                    <a:lstStyle/>
                    <a:p>
                      <a:pPr marL="34925" algn="l">
                        <a:lnSpc>
                          <a:spcPct val="150000"/>
                        </a:lnSpc>
                        <a:spcAft>
                          <a:spcPts val="0"/>
                        </a:spcAft>
                      </a:pPr>
                      <a:r>
                        <a:rPr lang="en-US" sz="3600" spc="-30">
                          <a:latin typeface="Times New Roman"/>
                          <a:ea typeface="Times New Roman"/>
                          <a:cs typeface="Times New Roman"/>
                        </a:rPr>
                        <a:t>Chạyt uỳ sức 5 phút</a:t>
                      </a:r>
                      <a:r>
                        <a:rPr lang="en-US" sz="3600" spc="-30" baseline="0">
                          <a:latin typeface="Times New Roman"/>
                          <a:ea typeface="Times New Roman"/>
                          <a:cs typeface="Times New Roman"/>
                        </a:rPr>
                        <a:t> </a:t>
                      </a:r>
                      <a:r>
                        <a:rPr lang="en-US" sz="3600" spc="-30">
                          <a:latin typeface="Times New Roman"/>
                          <a:ea typeface="Times New Roman"/>
                          <a:cs typeface="Times New Roman"/>
                        </a:rPr>
                        <a:t>(m)</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 marR="3810" algn="ctr">
                        <a:lnSpc>
                          <a:spcPct val="150000"/>
                        </a:lnSpc>
                        <a:spcAft>
                          <a:spcPts val="0"/>
                        </a:spcAft>
                      </a:pPr>
                      <a:r>
                        <a:rPr lang="en-US" sz="3600" spc="-50">
                          <a:latin typeface="Times New Roman"/>
                          <a:ea typeface="Times New Roman"/>
                          <a:cs typeface="Times New Roman"/>
                        </a:rPr>
                        <a:t>3</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marR="3175" algn="ctr">
                        <a:lnSpc>
                          <a:spcPct val="150000"/>
                        </a:lnSpc>
                        <a:spcAft>
                          <a:spcPts val="0"/>
                        </a:spcAft>
                      </a:pPr>
                      <a:r>
                        <a:rPr lang="en-US" sz="3600" spc="-20" dirty="0">
                          <a:latin typeface="Times New Roman"/>
                          <a:ea typeface="Times New Roman"/>
                          <a:cs typeface="Times New Roman"/>
                        </a:rPr>
                        <a:t>8,82</a:t>
                      </a:r>
                      <a:endParaRPr lang="en-US" sz="3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50000"/>
                        </a:lnSpc>
                        <a:spcAft>
                          <a:spcPts val="0"/>
                        </a:spcAft>
                      </a:pPr>
                      <a:r>
                        <a:rPr lang="en-US" sz="3600" spc="-25">
                          <a:latin typeface="Times New Roman"/>
                          <a:ea typeface="Times New Roman"/>
                          <a:cs typeface="Times New Roman"/>
                        </a:rPr>
                        <a:t>21</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 marR="1905" algn="ctr">
                        <a:lnSpc>
                          <a:spcPct val="150000"/>
                        </a:lnSpc>
                        <a:spcAft>
                          <a:spcPts val="0"/>
                        </a:spcAft>
                      </a:pPr>
                      <a:r>
                        <a:rPr lang="en-US" sz="3600" spc="-10">
                          <a:latin typeface="Times New Roman"/>
                          <a:ea typeface="Times New Roman"/>
                          <a:cs typeface="Times New Roman"/>
                        </a:rPr>
                        <a:t>61,77</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marR="1270" algn="ctr">
                        <a:lnSpc>
                          <a:spcPct val="150000"/>
                        </a:lnSpc>
                        <a:spcAft>
                          <a:spcPts val="0"/>
                        </a:spcAft>
                      </a:pPr>
                      <a:r>
                        <a:rPr lang="en-US" sz="3600" spc="-25">
                          <a:latin typeface="Times New Roman"/>
                          <a:ea typeface="Times New Roman"/>
                          <a:cs typeface="Times New Roman"/>
                        </a:rPr>
                        <a:t>10</a:t>
                      </a:r>
                      <a:endParaRPr lang="en-US" sz="36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marR="4445" algn="ctr">
                        <a:lnSpc>
                          <a:spcPct val="150000"/>
                        </a:lnSpc>
                        <a:spcAft>
                          <a:spcPts val="0"/>
                        </a:spcAft>
                      </a:pPr>
                      <a:r>
                        <a:rPr lang="en-US" sz="3600" spc="-10" dirty="0">
                          <a:latin typeface="Times New Roman"/>
                          <a:ea typeface="Times New Roman"/>
                          <a:cs typeface="Times New Roman"/>
                        </a:rPr>
                        <a:t>29,41</a:t>
                      </a:r>
                      <a:endParaRPr lang="en-US" sz="36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5360014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 xmlns:a16="http://schemas.microsoft.com/office/drawing/2014/main" id="{005DC964-23EA-966E-DDF5-D53B2E33C0CB}"/>
              </a:ext>
            </a:extLst>
          </p:cNvPr>
          <p:cNvGraphicFramePr>
            <a:graphicFrameLocks/>
          </p:cNvGraphicFramePr>
          <p:nvPr>
            <p:extLst>
              <p:ext uri="{D42A27DB-BD31-4B8C-83A1-F6EECF244321}">
                <p14:modId xmlns:p14="http://schemas.microsoft.com/office/powerpoint/2010/main" val="2308095076"/>
              </p:ext>
            </p:extLst>
          </p:nvPr>
        </p:nvGraphicFramePr>
        <p:xfrm>
          <a:off x="2951312" y="1039044"/>
          <a:ext cx="13465496" cy="83529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7962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 xmlns:a16="http://schemas.microsoft.com/office/drawing/2014/main" id="{D2A20E7E-D8F3-6B51-3E10-11978FA4E91C}"/>
              </a:ext>
            </a:extLst>
          </p:cNvPr>
          <p:cNvGraphicFramePr>
            <a:graphicFrameLocks/>
          </p:cNvGraphicFramePr>
          <p:nvPr>
            <p:extLst>
              <p:ext uri="{D42A27DB-BD31-4B8C-83A1-F6EECF244321}">
                <p14:modId xmlns:p14="http://schemas.microsoft.com/office/powerpoint/2010/main" val="1953682959"/>
              </p:ext>
            </p:extLst>
          </p:nvPr>
        </p:nvGraphicFramePr>
        <p:xfrm>
          <a:off x="2879304" y="1111052"/>
          <a:ext cx="12529392" cy="7920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8987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 xmlns:a16="http://schemas.microsoft.com/office/drawing/2014/main" id="{21B22DFE-4563-335D-A733-AD5E7A62FCA3}"/>
              </a:ext>
            </a:extLst>
          </p:cNvPr>
          <p:cNvGraphicFramePr>
            <a:graphicFrameLocks/>
          </p:cNvGraphicFramePr>
          <p:nvPr>
            <p:extLst>
              <p:ext uri="{D42A27DB-BD31-4B8C-83A1-F6EECF244321}">
                <p14:modId xmlns:p14="http://schemas.microsoft.com/office/powerpoint/2010/main" val="1678529649"/>
              </p:ext>
            </p:extLst>
          </p:nvPr>
        </p:nvGraphicFramePr>
        <p:xfrm>
          <a:off x="3095328" y="1327076"/>
          <a:ext cx="13177465" cy="81369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312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 xmlns:a16="http://schemas.microsoft.com/office/drawing/2014/main" id="{C92058ED-1558-42D6-2117-77F9A7851C21}"/>
              </a:ext>
            </a:extLst>
          </p:cNvPr>
          <p:cNvGraphicFramePr>
            <a:graphicFrameLocks/>
          </p:cNvGraphicFramePr>
          <p:nvPr>
            <p:extLst>
              <p:ext uri="{D42A27DB-BD31-4B8C-83A1-F6EECF244321}">
                <p14:modId xmlns:p14="http://schemas.microsoft.com/office/powerpoint/2010/main" val="3350458268"/>
              </p:ext>
            </p:extLst>
          </p:nvPr>
        </p:nvGraphicFramePr>
        <p:xfrm>
          <a:off x="2879304" y="1111052"/>
          <a:ext cx="13033447" cy="8208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1266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22"/>
          <p:cNvPicPr/>
          <p:nvPr/>
        </p:nvPicPr>
        <p:blipFill>
          <a:blip r:embed="rId2" cstate="print"/>
          <a:stretch>
            <a:fillRect/>
          </a:stretch>
        </p:blipFill>
        <p:spPr>
          <a:xfrm>
            <a:off x="1871192" y="1253327"/>
            <a:ext cx="6942608" cy="3603882"/>
          </a:xfrm>
          <a:prstGeom prst="rect">
            <a:avLst/>
          </a:prstGeom>
        </p:spPr>
      </p:pic>
      <p:pic>
        <p:nvPicPr>
          <p:cNvPr id="3" name="Image 123"/>
          <p:cNvPicPr/>
          <p:nvPr/>
        </p:nvPicPr>
        <p:blipFill>
          <a:blip r:embed="rId3" cstate="print"/>
          <a:stretch>
            <a:fillRect/>
          </a:stretch>
        </p:blipFill>
        <p:spPr>
          <a:xfrm>
            <a:off x="8855969" y="1253328"/>
            <a:ext cx="7230642" cy="3603882"/>
          </a:xfrm>
          <a:prstGeom prst="rect">
            <a:avLst/>
          </a:prstGeom>
        </p:spPr>
      </p:pic>
      <p:pic>
        <p:nvPicPr>
          <p:cNvPr id="4" name="Image 128"/>
          <p:cNvPicPr/>
          <p:nvPr/>
        </p:nvPicPr>
        <p:blipFill>
          <a:blip r:embed="rId4" cstate="print"/>
          <a:stretch>
            <a:fillRect/>
          </a:stretch>
        </p:blipFill>
        <p:spPr>
          <a:xfrm>
            <a:off x="1871192" y="4857209"/>
            <a:ext cx="6942608" cy="4644009"/>
          </a:xfrm>
          <a:prstGeom prst="rect">
            <a:avLst/>
          </a:prstGeom>
        </p:spPr>
      </p:pic>
      <p:sp>
        <p:nvSpPr>
          <p:cNvPr id="7" name="TextBox 6">
            <a:extLst>
              <a:ext uri="{FF2B5EF4-FFF2-40B4-BE49-F238E27FC236}">
                <a16:creationId xmlns="" xmlns:a16="http://schemas.microsoft.com/office/drawing/2014/main" id="{66A8E3BB-1337-49B6-B843-E8153B613E4A}"/>
              </a:ext>
            </a:extLst>
          </p:cNvPr>
          <p:cNvSpPr txBox="1"/>
          <p:nvPr/>
        </p:nvSpPr>
        <p:spPr>
          <a:xfrm>
            <a:off x="4895529" y="246956"/>
            <a:ext cx="7920880" cy="646331"/>
          </a:xfrm>
          <a:prstGeom prst="rect">
            <a:avLst/>
          </a:prstGeom>
          <a:noFill/>
        </p:spPr>
        <p:txBody>
          <a:bodyPr wrap="square" rtlCol="0">
            <a:spAutoFit/>
          </a:bodyPr>
          <a:lstStyle/>
          <a:p>
            <a:pPr algn="ctr"/>
            <a:r>
              <a:rPr lang="en-US" sz="3600" i="1" dirty="0" err="1">
                <a:solidFill>
                  <a:srgbClr val="FF0000"/>
                </a:solidFill>
                <a:latin typeface="Times New Roman" panose="02020603050405020304" pitchFamily="18" charset="0"/>
                <a:cs typeface="Times New Roman" panose="02020603050405020304" pitchFamily="18" charset="0"/>
              </a:rPr>
              <a:t>Hình</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ảnh</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thực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nghiệm</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các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trò</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ch</a:t>
            </a:r>
            <a:r>
              <a:rPr lang="vi-VN" sz="3600" i="1" dirty="0">
                <a:solidFill>
                  <a:srgbClr val="FF0000"/>
                </a:solidFill>
                <a:latin typeface="Times New Roman" panose="02020603050405020304" pitchFamily="18" charset="0"/>
                <a:cs typeface="Times New Roman" panose="02020603050405020304" pitchFamily="18" charset="0"/>
              </a:rPr>
              <a:t>ơ</a:t>
            </a:r>
            <a:r>
              <a:rPr lang="en-US" sz="3600" i="1" dirty="0" err="1">
                <a:solidFill>
                  <a:srgbClr val="FF0000"/>
                </a:solidFill>
                <a:latin typeface="Times New Roman" panose="02020603050405020304" pitchFamily="18" charset="0"/>
                <a:cs typeface="Times New Roman" panose="02020603050405020304" pitchFamily="18" charset="0"/>
              </a:rPr>
              <a:t>i</a:t>
            </a:r>
            <a:endParaRPr lang="en-US" sz="3600" i="1" dirty="0">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 xmlns:a16="http://schemas.microsoft.com/office/drawing/2014/main" id="{9C3D260A-1CF0-4B71-8A28-8F68B975B3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5970" y="4857209"/>
            <a:ext cx="7230642" cy="464400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8">
            <a:extLst>
              <a:ext uri="{FF2B5EF4-FFF2-40B4-BE49-F238E27FC236}">
                <a16:creationId xmlns="" xmlns:a16="http://schemas.microsoft.com/office/drawing/2014/main" id="{4AB8D869-B021-4952-A8A1-65B8D87C1119}"/>
              </a:ext>
            </a:extLst>
          </p:cNvPr>
          <p:cNvGrpSpPr/>
          <p:nvPr/>
        </p:nvGrpSpPr>
        <p:grpSpPr>
          <a:xfrm>
            <a:off x="434634" y="1351885"/>
            <a:ext cx="8324524" cy="10379770"/>
            <a:chOff x="3295850" y="1908877"/>
            <a:chExt cx="3738030" cy="4660916"/>
          </a:xfrm>
        </p:grpSpPr>
        <p:sp>
          <p:nvSpPr>
            <p:cNvPr id="5" name="圆角矩形 19">
              <a:extLst>
                <a:ext uri="{FF2B5EF4-FFF2-40B4-BE49-F238E27FC236}">
                  <a16:creationId xmlns="" xmlns:a16="http://schemas.microsoft.com/office/drawing/2014/main" id="{118F63DC-B05F-4D0C-B257-C7323BC16EF6}"/>
                </a:ext>
              </a:extLst>
            </p:cNvPr>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sp>
          <p:nvSpPr>
            <p:cNvPr id="6" name="Freeform 5">
              <a:extLst>
                <a:ext uri="{FF2B5EF4-FFF2-40B4-BE49-F238E27FC236}">
                  <a16:creationId xmlns="" xmlns:a16="http://schemas.microsoft.com/office/drawing/2014/main" id="{E66A9572-48D5-4B0B-A7BE-C9DE1B9EACBE}"/>
                </a:ext>
              </a:extLst>
            </p:cNvPr>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137124" tIns="68562" rIns="137124" bIns="68562" numCol="1" anchor="t" anchorCtr="0" compatLnSpc="1"/>
            <a:lstStyle/>
            <a:p>
              <a:endParaRPr lang="zh-CN" altLang="en-US" sz="2020">
                <a:solidFill>
                  <a:prstClr val="black"/>
                </a:solidFill>
                <a:cs typeface="+mn-ea"/>
                <a:sym typeface="+mn-lt"/>
              </a:endParaRPr>
            </a:p>
          </p:txBody>
        </p:sp>
        <p:sp>
          <p:nvSpPr>
            <p:cNvPr id="7" name="圆角矩形 21">
              <a:extLst>
                <a:ext uri="{FF2B5EF4-FFF2-40B4-BE49-F238E27FC236}">
                  <a16:creationId xmlns="" xmlns:a16="http://schemas.microsoft.com/office/drawing/2014/main" id="{FB85F83A-0A0C-4BA9-9522-AB21CD44C6DA}"/>
                </a:ext>
              </a:extLst>
            </p:cNvPr>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sp>
          <p:nvSpPr>
            <p:cNvPr id="8" name="Freeform 5">
              <a:extLst>
                <a:ext uri="{FF2B5EF4-FFF2-40B4-BE49-F238E27FC236}">
                  <a16:creationId xmlns="" xmlns:a16="http://schemas.microsoft.com/office/drawing/2014/main" id="{88C49BD5-6192-4573-AB4C-5B819B5D9F51}"/>
                </a:ext>
              </a:extLst>
            </p:cNvPr>
            <p:cNvSpPr/>
            <p:nvPr/>
          </p:nvSpPr>
          <p:spPr bwMode="auto">
            <a:xfrm rot="10800000">
              <a:off x="3431662" y="2383591"/>
              <a:ext cx="2372140" cy="210241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blurRad="254000" dist="114300" dir="2700000" algn="tl" rotWithShape="0">
                <a:prstClr val="black">
                  <a:alpha val="25000"/>
                </a:prstClr>
              </a:outerShdw>
            </a:effectLst>
          </p:spPr>
          <p:txBody>
            <a:bodyPr vert="horz" wrap="square" lIns="137124" tIns="68562" rIns="137124" bIns="68562" numCol="1" anchor="t" anchorCtr="0" compatLnSpc="1"/>
            <a:lstStyle/>
            <a:p>
              <a:endParaRPr lang="zh-CN" altLang="en-US" sz="2020">
                <a:solidFill>
                  <a:prstClr val="black"/>
                </a:solidFill>
                <a:cs typeface="+mn-ea"/>
                <a:sym typeface="+mn-lt"/>
              </a:endParaRPr>
            </a:p>
          </p:txBody>
        </p:sp>
      </p:grpSp>
      <p:sp>
        <p:nvSpPr>
          <p:cNvPr id="9" name="圆角矩形 23">
            <a:extLst>
              <a:ext uri="{FF2B5EF4-FFF2-40B4-BE49-F238E27FC236}">
                <a16:creationId xmlns="" xmlns:a16="http://schemas.microsoft.com/office/drawing/2014/main" id="{9D108956-9660-4DBE-AD19-1E22F4B477F6}"/>
              </a:ext>
            </a:extLst>
          </p:cNvPr>
          <p:cNvSpPr/>
          <p:nvPr/>
        </p:nvSpPr>
        <p:spPr>
          <a:xfrm>
            <a:off x="6963126" y="1211080"/>
            <a:ext cx="10890240" cy="1501768"/>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cs typeface="+mn-ea"/>
              <a:sym typeface="+mn-lt"/>
            </a:endParaRPr>
          </a:p>
        </p:txBody>
      </p:sp>
      <p:grpSp>
        <p:nvGrpSpPr>
          <p:cNvPr id="10" name="组合 24">
            <a:extLst>
              <a:ext uri="{FF2B5EF4-FFF2-40B4-BE49-F238E27FC236}">
                <a16:creationId xmlns="" xmlns:a16="http://schemas.microsoft.com/office/drawing/2014/main" id="{4FA0282A-88D2-4D5B-8703-0701A72FACDE}"/>
              </a:ext>
            </a:extLst>
          </p:cNvPr>
          <p:cNvGrpSpPr/>
          <p:nvPr/>
        </p:nvGrpSpPr>
        <p:grpSpPr>
          <a:xfrm>
            <a:off x="7103667" y="1838630"/>
            <a:ext cx="236954" cy="236956"/>
            <a:chOff x="4486616" y="3001075"/>
            <a:chExt cx="274695" cy="274699"/>
          </a:xfrm>
        </p:grpSpPr>
        <p:sp>
          <p:nvSpPr>
            <p:cNvPr id="11" name="椭圆 25">
              <a:extLst>
                <a:ext uri="{FF2B5EF4-FFF2-40B4-BE49-F238E27FC236}">
                  <a16:creationId xmlns="" xmlns:a16="http://schemas.microsoft.com/office/drawing/2014/main" id="{99AAF84E-90A0-4B2B-A058-55727B1E6C2A}"/>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sp>
          <p:nvSpPr>
            <p:cNvPr id="12" name="椭圆 26">
              <a:extLst>
                <a:ext uri="{FF2B5EF4-FFF2-40B4-BE49-F238E27FC236}">
                  <a16:creationId xmlns="" xmlns:a16="http://schemas.microsoft.com/office/drawing/2014/main" id="{0DAEA0A1-6271-481E-9082-1876D23C884E}"/>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grpSp>
      <p:grpSp>
        <p:nvGrpSpPr>
          <p:cNvPr id="13" name="组合 27">
            <a:extLst>
              <a:ext uri="{FF2B5EF4-FFF2-40B4-BE49-F238E27FC236}">
                <a16:creationId xmlns="" xmlns:a16="http://schemas.microsoft.com/office/drawing/2014/main" id="{51E1B831-B307-4333-987B-679C798F437B}"/>
              </a:ext>
            </a:extLst>
          </p:cNvPr>
          <p:cNvGrpSpPr/>
          <p:nvPr/>
        </p:nvGrpSpPr>
        <p:grpSpPr>
          <a:xfrm>
            <a:off x="6504815" y="1838630"/>
            <a:ext cx="236954" cy="236956"/>
            <a:chOff x="4486616" y="3001075"/>
            <a:chExt cx="274695" cy="274699"/>
          </a:xfrm>
        </p:grpSpPr>
        <p:sp>
          <p:nvSpPr>
            <p:cNvPr id="14" name="椭圆 28">
              <a:extLst>
                <a:ext uri="{FF2B5EF4-FFF2-40B4-BE49-F238E27FC236}">
                  <a16:creationId xmlns="" xmlns:a16="http://schemas.microsoft.com/office/drawing/2014/main" id="{8432E0F0-A33B-4971-9BD3-02E70E2F336A}"/>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sp>
          <p:nvSpPr>
            <p:cNvPr id="15" name="椭圆 29">
              <a:extLst>
                <a:ext uri="{FF2B5EF4-FFF2-40B4-BE49-F238E27FC236}">
                  <a16:creationId xmlns="" xmlns:a16="http://schemas.microsoft.com/office/drawing/2014/main" id="{BAB2B5D3-69A0-4C61-872B-13C44DFD0280}"/>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grpSp>
      <p:grpSp>
        <p:nvGrpSpPr>
          <p:cNvPr id="16" name="组合 30">
            <a:extLst>
              <a:ext uri="{FF2B5EF4-FFF2-40B4-BE49-F238E27FC236}">
                <a16:creationId xmlns="" xmlns:a16="http://schemas.microsoft.com/office/drawing/2014/main" id="{B9F7F3E7-8DC2-4D06-908A-95645E695416}"/>
              </a:ext>
            </a:extLst>
          </p:cNvPr>
          <p:cNvGrpSpPr/>
          <p:nvPr/>
        </p:nvGrpSpPr>
        <p:grpSpPr>
          <a:xfrm>
            <a:off x="6637895" y="1905935"/>
            <a:ext cx="576326" cy="92122"/>
            <a:chOff x="4318304" y="3089060"/>
            <a:chExt cx="384317" cy="61430"/>
          </a:xfrm>
        </p:grpSpPr>
        <p:sp>
          <p:nvSpPr>
            <p:cNvPr id="17" name="圆角矩形 31">
              <a:extLst>
                <a:ext uri="{FF2B5EF4-FFF2-40B4-BE49-F238E27FC236}">
                  <a16:creationId xmlns="" xmlns:a16="http://schemas.microsoft.com/office/drawing/2014/main" id="{2F34A36C-FCA5-4B7D-8D58-D7610DF48DCE}"/>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sp>
          <p:nvSpPr>
            <p:cNvPr id="18" name="圆角矩形 32">
              <a:extLst>
                <a:ext uri="{FF2B5EF4-FFF2-40B4-BE49-F238E27FC236}">
                  <a16:creationId xmlns="" xmlns:a16="http://schemas.microsoft.com/office/drawing/2014/main" id="{809EA04F-5CCE-4019-A160-5E1CA24B0DB7}"/>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grpSp>
      <p:sp>
        <p:nvSpPr>
          <p:cNvPr id="19" name="文本框 40">
            <a:extLst>
              <a:ext uri="{FF2B5EF4-FFF2-40B4-BE49-F238E27FC236}">
                <a16:creationId xmlns="" xmlns:a16="http://schemas.microsoft.com/office/drawing/2014/main" id="{9153E620-7105-4F42-83C9-E59AE95D62CF}"/>
              </a:ext>
            </a:extLst>
          </p:cNvPr>
          <p:cNvSpPr txBox="1"/>
          <p:nvPr/>
        </p:nvSpPr>
        <p:spPr>
          <a:xfrm>
            <a:off x="8308680" y="1626919"/>
            <a:ext cx="9415440" cy="769441"/>
          </a:xfrm>
          <a:prstGeom prst="rect">
            <a:avLst/>
          </a:prstGeom>
          <a:noFill/>
        </p:spPr>
        <p:txBody>
          <a:bodyPr wrap="square" rtlCol="0">
            <a:spAutoFit/>
          </a:bodyPr>
          <a:lstStyle/>
          <a:p>
            <a:r>
              <a:rPr lang="en-US" altLang="zh-CN" sz="4400" b="1" dirty="0" err="1">
                <a:solidFill>
                  <a:schemeClr val="bg1"/>
                </a:solidFill>
                <a:latin typeface="Times New Roman" panose="02020603050405020304" pitchFamily="18" charset="0"/>
                <a:cs typeface="Times New Roman" panose="02020603050405020304" pitchFamily="18" charset="0"/>
                <a:sym typeface="+mn-lt"/>
              </a:rPr>
              <a:t>Lí</a:t>
            </a:r>
            <a:r>
              <a:rPr lang="en-US" altLang="zh-CN" sz="4400" b="1" dirty="0">
                <a:solidFill>
                  <a:schemeClr val="bg1"/>
                </a:solidFill>
                <a:latin typeface="Times New Roman" panose="02020603050405020304" pitchFamily="18" charset="0"/>
                <a:cs typeface="Times New Roman" panose="02020603050405020304" pitchFamily="18" charset="0"/>
                <a:sym typeface="+mn-lt"/>
              </a:rPr>
              <a:t> do </a:t>
            </a:r>
            <a:r>
              <a:rPr lang="en-US" altLang="zh-CN" sz="4400" b="1" dirty="0" err="1">
                <a:solidFill>
                  <a:schemeClr val="bg1"/>
                </a:solidFill>
                <a:latin typeface="Times New Roman" panose="02020603050405020304" pitchFamily="18" charset="0"/>
                <a:cs typeface="Times New Roman" panose="02020603050405020304" pitchFamily="18" charset="0"/>
                <a:sym typeface="+mn-lt"/>
              </a:rPr>
              <a:t>hình</a:t>
            </a:r>
            <a:r>
              <a:rPr lang="en-US" altLang="zh-CN" sz="4400" b="1" dirty="0">
                <a:solidFill>
                  <a:schemeClr val="bg1"/>
                </a:solidFill>
                <a:latin typeface="Times New Roman" panose="02020603050405020304" pitchFamily="18" charset="0"/>
                <a:cs typeface="Times New Roman" panose="02020603050405020304" pitchFamily="18" charset="0"/>
                <a:sym typeface="+mn-lt"/>
              </a:rPr>
              <a:t> </a:t>
            </a:r>
            <a:r>
              <a:rPr lang="en-US" altLang="zh-CN" sz="4400" b="1" dirty="0" err="1">
                <a:solidFill>
                  <a:schemeClr val="bg1"/>
                </a:solidFill>
                <a:latin typeface="Times New Roman" panose="02020603050405020304" pitchFamily="18" charset="0"/>
                <a:cs typeface="Times New Roman" panose="02020603050405020304" pitchFamily="18" charset="0"/>
                <a:sym typeface="+mn-lt"/>
              </a:rPr>
              <a:t>thành</a:t>
            </a:r>
            <a:r>
              <a:rPr lang="en-US" altLang="zh-CN" sz="4400" b="1" dirty="0">
                <a:solidFill>
                  <a:schemeClr val="bg1"/>
                </a:solidFill>
                <a:latin typeface="Times New Roman" panose="02020603050405020304" pitchFamily="18" charset="0"/>
                <a:cs typeface="Times New Roman" panose="02020603050405020304" pitchFamily="18" charset="0"/>
                <a:sym typeface="+mn-lt"/>
              </a:rPr>
              <a:t> </a:t>
            </a:r>
            <a:r>
              <a:rPr lang="en-US" altLang="zh-CN" sz="4400" b="1" dirty="0" err="1">
                <a:solidFill>
                  <a:schemeClr val="bg1"/>
                </a:solidFill>
                <a:latin typeface="Times New Roman" panose="02020603050405020304" pitchFamily="18" charset="0"/>
                <a:cs typeface="Times New Roman" panose="02020603050405020304" pitchFamily="18" charset="0"/>
                <a:sym typeface="+mn-lt"/>
              </a:rPr>
              <a:t>biện</a:t>
            </a:r>
            <a:r>
              <a:rPr lang="en-US" altLang="zh-CN" sz="4400" b="1" dirty="0">
                <a:solidFill>
                  <a:schemeClr val="bg1"/>
                </a:solidFill>
                <a:latin typeface="Times New Roman" panose="02020603050405020304" pitchFamily="18" charset="0"/>
                <a:cs typeface="Times New Roman" panose="02020603050405020304" pitchFamily="18" charset="0"/>
                <a:sym typeface="+mn-lt"/>
              </a:rPr>
              <a:t> </a:t>
            </a:r>
            <a:r>
              <a:rPr lang="en-US" altLang="zh-CN" sz="4400" b="1" dirty="0" err="1">
                <a:solidFill>
                  <a:schemeClr val="bg1"/>
                </a:solidFill>
                <a:latin typeface="Times New Roman" panose="02020603050405020304" pitchFamily="18" charset="0"/>
                <a:cs typeface="Times New Roman" panose="02020603050405020304" pitchFamily="18" charset="0"/>
                <a:sym typeface="+mn-lt"/>
              </a:rPr>
              <a:t>pháp</a:t>
            </a:r>
            <a:endParaRPr lang="en-US" altLang="zh-CN" sz="4400" b="1" dirty="0">
              <a:solidFill>
                <a:schemeClr val="bg1"/>
              </a:solidFill>
              <a:latin typeface="Times New Roman" panose="02020603050405020304" pitchFamily="18" charset="0"/>
              <a:cs typeface="Times New Roman" panose="02020603050405020304" pitchFamily="18" charset="0"/>
              <a:sym typeface="+mn-lt"/>
            </a:endParaRPr>
          </a:p>
        </p:txBody>
      </p:sp>
      <p:grpSp>
        <p:nvGrpSpPr>
          <p:cNvPr id="20" name="组合 34">
            <a:extLst>
              <a:ext uri="{FF2B5EF4-FFF2-40B4-BE49-F238E27FC236}">
                <a16:creationId xmlns="" xmlns:a16="http://schemas.microsoft.com/office/drawing/2014/main" id="{73BEBDAE-E61C-46D5-8E6E-81ACFF96F8FE}"/>
              </a:ext>
            </a:extLst>
          </p:cNvPr>
          <p:cNvGrpSpPr/>
          <p:nvPr/>
        </p:nvGrpSpPr>
        <p:grpSpPr>
          <a:xfrm>
            <a:off x="7432235" y="1598590"/>
            <a:ext cx="972914" cy="843895"/>
            <a:chOff x="5030931" y="2884106"/>
            <a:chExt cx="648779" cy="562742"/>
          </a:xfrm>
        </p:grpSpPr>
        <p:sp>
          <p:nvSpPr>
            <p:cNvPr id="21" name="椭圆 35">
              <a:extLst>
                <a:ext uri="{FF2B5EF4-FFF2-40B4-BE49-F238E27FC236}">
                  <a16:creationId xmlns="" xmlns:a16="http://schemas.microsoft.com/office/drawing/2014/main" id="{C942E2A3-B410-4F92-8B6B-04172D044A31}"/>
                </a:ext>
              </a:extLst>
            </p:cNvPr>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b="1" dirty="0">
                <a:solidFill>
                  <a:schemeClr val="accent5">
                    <a:lumMod val="50000"/>
                  </a:schemeClr>
                </a:solidFill>
                <a:latin typeface="Times New Roman" panose="02020603050405020304" pitchFamily="18" charset="0"/>
                <a:cs typeface="Times New Roman" panose="02020603050405020304" pitchFamily="18" charset="0"/>
                <a:sym typeface="+mn-lt"/>
              </a:endParaRPr>
            </a:p>
          </p:txBody>
        </p:sp>
        <p:sp>
          <p:nvSpPr>
            <p:cNvPr id="22" name="文本框 58">
              <a:extLst>
                <a:ext uri="{FF2B5EF4-FFF2-40B4-BE49-F238E27FC236}">
                  <a16:creationId xmlns="" xmlns:a16="http://schemas.microsoft.com/office/drawing/2014/main" id="{D5F45B20-1465-4D2B-8048-232AA1DC3FFE}"/>
                </a:ext>
              </a:extLst>
            </p:cNvPr>
            <p:cNvSpPr txBox="1"/>
            <p:nvPr/>
          </p:nvSpPr>
          <p:spPr>
            <a:xfrm>
              <a:off x="5030931" y="2902999"/>
              <a:ext cx="648779" cy="492570"/>
            </a:xfrm>
            <a:prstGeom prst="rect">
              <a:avLst/>
            </a:prstGeom>
            <a:noFill/>
          </p:spPr>
          <p:txBody>
            <a:bodyPr wrap="square" rtlCol="0">
              <a:spAutoFit/>
            </a:bodyPr>
            <a:lstStyle/>
            <a:p>
              <a:pPr algn="ctr"/>
              <a:r>
                <a:rPr lang="en-US" altLang="zh-CN" sz="4200" b="1" dirty="0">
                  <a:solidFill>
                    <a:schemeClr val="accent5">
                      <a:lumMod val="50000"/>
                    </a:schemeClr>
                  </a:solidFill>
                  <a:latin typeface="Times New Roman" panose="02020603050405020304" pitchFamily="18" charset="0"/>
                  <a:cs typeface="Times New Roman" panose="02020603050405020304" pitchFamily="18" charset="0"/>
                  <a:sym typeface="+mn-lt"/>
                </a:rPr>
                <a:t>I</a:t>
              </a:r>
              <a:endParaRPr lang="zh-CN" altLang="en-US" sz="4200" b="1" dirty="0">
                <a:solidFill>
                  <a:schemeClr val="accent5">
                    <a:lumMod val="50000"/>
                  </a:schemeClr>
                </a:solidFill>
                <a:latin typeface="Times New Roman" panose="02020603050405020304" pitchFamily="18" charset="0"/>
                <a:cs typeface="Times New Roman" panose="02020603050405020304" pitchFamily="18" charset="0"/>
                <a:sym typeface="+mn-lt"/>
              </a:endParaRPr>
            </a:p>
          </p:txBody>
        </p:sp>
      </p:grpSp>
      <p:sp>
        <p:nvSpPr>
          <p:cNvPr id="23" name="文本框 40">
            <a:extLst>
              <a:ext uri="{FF2B5EF4-FFF2-40B4-BE49-F238E27FC236}">
                <a16:creationId xmlns="" xmlns:a16="http://schemas.microsoft.com/office/drawing/2014/main" id="{F22491AD-0087-4302-9DDC-04E1C3BAF3A0}"/>
              </a:ext>
            </a:extLst>
          </p:cNvPr>
          <p:cNvSpPr txBox="1"/>
          <p:nvPr/>
        </p:nvSpPr>
        <p:spPr>
          <a:xfrm>
            <a:off x="1255245" y="3775324"/>
            <a:ext cx="4246394" cy="1815882"/>
          </a:xfrm>
          <a:prstGeom prst="rect">
            <a:avLst/>
          </a:prstGeom>
          <a:noFill/>
        </p:spPr>
        <p:txBody>
          <a:bodyPr wrap="square" rtlCol="0">
            <a:spAutoFit/>
          </a:bodyPr>
          <a:lstStyle/>
          <a:p>
            <a:pPr algn="ctr"/>
            <a:r>
              <a:rPr lang="en-US" altLang="zh-CN" sz="5600" b="1" dirty="0">
                <a:solidFill>
                  <a:schemeClr val="bg1"/>
                </a:solidFill>
                <a:latin typeface="Times New Roman" panose="02020603050405020304" pitchFamily="18" charset="0"/>
                <a:cs typeface="Times New Roman" panose="02020603050405020304" pitchFamily="18" charset="0"/>
                <a:sym typeface="+mn-lt"/>
              </a:rPr>
              <a:t>CẤU TRÚC BIỆN PHÁP</a:t>
            </a:r>
            <a:endParaRPr lang="zh-CN" altLang="en-US" sz="5600" b="1" dirty="0">
              <a:solidFill>
                <a:schemeClr val="bg1"/>
              </a:solidFill>
              <a:latin typeface="Times New Roman" panose="02020603050405020304" pitchFamily="18" charset="0"/>
              <a:cs typeface="Times New Roman" panose="02020603050405020304" pitchFamily="18" charset="0"/>
              <a:sym typeface="+mn-lt"/>
            </a:endParaRPr>
          </a:p>
        </p:txBody>
      </p:sp>
      <p:sp>
        <p:nvSpPr>
          <p:cNvPr id="24" name="圆角矩形 23">
            <a:extLst>
              <a:ext uri="{FF2B5EF4-FFF2-40B4-BE49-F238E27FC236}">
                <a16:creationId xmlns="" xmlns:a16="http://schemas.microsoft.com/office/drawing/2014/main" id="{8143B0F4-E5EE-4875-8218-1391D48D2A85}"/>
              </a:ext>
            </a:extLst>
          </p:cNvPr>
          <p:cNvSpPr/>
          <p:nvPr/>
        </p:nvSpPr>
        <p:spPr>
          <a:xfrm>
            <a:off x="6963126" y="4043084"/>
            <a:ext cx="10890240" cy="1501768"/>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cs typeface="+mn-ea"/>
              <a:sym typeface="+mn-lt"/>
            </a:endParaRPr>
          </a:p>
        </p:txBody>
      </p:sp>
      <p:grpSp>
        <p:nvGrpSpPr>
          <p:cNvPr id="25" name="组合 24">
            <a:extLst>
              <a:ext uri="{FF2B5EF4-FFF2-40B4-BE49-F238E27FC236}">
                <a16:creationId xmlns="" xmlns:a16="http://schemas.microsoft.com/office/drawing/2014/main" id="{6267FA89-5DCB-493C-B174-FEB125DD62EB}"/>
              </a:ext>
            </a:extLst>
          </p:cNvPr>
          <p:cNvGrpSpPr/>
          <p:nvPr/>
        </p:nvGrpSpPr>
        <p:grpSpPr>
          <a:xfrm>
            <a:off x="7103667" y="4670634"/>
            <a:ext cx="236954" cy="236956"/>
            <a:chOff x="4486616" y="3001075"/>
            <a:chExt cx="274695" cy="274699"/>
          </a:xfrm>
        </p:grpSpPr>
        <p:sp>
          <p:nvSpPr>
            <p:cNvPr id="26" name="椭圆 25">
              <a:extLst>
                <a:ext uri="{FF2B5EF4-FFF2-40B4-BE49-F238E27FC236}">
                  <a16:creationId xmlns="" xmlns:a16="http://schemas.microsoft.com/office/drawing/2014/main" id="{577B87BD-164D-48CC-88A7-A26A621B1F8B}"/>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sp>
          <p:nvSpPr>
            <p:cNvPr id="27" name="椭圆 26">
              <a:extLst>
                <a:ext uri="{FF2B5EF4-FFF2-40B4-BE49-F238E27FC236}">
                  <a16:creationId xmlns="" xmlns:a16="http://schemas.microsoft.com/office/drawing/2014/main" id="{1E22ED05-5D1B-4DFD-8646-698400641957}"/>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grpSp>
      <p:grpSp>
        <p:nvGrpSpPr>
          <p:cNvPr id="28" name="组合 27">
            <a:extLst>
              <a:ext uri="{FF2B5EF4-FFF2-40B4-BE49-F238E27FC236}">
                <a16:creationId xmlns="" xmlns:a16="http://schemas.microsoft.com/office/drawing/2014/main" id="{F5E6A3C6-DBD1-41DF-9026-20E2DF2B4963}"/>
              </a:ext>
            </a:extLst>
          </p:cNvPr>
          <p:cNvGrpSpPr/>
          <p:nvPr/>
        </p:nvGrpSpPr>
        <p:grpSpPr>
          <a:xfrm>
            <a:off x="6504815" y="4670634"/>
            <a:ext cx="236954" cy="236956"/>
            <a:chOff x="4486616" y="3001075"/>
            <a:chExt cx="274695" cy="274699"/>
          </a:xfrm>
        </p:grpSpPr>
        <p:sp>
          <p:nvSpPr>
            <p:cNvPr id="29" name="椭圆 28">
              <a:extLst>
                <a:ext uri="{FF2B5EF4-FFF2-40B4-BE49-F238E27FC236}">
                  <a16:creationId xmlns="" xmlns:a16="http://schemas.microsoft.com/office/drawing/2014/main" id="{0203E661-DAA4-47CA-AC3B-0BEE870BFD46}"/>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sp>
          <p:nvSpPr>
            <p:cNvPr id="30" name="椭圆 29">
              <a:extLst>
                <a:ext uri="{FF2B5EF4-FFF2-40B4-BE49-F238E27FC236}">
                  <a16:creationId xmlns="" xmlns:a16="http://schemas.microsoft.com/office/drawing/2014/main" id="{73A1CC4D-39C1-4861-91EE-B6AA839DB3C2}"/>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grpSp>
      <p:grpSp>
        <p:nvGrpSpPr>
          <p:cNvPr id="31" name="组合 30">
            <a:extLst>
              <a:ext uri="{FF2B5EF4-FFF2-40B4-BE49-F238E27FC236}">
                <a16:creationId xmlns="" xmlns:a16="http://schemas.microsoft.com/office/drawing/2014/main" id="{DFAF09A3-6494-48D0-8E4E-D64C08C9BF17}"/>
              </a:ext>
            </a:extLst>
          </p:cNvPr>
          <p:cNvGrpSpPr/>
          <p:nvPr/>
        </p:nvGrpSpPr>
        <p:grpSpPr>
          <a:xfrm>
            <a:off x="6637895" y="4737939"/>
            <a:ext cx="576326" cy="92122"/>
            <a:chOff x="4318304" y="3089060"/>
            <a:chExt cx="384317" cy="61430"/>
          </a:xfrm>
        </p:grpSpPr>
        <p:sp>
          <p:nvSpPr>
            <p:cNvPr id="32" name="圆角矩形 31">
              <a:extLst>
                <a:ext uri="{FF2B5EF4-FFF2-40B4-BE49-F238E27FC236}">
                  <a16:creationId xmlns="" xmlns:a16="http://schemas.microsoft.com/office/drawing/2014/main" id="{8EFE4D29-9868-4555-956E-E89A8DC70C27}"/>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sp>
          <p:nvSpPr>
            <p:cNvPr id="33" name="圆角矩形 32">
              <a:extLst>
                <a:ext uri="{FF2B5EF4-FFF2-40B4-BE49-F238E27FC236}">
                  <a16:creationId xmlns="" xmlns:a16="http://schemas.microsoft.com/office/drawing/2014/main" id="{407707E0-6B4B-4255-8C6D-50D7C07FB432}"/>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grpSp>
      <p:sp>
        <p:nvSpPr>
          <p:cNvPr id="34" name="文本框 40">
            <a:extLst>
              <a:ext uri="{FF2B5EF4-FFF2-40B4-BE49-F238E27FC236}">
                <a16:creationId xmlns="" xmlns:a16="http://schemas.microsoft.com/office/drawing/2014/main" id="{AE135D10-C59A-44F8-9047-5B78FEE5213C}"/>
              </a:ext>
            </a:extLst>
          </p:cNvPr>
          <p:cNvSpPr txBox="1"/>
          <p:nvPr/>
        </p:nvSpPr>
        <p:spPr>
          <a:xfrm>
            <a:off x="8308680" y="4458922"/>
            <a:ext cx="9415440" cy="769441"/>
          </a:xfrm>
          <a:prstGeom prst="rect">
            <a:avLst/>
          </a:prstGeom>
          <a:noFill/>
        </p:spPr>
        <p:txBody>
          <a:bodyPr wrap="square" rtlCol="0">
            <a:spAutoFit/>
          </a:bodyPr>
          <a:lstStyle/>
          <a:p>
            <a:r>
              <a:rPr lang="en-US" altLang="zh-CN" sz="4400" b="1" dirty="0" err="1">
                <a:solidFill>
                  <a:schemeClr val="bg1"/>
                </a:solidFill>
                <a:latin typeface="Times New Roman" panose="02020603050405020304" pitchFamily="18" charset="0"/>
                <a:cs typeface="Times New Roman" panose="02020603050405020304" pitchFamily="18" charset="0"/>
                <a:sym typeface="+mn-lt"/>
              </a:rPr>
              <a:t>Nội</a:t>
            </a:r>
            <a:r>
              <a:rPr lang="en-US" altLang="zh-CN" sz="4400" b="1" dirty="0">
                <a:solidFill>
                  <a:schemeClr val="bg1"/>
                </a:solidFill>
                <a:latin typeface="Times New Roman" panose="02020603050405020304" pitchFamily="18" charset="0"/>
                <a:cs typeface="Times New Roman" panose="02020603050405020304" pitchFamily="18" charset="0"/>
                <a:sym typeface="+mn-lt"/>
              </a:rPr>
              <a:t> dung </a:t>
            </a:r>
            <a:r>
              <a:rPr lang="en-US" altLang="zh-CN" sz="4400" b="1" dirty="0" err="1">
                <a:solidFill>
                  <a:schemeClr val="bg1"/>
                </a:solidFill>
                <a:latin typeface="Times New Roman" panose="02020603050405020304" pitchFamily="18" charset="0"/>
                <a:cs typeface="Times New Roman" panose="02020603050405020304" pitchFamily="18" charset="0"/>
                <a:sym typeface="+mn-lt"/>
              </a:rPr>
              <a:t>biện</a:t>
            </a:r>
            <a:r>
              <a:rPr lang="en-US" altLang="zh-CN" sz="4400" b="1" dirty="0">
                <a:solidFill>
                  <a:schemeClr val="bg1"/>
                </a:solidFill>
                <a:latin typeface="Times New Roman" panose="02020603050405020304" pitchFamily="18" charset="0"/>
                <a:cs typeface="Times New Roman" panose="02020603050405020304" pitchFamily="18" charset="0"/>
                <a:sym typeface="+mn-lt"/>
              </a:rPr>
              <a:t> </a:t>
            </a:r>
            <a:r>
              <a:rPr lang="en-US" altLang="zh-CN" sz="4400" b="1" dirty="0" err="1">
                <a:solidFill>
                  <a:schemeClr val="bg1"/>
                </a:solidFill>
                <a:latin typeface="Times New Roman" panose="02020603050405020304" pitchFamily="18" charset="0"/>
                <a:cs typeface="Times New Roman" panose="02020603050405020304" pitchFamily="18" charset="0"/>
                <a:sym typeface="+mn-lt"/>
              </a:rPr>
              <a:t>pháp</a:t>
            </a:r>
            <a:endParaRPr lang="en-US" altLang="zh-CN" sz="4400" b="1" dirty="0">
              <a:solidFill>
                <a:schemeClr val="bg1"/>
              </a:solidFill>
              <a:latin typeface="Times New Roman" panose="02020603050405020304" pitchFamily="18" charset="0"/>
              <a:cs typeface="Times New Roman" panose="02020603050405020304" pitchFamily="18" charset="0"/>
              <a:sym typeface="+mn-lt"/>
            </a:endParaRPr>
          </a:p>
        </p:txBody>
      </p:sp>
      <p:grpSp>
        <p:nvGrpSpPr>
          <p:cNvPr id="35" name="组合 34">
            <a:extLst>
              <a:ext uri="{FF2B5EF4-FFF2-40B4-BE49-F238E27FC236}">
                <a16:creationId xmlns="" xmlns:a16="http://schemas.microsoft.com/office/drawing/2014/main" id="{4AF904DC-F376-4E1B-BF2E-52CC6679C778}"/>
              </a:ext>
            </a:extLst>
          </p:cNvPr>
          <p:cNvGrpSpPr/>
          <p:nvPr/>
        </p:nvGrpSpPr>
        <p:grpSpPr>
          <a:xfrm>
            <a:off x="7432235" y="4430594"/>
            <a:ext cx="972914" cy="843895"/>
            <a:chOff x="5030931" y="2884106"/>
            <a:chExt cx="648779" cy="562742"/>
          </a:xfrm>
        </p:grpSpPr>
        <p:sp>
          <p:nvSpPr>
            <p:cNvPr id="36" name="椭圆 35">
              <a:extLst>
                <a:ext uri="{FF2B5EF4-FFF2-40B4-BE49-F238E27FC236}">
                  <a16:creationId xmlns="" xmlns:a16="http://schemas.microsoft.com/office/drawing/2014/main" id="{217DC1BF-3118-4B56-8D96-8BFA52D9241D}"/>
                </a:ext>
              </a:extLst>
            </p:cNvPr>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b="1" dirty="0">
                <a:solidFill>
                  <a:schemeClr val="accent5">
                    <a:lumMod val="50000"/>
                  </a:schemeClr>
                </a:solidFill>
                <a:latin typeface="Times New Roman" panose="02020603050405020304" pitchFamily="18" charset="0"/>
                <a:cs typeface="Times New Roman" panose="02020603050405020304" pitchFamily="18" charset="0"/>
                <a:sym typeface="+mn-lt"/>
              </a:endParaRPr>
            </a:p>
          </p:txBody>
        </p:sp>
        <p:sp>
          <p:nvSpPr>
            <p:cNvPr id="37" name="文本框 58">
              <a:extLst>
                <a:ext uri="{FF2B5EF4-FFF2-40B4-BE49-F238E27FC236}">
                  <a16:creationId xmlns="" xmlns:a16="http://schemas.microsoft.com/office/drawing/2014/main" id="{D51F1359-2A32-4D8A-A342-5ECC0A634452}"/>
                </a:ext>
              </a:extLst>
            </p:cNvPr>
            <p:cNvSpPr txBox="1"/>
            <p:nvPr/>
          </p:nvSpPr>
          <p:spPr>
            <a:xfrm>
              <a:off x="5030931" y="2902999"/>
              <a:ext cx="648779" cy="492570"/>
            </a:xfrm>
            <a:prstGeom prst="rect">
              <a:avLst/>
            </a:prstGeom>
            <a:noFill/>
          </p:spPr>
          <p:txBody>
            <a:bodyPr wrap="square" rtlCol="0">
              <a:spAutoFit/>
            </a:bodyPr>
            <a:lstStyle/>
            <a:p>
              <a:pPr algn="ctr"/>
              <a:r>
                <a:rPr lang="en-US" altLang="zh-CN" sz="4200" b="1" dirty="0">
                  <a:solidFill>
                    <a:schemeClr val="accent5">
                      <a:lumMod val="50000"/>
                    </a:schemeClr>
                  </a:solidFill>
                  <a:latin typeface="Times New Roman" panose="02020603050405020304" pitchFamily="18" charset="0"/>
                  <a:cs typeface="Times New Roman" panose="02020603050405020304" pitchFamily="18" charset="0"/>
                  <a:sym typeface="+mn-lt"/>
                </a:rPr>
                <a:t>II</a:t>
              </a:r>
              <a:endParaRPr lang="zh-CN" altLang="en-US" sz="4200" b="1" dirty="0">
                <a:solidFill>
                  <a:schemeClr val="accent5">
                    <a:lumMod val="50000"/>
                  </a:schemeClr>
                </a:solidFill>
                <a:latin typeface="Times New Roman" panose="02020603050405020304" pitchFamily="18" charset="0"/>
                <a:cs typeface="Times New Roman" panose="02020603050405020304" pitchFamily="18" charset="0"/>
                <a:sym typeface="+mn-lt"/>
              </a:endParaRPr>
            </a:p>
          </p:txBody>
        </p:sp>
      </p:grpSp>
      <p:sp>
        <p:nvSpPr>
          <p:cNvPr id="38" name="圆角矩形 23">
            <a:extLst>
              <a:ext uri="{FF2B5EF4-FFF2-40B4-BE49-F238E27FC236}">
                <a16:creationId xmlns="" xmlns:a16="http://schemas.microsoft.com/office/drawing/2014/main" id="{ECD9DD7D-8930-4337-8D8C-E3852D368A49}"/>
              </a:ext>
            </a:extLst>
          </p:cNvPr>
          <p:cNvSpPr/>
          <p:nvPr/>
        </p:nvSpPr>
        <p:spPr>
          <a:xfrm>
            <a:off x="6963126" y="6946602"/>
            <a:ext cx="10890240" cy="1501768"/>
          </a:xfrm>
          <a:prstGeom prst="roundRect">
            <a:avLst>
              <a:gd name="adj" fmla="val 9976"/>
            </a:avLst>
          </a:prstGeom>
          <a:solidFill>
            <a:srgbClr val="0070C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cs typeface="+mn-ea"/>
              <a:sym typeface="+mn-lt"/>
            </a:endParaRPr>
          </a:p>
        </p:txBody>
      </p:sp>
      <p:grpSp>
        <p:nvGrpSpPr>
          <p:cNvPr id="39" name="组合 24">
            <a:extLst>
              <a:ext uri="{FF2B5EF4-FFF2-40B4-BE49-F238E27FC236}">
                <a16:creationId xmlns="" xmlns:a16="http://schemas.microsoft.com/office/drawing/2014/main" id="{2BBAF813-889B-47BA-AEAA-7EA87B8DFC24}"/>
              </a:ext>
            </a:extLst>
          </p:cNvPr>
          <p:cNvGrpSpPr/>
          <p:nvPr/>
        </p:nvGrpSpPr>
        <p:grpSpPr>
          <a:xfrm>
            <a:off x="7103667" y="7574152"/>
            <a:ext cx="236954" cy="236956"/>
            <a:chOff x="4486616" y="3001075"/>
            <a:chExt cx="274695" cy="274699"/>
          </a:xfrm>
        </p:grpSpPr>
        <p:sp>
          <p:nvSpPr>
            <p:cNvPr id="40" name="椭圆 25">
              <a:extLst>
                <a:ext uri="{FF2B5EF4-FFF2-40B4-BE49-F238E27FC236}">
                  <a16:creationId xmlns="" xmlns:a16="http://schemas.microsoft.com/office/drawing/2014/main" id="{05094E5E-7C53-411A-B863-902A18ED1D2A}"/>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sp>
          <p:nvSpPr>
            <p:cNvPr id="41" name="椭圆 26">
              <a:extLst>
                <a:ext uri="{FF2B5EF4-FFF2-40B4-BE49-F238E27FC236}">
                  <a16:creationId xmlns="" xmlns:a16="http://schemas.microsoft.com/office/drawing/2014/main" id="{B9A81AB9-ED84-4B90-B53F-32B887600C04}"/>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grpSp>
      <p:grpSp>
        <p:nvGrpSpPr>
          <p:cNvPr id="42" name="组合 27">
            <a:extLst>
              <a:ext uri="{FF2B5EF4-FFF2-40B4-BE49-F238E27FC236}">
                <a16:creationId xmlns="" xmlns:a16="http://schemas.microsoft.com/office/drawing/2014/main" id="{BE3337C8-4323-4C2C-92CC-82D73A73BD7D}"/>
              </a:ext>
            </a:extLst>
          </p:cNvPr>
          <p:cNvGrpSpPr/>
          <p:nvPr/>
        </p:nvGrpSpPr>
        <p:grpSpPr>
          <a:xfrm>
            <a:off x="6504815" y="7574152"/>
            <a:ext cx="236954" cy="236956"/>
            <a:chOff x="4486616" y="3001075"/>
            <a:chExt cx="274695" cy="274699"/>
          </a:xfrm>
        </p:grpSpPr>
        <p:sp>
          <p:nvSpPr>
            <p:cNvPr id="43" name="椭圆 28">
              <a:extLst>
                <a:ext uri="{FF2B5EF4-FFF2-40B4-BE49-F238E27FC236}">
                  <a16:creationId xmlns="" xmlns:a16="http://schemas.microsoft.com/office/drawing/2014/main" id="{E6D500B6-AB12-4925-8A93-F25B73EC67A0}"/>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sp>
          <p:nvSpPr>
            <p:cNvPr id="44" name="椭圆 29">
              <a:extLst>
                <a:ext uri="{FF2B5EF4-FFF2-40B4-BE49-F238E27FC236}">
                  <a16:creationId xmlns="" xmlns:a16="http://schemas.microsoft.com/office/drawing/2014/main" id="{74214E8B-01D7-4582-8B4E-B436EAA7ED3B}"/>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grpSp>
      <p:grpSp>
        <p:nvGrpSpPr>
          <p:cNvPr id="45" name="组合 30">
            <a:extLst>
              <a:ext uri="{FF2B5EF4-FFF2-40B4-BE49-F238E27FC236}">
                <a16:creationId xmlns="" xmlns:a16="http://schemas.microsoft.com/office/drawing/2014/main" id="{97979E7D-B578-4D2F-98E9-A4C3F068F528}"/>
              </a:ext>
            </a:extLst>
          </p:cNvPr>
          <p:cNvGrpSpPr/>
          <p:nvPr/>
        </p:nvGrpSpPr>
        <p:grpSpPr>
          <a:xfrm>
            <a:off x="6637895" y="7641457"/>
            <a:ext cx="576326" cy="92122"/>
            <a:chOff x="4318304" y="3089060"/>
            <a:chExt cx="384317" cy="61430"/>
          </a:xfrm>
        </p:grpSpPr>
        <p:sp>
          <p:nvSpPr>
            <p:cNvPr id="46" name="圆角矩形 31">
              <a:extLst>
                <a:ext uri="{FF2B5EF4-FFF2-40B4-BE49-F238E27FC236}">
                  <a16:creationId xmlns="" xmlns:a16="http://schemas.microsoft.com/office/drawing/2014/main" id="{7C7FD1EA-2041-47AB-B179-2DC97C9983DB}"/>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sp>
          <p:nvSpPr>
            <p:cNvPr id="47" name="圆角矩形 32">
              <a:extLst>
                <a:ext uri="{FF2B5EF4-FFF2-40B4-BE49-F238E27FC236}">
                  <a16:creationId xmlns="" xmlns:a16="http://schemas.microsoft.com/office/drawing/2014/main" id="{6760C436-8375-473C-B825-68739FFF836F}"/>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a:solidFill>
                  <a:prstClr val="white"/>
                </a:solidFill>
                <a:cs typeface="+mn-ea"/>
                <a:sym typeface="+mn-lt"/>
              </a:endParaRPr>
            </a:p>
          </p:txBody>
        </p:sp>
      </p:grpSp>
      <p:sp>
        <p:nvSpPr>
          <p:cNvPr id="48" name="文本框 40">
            <a:extLst>
              <a:ext uri="{FF2B5EF4-FFF2-40B4-BE49-F238E27FC236}">
                <a16:creationId xmlns="" xmlns:a16="http://schemas.microsoft.com/office/drawing/2014/main" id="{D84E8D6A-8F5E-4CB4-85F8-A180BD984F49}"/>
              </a:ext>
            </a:extLst>
          </p:cNvPr>
          <p:cNvSpPr txBox="1"/>
          <p:nvPr/>
        </p:nvSpPr>
        <p:spPr>
          <a:xfrm>
            <a:off x="8308680" y="7362441"/>
            <a:ext cx="9415440" cy="769441"/>
          </a:xfrm>
          <a:prstGeom prst="rect">
            <a:avLst/>
          </a:prstGeom>
          <a:noFill/>
        </p:spPr>
        <p:txBody>
          <a:bodyPr wrap="square" rtlCol="0">
            <a:spAutoFit/>
          </a:bodyPr>
          <a:lstStyle/>
          <a:p>
            <a:r>
              <a:rPr lang="en-US" altLang="zh-CN" sz="4400" b="1" dirty="0" err="1">
                <a:solidFill>
                  <a:schemeClr val="bg1"/>
                </a:solidFill>
                <a:latin typeface="Times New Roman" panose="02020603050405020304" pitchFamily="18" charset="0"/>
                <a:cs typeface="Times New Roman" panose="02020603050405020304" pitchFamily="18" charset="0"/>
                <a:sym typeface="+mn-lt"/>
              </a:rPr>
              <a:t>Kết</a:t>
            </a:r>
            <a:r>
              <a:rPr lang="en-US" altLang="zh-CN" sz="4400" b="1" dirty="0">
                <a:solidFill>
                  <a:schemeClr val="bg1"/>
                </a:solidFill>
                <a:latin typeface="Times New Roman" panose="02020603050405020304" pitchFamily="18" charset="0"/>
                <a:cs typeface="Times New Roman" panose="02020603050405020304" pitchFamily="18" charset="0"/>
                <a:sym typeface="+mn-lt"/>
              </a:rPr>
              <a:t> </a:t>
            </a:r>
            <a:r>
              <a:rPr lang="en-US" altLang="zh-CN" sz="4400" b="1" dirty="0" err="1">
                <a:solidFill>
                  <a:schemeClr val="bg1"/>
                </a:solidFill>
                <a:latin typeface="Times New Roman" panose="02020603050405020304" pitchFamily="18" charset="0"/>
                <a:cs typeface="Times New Roman" panose="02020603050405020304" pitchFamily="18" charset="0"/>
                <a:sym typeface="+mn-lt"/>
              </a:rPr>
              <a:t>luận</a:t>
            </a:r>
            <a:r>
              <a:rPr lang="en-US" altLang="zh-CN" sz="4400" b="1" dirty="0">
                <a:solidFill>
                  <a:schemeClr val="bg1"/>
                </a:solidFill>
                <a:latin typeface="Times New Roman" panose="02020603050405020304" pitchFamily="18" charset="0"/>
                <a:cs typeface="Times New Roman" panose="02020603050405020304" pitchFamily="18" charset="0"/>
                <a:sym typeface="+mn-lt"/>
              </a:rPr>
              <a:t> </a:t>
            </a:r>
            <a:r>
              <a:rPr lang="en-US" altLang="zh-CN" sz="4400" b="1" dirty="0" err="1">
                <a:solidFill>
                  <a:schemeClr val="bg1"/>
                </a:solidFill>
                <a:latin typeface="Times New Roman" panose="02020603050405020304" pitchFamily="18" charset="0"/>
                <a:cs typeface="Times New Roman" panose="02020603050405020304" pitchFamily="18" charset="0"/>
                <a:sym typeface="+mn-lt"/>
              </a:rPr>
              <a:t>và</a:t>
            </a:r>
            <a:r>
              <a:rPr lang="en-US" altLang="zh-CN" sz="4400" b="1" dirty="0">
                <a:solidFill>
                  <a:schemeClr val="bg1"/>
                </a:solidFill>
                <a:latin typeface="Times New Roman" panose="02020603050405020304" pitchFamily="18" charset="0"/>
                <a:cs typeface="Times New Roman" panose="02020603050405020304" pitchFamily="18" charset="0"/>
                <a:sym typeface="+mn-lt"/>
              </a:rPr>
              <a:t> </a:t>
            </a:r>
            <a:r>
              <a:rPr lang="en-US" altLang="zh-CN" sz="4400" b="1" dirty="0" err="1">
                <a:solidFill>
                  <a:schemeClr val="bg1"/>
                </a:solidFill>
                <a:latin typeface="Times New Roman" panose="02020603050405020304" pitchFamily="18" charset="0"/>
                <a:cs typeface="Times New Roman" panose="02020603050405020304" pitchFamily="18" charset="0"/>
                <a:sym typeface="+mn-lt"/>
              </a:rPr>
              <a:t>kiến</a:t>
            </a:r>
            <a:r>
              <a:rPr lang="en-US" altLang="zh-CN" sz="4400" b="1" dirty="0">
                <a:solidFill>
                  <a:schemeClr val="bg1"/>
                </a:solidFill>
                <a:latin typeface="Times New Roman" panose="02020603050405020304" pitchFamily="18" charset="0"/>
                <a:cs typeface="Times New Roman" panose="02020603050405020304" pitchFamily="18" charset="0"/>
                <a:sym typeface="+mn-lt"/>
              </a:rPr>
              <a:t> </a:t>
            </a:r>
            <a:r>
              <a:rPr lang="en-US" altLang="zh-CN" sz="4400" b="1" dirty="0" err="1">
                <a:solidFill>
                  <a:schemeClr val="bg1"/>
                </a:solidFill>
                <a:latin typeface="Times New Roman" panose="02020603050405020304" pitchFamily="18" charset="0"/>
                <a:cs typeface="Times New Roman" panose="02020603050405020304" pitchFamily="18" charset="0"/>
                <a:sym typeface="+mn-lt"/>
              </a:rPr>
              <a:t>nghị</a:t>
            </a:r>
            <a:endParaRPr lang="en-US" altLang="zh-CN" sz="4400" b="1" dirty="0">
              <a:solidFill>
                <a:schemeClr val="bg1"/>
              </a:solidFill>
              <a:latin typeface="Times New Roman" panose="02020603050405020304" pitchFamily="18" charset="0"/>
              <a:cs typeface="Times New Roman" panose="02020603050405020304" pitchFamily="18" charset="0"/>
              <a:sym typeface="+mn-lt"/>
            </a:endParaRPr>
          </a:p>
        </p:txBody>
      </p:sp>
      <p:grpSp>
        <p:nvGrpSpPr>
          <p:cNvPr id="49" name="组合 34">
            <a:extLst>
              <a:ext uri="{FF2B5EF4-FFF2-40B4-BE49-F238E27FC236}">
                <a16:creationId xmlns="" xmlns:a16="http://schemas.microsoft.com/office/drawing/2014/main" id="{24AF1575-E0CB-4B11-B407-7B4DF46D0F99}"/>
              </a:ext>
            </a:extLst>
          </p:cNvPr>
          <p:cNvGrpSpPr/>
          <p:nvPr/>
        </p:nvGrpSpPr>
        <p:grpSpPr>
          <a:xfrm>
            <a:off x="7345147" y="7334107"/>
            <a:ext cx="1127538" cy="843894"/>
            <a:chOff x="4972857" y="2884106"/>
            <a:chExt cx="751889" cy="562742"/>
          </a:xfrm>
        </p:grpSpPr>
        <p:sp>
          <p:nvSpPr>
            <p:cNvPr id="50" name="椭圆 35">
              <a:extLst>
                <a:ext uri="{FF2B5EF4-FFF2-40B4-BE49-F238E27FC236}">
                  <a16:creationId xmlns="" xmlns:a16="http://schemas.microsoft.com/office/drawing/2014/main" id="{06834FA9-E166-4BE5-B054-E910BED85B5D}"/>
                </a:ext>
              </a:extLst>
            </p:cNvPr>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20" b="1" dirty="0">
                <a:solidFill>
                  <a:schemeClr val="accent5">
                    <a:lumMod val="50000"/>
                  </a:schemeClr>
                </a:solidFill>
                <a:latin typeface="Times New Roman" panose="02020603050405020304" pitchFamily="18" charset="0"/>
                <a:cs typeface="Times New Roman" panose="02020603050405020304" pitchFamily="18" charset="0"/>
                <a:sym typeface="+mn-lt"/>
              </a:endParaRPr>
            </a:p>
          </p:txBody>
        </p:sp>
        <p:sp>
          <p:nvSpPr>
            <p:cNvPr id="51" name="文本框 58">
              <a:extLst>
                <a:ext uri="{FF2B5EF4-FFF2-40B4-BE49-F238E27FC236}">
                  <a16:creationId xmlns="" xmlns:a16="http://schemas.microsoft.com/office/drawing/2014/main" id="{FE5C3DAD-CB97-4A64-AA3E-F0D588C83998}"/>
                </a:ext>
              </a:extLst>
            </p:cNvPr>
            <p:cNvSpPr txBox="1"/>
            <p:nvPr/>
          </p:nvSpPr>
          <p:spPr>
            <a:xfrm>
              <a:off x="4972857" y="2902999"/>
              <a:ext cx="751889" cy="492570"/>
            </a:xfrm>
            <a:prstGeom prst="rect">
              <a:avLst/>
            </a:prstGeom>
            <a:noFill/>
          </p:spPr>
          <p:txBody>
            <a:bodyPr wrap="square" rtlCol="0">
              <a:spAutoFit/>
            </a:bodyPr>
            <a:lstStyle/>
            <a:p>
              <a:pPr algn="ctr"/>
              <a:r>
                <a:rPr lang="en-US" altLang="zh-CN" sz="4200" b="1" dirty="0">
                  <a:solidFill>
                    <a:schemeClr val="accent5">
                      <a:lumMod val="50000"/>
                    </a:schemeClr>
                  </a:solidFill>
                  <a:latin typeface="Times New Roman" panose="02020603050405020304" pitchFamily="18" charset="0"/>
                  <a:cs typeface="Times New Roman" panose="02020603050405020304" pitchFamily="18" charset="0"/>
                  <a:sym typeface="+mn-lt"/>
                </a:rPr>
                <a:t>III</a:t>
              </a:r>
              <a:endParaRPr lang="zh-CN" altLang="en-US" sz="4200" b="1" dirty="0">
                <a:solidFill>
                  <a:schemeClr val="accent5">
                    <a:lumMod val="50000"/>
                  </a:schemeClr>
                </a:solidFill>
                <a:latin typeface="Times New Roman" panose="02020603050405020304" pitchFamily="18" charset="0"/>
                <a:cs typeface="Times New Roman" panose="02020603050405020304" pitchFamily="18" charset="0"/>
                <a:sym typeface="+mn-lt"/>
              </a:endParaRPr>
            </a:p>
          </p:txBody>
        </p:sp>
      </p:grpSp>
    </p:spTree>
    <p:extLst>
      <p:ext uri="{BB962C8B-B14F-4D97-AF65-F5344CB8AC3E}">
        <p14:creationId xmlns:p14="http://schemas.microsoft.com/office/powerpoint/2010/main" val="258920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par>
                                <p:cTn id="39" presetID="53" presetClass="entr" presetSubtype="16"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Effect transition="in" filter="fade">
                                      <p:cBhvr>
                                        <p:cTn id="50" dur="500"/>
                                        <p:tgtEl>
                                          <p:spTgt spid="3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par>
                                <p:cTn id="56" presetID="53" presetClass="entr" presetSubtype="16"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p:bldP spid="24" grpId="0" animBg="1"/>
      <p:bldP spid="34" grpId="0"/>
      <p:bldP spid="38"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24"/>
          <p:cNvPicPr/>
          <p:nvPr/>
        </p:nvPicPr>
        <p:blipFill>
          <a:blip r:embed="rId2" cstate="print"/>
          <a:stretch>
            <a:fillRect/>
          </a:stretch>
        </p:blipFill>
        <p:spPr>
          <a:xfrm>
            <a:off x="2702237" y="204060"/>
            <a:ext cx="6859565" cy="3968948"/>
          </a:xfrm>
          <a:prstGeom prst="rect">
            <a:avLst/>
          </a:prstGeom>
        </p:spPr>
      </p:pic>
      <p:pic>
        <p:nvPicPr>
          <p:cNvPr id="3" name="Image 125"/>
          <p:cNvPicPr/>
          <p:nvPr/>
        </p:nvPicPr>
        <p:blipFill>
          <a:blip r:embed="rId3" cstate="print"/>
          <a:stretch>
            <a:fillRect/>
          </a:stretch>
        </p:blipFill>
        <p:spPr>
          <a:xfrm>
            <a:off x="9715504" y="204624"/>
            <a:ext cx="6780720" cy="4039822"/>
          </a:xfrm>
          <a:prstGeom prst="rect">
            <a:avLst/>
          </a:prstGeom>
        </p:spPr>
      </p:pic>
      <p:pic>
        <p:nvPicPr>
          <p:cNvPr id="4" name="Image 126"/>
          <p:cNvPicPr/>
          <p:nvPr/>
        </p:nvPicPr>
        <p:blipFill>
          <a:blip r:embed="rId4" cstate="print"/>
          <a:stretch>
            <a:fillRect/>
          </a:stretch>
        </p:blipFill>
        <p:spPr>
          <a:xfrm>
            <a:off x="2630800" y="4348010"/>
            <a:ext cx="7017256" cy="4465066"/>
          </a:xfrm>
          <a:prstGeom prst="rect">
            <a:avLst/>
          </a:prstGeom>
        </p:spPr>
      </p:pic>
      <p:pic>
        <p:nvPicPr>
          <p:cNvPr id="5" name="Image 127"/>
          <p:cNvPicPr/>
          <p:nvPr/>
        </p:nvPicPr>
        <p:blipFill>
          <a:blip r:embed="rId5" cstate="print"/>
          <a:stretch>
            <a:fillRect/>
          </a:stretch>
        </p:blipFill>
        <p:spPr>
          <a:xfrm>
            <a:off x="9786942" y="4351412"/>
            <a:ext cx="6701874" cy="446506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23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29"/>
          <p:cNvPicPr/>
          <p:nvPr/>
        </p:nvPicPr>
        <p:blipFill>
          <a:blip r:embed="rId3" cstate="print"/>
          <a:stretch>
            <a:fillRect/>
          </a:stretch>
        </p:blipFill>
        <p:spPr>
          <a:xfrm>
            <a:off x="2409595" y="676269"/>
            <a:ext cx="6840760" cy="3819159"/>
          </a:xfrm>
          <a:prstGeom prst="rect">
            <a:avLst/>
          </a:prstGeom>
        </p:spPr>
      </p:pic>
      <p:pic>
        <p:nvPicPr>
          <p:cNvPr id="3" name="Image 130"/>
          <p:cNvPicPr/>
          <p:nvPr/>
        </p:nvPicPr>
        <p:blipFill>
          <a:blip r:embed="rId4" cstate="print"/>
          <a:stretch>
            <a:fillRect/>
          </a:stretch>
        </p:blipFill>
        <p:spPr>
          <a:xfrm>
            <a:off x="9144000" y="714344"/>
            <a:ext cx="7056784" cy="3781084"/>
          </a:xfrm>
          <a:prstGeom prst="rect">
            <a:avLst/>
          </a:prstGeom>
        </p:spPr>
      </p:pic>
      <p:pic>
        <p:nvPicPr>
          <p:cNvPr id="4" name="Image 131"/>
          <p:cNvPicPr/>
          <p:nvPr/>
        </p:nvPicPr>
        <p:blipFill>
          <a:blip r:embed="rId5" cstate="print"/>
          <a:stretch>
            <a:fillRect/>
          </a:stretch>
        </p:blipFill>
        <p:spPr>
          <a:xfrm>
            <a:off x="2409595" y="4533502"/>
            <a:ext cx="6761540" cy="4467649"/>
          </a:xfrm>
          <a:prstGeom prst="rect">
            <a:avLst/>
          </a:prstGeom>
        </p:spPr>
      </p:pic>
      <p:pic>
        <p:nvPicPr>
          <p:cNvPr id="5" name="Image 132"/>
          <p:cNvPicPr/>
          <p:nvPr/>
        </p:nvPicPr>
        <p:blipFill>
          <a:blip r:embed="rId6" cstate="print"/>
          <a:stretch>
            <a:fillRect/>
          </a:stretch>
        </p:blipFill>
        <p:spPr>
          <a:xfrm>
            <a:off x="9198268" y="4495428"/>
            <a:ext cx="7056783" cy="4505724"/>
          </a:xfrm>
          <a:prstGeom prst="rect">
            <a:avLst/>
          </a:prstGeom>
        </p:spPr>
      </p:pic>
      <p:sp>
        <p:nvSpPr>
          <p:cNvPr id="7" name="TextBox 6">
            <a:extLst>
              <a:ext uri="{FF2B5EF4-FFF2-40B4-BE49-F238E27FC236}">
                <a16:creationId xmlns="" xmlns:a16="http://schemas.microsoft.com/office/drawing/2014/main" id="{004D97C4-C9F9-415B-BF63-918ABAC02933}"/>
              </a:ext>
            </a:extLst>
          </p:cNvPr>
          <p:cNvSpPr txBox="1"/>
          <p:nvPr/>
        </p:nvSpPr>
        <p:spPr>
          <a:xfrm>
            <a:off x="5982860" y="9319964"/>
            <a:ext cx="6761540" cy="646331"/>
          </a:xfrm>
          <a:prstGeom prst="rect">
            <a:avLst/>
          </a:prstGeom>
          <a:noFill/>
        </p:spPr>
        <p:txBody>
          <a:bodyPr wrap="square" rtlCol="0">
            <a:spAutoFit/>
          </a:bodyPr>
          <a:lstStyle/>
          <a:p>
            <a:pPr algn="ctr"/>
            <a:r>
              <a:rPr lang="en-US" sz="3600" i="1" dirty="0" err="1">
                <a:solidFill>
                  <a:srgbClr val="FF0000"/>
                </a:solidFill>
                <a:latin typeface="Times New Roman" panose="02020603050405020304" pitchFamily="18" charset="0"/>
                <a:cs typeface="Times New Roman" panose="02020603050405020304" pitchFamily="18" charset="0"/>
              </a:rPr>
              <a:t>Hình</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ảnh</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các</a:t>
            </a:r>
            <a:r>
              <a:rPr lang="en-US" sz="3600" i="1" dirty="0">
                <a:solidFill>
                  <a:srgbClr val="FF0000"/>
                </a:solidFill>
                <a:latin typeface="Times New Roman" panose="02020603050405020304" pitchFamily="18" charset="0"/>
                <a:cs typeface="Times New Roman" panose="02020603050405020304" pitchFamily="18" charset="0"/>
              </a:rPr>
              <a:t> test </a:t>
            </a:r>
            <a:r>
              <a:rPr lang="en-US" sz="3600" i="1" dirty="0" err="1">
                <a:solidFill>
                  <a:srgbClr val="FF0000"/>
                </a:solidFill>
                <a:latin typeface="Times New Roman" panose="02020603050405020304" pitchFamily="18" charset="0"/>
                <a:cs typeface="Times New Roman" panose="02020603050405020304" pitchFamily="18" charset="0"/>
              </a:rPr>
              <a:t>thể</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lực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học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sinh</a:t>
            </a:r>
            <a:endParaRPr lang="en-US" sz="3600"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33"/>
          <p:cNvPicPr/>
          <p:nvPr/>
        </p:nvPicPr>
        <p:blipFill>
          <a:blip r:embed="rId2" cstate="print"/>
          <a:stretch>
            <a:fillRect/>
          </a:stretch>
        </p:blipFill>
        <p:spPr>
          <a:xfrm>
            <a:off x="2500266" y="571468"/>
            <a:ext cx="6715166" cy="4500594"/>
          </a:xfrm>
          <a:prstGeom prst="rect">
            <a:avLst/>
          </a:prstGeom>
        </p:spPr>
      </p:pic>
      <p:pic>
        <p:nvPicPr>
          <p:cNvPr id="3" name="Image 134"/>
          <p:cNvPicPr/>
          <p:nvPr/>
        </p:nvPicPr>
        <p:blipFill>
          <a:blip r:embed="rId3" cstate="print"/>
          <a:stretch>
            <a:fillRect/>
          </a:stretch>
        </p:blipFill>
        <p:spPr>
          <a:xfrm>
            <a:off x="9286876" y="571468"/>
            <a:ext cx="7286676" cy="4214843"/>
          </a:xfrm>
          <a:prstGeom prst="rect">
            <a:avLst/>
          </a:prstGeom>
        </p:spPr>
      </p:pic>
      <p:grpSp>
        <p:nvGrpSpPr>
          <p:cNvPr id="50181" name="Group 135"/>
          <p:cNvGrpSpPr>
            <a:grpSpLocks/>
          </p:cNvGrpSpPr>
          <p:nvPr/>
        </p:nvGrpSpPr>
        <p:grpSpPr bwMode="auto">
          <a:xfrm>
            <a:off x="2428731" y="4786311"/>
            <a:ext cx="14144821" cy="4245657"/>
            <a:chOff x="-5761" y="-3271"/>
            <a:chExt cx="66261" cy="21484"/>
          </a:xfrm>
        </p:grpSpPr>
        <p:pic>
          <p:nvPicPr>
            <p:cNvPr id="4" name="Image 136"/>
            <p:cNvPicPr>
              <a:picLocks noChangeAspect="1" noChangeArrowheads="1"/>
            </p:cNvPicPr>
            <p:nvPr/>
          </p:nvPicPr>
          <p:blipFill>
            <a:blip r:embed="rId4"/>
            <a:srcRect/>
            <a:stretch>
              <a:fillRect/>
            </a:stretch>
          </p:blipFill>
          <p:spPr bwMode="auto">
            <a:xfrm>
              <a:off x="-5761" y="-3271"/>
              <a:ext cx="31792" cy="21484"/>
            </a:xfrm>
            <a:prstGeom prst="rect">
              <a:avLst/>
            </a:prstGeom>
            <a:noFill/>
          </p:spPr>
        </p:pic>
        <p:pic>
          <p:nvPicPr>
            <p:cNvPr id="5" name="Image 137"/>
            <p:cNvPicPr>
              <a:picLocks noChangeAspect="1" noChangeArrowheads="1"/>
            </p:cNvPicPr>
            <p:nvPr/>
          </p:nvPicPr>
          <p:blipFill>
            <a:blip r:embed="rId5"/>
            <a:srcRect/>
            <a:stretch>
              <a:fillRect/>
            </a:stretch>
          </p:blipFill>
          <p:spPr bwMode="auto">
            <a:xfrm>
              <a:off x="26366" y="-3271"/>
              <a:ext cx="34134" cy="21484"/>
            </a:xfrm>
            <a:prstGeom prst="rect">
              <a:avLst/>
            </a:prstGeom>
            <a:noFill/>
          </p:spPr>
        </p:pic>
      </p:grpSp>
      <p:sp>
        <p:nvSpPr>
          <p:cNvPr id="6" name="TextBox 5">
            <a:extLst>
              <a:ext uri="{FF2B5EF4-FFF2-40B4-BE49-F238E27FC236}">
                <a16:creationId xmlns="" xmlns:a16="http://schemas.microsoft.com/office/drawing/2014/main" id="{0DEA25CE-4ED3-412D-8CA3-BCFB6023BD77}"/>
              </a:ext>
            </a:extLst>
          </p:cNvPr>
          <p:cNvSpPr txBox="1"/>
          <p:nvPr/>
        </p:nvSpPr>
        <p:spPr>
          <a:xfrm>
            <a:off x="3887416" y="9286906"/>
            <a:ext cx="12686136" cy="646331"/>
          </a:xfrm>
          <a:prstGeom prst="rect">
            <a:avLst/>
          </a:prstGeom>
          <a:noFill/>
        </p:spPr>
        <p:txBody>
          <a:bodyPr wrap="square" rtlCol="0">
            <a:spAutoFit/>
          </a:bodyPr>
          <a:lstStyle/>
          <a:p>
            <a:pPr algn="ctr"/>
            <a:r>
              <a:rPr lang="en-US" sz="3600" i="1" dirty="0" err="1">
                <a:solidFill>
                  <a:srgbClr val="FF0000"/>
                </a:solidFill>
                <a:latin typeface="Times New Roman" panose="02020603050405020304" pitchFamily="18" charset="0"/>
                <a:cs typeface="Times New Roman" panose="02020603050405020304" pitchFamily="18" charset="0"/>
              </a:rPr>
              <a:t>Hình</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ảnh</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học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sinh</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tham</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gia</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hoạt</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động</a:t>
            </a:r>
            <a:r>
              <a:rPr lang="en-US" sz="3600" i="1" dirty="0">
                <a:solidFill>
                  <a:srgbClr val="FF0000"/>
                </a:solidFill>
                <a:latin typeface="Times New Roman" panose="02020603050405020304" pitchFamily="18" charset="0"/>
                <a:cs typeface="Times New Roman" panose="02020603050405020304" pitchFamily="18" charset="0"/>
              </a:rPr>
              <a:t> TDTT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p:nvPr/>
        </p:nvGrpSpPr>
        <p:grpSpPr>
          <a:xfrm rot="16200000">
            <a:off x="6763514" y="-5787753"/>
            <a:ext cx="1431435" cy="13540340"/>
            <a:chOff x="1" y="1471272"/>
            <a:chExt cx="622292" cy="888989"/>
          </a:xfrm>
          <a:scene3d>
            <a:camera prst="orthographicFront"/>
            <a:lightRig rig="flat" dir="t"/>
          </a:scene3d>
        </p:grpSpPr>
        <p:sp>
          <p:nvSpPr>
            <p:cNvPr id="26" name="Arrow: Chevron 25"/>
            <p:cNvSpPr/>
            <p:nvPr/>
          </p:nvSpPr>
          <p:spPr>
            <a:xfrm rot="5400000">
              <a:off x="-133348" y="1604621"/>
              <a:ext cx="888989" cy="622292"/>
            </a:xfrm>
            <a:prstGeom prst="chevron">
              <a:avLst/>
            </a:prstGeom>
            <a:sp3d prstMaterial="plastic">
              <a:bevelT w="120900" h="88900"/>
              <a:bevelB w="88900" h="31750" prst="angle"/>
            </a:sp3d>
          </p:spPr>
          <p:style>
            <a:lnRef idx="1">
              <a:schemeClr val="accent2">
                <a:hueOff val="3121013"/>
                <a:satOff val="-3893"/>
                <a:lumOff val="915"/>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a:lstStyle/>
            <a:p>
              <a:endParaRPr lang="vi-VN"/>
            </a:p>
          </p:txBody>
        </p:sp>
        <p:sp>
          <p:nvSpPr>
            <p:cNvPr id="27" name="Arrow: Chevron 12"/>
            <p:cNvSpPr txBox="1"/>
            <p:nvPr/>
          </p:nvSpPr>
          <p:spPr>
            <a:xfrm>
              <a:off x="1" y="1782418"/>
              <a:ext cx="622292" cy="266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p:txBody>
        </p:sp>
      </p:grpSp>
      <p:grpSp>
        <p:nvGrpSpPr>
          <p:cNvPr id="5" name="Group 27"/>
          <p:cNvGrpSpPr/>
          <p:nvPr/>
        </p:nvGrpSpPr>
        <p:grpSpPr>
          <a:xfrm>
            <a:off x="1828800" y="495300"/>
            <a:ext cx="10591800" cy="917771"/>
            <a:chOff x="622292" y="1471273"/>
            <a:chExt cx="5882091" cy="577843"/>
          </a:xfrm>
          <a:scene3d>
            <a:camera prst="orthographicFront"/>
            <a:lightRig rig="flat" dir="t"/>
          </a:scene3d>
        </p:grpSpPr>
        <p:sp>
          <p:nvSpPr>
            <p:cNvPr id="29" name="Rectangle: Top Corners Rounded 28"/>
            <p:cNvSpPr/>
            <p:nvPr/>
          </p:nvSpPr>
          <p:spPr>
            <a:xfrm rot="5400000">
              <a:off x="3202408" y="-1108843"/>
              <a:ext cx="577843" cy="5738075"/>
            </a:xfrm>
            <a:prstGeom prst="round2SameRect">
              <a:avLst/>
            </a:prstGeom>
            <a:sp3d extrusionH="12700" prstMaterial="plastic">
              <a:bevelT w="50800" h="50800"/>
            </a:sp3d>
          </p:spPr>
          <p:style>
            <a:lnRef idx="1">
              <a:schemeClr val="accent2">
                <a:hueOff val="3121013"/>
                <a:satOff val="-3893"/>
                <a:lumOff val="91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30" name="Rectangle: Top Corners Rounded 14"/>
            <p:cNvSpPr txBox="1"/>
            <p:nvPr/>
          </p:nvSpPr>
          <p:spPr>
            <a:xfrm>
              <a:off x="622292" y="1499481"/>
              <a:ext cx="5882091" cy="52142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defTabSz="800100">
                <a:lnSpc>
                  <a:spcPct val="90000"/>
                </a:lnSpc>
                <a:spcBef>
                  <a:spcPct val="0"/>
                </a:spcBef>
                <a:spcAft>
                  <a:spcPct val="15000"/>
                </a:spcAft>
              </a:pPr>
              <a:r>
                <a:rPr lang="en-US" sz="3600" b="1" dirty="0">
                  <a:latin typeface="Times New Roman" panose="02020603050405020304" pitchFamily="18" charset="0"/>
                  <a:cs typeface="Times New Roman" panose="02020603050405020304" pitchFamily="18" charset="0"/>
                </a:rPr>
                <a:t>PHẦN III. KẾT LUẬN VÀ KIẾN NGHỊ</a:t>
              </a:r>
              <a:endParaRPr lang="en-US" sz="3600" b="1" kern="1200" dirty="0">
                <a:latin typeface="Times New Roman" panose="02020603050405020304" pitchFamily="18" charset="0"/>
                <a:cs typeface="Times New Roman" panose="02020603050405020304" pitchFamily="18" charset="0"/>
              </a:endParaRPr>
            </a:p>
          </p:txBody>
        </p:sp>
      </p:grpSp>
      <p:sp>
        <p:nvSpPr>
          <p:cNvPr id="3" name="Rectangle 2"/>
          <p:cNvSpPr/>
          <p:nvPr/>
        </p:nvSpPr>
        <p:spPr>
          <a:xfrm>
            <a:off x="1007096" y="2725400"/>
            <a:ext cx="16638026" cy="5258555"/>
          </a:xfrm>
          <a:prstGeom prst="rect">
            <a:avLst/>
          </a:prstGeom>
        </p:spPr>
        <p:txBody>
          <a:bodyPr wrap="square">
            <a:spAutoFit/>
          </a:bodyPr>
          <a:lstStyle/>
          <a:p>
            <a:pPr indent="457200">
              <a:lnSpc>
                <a:spcPct val="150000"/>
              </a:lnSpc>
            </a:pPr>
            <a:r>
              <a:rPr lang="en-US" sz="4000" smtClean="0">
                <a:latin typeface="Times New Roman" pitchFamily="18" charset="0"/>
                <a:cs typeface="Times New Roman" pitchFamily="18" charset="0"/>
              </a:rPr>
              <a:t>Qua </a:t>
            </a:r>
            <a:r>
              <a:rPr lang="en-US" sz="4000" dirty="0" err="1">
                <a:latin typeface="Times New Roman" pitchFamily="18" charset="0"/>
                <a:cs typeface="Times New Roman" pitchFamily="18" charset="0"/>
              </a:rPr>
              <a:t>thời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cứu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áp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dụng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giúp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THCS </a:t>
            </a:r>
            <a:r>
              <a:rPr lang="en-US" sz="4000" dirty="0" err="1">
                <a:latin typeface="Times New Roman" pitchFamily="18" charset="0"/>
                <a:cs typeface="Times New Roman" pitchFamily="18" charset="0"/>
              </a:rPr>
              <a:t>Phúc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Trìu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nâng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rõ</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rệt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em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nắm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bắt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tốt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giờ</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tập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luyện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em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nhàm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hứng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thú</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tập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cải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rõ</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rệt</a:t>
            </a:r>
            <a:r>
              <a:rPr lang="en-US" sz="4000" dirty="0">
                <a:latin typeface="Times New Roman" pitchFamily="18" charset="0"/>
                <a:cs typeface="Times New Roman" pitchFamily="18" charset="0"/>
              </a:rPr>
              <a:t>. </a:t>
            </a:r>
            <a:endParaRPr lang="en-US" sz="4000" b="1" dirty="0">
              <a:latin typeface="Times New Roman" pitchFamily="18" charset="0"/>
              <a:cs typeface="Times New Roman" pitchFamily="18" charset="0"/>
            </a:endParaRPr>
          </a:p>
          <a:p>
            <a:pPr indent="457200">
              <a:lnSpc>
                <a:spcPct val="150000"/>
              </a:lnSpc>
              <a:buAutoNum type="arabicPeriod"/>
            </a:pPr>
            <a:endParaRPr lang="en-US" sz="3400" b="1" dirty="0">
              <a:latin typeface="Times New Roman" panose="02020603050405020304" pitchFamily="18" charset="0"/>
              <a:cs typeface="Times New Roman" panose="02020603050405020304" pitchFamily="18" charset="0"/>
            </a:endParaRPr>
          </a:p>
          <a:p>
            <a:pPr indent="457200">
              <a:lnSpc>
                <a:spcPct val="107000"/>
              </a:lnSpc>
              <a:spcBef>
                <a:spcPts val="1000"/>
              </a:spcBef>
              <a:spcAft>
                <a:spcPts val="0"/>
              </a:spcAft>
              <a:buAutoNum type="arabicPeriod"/>
            </a:pPr>
            <a:endParaRPr lang="en-US" sz="3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0328EFC3-FD4E-4C25-997B-99F900871CD6}"/>
              </a:ext>
            </a:extLst>
          </p:cNvPr>
          <p:cNvSpPr txBox="1"/>
          <p:nvPr/>
        </p:nvSpPr>
        <p:spPr>
          <a:xfrm>
            <a:off x="1367136" y="2017514"/>
            <a:ext cx="4608512"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Kết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luận</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77993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Rounded Corners 71"/>
          <p:cNvSpPr/>
          <p:nvPr/>
        </p:nvSpPr>
        <p:spPr>
          <a:xfrm>
            <a:off x="762001" y="3465071"/>
            <a:ext cx="5238727" cy="60980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Rectangle 2"/>
          <p:cNvSpPr/>
          <p:nvPr/>
        </p:nvSpPr>
        <p:spPr>
          <a:xfrm>
            <a:off x="1710014" y="1926734"/>
            <a:ext cx="2582758" cy="645113"/>
          </a:xfrm>
          <a:prstGeom prst="rect">
            <a:avLst/>
          </a:prstGeom>
        </p:spPr>
        <p:txBody>
          <a:bodyPr wrap="none">
            <a:spAutoFit/>
          </a:bodyPr>
          <a:lstStyle/>
          <a:p>
            <a:pPr>
              <a:lnSpc>
                <a:spcPct val="107000"/>
              </a:lnSpc>
              <a:spcBef>
                <a:spcPts val="1000"/>
              </a:spcBef>
              <a:spcAft>
                <a:spcPts val="0"/>
              </a:spcAft>
            </a:pPr>
            <a:r>
              <a:rPr lang="en-US" sz="3600" b="1">
                <a:latin typeface="Times New Roman" panose="02020603050405020304" pitchFamily="18" charset="0"/>
                <a:cs typeface="Times New Roman" panose="02020603050405020304" pitchFamily="18" charset="0"/>
              </a:rPr>
              <a:t>2. Kiến nghị</a:t>
            </a:r>
          </a:p>
        </p:txBody>
      </p:sp>
      <p:sp>
        <p:nvSpPr>
          <p:cNvPr id="18" name="Rectangle: Rounded Corners 17"/>
          <p:cNvSpPr/>
          <p:nvPr/>
        </p:nvSpPr>
        <p:spPr>
          <a:xfrm>
            <a:off x="6500794" y="3390601"/>
            <a:ext cx="5214974" cy="60980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a:off x="785754" y="4371220"/>
            <a:ext cx="4857784" cy="4401205"/>
          </a:xfrm>
          <a:prstGeom prst="rect">
            <a:avLst/>
          </a:prstGeom>
        </p:spPr>
        <p:txBody>
          <a:bodyPr wrap="square">
            <a:spAutoFit/>
          </a:bodyPr>
          <a:lstStyle/>
          <a:p>
            <a:pPr lvl="1" algn="just"/>
            <a:r>
              <a:rPr lang="en-US" sz="4000">
                <a:latin typeface="Times New Roman" pitchFamily="18" charset="0"/>
                <a:cs typeface="Times New Roman" pitchFamily="18" charset="0"/>
              </a:rPr>
              <a:t>Nhà trường thường xuyên tổ chức các giải thi đấu thể thao cho học sinh tham gia, từng bước nâng cao thành tích cho học sinh.</a:t>
            </a:r>
            <a:endParaRPr lang="en-US" sz="3200">
              <a:latin typeface="Times New Roman" pitchFamily="18" charset="0"/>
              <a:cs typeface="Times New Roman" pitchFamily="18" charset="0"/>
            </a:endParaRPr>
          </a:p>
        </p:txBody>
      </p:sp>
      <p:sp>
        <p:nvSpPr>
          <p:cNvPr id="11" name="Rectangle 10"/>
          <p:cNvSpPr/>
          <p:nvPr/>
        </p:nvSpPr>
        <p:spPr>
          <a:xfrm>
            <a:off x="6429357" y="4371219"/>
            <a:ext cx="4929222" cy="5016758"/>
          </a:xfrm>
          <a:prstGeom prst="rect">
            <a:avLst/>
          </a:prstGeom>
        </p:spPr>
        <p:txBody>
          <a:bodyPr wrap="square">
            <a:spAutoFit/>
          </a:bodyPr>
          <a:lstStyle/>
          <a:p>
            <a:pPr lvl="1" algn="just"/>
            <a:r>
              <a:rPr lang="en-US" sz="4000" dirty="0" err="1">
                <a:latin typeface="Times New Roman" pitchFamily="18" charset="0"/>
                <a:cs typeface="Times New Roman" pitchFamily="18" charset="0"/>
              </a:rPr>
              <a:t>Giáo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tham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nhiều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nữa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lớp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tập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huấn</a:t>
            </a:r>
            <a:r>
              <a:rPr lang="en-US" sz="4000" dirty="0">
                <a:latin typeface="Times New Roman" pitchFamily="18" charset="0"/>
                <a:cs typeface="Times New Roman" pitchFamily="18" charset="0"/>
              </a:rPr>
              <a:t> do </a:t>
            </a:r>
            <a:r>
              <a:rPr lang="en-US" sz="4000" dirty="0" err="1">
                <a:latin typeface="Times New Roman" pitchFamily="18" charset="0"/>
                <a:cs typeface="Times New Roman" pitchFamily="18" charset="0"/>
              </a:rPr>
              <a:t>cấp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tổ</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giúp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nâng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cao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chuyên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môn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phục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vụ</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dạy</a:t>
            </a:r>
            <a:r>
              <a:rPr lang="en-US" sz="40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9" name="Rectangle: Rounded Corners 18"/>
          <p:cNvSpPr/>
          <p:nvPr/>
        </p:nvSpPr>
        <p:spPr>
          <a:xfrm>
            <a:off x="12287272" y="3465071"/>
            <a:ext cx="5286412" cy="60980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Rectangle 19"/>
          <p:cNvSpPr/>
          <p:nvPr/>
        </p:nvSpPr>
        <p:spPr>
          <a:xfrm>
            <a:off x="12358710" y="4357682"/>
            <a:ext cx="5143536" cy="5016758"/>
          </a:xfrm>
          <a:prstGeom prst="rect">
            <a:avLst/>
          </a:prstGeom>
        </p:spPr>
        <p:txBody>
          <a:bodyPr wrap="square">
            <a:spAutoFit/>
          </a:bodyPr>
          <a:lstStyle/>
          <a:p>
            <a:pPr algn="just">
              <a:spcAft>
                <a:spcPts val="0"/>
              </a:spcAft>
            </a:pPr>
            <a:r>
              <a:rPr lang="vi-VN" sz="4000" spc="-25">
                <a:latin typeface="Times New Roman" panose="02020603050405020304" pitchFamily="18" charset="0"/>
                <a:ea typeface="Times New Roman" panose="02020603050405020304" pitchFamily="18" charset="0"/>
              </a:rPr>
              <a:t>Nâng cao ý thức trách nhiệm trong thực hiện nhiệm vụ</a:t>
            </a:r>
            <a:r>
              <a:rPr lang="en-US" sz="4000" spc="-25">
                <a:latin typeface="Times New Roman" panose="02020603050405020304" pitchFamily="18" charset="0"/>
                <a:ea typeface="Times New Roman" panose="02020603050405020304" pitchFamily="18" charset="0"/>
              </a:rPr>
              <a:t>.</a:t>
            </a:r>
            <a:r>
              <a:rPr lang="vi-VN" sz="4000" spc="-25">
                <a:latin typeface="Times New Roman" panose="02020603050405020304" pitchFamily="18" charset="0"/>
                <a:ea typeface="Times New Roman" panose="02020603050405020304" pitchFamily="18" charset="0"/>
              </a:rPr>
              <a:t> </a:t>
            </a:r>
            <a:r>
              <a:rPr lang="en-US" sz="4000" spc="-25">
                <a:latin typeface="Times New Roman" panose="02020603050405020304" pitchFamily="18" charset="0"/>
                <a:ea typeface="Times New Roman" panose="02020603050405020304" pitchFamily="18" charset="0"/>
              </a:rPr>
              <a:t>Phát huy tính tích cực và tự giác trong tập luyện.</a:t>
            </a:r>
            <a:r>
              <a:rPr lang="vi-VN" sz="4000" spc="-25">
                <a:latin typeface="Times New Roman" panose="02020603050405020304" pitchFamily="18" charset="0"/>
                <a:ea typeface="Times New Roman" panose="02020603050405020304" pitchFamily="18" charset="0"/>
              </a:rPr>
              <a:t> </a:t>
            </a:r>
            <a:r>
              <a:rPr lang="en-US" sz="4000" spc="-25">
                <a:latin typeface="Times New Roman" panose="02020603050405020304" pitchFamily="18" charset="0"/>
                <a:ea typeface="Times New Roman" panose="02020603050405020304" pitchFamily="18" charset="0"/>
              </a:rPr>
              <a:t>Dành thời gian tham gia phong trào TDTT tại nhà trường và địa phương.</a:t>
            </a:r>
            <a:endParaRPr lang="en-US" sz="4000">
              <a:latin typeface="Times New Roman" panose="02020603050405020304" pitchFamily="18" charset="0"/>
              <a:ea typeface="Times New Roman" panose="02020603050405020304" pitchFamily="18" charset="0"/>
            </a:endParaRPr>
          </a:p>
        </p:txBody>
      </p:sp>
      <p:grpSp>
        <p:nvGrpSpPr>
          <p:cNvPr id="4" name="Group 20"/>
          <p:cNvGrpSpPr/>
          <p:nvPr/>
        </p:nvGrpSpPr>
        <p:grpSpPr>
          <a:xfrm rot="16200000">
            <a:off x="5362507" y="-4386746"/>
            <a:ext cx="1431435" cy="10738325"/>
            <a:chOff x="1" y="1471272"/>
            <a:chExt cx="622292" cy="888989"/>
          </a:xfrm>
          <a:scene3d>
            <a:camera prst="orthographicFront"/>
            <a:lightRig rig="flat" dir="t"/>
          </a:scene3d>
        </p:grpSpPr>
        <p:sp>
          <p:nvSpPr>
            <p:cNvPr id="22" name="Arrow: Chevron 21"/>
            <p:cNvSpPr/>
            <p:nvPr/>
          </p:nvSpPr>
          <p:spPr>
            <a:xfrm rot="5400000">
              <a:off x="-133348" y="1604621"/>
              <a:ext cx="888989" cy="622292"/>
            </a:xfrm>
            <a:prstGeom prst="chevron">
              <a:avLst/>
            </a:prstGeom>
            <a:sp3d prstMaterial="plastic">
              <a:bevelT w="120900" h="88900"/>
              <a:bevelB w="88900" h="31750" prst="angle"/>
            </a:sp3d>
          </p:spPr>
          <p:style>
            <a:lnRef idx="1">
              <a:schemeClr val="accent2">
                <a:hueOff val="3121013"/>
                <a:satOff val="-3893"/>
                <a:lumOff val="915"/>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a:lstStyle/>
            <a:p>
              <a:endParaRPr lang="vi-VN"/>
            </a:p>
          </p:txBody>
        </p:sp>
        <p:sp>
          <p:nvSpPr>
            <p:cNvPr id="23" name="Arrow: Chevron 12"/>
            <p:cNvSpPr txBox="1"/>
            <p:nvPr/>
          </p:nvSpPr>
          <p:spPr>
            <a:xfrm>
              <a:off x="1" y="1782418"/>
              <a:ext cx="622292" cy="266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p:txBody>
        </p:sp>
      </p:grpSp>
      <p:grpSp>
        <p:nvGrpSpPr>
          <p:cNvPr id="5" name="Group 23"/>
          <p:cNvGrpSpPr/>
          <p:nvPr/>
        </p:nvGrpSpPr>
        <p:grpSpPr>
          <a:xfrm>
            <a:off x="1828800" y="495300"/>
            <a:ext cx="8672523" cy="1016926"/>
            <a:chOff x="622292" y="1471273"/>
            <a:chExt cx="5977288" cy="577843"/>
          </a:xfrm>
          <a:scene3d>
            <a:camera prst="orthographicFront"/>
            <a:lightRig rig="flat" dir="t"/>
          </a:scene3d>
        </p:grpSpPr>
        <p:sp>
          <p:nvSpPr>
            <p:cNvPr id="25" name="Rectangle: Top Corners Rounded 24"/>
            <p:cNvSpPr/>
            <p:nvPr/>
          </p:nvSpPr>
          <p:spPr>
            <a:xfrm rot="5400000">
              <a:off x="3202408" y="-1108843"/>
              <a:ext cx="577843" cy="5738075"/>
            </a:xfrm>
            <a:prstGeom prst="round2SameRect">
              <a:avLst/>
            </a:prstGeom>
            <a:sp3d extrusionH="12700" prstMaterial="plastic">
              <a:bevelT w="50800" h="50800"/>
            </a:sp3d>
          </p:spPr>
          <p:style>
            <a:lnRef idx="1">
              <a:schemeClr val="accent2">
                <a:hueOff val="3121013"/>
                <a:satOff val="-3893"/>
                <a:lumOff val="91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26" name="Rectangle: Top Corners Rounded 14"/>
            <p:cNvSpPr txBox="1"/>
            <p:nvPr/>
          </p:nvSpPr>
          <p:spPr>
            <a:xfrm>
              <a:off x="622292" y="1499481"/>
              <a:ext cx="5977288" cy="46159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defTabSz="800100">
                <a:lnSpc>
                  <a:spcPct val="90000"/>
                </a:lnSpc>
                <a:spcBef>
                  <a:spcPct val="0"/>
                </a:spcBef>
                <a:spcAft>
                  <a:spcPct val="15000"/>
                </a:spcAft>
              </a:pPr>
              <a:r>
                <a:rPr lang="en-US" sz="3600" b="1">
                  <a:latin typeface="Times New Roman" panose="02020603050405020304" pitchFamily="18" charset="0"/>
                  <a:cs typeface="Times New Roman" panose="02020603050405020304" pitchFamily="18" charset="0"/>
                </a:rPr>
                <a:t> PHẦN  III. KẾT LUẬN VÀ KIẾN NGHỊ</a:t>
              </a:r>
              <a:endParaRPr lang="en-US" sz="3600" b="1" kern="1200" dirty="0">
                <a:latin typeface="Times New Roman" panose="02020603050405020304" pitchFamily="18" charset="0"/>
                <a:cs typeface="Times New Roman" panose="02020603050405020304" pitchFamily="18" charset="0"/>
              </a:endParaRPr>
            </a:p>
          </p:txBody>
        </p:sp>
      </p:grpSp>
      <p:sp>
        <p:nvSpPr>
          <p:cNvPr id="2" name="Rectangle: Rounded Corners 1"/>
          <p:cNvSpPr/>
          <p:nvPr/>
        </p:nvSpPr>
        <p:spPr>
          <a:xfrm>
            <a:off x="1857324" y="2781300"/>
            <a:ext cx="2943276" cy="1149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endParaRPr lang="en-US" sz="3200" b="1" dirty="0">
              <a:latin typeface="Times New Roman" panose="02020603050405020304" pitchFamily="18" charset="0"/>
              <a:cs typeface="Times New Roman" panose="02020603050405020304" pitchFamily="18" charset="0"/>
            </a:endParaRPr>
          </a:p>
        </p:txBody>
      </p:sp>
      <p:sp>
        <p:nvSpPr>
          <p:cNvPr id="27" name="Rectangle: Rounded Corners 26"/>
          <p:cNvSpPr/>
          <p:nvPr/>
        </p:nvSpPr>
        <p:spPr>
          <a:xfrm>
            <a:off x="7625144" y="2768081"/>
            <a:ext cx="3090586" cy="1149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Giáo viên</a:t>
            </a:r>
          </a:p>
        </p:txBody>
      </p:sp>
      <p:sp>
        <p:nvSpPr>
          <p:cNvPr id="28" name="Rectangle: Rounded Corners 27"/>
          <p:cNvSpPr/>
          <p:nvPr/>
        </p:nvSpPr>
        <p:spPr>
          <a:xfrm>
            <a:off x="13619938" y="2781300"/>
            <a:ext cx="2739300" cy="1149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Học sinh</a:t>
            </a:r>
          </a:p>
        </p:txBody>
      </p:sp>
    </p:spTree>
    <p:extLst>
      <p:ext uri="{BB962C8B-B14F-4D97-AF65-F5344CB8AC3E}">
        <p14:creationId xmlns:p14="http://schemas.microsoft.com/office/powerpoint/2010/main" val="29835904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500"/>
                                        <p:tgtEl>
                                          <p:spTgt spid="2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8" grpId="0" animBg="1"/>
      <p:bldP spid="9" grpId="0"/>
      <p:bldP spid="11" grpId="0"/>
      <p:bldP spid="19" grpId="0" animBg="1"/>
      <p:bldP spid="20" grpId="0"/>
      <p:bldP spid="2" grpId="0" animBg="1"/>
      <p:bldP spid="27"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15"/>
          <p:cNvPicPr/>
          <p:nvPr/>
        </p:nvPicPr>
        <p:blipFill>
          <a:blip r:embed="rId3" cstate="print"/>
          <a:stretch>
            <a:fillRect/>
          </a:stretch>
        </p:blipFill>
        <p:spPr>
          <a:xfrm>
            <a:off x="1428696" y="785782"/>
            <a:ext cx="7286676" cy="4429156"/>
          </a:xfrm>
          <a:prstGeom prst="rect">
            <a:avLst/>
          </a:prstGeom>
        </p:spPr>
      </p:pic>
      <p:pic>
        <p:nvPicPr>
          <p:cNvPr id="3" name="Image 116"/>
          <p:cNvPicPr/>
          <p:nvPr/>
        </p:nvPicPr>
        <p:blipFill>
          <a:blip r:embed="rId4" cstate="print"/>
          <a:stretch>
            <a:fillRect/>
          </a:stretch>
        </p:blipFill>
        <p:spPr>
          <a:xfrm>
            <a:off x="8786810" y="714344"/>
            <a:ext cx="8215370" cy="4500594"/>
          </a:xfrm>
          <a:prstGeom prst="rect">
            <a:avLst/>
          </a:prstGeom>
        </p:spPr>
      </p:pic>
      <p:pic>
        <p:nvPicPr>
          <p:cNvPr id="4" name="Image 117"/>
          <p:cNvPicPr/>
          <p:nvPr/>
        </p:nvPicPr>
        <p:blipFill>
          <a:blip r:embed="rId5" cstate="print"/>
          <a:stretch>
            <a:fillRect/>
          </a:stretch>
        </p:blipFill>
        <p:spPr>
          <a:xfrm>
            <a:off x="1428696" y="5286376"/>
            <a:ext cx="15573484" cy="442915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5.thuthuatphanmem.vn/uploads/2021/12/14/hinh-anh-xin-chan-thanh-cam-on-chen-vao-slide-powerpoint_0828095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152" y="-1714500"/>
            <a:ext cx="17441549" cy="9429751"/>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4"/>
          <p:cNvGrpSpPr/>
          <p:nvPr/>
        </p:nvGrpSpPr>
        <p:grpSpPr>
          <a:xfrm>
            <a:off x="16573552" y="1714476"/>
            <a:ext cx="2284107" cy="1864770"/>
            <a:chOff x="0" y="0"/>
            <a:chExt cx="3619627" cy="3134614"/>
          </a:xfrm>
        </p:grpSpPr>
        <p:sp>
          <p:nvSpPr>
            <p:cNvPr id="36"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txBody>
            <a:bodyPr/>
            <a:lstStyle/>
            <a:p>
              <a:endParaRPr lang="vi-VN"/>
            </a:p>
          </p:txBody>
        </p:sp>
      </p:grpSp>
      <p:grpSp>
        <p:nvGrpSpPr>
          <p:cNvPr id="37" name="Group 2"/>
          <p:cNvGrpSpPr/>
          <p:nvPr/>
        </p:nvGrpSpPr>
        <p:grpSpPr>
          <a:xfrm>
            <a:off x="13358842" y="5829300"/>
            <a:ext cx="5594668" cy="4457700"/>
            <a:chOff x="0" y="0"/>
            <a:chExt cx="3619627" cy="3134614"/>
          </a:xfrm>
          <a:blipFill dpi="0" rotWithShape="1">
            <a:blip r:embed="rId4">
              <a:extLst>
                <a:ext uri="{28A0092B-C50C-407E-A947-70E740481C1C}">
                  <a14:useLocalDpi xmlns:a14="http://schemas.microsoft.com/office/drawing/2010/main" val="0"/>
                </a:ext>
              </a:extLst>
            </a:blip>
            <a:srcRect/>
            <a:stretch>
              <a:fillRect/>
            </a:stretch>
          </a:blipFill>
        </p:grpSpPr>
        <p:sp>
          <p:nvSpPr>
            <p:cNvPr id="38"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grpFill/>
          </p:spPr>
          <p:txBody>
            <a:bodyPr/>
            <a:lstStyle/>
            <a:p>
              <a:endParaRPr lang="vi-VN"/>
            </a:p>
          </p:txBody>
        </p:sp>
      </p:grpSp>
      <p:grpSp>
        <p:nvGrpSpPr>
          <p:cNvPr id="39" name="Group 4"/>
          <p:cNvGrpSpPr/>
          <p:nvPr/>
        </p:nvGrpSpPr>
        <p:grpSpPr>
          <a:xfrm>
            <a:off x="15686562" y="3643302"/>
            <a:ext cx="2601438" cy="2123638"/>
            <a:chOff x="0" y="0"/>
            <a:chExt cx="3619627" cy="3134614"/>
          </a:xfrm>
        </p:grpSpPr>
        <p:sp>
          <p:nvSpPr>
            <p:cNvPr id="40"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vi-VN"/>
            </a:p>
          </p:txBody>
        </p:sp>
      </p:grpSp>
    </p:spTree>
    <p:extLst>
      <p:ext uri="{BB962C8B-B14F-4D97-AF65-F5344CB8AC3E}">
        <p14:creationId xmlns:p14="http://schemas.microsoft.com/office/powerpoint/2010/main" val="388343258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60"/>
          <p:cNvGrpSpPr/>
          <p:nvPr/>
        </p:nvGrpSpPr>
        <p:grpSpPr>
          <a:xfrm>
            <a:off x="14395337" y="0"/>
            <a:ext cx="2695438" cy="2334501"/>
            <a:chOff x="0" y="0"/>
            <a:chExt cx="6202680" cy="5372100"/>
          </a:xfrm>
        </p:grpSpPr>
        <p:sp>
          <p:nvSpPr>
            <p:cNvPr id="61" name="Freeform 61"/>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0A181"/>
            </a:solidFill>
          </p:spPr>
          <p:txBody>
            <a:bodyPr/>
            <a:lstStyle/>
            <a:p>
              <a:endParaRPr lang="vi-VN"/>
            </a:p>
          </p:txBody>
        </p:sp>
      </p:grpSp>
      <p:grpSp>
        <p:nvGrpSpPr>
          <p:cNvPr id="85" name="Group 84"/>
          <p:cNvGrpSpPr/>
          <p:nvPr/>
        </p:nvGrpSpPr>
        <p:grpSpPr>
          <a:xfrm rot="16200000">
            <a:off x="5429325" y="-3542033"/>
            <a:ext cx="1308669" cy="8712969"/>
            <a:chOff x="1" y="736081"/>
            <a:chExt cx="622292" cy="888989"/>
          </a:xfrm>
          <a:scene3d>
            <a:camera prst="orthographicFront"/>
            <a:lightRig rig="flat" dir="t"/>
          </a:scene3d>
        </p:grpSpPr>
        <p:sp>
          <p:nvSpPr>
            <p:cNvPr id="86" name="Arrow: Chevron 85"/>
            <p:cNvSpPr/>
            <p:nvPr/>
          </p:nvSpPr>
          <p:spPr>
            <a:xfrm rot="5400000">
              <a:off x="-133348" y="869430"/>
              <a:ext cx="888989" cy="622292"/>
            </a:xfrm>
            <a:prstGeom prst="chevron">
              <a:avLst/>
            </a:prstGeom>
            <a:sp3d prstMaterial="plastic">
              <a:bevelT w="120900" h="88900"/>
              <a:bevelB w="88900" h="31750" prst="angle"/>
            </a:sp3d>
          </p:spPr>
          <p:style>
            <a:lnRef idx="1">
              <a:schemeClr val="accent2">
                <a:hueOff val="1560506"/>
                <a:satOff val="-1946"/>
                <a:lumOff val="458"/>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a:lstStyle/>
            <a:p>
              <a:endParaRPr lang="vi-VN"/>
            </a:p>
          </p:txBody>
        </p:sp>
        <p:sp>
          <p:nvSpPr>
            <p:cNvPr id="87" name="Arrow: Chevron 8"/>
            <p:cNvSpPr txBox="1"/>
            <p:nvPr/>
          </p:nvSpPr>
          <p:spPr>
            <a:xfrm>
              <a:off x="1" y="1047227"/>
              <a:ext cx="622292" cy="266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p:txBody>
        </p:sp>
      </p:grpSp>
      <p:grpSp>
        <p:nvGrpSpPr>
          <p:cNvPr id="88" name="Group 87"/>
          <p:cNvGrpSpPr/>
          <p:nvPr/>
        </p:nvGrpSpPr>
        <p:grpSpPr>
          <a:xfrm>
            <a:off x="2591272" y="342898"/>
            <a:ext cx="6933735" cy="917771"/>
            <a:chOff x="851149" y="736081"/>
            <a:chExt cx="5509218" cy="577843"/>
          </a:xfrm>
          <a:scene3d>
            <a:camera prst="orthographicFront"/>
            <a:lightRig rig="flat" dir="t"/>
          </a:scene3d>
        </p:grpSpPr>
        <p:sp>
          <p:nvSpPr>
            <p:cNvPr id="89" name="Rectangle: Top Corners Rounded 88"/>
            <p:cNvSpPr/>
            <p:nvPr/>
          </p:nvSpPr>
          <p:spPr>
            <a:xfrm rot="5400000">
              <a:off x="3316836" y="-1729606"/>
              <a:ext cx="577843" cy="5509218"/>
            </a:xfrm>
            <a:prstGeom prst="round2SameRect">
              <a:avLst/>
            </a:prstGeom>
            <a:sp3d extrusionH="12700" prstMaterial="plastic">
              <a:bevelT w="50800" h="50800"/>
            </a:sp3d>
          </p:spPr>
          <p:style>
            <a:lnRef idx="1">
              <a:schemeClr val="accent2">
                <a:hueOff val="1560506"/>
                <a:satOff val="-1946"/>
                <a:lumOff val="45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90" name="Rectangle: Top Corners Rounded 10"/>
            <p:cNvSpPr txBox="1"/>
            <p:nvPr/>
          </p:nvSpPr>
          <p:spPr>
            <a:xfrm>
              <a:off x="851149" y="764290"/>
              <a:ext cx="5206488" cy="52142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algn="ctr" defTabSz="800100">
                <a:lnSpc>
                  <a:spcPct val="90000"/>
                </a:lnSpc>
                <a:spcBef>
                  <a:spcPct val="0"/>
                </a:spcBef>
                <a:spcAft>
                  <a:spcPct val="15000"/>
                </a:spcAft>
              </a:pPr>
              <a:r>
                <a:rPr lang="en-US" sz="3600" b="1" kern="1200" smtClean="0">
                  <a:latin typeface="Times New Roman" panose="02020603050405020304" pitchFamily="18" charset="0"/>
                  <a:cs typeface="Times New Roman" panose="02020603050405020304" pitchFamily="18" charset="0"/>
                </a:rPr>
                <a:t>I</a:t>
              </a:r>
              <a:r>
                <a:rPr lang="en-US" sz="3600" b="1" kern="1200">
                  <a:latin typeface="Times New Roman" panose="02020603050405020304" pitchFamily="18" charset="0"/>
                  <a:cs typeface="Times New Roman" panose="02020603050405020304" pitchFamily="18" charset="0"/>
                </a:rPr>
                <a:t>. </a:t>
              </a:r>
              <a:r>
                <a:rPr lang="vi-VN" sz="3600" b="1" kern="1200" smtClean="0">
                  <a:latin typeface="Times New Roman" panose="02020603050405020304" pitchFamily="18" charset="0"/>
                  <a:cs typeface="Times New Roman" panose="02020603050405020304" pitchFamily="18" charset="0"/>
                </a:rPr>
                <a:t>Lí do hình thành biện pháp</a:t>
              </a:r>
              <a:endParaRPr lang="en-US" sz="3600" b="1" kern="1200"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1983045" y="2249523"/>
            <a:ext cx="1153679" cy="1170546"/>
            <a:chOff x="1" y="890"/>
            <a:chExt cx="622292" cy="888989"/>
          </a:xfrm>
          <a:scene3d>
            <a:camera prst="orthographicFront"/>
            <a:lightRig rig="flat" dir="t"/>
          </a:scene3d>
        </p:grpSpPr>
        <p:sp>
          <p:nvSpPr>
            <p:cNvPr id="23" name="Arrow: Chevron 22"/>
            <p:cNvSpPr/>
            <p:nvPr/>
          </p:nvSpPr>
          <p:spPr>
            <a:xfrm rot="5400000">
              <a:off x="-133348" y="134239"/>
              <a:ext cx="888989" cy="622292"/>
            </a:xfrm>
            <a:prstGeom prst="chevron">
              <a:avLst/>
            </a:prstGeom>
            <a:sp3d prstMaterial="plastic">
              <a:bevelT w="120900" h="88900"/>
              <a:bevelB w="88900" h="31750" prst="angle"/>
            </a:sp3d>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vi-VN"/>
            </a:p>
          </p:txBody>
        </p:sp>
        <p:sp>
          <p:nvSpPr>
            <p:cNvPr id="27" name="Arrow: Chevron 4"/>
            <p:cNvSpPr txBox="1"/>
            <p:nvPr/>
          </p:nvSpPr>
          <p:spPr>
            <a:xfrm>
              <a:off x="1" y="312036"/>
              <a:ext cx="622292" cy="266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nvGrpSpPr>
          <p:cNvPr id="28" name="Group 27"/>
          <p:cNvGrpSpPr/>
          <p:nvPr/>
        </p:nvGrpSpPr>
        <p:grpSpPr>
          <a:xfrm>
            <a:off x="3783961" y="2249523"/>
            <a:ext cx="5360039" cy="1170545"/>
            <a:chOff x="622292" y="892"/>
            <a:chExt cx="5738075" cy="577843"/>
          </a:xfrm>
          <a:scene3d>
            <a:camera prst="orthographicFront"/>
            <a:lightRig rig="flat" dir="t"/>
          </a:scene3d>
        </p:grpSpPr>
        <p:sp>
          <p:nvSpPr>
            <p:cNvPr id="29" name="Rectangle: Top Corners Rounded 28"/>
            <p:cNvSpPr/>
            <p:nvPr/>
          </p:nvSpPr>
          <p:spPr>
            <a:xfrm rot="5400000">
              <a:off x="3202408" y="-2579224"/>
              <a:ext cx="577843" cy="5738075"/>
            </a:xfrm>
            <a:prstGeom prst="round2SameRect">
              <a:avLst/>
            </a:prstGeom>
            <a:sp3d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30" name="Rectangle: Top Corners Rounded 6"/>
            <p:cNvSpPr txBox="1"/>
            <p:nvPr/>
          </p:nvSpPr>
          <p:spPr>
            <a:xfrm>
              <a:off x="622292" y="29100"/>
              <a:ext cx="5709867" cy="52142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defTabSz="800100">
                <a:lnSpc>
                  <a:spcPct val="90000"/>
                </a:lnSpc>
                <a:spcBef>
                  <a:spcPct val="0"/>
                </a:spcBef>
                <a:spcAft>
                  <a:spcPct val="15000"/>
                </a:spcAft>
              </a:pPr>
              <a:r>
                <a:rPr lang="vi-VN" sz="3600" b="1" smtClean="0">
                  <a:latin typeface="Times New Roman" panose="02020603050405020304" pitchFamily="18" charset="0"/>
                  <a:cs typeface="Times New Roman" panose="02020603050405020304" pitchFamily="18" charset="0"/>
                </a:rPr>
                <a:t>1</a:t>
              </a:r>
              <a:r>
                <a:rPr lang="pt-BR" sz="3600" b="1" smtClean="0">
                  <a:latin typeface="Times New Roman" panose="02020603050405020304" pitchFamily="18" charset="0"/>
                  <a:cs typeface="Times New Roman" panose="02020603050405020304" pitchFamily="18" charset="0"/>
                </a:rPr>
                <a:t>. </a:t>
              </a:r>
              <a:r>
                <a:rPr lang="vi-VN" sz="3600" b="1" smtClean="0">
                  <a:latin typeface="Times New Roman" panose="02020603050405020304" pitchFamily="18" charset="0"/>
                  <a:cs typeface="Times New Roman" panose="02020603050405020304" pitchFamily="18" charset="0"/>
                </a:rPr>
                <a:t>Cơ sở lí luận</a:t>
              </a:r>
              <a:endParaRPr lang="en-US" sz="3600" b="1" kern="1200" dirty="0">
                <a:latin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1983043" y="3974202"/>
            <a:ext cx="1153679" cy="1108098"/>
            <a:chOff x="1" y="736081"/>
            <a:chExt cx="622292" cy="888989"/>
          </a:xfrm>
          <a:scene3d>
            <a:camera prst="orthographicFront"/>
            <a:lightRig rig="flat" dir="t"/>
          </a:scene3d>
        </p:grpSpPr>
        <p:sp>
          <p:nvSpPr>
            <p:cNvPr id="32" name="Arrow: Chevron 31"/>
            <p:cNvSpPr/>
            <p:nvPr/>
          </p:nvSpPr>
          <p:spPr>
            <a:xfrm rot="5400000">
              <a:off x="-133348" y="869430"/>
              <a:ext cx="888989" cy="622292"/>
            </a:xfrm>
            <a:prstGeom prst="chevron">
              <a:avLst/>
            </a:prstGeom>
            <a:sp3d prstMaterial="plastic">
              <a:bevelT w="120900" h="88900"/>
              <a:bevelB w="88900" h="31750" prst="angle"/>
            </a:sp3d>
          </p:spPr>
          <p:style>
            <a:lnRef idx="1">
              <a:schemeClr val="accent2">
                <a:hueOff val="1560506"/>
                <a:satOff val="-1946"/>
                <a:lumOff val="458"/>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a:lstStyle/>
            <a:p>
              <a:endParaRPr lang="vi-VN"/>
            </a:p>
          </p:txBody>
        </p:sp>
        <p:sp>
          <p:nvSpPr>
            <p:cNvPr id="33" name="Arrow: Chevron 8"/>
            <p:cNvSpPr txBox="1"/>
            <p:nvPr/>
          </p:nvSpPr>
          <p:spPr>
            <a:xfrm>
              <a:off x="1" y="1047227"/>
              <a:ext cx="622292" cy="266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3783960" y="3992693"/>
            <a:ext cx="5741047" cy="1089607"/>
            <a:chOff x="622291" y="736083"/>
            <a:chExt cx="8946134" cy="478336"/>
          </a:xfrm>
          <a:scene3d>
            <a:camera prst="orthographicFront"/>
            <a:lightRig rig="flat" dir="t"/>
          </a:scene3d>
        </p:grpSpPr>
        <p:sp>
          <p:nvSpPr>
            <p:cNvPr id="35" name="Rectangle: Top Corners Rounded 34"/>
            <p:cNvSpPr/>
            <p:nvPr/>
          </p:nvSpPr>
          <p:spPr>
            <a:xfrm rot="5400000">
              <a:off x="4856191" y="-3497816"/>
              <a:ext cx="478336" cy="8946133"/>
            </a:xfrm>
            <a:prstGeom prst="round2SameRect">
              <a:avLst/>
            </a:prstGeom>
            <a:sp3d extrusionH="12700" prstMaterial="plastic">
              <a:bevelT w="50800" h="50800"/>
            </a:sp3d>
          </p:spPr>
          <p:style>
            <a:lnRef idx="1">
              <a:schemeClr val="accent2">
                <a:hueOff val="1560506"/>
                <a:satOff val="-1946"/>
                <a:lumOff val="45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36" name="Rectangle: Top Corners Rounded 10"/>
            <p:cNvSpPr txBox="1"/>
            <p:nvPr/>
          </p:nvSpPr>
          <p:spPr>
            <a:xfrm>
              <a:off x="622291" y="764290"/>
              <a:ext cx="8946134" cy="34796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defTabSz="800100">
                <a:lnSpc>
                  <a:spcPct val="90000"/>
                </a:lnSpc>
                <a:spcBef>
                  <a:spcPct val="0"/>
                </a:spcBef>
                <a:spcAft>
                  <a:spcPct val="15000"/>
                </a:spcAft>
              </a:pPr>
              <a:r>
                <a:rPr lang="vi-VN" sz="3600" b="1" smtClean="0">
                  <a:latin typeface="Times New Roman" panose="02020603050405020304" pitchFamily="18" charset="0"/>
                  <a:cs typeface="Times New Roman" panose="02020603050405020304" pitchFamily="18" charset="0"/>
                </a:rPr>
                <a:t>2. Cơ sở thực tiễn</a:t>
              </a:r>
              <a:endParaRPr lang="en-US" sz="3600" b="1" kern="1200" dirty="0">
                <a:latin typeface="Times New Roman" panose="02020603050405020304" pitchFamily="18" charset="0"/>
                <a:cs typeface="Times New Roman" panose="02020603050405020304" pitchFamily="18" charset="0"/>
              </a:endParaRPr>
            </a:p>
          </p:txBody>
        </p:sp>
      </p:grpSp>
      <p:grpSp>
        <p:nvGrpSpPr>
          <p:cNvPr id="37" name="Group 36"/>
          <p:cNvGrpSpPr/>
          <p:nvPr/>
        </p:nvGrpSpPr>
        <p:grpSpPr>
          <a:xfrm>
            <a:off x="1983043" y="5835280"/>
            <a:ext cx="1153680" cy="1146181"/>
            <a:chOff x="1" y="1471272"/>
            <a:chExt cx="622292" cy="888989"/>
          </a:xfrm>
          <a:scene3d>
            <a:camera prst="orthographicFront"/>
            <a:lightRig rig="flat" dir="t"/>
          </a:scene3d>
        </p:grpSpPr>
        <p:sp>
          <p:nvSpPr>
            <p:cNvPr id="38" name="Arrow: Chevron 37"/>
            <p:cNvSpPr/>
            <p:nvPr/>
          </p:nvSpPr>
          <p:spPr>
            <a:xfrm rot="5400000">
              <a:off x="-133348" y="1604621"/>
              <a:ext cx="888989" cy="622292"/>
            </a:xfrm>
            <a:prstGeom prst="chevron">
              <a:avLst/>
            </a:prstGeom>
            <a:sp3d prstMaterial="plastic">
              <a:bevelT w="120900" h="88900"/>
              <a:bevelB w="88900" h="31750" prst="angle"/>
            </a:sp3d>
          </p:spPr>
          <p:style>
            <a:lnRef idx="1">
              <a:schemeClr val="accent2">
                <a:hueOff val="3121013"/>
                <a:satOff val="-3893"/>
                <a:lumOff val="915"/>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a:lstStyle/>
            <a:p>
              <a:endParaRPr lang="vi-VN"/>
            </a:p>
          </p:txBody>
        </p:sp>
        <p:sp>
          <p:nvSpPr>
            <p:cNvPr id="39" name="Arrow: Chevron 12"/>
            <p:cNvSpPr txBox="1"/>
            <p:nvPr/>
          </p:nvSpPr>
          <p:spPr>
            <a:xfrm>
              <a:off x="1" y="1782418"/>
              <a:ext cx="622292" cy="266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p:txBody>
        </p:sp>
      </p:grpSp>
      <p:grpSp>
        <p:nvGrpSpPr>
          <p:cNvPr id="40" name="Group 39"/>
          <p:cNvGrpSpPr/>
          <p:nvPr/>
        </p:nvGrpSpPr>
        <p:grpSpPr>
          <a:xfrm>
            <a:off x="3783960" y="5883243"/>
            <a:ext cx="6368152" cy="1098217"/>
            <a:chOff x="622292" y="1604889"/>
            <a:chExt cx="5882091" cy="577843"/>
          </a:xfrm>
          <a:scene3d>
            <a:camera prst="orthographicFront"/>
            <a:lightRig rig="flat" dir="t"/>
          </a:scene3d>
        </p:grpSpPr>
        <p:sp>
          <p:nvSpPr>
            <p:cNvPr id="41" name="Rectangle: Top Corners Rounded 40"/>
            <p:cNvSpPr/>
            <p:nvPr/>
          </p:nvSpPr>
          <p:spPr>
            <a:xfrm rot="5400000">
              <a:off x="3202408" y="-975227"/>
              <a:ext cx="577843" cy="5738075"/>
            </a:xfrm>
            <a:prstGeom prst="round2SameRect">
              <a:avLst/>
            </a:prstGeom>
            <a:sp3d extrusionH="12700" prstMaterial="plastic">
              <a:bevelT w="50800" h="50800"/>
            </a:sp3d>
          </p:spPr>
          <p:style>
            <a:lnRef idx="1">
              <a:schemeClr val="accent2">
                <a:hueOff val="3121013"/>
                <a:satOff val="-3893"/>
                <a:lumOff val="91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42" name="Rectangle: Top Corners Rounded 14"/>
            <p:cNvSpPr txBox="1"/>
            <p:nvPr/>
          </p:nvSpPr>
          <p:spPr>
            <a:xfrm>
              <a:off x="622292" y="1627528"/>
              <a:ext cx="5882091" cy="52142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defTabSz="800100">
                <a:lnSpc>
                  <a:spcPct val="90000"/>
                </a:lnSpc>
                <a:spcBef>
                  <a:spcPct val="0"/>
                </a:spcBef>
                <a:spcAft>
                  <a:spcPct val="15000"/>
                </a:spcAft>
              </a:pPr>
              <a:r>
                <a:rPr lang="vi-VN" sz="3600" b="1" kern="1200" smtClean="0">
                  <a:latin typeface="Times New Roman" panose="02020603050405020304" pitchFamily="18" charset="0"/>
                  <a:cs typeface="Times New Roman" panose="02020603050405020304" pitchFamily="18" charset="0"/>
                </a:rPr>
                <a:t>3. Thực trạng</a:t>
              </a:r>
              <a:endParaRPr lang="en-US" sz="3600" b="1" kern="1200" dirty="0">
                <a:latin typeface="Times New Roman" panose="02020603050405020304" pitchFamily="18" charset="0"/>
                <a:cs typeface="Times New Roman" panose="02020603050405020304" pitchFamily="18" charset="0"/>
              </a:endParaRPr>
            </a:p>
          </p:txBody>
        </p:sp>
      </p:grpSp>
      <p:grpSp>
        <p:nvGrpSpPr>
          <p:cNvPr id="43" name="Group 42"/>
          <p:cNvGrpSpPr/>
          <p:nvPr/>
        </p:nvGrpSpPr>
        <p:grpSpPr>
          <a:xfrm>
            <a:off x="1983042" y="7618339"/>
            <a:ext cx="1242926" cy="1269575"/>
            <a:chOff x="1" y="2206462"/>
            <a:chExt cx="622292" cy="888989"/>
          </a:xfrm>
          <a:scene3d>
            <a:camera prst="orthographicFront"/>
            <a:lightRig rig="flat" dir="t"/>
          </a:scene3d>
        </p:grpSpPr>
        <p:sp>
          <p:nvSpPr>
            <p:cNvPr id="44" name="Arrow: Chevron 43"/>
            <p:cNvSpPr/>
            <p:nvPr/>
          </p:nvSpPr>
          <p:spPr>
            <a:xfrm rot="5400000">
              <a:off x="-133348" y="2339811"/>
              <a:ext cx="888989" cy="622292"/>
            </a:xfrm>
            <a:prstGeom prst="chevron">
              <a:avLst/>
            </a:prstGeom>
            <a:sp3d prstMaterial="plastic">
              <a:bevelT w="120900" h="88900"/>
              <a:bevelB w="88900" h="31750" prst="angle"/>
            </a:sp3d>
          </p:spPr>
          <p:style>
            <a:lnRef idx="1">
              <a:schemeClr val="accent2">
                <a:hueOff val="4681519"/>
                <a:satOff val="-5839"/>
                <a:lumOff val="1373"/>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a:lstStyle/>
            <a:p>
              <a:endParaRPr lang="vi-VN"/>
            </a:p>
          </p:txBody>
        </p:sp>
        <p:sp>
          <p:nvSpPr>
            <p:cNvPr id="45" name="Arrow: Chevron 16"/>
            <p:cNvSpPr txBox="1"/>
            <p:nvPr/>
          </p:nvSpPr>
          <p:spPr>
            <a:xfrm>
              <a:off x="1" y="2517608"/>
              <a:ext cx="622292" cy="266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p:txBody>
        </p:sp>
      </p:grpSp>
      <p:grpSp>
        <p:nvGrpSpPr>
          <p:cNvPr id="46" name="Group 45"/>
          <p:cNvGrpSpPr/>
          <p:nvPr/>
        </p:nvGrpSpPr>
        <p:grpSpPr>
          <a:xfrm>
            <a:off x="3783961" y="7618340"/>
            <a:ext cx="7055175" cy="1269576"/>
            <a:chOff x="622292" y="2131576"/>
            <a:chExt cx="5738075" cy="577844"/>
          </a:xfrm>
          <a:scene3d>
            <a:camera prst="orthographicFront"/>
            <a:lightRig rig="flat" dir="t"/>
          </a:scene3d>
        </p:grpSpPr>
        <p:sp>
          <p:nvSpPr>
            <p:cNvPr id="47" name="Rectangle: Top Corners Rounded 46"/>
            <p:cNvSpPr/>
            <p:nvPr/>
          </p:nvSpPr>
          <p:spPr>
            <a:xfrm rot="5400000">
              <a:off x="3202408" y="-448540"/>
              <a:ext cx="577843" cy="5738075"/>
            </a:xfrm>
            <a:prstGeom prst="round2SameRect">
              <a:avLst/>
            </a:prstGeom>
            <a:sp3d extrusionH="12700" prstMaterial="plastic">
              <a:bevelT w="50800" h="50800"/>
            </a:sp3d>
          </p:spPr>
          <p:style>
            <a:lnRef idx="1">
              <a:schemeClr val="accent2">
                <a:hueOff val="4681519"/>
                <a:satOff val="-5839"/>
                <a:lumOff val="137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48" name="Rectangle: Top Corners Rounded 18"/>
            <p:cNvSpPr txBox="1"/>
            <p:nvPr/>
          </p:nvSpPr>
          <p:spPr>
            <a:xfrm>
              <a:off x="622292" y="2160197"/>
              <a:ext cx="5709867" cy="54922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defTabSz="800100">
                <a:lnSpc>
                  <a:spcPct val="90000"/>
                </a:lnSpc>
                <a:spcBef>
                  <a:spcPct val="0"/>
                </a:spcBef>
                <a:spcAft>
                  <a:spcPct val="15000"/>
                </a:spcAft>
              </a:pPr>
              <a:r>
                <a:rPr lang="en-US" sz="3600" b="1" smtClean="0">
                  <a:latin typeface="Times New Roman" panose="02020603050405020304" pitchFamily="18" charset="0"/>
                  <a:cs typeface="Times New Roman" panose="02020603050405020304" pitchFamily="18" charset="0"/>
                </a:rPr>
                <a:t>4</a:t>
              </a:r>
              <a:r>
                <a:rPr lang="en-US" sz="3600" b="1">
                  <a:latin typeface="Times New Roman" panose="02020603050405020304" pitchFamily="18" charset="0"/>
                  <a:cs typeface="Times New Roman" panose="02020603050405020304" pitchFamily="18" charset="0"/>
                </a:rPr>
                <a:t>. </a:t>
              </a:r>
              <a:r>
                <a:rPr lang="vi-VN" sz="3600" b="1" smtClean="0">
                  <a:latin typeface="Times New Roman" panose="02020603050405020304" pitchFamily="18" charset="0"/>
                  <a:cs typeface="Times New Roman" panose="02020603050405020304" pitchFamily="18" charset="0"/>
                </a:rPr>
                <a:t>Ý nghĩa tác dụng của biện pháp</a:t>
              </a:r>
              <a:endParaRPr lang="en-US" sz="3600" kern="1200" dirty="0">
                <a:latin typeface="Times New Roman" panose="02020603050405020304" pitchFamily="18" charset="0"/>
                <a:cs typeface="Times New Roman" panose="02020603050405020304" pitchFamily="18" charset="0"/>
              </a:endParaRPr>
            </a:p>
          </p:txBody>
        </p:sp>
      </p:grpSp>
      <p:pic>
        <p:nvPicPr>
          <p:cNvPr id="49" name="Picture 14" descr="ảnh cao cấp | thành phần của các môn thể thao khác nhau"/>
          <p:cNvPicPr>
            <a:picLocks noChangeAspect="1" noChangeArrowheads="1"/>
          </p:cNvPicPr>
          <p:nvPr/>
        </p:nvPicPr>
        <p:blipFill>
          <a:blip r:embed="rId3"/>
          <a:srcRect/>
          <a:stretch>
            <a:fillRect/>
          </a:stretch>
        </p:blipFill>
        <p:spPr bwMode="auto">
          <a:xfrm>
            <a:off x="15042575" y="-257889"/>
            <a:ext cx="3435419" cy="4788010"/>
          </a:xfrm>
          <a:prstGeom prst="rect">
            <a:avLst/>
          </a:prstGeom>
          <a:noFill/>
        </p:spPr>
      </p:pic>
    </p:spTree>
    <p:extLst>
      <p:ext uri="{BB962C8B-B14F-4D97-AF65-F5344CB8AC3E}">
        <p14:creationId xmlns:p14="http://schemas.microsoft.com/office/powerpoint/2010/main" val="3942760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1000"/>
                                        <p:tgtEl>
                                          <p:spTgt spid="46"/>
                                        </p:tgtEl>
                                      </p:cBhvr>
                                    </p:animEffect>
                                    <p:anim calcmode="lin" valueType="num">
                                      <p:cBhvr>
                                        <p:cTn id="49" dur="1000" fill="hold"/>
                                        <p:tgtEl>
                                          <p:spTgt spid="46"/>
                                        </p:tgtEl>
                                        <p:attrNameLst>
                                          <p:attrName>ppt_x</p:attrName>
                                        </p:attrNameLst>
                                      </p:cBhvr>
                                      <p:tavLst>
                                        <p:tav tm="0">
                                          <p:val>
                                            <p:strVal val="#ppt_x"/>
                                          </p:val>
                                        </p:tav>
                                        <p:tav tm="100000">
                                          <p:val>
                                            <p:strVal val="#ppt_x"/>
                                          </p:val>
                                        </p:tav>
                                      </p:tavLst>
                                    </p:anim>
                                    <p:anim calcmode="lin" valueType="num">
                                      <p:cBhvr>
                                        <p:cTn id="5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row: Chevron 23"/>
          <p:cNvSpPr/>
          <p:nvPr/>
        </p:nvSpPr>
        <p:spPr>
          <a:xfrm>
            <a:off x="1928762" y="313548"/>
            <a:ext cx="6300838" cy="1071571"/>
          </a:xfrm>
          <a:prstGeom prst="chevron">
            <a:avLst/>
          </a:prstGeom>
          <a:scene3d>
            <a:camera prst="orthographicFront"/>
            <a:lightRig rig="flat" dir="t"/>
          </a:scene3d>
          <a:sp3d prstMaterial="plastic">
            <a:bevelT w="120900" h="88900"/>
            <a:bevelB w="88900" h="31750" prst="angle"/>
          </a:sp3d>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vi-VN"/>
          </a:p>
        </p:txBody>
      </p:sp>
      <p:grpSp>
        <p:nvGrpSpPr>
          <p:cNvPr id="25" name="Group 24"/>
          <p:cNvGrpSpPr/>
          <p:nvPr/>
        </p:nvGrpSpPr>
        <p:grpSpPr>
          <a:xfrm>
            <a:off x="2620057" y="313548"/>
            <a:ext cx="4896544" cy="1071570"/>
            <a:chOff x="507425" y="-696904"/>
            <a:chExt cx="5200555" cy="1321651"/>
          </a:xfrm>
          <a:scene3d>
            <a:camera prst="orthographicFront"/>
            <a:lightRig rig="flat" dir="t"/>
          </a:scene3d>
        </p:grpSpPr>
        <p:sp>
          <p:nvSpPr>
            <p:cNvPr id="26" name="Rectangle: Top Corners Rounded 25"/>
            <p:cNvSpPr/>
            <p:nvPr/>
          </p:nvSpPr>
          <p:spPr>
            <a:xfrm rot="5400000">
              <a:off x="2685431" y="-2636356"/>
              <a:ext cx="844543" cy="5200555"/>
            </a:xfrm>
            <a:prstGeom prst="round2SameRect">
              <a:avLst/>
            </a:prstGeom>
            <a:sp3d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27" name="Rectangle: Top Corners Rounded 6"/>
            <p:cNvSpPr txBox="1"/>
            <p:nvPr/>
          </p:nvSpPr>
          <p:spPr>
            <a:xfrm>
              <a:off x="507425" y="-696904"/>
              <a:ext cx="4636870" cy="132165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algn="l" defTabSz="800100">
                <a:lnSpc>
                  <a:spcPct val="90000"/>
                </a:lnSpc>
                <a:spcBef>
                  <a:spcPct val="0"/>
                </a:spcBef>
                <a:spcAft>
                  <a:spcPct val="15000"/>
                </a:spcAft>
              </a:pPr>
              <a:r>
                <a:rPr lang="vi-VN" sz="4400" b="1" smtClean="0">
                  <a:latin typeface="Times New Roman" panose="02020603050405020304" pitchFamily="18" charset="0"/>
                  <a:cs typeface="Times New Roman" panose="02020603050405020304" pitchFamily="18" charset="0"/>
                </a:rPr>
                <a:t>1. Cơ sở lí luận</a:t>
              </a:r>
              <a:endParaRPr lang="en-US" sz="4400" b="1" kern="1200" dirty="0">
                <a:latin typeface="Times New Roman" panose="02020603050405020304" pitchFamily="18" charset="0"/>
                <a:cs typeface="Times New Roman" panose="02020603050405020304" pitchFamily="18" charset="0"/>
              </a:endParaRPr>
            </a:p>
          </p:txBody>
        </p:sp>
      </p:grpSp>
      <p:pic>
        <p:nvPicPr>
          <p:cNvPr id="18" name="Picture 6" descr="Top 100 trò chơi dân gian Việt Nam phổ biến trong dịp Tết 2023"/>
          <p:cNvPicPr>
            <a:picLocks noChangeAspect="1" noChangeArrowheads="1"/>
          </p:cNvPicPr>
          <p:nvPr/>
        </p:nvPicPr>
        <p:blipFill>
          <a:blip r:embed="rId3"/>
          <a:srcRect/>
          <a:stretch>
            <a:fillRect/>
          </a:stretch>
        </p:blipFill>
        <p:spPr bwMode="auto">
          <a:xfrm>
            <a:off x="2617827" y="6582928"/>
            <a:ext cx="14257585" cy="3487441"/>
          </a:xfrm>
          <a:prstGeom prst="rect">
            <a:avLst/>
          </a:prstGeom>
          <a:noFill/>
        </p:spPr>
      </p:pic>
      <p:sp>
        <p:nvSpPr>
          <p:cNvPr id="19" name="Rectangle 18"/>
          <p:cNvSpPr/>
          <p:nvPr/>
        </p:nvSpPr>
        <p:spPr>
          <a:xfrm>
            <a:off x="1007096" y="3968861"/>
            <a:ext cx="16417824" cy="2554545"/>
          </a:xfrm>
          <a:prstGeom prst="rect">
            <a:avLst/>
          </a:prstGeom>
        </p:spPr>
        <p:txBody>
          <a:bodyPr wrap="square">
            <a:spAutoFit/>
          </a:bodyPr>
          <a:lstStyle/>
          <a:p>
            <a:pPr lvl="2" algn="just">
              <a:buFont typeface="Wingdings" pitchFamily="2" charset="2"/>
              <a:buChar char="Ø"/>
            </a:pPr>
            <a:r>
              <a:rPr lang="en-US" sz="4000">
                <a:latin typeface="Times New Roman" pitchFamily="18" charset="0"/>
                <a:cs typeface="Times New Roman" pitchFamily="18" charset="0"/>
              </a:rPr>
              <a:t> </a:t>
            </a:r>
            <a:r>
              <a:rPr lang="vi-VN" sz="4000" smtClean="0">
                <a:latin typeface="Times New Roman" pitchFamily="18" charset="0"/>
                <a:cs typeface="Times New Roman" pitchFamily="18" charset="0"/>
              </a:rPr>
              <a:t>Trò </a:t>
            </a:r>
            <a:r>
              <a:rPr lang="vi-VN" sz="4000">
                <a:latin typeface="Times New Roman" pitchFamily="18" charset="0"/>
                <a:cs typeface="Times New Roman" pitchFamily="18" charset="0"/>
              </a:rPr>
              <a:t>chơi vận </a:t>
            </a:r>
            <a:r>
              <a:rPr lang="vi-VN" sz="4000" smtClean="0">
                <a:latin typeface="Times New Roman" pitchFamily="18" charset="0"/>
                <a:cs typeface="Times New Roman" pitchFamily="18" charset="0"/>
              </a:rPr>
              <a:t>động </a:t>
            </a:r>
            <a:r>
              <a:rPr lang="vi-VN" sz="4000">
                <a:latin typeface="Times New Roman" pitchFamily="18" charset="0"/>
                <a:cs typeface="Times New Roman" pitchFamily="18" charset="0"/>
              </a:rPr>
              <a:t>là một loại hình hoạt động giải trí, thư giãn, </a:t>
            </a:r>
            <a:r>
              <a:rPr lang="vi-VN" sz="4000" smtClean="0">
                <a:latin typeface="Times New Roman" pitchFamily="18" charset="0"/>
                <a:cs typeface="Times New Roman" pitchFamily="18" charset="0"/>
              </a:rPr>
              <a:t>là “</a:t>
            </a:r>
            <a:r>
              <a:rPr lang="vi-VN" sz="4000" i="1" smtClean="0">
                <a:latin typeface="Times New Roman" pitchFamily="18" charset="0"/>
                <a:cs typeface="Times New Roman" pitchFamily="18" charset="0"/>
              </a:rPr>
              <a:t>món </a:t>
            </a:r>
            <a:r>
              <a:rPr lang="vi-VN" sz="4000" i="1">
                <a:latin typeface="Times New Roman" pitchFamily="18" charset="0"/>
                <a:cs typeface="Times New Roman" pitchFamily="18" charset="0"/>
              </a:rPr>
              <a:t>ăn tinh</a:t>
            </a:r>
            <a:r>
              <a:rPr lang="en-US" sz="4000" i="1">
                <a:latin typeface="Times New Roman" pitchFamily="18" charset="0"/>
                <a:cs typeface="Times New Roman" pitchFamily="18" charset="0"/>
              </a:rPr>
              <a:t> thần”</a:t>
            </a:r>
            <a:r>
              <a:rPr lang="vi-VN" sz="4000"/>
              <a:t> </a:t>
            </a:r>
            <a:r>
              <a:rPr lang="vi-VN" sz="4000">
                <a:latin typeface="+mj-lt"/>
              </a:rPr>
              <a:t>bổ ích và không thể thiếu được trong cuộc sống con người nói chung và đặc biệt đối với lứa tuổi học trò đang ngồi trên ghế nhà trường nói riêng. </a:t>
            </a:r>
            <a:endParaRPr lang="en-US" sz="4000">
              <a:latin typeface="+mj-lt"/>
            </a:endParaRPr>
          </a:p>
        </p:txBody>
      </p:sp>
      <p:sp>
        <p:nvSpPr>
          <p:cNvPr id="11" name="Rectangle 10"/>
          <p:cNvSpPr/>
          <p:nvPr/>
        </p:nvSpPr>
        <p:spPr>
          <a:xfrm>
            <a:off x="1007096" y="1385119"/>
            <a:ext cx="16417824" cy="2554545"/>
          </a:xfrm>
          <a:prstGeom prst="rect">
            <a:avLst/>
          </a:prstGeom>
        </p:spPr>
        <p:txBody>
          <a:bodyPr wrap="square">
            <a:spAutoFit/>
          </a:bodyPr>
          <a:lstStyle/>
          <a:p>
            <a:pPr lvl="2" algn="just">
              <a:buFont typeface="Wingdings" pitchFamily="2" charset="2"/>
              <a:buChar char="Ø"/>
            </a:pPr>
            <a:r>
              <a:rPr lang="en-US" sz="4000">
                <a:latin typeface="Times New Roman" pitchFamily="18" charset="0"/>
                <a:cs typeface="Times New Roman" pitchFamily="18" charset="0"/>
              </a:rPr>
              <a:t> </a:t>
            </a:r>
            <a:r>
              <a:rPr lang="vi-VN" sz="4000">
                <a:latin typeface="+mj-lt"/>
              </a:rPr>
              <a:t>Trong chương trình giáo dục phổ thông (GDPT) 2018, giáo dục thể chất (GDTC) là môn học bắt buộc được thực hiện từ lớp 1 đến lớp 12 và được chia thành hai giai đoạn, gồm Giáo dục cơ bản và giáo dục định hướng nghề nghiệp. </a:t>
            </a:r>
            <a:endParaRPr lang="en-US" sz="4000">
              <a:latin typeface="+mj-lt"/>
            </a:endParaRPr>
          </a:p>
        </p:txBody>
      </p:sp>
    </p:spTree>
    <p:extLst>
      <p:ext uri="{BB962C8B-B14F-4D97-AF65-F5344CB8AC3E}">
        <p14:creationId xmlns:p14="http://schemas.microsoft.com/office/powerpoint/2010/main" val="10728957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1000"/>
                                        <p:tgtEl>
                                          <p:spTgt spid="19">
                                            <p:txEl>
                                              <p:pRg st="0" end="0"/>
                                            </p:txEl>
                                          </p:spTgt>
                                        </p:tgtEl>
                                      </p:cBhvr>
                                    </p:animEffect>
                                    <p:anim calcmode="lin" valueType="num">
                                      <p:cBhvr>
                                        <p:cTn id="27"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row: Chevron 23"/>
          <p:cNvSpPr/>
          <p:nvPr/>
        </p:nvSpPr>
        <p:spPr>
          <a:xfrm>
            <a:off x="1502230" y="522514"/>
            <a:ext cx="6988628" cy="1120525"/>
          </a:xfrm>
          <a:prstGeom prst="chevron">
            <a:avLst/>
          </a:prstGeom>
          <a:scene3d>
            <a:camera prst="orthographicFront"/>
            <a:lightRig rig="flat" dir="t"/>
          </a:scene3d>
          <a:sp3d prstMaterial="plastic">
            <a:bevelT w="120900" h="88900"/>
            <a:bevelB w="88900" h="31750" prst="angle"/>
          </a:sp3d>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vi-VN"/>
          </a:p>
        </p:txBody>
      </p:sp>
      <p:grpSp>
        <p:nvGrpSpPr>
          <p:cNvPr id="2" name="Group 24"/>
          <p:cNvGrpSpPr/>
          <p:nvPr/>
        </p:nvGrpSpPr>
        <p:grpSpPr>
          <a:xfrm>
            <a:off x="2714578" y="522513"/>
            <a:ext cx="5349304" cy="1120526"/>
            <a:chOff x="-61501" y="-757284"/>
            <a:chExt cx="3295360" cy="1382032"/>
          </a:xfrm>
          <a:scene3d>
            <a:camera prst="orthographicFront"/>
            <a:lightRig rig="flat" dir="t"/>
          </a:scene3d>
        </p:grpSpPr>
        <p:sp>
          <p:nvSpPr>
            <p:cNvPr id="26" name="Rectangle: Top Corners Rounded 25"/>
            <p:cNvSpPr/>
            <p:nvPr/>
          </p:nvSpPr>
          <p:spPr>
            <a:xfrm rot="5400000">
              <a:off x="1163908" y="-1746089"/>
              <a:ext cx="844542" cy="3295359"/>
            </a:xfrm>
            <a:prstGeom prst="round2SameRect">
              <a:avLst/>
            </a:prstGeom>
            <a:sp3d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27" name="Rectangle: Top Corners Rounded 6"/>
            <p:cNvSpPr txBox="1"/>
            <p:nvPr/>
          </p:nvSpPr>
          <p:spPr>
            <a:xfrm>
              <a:off x="33091" y="-757284"/>
              <a:ext cx="3200768" cy="138203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defTabSz="800100">
                <a:lnSpc>
                  <a:spcPct val="90000"/>
                </a:lnSpc>
                <a:spcBef>
                  <a:spcPct val="0"/>
                </a:spcBef>
                <a:spcAft>
                  <a:spcPct val="15000"/>
                </a:spcAft>
              </a:pPr>
              <a:endParaRPr lang="en-US" sz="4400" b="1">
                <a:solidFill>
                  <a:srgbClr val="FF0000"/>
                </a:solidFill>
                <a:latin typeface="Times New Roman" panose="02020603050405020304" pitchFamily="18" charset="0"/>
                <a:cs typeface="Times New Roman" panose="02020603050405020304" pitchFamily="18" charset="0"/>
              </a:endParaRPr>
            </a:p>
            <a:p>
              <a:pPr marL="0" lvl="1" defTabSz="800100">
                <a:lnSpc>
                  <a:spcPct val="90000"/>
                </a:lnSpc>
                <a:spcBef>
                  <a:spcPct val="0"/>
                </a:spcBef>
                <a:spcAft>
                  <a:spcPct val="15000"/>
                </a:spcAft>
              </a:pPr>
              <a:r>
                <a:rPr lang="en-US" sz="4800" b="1" smtClean="0">
                  <a:solidFill>
                    <a:schemeClr val="tx1"/>
                  </a:solidFill>
                  <a:latin typeface="Times New Roman" panose="02020603050405020304" pitchFamily="18" charset="0"/>
                  <a:cs typeface="Times New Roman" panose="02020603050405020304" pitchFamily="18" charset="0"/>
                </a:rPr>
                <a:t>2</a:t>
              </a:r>
              <a:r>
                <a:rPr lang="vi-VN" sz="4800" b="1" smtClean="0">
                  <a:solidFill>
                    <a:schemeClr val="tx1"/>
                  </a:solidFill>
                  <a:latin typeface="Times New Roman" panose="02020603050405020304" pitchFamily="18" charset="0"/>
                  <a:cs typeface="Times New Roman" panose="02020603050405020304" pitchFamily="18" charset="0"/>
                </a:rPr>
                <a:t>. Cơ sở thực tiễn</a:t>
              </a:r>
              <a:endParaRPr lang="en-US" sz="4800" b="1">
                <a:solidFill>
                  <a:schemeClr val="tx1"/>
                </a:solidFill>
                <a:latin typeface="Times New Roman" panose="02020603050405020304" pitchFamily="18" charset="0"/>
                <a:cs typeface="Times New Roman" panose="02020603050405020304" pitchFamily="18" charset="0"/>
              </a:endParaRPr>
            </a:p>
            <a:p>
              <a:pPr marL="0" lvl="1" algn="l" defTabSz="800100">
                <a:lnSpc>
                  <a:spcPct val="90000"/>
                </a:lnSpc>
                <a:spcBef>
                  <a:spcPct val="0"/>
                </a:spcBef>
                <a:spcAft>
                  <a:spcPct val="15000"/>
                </a:spcAft>
              </a:pPr>
              <a:endParaRPr lang="en-US" sz="4400" b="1" kern="1200" dirty="0">
                <a:latin typeface="Times New Roman" panose="02020603050405020304" pitchFamily="18" charset="0"/>
                <a:cs typeface="Times New Roman" panose="02020603050405020304" pitchFamily="18" charset="0"/>
              </a:endParaRPr>
            </a:p>
          </p:txBody>
        </p:sp>
      </p:grpSp>
      <p:sp>
        <p:nvSpPr>
          <p:cNvPr id="12" name="Rectangle: Top Corners Rounded 6"/>
          <p:cNvSpPr txBox="1"/>
          <p:nvPr/>
        </p:nvSpPr>
        <p:spPr>
          <a:xfrm>
            <a:off x="1590682" y="1698170"/>
            <a:ext cx="15983002" cy="402139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defTabSz="800100">
              <a:lnSpc>
                <a:spcPct val="150000"/>
              </a:lnSpc>
              <a:spcBef>
                <a:spcPct val="0"/>
              </a:spcBef>
              <a:spcAft>
                <a:spcPct val="15000"/>
              </a:spcAft>
            </a:pPr>
            <a:r>
              <a:rPr lang="vi-VN" sz="4400" smtClean="0">
                <a:latin typeface="+mj-lt"/>
              </a:rPr>
              <a:t>  Trong </a:t>
            </a:r>
            <a:r>
              <a:rPr lang="vi-VN" sz="4400">
                <a:latin typeface="+mj-lt"/>
              </a:rPr>
              <a:t>các giờ học GDTC, trò chơi vận động chiếm một vị trí quan trọng, nó phù hợp với đặc điểm phát triển tâm - sinh lí lứa tuổi của học sinh, góp phần tích cực vào việc đẩy mạnh sự phát triển toàn diện các tố chất của học sinh.</a:t>
            </a:r>
            <a:endParaRPr lang="en-US" sz="4400" b="1" kern="1200" dirty="0">
              <a:solidFill>
                <a:srgbClr val="FF0000"/>
              </a:solidFill>
              <a:latin typeface="+mj-lt"/>
              <a:cs typeface="Times New Roman" pitchFamily="18" charset="0"/>
            </a:endParaRPr>
          </a:p>
        </p:txBody>
      </p:sp>
      <p:sp>
        <p:nvSpPr>
          <p:cNvPr id="3" name="Rectangle 2"/>
          <p:cNvSpPr/>
          <p:nvPr/>
        </p:nvSpPr>
        <p:spPr>
          <a:xfrm>
            <a:off x="1475204" y="5719564"/>
            <a:ext cx="15877708" cy="3110788"/>
          </a:xfrm>
          <a:prstGeom prst="rect">
            <a:avLst/>
          </a:prstGeom>
        </p:spPr>
        <p:txBody>
          <a:bodyPr wrap="square">
            <a:spAutoFit/>
          </a:bodyPr>
          <a:lstStyle/>
          <a:p>
            <a:pPr marR="3810" indent="360045" algn="just">
              <a:lnSpc>
                <a:spcPct val="155000"/>
              </a:lnSpc>
              <a:tabLst>
                <a:tab pos="540385" algn="l"/>
              </a:tabLst>
            </a:pPr>
            <a:r>
              <a:rPr lang="vi-VN" sz="4400">
                <a:latin typeface="Times New Roman" panose="02020603050405020304" pitchFamily="18" charset="0"/>
                <a:ea typeface="Times New Roman" panose="02020603050405020304" pitchFamily="18" charset="0"/>
              </a:rPr>
              <a:t>Việc tập luyện các bài tập thông qua sử dụng trò chơi vận động</a:t>
            </a:r>
            <a:r>
              <a:rPr lang="vi-VN" sz="4400" spc="-40">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giúp</a:t>
            </a:r>
            <a:r>
              <a:rPr lang="vi-VN" sz="4400" spc="-40">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giáo</a:t>
            </a:r>
            <a:r>
              <a:rPr lang="vi-VN" sz="4400" spc="-40">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viên</a:t>
            </a:r>
            <a:r>
              <a:rPr lang="vi-VN" sz="4400" spc="-40">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có</a:t>
            </a:r>
            <a:r>
              <a:rPr lang="vi-VN" sz="4400" spc="-20">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thể</a:t>
            </a:r>
            <a:r>
              <a:rPr lang="vi-VN" sz="4400" spc="-45">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kiểm</a:t>
            </a:r>
            <a:r>
              <a:rPr lang="vi-VN" sz="4400" spc="-45">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soát</a:t>
            </a:r>
            <a:r>
              <a:rPr lang="vi-VN" sz="4400" spc="-40">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được</a:t>
            </a:r>
            <a:r>
              <a:rPr lang="vi-VN" sz="4400" spc="-45">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lượng</a:t>
            </a:r>
            <a:r>
              <a:rPr lang="vi-VN" sz="4400" spc="-40">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vận</a:t>
            </a:r>
            <a:r>
              <a:rPr lang="vi-VN" sz="4400" spc="-40">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động</a:t>
            </a:r>
            <a:r>
              <a:rPr lang="vi-VN" sz="4400" spc="-40">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của</a:t>
            </a:r>
            <a:r>
              <a:rPr lang="vi-VN" sz="4400" spc="-45">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học</a:t>
            </a:r>
            <a:r>
              <a:rPr lang="vi-VN" sz="4400" spc="-45">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sinh</a:t>
            </a:r>
            <a:r>
              <a:rPr lang="vi-VN" sz="4400" spc="-40">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trong</a:t>
            </a:r>
            <a:r>
              <a:rPr lang="vi-VN" sz="4400" spc="-40">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các giờ hoạt động nội, ngoại khóa.</a:t>
            </a:r>
            <a:endParaRPr lang="en-US" sz="4400">
              <a:effectLst/>
              <a:latin typeface="Times New Roman" panose="02020603050405020304" pitchFamily="18" charset="0"/>
              <a:ea typeface="Times New Roman" panose="02020603050405020304" pitchFamily="18" charset="0"/>
            </a:endParaRPr>
          </a:p>
        </p:txBody>
      </p:sp>
      <p:pic>
        <p:nvPicPr>
          <p:cNvPr id="16" name="Graphic 7" descr="Right pointing backhand index with solid fill">
            <a:extLst>
              <a:ext uri="{FF2B5EF4-FFF2-40B4-BE49-F238E27FC236}">
                <a16:creationId xmlns="" xmlns:a16="http://schemas.microsoft.com/office/drawing/2014/main" id="{1FA0C59A-3CAA-722B-BD91-0D3851336A15}"/>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1293542" y="1975148"/>
            <a:ext cx="648072" cy="648072"/>
          </a:xfrm>
          <a:prstGeom prst="rect">
            <a:avLst/>
          </a:prstGeom>
        </p:spPr>
      </p:pic>
      <p:pic>
        <p:nvPicPr>
          <p:cNvPr id="32" name="Graphic 7" descr="Right pointing backhand index with solid fill">
            <a:extLst>
              <a:ext uri="{FF2B5EF4-FFF2-40B4-BE49-F238E27FC236}">
                <a16:creationId xmlns="" xmlns:a16="http://schemas.microsoft.com/office/drawing/2014/main" id="{1FA0C59A-3CAA-722B-BD91-0D3851336A15}"/>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1138953" y="6051672"/>
            <a:ext cx="672501" cy="672501"/>
          </a:xfrm>
          <a:prstGeom prst="rect">
            <a:avLst/>
          </a:prstGeom>
        </p:spPr>
      </p:pic>
    </p:spTree>
    <p:extLst>
      <p:ext uri="{BB962C8B-B14F-4D97-AF65-F5344CB8AC3E}">
        <p14:creationId xmlns:p14="http://schemas.microsoft.com/office/powerpoint/2010/main" val="1537108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5775177" y="-689148"/>
            <a:ext cx="13031070" cy="11284968"/>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vi-VN"/>
            </a:p>
          </p:txBody>
        </p:sp>
      </p:grpSp>
      <p:sp>
        <p:nvSpPr>
          <p:cNvPr id="35" name="Rectangle 34"/>
          <p:cNvSpPr/>
          <p:nvPr/>
        </p:nvSpPr>
        <p:spPr>
          <a:xfrm>
            <a:off x="11287140" y="1714476"/>
            <a:ext cx="6446562" cy="707886"/>
          </a:xfrm>
          <a:prstGeom prst="rect">
            <a:avLst/>
          </a:prstGeom>
        </p:spPr>
        <p:txBody>
          <a:bodyPr wrap="square">
            <a:spAutoFit/>
          </a:bodyPr>
          <a:lstStyle/>
          <a:p>
            <a:pPr lvl="0" algn="just">
              <a:spcAft>
                <a:spcPts val="600"/>
              </a:spcAft>
              <a:tabLst>
                <a:tab pos="540385" algn="l"/>
                <a:tab pos="2171700" algn="l"/>
              </a:tabLst>
            </a:pPr>
            <a:r>
              <a:rPr lang="en-US" sz="4000" b="1">
                <a:latin typeface="Times New Roman" panose="02020603050405020304" pitchFamily="18" charset="0"/>
                <a:ea typeface="Times New Roman" panose="02020603050405020304" pitchFamily="18" charset="0"/>
              </a:rPr>
              <a:t> </a:t>
            </a:r>
            <a:r>
              <a:rPr lang="vi-VN" sz="4000" b="1" smtClean="0">
                <a:latin typeface="Times New Roman" panose="02020603050405020304" pitchFamily="18" charset="0"/>
                <a:ea typeface="Times New Roman" panose="02020603050405020304" pitchFamily="18" charset="0"/>
              </a:rPr>
              <a:t>3</a:t>
            </a:r>
            <a:r>
              <a:rPr lang="en-US" sz="4000" b="1" smtClean="0">
                <a:latin typeface="Times New Roman" panose="02020603050405020304" pitchFamily="18" charset="0"/>
                <a:ea typeface="Times New Roman" panose="02020603050405020304" pitchFamily="18" charset="0"/>
              </a:rPr>
              <a:t>.1</a:t>
            </a:r>
            <a:r>
              <a:rPr lang="en-US" sz="4000" b="1">
                <a:latin typeface="Times New Roman" panose="02020603050405020304" pitchFamily="18" charset="0"/>
                <a:ea typeface="Times New Roman" panose="02020603050405020304" pitchFamily="18" charset="0"/>
              </a:rPr>
              <a:t>. Thuận lợi</a:t>
            </a:r>
          </a:p>
        </p:txBody>
      </p:sp>
      <p:sp>
        <p:nvSpPr>
          <p:cNvPr id="37" name="Rectangle 36"/>
          <p:cNvSpPr/>
          <p:nvPr/>
        </p:nvSpPr>
        <p:spPr>
          <a:xfrm>
            <a:off x="9962889" y="4711452"/>
            <a:ext cx="7072363" cy="714380"/>
          </a:xfrm>
          <a:prstGeom prst="rect">
            <a:avLst/>
          </a:prstGeom>
        </p:spPr>
        <p:txBody>
          <a:bodyPr wrap="square">
            <a:spAutoFit/>
          </a:bodyPr>
          <a:lstStyle/>
          <a:p>
            <a:pPr lvl="0" algn="just">
              <a:spcAft>
                <a:spcPts val="600"/>
              </a:spcAft>
              <a:tabLst>
                <a:tab pos="540385" algn="l"/>
                <a:tab pos="2171700" algn="l"/>
              </a:tabLst>
            </a:pPr>
            <a:r>
              <a:rPr lang="vi-VN" sz="4000" b="1">
                <a:latin typeface="Times New Roman" panose="02020603050405020304" pitchFamily="18" charset="0"/>
                <a:ea typeface="Times New Roman" panose="02020603050405020304" pitchFamily="18" charset="0"/>
              </a:rPr>
              <a:t>3</a:t>
            </a:r>
            <a:r>
              <a:rPr lang="en-US" sz="4000" b="1" smtClean="0">
                <a:latin typeface="Times New Roman" panose="02020603050405020304" pitchFamily="18" charset="0"/>
                <a:ea typeface="Times New Roman" panose="02020603050405020304" pitchFamily="18" charset="0"/>
              </a:rPr>
              <a:t>.2</a:t>
            </a:r>
            <a:r>
              <a:rPr lang="en-US" sz="4000" b="1">
                <a:latin typeface="Times New Roman" panose="02020603050405020304" pitchFamily="18" charset="0"/>
                <a:ea typeface="Times New Roman" panose="02020603050405020304" pitchFamily="18" charset="0"/>
              </a:rPr>
              <a:t>. Khó khăn</a:t>
            </a:r>
            <a:endParaRPr lang="vi-VN" sz="4000" b="1">
              <a:latin typeface="Times New Roman" panose="02020603050405020304" pitchFamily="18" charset="0"/>
              <a:ea typeface="Times New Roman" panose="02020603050405020304" pitchFamily="18" charset="0"/>
            </a:endParaRPr>
          </a:p>
        </p:txBody>
      </p:sp>
      <p:sp>
        <p:nvSpPr>
          <p:cNvPr id="41" name="Rectangle 40"/>
          <p:cNvSpPr/>
          <p:nvPr/>
        </p:nvSpPr>
        <p:spPr>
          <a:xfrm>
            <a:off x="7311165" y="8072458"/>
            <a:ext cx="9407070" cy="707886"/>
          </a:xfrm>
          <a:prstGeom prst="rect">
            <a:avLst/>
          </a:prstGeom>
        </p:spPr>
        <p:txBody>
          <a:bodyPr wrap="square">
            <a:spAutoFit/>
          </a:bodyPr>
          <a:lstStyle/>
          <a:p>
            <a:pPr lvl="0" algn="just">
              <a:spcAft>
                <a:spcPts val="600"/>
              </a:spcAft>
              <a:tabLst>
                <a:tab pos="540385" algn="l"/>
                <a:tab pos="2171700" algn="l"/>
              </a:tabLst>
            </a:pPr>
            <a:r>
              <a:rPr lang="en-US" sz="4000" b="1">
                <a:latin typeface="Times New Roman" panose="02020603050405020304" pitchFamily="18" charset="0"/>
                <a:ea typeface="Times New Roman" panose="02020603050405020304" pitchFamily="18" charset="0"/>
              </a:rPr>
              <a:t>      </a:t>
            </a:r>
            <a:r>
              <a:rPr lang="vi-VN" sz="4000" b="1" smtClean="0">
                <a:latin typeface="Times New Roman" panose="02020603050405020304" pitchFamily="18" charset="0"/>
                <a:ea typeface="Times New Roman" panose="02020603050405020304" pitchFamily="18" charset="0"/>
              </a:rPr>
              <a:t>3</a:t>
            </a:r>
            <a:r>
              <a:rPr lang="en-US" sz="4000" b="1" smtClean="0">
                <a:latin typeface="Times New Roman" panose="02020603050405020304" pitchFamily="18" charset="0"/>
                <a:ea typeface="Times New Roman" panose="02020603050405020304" pitchFamily="18" charset="0"/>
              </a:rPr>
              <a:t>.3</a:t>
            </a:r>
            <a:r>
              <a:rPr lang="en-US" sz="4000" b="1">
                <a:latin typeface="Times New Roman" panose="02020603050405020304" pitchFamily="18" charset="0"/>
                <a:ea typeface="Times New Roman" panose="02020603050405020304" pitchFamily="18" charset="0"/>
              </a:rPr>
              <a:t>. Nguyên nhân</a:t>
            </a:r>
            <a:endParaRPr lang="vi-VN" sz="4000" b="1">
              <a:latin typeface="Times New Roman" panose="02020603050405020304" pitchFamily="18" charset="0"/>
              <a:ea typeface="Times New Roman" panose="02020603050405020304" pitchFamily="18" charset="0"/>
            </a:endParaRPr>
          </a:p>
        </p:txBody>
      </p:sp>
      <p:grpSp>
        <p:nvGrpSpPr>
          <p:cNvPr id="42" name="Group 2"/>
          <p:cNvGrpSpPr/>
          <p:nvPr/>
        </p:nvGrpSpPr>
        <p:grpSpPr>
          <a:xfrm rot="3632989">
            <a:off x="2397685" y="-1813173"/>
            <a:ext cx="7273945" cy="6252940"/>
            <a:chOff x="0" y="0"/>
            <a:chExt cx="3619627" cy="3134614"/>
          </a:xfrm>
        </p:grpSpPr>
        <p:sp>
          <p:nvSpPr>
            <p:cNvPr id="4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vi-VN"/>
            </a:p>
          </p:txBody>
        </p:sp>
      </p:grpSp>
      <p:sp>
        <p:nvSpPr>
          <p:cNvPr id="46" name="Arrow: Chevron 45"/>
          <p:cNvSpPr/>
          <p:nvPr/>
        </p:nvSpPr>
        <p:spPr>
          <a:xfrm>
            <a:off x="-734045" y="419100"/>
            <a:ext cx="6998059" cy="1295399"/>
          </a:xfrm>
          <a:prstGeom prst="chevron">
            <a:avLst/>
          </a:prstGeom>
          <a:scene3d>
            <a:camera prst="orthographicFront"/>
            <a:lightRig rig="flat" dir="t"/>
          </a:scene3d>
          <a:sp3d prstMaterial="plastic">
            <a:bevelT w="120900" h="88900"/>
            <a:bevelB w="88900" h="31750" prst="angle"/>
          </a:sp3d>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vi-VN"/>
          </a:p>
        </p:txBody>
      </p:sp>
      <p:grpSp>
        <p:nvGrpSpPr>
          <p:cNvPr id="47" name="Group 46"/>
          <p:cNvGrpSpPr/>
          <p:nvPr/>
        </p:nvGrpSpPr>
        <p:grpSpPr>
          <a:xfrm>
            <a:off x="476814" y="644329"/>
            <a:ext cx="5974590" cy="937264"/>
            <a:chOff x="622292" y="892"/>
            <a:chExt cx="7424496" cy="577843"/>
          </a:xfrm>
          <a:scene3d>
            <a:camera prst="orthographicFront"/>
            <a:lightRig rig="flat" dir="t"/>
          </a:scene3d>
        </p:grpSpPr>
        <p:sp>
          <p:nvSpPr>
            <p:cNvPr id="48" name="Rectangle: Top Corners Rounded 47"/>
            <p:cNvSpPr/>
            <p:nvPr/>
          </p:nvSpPr>
          <p:spPr>
            <a:xfrm rot="5400000">
              <a:off x="3202408" y="-2579224"/>
              <a:ext cx="577843" cy="5738075"/>
            </a:xfrm>
            <a:prstGeom prst="round2SameRect">
              <a:avLst/>
            </a:prstGeom>
            <a:sp3d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49" name="Rectangle: Top Corners Rounded 6"/>
            <p:cNvSpPr txBox="1"/>
            <p:nvPr/>
          </p:nvSpPr>
          <p:spPr>
            <a:xfrm>
              <a:off x="1147840" y="9168"/>
              <a:ext cx="6898948" cy="54775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algn="l" defTabSz="800100">
                <a:lnSpc>
                  <a:spcPct val="90000"/>
                </a:lnSpc>
                <a:spcBef>
                  <a:spcPct val="0"/>
                </a:spcBef>
                <a:spcAft>
                  <a:spcPct val="15000"/>
                </a:spcAft>
              </a:pPr>
              <a:r>
                <a:rPr lang="vi-VN" sz="4400" b="1">
                  <a:latin typeface="Times New Roman" panose="02020603050405020304" pitchFamily="18" charset="0"/>
                  <a:cs typeface="Times New Roman" panose="02020603050405020304" pitchFamily="18" charset="0"/>
                </a:rPr>
                <a:t>3</a:t>
              </a:r>
              <a:r>
                <a:rPr lang="pt-BR" sz="4400" b="1" smtClean="0">
                  <a:latin typeface="Times New Roman" panose="02020603050405020304" pitchFamily="18" charset="0"/>
                  <a:cs typeface="Times New Roman" panose="02020603050405020304" pitchFamily="18" charset="0"/>
                </a:rPr>
                <a:t>. </a:t>
              </a:r>
              <a:r>
                <a:rPr lang="pt-BR" sz="4400" b="1">
                  <a:latin typeface="Times New Roman" panose="02020603050405020304" pitchFamily="18" charset="0"/>
                  <a:cs typeface="Times New Roman" panose="02020603050405020304" pitchFamily="18" charset="0"/>
                </a:rPr>
                <a:t>Thực trạng</a:t>
              </a:r>
              <a:endParaRPr lang="en-US" sz="4400" b="1" kern="1200" dirty="0">
                <a:latin typeface="Times New Roman" panose="02020603050405020304" pitchFamily="18" charset="0"/>
                <a:cs typeface="Times New Roman" panose="02020603050405020304" pitchFamily="18" charset="0"/>
              </a:endParaRPr>
            </a:p>
          </p:txBody>
        </p:sp>
      </p:grpSp>
      <p:pic>
        <p:nvPicPr>
          <p:cNvPr id="51" name="Hình ảnh 16" descr="Ảnh có chứa hình vẽ, minh họa, phim hoạt hình, hoa&#10;&#10;Mô tả được tạo tự độ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839" y="781904"/>
            <a:ext cx="2985041" cy="298504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nvGrpSpPr>
          <p:cNvPr id="52" name="Group 11"/>
          <p:cNvGrpSpPr>
            <a:grpSpLocks noChangeAspect="1"/>
          </p:cNvGrpSpPr>
          <p:nvPr/>
        </p:nvGrpSpPr>
        <p:grpSpPr>
          <a:xfrm>
            <a:off x="4976546" y="3578554"/>
            <a:ext cx="3326553" cy="3326174"/>
            <a:chOff x="0" y="0"/>
            <a:chExt cx="6350013" cy="6349289"/>
          </a:xfrm>
        </p:grpSpPr>
        <p:sp>
          <p:nvSpPr>
            <p:cNvPr id="53" name="Freeform 12"/>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4"/>
              <a:stretch>
                <a:fillRect l="-24991" r="-24991"/>
              </a:stretch>
            </a:blipFill>
          </p:spPr>
          <p:txBody>
            <a:bodyPr/>
            <a:lstStyle/>
            <a:p>
              <a:endParaRPr lang="en-US"/>
            </a:p>
          </p:txBody>
        </p:sp>
      </p:grpSp>
      <p:pic>
        <p:nvPicPr>
          <p:cNvPr id="54" name="Hình ảnh 20" descr="Ảnh có chứa đồ chơi, Phim hoạt hình, phim hoạt hình&#10;&#10;Mô tả được tạo tự độ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5880" y="6954573"/>
            <a:ext cx="3259960" cy="3259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87404" y="5214938"/>
            <a:ext cx="5000596" cy="5072062"/>
            <a:chOff x="0" y="0"/>
            <a:chExt cx="3619627" cy="3288803"/>
          </a:xfrm>
        </p:grpSpPr>
        <p:sp>
          <p:nvSpPr>
            <p:cNvPr id="3" name="Freeform 3"/>
            <p:cNvSpPr/>
            <p:nvPr/>
          </p:nvSpPr>
          <p:spPr>
            <a:xfrm>
              <a:off x="0" y="0"/>
              <a:ext cx="3619627" cy="3288803"/>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vi-VN"/>
            </a:p>
          </p:txBody>
        </p:sp>
      </p:grpSp>
      <p:grpSp>
        <p:nvGrpSpPr>
          <p:cNvPr id="4" name="Group 4"/>
          <p:cNvGrpSpPr/>
          <p:nvPr/>
        </p:nvGrpSpPr>
        <p:grpSpPr>
          <a:xfrm>
            <a:off x="11858644" y="0"/>
            <a:ext cx="4534088" cy="42964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vi-VN"/>
            </a:p>
          </p:txBody>
        </p:sp>
      </p:grpSp>
      <p:sp>
        <p:nvSpPr>
          <p:cNvPr id="9" name="TextBox 9"/>
          <p:cNvSpPr txBox="1"/>
          <p:nvPr/>
        </p:nvSpPr>
        <p:spPr>
          <a:xfrm>
            <a:off x="711084" y="2120110"/>
            <a:ext cx="9933114" cy="1308050"/>
          </a:xfrm>
          <a:prstGeom prst="rect">
            <a:avLst/>
          </a:prstGeom>
        </p:spPr>
        <p:txBody>
          <a:bodyPr wrap="square" lIns="0" tIns="0" rIns="0" bIns="0" rtlCol="0" anchor="t">
            <a:spAutoFit/>
          </a:bodyPr>
          <a:lstStyle/>
          <a:p>
            <a:pPr algn="ctr">
              <a:lnSpc>
                <a:spcPts val="10199"/>
              </a:lnSpc>
              <a:spcBef>
                <a:spcPct val="0"/>
              </a:spcBef>
            </a:pPr>
            <a:r>
              <a:rPr lang="en-US" sz="8000" spc="-84">
                <a:solidFill>
                  <a:srgbClr val="000000"/>
                </a:solidFill>
                <a:latin typeface="Times New Roman" panose="02020603050405020304" pitchFamily="18" charset="0"/>
                <a:cs typeface="Times New Roman" panose="02020603050405020304" pitchFamily="18" charset="0"/>
              </a:rPr>
              <a:t> </a:t>
            </a:r>
            <a:r>
              <a:rPr lang="en-US" sz="6000" b="1" spc="-84">
                <a:solidFill>
                  <a:srgbClr val="000000"/>
                </a:solidFill>
                <a:latin typeface="Times New Roman" panose="02020603050405020304" pitchFamily="18" charset="0"/>
                <a:cs typeface="Times New Roman" panose="02020603050405020304" pitchFamily="18" charset="0"/>
              </a:rPr>
              <a:t>PHẦN II: NỘI DUNG</a:t>
            </a:r>
            <a:endParaRPr lang="en-US" sz="8000" b="1" spc="-84">
              <a:solidFill>
                <a:srgbClr val="0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362200" y="647700"/>
            <a:ext cx="6773686" cy="861774"/>
          </a:xfrm>
          <a:prstGeom prst="rect">
            <a:avLst/>
          </a:prstGeom>
        </p:spPr>
        <p:txBody>
          <a:bodyPr lIns="0" tIns="0" rIns="0" bIns="0" rtlCol="0" anchor="t">
            <a:spAutoFit/>
          </a:bodyPr>
          <a:lstStyle/>
          <a:p>
            <a:r>
              <a:rPr lang="en-US" sz="28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THCS </a:t>
            </a:r>
            <a:r>
              <a:rPr lang="en-US" sz="28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Trìu</a:t>
            </a:r>
            <a:r>
              <a:rPr lang="en-US" sz="28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sz="28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Nguyên</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grpSp>
        <p:nvGrpSpPr>
          <p:cNvPr id="65" name="Group 64"/>
          <p:cNvGrpSpPr/>
          <p:nvPr/>
        </p:nvGrpSpPr>
        <p:grpSpPr>
          <a:xfrm>
            <a:off x="1418025" y="3942562"/>
            <a:ext cx="1153679" cy="1000132"/>
            <a:chOff x="1" y="1471272"/>
            <a:chExt cx="622292" cy="888989"/>
          </a:xfrm>
          <a:scene3d>
            <a:camera prst="orthographicFront"/>
            <a:lightRig rig="flat" dir="t"/>
          </a:scene3d>
        </p:grpSpPr>
        <p:sp>
          <p:nvSpPr>
            <p:cNvPr id="66" name="Arrow: Chevron 65"/>
            <p:cNvSpPr/>
            <p:nvPr/>
          </p:nvSpPr>
          <p:spPr>
            <a:xfrm rot="5400000">
              <a:off x="-133348" y="1604621"/>
              <a:ext cx="888989" cy="622292"/>
            </a:xfrm>
            <a:prstGeom prst="chevron">
              <a:avLst/>
            </a:prstGeom>
            <a:sp3d prstMaterial="plastic">
              <a:bevelT w="120900" h="88900"/>
              <a:bevelB w="88900" h="31750" prst="angle"/>
            </a:sp3d>
          </p:spPr>
          <p:style>
            <a:lnRef idx="1">
              <a:schemeClr val="accent2">
                <a:hueOff val="3121013"/>
                <a:satOff val="-3893"/>
                <a:lumOff val="915"/>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a:lstStyle/>
            <a:p>
              <a:endParaRPr lang="vi-VN"/>
            </a:p>
          </p:txBody>
        </p:sp>
        <p:sp>
          <p:nvSpPr>
            <p:cNvPr id="67" name="Arrow: Chevron 12"/>
            <p:cNvSpPr txBox="1"/>
            <p:nvPr/>
          </p:nvSpPr>
          <p:spPr>
            <a:xfrm>
              <a:off x="1" y="1782418"/>
              <a:ext cx="622292" cy="266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p:txBody>
        </p:sp>
      </p:grpSp>
      <p:grpSp>
        <p:nvGrpSpPr>
          <p:cNvPr id="68" name="Group 67"/>
          <p:cNvGrpSpPr/>
          <p:nvPr/>
        </p:nvGrpSpPr>
        <p:grpSpPr>
          <a:xfrm>
            <a:off x="3016644" y="3857202"/>
            <a:ext cx="7786743" cy="1143008"/>
            <a:chOff x="622291" y="776729"/>
            <a:chExt cx="5882092" cy="972052"/>
          </a:xfrm>
          <a:scene3d>
            <a:camera prst="orthographicFront"/>
            <a:lightRig rig="flat" dir="t"/>
          </a:scene3d>
        </p:grpSpPr>
        <p:sp>
          <p:nvSpPr>
            <p:cNvPr id="69" name="Rectangle: Top Corners Rounded 68"/>
            <p:cNvSpPr/>
            <p:nvPr/>
          </p:nvSpPr>
          <p:spPr>
            <a:xfrm rot="5400000">
              <a:off x="2933142" y="-1534122"/>
              <a:ext cx="972052" cy="5593753"/>
            </a:xfrm>
            <a:prstGeom prst="round2SameRect">
              <a:avLst/>
            </a:prstGeom>
            <a:sp3d extrusionH="12700" prstMaterial="plastic">
              <a:bevelT w="50800" h="50800"/>
            </a:sp3d>
          </p:spPr>
          <p:style>
            <a:lnRef idx="1">
              <a:schemeClr val="accent2">
                <a:hueOff val="3121013"/>
                <a:satOff val="-3893"/>
                <a:lumOff val="91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70" name="Rectangle: Top Corners Rounded 14"/>
            <p:cNvSpPr txBox="1"/>
            <p:nvPr/>
          </p:nvSpPr>
          <p:spPr>
            <a:xfrm>
              <a:off x="622292" y="1080494"/>
              <a:ext cx="5882091" cy="56462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defTabSz="800100">
                <a:lnSpc>
                  <a:spcPct val="90000"/>
                </a:lnSpc>
                <a:spcBef>
                  <a:spcPct val="0"/>
                </a:spcBef>
                <a:spcAft>
                  <a:spcPct val="15000"/>
                </a:spcAft>
              </a:pPr>
              <a:r>
                <a:rPr lang="vi-VN" sz="3600" b="1" dirty="0">
                  <a:solidFill>
                    <a:schemeClr val="tx1"/>
                  </a:solidFill>
                  <a:latin typeface="Times New Roman" panose="02020603050405020304" pitchFamily="18" charset="0"/>
                  <a:cs typeface="Times New Roman" panose="02020603050405020304" pitchFamily="18" charset="0"/>
                </a:rPr>
                <a:t>1</a:t>
              </a:r>
              <a:r>
                <a:rPr lang="en-US" sz="3600" b="1" smtClean="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Lựa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chọn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trò</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chơi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vận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động</a:t>
              </a:r>
              <a:endParaRPr lang="en-US" sz="36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29" name="Group 28"/>
          <p:cNvGrpSpPr/>
          <p:nvPr/>
        </p:nvGrpSpPr>
        <p:grpSpPr>
          <a:xfrm>
            <a:off x="1339829" y="6072194"/>
            <a:ext cx="1242926" cy="1000132"/>
            <a:chOff x="1" y="2206462"/>
            <a:chExt cx="622292" cy="888989"/>
          </a:xfrm>
          <a:scene3d>
            <a:camera prst="orthographicFront"/>
            <a:lightRig rig="flat" dir="t"/>
          </a:scene3d>
        </p:grpSpPr>
        <p:sp>
          <p:nvSpPr>
            <p:cNvPr id="30" name="Arrow: Chevron 29"/>
            <p:cNvSpPr/>
            <p:nvPr/>
          </p:nvSpPr>
          <p:spPr>
            <a:xfrm rot="5400000">
              <a:off x="-133348" y="2339811"/>
              <a:ext cx="888989" cy="622292"/>
            </a:xfrm>
            <a:prstGeom prst="chevron">
              <a:avLst/>
            </a:prstGeom>
            <a:sp3d prstMaterial="plastic">
              <a:bevelT w="120900" h="88900"/>
              <a:bevelB w="88900" h="31750" prst="angle"/>
            </a:sp3d>
          </p:spPr>
          <p:style>
            <a:lnRef idx="1">
              <a:schemeClr val="accent2">
                <a:hueOff val="4681519"/>
                <a:satOff val="-5839"/>
                <a:lumOff val="1373"/>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a:lstStyle/>
            <a:p>
              <a:endParaRPr lang="vi-VN"/>
            </a:p>
          </p:txBody>
        </p:sp>
        <p:sp>
          <p:nvSpPr>
            <p:cNvPr id="31" name="Arrow: Chevron 16"/>
            <p:cNvSpPr txBox="1"/>
            <p:nvPr/>
          </p:nvSpPr>
          <p:spPr>
            <a:xfrm>
              <a:off x="1" y="2517608"/>
              <a:ext cx="622292" cy="266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2918324" y="5962754"/>
            <a:ext cx="7503359" cy="1181009"/>
            <a:chOff x="860981" y="1975447"/>
            <a:chExt cx="5510959" cy="294140"/>
          </a:xfrm>
          <a:scene3d>
            <a:camera prst="orthographicFront"/>
            <a:lightRig rig="flat" dir="t"/>
          </a:scene3d>
        </p:grpSpPr>
        <p:sp>
          <p:nvSpPr>
            <p:cNvPr id="33" name="Rectangle: Top Corners Rounded 32"/>
            <p:cNvSpPr/>
            <p:nvPr/>
          </p:nvSpPr>
          <p:spPr>
            <a:xfrm rot="5400000">
              <a:off x="3499100" y="-591680"/>
              <a:ext cx="294140" cy="5428394"/>
            </a:xfrm>
            <a:prstGeom prst="round2SameRect">
              <a:avLst/>
            </a:prstGeom>
            <a:sp3d extrusionH="12700" prstMaterial="plastic">
              <a:bevelT w="50800" h="50800"/>
            </a:sp3d>
          </p:spPr>
          <p:style>
            <a:lnRef idx="1">
              <a:schemeClr val="accent2">
                <a:hueOff val="4681519"/>
                <a:satOff val="-5839"/>
                <a:lumOff val="137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34" name="Rectangle: Top Corners Rounded 18"/>
            <p:cNvSpPr txBox="1"/>
            <p:nvPr/>
          </p:nvSpPr>
          <p:spPr>
            <a:xfrm>
              <a:off x="860981" y="2002704"/>
              <a:ext cx="5510959" cy="2301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defTabSz="800100">
                <a:lnSpc>
                  <a:spcPct val="90000"/>
                </a:lnSpc>
                <a:spcBef>
                  <a:spcPct val="0"/>
                </a:spcBef>
                <a:spcAft>
                  <a:spcPct val="15000"/>
                </a:spcAft>
              </a:pPr>
              <a:r>
                <a:rPr lang="en-US" sz="3600" b="1">
                  <a:solidFill>
                    <a:srgbClr val="FF0000"/>
                  </a:solidFill>
                  <a:latin typeface="Times New Roman" panose="02020603050405020304" pitchFamily="18" charset="0"/>
                  <a:cs typeface="Times New Roman" panose="02020603050405020304" pitchFamily="18" charset="0"/>
                </a:rPr>
                <a:t> </a:t>
              </a:r>
              <a:r>
                <a:rPr lang="vi-VN" sz="3600" b="1" dirty="0">
                  <a:solidFill>
                    <a:schemeClr val="tx1"/>
                  </a:solidFill>
                  <a:latin typeface="Times New Roman" panose="02020603050405020304" pitchFamily="18" charset="0"/>
                  <a:cs typeface="Times New Roman" panose="02020603050405020304" pitchFamily="18" charset="0"/>
                </a:rPr>
                <a:t>2</a:t>
              </a:r>
              <a:r>
                <a:rPr lang="en-US" sz="3600" b="1" smtClean="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Thực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nghiệm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sư</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phạm</a:t>
              </a:r>
              <a:endParaRPr lang="en-US" sz="3600" kern="1200" dirty="0">
                <a:solidFill>
                  <a:schemeClr val="tx1"/>
                </a:solidFill>
                <a:latin typeface="Times New Roman" panose="02020603050405020304" pitchFamily="18" charset="0"/>
                <a:cs typeface="Times New Roman" panose="02020603050405020304" pitchFamily="18" charset="0"/>
              </a:endParaRPr>
            </a:p>
          </p:txBody>
        </p:sp>
      </p:grpSp>
      <p:pic>
        <p:nvPicPr>
          <p:cNvPr id="10" name="Picture 9" descr="A logo with text and images&#10;&#10;Description automatically generated">
            <a:extLst>
              <a:ext uri="{FF2B5EF4-FFF2-40B4-BE49-F238E27FC236}">
                <a16:creationId xmlns="" xmlns:a16="http://schemas.microsoft.com/office/drawing/2014/main" id="{4D986240-57BD-200A-91CE-6423D539AD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76" y="277701"/>
            <a:ext cx="1866900" cy="1866900"/>
          </a:xfrm>
          <a:prstGeom prst="rect">
            <a:avLst/>
          </a:prstGeom>
        </p:spPr>
      </p:pic>
      <p:pic>
        <p:nvPicPr>
          <p:cNvPr id="35" name="Picture 14" descr="ảnh cao cấp | thành phần của các môn thể thao khác nhau"/>
          <p:cNvPicPr>
            <a:picLocks noChangeAspect="1" noChangeArrowheads="1"/>
          </p:cNvPicPr>
          <p:nvPr/>
        </p:nvPicPr>
        <p:blipFill>
          <a:blip r:embed="rId4"/>
          <a:srcRect/>
          <a:stretch>
            <a:fillRect/>
          </a:stretch>
        </p:blipFill>
        <p:spPr bwMode="auto">
          <a:xfrm>
            <a:off x="13501718" y="642906"/>
            <a:ext cx="4286280" cy="6072230"/>
          </a:xfrm>
          <a:prstGeom prst="rect">
            <a:avLst/>
          </a:prstGeom>
          <a:noFill/>
        </p:spPr>
      </p:pic>
    </p:spTree>
    <p:extLst>
      <p:ext uri="{BB962C8B-B14F-4D97-AF65-F5344CB8AC3E}">
        <p14:creationId xmlns:p14="http://schemas.microsoft.com/office/powerpoint/2010/main" val="11376210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row: Chevron 23"/>
          <p:cNvSpPr/>
          <p:nvPr/>
        </p:nvSpPr>
        <p:spPr>
          <a:xfrm>
            <a:off x="1396830" y="210642"/>
            <a:ext cx="11211658" cy="1071571"/>
          </a:xfrm>
          <a:prstGeom prst="chevron">
            <a:avLst/>
          </a:prstGeom>
          <a:scene3d>
            <a:camera prst="orthographicFront"/>
            <a:lightRig rig="flat" dir="t"/>
          </a:scene3d>
          <a:sp3d prstMaterial="plastic">
            <a:bevelT w="120900" h="88900"/>
            <a:bevelB w="88900" h="31750" prst="angle"/>
          </a:sp3d>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vi-VN"/>
          </a:p>
        </p:txBody>
      </p:sp>
      <p:grpSp>
        <p:nvGrpSpPr>
          <p:cNvPr id="2" name="Group 24"/>
          <p:cNvGrpSpPr/>
          <p:nvPr/>
        </p:nvGrpSpPr>
        <p:grpSpPr>
          <a:xfrm>
            <a:off x="2203775" y="357153"/>
            <a:ext cx="9597770" cy="1250166"/>
            <a:chOff x="-61499" y="-917180"/>
            <a:chExt cx="6077374" cy="1541927"/>
          </a:xfrm>
          <a:scene3d>
            <a:camera prst="orthographicFront"/>
            <a:lightRig rig="flat" dir="t"/>
          </a:scene3d>
        </p:grpSpPr>
        <p:sp>
          <p:nvSpPr>
            <p:cNvPr id="26" name="Rectangle: Top Corners Rounded 25"/>
            <p:cNvSpPr/>
            <p:nvPr/>
          </p:nvSpPr>
          <p:spPr>
            <a:xfrm rot="5400000">
              <a:off x="2536637" y="-3515316"/>
              <a:ext cx="881101" cy="6077374"/>
            </a:xfrm>
            <a:prstGeom prst="round2SameRect">
              <a:avLst/>
            </a:prstGeom>
            <a:sp3d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27" name="Rectangle: Top Corners Rounded 6"/>
            <p:cNvSpPr txBox="1"/>
            <p:nvPr/>
          </p:nvSpPr>
          <p:spPr>
            <a:xfrm>
              <a:off x="33090" y="-696904"/>
              <a:ext cx="5241303" cy="132165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defTabSz="800100">
                <a:lnSpc>
                  <a:spcPct val="90000"/>
                </a:lnSpc>
                <a:spcBef>
                  <a:spcPct val="0"/>
                </a:spcBef>
                <a:spcAft>
                  <a:spcPct val="15000"/>
                </a:spcAft>
              </a:pPr>
              <a:r>
                <a:rPr lang="vi-VN" sz="4800" b="1" smtClean="0">
                  <a:solidFill>
                    <a:schemeClr val="tx1"/>
                  </a:solidFill>
                  <a:latin typeface="Times New Roman" panose="02020603050405020304" pitchFamily="18" charset="0"/>
                  <a:cs typeface="Times New Roman" panose="02020603050405020304" pitchFamily="18" charset="0"/>
                </a:rPr>
                <a:t>1</a:t>
              </a:r>
              <a:r>
                <a:rPr lang="en-US" sz="4800" b="1" smtClean="0">
                  <a:solidFill>
                    <a:schemeClr val="tx1"/>
                  </a:solidFill>
                  <a:latin typeface="Times New Roman" panose="02020603050405020304" pitchFamily="18" charset="0"/>
                  <a:cs typeface="Times New Roman" panose="02020603050405020304" pitchFamily="18" charset="0"/>
                </a:rPr>
                <a:t>. </a:t>
              </a:r>
              <a:r>
                <a:rPr lang="en-US" sz="4800" b="1">
                  <a:solidFill>
                    <a:schemeClr val="tx1"/>
                  </a:solidFill>
                  <a:latin typeface="Times New Roman" panose="02020603050405020304" pitchFamily="18" charset="0"/>
                  <a:cs typeface="Times New Roman" panose="02020603050405020304" pitchFamily="18" charset="0"/>
                </a:rPr>
                <a:t>Lựa chọn trò chơi vận động</a:t>
              </a:r>
            </a:p>
            <a:p>
              <a:pPr marL="0" lvl="1" algn="l" defTabSz="800100">
                <a:lnSpc>
                  <a:spcPct val="90000"/>
                </a:lnSpc>
                <a:spcBef>
                  <a:spcPct val="0"/>
                </a:spcBef>
                <a:spcAft>
                  <a:spcPct val="15000"/>
                </a:spcAft>
              </a:pPr>
              <a:endParaRPr lang="en-US" sz="4400" b="1" kern="1200" dirty="0">
                <a:latin typeface="Times New Roman" panose="02020603050405020304" pitchFamily="18" charset="0"/>
                <a:cs typeface="Times New Roman" panose="02020603050405020304" pitchFamily="18" charset="0"/>
              </a:endParaRPr>
            </a:p>
          </p:txBody>
        </p:sp>
      </p:grpSp>
      <p:grpSp>
        <p:nvGrpSpPr>
          <p:cNvPr id="9" name="Group 52"/>
          <p:cNvGrpSpPr/>
          <p:nvPr/>
        </p:nvGrpSpPr>
        <p:grpSpPr>
          <a:xfrm>
            <a:off x="1396831" y="1474181"/>
            <a:ext cx="806944" cy="1000131"/>
            <a:chOff x="1" y="890"/>
            <a:chExt cx="622292" cy="888989"/>
          </a:xfrm>
          <a:scene3d>
            <a:camera prst="orthographicFront"/>
            <a:lightRig rig="flat" dir="t"/>
          </a:scene3d>
        </p:grpSpPr>
        <p:sp>
          <p:nvSpPr>
            <p:cNvPr id="10" name="Arrow: Chevron 53"/>
            <p:cNvSpPr/>
            <p:nvPr/>
          </p:nvSpPr>
          <p:spPr>
            <a:xfrm rot="5400000">
              <a:off x="-133348" y="134239"/>
              <a:ext cx="888989" cy="622292"/>
            </a:xfrm>
            <a:prstGeom prst="chevron">
              <a:avLst/>
            </a:prstGeom>
            <a:sp3d prstMaterial="plastic">
              <a:bevelT w="120900" h="88900"/>
              <a:bevelB w="88900" h="31750" prst="angle"/>
            </a:sp3d>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vi-VN"/>
            </a:p>
          </p:txBody>
        </p:sp>
        <p:sp>
          <p:nvSpPr>
            <p:cNvPr id="11" name="Arrow: Chevron 4"/>
            <p:cNvSpPr txBox="1"/>
            <p:nvPr/>
          </p:nvSpPr>
          <p:spPr>
            <a:xfrm>
              <a:off x="1" y="312036"/>
              <a:ext cx="622292" cy="266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sp>
        <p:nvSpPr>
          <p:cNvPr id="12" name="Rectangle: Top Corners Rounded 6"/>
          <p:cNvSpPr txBox="1"/>
          <p:nvPr/>
        </p:nvSpPr>
        <p:spPr>
          <a:xfrm>
            <a:off x="2353156" y="1393006"/>
            <a:ext cx="14480252" cy="140018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defTabSz="800100">
              <a:spcBef>
                <a:spcPct val="0"/>
              </a:spcBef>
              <a:spcAft>
                <a:spcPct val="15000"/>
              </a:spcAft>
            </a:pPr>
            <a:r>
              <a:rPr lang="en-US" sz="4400" b="1" smtClean="0">
                <a:latin typeface="Times New Roman" pitchFamily="18" charset="0"/>
                <a:cs typeface="Times New Roman" pitchFamily="18" charset="0"/>
              </a:rPr>
              <a:t>2.1. Căn cứ để lựa chọn trò chơi vận động phát triển </a:t>
            </a:r>
            <a:endParaRPr lang="vi-VN" sz="4400" b="1" smtClean="0">
              <a:latin typeface="Times New Roman" pitchFamily="18" charset="0"/>
              <a:cs typeface="Times New Roman" pitchFamily="18" charset="0"/>
            </a:endParaRPr>
          </a:p>
          <a:p>
            <a:pPr marL="0" lvl="1" defTabSz="800100">
              <a:spcBef>
                <a:spcPct val="0"/>
              </a:spcBef>
              <a:spcAft>
                <a:spcPct val="15000"/>
              </a:spcAft>
            </a:pPr>
            <a:r>
              <a:rPr lang="en-US" sz="4400" b="1" smtClean="0">
                <a:latin typeface="Times New Roman" pitchFamily="18" charset="0"/>
                <a:cs typeface="Times New Roman" pitchFamily="18" charset="0"/>
              </a:rPr>
              <a:t>thể lực chung cho học sinh lớp 7 trường THCS Phúc Trìu</a:t>
            </a:r>
            <a:endParaRPr lang="en-US" sz="4400" b="1" kern="1200" dirty="0">
              <a:solidFill>
                <a:srgbClr val="FF0000"/>
              </a:solidFill>
              <a:latin typeface="Times New Roman" pitchFamily="18" charset="0"/>
              <a:cs typeface="Times New Roman" pitchFamily="18" charset="0"/>
            </a:endParaRPr>
          </a:p>
        </p:txBody>
      </p:sp>
      <p:graphicFrame>
        <p:nvGraphicFramePr>
          <p:cNvPr id="13" name="Table 12">
            <a:extLst>
              <a:ext uri="{FF2B5EF4-FFF2-40B4-BE49-F238E27FC236}">
                <a16:creationId xmlns="" xmlns:a16="http://schemas.microsoft.com/office/drawing/2014/main" id="{6B1134A5-0666-452D-84DA-58C2E2478A22}"/>
              </a:ext>
            </a:extLst>
          </p:cNvPr>
          <p:cNvGraphicFramePr>
            <a:graphicFrameLocks noGrp="1"/>
          </p:cNvGraphicFramePr>
          <p:nvPr>
            <p:extLst>
              <p:ext uri="{D42A27DB-BD31-4B8C-83A1-F6EECF244321}">
                <p14:modId xmlns:p14="http://schemas.microsoft.com/office/powerpoint/2010/main" val="2502688178"/>
              </p:ext>
            </p:extLst>
          </p:nvPr>
        </p:nvGraphicFramePr>
        <p:xfrm>
          <a:off x="1396831" y="3870409"/>
          <a:ext cx="15721599" cy="6176561"/>
        </p:xfrm>
        <a:graphic>
          <a:graphicData uri="http://schemas.openxmlformats.org/drawingml/2006/table">
            <a:tbl>
              <a:tblPr firstRow="1" firstCol="1" lastRow="1" lastCol="1" bandRow="1" bandCol="1">
                <a:tableStyleId>{5C22544A-7EE6-4342-B048-85BDC9FD1C3A}</a:tableStyleId>
              </a:tblPr>
              <a:tblGrid>
                <a:gridCol w="1238675">
                  <a:extLst>
                    <a:ext uri="{9D8B030D-6E8A-4147-A177-3AD203B41FA5}">
                      <a16:colId xmlns="" xmlns:a16="http://schemas.microsoft.com/office/drawing/2014/main" val="1444499660"/>
                    </a:ext>
                  </a:extLst>
                </a:gridCol>
                <a:gridCol w="9555744">
                  <a:extLst>
                    <a:ext uri="{9D8B030D-6E8A-4147-A177-3AD203B41FA5}">
                      <a16:colId xmlns="" xmlns:a16="http://schemas.microsoft.com/office/drawing/2014/main" val="1354574226"/>
                    </a:ext>
                  </a:extLst>
                </a:gridCol>
                <a:gridCol w="2641382">
                  <a:extLst>
                    <a:ext uri="{9D8B030D-6E8A-4147-A177-3AD203B41FA5}">
                      <a16:colId xmlns="" xmlns:a16="http://schemas.microsoft.com/office/drawing/2014/main" val="2052063572"/>
                    </a:ext>
                  </a:extLst>
                </a:gridCol>
                <a:gridCol w="2285798">
                  <a:extLst>
                    <a:ext uri="{9D8B030D-6E8A-4147-A177-3AD203B41FA5}">
                      <a16:colId xmlns="" xmlns:a16="http://schemas.microsoft.com/office/drawing/2014/main" val="1710653629"/>
                    </a:ext>
                  </a:extLst>
                </a:gridCol>
              </a:tblGrid>
              <a:tr h="724361">
                <a:tc rowSpan="2">
                  <a:txBody>
                    <a:bodyPr/>
                    <a:lstStyle/>
                    <a:p>
                      <a:pPr algn="ctr">
                        <a:lnSpc>
                          <a:spcPct val="150000"/>
                        </a:lnSpc>
                        <a:spcAft>
                          <a:spcPts val="0"/>
                        </a:spcAft>
                      </a:pPr>
                      <a:r>
                        <a:rPr lang="vi-VN" sz="3600" dirty="0">
                          <a:solidFill>
                            <a:schemeClr val="tx1"/>
                          </a:solidFill>
                          <a:effectLst/>
                          <a:latin typeface="Times New Roman" panose="02020603050405020304" pitchFamily="18" charset="0"/>
                          <a:cs typeface="Times New Roman" panose="02020603050405020304" pitchFamily="18" charset="0"/>
                        </a:rPr>
                        <a:t> </a:t>
                      </a:r>
                      <a:endParaRPr lang="en-US" sz="3600" dirty="0">
                        <a:solidFill>
                          <a:schemeClr val="tx1"/>
                        </a:solidFill>
                        <a:effectLst/>
                        <a:latin typeface="Times New Roman" panose="02020603050405020304" pitchFamily="18" charset="0"/>
                        <a:cs typeface="Times New Roman" panose="02020603050405020304" pitchFamily="18" charset="0"/>
                      </a:endParaRPr>
                    </a:p>
                    <a:p>
                      <a:pPr marL="100330" algn="ctr">
                        <a:lnSpc>
                          <a:spcPct val="150000"/>
                        </a:lnSpc>
                        <a:spcAft>
                          <a:spcPts val="0"/>
                        </a:spcAft>
                      </a:pPr>
                      <a:r>
                        <a:rPr lang="vi-VN" sz="3600" spc="-25" dirty="0">
                          <a:solidFill>
                            <a:schemeClr val="tx1"/>
                          </a:solidFill>
                          <a:effectLst/>
                          <a:latin typeface="Times New Roman" panose="02020603050405020304" pitchFamily="18" charset="0"/>
                          <a:cs typeface="Times New Roman" panose="02020603050405020304" pitchFamily="18" charset="0"/>
                        </a:rPr>
                        <a:t>TT</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rowSpan="2">
                  <a:txBody>
                    <a:bodyPr/>
                    <a:lstStyle/>
                    <a:p>
                      <a:pPr algn="ctr">
                        <a:lnSpc>
                          <a:spcPct val="150000"/>
                        </a:lnSpc>
                        <a:spcAft>
                          <a:spcPts val="0"/>
                        </a:spcAft>
                      </a:pPr>
                      <a:r>
                        <a:rPr lang="vi-VN" sz="3600" dirty="0">
                          <a:solidFill>
                            <a:schemeClr val="tx1"/>
                          </a:solidFill>
                          <a:effectLst/>
                          <a:latin typeface="Times New Roman" panose="02020603050405020304" pitchFamily="18" charset="0"/>
                          <a:cs typeface="Times New Roman" panose="02020603050405020304" pitchFamily="18" charset="0"/>
                        </a:rPr>
                        <a:t> </a:t>
                      </a:r>
                      <a:endParaRPr lang="en-US" sz="3600" dirty="0">
                        <a:solidFill>
                          <a:schemeClr val="tx1"/>
                        </a:solidFill>
                        <a:effectLst/>
                        <a:latin typeface="Times New Roman" panose="02020603050405020304" pitchFamily="18" charset="0"/>
                        <a:cs typeface="Times New Roman" panose="02020603050405020304" pitchFamily="18" charset="0"/>
                      </a:endParaRPr>
                    </a:p>
                    <a:p>
                      <a:pPr marL="1039495" algn="ctr">
                        <a:lnSpc>
                          <a:spcPct val="150000"/>
                        </a:lnSpc>
                        <a:spcAft>
                          <a:spcPts val="0"/>
                        </a:spcAft>
                      </a:pPr>
                      <a:r>
                        <a:rPr lang="vi-VN" sz="3600" dirty="0">
                          <a:solidFill>
                            <a:schemeClr val="tx1"/>
                          </a:solidFill>
                          <a:effectLst/>
                          <a:latin typeface="Times New Roman" panose="02020603050405020304" pitchFamily="18" charset="0"/>
                          <a:cs typeface="Times New Roman" panose="02020603050405020304" pitchFamily="18" charset="0"/>
                        </a:rPr>
                        <a:t>Nội</a:t>
                      </a:r>
                      <a:r>
                        <a:rPr lang="vi-VN" sz="3600" spc="-3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dung</a:t>
                      </a:r>
                      <a:r>
                        <a:rPr lang="vi-VN" sz="3600" spc="-15"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phỏng</a:t>
                      </a:r>
                      <a:r>
                        <a:rPr lang="vi-VN" sz="3600" spc="-30" dirty="0">
                          <a:solidFill>
                            <a:schemeClr val="tx1"/>
                          </a:solidFill>
                          <a:effectLst/>
                          <a:latin typeface="Times New Roman" panose="02020603050405020304" pitchFamily="18" charset="0"/>
                          <a:cs typeface="Times New Roman" panose="02020603050405020304" pitchFamily="18" charset="0"/>
                        </a:rPr>
                        <a:t> </a:t>
                      </a:r>
                      <a:r>
                        <a:rPr lang="vi-VN" sz="3600" spc="-25" dirty="0">
                          <a:solidFill>
                            <a:schemeClr val="tx1"/>
                          </a:solidFill>
                          <a:effectLst/>
                          <a:latin typeface="Times New Roman" panose="02020603050405020304" pitchFamily="18" charset="0"/>
                          <a:cs typeface="Times New Roman" panose="02020603050405020304" pitchFamily="18" charset="0"/>
                        </a:rPr>
                        <a:t>vấn</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gridSpan="2">
                  <a:txBody>
                    <a:bodyPr/>
                    <a:lstStyle/>
                    <a:p>
                      <a:pPr marL="124460" algn="ctr">
                        <a:lnSpc>
                          <a:spcPct val="150000"/>
                        </a:lnSpc>
                        <a:spcAft>
                          <a:spcPts val="0"/>
                        </a:spcAft>
                      </a:pPr>
                      <a:r>
                        <a:rPr lang="vi-VN" sz="3600" dirty="0">
                          <a:solidFill>
                            <a:schemeClr val="tx1"/>
                          </a:solidFill>
                          <a:effectLst/>
                          <a:latin typeface="Times New Roman" panose="02020603050405020304" pitchFamily="18" charset="0"/>
                          <a:cs typeface="Times New Roman" panose="02020603050405020304" pitchFamily="18" charset="0"/>
                        </a:rPr>
                        <a:t>Kết</a:t>
                      </a:r>
                      <a:r>
                        <a:rPr lang="vi-VN" sz="3600" spc="-25"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quả</a:t>
                      </a:r>
                      <a:r>
                        <a:rPr lang="vi-VN" sz="3600" spc="-1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phỏng</a:t>
                      </a:r>
                      <a:r>
                        <a:rPr lang="vi-VN" sz="3600" spc="-5" dirty="0">
                          <a:solidFill>
                            <a:schemeClr val="tx1"/>
                          </a:solidFill>
                          <a:effectLst/>
                          <a:latin typeface="Times New Roman" panose="02020603050405020304" pitchFamily="18" charset="0"/>
                          <a:cs typeface="Times New Roman" panose="02020603050405020304" pitchFamily="18" charset="0"/>
                        </a:rPr>
                        <a:t> </a:t>
                      </a:r>
                      <a:r>
                        <a:rPr lang="vi-VN" sz="3600" spc="-25" dirty="0">
                          <a:solidFill>
                            <a:schemeClr val="tx1"/>
                          </a:solidFill>
                          <a:effectLst/>
                          <a:latin typeface="Times New Roman" panose="02020603050405020304" pitchFamily="18" charset="0"/>
                          <a:cs typeface="Times New Roman" panose="02020603050405020304" pitchFamily="18" charset="0"/>
                        </a:rPr>
                        <a:t>vấn</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hMerge="1">
                  <a:txBody>
                    <a:bodyPr/>
                    <a:lstStyle/>
                    <a:p>
                      <a:endParaRPr lang="en-US"/>
                    </a:p>
                  </a:txBody>
                  <a:tcPr/>
                </a:tc>
                <a:extLst>
                  <a:ext uri="{0D108BD9-81ED-4DB2-BD59-A6C34878D82A}">
                    <a16:rowId xmlns="" xmlns:a16="http://schemas.microsoft.com/office/drawing/2014/main" val="3637164687"/>
                  </a:ext>
                </a:extLst>
              </a:tr>
              <a:tr h="1468373">
                <a:tc vMerge="1">
                  <a:txBody>
                    <a:bodyPr/>
                    <a:lstStyle/>
                    <a:p>
                      <a:endParaRPr lang="en-US"/>
                    </a:p>
                  </a:txBody>
                  <a:tcPr/>
                </a:tc>
                <a:tc vMerge="1">
                  <a:txBody>
                    <a:bodyPr/>
                    <a:lstStyle/>
                    <a:p>
                      <a:endParaRPr lang="en-US"/>
                    </a:p>
                  </a:txBody>
                  <a:tcPr/>
                </a:tc>
                <a:tc>
                  <a:txBody>
                    <a:bodyPr/>
                    <a:lstStyle/>
                    <a:p>
                      <a:pPr marL="146050" algn="ctr">
                        <a:lnSpc>
                          <a:spcPct val="150000"/>
                        </a:lnSpc>
                        <a:spcAft>
                          <a:spcPts val="0"/>
                        </a:spcAft>
                      </a:pPr>
                      <a:r>
                        <a:rPr lang="vi-VN" sz="3600" dirty="0">
                          <a:solidFill>
                            <a:schemeClr val="tx1"/>
                          </a:solidFill>
                          <a:effectLst/>
                          <a:latin typeface="Times New Roman" panose="02020603050405020304" pitchFamily="18" charset="0"/>
                          <a:cs typeface="Times New Roman" panose="02020603050405020304" pitchFamily="18" charset="0"/>
                        </a:rPr>
                        <a:t>Số</a:t>
                      </a:r>
                      <a:r>
                        <a:rPr lang="vi-VN" sz="3600" spc="5"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ý</a:t>
                      </a:r>
                      <a:r>
                        <a:rPr lang="vi-VN" sz="3600" spc="-10" dirty="0">
                          <a:solidFill>
                            <a:schemeClr val="tx1"/>
                          </a:solidFill>
                          <a:effectLst/>
                          <a:latin typeface="Times New Roman" panose="02020603050405020304" pitchFamily="18" charset="0"/>
                          <a:cs typeface="Times New Roman" panose="02020603050405020304" pitchFamily="18" charset="0"/>
                        </a:rPr>
                        <a:t> </a:t>
                      </a:r>
                      <a:r>
                        <a:rPr lang="vi-VN" sz="3600" spc="-20" dirty="0">
                          <a:solidFill>
                            <a:schemeClr val="tx1"/>
                          </a:solidFill>
                          <a:effectLst/>
                          <a:latin typeface="Times New Roman" panose="02020603050405020304" pitchFamily="18" charset="0"/>
                          <a:cs typeface="Times New Roman" panose="02020603050405020304" pitchFamily="18" charset="0"/>
                        </a:rPr>
                        <a:t>kiến</a:t>
                      </a:r>
                      <a:endParaRPr lang="en-US" sz="3600" dirty="0">
                        <a:solidFill>
                          <a:schemeClr val="tx1"/>
                        </a:solidFill>
                        <a:effectLst/>
                        <a:latin typeface="Times New Roman" panose="02020603050405020304" pitchFamily="18" charset="0"/>
                        <a:cs typeface="Times New Roman" panose="02020603050405020304" pitchFamily="18" charset="0"/>
                      </a:endParaRPr>
                    </a:p>
                    <a:p>
                      <a:pPr marL="164465" algn="ctr">
                        <a:lnSpc>
                          <a:spcPct val="150000"/>
                        </a:lnSpc>
                        <a:spcAft>
                          <a:spcPts val="0"/>
                        </a:spcAft>
                      </a:pPr>
                      <a:r>
                        <a:rPr lang="vi-VN" sz="3600" dirty="0">
                          <a:solidFill>
                            <a:schemeClr val="tx1"/>
                          </a:solidFill>
                          <a:effectLst/>
                          <a:latin typeface="Times New Roman" panose="02020603050405020304" pitchFamily="18" charset="0"/>
                          <a:cs typeface="Times New Roman" panose="02020603050405020304" pitchFamily="18" charset="0"/>
                        </a:rPr>
                        <a:t>lựa </a:t>
                      </a:r>
                      <a:r>
                        <a:rPr lang="vi-VN" sz="3600" spc="-20" dirty="0">
                          <a:solidFill>
                            <a:schemeClr val="tx1"/>
                          </a:solidFill>
                          <a:effectLst/>
                          <a:latin typeface="Times New Roman" panose="02020603050405020304" pitchFamily="18" charset="0"/>
                          <a:cs typeface="Times New Roman" panose="02020603050405020304" pitchFamily="18" charset="0"/>
                        </a:rPr>
                        <a:t>chọn</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7620" marR="1270" algn="ctr">
                        <a:lnSpc>
                          <a:spcPct val="150000"/>
                        </a:lnSpc>
                        <a:spcAft>
                          <a:spcPts val="0"/>
                        </a:spcAft>
                      </a:pPr>
                      <a:r>
                        <a:rPr lang="vi-VN" sz="3600" dirty="0">
                          <a:solidFill>
                            <a:schemeClr val="tx1"/>
                          </a:solidFill>
                          <a:effectLst/>
                          <a:latin typeface="Times New Roman" panose="02020603050405020304" pitchFamily="18" charset="0"/>
                          <a:cs typeface="Times New Roman" panose="02020603050405020304" pitchFamily="18" charset="0"/>
                        </a:rPr>
                        <a:t>Tỷ</a:t>
                      </a:r>
                      <a:r>
                        <a:rPr lang="vi-VN" sz="3600" spc="-10" dirty="0">
                          <a:solidFill>
                            <a:schemeClr val="tx1"/>
                          </a:solidFill>
                          <a:effectLst/>
                          <a:latin typeface="Times New Roman" panose="02020603050405020304" pitchFamily="18" charset="0"/>
                          <a:cs typeface="Times New Roman" panose="02020603050405020304" pitchFamily="18" charset="0"/>
                        </a:rPr>
                        <a:t> </a:t>
                      </a:r>
                      <a:r>
                        <a:rPr lang="vi-VN" sz="3600" spc="-35" dirty="0">
                          <a:solidFill>
                            <a:schemeClr val="tx1"/>
                          </a:solidFill>
                          <a:effectLst/>
                          <a:latin typeface="Times New Roman" panose="02020603050405020304" pitchFamily="18" charset="0"/>
                          <a:cs typeface="Times New Roman" panose="02020603050405020304" pitchFamily="18" charset="0"/>
                        </a:rPr>
                        <a:t>lệ</a:t>
                      </a:r>
                      <a:r>
                        <a:rPr lang="en-US" sz="3600" spc="0" dirty="0">
                          <a:solidFill>
                            <a:schemeClr val="tx1"/>
                          </a:solidFill>
                          <a:effectLst/>
                          <a:latin typeface="Times New Roman" panose="02020603050405020304" pitchFamily="18" charset="0"/>
                          <a:cs typeface="Times New Roman" panose="02020603050405020304" pitchFamily="18" charset="0"/>
                        </a:rPr>
                        <a:t> </a:t>
                      </a:r>
                      <a:r>
                        <a:rPr lang="vi-VN" sz="3600" spc="-50" dirty="0">
                          <a:solidFill>
                            <a:schemeClr val="tx1"/>
                          </a:solidFill>
                          <a:effectLst/>
                          <a:latin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4115033233"/>
                  </a:ext>
                </a:extLst>
              </a:tr>
              <a:tr h="780979">
                <a:tc>
                  <a:txBody>
                    <a:bodyPr/>
                    <a:lstStyle/>
                    <a:p>
                      <a:pPr marL="6985" algn="ctr">
                        <a:lnSpc>
                          <a:spcPct val="150000"/>
                        </a:lnSpc>
                        <a:spcAft>
                          <a:spcPts val="0"/>
                        </a:spcAft>
                      </a:pPr>
                      <a:r>
                        <a:rPr lang="vi-VN" sz="3600" spc="-50" dirty="0">
                          <a:solidFill>
                            <a:schemeClr val="tx1"/>
                          </a:solidFill>
                          <a:effectLst/>
                          <a:latin typeface="Times New Roman" panose="02020603050405020304" pitchFamily="18" charset="0"/>
                          <a:cs typeface="Times New Roman" panose="02020603050405020304" pitchFamily="18" charset="0"/>
                        </a:rPr>
                        <a:t>1</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7945" algn="l">
                        <a:lnSpc>
                          <a:spcPct val="150000"/>
                        </a:lnSpc>
                        <a:spcAft>
                          <a:spcPts val="0"/>
                        </a:spcAft>
                      </a:pPr>
                      <a:r>
                        <a:rPr lang="vi-VN" sz="3600" dirty="0">
                          <a:solidFill>
                            <a:schemeClr val="tx1"/>
                          </a:solidFill>
                          <a:effectLst/>
                          <a:latin typeface="Times New Roman" panose="02020603050405020304" pitchFamily="18" charset="0"/>
                          <a:cs typeface="Times New Roman" panose="02020603050405020304" pitchFamily="18" charset="0"/>
                        </a:rPr>
                        <a:t>Căn</a:t>
                      </a:r>
                      <a:r>
                        <a:rPr lang="vi-VN" sz="3600" spc="-75"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cứ</a:t>
                      </a:r>
                      <a:r>
                        <a:rPr lang="vi-VN" sz="3600" spc="-65"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vào</a:t>
                      </a:r>
                      <a:r>
                        <a:rPr lang="vi-VN" sz="3600" spc="-7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nhiệm</a:t>
                      </a:r>
                      <a:r>
                        <a:rPr lang="vi-VN" sz="3600" spc="-65"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vụ</a:t>
                      </a:r>
                      <a:r>
                        <a:rPr lang="vi-VN" sz="3600" spc="-8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giảng</a:t>
                      </a:r>
                      <a:r>
                        <a:rPr lang="vi-VN" sz="3600" spc="-75"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dạy,</a:t>
                      </a:r>
                      <a:r>
                        <a:rPr lang="vi-VN" sz="3600" spc="-65"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kế</a:t>
                      </a:r>
                      <a:r>
                        <a:rPr lang="vi-VN" sz="3600" spc="-75"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hoạch</a:t>
                      </a:r>
                      <a:r>
                        <a:rPr lang="vi-VN" sz="3600" spc="-7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bài</a:t>
                      </a:r>
                      <a:r>
                        <a:rPr lang="vi-VN" sz="3600" spc="-70" dirty="0">
                          <a:solidFill>
                            <a:schemeClr val="tx1"/>
                          </a:solidFill>
                          <a:effectLst/>
                          <a:latin typeface="Times New Roman" panose="02020603050405020304" pitchFamily="18" charset="0"/>
                          <a:cs typeface="Times New Roman" panose="02020603050405020304" pitchFamily="18" charset="0"/>
                        </a:rPr>
                        <a:t> </a:t>
                      </a:r>
                      <a:r>
                        <a:rPr lang="vi-VN" sz="3600" spc="-25" dirty="0">
                          <a:solidFill>
                            <a:schemeClr val="tx1"/>
                          </a:solidFill>
                          <a:effectLst/>
                          <a:latin typeface="Times New Roman" panose="02020603050405020304" pitchFamily="18" charset="0"/>
                          <a:cs typeface="Times New Roman" panose="02020603050405020304" pitchFamily="18" charset="0"/>
                        </a:rPr>
                        <a:t>dạy</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7620" algn="ctr">
                        <a:lnSpc>
                          <a:spcPct val="150000"/>
                        </a:lnSpc>
                        <a:spcAft>
                          <a:spcPts val="0"/>
                        </a:spcAft>
                      </a:pPr>
                      <a:r>
                        <a:rPr lang="vi-VN" sz="3600" spc="-25" dirty="0">
                          <a:solidFill>
                            <a:schemeClr val="tx1"/>
                          </a:solidFill>
                          <a:effectLst/>
                          <a:latin typeface="Times New Roman" panose="02020603050405020304" pitchFamily="18" charset="0"/>
                          <a:cs typeface="Times New Roman" panose="02020603050405020304" pitchFamily="18" charset="0"/>
                        </a:rPr>
                        <a:t>15</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7620" algn="ctr">
                        <a:lnSpc>
                          <a:spcPct val="150000"/>
                        </a:lnSpc>
                        <a:spcAft>
                          <a:spcPts val="0"/>
                        </a:spcAft>
                      </a:pPr>
                      <a:r>
                        <a:rPr lang="vi-VN" sz="3600" spc="-20" dirty="0">
                          <a:solidFill>
                            <a:schemeClr val="tx1"/>
                          </a:solidFill>
                          <a:effectLst/>
                          <a:latin typeface="Times New Roman" panose="02020603050405020304" pitchFamily="18" charset="0"/>
                          <a:cs typeface="Times New Roman" panose="02020603050405020304" pitchFamily="18" charset="0"/>
                        </a:rPr>
                        <a:t>100%</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3394396277"/>
                  </a:ext>
                </a:extLst>
              </a:tr>
              <a:tr h="780979">
                <a:tc>
                  <a:txBody>
                    <a:bodyPr/>
                    <a:lstStyle/>
                    <a:p>
                      <a:pPr marL="6985" algn="ctr">
                        <a:lnSpc>
                          <a:spcPct val="150000"/>
                        </a:lnSpc>
                        <a:spcAft>
                          <a:spcPts val="0"/>
                        </a:spcAft>
                      </a:pPr>
                      <a:r>
                        <a:rPr lang="vi-VN" sz="3600" spc="-50" dirty="0">
                          <a:solidFill>
                            <a:schemeClr val="tx1"/>
                          </a:solidFill>
                          <a:effectLst/>
                          <a:latin typeface="Times New Roman" panose="02020603050405020304" pitchFamily="18" charset="0"/>
                          <a:cs typeface="Times New Roman" panose="02020603050405020304" pitchFamily="18" charset="0"/>
                        </a:rPr>
                        <a:t>2</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7945" algn="l">
                        <a:lnSpc>
                          <a:spcPct val="150000"/>
                        </a:lnSpc>
                        <a:spcAft>
                          <a:spcPts val="0"/>
                        </a:spcAft>
                      </a:pPr>
                      <a:r>
                        <a:rPr lang="vi-VN" sz="3600" dirty="0">
                          <a:solidFill>
                            <a:schemeClr val="tx1"/>
                          </a:solidFill>
                          <a:effectLst/>
                          <a:latin typeface="Times New Roman" panose="02020603050405020304" pitchFamily="18" charset="0"/>
                          <a:cs typeface="Times New Roman" panose="02020603050405020304" pitchFamily="18" charset="0"/>
                        </a:rPr>
                        <a:t>Căn</a:t>
                      </a:r>
                      <a:r>
                        <a:rPr lang="vi-VN" sz="3600" spc="-1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cứ</a:t>
                      </a:r>
                      <a:r>
                        <a:rPr lang="vi-VN" sz="3600" spc="-2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vào</a:t>
                      </a:r>
                      <a:r>
                        <a:rPr lang="vi-VN" sz="3600" spc="-2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nguyên</a:t>
                      </a:r>
                      <a:r>
                        <a:rPr lang="vi-VN" sz="3600" spc="-5"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tắc</a:t>
                      </a:r>
                      <a:r>
                        <a:rPr lang="vi-VN" sz="3600" spc="-1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giảng</a:t>
                      </a:r>
                      <a:r>
                        <a:rPr lang="vi-VN" sz="3600" spc="-5" dirty="0">
                          <a:solidFill>
                            <a:schemeClr val="tx1"/>
                          </a:solidFill>
                          <a:effectLst/>
                          <a:latin typeface="Times New Roman" panose="02020603050405020304" pitchFamily="18" charset="0"/>
                          <a:cs typeface="Times New Roman" panose="02020603050405020304" pitchFamily="18" charset="0"/>
                        </a:rPr>
                        <a:t> </a:t>
                      </a:r>
                      <a:r>
                        <a:rPr lang="vi-VN" sz="3600" spc="-25" dirty="0">
                          <a:solidFill>
                            <a:schemeClr val="tx1"/>
                          </a:solidFill>
                          <a:effectLst/>
                          <a:latin typeface="Times New Roman" panose="02020603050405020304" pitchFamily="18" charset="0"/>
                          <a:cs typeface="Times New Roman" panose="02020603050405020304" pitchFamily="18" charset="0"/>
                        </a:rPr>
                        <a:t>dạy</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7620" algn="ctr">
                        <a:lnSpc>
                          <a:spcPct val="150000"/>
                        </a:lnSpc>
                        <a:spcAft>
                          <a:spcPts val="0"/>
                        </a:spcAft>
                      </a:pPr>
                      <a:r>
                        <a:rPr lang="vi-VN" sz="3600" spc="-25" dirty="0">
                          <a:solidFill>
                            <a:schemeClr val="tx1"/>
                          </a:solidFill>
                          <a:effectLst/>
                          <a:latin typeface="Times New Roman" panose="02020603050405020304" pitchFamily="18" charset="0"/>
                          <a:cs typeface="Times New Roman" panose="02020603050405020304" pitchFamily="18" charset="0"/>
                        </a:rPr>
                        <a:t>13</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7620" algn="ctr">
                        <a:lnSpc>
                          <a:spcPct val="150000"/>
                        </a:lnSpc>
                        <a:spcAft>
                          <a:spcPts val="0"/>
                        </a:spcAft>
                      </a:pPr>
                      <a:r>
                        <a:rPr lang="vi-VN" sz="3600" spc="-25" dirty="0">
                          <a:solidFill>
                            <a:schemeClr val="tx1"/>
                          </a:solidFill>
                          <a:effectLst/>
                          <a:latin typeface="Times New Roman" panose="02020603050405020304" pitchFamily="18" charset="0"/>
                          <a:cs typeface="Times New Roman" panose="02020603050405020304" pitchFamily="18" charset="0"/>
                        </a:rPr>
                        <a:t>87%</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1884684224"/>
                  </a:ext>
                </a:extLst>
              </a:tr>
              <a:tr h="780979">
                <a:tc>
                  <a:txBody>
                    <a:bodyPr/>
                    <a:lstStyle/>
                    <a:p>
                      <a:pPr marL="6985" algn="ctr">
                        <a:lnSpc>
                          <a:spcPct val="150000"/>
                        </a:lnSpc>
                        <a:spcAft>
                          <a:spcPts val="0"/>
                        </a:spcAft>
                      </a:pPr>
                      <a:r>
                        <a:rPr lang="vi-VN" sz="3600" spc="-50" dirty="0">
                          <a:solidFill>
                            <a:schemeClr val="tx1"/>
                          </a:solidFill>
                          <a:effectLst/>
                          <a:latin typeface="Times New Roman" panose="02020603050405020304" pitchFamily="18" charset="0"/>
                          <a:cs typeface="Times New Roman" panose="02020603050405020304" pitchFamily="18" charset="0"/>
                        </a:rPr>
                        <a:t>3</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7945" algn="l">
                        <a:lnSpc>
                          <a:spcPct val="150000"/>
                        </a:lnSpc>
                        <a:spcAft>
                          <a:spcPts val="0"/>
                        </a:spcAft>
                      </a:pPr>
                      <a:r>
                        <a:rPr lang="vi-VN" sz="3600" dirty="0">
                          <a:solidFill>
                            <a:schemeClr val="tx1"/>
                          </a:solidFill>
                          <a:effectLst/>
                          <a:latin typeface="Times New Roman" panose="02020603050405020304" pitchFamily="18" charset="0"/>
                          <a:cs typeface="Times New Roman" panose="02020603050405020304" pitchFamily="18" charset="0"/>
                        </a:rPr>
                        <a:t>Căn</a:t>
                      </a:r>
                      <a:r>
                        <a:rPr lang="vi-VN" sz="3600" spc="-2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cứ</a:t>
                      </a:r>
                      <a:r>
                        <a:rPr lang="vi-VN" sz="3600" spc="-2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vào</a:t>
                      </a:r>
                      <a:r>
                        <a:rPr lang="vi-VN" sz="3600" spc="-2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đặc</a:t>
                      </a:r>
                      <a:r>
                        <a:rPr lang="vi-VN" sz="3600" spc="-2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điểm,</a:t>
                      </a:r>
                      <a:r>
                        <a:rPr lang="vi-VN" sz="3600" spc="-25"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đối</a:t>
                      </a:r>
                      <a:r>
                        <a:rPr lang="vi-VN" sz="3600" spc="-1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tượng</a:t>
                      </a:r>
                      <a:r>
                        <a:rPr lang="vi-VN" sz="3600" spc="-1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giảng</a:t>
                      </a:r>
                      <a:r>
                        <a:rPr lang="vi-VN" sz="3600" spc="-20" dirty="0">
                          <a:solidFill>
                            <a:schemeClr val="tx1"/>
                          </a:solidFill>
                          <a:effectLst/>
                          <a:latin typeface="Times New Roman" panose="02020603050405020304" pitchFamily="18" charset="0"/>
                          <a:cs typeface="Times New Roman" panose="02020603050405020304" pitchFamily="18" charset="0"/>
                        </a:rPr>
                        <a:t> </a:t>
                      </a:r>
                      <a:r>
                        <a:rPr lang="vi-VN" sz="3600" spc="-25" dirty="0">
                          <a:solidFill>
                            <a:schemeClr val="tx1"/>
                          </a:solidFill>
                          <a:effectLst/>
                          <a:latin typeface="Times New Roman" panose="02020603050405020304" pitchFamily="18" charset="0"/>
                          <a:cs typeface="Times New Roman" panose="02020603050405020304" pitchFamily="18" charset="0"/>
                        </a:rPr>
                        <a:t>dạy</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7620" algn="ctr">
                        <a:lnSpc>
                          <a:spcPct val="150000"/>
                        </a:lnSpc>
                        <a:spcAft>
                          <a:spcPts val="0"/>
                        </a:spcAft>
                      </a:pPr>
                      <a:r>
                        <a:rPr lang="vi-VN" sz="3600" spc="-25" dirty="0">
                          <a:solidFill>
                            <a:schemeClr val="tx1"/>
                          </a:solidFill>
                          <a:effectLst/>
                          <a:latin typeface="Times New Roman" panose="02020603050405020304" pitchFamily="18" charset="0"/>
                          <a:cs typeface="Times New Roman" panose="02020603050405020304" pitchFamily="18" charset="0"/>
                        </a:rPr>
                        <a:t>12</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7620" algn="ctr">
                        <a:lnSpc>
                          <a:spcPct val="150000"/>
                        </a:lnSpc>
                        <a:spcAft>
                          <a:spcPts val="0"/>
                        </a:spcAft>
                      </a:pPr>
                      <a:r>
                        <a:rPr lang="vi-VN" sz="3600" spc="-25" dirty="0">
                          <a:solidFill>
                            <a:schemeClr val="tx1"/>
                          </a:solidFill>
                          <a:effectLst/>
                          <a:latin typeface="Times New Roman" panose="02020603050405020304" pitchFamily="18" charset="0"/>
                          <a:cs typeface="Times New Roman" panose="02020603050405020304" pitchFamily="18" charset="0"/>
                        </a:rPr>
                        <a:t>80%</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2442666097"/>
                  </a:ext>
                </a:extLst>
              </a:tr>
              <a:tr h="780979">
                <a:tc>
                  <a:txBody>
                    <a:bodyPr/>
                    <a:lstStyle/>
                    <a:p>
                      <a:pPr marL="6985" algn="ctr">
                        <a:lnSpc>
                          <a:spcPct val="150000"/>
                        </a:lnSpc>
                        <a:spcAft>
                          <a:spcPts val="0"/>
                        </a:spcAft>
                      </a:pPr>
                      <a:r>
                        <a:rPr lang="vi-VN" sz="3600" spc="-50" dirty="0">
                          <a:solidFill>
                            <a:schemeClr val="tx1"/>
                          </a:solidFill>
                          <a:effectLst/>
                          <a:latin typeface="Times New Roman" panose="02020603050405020304" pitchFamily="18" charset="0"/>
                          <a:cs typeface="Times New Roman" panose="02020603050405020304" pitchFamily="18" charset="0"/>
                        </a:rPr>
                        <a:t>4</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7945" algn="l">
                        <a:lnSpc>
                          <a:spcPct val="150000"/>
                        </a:lnSpc>
                        <a:spcAft>
                          <a:spcPts val="0"/>
                        </a:spcAft>
                      </a:pPr>
                      <a:r>
                        <a:rPr lang="vi-VN" sz="3600" dirty="0">
                          <a:solidFill>
                            <a:schemeClr val="tx1"/>
                          </a:solidFill>
                          <a:effectLst/>
                          <a:latin typeface="Times New Roman" panose="02020603050405020304" pitchFamily="18" charset="0"/>
                          <a:cs typeface="Times New Roman" panose="02020603050405020304" pitchFamily="18" charset="0"/>
                        </a:rPr>
                        <a:t>Căn</a:t>
                      </a:r>
                      <a:r>
                        <a:rPr lang="vi-VN" sz="3600" spc="-15"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cứ</a:t>
                      </a:r>
                      <a:r>
                        <a:rPr lang="vi-VN" sz="3600" spc="-2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vào</a:t>
                      </a:r>
                      <a:r>
                        <a:rPr lang="vi-VN" sz="3600" spc="-25"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việc</a:t>
                      </a:r>
                      <a:r>
                        <a:rPr lang="vi-VN" sz="3600" spc="-15"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sử</a:t>
                      </a:r>
                      <a:r>
                        <a:rPr lang="vi-VN" sz="3600" spc="-15"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dụng</a:t>
                      </a:r>
                      <a:r>
                        <a:rPr lang="vi-VN" sz="3600" spc="-1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phương</a:t>
                      </a:r>
                      <a:r>
                        <a:rPr lang="vi-VN" sz="3600" spc="-15"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pháp</a:t>
                      </a:r>
                      <a:r>
                        <a:rPr lang="vi-VN" sz="3600" spc="-1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giảng</a:t>
                      </a:r>
                      <a:r>
                        <a:rPr lang="vi-VN" sz="3600" spc="-25" dirty="0">
                          <a:solidFill>
                            <a:schemeClr val="tx1"/>
                          </a:solidFill>
                          <a:effectLst/>
                          <a:latin typeface="Times New Roman" panose="02020603050405020304" pitchFamily="18" charset="0"/>
                          <a:cs typeface="Times New Roman" panose="02020603050405020304" pitchFamily="18" charset="0"/>
                        </a:rPr>
                        <a:t> dạy</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7620" algn="ctr">
                        <a:lnSpc>
                          <a:spcPct val="150000"/>
                        </a:lnSpc>
                        <a:spcAft>
                          <a:spcPts val="0"/>
                        </a:spcAft>
                      </a:pPr>
                      <a:r>
                        <a:rPr lang="vi-VN" sz="3600" spc="-25" dirty="0">
                          <a:solidFill>
                            <a:schemeClr val="tx1"/>
                          </a:solidFill>
                          <a:effectLst/>
                          <a:latin typeface="Times New Roman" panose="02020603050405020304" pitchFamily="18" charset="0"/>
                          <a:cs typeface="Times New Roman" panose="02020603050405020304" pitchFamily="18" charset="0"/>
                        </a:rPr>
                        <a:t>13</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7620" algn="ctr">
                        <a:lnSpc>
                          <a:spcPct val="150000"/>
                        </a:lnSpc>
                        <a:spcAft>
                          <a:spcPts val="0"/>
                        </a:spcAft>
                      </a:pPr>
                      <a:r>
                        <a:rPr lang="vi-VN" sz="3600" spc="-25" dirty="0">
                          <a:solidFill>
                            <a:schemeClr val="tx1"/>
                          </a:solidFill>
                          <a:effectLst/>
                          <a:latin typeface="Times New Roman" panose="02020603050405020304" pitchFamily="18" charset="0"/>
                          <a:cs typeface="Times New Roman" panose="02020603050405020304" pitchFamily="18" charset="0"/>
                        </a:rPr>
                        <a:t>87%</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444616098"/>
                  </a:ext>
                </a:extLst>
              </a:tr>
              <a:tr h="780979">
                <a:tc>
                  <a:txBody>
                    <a:bodyPr/>
                    <a:lstStyle/>
                    <a:p>
                      <a:pPr marL="6985" algn="ctr">
                        <a:lnSpc>
                          <a:spcPct val="150000"/>
                        </a:lnSpc>
                        <a:spcAft>
                          <a:spcPts val="0"/>
                        </a:spcAft>
                      </a:pPr>
                      <a:r>
                        <a:rPr lang="vi-VN" sz="3600" spc="-50" dirty="0">
                          <a:solidFill>
                            <a:schemeClr val="tx1"/>
                          </a:solidFill>
                          <a:effectLst/>
                          <a:latin typeface="Times New Roman" panose="02020603050405020304" pitchFamily="18" charset="0"/>
                          <a:cs typeface="Times New Roman" panose="02020603050405020304" pitchFamily="18" charset="0"/>
                        </a:rPr>
                        <a:t>5</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67945" algn="l">
                        <a:lnSpc>
                          <a:spcPct val="150000"/>
                        </a:lnSpc>
                        <a:spcAft>
                          <a:spcPts val="0"/>
                        </a:spcAft>
                      </a:pPr>
                      <a:r>
                        <a:rPr lang="vi-VN" sz="3600" b="0" dirty="0">
                          <a:solidFill>
                            <a:schemeClr val="tx1"/>
                          </a:solidFill>
                          <a:effectLst/>
                          <a:latin typeface="Times New Roman" panose="02020603050405020304" pitchFamily="18" charset="0"/>
                          <a:cs typeface="Times New Roman" panose="02020603050405020304" pitchFamily="18" charset="0"/>
                        </a:rPr>
                        <a:t>Căn</a:t>
                      </a:r>
                      <a:r>
                        <a:rPr lang="vi-VN" sz="3600" b="0" spc="-10" dirty="0">
                          <a:solidFill>
                            <a:schemeClr val="tx1"/>
                          </a:solidFill>
                          <a:effectLst/>
                          <a:latin typeface="Times New Roman" panose="02020603050405020304" pitchFamily="18" charset="0"/>
                          <a:cs typeface="Times New Roman" panose="02020603050405020304" pitchFamily="18" charset="0"/>
                        </a:rPr>
                        <a:t> </a:t>
                      </a:r>
                      <a:r>
                        <a:rPr lang="vi-VN" sz="3600" b="0" dirty="0">
                          <a:solidFill>
                            <a:schemeClr val="tx1"/>
                          </a:solidFill>
                          <a:effectLst/>
                          <a:latin typeface="Times New Roman" panose="02020603050405020304" pitchFamily="18" charset="0"/>
                          <a:cs typeface="Times New Roman" panose="02020603050405020304" pitchFamily="18" charset="0"/>
                        </a:rPr>
                        <a:t>cứ</a:t>
                      </a:r>
                      <a:r>
                        <a:rPr lang="vi-VN" sz="3600" b="0" spc="-20" dirty="0">
                          <a:solidFill>
                            <a:schemeClr val="tx1"/>
                          </a:solidFill>
                          <a:effectLst/>
                          <a:latin typeface="Times New Roman" panose="02020603050405020304" pitchFamily="18" charset="0"/>
                          <a:cs typeface="Times New Roman" panose="02020603050405020304" pitchFamily="18" charset="0"/>
                        </a:rPr>
                        <a:t> </a:t>
                      </a:r>
                      <a:r>
                        <a:rPr lang="vi-VN" sz="3600" b="0" dirty="0">
                          <a:solidFill>
                            <a:schemeClr val="tx1"/>
                          </a:solidFill>
                          <a:effectLst/>
                          <a:latin typeface="Times New Roman" panose="02020603050405020304" pitchFamily="18" charset="0"/>
                          <a:cs typeface="Times New Roman" panose="02020603050405020304" pitchFamily="18" charset="0"/>
                        </a:rPr>
                        <a:t>vào</a:t>
                      </a:r>
                      <a:r>
                        <a:rPr lang="vi-VN" sz="3600" b="0" spc="-25" dirty="0">
                          <a:solidFill>
                            <a:schemeClr val="tx1"/>
                          </a:solidFill>
                          <a:effectLst/>
                          <a:latin typeface="Times New Roman" panose="02020603050405020304" pitchFamily="18" charset="0"/>
                          <a:cs typeface="Times New Roman" panose="02020603050405020304" pitchFamily="18" charset="0"/>
                        </a:rPr>
                        <a:t> </a:t>
                      </a:r>
                      <a:r>
                        <a:rPr lang="vi-VN" sz="3600" b="0" dirty="0">
                          <a:solidFill>
                            <a:schemeClr val="tx1"/>
                          </a:solidFill>
                          <a:effectLst/>
                          <a:latin typeface="Times New Roman" panose="02020603050405020304" pitchFamily="18" charset="0"/>
                          <a:cs typeface="Times New Roman" panose="02020603050405020304" pitchFamily="18" charset="0"/>
                        </a:rPr>
                        <a:t>đặc</a:t>
                      </a:r>
                      <a:r>
                        <a:rPr lang="vi-VN" sz="3600" b="0" spc="-25" dirty="0">
                          <a:solidFill>
                            <a:schemeClr val="tx1"/>
                          </a:solidFill>
                          <a:effectLst/>
                          <a:latin typeface="Times New Roman" panose="02020603050405020304" pitchFamily="18" charset="0"/>
                          <a:cs typeface="Times New Roman" panose="02020603050405020304" pitchFamily="18" charset="0"/>
                        </a:rPr>
                        <a:t> </a:t>
                      </a:r>
                      <a:r>
                        <a:rPr lang="vi-VN" sz="3600" b="0" dirty="0">
                          <a:solidFill>
                            <a:schemeClr val="tx1"/>
                          </a:solidFill>
                          <a:effectLst/>
                          <a:latin typeface="Times New Roman" panose="02020603050405020304" pitchFamily="18" charset="0"/>
                          <a:cs typeface="Times New Roman" panose="02020603050405020304" pitchFamily="18" charset="0"/>
                        </a:rPr>
                        <a:t>điểm</a:t>
                      </a:r>
                      <a:r>
                        <a:rPr lang="vi-VN" sz="3600" b="0" spc="-30" dirty="0">
                          <a:solidFill>
                            <a:schemeClr val="tx1"/>
                          </a:solidFill>
                          <a:effectLst/>
                          <a:latin typeface="Times New Roman" panose="02020603050405020304" pitchFamily="18" charset="0"/>
                          <a:cs typeface="Times New Roman" panose="02020603050405020304" pitchFamily="18" charset="0"/>
                        </a:rPr>
                        <a:t> </a:t>
                      </a:r>
                      <a:r>
                        <a:rPr lang="vi-VN" sz="3600" b="0" dirty="0">
                          <a:solidFill>
                            <a:schemeClr val="tx1"/>
                          </a:solidFill>
                          <a:effectLst/>
                          <a:latin typeface="Times New Roman" panose="02020603050405020304" pitchFamily="18" charset="0"/>
                          <a:cs typeface="Times New Roman" panose="02020603050405020304" pitchFamily="18" charset="0"/>
                        </a:rPr>
                        <a:t>quá</a:t>
                      </a:r>
                      <a:r>
                        <a:rPr lang="vi-VN" sz="3600" b="0" spc="-10" dirty="0">
                          <a:solidFill>
                            <a:schemeClr val="tx1"/>
                          </a:solidFill>
                          <a:effectLst/>
                          <a:latin typeface="Times New Roman" panose="02020603050405020304" pitchFamily="18" charset="0"/>
                          <a:cs typeface="Times New Roman" panose="02020603050405020304" pitchFamily="18" charset="0"/>
                        </a:rPr>
                        <a:t> </a:t>
                      </a:r>
                      <a:r>
                        <a:rPr lang="vi-VN" sz="3600" b="0" dirty="0">
                          <a:solidFill>
                            <a:schemeClr val="tx1"/>
                          </a:solidFill>
                          <a:effectLst/>
                          <a:latin typeface="Times New Roman" panose="02020603050405020304" pitchFamily="18" charset="0"/>
                          <a:cs typeface="Times New Roman" panose="02020603050405020304" pitchFamily="18" charset="0"/>
                        </a:rPr>
                        <a:t>trình</a:t>
                      </a:r>
                      <a:r>
                        <a:rPr lang="vi-VN" sz="3600" b="0" spc="-10" dirty="0">
                          <a:solidFill>
                            <a:schemeClr val="tx1"/>
                          </a:solidFill>
                          <a:effectLst/>
                          <a:latin typeface="Times New Roman" panose="02020603050405020304" pitchFamily="18" charset="0"/>
                          <a:cs typeface="Times New Roman" panose="02020603050405020304" pitchFamily="18" charset="0"/>
                        </a:rPr>
                        <a:t> </a:t>
                      </a:r>
                      <a:r>
                        <a:rPr lang="vi-VN" sz="3600" b="0" dirty="0">
                          <a:solidFill>
                            <a:schemeClr val="tx1"/>
                          </a:solidFill>
                          <a:effectLst/>
                          <a:latin typeface="Times New Roman" panose="02020603050405020304" pitchFamily="18" charset="0"/>
                          <a:cs typeface="Times New Roman" panose="02020603050405020304" pitchFamily="18" charset="0"/>
                        </a:rPr>
                        <a:t>phát</a:t>
                      </a:r>
                      <a:r>
                        <a:rPr lang="vi-VN" sz="3600" b="0" spc="-5" dirty="0">
                          <a:solidFill>
                            <a:schemeClr val="tx1"/>
                          </a:solidFill>
                          <a:effectLst/>
                          <a:latin typeface="Times New Roman" panose="02020603050405020304" pitchFamily="18" charset="0"/>
                          <a:cs typeface="Times New Roman" panose="02020603050405020304" pitchFamily="18" charset="0"/>
                        </a:rPr>
                        <a:t> </a:t>
                      </a:r>
                      <a:r>
                        <a:rPr lang="vi-VN" sz="3600" b="0" dirty="0">
                          <a:solidFill>
                            <a:schemeClr val="tx1"/>
                          </a:solidFill>
                          <a:effectLst/>
                          <a:latin typeface="Times New Roman" panose="02020603050405020304" pitchFamily="18" charset="0"/>
                          <a:cs typeface="Times New Roman" panose="02020603050405020304" pitchFamily="18" charset="0"/>
                        </a:rPr>
                        <a:t>triển</a:t>
                      </a:r>
                      <a:r>
                        <a:rPr lang="vi-VN" sz="3600" b="0" spc="-10" dirty="0">
                          <a:solidFill>
                            <a:schemeClr val="tx1"/>
                          </a:solidFill>
                          <a:effectLst/>
                          <a:latin typeface="Times New Roman" panose="02020603050405020304" pitchFamily="18" charset="0"/>
                          <a:cs typeface="Times New Roman" panose="02020603050405020304" pitchFamily="18" charset="0"/>
                        </a:rPr>
                        <a:t> </a:t>
                      </a:r>
                      <a:r>
                        <a:rPr lang="vi-VN" sz="3600" b="0" dirty="0">
                          <a:solidFill>
                            <a:schemeClr val="tx1"/>
                          </a:solidFill>
                          <a:effectLst/>
                          <a:latin typeface="Times New Roman" panose="02020603050405020304" pitchFamily="18" charset="0"/>
                          <a:cs typeface="Times New Roman" panose="02020603050405020304" pitchFamily="18" charset="0"/>
                        </a:rPr>
                        <a:t>thể</a:t>
                      </a:r>
                      <a:r>
                        <a:rPr lang="vi-VN" sz="3600" b="0" spc="-10" dirty="0">
                          <a:solidFill>
                            <a:schemeClr val="tx1"/>
                          </a:solidFill>
                          <a:effectLst/>
                          <a:latin typeface="Times New Roman" panose="02020603050405020304" pitchFamily="18" charset="0"/>
                          <a:cs typeface="Times New Roman" panose="02020603050405020304" pitchFamily="18" charset="0"/>
                        </a:rPr>
                        <a:t> </a:t>
                      </a:r>
                      <a:r>
                        <a:rPr lang="vi-VN" sz="3600" b="0" spc="-25" dirty="0">
                          <a:solidFill>
                            <a:schemeClr val="tx1"/>
                          </a:solidFill>
                          <a:effectLst/>
                          <a:latin typeface="Times New Roman" panose="02020603050405020304" pitchFamily="18" charset="0"/>
                          <a:cs typeface="Times New Roman" panose="02020603050405020304" pitchFamily="18" charset="0"/>
                        </a:rPr>
                        <a:t>lực</a:t>
                      </a:r>
                      <a:endParaRPr lang="en-US" sz="3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7620" algn="ctr">
                        <a:lnSpc>
                          <a:spcPct val="150000"/>
                        </a:lnSpc>
                        <a:spcAft>
                          <a:spcPts val="0"/>
                        </a:spcAft>
                      </a:pPr>
                      <a:r>
                        <a:rPr lang="vi-VN" sz="3600" b="0" spc="-25" dirty="0">
                          <a:solidFill>
                            <a:schemeClr val="tx1"/>
                          </a:solidFill>
                          <a:effectLst/>
                          <a:latin typeface="Times New Roman" panose="02020603050405020304" pitchFamily="18" charset="0"/>
                          <a:cs typeface="Times New Roman" panose="02020603050405020304" pitchFamily="18" charset="0"/>
                        </a:rPr>
                        <a:t>15</a:t>
                      </a:r>
                      <a:endParaRPr lang="en-US" sz="3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marL="7620" algn="ctr">
                        <a:lnSpc>
                          <a:spcPct val="150000"/>
                        </a:lnSpc>
                        <a:spcAft>
                          <a:spcPts val="0"/>
                        </a:spcAft>
                      </a:pPr>
                      <a:r>
                        <a:rPr lang="vi-VN" sz="3600" spc="-20" dirty="0">
                          <a:solidFill>
                            <a:schemeClr val="tx1"/>
                          </a:solidFill>
                          <a:effectLst/>
                          <a:latin typeface="Times New Roman" panose="02020603050405020304" pitchFamily="18" charset="0"/>
                          <a:cs typeface="Times New Roman" panose="02020603050405020304" pitchFamily="18" charset="0"/>
                        </a:rPr>
                        <a:t>100%</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extLst>
                  <a:ext uri="{0D108BD9-81ED-4DB2-BD59-A6C34878D82A}">
                    <a16:rowId xmlns="" xmlns:a16="http://schemas.microsoft.com/office/drawing/2014/main" val="4196686555"/>
                  </a:ext>
                </a:extLst>
              </a:tr>
            </a:tbl>
          </a:graphicData>
        </a:graphic>
      </p:graphicFrame>
      <p:sp>
        <p:nvSpPr>
          <p:cNvPr id="3" name="Rectangle 2"/>
          <p:cNvSpPr/>
          <p:nvPr/>
        </p:nvSpPr>
        <p:spPr>
          <a:xfrm>
            <a:off x="1665514" y="2775857"/>
            <a:ext cx="14895310" cy="1094552"/>
          </a:xfrm>
          <a:prstGeom prst="rect">
            <a:avLst/>
          </a:prstGeom>
        </p:spPr>
        <p:txBody>
          <a:bodyPr wrap="square">
            <a:spAutoFit/>
          </a:bodyPr>
          <a:lstStyle/>
          <a:p>
            <a:pPr lvl="0" indent="457200" algn="ctr" eaLnBrk="0" fontAlgn="base" hangingPunct="0">
              <a:spcBef>
                <a:spcPct val="0"/>
              </a:spcBef>
              <a:spcAft>
                <a:spcPct val="0"/>
              </a:spcAft>
            </a:pPr>
            <a:r>
              <a:rPr lang="vi-VN" altLang="en-US" sz="3200" b="1">
                <a:latin typeface="+mj-lt"/>
                <a:ea typeface="Times New Roman" panose="02020603050405020304" pitchFamily="18" charset="0"/>
              </a:rPr>
              <a:t>Bảng 1. Kết quả khảo sát cở sở lựa chọn trò chơi vận động nhằm phát </a:t>
            </a:r>
            <a:r>
              <a:rPr lang="vi-VN" altLang="en-US" sz="3200" b="1">
                <a:latin typeface="+mj-lt"/>
                <a:ea typeface="Times New Roman" panose="02020603050405020304" pitchFamily="18" charset="0"/>
              </a:rPr>
              <a:t>triển </a:t>
            </a:r>
            <a:endParaRPr lang="vi-VN" altLang="en-US" sz="3200" b="1" smtClean="0">
              <a:latin typeface="+mj-lt"/>
              <a:ea typeface="Times New Roman" panose="02020603050405020304" pitchFamily="18" charset="0"/>
            </a:endParaRPr>
          </a:p>
          <a:p>
            <a:pPr lvl="0" indent="457200" algn="ctr" eaLnBrk="0" fontAlgn="base" hangingPunct="0">
              <a:spcBef>
                <a:spcPct val="0"/>
              </a:spcBef>
              <a:spcAft>
                <a:spcPct val="0"/>
              </a:spcAft>
            </a:pPr>
            <a:r>
              <a:rPr lang="vi-VN" altLang="en-US" sz="3200" b="1" smtClean="0">
                <a:latin typeface="+mj-lt"/>
                <a:ea typeface="Times New Roman" panose="02020603050405020304" pitchFamily="18" charset="0"/>
              </a:rPr>
              <a:t>thể </a:t>
            </a:r>
            <a:r>
              <a:rPr lang="vi-VN" altLang="en-US" sz="3200" b="1">
                <a:latin typeface="+mj-lt"/>
                <a:ea typeface="Times New Roman" panose="02020603050405020304" pitchFamily="18" charset="0"/>
              </a:rPr>
              <a:t>lực chung học sinh lớp 7 (n=15)</a:t>
            </a:r>
            <a:endParaRPr lang="en-US" altLang="en-US" sz="3200" b="1" dirty="0">
              <a:latin typeface="+mj-lt"/>
              <a:ea typeface="Times New Roman" panose="02020603050405020304" pitchFamily="18"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16200000">
            <a:off x="4245317" y="-3810897"/>
            <a:ext cx="1308669" cy="9250700"/>
            <a:chOff x="1" y="736081"/>
            <a:chExt cx="622292" cy="888989"/>
          </a:xfrm>
          <a:scene3d>
            <a:camera prst="orthographicFront"/>
            <a:lightRig rig="flat" dir="t"/>
          </a:scene3d>
        </p:grpSpPr>
        <p:sp>
          <p:nvSpPr>
            <p:cNvPr id="3" name="Arrow: Chevron 85"/>
            <p:cNvSpPr/>
            <p:nvPr/>
          </p:nvSpPr>
          <p:spPr>
            <a:xfrm rot="5400000">
              <a:off x="-133348" y="869430"/>
              <a:ext cx="888989" cy="622292"/>
            </a:xfrm>
            <a:prstGeom prst="chevron">
              <a:avLst/>
            </a:prstGeom>
            <a:sp3d prstMaterial="plastic">
              <a:bevelT w="120900" h="88900"/>
              <a:bevelB w="88900" h="31750" prst="angle"/>
            </a:sp3d>
          </p:spPr>
          <p:style>
            <a:lnRef idx="1">
              <a:schemeClr val="accent2">
                <a:hueOff val="1560506"/>
                <a:satOff val="-1946"/>
                <a:lumOff val="458"/>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a:lstStyle/>
            <a:p>
              <a:endParaRPr lang="vi-VN"/>
            </a:p>
          </p:txBody>
        </p:sp>
        <p:sp>
          <p:nvSpPr>
            <p:cNvPr id="4" name="Arrow: Chevron 8"/>
            <p:cNvSpPr txBox="1"/>
            <p:nvPr/>
          </p:nvSpPr>
          <p:spPr>
            <a:xfrm>
              <a:off x="1" y="1047227"/>
              <a:ext cx="622292" cy="266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575048" y="342900"/>
            <a:ext cx="7578352" cy="917771"/>
            <a:chOff x="89254" y="736082"/>
            <a:chExt cx="6271113" cy="577843"/>
          </a:xfrm>
          <a:scene3d>
            <a:camera prst="orthographicFront"/>
            <a:lightRig rig="flat" dir="t"/>
          </a:scene3d>
        </p:grpSpPr>
        <p:sp>
          <p:nvSpPr>
            <p:cNvPr id="8" name="Rectangle: Top Corners Rounded 88"/>
            <p:cNvSpPr/>
            <p:nvPr/>
          </p:nvSpPr>
          <p:spPr>
            <a:xfrm rot="5400000">
              <a:off x="3202408" y="-1844034"/>
              <a:ext cx="577843" cy="5738075"/>
            </a:xfrm>
            <a:prstGeom prst="round2SameRect">
              <a:avLst/>
            </a:prstGeom>
            <a:sp3d extrusionH="12700" prstMaterial="plastic">
              <a:bevelT w="50800" h="50800"/>
            </a:sp3d>
          </p:spPr>
          <p:style>
            <a:lnRef idx="1">
              <a:schemeClr val="accent2">
                <a:hueOff val="1560506"/>
                <a:satOff val="-1946"/>
                <a:lumOff val="45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9" name="Rectangle: Top Corners Rounded 10"/>
            <p:cNvSpPr txBox="1"/>
            <p:nvPr/>
          </p:nvSpPr>
          <p:spPr>
            <a:xfrm>
              <a:off x="89254" y="764290"/>
              <a:ext cx="6242905" cy="52142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0" lvl="1" algn="ctr" defTabSz="800100">
                <a:lnSpc>
                  <a:spcPct val="90000"/>
                </a:lnSpc>
                <a:spcBef>
                  <a:spcPct val="0"/>
                </a:spcBef>
                <a:spcAft>
                  <a:spcPct val="15000"/>
                </a:spcAft>
              </a:pPr>
              <a:r>
                <a:rPr lang="vi-VN" sz="3600" b="1" smtClean="0">
                  <a:latin typeface="Times New Roman" panose="02020603050405020304" pitchFamily="18" charset="0"/>
                  <a:cs typeface="Times New Roman" panose="02020603050405020304" pitchFamily="18" charset="0"/>
                </a:rPr>
                <a:t>2.1</a:t>
              </a:r>
              <a:r>
                <a:rPr lang="en-US" sz="3600" b="1" kern="1200" smtClean="0">
                  <a:latin typeface="Times New Roman" panose="02020603050405020304" pitchFamily="18" charset="0"/>
                  <a:cs typeface="Times New Roman" panose="02020603050405020304" pitchFamily="18" charset="0"/>
                </a:rPr>
                <a:t>. </a:t>
              </a:r>
              <a:r>
                <a:rPr lang="vi-VN" sz="3600" b="1" smtClean="0">
                  <a:latin typeface="Times New Roman" panose="02020603050405020304" pitchFamily="18" charset="0"/>
                  <a:cs typeface="Times New Roman" panose="02020603050405020304" pitchFamily="18" charset="0"/>
                </a:rPr>
                <a:t>Yêu cầu lựa chọn trò chơi</a:t>
              </a:r>
              <a:endParaRPr lang="en-US" sz="3600" b="1" kern="1200" dirty="0">
                <a:latin typeface="Times New Roman" panose="02020603050405020304" pitchFamily="18" charset="0"/>
                <a:cs typeface="Times New Roman" panose="02020603050405020304" pitchFamily="18" charset="0"/>
              </a:endParaRPr>
            </a:p>
          </p:txBody>
        </p:sp>
      </p:grpSp>
      <p:sp>
        <p:nvSpPr>
          <p:cNvPr id="10" name="Rectangle 9"/>
          <p:cNvSpPr/>
          <p:nvPr/>
        </p:nvSpPr>
        <p:spPr>
          <a:xfrm>
            <a:off x="-433064" y="1443450"/>
            <a:ext cx="17641960" cy="8402300"/>
          </a:xfrm>
          <a:prstGeom prst="rect">
            <a:avLst/>
          </a:prstGeom>
        </p:spPr>
        <p:txBody>
          <a:bodyPr wrap="square">
            <a:spAutoFit/>
          </a:bodyPr>
          <a:lstStyle/>
          <a:p>
            <a:pPr lvl="3">
              <a:lnSpc>
                <a:spcPct val="135000"/>
              </a:lnSpc>
              <a:buSzPts val="1400"/>
              <a:tabLst>
                <a:tab pos="450215" algn="l"/>
                <a:tab pos="941705" algn="l"/>
              </a:tabLst>
            </a:pPr>
            <a:r>
              <a:rPr lang="vi-VN" sz="4000" smtClean="0">
                <a:latin typeface="Times New Roman" panose="02020603050405020304" pitchFamily="18" charset="0"/>
                <a:ea typeface="Times New Roman" panose="02020603050405020304" pitchFamily="18" charset="0"/>
              </a:rPr>
              <a:t>- Các</a:t>
            </a:r>
            <a:r>
              <a:rPr lang="vi-VN" sz="4000" spc="-25" smtClean="0">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trò</a:t>
            </a:r>
            <a:r>
              <a:rPr lang="vi-VN" sz="4000" spc="-15">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chơi</a:t>
            </a:r>
            <a:r>
              <a:rPr lang="vi-VN" sz="4000" spc="-20">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vận</a:t>
            </a:r>
            <a:r>
              <a:rPr lang="vi-VN" sz="4000" spc="-25">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động</a:t>
            </a:r>
            <a:r>
              <a:rPr lang="vi-VN" sz="4000" spc="-25">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lựa</a:t>
            </a:r>
            <a:r>
              <a:rPr lang="vi-VN" sz="4000" spc="-10">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chọn</a:t>
            </a:r>
            <a:r>
              <a:rPr lang="vi-VN" sz="4000" spc="-15">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phải</a:t>
            </a:r>
            <a:r>
              <a:rPr lang="vi-VN" sz="4000" spc="-5">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phù</a:t>
            </a:r>
            <a:r>
              <a:rPr lang="vi-VN" sz="4000" spc="-20">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hợp</a:t>
            </a:r>
            <a:r>
              <a:rPr lang="vi-VN" sz="4000" spc="-5">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với</a:t>
            </a:r>
            <a:r>
              <a:rPr lang="vi-VN" sz="4000" spc="-25">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mục</a:t>
            </a:r>
            <a:r>
              <a:rPr lang="vi-VN" sz="4000" spc="-15">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đích,</a:t>
            </a:r>
            <a:r>
              <a:rPr lang="vi-VN" sz="4000" spc="-30">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nhiệm</a:t>
            </a:r>
            <a:r>
              <a:rPr lang="vi-VN" sz="4000" spc="-25">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vụ</a:t>
            </a:r>
            <a:r>
              <a:rPr lang="vi-VN" sz="4000" spc="-10">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đặt ra trong chương trình giảng dạy.</a:t>
            </a:r>
            <a:endParaRPr lang="en-US" sz="4000">
              <a:latin typeface="Times New Roman" panose="02020603050405020304" pitchFamily="18" charset="0"/>
              <a:ea typeface="Times New Roman" panose="02020603050405020304" pitchFamily="18" charset="0"/>
            </a:endParaRPr>
          </a:p>
          <a:p>
            <a:pPr marR="0" lvl="3" algn="just">
              <a:lnSpc>
                <a:spcPct val="135000"/>
              </a:lnSpc>
              <a:spcBef>
                <a:spcPts val="0"/>
              </a:spcBef>
              <a:spcAft>
                <a:spcPts val="0"/>
              </a:spcAft>
              <a:buSzPts val="1400"/>
              <a:tabLst>
                <a:tab pos="450215" algn="l"/>
                <a:tab pos="844550" algn="l"/>
              </a:tabLst>
            </a:pPr>
            <a:r>
              <a:rPr lang="vi-VN" sz="4000" smtClean="0">
                <a:latin typeface="Times New Roman" panose="02020603050405020304" pitchFamily="18" charset="0"/>
                <a:ea typeface="Times New Roman" panose="02020603050405020304" pitchFamily="18" charset="0"/>
              </a:rPr>
              <a:t>- Các</a:t>
            </a:r>
            <a:r>
              <a:rPr lang="vi-VN" sz="4000" spc="-5" smtClean="0">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trò chơi</a:t>
            </a:r>
            <a:r>
              <a:rPr lang="vi-VN" sz="4000" spc="-15">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vận</a:t>
            </a:r>
            <a:r>
              <a:rPr lang="vi-VN" sz="4000" spc="-20">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động có tác</a:t>
            </a:r>
            <a:r>
              <a:rPr lang="vi-VN" sz="4000" spc="-5">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dụng trực</a:t>
            </a:r>
            <a:r>
              <a:rPr lang="vi-VN" sz="4000" spc="-5">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tiếp</a:t>
            </a:r>
            <a:r>
              <a:rPr lang="vi-VN" sz="4000" spc="-5">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hoặc</a:t>
            </a:r>
            <a:r>
              <a:rPr lang="vi-VN" sz="4000" spc="-5">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gián tiếp tới</a:t>
            </a:r>
            <a:r>
              <a:rPr lang="vi-VN" sz="4000" spc="-20">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sự</a:t>
            </a:r>
            <a:r>
              <a:rPr lang="vi-VN" sz="4000" spc="-15">
                <a:latin typeface="Times New Roman" panose="02020603050405020304" pitchFamily="18" charset="0"/>
                <a:ea typeface="Times New Roman" panose="02020603050405020304" pitchFamily="18" charset="0"/>
              </a:rPr>
              <a:t> </a:t>
            </a:r>
            <a:r>
              <a:rPr lang="vi-VN" sz="4000">
                <a:latin typeface="Times New Roman" panose="02020603050405020304" pitchFamily="18" charset="0"/>
                <a:ea typeface="Times New Roman" panose="02020603050405020304" pitchFamily="18" charset="0"/>
              </a:rPr>
              <a:t>phát triển thể lực của học sinh.</a:t>
            </a:r>
            <a:endParaRPr lang="en-US" sz="4000">
              <a:latin typeface="Times New Roman" panose="02020603050405020304" pitchFamily="18" charset="0"/>
              <a:ea typeface="Times New Roman" panose="02020603050405020304" pitchFamily="18" charset="0"/>
            </a:endParaRPr>
          </a:p>
          <a:p>
            <a:pPr marR="0" lvl="3" algn="just">
              <a:lnSpc>
                <a:spcPct val="135000"/>
              </a:lnSpc>
              <a:spcBef>
                <a:spcPts val="0"/>
              </a:spcBef>
              <a:spcAft>
                <a:spcPts val="0"/>
              </a:spcAft>
              <a:buSzPts val="1400"/>
              <a:tabLst>
                <a:tab pos="450215" algn="l"/>
                <a:tab pos="848995" algn="l"/>
              </a:tabLst>
            </a:pPr>
            <a:r>
              <a:rPr lang="vi-VN" sz="4000" smtClean="0">
                <a:latin typeface="Times New Roman" panose="02020603050405020304" pitchFamily="18" charset="0"/>
                <a:ea typeface="Times New Roman" panose="02020603050405020304" pitchFamily="18" charset="0"/>
              </a:rPr>
              <a:t>- Các </a:t>
            </a:r>
            <a:r>
              <a:rPr lang="vi-VN" sz="4000">
                <a:latin typeface="Times New Roman" panose="02020603050405020304" pitchFamily="18" charset="0"/>
                <a:ea typeface="Times New Roman" panose="02020603050405020304" pitchFamily="18" charset="0"/>
              </a:rPr>
              <a:t>trò chơi vận động phải phù hợp với đặc điểm trình độ thể lực của đối tượng tập luyện.</a:t>
            </a:r>
            <a:endParaRPr lang="en-US" sz="4000">
              <a:latin typeface="Times New Roman" panose="02020603050405020304" pitchFamily="18" charset="0"/>
              <a:ea typeface="Times New Roman" panose="02020603050405020304" pitchFamily="18" charset="0"/>
            </a:endParaRPr>
          </a:p>
          <a:p>
            <a:pPr marR="0" lvl="3" algn="just">
              <a:lnSpc>
                <a:spcPct val="135000"/>
              </a:lnSpc>
              <a:spcBef>
                <a:spcPts val="0"/>
              </a:spcBef>
              <a:spcAft>
                <a:spcPts val="0"/>
              </a:spcAft>
              <a:buSzPts val="1400"/>
              <a:tabLst>
                <a:tab pos="450215" algn="l"/>
                <a:tab pos="856615" algn="l"/>
              </a:tabLst>
            </a:pPr>
            <a:r>
              <a:rPr lang="vi-VN" sz="4000" smtClean="0">
                <a:latin typeface="Times New Roman" panose="02020603050405020304" pitchFamily="18" charset="0"/>
                <a:ea typeface="Times New Roman" panose="02020603050405020304" pitchFamily="18" charset="0"/>
              </a:rPr>
              <a:t>- Các </a:t>
            </a:r>
            <a:r>
              <a:rPr lang="vi-VN" sz="4000">
                <a:latin typeface="Times New Roman" panose="02020603050405020304" pitchFamily="18" charset="0"/>
                <a:ea typeface="Times New Roman" panose="02020603050405020304" pitchFamily="18" charset="0"/>
              </a:rPr>
              <a:t>trò chơi vận động phải khắc phục được những yếu tố ảnh hưởng tới việc tiếp thu kỹ thuật động tác tâm sinh lý của người tập.</a:t>
            </a:r>
            <a:endParaRPr lang="en-US" sz="4000">
              <a:latin typeface="Times New Roman" panose="02020603050405020304" pitchFamily="18" charset="0"/>
              <a:ea typeface="Times New Roman" panose="02020603050405020304" pitchFamily="18" charset="0"/>
            </a:endParaRPr>
          </a:p>
          <a:p>
            <a:pPr marR="0" lvl="3" algn="just">
              <a:lnSpc>
                <a:spcPct val="135000"/>
              </a:lnSpc>
              <a:spcBef>
                <a:spcPts val="0"/>
              </a:spcBef>
              <a:spcAft>
                <a:spcPts val="0"/>
              </a:spcAft>
              <a:buSzPts val="1400"/>
              <a:tabLst>
                <a:tab pos="450215" algn="l"/>
                <a:tab pos="855345" algn="l"/>
              </a:tabLst>
            </a:pPr>
            <a:r>
              <a:rPr lang="vi-VN" sz="4000" smtClean="0">
                <a:latin typeface="Times New Roman" panose="02020603050405020304" pitchFamily="18" charset="0"/>
                <a:ea typeface="Times New Roman" panose="02020603050405020304" pitchFamily="18" charset="0"/>
              </a:rPr>
              <a:t>- Các </a:t>
            </a:r>
            <a:r>
              <a:rPr lang="vi-VN" sz="4000">
                <a:latin typeface="Times New Roman" panose="02020603050405020304" pitchFamily="18" charset="0"/>
                <a:ea typeface="Times New Roman" panose="02020603050405020304" pitchFamily="18" charset="0"/>
              </a:rPr>
              <a:t>trò chơi vận động phải hợp lý, vừa sức và nâng dần độ khó đặc biệt chú ý đến khâu an toàn trong tập luyện.</a:t>
            </a:r>
            <a:endParaRPr lang="en-US" sz="4000" spc="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296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2330</Words>
  <Application>Microsoft Office PowerPoint</Application>
  <PresentationFormat>Custom</PresentationFormat>
  <Paragraphs>352</Paragraphs>
  <Slides>27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宋体</vt:lpstr>
      <vt:lpstr>Calibri</vt:lpstr>
      <vt:lpstr>Times New Roman</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lá đậm Xanh lá nhạt Trắng Doanh nghiệp Hình học Bản trình bày nội bộ của công ty Bản thuyết trình Kinh doanh</dc:title>
  <dc:creator>Admin</dc:creator>
  <cp:lastModifiedBy>Admin</cp:lastModifiedBy>
  <cp:revision>211</cp:revision>
  <dcterms:created xsi:type="dcterms:W3CDTF">2006-08-16T00:00:00Z</dcterms:created>
  <dcterms:modified xsi:type="dcterms:W3CDTF">2024-10-31T04:01:42Z</dcterms:modified>
  <dc:identifier>DAF68ASi7pY</dc:identifier>
</cp:coreProperties>
</file>