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87" r:id="rId4"/>
    <p:sldId id="270" r:id="rId6"/>
    <p:sldId id="288" r:id="rId7"/>
    <p:sldId id="257" r:id="rId8"/>
    <p:sldId id="259" r:id="rId9"/>
    <p:sldId id="289" r:id="rId10"/>
    <p:sldId id="266" r:id="rId11"/>
    <p:sldId id="267" r:id="rId12"/>
    <p:sldId id="263" r:id="rId13"/>
    <p:sldId id="262" r:id="rId14"/>
    <p:sldId id="264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F479C7B-63A9-4D15-915C-DE99A25488F7}">
          <p14:sldIdLst>
            <p14:sldId id="287"/>
            <p14:sldId id="270"/>
            <p14:sldId id="288"/>
            <p14:sldId id="257"/>
            <p14:sldId id="259"/>
            <p14:sldId id="289"/>
            <p14:sldId id="266"/>
            <p14:sldId id="267"/>
            <p14:sldId id="263"/>
            <p14:sldId id="262"/>
            <p14:sldId id="264"/>
            <p14:sldId id="277"/>
            <p14:sldId id="278"/>
            <p14:sldId id="279"/>
            <p14:sldId id="280"/>
            <p14:sldId id="281"/>
            <p14:sldId id="282"/>
            <p14:sldId id="283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hostimeBTT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CC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86482" autoAdjust="0"/>
  </p:normalViewPr>
  <p:slideViewPr>
    <p:cSldViewPr snapToGrid="0" showGuides="1">
      <p:cViewPr varScale="1">
        <p:scale>
          <a:sx n="59" d="100"/>
          <a:sy n="59" d="100"/>
        </p:scale>
        <p:origin x="82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F9C0D-4C3F-4FCE-9BEF-67EF158C9C3D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E1656-1976-4AF6-9765-1032FBFBF97E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656-1976-4AF6-9765-1032FBFBF97E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556D86-827F-4CC9-AE1F-43A050264C6D}" type="slidenum">
              <a:rPr lang="vi-VN" altLang="en-US">
                <a:solidFill>
                  <a:srgbClr val="000000"/>
                </a:solidFill>
                <a:cs typeface="Arial" panose="020B0604020202020204" pitchFamily="34" charset="0"/>
              </a:rPr>
            </a:fld>
            <a:endParaRPr lang="vi-VN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1656-1976-4AF6-9765-1032FBFBF97E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6F0B7-FCD6-4C41-B4FB-3C443535BA8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71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67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633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529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4895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130" indent="0">
              <a:buNone/>
              <a:defRPr sz="2135" b="1"/>
            </a:lvl5pPr>
            <a:lvl6pPr marL="3046730" indent="0">
              <a:buNone/>
              <a:defRPr sz="2135" b="1"/>
            </a:lvl6pPr>
            <a:lvl7pPr marL="3656330" indent="0">
              <a:buNone/>
              <a:defRPr sz="2135" b="1"/>
            </a:lvl7pPr>
            <a:lvl8pPr marL="4265295" indent="0">
              <a:buNone/>
              <a:defRPr sz="2135" b="1"/>
            </a:lvl8pPr>
            <a:lvl9pPr marL="4874895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8565" indent="0">
              <a:buNone/>
              <a:defRPr sz="2400" b="1"/>
            </a:lvl3pPr>
            <a:lvl4pPr marL="1828165" indent="0">
              <a:buNone/>
              <a:defRPr sz="2135" b="1"/>
            </a:lvl4pPr>
            <a:lvl5pPr marL="2437130" indent="0">
              <a:buNone/>
              <a:defRPr sz="2135" b="1"/>
            </a:lvl5pPr>
            <a:lvl6pPr marL="3046730" indent="0">
              <a:buNone/>
              <a:defRPr sz="2135" b="1"/>
            </a:lvl6pPr>
            <a:lvl7pPr marL="3656330" indent="0">
              <a:buNone/>
              <a:defRPr sz="2135" b="1"/>
            </a:lvl7pPr>
            <a:lvl8pPr marL="4265295" indent="0">
              <a:buNone/>
              <a:defRPr sz="2135" b="1"/>
            </a:lvl8pPr>
            <a:lvl9pPr marL="4874895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8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8565" indent="0">
              <a:buNone/>
              <a:defRPr sz="3200"/>
            </a:lvl3pPr>
            <a:lvl4pPr marL="1828165" indent="0">
              <a:buNone/>
              <a:defRPr sz="2665"/>
            </a:lvl4pPr>
            <a:lvl5pPr marL="2437130" indent="0">
              <a:buNone/>
              <a:defRPr sz="2665"/>
            </a:lvl5pPr>
            <a:lvl6pPr marL="3046730" indent="0">
              <a:buNone/>
              <a:defRPr sz="2665"/>
            </a:lvl6pPr>
            <a:lvl7pPr marL="3656330" indent="0">
              <a:buNone/>
              <a:defRPr sz="2665"/>
            </a:lvl7pPr>
            <a:lvl8pPr marL="4265295" indent="0">
              <a:buNone/>
              <a:defRPr sz="2665"/>
            </a:lvl8pPr>
            <a:lvl9pPr marL="4874895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130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295" indent="0">
              <a:buNone/>
              <a:defRPr sz="1200"/>
            </a:lvl8pPr>
            <a:lvl9pPr marL="487489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9798-BB8F-4FF4-8047-E5BCAAA8921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AC52-F831-43C6-9E45-FB408F9E0B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5AEFED8E-2DB0-4C7B-9E63-A1CB2661D8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873A5EC8-613F-428A-9F61-1F5AE65EB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5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0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6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30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28.wmf"/><Relationship Id="rId2" Type="http://schemas.openxmlformats.org/officeDocument/2006/relationships/oleObject" Target="../embeddings/oleObject4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33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31.wmf"/><Relationship Id="rId2" Type="http://schemas.openxmlformats.org/officeDocument/2006/relationships/oleObject" Target="../embeddings/oleObject7.bin"/><Relationship Id="rId12" Type="http://schemas.openxmlformats.org/officeDocument/2006/relationships/notesSlide" Target="../notesSlides/notesSlide4.xml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36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34.wmf"/><Relationship Id="rId2" Type="http://schemas.openxmlformats.org/officeDocument/2006/relationships/oleObject" Target="../embeddings/oleObject10.bin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38.wmf"/><Relationship Id="rId10" Type="http://schemas.openxmlformats.org/officeDocument/2006/relationships/oleObject" Target="../embeddings/oleObject14.bin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39.wmf"/><Relationship Id="rId2" Type="http://schemas.openxmlformats.org/officeDocument/2006/relationships/oleObject" Target="../embeddings/oleObject15.bin"/><Relationship Id="rId17" Type="http://schemas.openxmlformats.org/officeDocument/2006/relationships/vmlDrawing" Target="../drawings/vmlDrawing6.vml"/><Relationship Id="rId16" Type="http://schemas.openxmlformats.org/officeDocument/2006/relationships/slideLayout" Target="../slideLayouts/slideLayout1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44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43.wmf"/><Relationship Id="rId10" Type="http://schemas.openxmlformats.org/officeDocument/2006/relationships/oleObject" Target="../embeddings/oleObject19.bin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459" y="115613"/>
            <a:ext cx="12168541" cy="6598227"/>
            <a:chOff x="23459" y="115613"/>
            <a:chExt cx="12168541" cy="6598227"/>
          </a:xfrm>
        </p:grpSpPr>
        <p:pic>
          <p:nvPicPr>
            <p:cNvPr id="8194" name="Picture 2" descr="Top hình nền Powerpoint đẹp, ấn tượng nhất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9" y="115613"/>
              <a:ext cx="12168541" cy="659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30318" y="451033"/>
              <a:ext cx="1097279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MỪNG CÁC THẦY CÔ GIÁO VÀ CÁC EM HỌC SINH  </a:t>
              </a:r>
              <a:endPara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 DỰ HỘI THI GIÁO VIÊN DẠY GIỎI TP THÁI NGUYÊN</a:t>
              </a:r>
              <a:endPara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3761232" y="2717964"/>
              <a:ext cx="5330218" cy="949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7226" tIns="58613" rIns="117226" bIns="58613">
              <a:spAutoFit/>
            </a:bodyPr>
            <a:lstStyle>
              <a:lvl1pPr defTabSz="760730">
                <a:tabLst>
                  <a:tab pos="220345" algn="l"/>
                  <a:tab pos="369570" algn="l"/>
                </a:tabLst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60730">
                <a:tabLst>
                  <a:tab pos="220345" algn="l"/>
                  <a:tab pos="369570" algn="l"/>
                </a:tabLst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60730">
                <a:tabLst>
                  <a:tab pos="220345" algn="l"/>
                  <a:tab pos="36957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60730">
                <a:tabLst>
                  <a:tab pos="220345" algn="l"/>
                  <a:tab pos="36957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60730">
                <a:tabLst>
                  <a:tab pos="220345" algn="l"/>
                  <a:tab pos="36957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60730" eaLnBrk="0" hangingPunct="0">
                <a:tabLst>
                  <a:tab pos="220345" algn="l"/>
                  <a:tab pos="36957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60730" eaLnBrk="0" hangingPunct="0">
                <a:tabLst>
                  <a:tab pos="220345" algn="l"/>
                  <a:tab pos="36957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60730" eaLnBrk="0" hangingPunct="0">
                <a:tabLst>
                  <a:tab pos="220345" algn="l"/>
                  <a:tab pos="36957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60730" eaLnBrk="0" hangingPunct="0">
                <a:tabLst>
                  <a:tab pos="220345" algn="l"/>
                  <a:tab pos="36957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5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 7</a:t>
              </a:r>
              <a:endParaRPr lang="en-US" alt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175751" y="4903457"/>
              <a:ext cx="5672667" cy="1195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17226" tIns="58613" rIns="117226" bIns="58613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76630">
                <a:spcBef>
                  <a:spcPct val="50000"/>
                </a:spcBef>
                <a:buNone/>
                <a:defRPr/>
              </a:pP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Phùng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endPara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76630">
                <a:spcBef>
                  <a:spcPct val="50000"/>
                </a:spcBef>
                <a:buNone/>
                <a:defRPr/>
              </a:pP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THCS </a:t>
              </a:r>
              <a:r>
                <a:rPr lang="en-US" alt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05766" y="0"/>
            <a:ext cx="1051560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6979" y="2818197"/>
                <a:ext cx="1002557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9" y="2818197"/>
                <a:ext cx="10025577" cy="954107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1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05766" y="3894356"/>
                <a:ext cx="78245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66" y="3894356"/>
                <a:ext cx="782456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7" t="-102" r="1" b="9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81743" y="4539628"/>
                <a:ext cx="10525773" cy="1065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endParaRPr 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3" y="4539628"/>
                <a:ext cx="10525773" cy="1065035"/>
              </a:xfrm>
              <a:prstGeom prst="rect">
                <a:avLst/>
              </a:prstGeom>
              <a:blipFill rotWithShape="1">
                <a:blip r:embed="rId3"/>
                <a:stretch>
                  <a:fillRect l="-3" t="-1" r="4" b="-99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48"/>
              <p:cNvSpPr/>
              <p:nvPr/>
            </p:nvSpPr>
            <p:spPr>
              <a:xfrm>
                <a:off x="881743" y="1112267"/>
                <a:ext cx="8024481" cy="1695666"/>
              </a:xfrm>
              <a:prstGeom prst="roundRect">
                <a:avLst/>
              </a:prstGeom>
              <a:solidFill>
                <a:srgbClr val="F2F8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8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: Rounded Corners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3" y="1112267"/>
                <a:ext cx="8024481" cy="1695666"/>
              </a:xfrm>
              <a:prstGeom prst="roundRect">
                <a:avLst/>
              </a:prstGeom>
              <a:blipFill rotWithShape="1">
                <a:blip r:embed="rId4"/>
                <a:stretch>
                  <a:fillRect l="-84" t="-397" r="-75" b="-339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3313" y="859655"/>
            <a:ext cx="10534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156161" y="2010079"/>
                <a:ext cx="10515600" cy="4351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6161" y="2010079"/>
                <a:ext cx="10515600" cy="4351338"/>
              </a:xfrm>
              <a:prstGeom prst="rect">
                <a:avLst/>
              </a:prstGeom>
              <a:blipFill rotWithShape="1">
                <a:blip r:embed="rId1"/>
                <a:stretch>
                  <a:fillRect l="-4" t="-7" r="4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1" y="2850143"/>
            <a:ext cx="476250" cy="462708"/>
          </a:xfrm>
          <a:prstGeom prst="rect">
            <a:avLst/>
          </a:prstGeom>
        </p:spPr>
      </p:pic>
      <p:sp>
        <p:nvSpPr>
          <p:cNvPr id="7" name="Rectangle: Rounded Corners 20"/>
          <p:cNvSpPr/>
          <p:nvPr/>
        </p:nvSpPr>
        <p:spPr>
          <a:xfrm>
            <a:off x="1317168" y="2890988"/>
            <a:ext cx="5415714" cy="543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18036" y="3708695"/>
                <a:ext cx="10136893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1EA364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EA364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1EA364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0" smtClean="0">
                        <a:solidFill>
                          <a:srgbClr val="1EA36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1EA364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800" b="1" i="0" smtClean="0">
                        <a:solidFill>
                          <a:srgbClr val="1EA36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1EA364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1EA364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𝟐𝟎𝟐𝟐</m:t>
                    </m:r>
                  </m:oMath>
                </a14:m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b="1" dirty="0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1EA36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800" b="1" dirty="0">
                  <a:solidFill>
                    <a:srgbClr val="1EA36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36" y="3708695"/>
                <a:ext cx="10136893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5" t="-31" r="2" b="6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09668" y="428351"/>
            <a:ext cx="3172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ĐÍCH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5283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en-US" sz="44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LuËt</a:t>
            </a:r>
            <a:r>
              <a:rPr lang="en-US" sz="4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 </a:t>
            </a:r>
            <a:r>
              <a:rPr lang="en-US" sz="4400" b="1" u="sng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ch¬i</a:t>
            </a:r>
            <a:r>
              <a:rPr lang="en-US" sz="4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:</a:t>
            </a:r>
            <a:endParaRPr lang="en-US" sz="44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Clarendon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28801" y="2667002"/>
            <a:ext cx="9956801" cy="2414154"/>
            <a:chOff x="2154936" y="2234184"/>
            <a:chExt cx="6888480" cy="3099816"/>
          </a:xfrm>
        </p:grpSpPr>
        <p:sp>
          <p:nvSpPr>
            <p:cNvPr id="8" name="Rounded Rectangle 7"/>
            <p:cNvSpPr/>
            <p:nvPr/>
          </p:nvSpPr>
          <p:spPr>
            <a:xfrm>
              <a:off x="2154936" y="2234184"/>
              <a:ext cx="6888480" cy="309981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67402" y="2249787"/>
              <a:ext cx="6770391" cy="149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 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câu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hỏi.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 câu hỏi có thời gian suy nghĩ là 10 giây.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đúng mỗi câu hỏi, các em sẽ  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một phần quà.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01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02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03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04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05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06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07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08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09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10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3686" y="2040834"/>
            <a:ext cx="7721600" cy="1083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đơn thức 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4219" y="4343400"/>
            <a:ext cx="5081446" cy="820409"/>
            <a:chOff x="-33978" y="3535680"/>
            <a:chExt cx="3981819" cy="716280"/>
          </a:xfrm>
        </p:grpSpPr>
        <p:sp>
          <p:nvSpPr>
            <p:cNvPr id="20" name="Rounded Rectangle 19"/>
            <p:cNvSpPr/>
            <p:nvPr/>
          </p:nvSpPr>
          <p:spPr>
            <a:xfrm>
              <a:off x="350291" y="3581400"/>
              <a:ext cx="3597550" cy="633984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mtClean="0">
                  <a:solidFill>
                    <a:srgbClr val="FFFF00"/>
                  </a:solidFill>
                  <a:latin typeface=".VnBlack" pitchFamily="34" charset="0"/>
                </a:rPr>
                <a:t>       </a:t>
              </a:r>
              <a:r>
                <a:rPr lang="es-ES_tradnl" sz="32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-33978" y="3535680"/>
              <a:ext cx="898043" cy="716280"/>
            </a:xfrm>
            <a:prstGeom prst="ellipse">
              <a:avLst/>
            </a:prstGeom>
            <a:solidFill>
              <a:srgbClr val="008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larendonH" pitchFamily="34" charset="0"/>
                </a:rPr>
                <a:t>A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larendonH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8816" y="5483352"/>
            <a:ext cx="4799568" cy="792480"/>
            <a:chOff x="95308" y="3510865"/>
            <a:chExt cx="3937196" cy="691897"/>
          </a:xfrm>
        </p:grpSpPr>
        <p:sp>
          <p:nvSpPr>
            <p:cNvPr id="26" name="Rounded Rectangle 25"/>
            <p:cNvSpPr/>
            <p:nvPr/>
          </p:nvSpPr>
          <p:spPr>
            <a:xfrm>
              <a:off x="527304" y="3517392"/>
              <a:ext cx="3505200" cy="673608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smtClean="0">
                  <a:solidFill>
                    <a:schemeClr val="bg1"/>
                  </a:solidFill>
                  <a:latin typeface=".VnBlack" pitchFamily="34" charset="0"/>
                </a:rPr>
                <a:t>     </a:t>
              </a:r>
              <a:endParaRPr lang="en-US" sz="2600" dirty="0">
                <a:solidFill>
                  <a:schemeClr val="bg1"/>
                </a:solidFill>
                <a:latin typeface=".VnClarendon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5308" y="3510865"/>
              <a:ext cx="878936" cy="691897"/>
            </a:xfrm>
            <a:prstGeom prst="ellipse">
              <a:avLst/>
            </a:prstGeom>
            <a:solidFill>
              <a:srgbClr val="008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larendonH" pitchFamily="34" charset="0"/>
                </a:rPr>
                <a:t>C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larendonH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705600" y="4312920"/>
            <a:ext cx="5080000" cy="799462"/>
            <a:chOff x="-48768" y="3493008"/>
            <a:chExt cx="3980688" cy="697992"/>
          </a:xfrm>
        </p:grpSpPr>
        <p:sp>
          <p:nvSpPr>
            <p:cNvPr id="29" name="Rounded Rectangle 28"/>
            <p:cNvSpPr/>
            <p:nvPr/>
          </p:nvSpPr>
          <p:spPr>
            <a:xfrm>
              <a:off x="426720" y="3517392"/>
              <a:ext cx="3505200" cy="673608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dirty="0" smtClean="0">
                  <a:solidFill>
                    <a:schemeClr val="bg1"/>
                  </a:solidFill>
                  <a:latin typeface=".VnBlack" pitchFamily="34" charset="0"/>
                </a:rPr>
                <a:t>   </a:t>
              </a:r>
              <a:endParaRPr lang="en-US" sz="2600" dirty="0">
                <a:solidFill>
                  <a:schemeClr val="bg1"/>
                </a:solidFill>
                <a:latin typeface=".VnClarendon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-48768" y="3493008"/>
              <a:ext cx="875751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larendonH" pitchFamily="34" charset="0"/>
                </a:rPr>
                <a:t>B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larendonH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05600" y="5544312"/>
            <a:ext cx="4876800" cy="799462"/>
            <a:chOff x="-48768" y="3493008"/>
            <a:chExt cx="4572441" cy="697992"/>
          </a:xfrm>
        </p:grpSpPr>
        <p:sp>
          <p:nvSpPr>
            <p:cNvPr id="32" name="Rounded Rectangle 31"/>
            <p:cNvSpPr/>
            <p:nvPr/>
          </p:nvSpPr>
          <p:spPr>
            <a:xfrm>
              <a:off x="399288" y="3505200"/>
              <a:ext cx="4124385" cy="6858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-48768" y="3493008"/>
              <a:ext cx="875751" cy="685800"/>
            </a:xfrm>
            <a:prstGeom prst="ellipse">
              <a:avLst/>
            </a:prstGeom>
            <a:solidFill>
              <a:srgbClr val="008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larendonH" pitchFamily="34" charset="0"/>
                </a:rPr>
                <a:t>D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larendonH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6400" y="121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.VnBahamasB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BahamasB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.VnBahamasB" pitchFamily="34" charset="0"/>
              </a:rPr>
              <a:t>hái</a:t>
            </a:r>
            <a:r>
              <a:rPr lang="en-US" sz="2800" smtClean="0">
                <a:solidFill>
                  <a:srgbClr val="FFFF00"/>
                </a:solidFill>
                <a:latin typeface=".VnBahamasB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.VnBahamasB" pitchFamily="34" charset="0"/>
              </a:rPr>
              <a:t>1</a:t>
            </a:r>
            <a:r>
              <a:rPr lang="en-US" sz="2800" smtClean="0">
                <a:solidFill>
                  <a:srgbClr val="FFFF00"/>
                </a:solidFill>
                <a:latin typeface=".VnBahamasB" pitchFamily="34" charset="0"/>
              </a:rPr>
              <a:t>:</a:t>
            </a:r>
            <a:endParaRPr lang="en-US" sz="2800" dirty="0">
              <a:solidFill>
                <a:srgbClr val="FFFF00"/>
              </a:solidFill>
              <a:latin typeface=".VnBahamasB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59517" y="0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Khởi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động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Clarendon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20736" y="5711953"/>
            <a:ext cx="34584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schemeClr val="bg1"/>
                </a:solidFill>
                <a:latin typeface=".VnClarendon" pitchFamily="34" charset="0"/>
              </a:rPr>
              <a:t> </a:t>
            </a:r>
            <a:endParaRPr lang="en-US" sz="2600" dirty="0">
              <a:solidFill>
                <a:schemeClr val="bg1"/>
              </a:solidFill>
              <a:latin typeface=".VnClarendon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13742" y="5483350"/>
            <a:ext cx="4764641" cy="822755"/>
            <a:chOff x="685220" y="4463065"/>
            <a:chExt cx="4008976" cy="718330"/>
          </a:xfrm>
        </p:grpSpPr>
        <p:sp>
          <p:nvSpPr>
            <p:cNvPr id="38" name="Rounded Rectangle 37"/>
            <p:cNvSpPr/>
            <p:nvPr/>
          </p:nvSpPr>
          <p:spPr>
            <a:xfrm>
              <a:off x="1188998" y="4463065"/>
              <a:ext cx="3505198" cy="712233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smtClean="0">
                  <a:solidFill>
                    <a:srgbClr val="FFFF00"/>
                  </a:solidFill>
                  <a:latin typeface=".VnBlack" pitchFamily="34" charset="0"/>
                </a:rPr>
                <a:t>   </a:t>
              </a:r>
              <a:endParaRPr lang="en-US" sz="2600" dirty="0">
                <a:solidFill>
                  <a:srgbClr val="FFFF00"/>
                </a:solidFill>
                <a:latin typeface=".VnClarendon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85220" y="4489497"/>
              <a:ext cx="843617" cy="691898"/>
            </a:xfrm>
            <a:prstGeom prst="ellipse">
              <a:avLst/>
            </a:prstGeom>
            <a:solidFill>
              <a:srgbClr val="00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.VnClarendonH" pitchFamily="34" charset="0"/>
                </a:rPr>
                <a:t>C</a:t>
              </a:r>
              <a:endParaRPr lang="en-US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.VnClarendonH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80297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431044" y="5460008"/>
            <a:ext cx="233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solidFill>
                  <a:srgbClr val="FFFF00"/>
                </a:solidFill>
                <a:latin typeface=".VnBlack" pitchFamily="34" charset="0"/>
              </a:rPr>
              <a:t> 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8128000" y="4495801"/>
            <a:ext cx="375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29600" y="5638800"/>
            <a:ext cx="314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-4257438" y="5576253"/>
            <a:ext cx="3048001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2600">
                <a:solidFill>
                  <a:prstClr val="white"/>
                </a:solidFill>
                <a:latin typeface=".VnClarendon" pitchFamily="34" charset="0"/>
              </a:rPr>
              <a:t>A(x) . B(x) = 0</a:t>
            </a:r>
            <a:endParaRPr lang="en-US" sz="2600" dirty="0">
              <a:solidFill>
                <a:prstClr val="white"/>
              </a:solidFill>
              <a:latin typeface=".VnClarendon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916363" y="2327275"/>
          <a:ext cx="10175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7924800" imgH="4876800" progId="Equation.DSMT4">
                  <p:embed/>
                </p:oleObj>
              </mc:Choice>
              <mc:Fallback>
                <p:oleObj name="Equation" r:id="rId3" imgW="7924800" imgH="4876800" progId="Equation.DSMT4">
                  <p:embed/>
                  <p:pic>
                    <p:nvPicPr>
                      <p:cNvPr id="0" name="Picture 10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6363" y="2327275"/>
                        <a:ext cx="1017587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01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02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03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04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05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06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07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08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09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10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2560" y="1810512"/>
            <a:ext cx="1184656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biểu thức sau đâu 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là đơn thức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632" y="111861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.VnBahamasB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BahamasB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BahamasB" pitchFamily="34" charset="0"/>
              </a:rPr>
              <a:t>hái</a:t>
            </a:r>
            <a:r>
              <a:rPr lang="en-US" sz="2800" dirty="0" smtClean="0">
                <a:solidFill>
                  <a:srgbClr val="FFFF00"/>
                </a:solidFill>
                <a:latin typeface=".VnBahamasB" pitchFamily="34" charset="0"/>
              </a:rPr>
              <a:t> 2:</a:t>
            </a:r>
            <a:endParaRPr lang="en-US" sz="2800" dirty="0">
              <a:solidFill>
                <a:srgbClr val="FFFF00"/>
              </a:solidFill>
              <a:latin typeface=".VnBahamasB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59517" y="0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Khởi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động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Clarendon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3810001"/>
            <a:ext cx="12700000" cy="2116845"/>
            <a:chOff x="45720" y="3846576"/>
            <a:chExt cx="9525000" cy="21168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720" y="3846576"/>
              <a:ext cx="3764280" cy="792480"/>
              <a:chOff x="27432" y="3413760"/>
              <a:chExt cx="3764280" cy="79248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426720" y="3453384"/>
                <a:ext cx="3364992" cy="737616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7432" y="3413760"/>
                <a:ext cx="792480" cy="792480"/>
              </a:xfrm>
              <a:prstGeom prst="ellipse">
                <a:avLst/>
              </a:prstGeom>
              <a:solidFill>
                <a:srgbClr val="CC00CC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odoniH" pitchFamily="34" charset="0"/>
                  </a:rPr>
                  <a:t>A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endParaRPr>
              </a:p>
            </p:txBody>
          </p:sp>
        </p:grpSp>
        <p:grpSp>
          <p:nvGrpSpPr>
            <p:cNvPr id="22" name="Group 25"/>
            <p:cNvGrpSpPr/>
            <p:nvPr/>
          </p:nvGrpSpPr>
          <p:grpSpPr>
            <a:xfrm>
              <a:off x="4695347" y="3864864"/>
              <a:ext cx="4314541" cy="792480"/>
              <a:chOff x="-382621" y="3419856"/>
              <a:chExt cx="4314541" cy="79248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26720" y="3477768"/>
                <a:ext cx="3505200" cy="713232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latin typeface=".VnClarendon" pitchFamily="34" charset="0"/>
                  </a:rPr>
                  <a:t>   </a:t>
                </a:r>
                <a:r>
                  <a:rPr lang="en-US" sz="3200" smtClean="0">
                    <a:latin typeface=".VnClarendon" pitchFamily="34" charset="0"/>
                  </a:rPr>
                  <a:t> 3</a:t>
                </a:r>
                <a:endParaRPr lang="en-US" sz="3200" b="1" dirty="0">
                  <a:solidFill>
                    <a:schemeClr val="bg1"/>
                  </a:solidFill>
                  <a:latin typeface=".VnClarendon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-382621" y="3419856"/>
                <a:ext cx="809341" cy="792480"/>
              </a:xfrm>
              <a:prstGeom prst="ellipse">
                <a:avLst/>
              </a:prstGeom>
              <a:solidFill>
                <a:srgbClr val="CC00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odoniH" pitchFamily="34" charset="0"/>
                  </a:rPr>
                  <a:t>B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endParaRPr>
              </a:p>
            </p:txBody>
          </p:sp>
        </p:grpSp>
        <p:grpSp>
          <p:nvGrpSpPr>
            <p:cNvPr id="23" name="Group 34"/>
            <p:cNvGrpSpPr/>
            <p:nvPr/>
          </p:nvGrpSpPr>
          <p:grpSpPr>
            <a:xfrm>
              <a:off x="475488" y="5151120"/>
              <a:ext cx="9095232" cy="812301"/>
              <a:chOff x="475488" y="5151120"/>
              <a:chExt cx="9095232" cy="812301"/>
            </a:xfrm>
          </p:grpSpPr>
          <p:grpSp>
            <p:nvGrpSpPr>
              <p:cNvPr id="24" name="Group 28"/>
              <p:cNvGrpSpPr/>
              <p:nvPr/>
            </p:nvGrpSpPr>
            <p:grpSpPr>
              <a:xfrm>
                <a:off x="475488" y="5151120"/>
                <a:ext cx="9095232" cy="812301"/>
                <a:chOff x="-4602480" y="3444240"/>
                <a:chExt cx="9095232" cy="812301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579120" y="3576837"/>
                  <a:ext cx="3913632" cy="679704"/>
                </a:xfrm>
                <a:prstGeom prst="roundRect">
                  <a:avLst/>
                </a:prstGeom>
                <a:solidFill>
                  <a:srgbClr val="008000"/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.VnBlack" pitchFamily="34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-390144" y="3444240"/>
                  <a:ext cx="807720" cy="807720"/>
                </a:xfrm>
                <a:prstGeom prst="ellipse">
                  <a:avLst/>
                </a:prstGeom>
                <a:solidFill>
                  <a:srgbClr val="CC00CC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400" b="1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BodoniH" pitchFamily="34" charset="0"/>
                    </a:rPr>
                    <a:t>D</a:t>
                  </a:r>
                  <a:endParaRPr lang="en-US" sz="24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odoniH" pitchFamily="34" charset="0"/>
                  </a:endParaRPr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-4602480" y="3517392"/>
                  <a:ext cx="3334512" cy="679704"/>
                </a:xfrm>
                <a:prstGeom prst="roundRect">
                  <a:avLst/>
                </a:prstGeom>
                <a:solidFill>
                  <a:srgbClr val="008000"/>
                </a:soli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.VnBlack" pitchFamily="34" charset="0"/>
                  </a:endParaRP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5458968" y="5334000"/>
                <a:ext cx="355092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200" dirty="0">
                  <a:solidFill>
                    <a:schemeClr val="bg1"/>
                  </a:solidFill>
                  <a:latin typeface=".VnClarendon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10768" y="5340096"/>
                <a:ext cx="322054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b="1" smtClean="0">
                    <a:solidFill>
                      <a:schemeClr val="bg1"/>
                    </a:solidFill>
                    <a:latin typeface=".VnClarendon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45720" y="5163312"/>
              <a:ext cx="762000" cy="762000"/>
            </a:xfrm>
            <a:prstGeom prst="ellipse">
              <a:avLst/>
            </a:prstGeom>
            <a:solidFill>
              <a:srgbClr val="CC00C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rPr>
                <a:t>C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odoniH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56796" y="5110469"/>
            <a:ext cx="6739872" cy="1964328"/>
            <a:chOff x="4735466" y="4299450"/>
            <a:chExt cx="5180264" cy="1577645"/>
          </a:xfrm>
        </p:grpSpPr>
        <p:grpSp>
          <p:nvGrpSpPr>
            <p:cNvPr id="38" name="Group 35"/>
            <p:cNvGrpSpPr/>
            <p:nvPr/>
          </p:nvGrpSpPr>
          <p:grpSpPr>
            <a:xfrm>
              <a:off x="4735466" y="4299450"/>
              <a:ext cx="5029104" cy="719784"/>
              <a:chOff x="-342502" y="2592570"/>
              <a:chExt cx="5029104" cy="719784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66010" y="2702756"/>
                <a:ext cx="4020592" cy="60959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  <a:latin typeface=".VnBlack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-342502" y="2592570"/>
                <a:ext cx="877979" cy="646370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odoniH" pitchFamily="34" charset="0"/>
                  </a:rPr>
                  <a:t>D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867403" y="5407435"/>
              <a:ext cx="4048327" cy="4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200" dirty="0">
                <a:solidFill>
                  <a:srgbClr val="FFFF00"/>
                </a:solidFill>
                <a:latin typeface=".VnClarendon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823200" y="5346546"/>
            <a:ext cx="4248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.VnClarendon" pitchFamily="34" charset="0"/>
                <a:cs typeface="Times New Roman" panose="02020603050405020304" pitchFamily="18" charset="0"/>
              </a:rPr>
              <a:t>x </a:t>
            </a:r>
            <a:r>
              <a:rPr lang="en-US" sz="2800" b="1" smtClean="0">
                <a:solidFill>
                  <a:schemeClr val="bg1"/>
                </a:solidFill>
                <a:latin typeface=".VnClarendon" pitchFamily="34" charset="0"/>
                <a:cs typeface="Times New Roman" panose="02020603050405020304" pitchFamily="18" charset="0"/>
              </a:rPr>
              <a:t>- 3</a:t>
            </a:r>
            <a:endParaRPr lang="en-US" sz="2800" dirty="0">
              <a:solidFill>
                <a:schemeClr val="bg1"/>
              </a:solidFill>
              <a:latin typeface=".VnClarendon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787900" y="2390775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2" imgW="3048000" imgH="3352800" progId="Equation.DSMT4">
                  <p:embed/>
                </p:oleObj>
              </mc:Choice>
              <mc:Fallback>
                <p:oleObj name="Equation" r:id="rId2" imgW="3048000" imgH="3352800" progId="Equation.DSMT4">
                  <p:embed/>
                  <p:pic>
                    <p:nvPicPr>
                      <p:cNvPr id="0" name="Picture 209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7900" y="2390775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56640" y="3995421"/>
          <a:ext cx="861745" cy="42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4" imgW="5791200" imgH="4876800" progId="Equation.DSMT4">
                  <p:embed/>
                </p:oleObj>
              </mc:Choice>
              <mc:Fallback>
                <p:oleObj name="Equation" r:id="rId4" imgW="5791200" imgH="4876800" progId="Equation.DSMT4">
                  <p:embed/>
                  <p:pic>
                    <p:nvPicPr>
                      <p:cNvPr id="0" name="Picture 20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6640" y="3995421"/>
                        <a:ext cx="861745" cy="42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01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02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03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04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05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06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07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08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09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10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1200" y="1600200"/>
            <a:ext cx="87376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thức nào sau đây cùng bậc với đơn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 :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848" y="119280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.VnBahamasB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BahamasB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.VnBahamasB" pitchFamily="34" charset="0"/>
              </a:rPr>
              <a:t>hái</a:t>
            </a:r>
            <a:r>
              <a:rPr lang="en-US" sz="2800" dirty="0" smtClean="0">
                <a:solidFill>
                  <a:srgbClr val="FFFF00"/>
                </a:solidFill>
                <a:latin typeface=".VnBahamasB" pitchFamily="34" charset="0"/>
              </a:rPr>
              <a:t> 3:</a:t>
            </a:r>
            <a:endParaRPr lang="en-US" sz="2800" dirty="0">
              <a:solidFill>
                <a:srgbClr val="FFFF00"/>
              </a:solidFill>
              <a:latin typeface=".VnBahamasB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3810000"/>
            <a:ext cx="11988800" cy="2008632"/>
            <a:chOff x="45720" y="3846576"/>
            <a:chExt cx="8991600" cy="2008632"/>
          </a:xfrm>
        </p:grpSpPr>
        <p:grpSp>
          <p:nvGrpSpPr>
            <p:cNvPr id="20" name="Group 19"/>
            <p:cNvGrpSpPr/>
            <p:nvPr/>
          </p:nvGrpSpPr>
          <p:grpSpPr>
            <a:xfrm>
              <a:off x="45720" y="3846576"/>
              <a:ext cx="3764280" cy="792480"/>
              <a:chOff x="27432" y="3413760"/>
              <a:chExt cx="3764280" cy="79248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84632" y="3453384"/>
                <a:ext cx="3307080" cy="737616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-3y</a:t>
                </a:r>
                <a:endParaRPr lang="en-US" sz="2800" b="1" dirty="0">
                  <a:solidFill>
                    <a:schemeClr val="bg1"/>
                  </a:solidFill>
                  <a:latin typeface=".VnClarendon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7432" y="3413760"/>
                <a:ext cx="792480" cy="792480"/>
              </a:xfrm>
              <a:prstGeom prst="ellipse">
                <a:avLst/>
              </a:prstGeom>
              <a:solidFill>
                <a:srgbClr val="CC00CC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odoniH" pitchFamily="34" charset="0"/>
                  </a:rPr>
                  <a:t>A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5720" y="5081016"/>
              <a:ext cx="3764280" cy="774192"/>
              <a:chOff x="27432" y="3416808"/>
              <a:chExt cx="3764280" cy="774192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26720" y="3441192"/>
                <a:ext cx="3364992" cy="749808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solidFill>
                      <a:schemeClr val="bg1"/>
                    </a:solidFill>
                    <a:latin typeface=".VnBlack" pitchFamily="34" charset="0"/>
                  </a:rPr>
                  <a:t>     </a:t>
                </a:r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7432" y="3416808"/>
                <a:ext cx="762000" cy="762000"/>
              </a:xfrm>
              <a:prstGeom prst="ellipse">
                <a:avLst/>
              </a:prstGeom>
              <a:solidFill>
                <a:srgbClr val="CC00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odoniH" pitchFamily="34" charset="0"/>
                  </a:rPr>
                  <a:t>C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059679" y="5056632"/>
              <a:ext cx="3977641" cy="792480"/>
              <a:chOff x="-18289" y="4611624"/>
              <a:chExt cx="3977641" cy="79248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54152" y="4669536"/>
                <a:ext cx="3505200" cy="713232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latin typeface=".VnClarendon" pitchFamily="34" charset="0"/>
                  </a:rPr>
                  <a:t>             </a:t>
                </a:r>
                <a:endParaRPr lang="en-US" sz="2400" b="1" dirty="0">
                  <a:solidFill>
                    <a:schemeClr val="bg1"/>
                  </a:solidFill>
                  <a:latin typeface=".VnClarendon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-18289" y="4611624"/>
                <a:ext cx="809341" cy="792480"/>
              </a:xfrm>
              <a:prstGeom prst="ellipse">
                <a:avLst/>
              </a:prstGeom>
              <a:solidFill>
                <a:srgbClr val="CC00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odoniH" pitchFamily="34" charset="0"/>
                  </a:rPr>
                  <a:t>D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096256" y="3880104"/>
              <a:ext cx="3636264" cy="807720"/>
              <a:chOff x="18288" y="2173224"/>
              <a:chExt cx="3636264" cy="80772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26720" y="2240280"/>
                <a:ext cx="3227832" cy="679704"/>
              </a:xfrm>
              <a:prstGeom prst="roundRect">
                <a:avLst/>
              </a:prstGeom>
              <a:solidFill>
                <a:srgbClr val="0080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.VnBlack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8288" y="2173224"/>
                <a:ext cx="807720" cy="807720"/>
              </a:xfrm>
              <a:prstGeom prst="ellipse">
                <a:avLst/>
              </a:prstGeom>
              <a:solidFill>
                <a:srgbClr val="CC00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odoniH" pitchFamily="34" charset="0"/>
                  </a:rPr>
                  <a:t>B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3859517" y="0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Khởi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động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Clarendon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734049" y="3843528"/>
            <a:ext cx="4894236" cy="804796"/>
            <a:chOff x="5248178" y="5263698"/>
            <a:chExt cx="3761709" cy="646371"/>
          </a:xfrm>
        </p:grpSpPr>
        <p:grpSp>
          <p:nvGrpSpPr>
            <p:cNvPr id="36" name="Group 35"/>
            <p:cNvGrpSpPr/>
            <p:nvPr/>
          </p:nvGrpSpPr>
          <p:grpSpPr>
            <a:xfrm>
              <a:off x="5248178" y="5263698"/>
              <a:ext cx="3761709" cy="646371"/>
              <a:chOff x="170210" y="3556818"/>
              <a:chExt cx="3761709" cy="64637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426719" y="3593589"/>
                <a:ext cx="3505200" cy="6096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00"/>
                  </a:solidFill>
                  <a:latin typeface=".VnBlack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70210" y="3556818"/>
                <a:ext cx="877979" cy="646371"/>
              </a:xfrm>
              <a:prstGeom prst="ellipse">
                <a:avLst/>
              </a:prstGeom>
              <a:solidFill>
                <a:srgbClr val="00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odoniH" pitchFamily="34" charset="0"/>
                  </a:rPr>
                  <a:t>B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5867401" y="5407440"/>
              <a:ext cx="3064398" cy="370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FFFF00"/>
                  </a:solidFill>
                  <a:latin typeface=".VnClarendon" pitchFamily="34" charset="0"/>
                  <a:cs typeface="Times New Roman" panose="02020603050405020304" pitchFamily="18" charset="0"/>
                </a:rPr>
                <a:t>   </a:t>
              </a:r>
              <a:endParaRPr lang="en-US" sz="2400" dirty="0">
                <a:solidFill>
                  <a:srgbClr val="FFFF00"/>
                </a:solidFill>
                <a:latin typeface=".VnClarendon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26401" y="4065770"/>
            <a:ext cx="3791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-3y(y)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71840" y="1924356"/>
          <a:ext cx="654594" cy="57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2" imgW="8229600" imgH="5486400" progId="Equation.DSMT4">
                  <p:embed/>
                </p:oleObj>
              </mc:Choice>
              <mc:Fallback>
                <p:oleObj name="Equation" r:id="rId2" imgW="8229600" imgH="5486400" progId="Equation.DSMT4">
                  <p:embed/>
                  <p:pic>
                    <p:nvPicPr>
                      <p:cNvPr id="0" name="Picture 313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71840" y="1924356"/>
                        <a:ext cx="654594" cy="57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56640" y="5167376"/>
          <a:ext cx="728869" cy="49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4" imgW="7924800" imgH="4876800" progId="Equation.DSMT4">
                  <p:embed/>
                </p:oleObj>
              </mc:Choice>
              <mc:Fallback>
                <p:oleObj name="Equation" r:id="rId4" imgW="7924800" imgH="4876800" progId="Equation.DSMT4">
                  <p:embed/>
                  <p:pic>
                    <p:nvPicPr>
                      <p:cNvPr id="0" name="Picture 313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6640" y="5167376"/>
                        <a:ext cx="728869" cy="49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8026400" y="5077968"/>
          <a:ext cx="858520" cy="452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6" imgW="10972800" imgH="5486400" progId="Equation.DSMT4">
                  <p:embed/>
                </p:oleObj>
              </mc:Choice>
              <mc:Fallback>
                <p:oleObj name="Equation" r:id="rId6" imgW="10972800" imgH="5486400" progId="Equation.DSMT4">
                  <p:embed/>
                  <p:pic>
                    <p:nvPicPr>
                      <p:cNvPr id="0" name="Picture 313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26400" y="5077968"/>
                        <a:ext cx="858520" cy="452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01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02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03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04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05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06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07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08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09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10</a:t>
            </a:r>
            <a:endParaRPr lang="en-US" sz="3600" dirty="0">
              <a:latin typeface=".VnStamp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3200" y="1125748"/>
            <a:ext cx="11379200" cy="4821196"/>
            <a:chOff x="152400" y="1125748"/>
            <a:chExt cx="8534400" cy="4821196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1627632"/>
              <a:ext cx="7620000" cy="134416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hệ số của đơn thức  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1125748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.VnBahamasB" pitchFamily="34" charset="0"/>
                </a:rPr>
                <a:t>C©u</a:t>
              </a:r>
              <a:r>
                <a:rPr lang="en-US" sz="2800" dirty="0" smtClean="0">
                  <a:solidFill>
                    <a:srgbClr val="FFFF00"/>
                  </a:solidFill>
                  <a:latin typeface=".VnBahamasB" pitchFamily="34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.VnBahamasB" pitchFamily="34" charset="0"/>
                </a:rPr>
                <a:t>hái</a:t>
              </a:r>
              <a:r>
                <a:rPr lang="en-US" sz="2800" dirty="0" smtClean="0">
                  <a:solidFill>
                    <a:srgbClr val="FFFF00"/>
                  </a:solidFill>
                  <a:latin typeface=".VnBahamasB" pitchFamily="34" charset="0"/>
                </a:rPr>
                <a:t> 4:</a:t>
              </a:r>
              <a:endParaRPr lang="en-US" sz="2800" dirty="0">
                <a:solidFill>
                  <a:srgbClr val="FFFF00"/>
                </a:solidFill>
                <a:latin typeface=".VnBahamasB" pitchFamily="34" charset="0"/>
              </a:endParaRPr>
            </a:p>
          </p:txBody>
        </p:sp>
        <p:grpSp>
          <p:nvGrpSpPr>
            <p:cNvPr id="2" name="Group 19"/>
            <p:cNvGrpSpPr/>
            <p:nvPr/>
          </p:nvGrpSpPr>
          <p:grpSpPr>
            <a:xfrm>
              <a:off x="216407" y="3950208"/>
              <a:ext cx="3441194" cy="749808"/>
              <a:chOff x="27432" y="3441192"/>
              <a:chExt cx="3731636" cy="749808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26719" y="3453384"/>
                <a:ext cx="3332349" cy="737616"/>
              </a:xfrm>
              <a:prstGeom prst="roundRect">
                <a:avLst/>
              </a:prstGeom>
              <a:solidFill>
                <a:srgbClr val="CC00CC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400" b="1" smtClean="0">
                    <a:solidFill>
                      <a:schemeClr val="bg1"/>
                    </a:solidFill>
                    <a:latin typeface=".VnClarendon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chemeClr val="bg1"/>
                  </a:solidFill>
                  <a:latin typeface=".VnClarendon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7432" y="3441192"/>
                <a:ext cx="839535" cy="7376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lack" pitchFamily="34" charset="0"/>
                  </a:rPr>
                  <a:t>A</a:t>
                </a: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lack" pitchFamily="34" charset="0"/>
                </a:endParaRPr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654033" y="5196301"/>
              <a:ext cx="3003568" cy="735106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smtClean="0">
                  <a:solidFill>
                    <a:srgbClr val="FFFF00"/>
                  </a:solidFill>
                  <a:latin typeface=".VnBlack" pitchFamily="34" charset="0"/>
                </a:rPr>
                <a:t>       </a:t>
              </a:r>
              <a:r>
                <a:rPr lang="en-US" sz="2600" smtClean="0">
                  <a:solidFill>
                    <a:schemeClr val="bg1"/>
                  </a:solidFill>
                  <a:latin typeface=".VnClarendon" pitchFamily="34" charset="0"/>
                </a:rPr>
                <a:t> </a:t>
              </a:r>
              <a:r>
                <a:rPr lang="en-US" sz="2400" smtClean="0">
                  <a:solidFill>
                    <a:srgbClr val="FFFF00"/>
                  </a:solidFill>
                  <a:latin typeface=".VnBlack" pitchFamily="34" charset="0"/>
                </a:rPr>
                <a:t> 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28600" y="5181598"/>
              <a:ext cx="774193" cy="7351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lack" pitchFamily="34" charset="0"/>
                </a:rPr>
                <a:t>C</a:t>
              </a:r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lack" pitchFamily="34" charset="0"/>
              </a:endParaRPr>
            </a:p>
          </p:txBody>
        </p:sp>
        <p:grpSp>
          <p:nvGrpSpPr>
            <p:cNvPr id="4" name="Group 25"/>
            <p:cNvGrpSpPr/>
            <p:nvPr/>
          </p:nvGrpSpPr>
          <p:grpSpPr>
            <a:xfrm>
              <a:off x="5029200" y="3950208"/>
              <a:ext cx="3657600" cy="762000"/>
              <a:chOff x="27430" y="3429000"/>
              <a:chExt cx="3196936" cy="76200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26721" y="3441192"/>
                <a:ext cx="2797645" cy="749808"/>
              </a:xfrm>
              <a:prstGeom prst="roundRect">
                <a:avLst/>
              </a:prstGeom>
              <a:solidFill>
                <a:srgbClr val="CC00CC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mtClean="0">
                    <a:latin typeface=".VnBlack" pitchFamily="34" charset="0"/>
                  </a:rPr>
                  <a:t>     </a:t>
                </a:r>
                <a:r>
                  <a:rPr lang="en-US" sz="24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US" sz="2600" b="1" dirty="0">
                  <a:solidFill>
                    <a:schemeClr val="bg1"/>
                  </a:solidFill>
                  <a:latin typeface=".VnClarendon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7430" y="3429000"/>
                <a:ext cx="743472" cy="749808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lack" pitchFamily="34" charset="0"/>
                  </a:rPr>
                  <a:t>B</a:t>
                </a: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lack" pitchFamily="34" charset="0"/>
                </a:endParaRPr>
              </a:p>
            </p:txBody>
          </p:sp>
        </p:grpSp>
        <p:grpSp>
          <p:nvGrpSpPr>
            <p:cNvPr id="6" name="Group 28"/>
            <p:cNvGrpSpPr/>
            <p:nvPr/>
          </p:nvGrpSpPr>
          <p:grpSpPr>
            <a:xfrm>
              <a:off x="5053584" y="5123985"/>
              <a:ext cx="3633215" cy="822959"/>
              <a:chOff x="34893" y="3522197"/>
              <a:chExt cx="2964704" cy="671535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26720" y="3581399"/>
                <a:ext cx="2572877" cy="609600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.VnBlack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4893" y="3522197"/>
                <a:ext cx="671535" cy="67153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Black" pitchFamily="34" charset="0"/>
                  </a:rPr>
                  <a:t>D</a:t>
                </a: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lack" pitchFamily="34" charset="0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5806440" y="5379720"/>
              <a:ext cx="2133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endParaRPr lang="en-US" sz="2600" dirty="0">
                <a:solidFill>
                  <a:schemeClr val="bg1"/>
                </a:solidFill>
                <a:latin typeface=".VnClarendon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59517" y="0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Khởi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động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Clarendon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37313" y="5181598"/>
            <a:ext cx="4539488" cy="735106"/>
            <a:chOff x="1271016" y="6449568"/>
            <a:chExt cx="3404616" cy="735106"/>
          </a:xfrm>
        </p:grpSpPr>
        <p:sp>
          <p:nvSpPr>
            <p:cNvPr id="35" name="Rounded Rectangle 34"/>
            <p:cNvSpPr/>
            <p:nvPr/>
          </p:nvSpPr>
          <p:spPr>
            <a:xfrm>
              <a:off x="1499616" y="6449568"/>
              <a:ext cx="3176016" cy="735106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smtClean="0">
                  <a:solidFill>
                    <a:srgbClr val="FFFF00"/>
                  </a:solidFill>
                  <a:latin typeface=".VnBlack" pitchFamily="34" charset="0"/>
                </a:rPr>
                <a:t>       </a:t>
              </a:r>
              <a:r>
                <a:rPr lang="en-US" sz="2600" smtClean="0">
                  <a:solidFill>
                    <a:srgbClr val="FFFF00"/>
                  </a:solidFill>
                  <a:latin typeface=".VnClarendon" pitchFamily="34" charset="0"/>
                </a:rPr>
                <a:t> </a:t>
              </a:r>
              <a:r>
                <a:rPr lang="en-US" sz="2400" smtClean="0">
                  <a:solidFill>
                    <a:srgbClr val="FFFF00"/>
                  </a:solidFill>
                  <a:latin typeface=".VnBlack" pitchFamily="34" charset="0"/>
                </a:rPr>
                <a:t> 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271016" y="6449568"/>
              <a:ext cx="774193" cy="735106"/>
            </a:xfrm>
            <a:prstGeom prst="ellipse">
              <a:avLst/>
            </a:prstGeom>
            <a:solidFill>
              <a:srgbClr val="00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rPr>
                <a:t>C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odoniH" pitchFamily="34" charset="0"/>
              </a:endParaRPr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963334" y="4110039"/>
          <a:ext cx="3683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2" imgW="3657600" imgH="6096000" progId="Equation.DSMT4">
                  <p:embed/>
                </p:oleObj>
              </mc:Choice>
              <mc:Fallback>
                <p:oleObj name="Equation" r:id="rId2" imgW="3657600" imgH="6096000" progId="Equation.DSMT4">
                  <p:embed/>
                  <p:pic>
                    <p:nvPicPr>
                      <p:cNvPr id="0" name="Picture 4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334" y="4110039"/>
                        <a:ext cx="3683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830614" y="413435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438481" y="542588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9600" y="415263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859517" y="1804416"/>
          <a:ext cx="8191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4" imgW="7010400" imgH="9448800" progId="Equation.DSMT4">
                  <p:embed/>
                </p:oleObj>
              </mc:Choice>
              <mc:Fallback>
                <p:oleObj name="Equation" r:id="rId4" imgW="7010400" imgH="9448800" progId="Equation.DSMT4">
                  <p:embed/>
                  <p:pic>
                    <p:nvPicPr>
                      <p:cNvPr id="0" name="Picture 415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9517" y="1804416"/>
                        <a:ext cx="81916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91640" y="5245600"/>
          <a:ext cx="528823" cy="642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6" imgW="3657600" imgH="9448800" progId="Equation.DSMT4">
                  <p:embed/>
                </p:oleObj>
              </mc:Choice>
              <mc:Fallback>
                <p:oleObj name="Equation" r:id="rId6" imgW="3657600" imgH="9448800" progId="Equation.DSMT4">
                  <p:embed/>
                  <p:pic>
                    <p:nvPicPr>
                      <p:cNvPr id="0" name="Picture 415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1640" y="5245600"/>
                        <a:ext cx="528823" cy="642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01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02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03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04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05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06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07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08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09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10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3200" y="1575816"/>
            <a:ext cx="9042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200" y="990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.VnBahamasB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BahamasB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.VnBahamasB" pitchFamily="34" charset="0"/>
              </a:rPr>
              <a:t>hái</a:t>
            </a:r>
            <a:r>
              <a:rPr lang="en-US" sz="2800" smtClean="0">
                <a:solidFill>
                  <a:srgbClr val="FFFF00"/>
                </a:solidFill>
                <a:latin typeface=".VnBahamasB" pitchFamily="34" charset="0"/>
              </a:rPr>
              <a:t> 5:</a:t>
            </a:r>
            <a:endParaRPr lang="en-US" sz="2800" dirty="0">
              <a:solidFill>
                <a:srgbClr val="FFFF00"/>
              </a:solidFill>
              <a:latin typeface=".VnBahamasB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88541" y="3950208"/>
            <a:ext cx="12005059" cy="1993392"/>
            <a:chOff x="216406" y="3950208"/>
            <a:chExt cx="9003794" cy="1993392"/>
          </a:xfrm>
        </p:grpSpPr>
        <p:grpSp>
          <p:nvGrpSpPr>
            <p:cNvPr id="20" name="Group 19"/>
            <p:cNvGrpSpPr/>
            <p:nvPr/>
          </p:nvGrpSpPr>
          <p:grpSpPr>
            <a:xfrm>
              <a:off x="216407" y="3950208"/>
              <a:ext cx="3974593" cy="749808"/>
              <a:chOff x="27432" y="3441192"/>
              <a:chExt cx="4310055" cy="749808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26720" y="3453384"/>
                <a:ext cx="3910767" cy="737616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sz="3200" b="1" dirty="0">
                  <a:solidFill>
                    <a:schemeClr val="bg1"/>
                  </a:solidFill>
                  <a:latin typeface=".VnCentury Schoolbook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7432" y="3441192"/>
                <a:ext cx="839535" cy="73761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CC"/>
                    </a:solidFill>
                    <a:latin typeface=".VnBodoniH" pitchFamily="34" charset="0"/>
                  </a:rPr>
                  <a:t>A</a:t>
                </a:r>
                <a:endParaRPr lang="en-US" sz="2400" dirty="0">
                  <a:solidFill>
                    <a:srgbClr val="0000CC"/>
                  </a:solidFill>
                  <a:latin typeface=".VnBodoniH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16406" y="5181600"/>
              <a:ext cx="4126993" cy="749808"/>
              <a:chOff x="27432" y="3569208"/>
              <a:chExt cx="3765440" cy="621792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594753" y="3581400"/>
                <a:ext cx="3198119" cy="60960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solidFill>
                      <a:schemeClr val="bg1"/>
                    </a:solidFill>
                    <a:latin typeface=".VnBlack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.VnCentury Schoolbook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7432" y="3569208"/>
                <a:ext cx="706368" cy="609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00CC"/>
                    </a:solidFill>
                    <a:latin typeface=".VnBodoniH" pitchFamily="34" charset="0"/>
                  </a:rPr>
                  <a:t>C</a:t>
                </a:r>
                <a:endParaRPr lang="en-US" sz="2400" b="1" dirty="0">
                  <a:solidFill>
                    <a:srgbClr val="0000CC"/>
                  </a:solidFill>
                  <a:latin typeface=".VnBodoniH" pitchFamily="34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084064" y="3962400"/>
              <a:ext cx="4136136" cy="755904"/>
              <a:chOff x="80962" y="3441192"/>
              <a:chExt cx="4035569" cy="755904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724108" y="3441192"/>
                <a:ext cx="3392423" cy="749808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smtClean="0">
                    <a:latin typeface=".VnBlack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.VnCentury Schoolbook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80962" y="3447288"/>
                <a:ext cx="743472" cy="74980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CC"/>
                    </a:solidFill>
                    <a:latin typeface=".VnBodoniH" pitchFamily="34" charset="0"/>
                  </a:rPr>
                  <a:t>B</a:t>
                </a:r>
                <a:endParaRPr lang="en-US" sz="2400" dirty="0">
                  <a:solidFill>
                    <a:srgbClr val="0000CC"/>
                  </a:solidFill>
                  <a:latin typeface=".VnBodoniH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044440" y="5181600"/>
              <a:ext cx="3867912" cy="762000"/>
              <a:chOff x="27432" y="3569208"/>
              <a:chExt cx="3156216" cy="621792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26720" y="3581400"/>
                <a:ext cx="2756928" cy="60960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.VnBlack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7432" y="3569208"/>
                <a:ext cx="609600" cy="609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00CC"/>
                    </a:solidFill>
                    <a:latin typeface=".VnBodoniH" pitchFamily="34" charset="0"/>
                  </a:rPr>
                  <a:t>D</a:t>
                </a:r>
                <a:endParaRPr lang="en-US" sz="2400" dirty="0">
                  <a:solidFill>
                    <a:srgbClr val="0000CC"/>
                  </a:solidFill>
                  <a:latin typeface=".VnBodoniH" pitchFamily="34" charset="0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5715000" y="5188803"/>
              <a:ext cx="312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 </a:t>
              </a:r>
              <a:endParaRPr lang="en-US" sz="2400" b="1" dirty="0">
                <a:solidFill>
                  <a:schemeClr val="bg1"/>
                </a:solidFill>
                <a:latin typeface=".VnCentury Schoolbook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59517" y="0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Khởi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động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Clarendon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88542" y="3859405"/>
            <a:ext cx="5253913" cy="868963"/>
            <a:chOff x="-1800437" y="3259823"/>
            <a:chExt cx="4686574" cy="748559"/>
          </a:xfrm>
        </p:grpSpPr>
        <p:sp>
          <p:nvSpPr>
            <p:cNvPr id="39" name="Rounded Rectangle 38"/>
            <p:cNvSpPr/>
            <p:nvPr/>
          </p:nvSpPr>
          <p:spPr>
            <a:xfrm>
              <a:off x="-931448" y="3382287"/>
              <a:ext cx="3817585" cy="626095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400" dirty="0" smtClean="0"/>
            </a:p>
          </p:txBody>
        </p:sp>
        <p:sp>
          <p:nvSpPr>
            <p:cNvPr id="40" name="Oval 39"/>
            <p:cNvSpPr/>
            <p:nvPr/>
          </p:nvSpPr>
          <p:spPr>
            <a:xfrm>
              <a:off x="-1800437" y="3259823"/>
              <a:ext cx="920790" cy="737616"/>
            </a:xfrm>
            <a:prstGeom prst="ellipse">
              <a:avLst/>
            </a:prstGeom>
            <a:solidFill>
              <a:srgbClr val="00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BodoniH" pitchFamily="34" charset="0"/>
                </a:rPr>
                <a:t>A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BodoniH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354969" y="6111247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6981" y="415873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957399" y="1685087"/>
          <a:ext cx="1583783" cy="71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2" imgW="14325600" imgH="4876800" progId="Equation.DSMT4">
                  <p:embed/>
                </p:oleObj>
              </mc:Choice>
              <mc:Fallback>
                <p:oleObj name="Equation" r:id="rId2" imgW="14325600" imgH="4876800" progId="Equation.DSMT4">
                  <p:embed/>
                  <p:pic>
                    <p:nvPicPr>
                      <p:cNvPr id="0" name="Picture 523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57399" y="1685087"/>
                        <a:ext cx="1583783" cy="713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645016" y="3968496"/>
          <a:ext cx="1220104" cy="59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Equation" r:id="rId4" imgW="7924800" imgH="4876800" progId="Equation.DSMT4">
                  <p:embed/>
                </p:oleObj>
              </mc:Choice>
              <mc:Fallback>
                <p:oleObj name="Equation" r:id="rId4" imgW="7924800" imgH="4876800" progId="Equation.DSMT4">
                  <p:embed/>
                  <p:pic>
                    <p:nvPicPr>
                      <p:cNvPr id="0" name="Picture 52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5016" y="3968496"/>
                        <a:ext cx="1220104" cy="59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1789113" y="5181600"/>
          <a:ext cx="12684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6" imgW="8229600" imgH="4876800" progId="Equation.DSMT4">
                  <p:embed/>
                </p:oleObj>
              </mc:Choice>
              <mc:Fallback>
                <p:oleObj name="Equation" r:id="rId6" imgW="8229600" imgH="4876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181600"/>
                        <a:ext cx="126841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7986977" y="4023367"/>
          <a:ext cx="12684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8" imgW="342900" imgH="203200" progId="Equation.DSMT4">
                  <p:embed/>
                </p:oleObj>
              </mc:Choice>
              <mc:Fallback>
                <p:oleObj name="Equation" r:id="rId8" imgW="342900" imgH="203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977" y="4023367"/>
                        <a:ext cx="126841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8394488" y="5271620"/>
          <a:ext cx="8921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10" imgW="5791200" imgH="4876800" progId="Equation.DSMT4">
                  <p:embed/>
                </p:oleObj>
              </mc:Choice>
              <mc:Fallback>
                <p:oleObj name="Equation" r:id="rId10" imgW="5791200" imgH="4876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488" y="5271620"/>
                        <a:ext cx="89217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01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02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03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04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05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06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07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08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09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56800" y="228600"/>
            <a:ext cx="1930400" cy="14478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.VnStamp" pitchFamily="34" charset="0"/>
              </a:rPr>
              <a:t>10</a:t>
            </a:r>
            <a:endParaRPr lang="en-US" sz="3600" dirty="0">
              <a:latin typeface=".VnStamp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3200" y="1627632"/>
            <a:ext cx="10160000" cy="11948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600"/>
              <a:t>Kết quả của phép tính  là:</a:t>
            </a:r>
            <a:endParaRPr lang="vi-VN" sz="3600"/>
          </a:p>
        </p:txBody>
      </p:sp>
      <p:sp>
        <p:nvSpPr>
          <p:cNvPr id="19" name="TextBox 18"/>
          <p:cNvSpPr txBox="1"/>
          <p:nvPr/>
        </p:nvSpPr>
        <p:spPr>
          <a:xfrm>
            <a:off x="203200" y="112574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.VnBahamasB" pitchFamily="34" charset="0"/>
              </a:rPr>
              <a:t>C©u</a:t>
            </a:r>
            <a:r>
              <a:rPr lang="en-US" sz="2800" dirty="0" smtClean="0">
                <a:solidFill>
                  <a:srgbClr val="FFFF00"/>
                </a:solidFill>
                <a:latin typeface=".VnBahamasB" pitchFamily="34" charset="0"/>
              </a:rPr>
              <a:t> </a:t>
            </a:r>
            <a:r>
              <a:rPr lang="en-US" sz="2800" err="1" smtClean="0">
                <a:solidFill>
                  <a:srgbClr val="FFFF00"/>
                </a:solidFill>
                <a:latin typeface=".VnBahamasB" pitchFamily="34" charset="0"/>
              </a:rPr>
              <a:t>hái</a:t>
            </a:r>
            <a:r>
              <a:rPr lang="en-US" sz="2800" smtClean="0">
                <a:solidFill>
                  <a:srgbClr val="FFFF00"/>
                </a:solidFill>
                <a:latin typeface=".VnBahamasB" pitchFamily="34" charset="0"/>
              </a:rPr>
              <a:t> 6:</a:t>
            </a:r>
            <a:endParaRPr lang="en-US" sz="2800" dirty="0">
              <a:solidFill>
                <a:srgbClr val="FFFF00"/>
              </a:solidFill>
              <a:latin typeface=".VnBahamasB" pitchFamily="34" charset="0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288543" y="3950208"/>
            <a:ext cx="4588259" cy="749808"/>
            <a:chOff x="27432" y="3441192"/>
            <a:chExt cx="3731636" cy="749808"/>
          </a:xfrm>
        </p:grpSpPr>
        <p:sp>
          <p:nvSpPr>
            <p:cNvPr id="21" name="Rounded Rectangle 20"/>
            <p:cNvSpPr/>
            <p:nvPr/>
          </p:nvSpPr>
          <p:spPr>
            <a:xfrm>
              <a:off x="426720" y="3453384"/>
              <a:ext cx="3332348" cy="737616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400" b="1" smtClean="0">
                  <a:solidFill>
                    <a:schemeClr val="bg1"/>
                  </a:solidFill>
                  <a:latin typeface=".VnClarendon" pitchFamily="34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chemeClr val="bg1"/>
                </a:solidFill>
                <a:latin typeface=".VnClarendon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7432" y="3441192"/>
              <a:ext cx="839535" cy="737616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00CC"/>
                  </a:solidFill>
                  <a:latin typeface=".VnClarendon" pitchFamily="34" charset="0"/>
                </a:rPr>
                <a:t>A</a:t>
              </a:r>
              <a:endParaRPr lang="en-US" sz="2000" b="1" dirty="0">
                <a:solidFill>
                  <a:srgbClr val="0000CC"/>
                </a:solidFill>
                <a:latin typeface=".VnClarendon" pitchFamily="34" charset="0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304801" y="5181599"/>
            <a:ext cx="4572001" cy="749809"/>
            <a:chOff x="38558" y="3569207"/>
            <a:chExt cx="3128596" cy="621793"/>
          </a:xfrm>
        </p:grpSpPr>
        <p:sp>
          <p:nvSpPr>
            <p:cNvPr id="24" name="Rounded Rectangle 23"/>
            <p:cNvSpPr/>
            <p:nvPr/>
          </p:nvSpPr>
          <p:spPr>
            <a:xfrm>
              <a:off x="426720" y="3581400"/>
              <a:ext cx="2740434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smtClean="0">
                  <a:solidFill>
                    <a:srgbClr val="FFFF00"/>
                  </a:solidFill>
                  <a:latin typeface=".VnBlack" pitchFamily="34" charset="0"/>
                </a:rPr>
                <a:t>       </a:t>
              </a:r>
              <a:r>
                <a:rPr lang="en-US" sz="2600" smtClean="0">
                  <a:solidFill>
                    <a:schemeClr val="bg1"/>
                  </a:solidFill>
                  <a:latin typeface=".VnClarendon" pitchFamily="34" charset="0"/>
                </a:rPr>
                <a:t> </a:t>
              </a:r>
              <a:r>
                <a:rPr lang="en-US" sz="2400" smtClean="0">
                  <a:solidFill>
                    <a:srgbClr val="FFFF00"/>
                  </a:solidFill>
                  <a:latin typeface=".VnBlack" pitchFamily="34" charset="0"/>
                </a:rPr>
                <a:t> 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8558" y="3569207"/>
              <a:ext cx="706368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CC"/>
                  </a:solidFill>
                  <a:latin typeface=".VnClarendon" pitchFamily="34" charset="0"/>
                </a:rPr>
                <a:t>C</a:t>
              </a:r>
              <a:endParaRPr lang="en-US" sz="2200" b="1" dirty="0">
                <a:solidFill>
                  <a:srgbClr val="0000CC"/>
                </a:solidFill>
                <a:latin typeface=".VnClarendon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6807200" y="3950208"/>
            <a:ext cx="4775201" cy="762000"/>
            <a:chOff x="94032" y="3429000"/>
            <a:chExt cx="3130334" cy="762000"/>
          </a:xfrm>
        </p:grpSpPr>
        <p:sp>
          <p:nvSpPr>
            <p:cNvPr id="27" name="Rounded Rectangle 26"/>
            <p:cNvSpPr/>
            <p:nvPr/>
          </p:nvSpPr>
          <p:spPr>
            <a:xfrm>
              <a:off x="426721" y="3441192"/>
              <a:ext cx="2797645" cy="749808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mtClean="0">
                  <a:latin typeface=".VnBlack" pitchFamily="34" charset="0"/>
                </a:rPr>
                <a:t>     </a:t>
              </a:r>
              <a:r>
                <a:rPr lang="en-US" sz="24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endParaRPr lang="en-US" sz="2600" b="1" dirty="0">
                <a:solidFill>
                  <a:schemeClr val="bg1"/>
                </a:solidFill>
                <a:latin typeface=".VnClarendon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4032" y="3429000"/>
              <a:ext cx="666029" cy="7498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CC"/>
                  </a:solidFill>
                  <a:latin typeface=".VnClarendon" pitchFamily="34" charset="0"/>
                </a:rPr>
                <a:t>B</a:t>
              </a:r>
              <a:endParaRPr lang="en-US" sz="2200" b="1" dirty="0">
                <a:solidFill>
                  <a:srgbClr val="0000CC"/>
                </a:solidFill>
                <a:latin typeface=".VnClarendon" pitchFamily="34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6884418" y="5181600"/>
            <a:ext cx="4697981" cy="762000"/>
            <a:chOff x="124432" y="3569208"/>
            <a:chExt cx="2875165" cy="621792"/>
          </a:xfrm>
        </p:grpSpPr>
        <p:sp>
          <p:nvSpPr>
            <p:cNvPr id="30" name="Rounded Rectangle 29"/>
            <p:cNvSpPr/>
            <p:nvPr/>
          </p:nvSpPr>
          <p:spPr>
            <a:xfrm>
              <a:off x="426720" y="3581400"/>
              <a:ext cx="2572877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Black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24432" y="3569208"/>
              <a:ext cx="609600" cy="6096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CC"/>
                  </a:solidFill>
                  <a:latin typeface=".VnClarendon" pitchFamily="34" charset="0"/>
                </a:rPr>
                <a:t>D</a:t>
              </a:r>
              <a:endParaRPr lang="en-US" sz="2200" b="1" dirty="0">
                <a:solidFill>
                  <a:srgbClr val="0000CC"/>
                </a:solidFill>
                <a:latin typeface=".VnClarendon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741920" y="5379721"/>
            <a:ext cx="284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600" dirty="0">
              <a:solidFill>
                <a:schemeClr val="bg1"/>
              </a:solidFill>
              <a:latin typeface=".VnClarendon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59517" y="0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Khởi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larendon" pitchFamily="34" charset="0"/>
              </a:rPr>
              <a:t>động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Clarendon" pitchFamily="34" charset="0"/>
            </a:endParaRPr>
          </a:p>
        </p:txBody>
      </p:sp>
      <p:grpSp>
        <p:nvGrpSpPr>
          <p:cNvPr id="34" name="Group 22"/>
          <p:cNvGrpSpPr/>
          <p:nvPr/>
        </p:nvGrpSpPr>
        <p:grpSpPr>
          <a:xfrm>
            <a:off x="316995" y="5162679"/>
            <a:ext cx="4559807" cy="738689"/>
            <a:chOff x="88616" y="3581401"/>
            <a:chExt cx="3120251" cy="612571"/>
          </a:xfrm>
        </p:grpSpPr>
        <p:sp>
          <p:nvSpPr>
            <p:cNvPr id="35" name="Rounded Rectangle 34"/>
            <p:cNvSpPr/>
            <p:nvPr/>
          </p:nvSpPr>
          <p:spPr>
            <a:xfrm>
              <a:off x="426720" y="3581401"/>
              <a:ext cx="2782147" cy="6096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smtClean="0">
                  <a:solidFill>
                    <a:srgbClr val="FFFF00"/>
                  </a:solidFill>
                  <a:latin typeface=".VnBlack" pitchFamily="34" charset="0"/>
                </a:rPr>
                <a:t>       </a:t>
              </a:r>
              <a:r>
                <a:rPr lang="en-US" sz="2600" smtClean="0">
                  <a:solidFill>
                    <a:schemeClr val="bg1"/>
                  </a:solidFill>
                  <a:latin typeface=".VnClarendon" pitchFamily="34" charset="0"/>
                </a:rPr>
                <a:t> </a:t>
              </a:r>
              <a:endPara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8616" y="3584372"/>
              <a:ext cx="706368" cy="609600"/>
            </a:xfrm>
            <a:prstGeom prst="ellipse">
              <a:avLst/>
            </a:prstGeom>
            <a:solidFill>
              <a:srgbClr val="00FF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larendon" pitchFamily="34" charset="0"/>
                </a:rPr>
                <a:t>C</a:t>
              </a: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larendon" pitchFamily="34" charset="0"/>
              </a:endParaRP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2" imgW="2743200" imgH="4267200" progId="Equation.DSMT4">
                  <p:embed/>
                </p:oleObj>
              </mc:Choice>
              <mc:Fallback>
                <p:oleObj name="Equation" r:id="rId2" imgW="2743200" imgH="4267200" progId="Equation.DSMT4">
                  <p:embed/>
                  <p:pic>
                    <p:nvPicPr>
                      <p:cNvPr id="0" name="Picture 62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295391" y="1893570"/>
          <a:ext cx="2087066" cy="66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4" imgW="21031200" imgH="5486400" progId="Equation.DSMT4">
                  <p:embed/>
                </p:oleObj>
              </mc:Choice>
              <mc:Fallback>
                <p:oleObj name="Equation" r:id="rId4" imgW="21031200" imgH="5486400" progId="Equation.DSMT4">
                  <p:embed/>
                  <p:pic>
                    <p:nvPicPr>
                      <p:cNvPr id="0" name="Picture 627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5391" y="1893570"/>
                        <a:ext cx="2087066" cy="66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384425" y="4038600"/>
          <a:ext cx="17843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6" imgW="11582400" imgH="4876800" progId="Equation.DSMT4">
                  <p:embed/>
                </p:oleObj>
              </mc:Choice>
              <mc:Fallback>
                <p:oleObj name="Equation" r:id="rId6" imgW="11582400" imgH="48768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4038600"/>
                        <a:ext cx="17843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982248" y="5271620"/>
          <a:ext cx="17843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8" imgW="11582400" imgH="4876800" progId="Equation.DSMT4">
                  <p:embed/>
                </p:oleObj>
              </mc:Choice>
              <mc:Fallback>
                <p:oleObj name="Equation" r:id="rId8" imgW="11582400" imgH="4876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248" y="5271620"/>
                        <a:ext cx="17843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7880496" y="4020566"/>
          <a:ext cx="17843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10" imgW="11582400" imgH="4876800" progId="Equation.DSMT4">
                  <p:embed/>
                </p:oleObj>
              </mc:Choice>
              <mc:Fallback>
                <p:oleObj name="Equation" r:id="rId10" imgW="11582400" imgH="4876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496" y="4020566"/>
                        <a:ext cx="17843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8119016" y="5271620"/>
          <a:ext cx="17843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12" imgW="11582400" imgH="4876800" progId="Equation.DSMT4">
                  <p:embed/>
                </p:oleObj>
              </mc:Choice>
              <mc:Fallback>
                <p:oleObj name="Equation" r:id="rId12" imgW="11582400" imgH="4876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9016" y="5271620"/>
                        <a:ext cx="17843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3151028" y="276200"/>
            <a:ext cx="6234985" cy="142736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 descr="5c7e2124d8495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0000">
            <a:off x="580497" y="1771811"/>
            <a:ext cx="4229924" cy="4732020"/>
          </a:xfrm>
          <a:prstGeom prst="rect">
            <a:avLst/>
          </a:prstGeom>
        </p:spPr>
      </p:pic>
      <p:sp>
        <p:nvSpPr>
          <p:cNvPr id="6" name="Google Shape;1307;p45"/>
          <p:cNvSpPr txBox="1"/>
          <p:nvPr/>
        </p:nvSpPr>
        <p:spPr>
          <a:xfrm rot="1715">
            <a:off x="1012080" y="3039271"/>
            <a:ext cx="195311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  <a:sym typeface="Catamaran"/>
              </a:rPr>
              <a:t>Notes: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ea typeface="思源黑体 Normal" panose="020B0400000000000000" pitchFamily="34" charset="-122"/>
              <a:cs typeface="Times New Roman" panose="02020603050405020304" pitchFamily="18" charset="0"/>
              <a:sym typeface="Catamaran"/>
            </a:endParaRPr>
          </a:p>
        </p:txBody>
      </p:sp>
      <p:grpSp>
        <p:nvGrpSpPr>
          <p:cNvPr id="7" name="组合 11"/>
          <p:cNvGrpSpPr/>
          <p:nvPr/>
        </p:nvGrpSpPr>
        <p:grpSpPr>
          <a:xfrm>
            <a:off x="4655001" y="1749266"/>
            <a:ext cx="3783330" cy="4696962"/>
            <a:chOff x="7245" y="3479"/>
            <a:chExt cx="4710" cy="4819"/>
          </a:xfrm>
        </p:grpSpPr>
        <p:pic>
          <p:nvPicPr>
            <p:cNvPr id="8" name="图片 1" descr="5c7e2124d8495bn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80000">
              <a:off x="7245" y="3479"/>
              <a:ext cx="4710" cy="4819"/>
            </a:xfrm>
            <a:prstGeom prst="rect">
              <a:avLst/>
            </a:prstGeom>
          </p:spPr>
        </p:pic>
        <p:sp>
          <p:nvSpPr>
            <p:cNvPr id="9" name="Google Shape;1307;p45"/>
            <p:cNvSpPr txBox="1"/>
            <p:nvPr/>
          </p:nvSpPr>
          <p:spPr>
            <a:xfrm rot="1715">
              <a:off x="7643" y="4681"/>
              <a:ext cx="2842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Normal" panose="020B0400000000000000" pitchFamily="34" charset="-122"/>
                  <a:cs typeface="Times New Roman" panose="02020603050405020304" pitchFamily="18" charset="0"/>
                  <a:sym typeface="Catamaran"/>
                </a:rPr>
                <a:t>Notes: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8212272" y="2138766"/>
            <a:ext cx="3380461" cy="4340427"/>
            <a:chOff x="12768" y="3324"/>
            <a:chExt cx="4710" cy="4819"/>
          </a:xfrm>
        </p:grpSpPr>
        <p:pic>
          <p:nvPicPr>
            <p:cNvPr id="11" name="图片 3" descr="5c7e2124d8495yyy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80000">
              <a:off x="12768" y="3324"/>
              <a:ext cx="4710" cy="4819"/>
            </a:xfrm>
            <a:prstGeom prst="rect">
              <a:avLst/>
            </a:prstGeom>
          </p:spPr>
        </p:pic>
        <p:sp>
          <p:nvSpPr>
            <p:cNvPr id="12" name="Google Shape;1307;p45"/>
            <p:cNvSpPr txBox="1"/>
            <p:nvPr/>
          </p:nvSpPr>
          <p:spPr>
            <a:xfrm rot="1715">
              <a:off x="13318" y="4520"/>
              <a:ext cx="2842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Normal" panose="020B0400000000000000" pitchFamily="34" charset="-122"/>
                  <a:cs typeface="Times New Roman" panose="02020603050405020304" pitchFamily="18" charset="0"/>
                  <a:sym typeface="Catamaran"/>
                </a:rPr>
                <a:t>Notes: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  <p:sp>
          <p:nvSpPr>
            <p:cNvPr id="13" name="文本框 8"/>
            <p:cNvSpPr txBox="1"/>
            <p:nvPr/>
          </p:nvSpPr>
          <p:spPr>
            <a:xfrm rot="208846">
              <a:off x="13233" y="5012"/>
              <a:ext cx="3495" cy="2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3,4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1"/>
          <p:cNvGrpSpPr/>
          <p:nvPr/>
        </p:nvGrpSpPr>
        <p:grpSpPr>
          <a:xfrm>
            <a:off x="4807401" y="1901666"/>
            <a:ext cx="3783330" cy="4696962"/>
            <a:chOff x="7245" y="3479"/>
            <a:chExt cx="4710" cy="4819"/>
          </a:xfrm>
        </p:grpSpPr>
        <p:pic>
          <p:nvPicPr>
            <p:cNvPr id="16" name="图片 1" descr="5c7e2124d8495bnm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80000">
              <a:off x="7245" y="3479"/>
              <a:ext cx="4710" cy="4819"/>
            </a:xfrm>
            <a:prstGeom prst="rect">
              <a:avLst/>
            </a:prstGeom>
          </p:spPr>
        </p:pic>
        <p:sp>
          <p:nvSpPr>
            <p:cNvPr id="17" name="Google Shape;1307;p45"/>
            <p:cNvSpPr txBox="1"/>
            <p:nvPr/>
          </p:nvSpPr>
          <p:spPr>
            <a:xfrm rot="1715">
              <a:off x="7643" y="4681"/>
              <a:ext cx="2842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Normal" panose="020B0400000000000000" pitchFamily="34" charset="-122"/>
                  <a:cs typeface="Times New Roman" panose="02020603050405020304" pitchFamily="18" charset="0"/>
                  <a:sym typeface="Catamaran"/>
                </a:rPr>
                <a:t>Notes:</a:t>
              </a:r>
              <a:endPara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Normal" panose="020B0400000000000000" pitchFamily="34" charset="-122"/>
                <a:cs typeface="Times New Roman" panose="02020603050405020304" pitchFamily="18" charset="0"/>
                <a:sym typeface="Catamaran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12020" y="355696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 chắc khái niệm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 thức, đa thức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biến. Xác định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đượchệ số,bậc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đơn thức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biến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7004" y="358465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được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cộng, trừ,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 hai đơn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 một biến.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BT 7.7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SBT tr24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2916" y="532105"/>
            <a:ext cx="5649084" cy="4475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5190" y="382435"/>
                <a:ext cx="6227725" cy="3216265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en-US" sz="2900" b="1" u="sng">
                    <a:solidFill>
                      <a:srgbClr val="FF0000"/>
                    </a:solidFill>
                  </a:rPr>
                  <a:t>Bài toán.</a:t>
                </a:r>
                <a:r>
                  <a:rPr lang="en-US" sz="2900">
                    <a:solidFill>
                      <a:srgbClr val="FFFF00"/>
                    </a:solidFill>
                  </a:rPr>
                  <a:t> </a:t>
                </a:r>
                <a:r>
                  <a:rPr lang="en-US" sz="2900">
                    <a:solidFill>
                      <a:schemeClr val="bg1"/>
                    </a:solidFill>
                  </a:rPr>
                  <a:t>Bác An </a:t>
                </a:r>
                <a:r>
                  <a:rPr lang="en-US" sz="2900" err="1">
                    <a:solidFill>
                      <a:schemeClr val="bg1"/>
                    </a:solidFill>
                  </a:rPr>
                  <a:t>thiết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kế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một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căn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nhà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gồm</a:t>
                </a:r>
                <a:r>
                  <a:rPr lang="en-US" sz="2900">
                    <a:solidFill>
                      <a:schemeClr val="bg1"/>
                    </a:solidFill>
                  </a:rPr>
                  <a:t> ba </a:t>
                </a:r>
                <a:r>
                  <a:rPr lang="en-US" sz="2900" err="1">
                    <a:solidFill>
                      <a:schemeClr val="bg1"/>
                    </a:solidFill>
                  </a:rPr>
                  <a:t>phòng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ngủ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rgbClr val="FFC000"/>
                    </a:solidFill>
                  </a:rPr>
                  <a:t>hình</a:t>
                </a:r>
                <a:r>
                  <a:rPr lang="en-US" sz="2900">
                    <a:solidFill>
                      <a:srgbClr val="FFC000"/>
                    </a:solidFill>
                  </a:rPr>
                  <a:t> vuông </a:t>
                </a:r>
                <a:r>
                  <a:rPr lang="en-US" sz="2900">
                    <a:solidFill>
                      <a:schemeClr val="bg1"/>
                    </a:solidFill>
                  </a:rPr>
                  <a:t>có </a:t>
                </a:r>
                <a:r>
                  <a:rPr lang="en-US" sz="2900" err="1">
                    <a:solidFill>
                      <a:schemeClr val="bg1"/>
                    </a:solidFill>
                  </a:rPr>
                  <a:t>kích</a:t>
                </a:r>
                <a:r>
                  <a:rPr lang="en-US" sz="2900">
                    <a:solidFill>
                      <a:schemeClr val="bg1"/>
                    </a:solidFill>
                  </a:rPr>
                  <a:t> thước </a:t>
                </a:r>
                <a14:m>
                  <m:oMath xmlns:m="http://schemas.openxmlformats.org/officeDocument/2006/math">
                    <m:r>
                      <a:rPr lang="en-US" sz="29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900">
                    <a:solidFill>
                      <a:schemeClr val="bg1"/>
                    </a:solidFill>
                  </a:rPr>
                  <a:t> (m), một phòng khách </a:t>
                </a:r>
                <a:r>
                  <a:rPr lang="en-US" sz="2900">
                    <a:solidFill>
                      <a:srgbClr val="FFC000"/>
                    </a:solidFill>
                  </a:rPr>
                  <a:t>hình chữ nhật </a:t>
                </a:r>
                <a:r>
                  <a:rPr lang="en-US" sz="2900">
                    <a:solidFill>
                      <a:schemeClr val="bg1"/>
                    </a:solidFill>
                  </a:rPr>
                  <a:t>có kích thước </a:t>
                </a:r>
                <a14:m>
                  <m:oMath xmlns:m="http://schemas.openxmlformats.org/officeDocument/2006/math">
                    <m:r>
                      <a:rPr lang="en-US" sz="29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900">
                    <a:solidFill>
                      <a:schemeClr val="bg1"/>
                    </a:solidFill>
                  </a:rPr>
                  <a:t> (m) và 5 (m), một phòng thờ và một phòng bếp tổng diện tích 20 (m</a:t>
                </a:r>
                <a:r>
                  <a:rPr lang="en-US" sz="2900" baseline="30000">
                    <a:solidFill>
                      <a:schemeClr val="bg1"/>
                    </a:solidFill>
                  </a:rPr>
                  <a:t>2</a:t>
                </a:r>
                <a:r>
                  <a:rPr lang="en-US" sz="2900">
                    <a:solidFill>
                      <a:schemeClr val="bg1"/>
                    </a:solidFill>
                  </a:rPr>
                  <a:t>). Viết biểu thức tính tổng diện tích các phòng của  nhà bác An.</a:t>
                </a:r>
                <a:endParaRPr lang="en-US" sz="29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90" y="382435"/>
                <a:ext cx="6227725" cy="3216265"/>
              </a:xfrm>
              <a:prstGeom prst="rect">
                <a:avLst/>
              </a:prstGeom>
              <a:blipFill rotWithShape="1">
                <a:blip r:embed="rId2"/>
                <a:stretch>
                  <a:fillRect l="-310" t="-597" r="-298" b="-587"/>
                </a:stretch>
              </a:blipFill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15191" y="3930137"/>
            <a:ext cx="5825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Tổng diện tích 3 phòng ngủ là:</a:t>
            </a:r>
            <a:r>
              <a:rPr lang="en-US" sz="2000">
                <a:solidFill>
                  <a:srgbClr val="FFFF00"/>
                </a:solidFill>
              </a:rPr>
              <a:t>……………...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191" y="4686786"/>
            <a:ext cx="5825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Diện tích phòng khách là:</a:t>
            </a:r>
            <a:r>
              <a:rPr lang="en-US" sz="2000">
                <a:solidFill>
                  <a:srgbClr val="FFFF00"/>
                </a:solidFill>
              </a:rPr>
              <a:t>………………….…...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709" y="5600541"/>
            <a:ext cx="5825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Tổng diện tích các phòng là:</a:t>
            </a:r>
            <a:r>
              <a:rPr lang="en-US" sz="2000">
                <a:solidFill>
                  <a:srgbClr val="FFFF00"/>
                </a:solidFill>
              </a:rPr>
              <a:t>………………..…...</a:t>
            </a:r>
            <a:endParaRPr lang="en-US" sz="280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21382" y="3884858"/>
                <a:ext cx="154763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82" y="3884858"/>
                <a:ext cx="1547634" cy="509178"/>
              </a:xfrm>
              <a:prstGeom prst="rect">
                <a:avLst/>
              </a:prstGeom>
              <a:blipFill rotWithShape="1">
                <a:blip r:embed="rId3"/>
                <a:stretch>
                  <a:fillRect l="-30" t="-111" r="39" b="9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77146" y="4612948"/>
                <a:ext cx="154763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146" y="4612948"/>
                <a:ext cx="1547634" cy="509178"/>
              </a:xfrm>
              <a:prstGeom prst="rect">
                <a:avLst/>
              </a:prstGeom>
              <a:blipFill rotWithShape="1">
                <a:blip r:embed="rId4"/>
                <a:stretch>
                  <a:fillRect l="-7" t="-60" r="16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40610" y="5571886"/>
                <a:ext cx="2847326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>
                    <a:solidFill>
                      <a:srgbClr val="FF0000"/>
                    </a:solidFill>
                  </a:rPr>
                  <a:t> + 5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>
                    <a:solidFill>
                      <a:srgbClr val="FF0000"/>
                    </a:solidFill>
                  </a:rPr>
                  <a:t> + 20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10" y="5571886"/>
                <a:ext cx="2847326" cy="509178"/>
              </a:xfrm>
              <a:prstGeom prst="rect">
                <a:avLst/>
              </a:prstGeom>
              <a:blipFill rotWithShape="1">
                <a:blip r:embed="rId5"/>
                <a:stretch>
                  <a:fillRect l="-13" t="-78" r="12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3" name="Text Box 21"/>
          <p:cNvSpPr txBox="1">
            <a:spLocks noChangeArrowheads="1"/>
          </p:cNvSpPr>
          <p:nvPr/>
        </p:nvSpPr>
        <p:spPr bwMode="auto">
          <a:xfrm>
            <a:off x="2295874" y="1830445"/>
            <a:ext cx="8515349" cy="232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>
            <a:spAutoFit/>
          </a:bodyPr>
          <a:lstStyle>
            <a:lvl1pPr defTabSz="760730">
              <a:tabLst>
                <a:tab pos="220345" algn="l"/>
                <a:tab pos="36957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0730">
              <a:tabLst>
                <a:tab pos="220345" algn="l"/>
                <a:tab pos="369570" algn="l"/>
              </a:tabLs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0730">
              <a:tabLst>
                <a:tab pos="220345" algn="l"/>
                <a:tab pos="36957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0730">
              <a:tabLst>
                <a:tab pos="220345" algn="l"/>
                <a:tab pos="36957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0730">
              <a:tabLst>
                <a:tab pos="220345" algn="l"/>
                <a:tab pos="36957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0730" eaLnBrk="0" hangingPunct="0">
              <a:tabLst>
                <a:tab pos="220345" algn="l"/>
                <a:tab pos="36957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0730" eaLnBrk="0" hangingPunct="0">
              <a:tabLst>
                <a:tab pos="220345" algn="l"/>
                <a:tab pos="36957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0730" eaLnBrk="0" hangingPunct="0">
              <a:tabLst>
                <a:tab pos="220345" algn="l"/>
                <a:tab pos="36957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0730" eaLnBrk="0" hangingPunct="0">
              <a:tabLst>
                <a:tab pos="220345" algn="l"/>
                <a:tab pos="36957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en-US" sz="41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1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55. </a:t>
            </a:r>
            <a:r>
              <a:rPr lang="en-US" altLang="en-US" sz="41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1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</a:t>
            </a:r>
            <a:endParaRPr lang="en-US" altLang="en-US" sz="41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MỘT BIẾN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893" y="351195"/>
            <a:ext cx="2420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Khái</a:t>
            </a:r>
            <a:r>
              <a:rPr 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niệm</a:t>
            </a:r>
            <a:r>
              <a:rPr lang="en-US" sz="3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95032" y="5355344"/>
                <a:ext cx="11294918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900" b="1" i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ý:</a:t>
                </a:r>
                <a:r>
                  <a:rPr lang="en-US" sz="2900" b="1" i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900" b="1" dirty="0">
                    <a:solidFill>
                      <a:srgbClr val="0000FF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2900" b="1" dirty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2" y="5355344"/>
                <a:ext cx="11294918" cy="538609"/>
              </a:xfrm>
              <a:prstGeom prst="rect">
                <a:avLst/>
              </a:prstGeom>
              <a:blipFill rotWithShape="1">
                <a:blip r:embed="rId1"/>
                <a:stretch>
                  <a:fillRect l="-1" t="-72" r="2" b="9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582247" y="1311266"/>
            <a:ext cx="10920489" cy="3304310"/>
          </a:xfrm>
          <a:prstGeom prst="roundRect">
            <a:avLst/>
          </a:prstGeom>
          <a:ln w="38100">
            <a:solidFill>
              <a:srgbClr val="66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3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3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3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3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3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3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3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300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8928" y="636541"/>
            <a:ext cx="10962409" cy="2173287"/>
            <a:chOff x="768928" y="636541"/>
            <a:chExt cx="10962409" cy="21732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768928" y="636541"/>
                  <a:ext cx="10962409" cy="21732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5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3200" b="1" dirty="0" smtClean="0">
                      <a:solidFill>
                        <a:schemeClr val="accent5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</a:t>
                  </a:r>
                  <a:r>
                    <a:rPr lang="en-US" sz="3200" b="1" dirty="0" smtClean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bậc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200" b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endParaRPr lang="en-US" sz="3200" b="1" dirty="0">
                    <a:solidFill>
                      <a:srgbClr val="0000CC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n-US" sz="2500" b="1" i="1" dirty="0" smtClean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2500" b="1" i="1" dirty="0" err="1" smtClean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Học</a:t>
                  </a:r>
                  <a:r>
                    <a:rPr lang="en-US" sz="2500" b="1" i="1" dirty="0" smtClean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500" b="1" i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sinh</a:t>
                  </a:r>
                  <a:r>
                    <a:rPr lang="en-US" sz="2500" b="1" i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500" b="1" i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hoạt</a:t>
                  </a:r>
                  <a:r>
                    <a:rPr lang="en-US" sz="2500" b="1" i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500" b="1" i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động</a:t>
                  </a:r>
                  <a:r>
                    <a:rPr lang="en-US" sz="2500" b="1" i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500" b="1" i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</a:t>
                  </a:r>
                  <a:r>
                    <a:rPr lang="en-US" sz="2500" b="1" i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500" b="1" i="1" dirty="0" err="1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nhân</a:t>
                  </a:r>
                  <a:r>
                    <a:rPr lang="en-US" sz="2500" b="1" i="1" dirty="0">
                      <a:solidFill>
                        <a:srgbClr val="0000CC"/>
                      </a:solidFill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en-US" sz="2500" b="1" i="1" dirty="0">
                    <a:solidFill>
                      <a:srgbClr val="0000CC"/>
                    </a:solidFill>
                  </a:endParaRPr>
                </a:p>
                <a:p>
                  <a:endParaRPr lang="en-US" sz="3200" b="1" i="1" dirty="0">
                    <a:solidFill>
                      <a:srgbClr val="FF0000"/>
                    </a:solidFill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0000CC"/>
                      </a:solidFill>
                      <a:cs typeface="Times New Roman" panose="02020603050405020304" pitchFamily="18" charset="0"/>
                    </a:rPr>
                    <a:t>	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0000CC"/>
                      </a:solidFill>
                      <a:cs typeface="Times New Roman" panose="02020603050405020304" pitchFamily="18" charset="0"/>
                    </a:rPr>
                    <a:t>	    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r>
                    <a:rPr lang="en-US" sz="3200" b="1" dirty="0">
                      <a:solidFill>
                        <a:srgbClr val="0000CC"/>
                      </a:solidFill>
                      <a:cs typeface="Times New Roman" panose="02020603050405020304" pitchFamily="18" charset="0"/>
                    </a:rPr>
                    <a:t>	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3200" b="1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) −</m:t>
                      </m:r>
                      <m:r>
                        <a:rPr lang="en-US" sz="32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a14:m>
                  <a:endParaRPr lang="en-US" sz="3200" b="1" dirty="0">
                    <a:solidFill>
                      <a:srgbClr val="0000CC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928" y="636541"/>
                  <a:ext cx="10962409" cy="2173287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529" y="666007"/>
              <a:ext cx="476250" cy="4381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13104" y="3320189"/>
            <a:ext cx="43035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HOẠT ĐỘNG 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NHÓM ĐÔI</a:t>
            </a:r>
            <a:endParaRPr lang="en-US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(2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phút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)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5830" y="566121"/>
            <a:ext cx="11397994" cy="2151039"/>
            <a:chOff x="255830" y="1002539"/>
            <a:chExt cx="11397994" cy="2151039"/>
          </a:xfrm>
        </p:grpSpPr>
        <p:grpSp>
          <p:nvGrpSpPr>
            <p:cNvPr id="6" name="Group 5"/>
            <p:cNvGrpSpPr/>
            <p:nvPr/>
          </p:nvGrpSpPr>
          <p:grpSpPr>
            <a:xfrm>
              <a:off x="255830" y="1002539"/>
              <a:ext cx="4301480" cy="1200330"/>
              <a:chOff x="758893" y="351194"/>
              <a:chExt cx="3595933" cy="120033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58893" y="351195"/>
                <a:ext cx="255580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221182" y="351194"/>
                <a:ext cx="11336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75785" y="2438160"/>
                  <a:ext cx="2369687" cy="5193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3300" b="1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85" y="2438160"/>
                  <a:ext cx="2369687" cy="519309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01374" y="2202869"/>
                  <a:ext cx="2828147" cy="95070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f>
                          <m:f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sSup>
                          <m:sSup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oMath>
                    </m:oMathPara>
                  </a14:m>
                  <a:endParaRPr lang="en-US" sz="3300" b="1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1374" y="2202869"/>
                  <a:ext cx="2828147" cy="950709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780456" y="2398532"/>
                  <a:ext cx="3873368" cy="5732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sSup>
                              <m:sSupPr>
                                <m:ctrlP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33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300" b="1" i="1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sSup>
                              <m:sSupPr>
                                <m:ctrlP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3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300" b="1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56" y="2398532"/>
                  <a:ext cx="3873368" cy="573234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218" name="Picture 2" descr="Luyện từ và câu: Ôn tập về từ và cấu tạo từ trang 166 - Tin Tức Giáo Dục  Học Tập T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3" y="4399384"/>
            <a:ext cx="3829401" cy="20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612" y="1193185"/>
            <a:ext cx="1126744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 sgk Tr- 26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b="1">
                <a:solidFill>
                  <a:srgbClr val="FF0000"/>
                </a:solidFill>
              </a:rPr>
              <a:t>	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0318" y="208895"/>
            <a:ext cx="5880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HOẠT ĐỘNG NHÓM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73364" y="3921760"/>
            <a:ext cx="2885440" cy="2657272"/>
            <a:chOff x="0" y="3124200"/>
            <a:chExt cx="2743200" cy="2657272"/>
          </a:xfrm>
        </p:grpSpPr>
        <p:sp>
          <p:nvSpPr>
            <p:cNvPr id="8" name="Oval 7"/>
            <p:cNvSpPr/>
            <p:nvPr/>
          </p:nvSpPr>
          <p:spPr>
            <a:xfrm>
              <a:off x="76200" y="3200400"/>
              <a:ext cx="2608288" cy="2483025"/>
            </a:xfrm>
            <a:prstGeom prst="ellipse">
              <a:avLst/>
            </a:prstGeom>
            <a:ln w="101600" cap="rnd" cmpd="tri">
              <a:solidFill>
                <a:srgbClr val="006600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500" b="1">
                  <a:solidFill>
                    <a:srgbClr val="FF0000"/>
                  </a:solidFill>
                  <a:latin typeface=".VnHelvetIns" pitchFamily="34" charset="0"/>
                </a:rPr>
                <a:t>3:00</a:t>
              </a:r>
              <a:endParaRPr lang="en-US" sz="5500" b="1" dirty="0">
                <a:solidFill>
                  <a:srgbClr val="FF0000"/>
                </a:solidFill>
                <a:latin typeface=".VnHelvetIns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0" y="3124200"/>
              <a:ext cx="2743200" cy="2657272"/>
            </a:xfrm>
            <a:prstGeom prst="ellipse">
              <a:avLst/>
            </a:prstGeom>
            <a:noFill/>
            <a:ln w="762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500" b="1" dirty="0">
                <a:solidFill>
                  <a:srgbClr val="FF0000"/>
                </a:solidFill>
                <a:latin typeface=".VnHelvetI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0400" y="193655"/>
            <a:ext cx="11267440" cy="2250628"/>
            <a:chOff x="660400" y="193655"/>
            <a:chExt cx="11267440" cy="2250628"/>
          </a:xfrm>
        </p:grpSpPr>
        <p:sp>
          <p:nvSpPr>
            <p:cNvPr id="186" name="TextBox 185"/>
            <p:cNvSpPr txBox="1"/>
            <p:nvPr/>
          </p:nvSpPr>
          <p:spPr>
            <a:xfrm>
              <a:off x="660400" y="1051914"/>
              <a:ext cx="11267440" cy="1392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u="sng">
                  <a:solidFill>
                    <a:srgbClr val="FF0000"/>
                  </a:solidFill>
                </a:rPr>
                <a:t>Luyện tập 1 sgk Tr- 26</a:t>
              </a:r>
              <a:endParaRPr lang="en-US" sz="3200" b="1">
                <a:solidFill>
                  <a:srgbClr val="FF0000"/>
                </a:solidFill>
              </a:endParaRPr>
            </a:p>
            <a:p>
              <a:pPr>
                <a:lnSpc>
                  <a:spcPct val="114000"/>
                </a:lnSpc>
              </a:pPr>
              <a:r>
                <a:rPr lang="en-US" sz="3200" b="1">
                  <a:solidFill>
                    <a:srgbClr val="FF0000"/>
                  </a:solidFill>
                </a:rPr>
                <a:t>	</a:t>
              </a:r>
              <a:r>
                <a:rPr lang="en-US" sz="3200" b="1">
                  <a:solidFill>
                    <a:srgbClr val="000099"/>
                  </a:solidFill>
                </a:rPr>
                <a:t>. </a:t>
              </a:r>
              <a:r>
                <a:rPr lang="en-US" sz="3200" b="1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043919" y="193655"/>
              <a:ext cx="588064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</a:rPr>
                <a:t>HOẠT ĐỘNG NHÓM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2915" y="19009"/>
            <a:ext cx="5649084" cy="48485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5190" y="159297"/>
                <a:ext cx="6227725" cy="3662541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en-US" sz="2900" b="1" u="sng">
                    <a:solidFill>
                      <a:srgbClr val="FF0000"/>
                    </a:solidFill>
                  </a:rPr>
                  <a:t>Bài toán.</a:t>
                </a:r>
                <a:r>
                  <a:rPr lang="en-US" sz="2900">
                    <a:solidFill>
                      <a:srgbClr val="FFFF00"/>
                    </a:solidFill>
                  </a:rPr>
                  <a:t> </a:t>
                </a:r>
                <a:r>
                  <a:rPr lang="en-US" sz="2900">
                    <a:solidFill>
                      <a:schemeClr val="bg1"/>
                    </a:solidFill>
                  </a:rPr>
                  <a:t>Bác An </a:t>
                </a:r>
                <a:r>
                  <a:rPr lang="en-US" sz="2900" err="1">
                    <a:solidFill>
                      <a:schemeClr val="bg1"/>
                    </a:solidFill>
                  </a:rPr>
                  <a:t>thiết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kế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một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căn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nhà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gồm</a:t>
                </a:r>
                <a:r>
                  <a:rPr lang="en-US" sz="2900">
                    <a:solidFill>
                      <a:schemeClr val="bg1"/>
                    </a:solidFill>
                  </a:rPr>
                  <a:t> ba </a:t>
                </a:r>
                <a:r>
                  <a:rPr lang="en-US" sz="2900" err="1">
                    <a:solidFill>
                      <a:schemeClr val="bg1"/>
                    </a:solidFill>
                  </a:rPr>
                  <a:t>phòng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chemeClr val="bg1"/>
                    </a:solidFill>
                  </a:rPr>
                  <a:t>ngủ</a:t>
                </a:r>
                <a:r>
                  <a:rPr lang="en-US" sz="2900">
                    <a:solidFill>
                      <a:schemeClr val="bg1"/>
                    </a:solidFill>
                  </a:rPr>
                  <a:t> </a:t>
                </a:r>
                <a:r>
                  <a:rPr lang="en-US" sz="2900" err="1">
                    <a:solidFill>
                      <a:srgbClr val="FFC000"/>
                    </a:solidFill>
                  </a:rPr>
                  <a:t>hình</a:t>
                </a:r>
                <a:r>
                  <a:rPr lang="en-US" sz="2900">
                    <a:solidFill>
                      <a:srgbClr val="FFC000"/>
                    </a:solidFill>
                  </a:rPr>
                  <a:t> vuông </a:t>
                </a:r>
                <a:r>
                  <a:rPr lang="en-US" sz="2900">
                    <a:solidFill>
                      <a:schemeClr val="bg1"/>
                    </a:solidFill>
                  </a:rPr>
                  <a:t>có </a:t>
                </a:r>
                <a:r>
                  <a:rPr lang="en-US" sz="2900" err="1">
                    <a:solidFill>
                      <a:schemeClr val="bg1"/>
                    </a:solidFill>
                  </a:rPr>
                  <a:t>kích</a:t>
                </a:r>
                <a:r>
                  <a:rPr lang="en-US" sz="2900">
                    <a:solidFill>
                      <a:schemeClr val="bg1"/>
                    </a:solidFill>
                  </a:rPr>
                  <a:t> thước </a:t>
                </a:r>
                <a14:m>
                  <m:oMath xmlns:m="http://schemas.openxmlformats.org/officeDocument/2006/math">
                    <m:r>
                      <a:rPr lang="en-US" sz="29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900">
                    <a:solidFill>
                      <a:schemeClr val="bg1"/>
                    </a:solidFill>
                  </a:rPr>
                  <a:t> (m), một phòng khách </a:t>
                </a:r>
                <a:r>
                  <a:rPr lang="en-US" sz="2900">
                    <a:solidFill>
                      <a:srgbClr val="FFC000"/>
                    </a:solidFill>
                  </a:rPr>
                  <a:t>hình chữ nhật </a:t>
                </a:r>
                <a:r>
                  <a:rPr lang="en-US" sz="2900">
                    <a:solidFill>
                      <a:schemeClr val="bg1"/>
                    </a:solidFill>
                  </a:rPr>
                  <a:t>có kích thước </a:t>
                </a:r>
                <a14:m>
                  <m:oMath xmlns:m="http://schemas.openxmlformats.org/officeDocument/2006/math">
                    <m:r>
                      <a:rPr lang="en-US" sz="29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900">
                    <a:solidFill>
                      <a:schemeClr val="bg1"/>
                    </a:solidFill>
                  </a:rPr>
                  <a:t> (m) và 5 (m), một phòng thờ và một phòng bếp tổng diện tích 20 (m</a:t>
                </a:r>
                <a:r>
                  <a:rPr lang="en-US" sz="2900" baseline="30000">
                    <a:solidFill>
                      <a:schemeClr val="bg1"/>
                    </a:solidFill>
                  </a:rPr>
                  <a:t>2</a:t>
                </a:r>
                <a:r>
                  <a:rPr lang="en-US" sz="2900">
                    <a:solidFill>
                      <a:schemeClr val="bg1"/>
                    </a:solidFill>
                  </a:rPr>
                  <a:t>). Viết biểu thức tính tổng diện tích các phòng của căn nhà bác An.</a:t>
                </a:r>
                <a:endParaRPr lang="en-US" sz="290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sz="2900">
                    <a:solidFill>
                      <a:schemeClr val="tx1"/>
                    </a:solidFill>
                  </a:rPr>
                  <a:t>.</a:t>
                </a:r>
                <a:endParaRPr lang="en-US" sz="29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90" y="159297"/>
                <a:ext cx="6227725" cy="3662541"/>
              </a:xfrm>
              <a:prstGeom prst="rect">
                <a:avLst/>
              </a:prstGeom>
              <a:blipFill rotWithShape="1">
                <a:blip r:embed="rId2"/>
                <a:stretch>
                  <a:fillRect l="-310" t="-535" r="-298" b="-509"/>
                </a:stretch>
              </a:blipFill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15191" y="3930137"/>
            <a:ext cx="582540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Tổng diện tích 3 phòng ngủ là:</a:t>
            </a:r>
            <a:r>
              <a:rPr lang="en-US" sz="2000">
                <a:solidFill>
                  <a:srgbClr val="FFFF00"/>
                </a:solidFill>
              </a:rPr>
              <a:t>……………...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191" y="4686786"/>
            <a:ext cx="582540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Diện tích phòng khách là:</a:t>
            </a:r>
            <a:r>
              <a:rPr lang="en-US" sz="2000">
                <a:solidFill>
                  <a:srgbClr val="FFFF00"/>
                </a:solidFill>
              </a:rPr>
              <a:t>………………….…...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709" y="5600541"/>
            <a:ext cx="582540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Tổng diện tích các phòng là:</a:t>
            </a:r>
            <a:r>
              <a:rPr lang="en-US" sz="2000">
                <a:solidFill>
                  <a:srgbClr val="FFFF00"/>
                </a:solidFill>
              </a:rPr>
              <a:t>………………..…...</a:t>
            </a:r>
            <a:endParaRPr lang="en-US" sz="280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21382" y="3884858"/>
                <a:ext cx="154763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82" y="3884858"/>
                <a:ext cx="1547634" cy="509178"/>
              </a:xfrm>
              <a:prstGeom prst="rect">
                <a:avLst/>
              </a:prstGeom>
              <a:blipFill rotWithShape="1">
                <a:blip r:embed="rId3"/>
                <a:stretch>
                  <a:fillRect l="-30" t="-111" r="39" b="9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77146" y="4612948"/>
                <a:ext cx="154763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146" y="4612948"/>
                <a:ext cx="1547634" cy="509178"/>
              </a:xfrm>
              <a:prstGeom prst="rect">
                <a:avLst/>
              </a:prstGeom>
              <a:blipFill rotWithShape="1">
                <a:blip r:embed="rId4"/>
                <a:stretch>
                  <a:fillRect l="-7" t="-60" r="16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40609" y="5571886"/>
                <a:ext cx="2961877" cy="50917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>
                    <a:solidFill>
                      <a:srgbClr val="FF0000"/>
                    </a:solidFill>
                  </a:rPr>
                  <a:t> + 5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>
                    <a:solidFill>
                      <a:srgbClr val="FF0000"/>
                    </a:solidFill>
                  </a:rPr>
                  <a:t> + 20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400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09" y="5571886"/>
                <a:ext cx="2961877" cy="509178"/>
              </a:xfrm>
              <a:prstGeom prst="rect">
                <a:avLst/>
              </a:prstGeom>
              <a:blipFill rotWithShape="1">
                <a:blip r:embed="rId5"/>
                <a:stretch>
                  <a:fillRect l="-12" t="-78" r="20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ircle: Hollow 7"/>
          <p:cNvSpPr/>
          <p:nvPr/>
        </p:nvSpPr>
        <p:spPr>
          <a:xfrm>
            <a:off x="4568002" y="5418667"/>
            <a:ext cx="2934484" cy="903111"/>
          </a:xfrm>
          <a:prstGeom prst="donut">
            <a:avLst>
              <a:gd name="adj" fmla="val 479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3526</Words>
  <Application>WPS Slides</Application>
  <PresentationFormat>Widescreen</PresentationFormat>
  <Paragraphs>446</Paragraphs>
  <Slides>19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19</vt:i4>
      </vt:variant>
    </vt:vector>
  </HeadingPairs>
  <TitlesOfParts>
    <vt:vector size="62" baseType="lpstr">
      <vt:lpstr>Arial</vt:lpstr>
      <vt:lpstr>SimSun</vt:lpstr>
      <vt:lpstr>Wingdings</vt:lpstr>
      <vt:lpstr>Times New Roman</vt:lpstr>
      <vt:lpstr>Cambria Math</vt:lpstr>
      <vt:lpstr>.VnHelvetIns</vt:lpstr>
      <vt:lpstr>Segoe Print</vt:lpstr>
      <vt:lpstr>Calibri</vt:lpstr>
      <vt:lpstr>.VnClarendon</vt:lpstr>
      <vt:lpstr>.VnStamp</vt:lpstr>
      <vt:lpstr>.VnBlack</vt:lpstr>
      <vt:lpstr>.VnClarendonH</vt:lpstr>
      <vt:lpstr>.VnBahamasB</vt:lpstr>
      <vt:lpstr>.VnBodoniH</vt:lpstr>
      <vt:lpstr>.VnCentury Schoolbook</vt:lpstr>
      <vt:lpstr>Arial</vt:lpstr>
      <vt:lpstr>思源黑体 Normal</vt:lpstr>
      <vt:lpstr>Catamaran</vt:lpstr>
      <vt:lpstr>Microsoft YaHei</vt:lpstr>
      <vt:lpstr>Arial Unicode MS</vt:lpstr>
      <vt:lpstr>Calibri Light</vt:lpstr>
      <vt:lpstr>Office Theme</vt:lpstr>
      <vt:lpstr>2_Office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Khái niệm đa thức một biến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NHUNG NGUYEN</cp:lastModifiedBy>
  <cp:revision>77</cp:revision>
  <dcterms:created xsi:type="dcterms:W3CDTF">2023-02-18T10:52:00Z</dcterms:created>
  <dcterms:modified xsi:type="dcterms:W3CDTF">2025-04-15T14:58:01Z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3B0EEAA5C6E0433EBD628C13A402D893_13</vt:lpwstr>
  </property>
  <property fmtid="{D5CDD505-2E9C-101B-9397-08002B2CF9AE}" pid="3" name="KSOProductBuildVer">
    <vt:lpwstr>1033-12.2.0.20795</vt:lpwstr>
  </property>
</Properties>
</file>