
<file path=[Content_Types].xml><?xml version="1.0" encoding="utf-8"?>
<Types xmlns="http://schemas.openxmlformats.org/package/2006/content-types"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3" r:id="rId5"/>
    <p:sldMasterId id="2147483693" r:id="rId6"/>
  </p:sldMasterIdLst>
  <p:notesMasterIdLst>
    <p:notesMasterId r:id="rId8"/>
  </p:notesMasterIdLst>
  <p:handoutMasterIdLst>
    <p:handoutMasterId r:id="rId23"/>
  </p:handoutMasterIdLst>
  <p:sldIdLst>
    <p:sldId id="696" r:id="rId7"/>
    <p:sldId id="689" r:id="rId9"/>
    <p:sldId id="694" r:id="rId10"/>
    <p:sldId id="613" r:id="rId11"/>
    <p:sldId id="272" r:id="rId12"/>
    <p:sldId id="275" r:id="rId13"/>
    <p:sldId id="664" r:id="rId14"/>
    <p:sldId id="695" r:id="rId15"/>
    <p:sldId id="667" r:id="rId16"/>
    <p:sldId id="647" r:id="rId17"/>
    <p:sldId id="705" r:id="rId18"/>
    <p:sldId id="700" r:id="rId19"/>
    <p:sldId id="701" r:id="rId20"/>
    <p:sldId id="702" r:id="rId21"/>
    <p:sldId id="322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/>
  <p:cmAuthor id="2" name="GhostimeBTT" initials="G" lastIdx="1" clrIdx="2"/>
  <p:cmAuthor id="3" name="DELL" initials="D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FFFFCC"/>
    <a:srgbClr val="008000"/>
    <a:srgbClr val="006600"/>
    <a:srgbClr val="99FFCC"/>
    <a:srgbClr val="003399"/>
    <a:srgbClr val="000099"/>
    <a:srgbClr val="02023C"/>
    <a:srgbClr val="DE4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57" autoAdjust="0"/>
  </p:normalViewPr>
  <p:slideViewPr>
    <p:cSldViewPr showGuides="1">
      <p:cViewPr varScale="1">
        <p:scale>
          <a:sx n="82" d="100"/>
          <a:sy n="82" d="100"/>
        </p:scale>
        <p:origin x="820" y="56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AD509-40CA-4FE7-ACB5-6A190A1C45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9205356" cy="5143500"/>
            <a:chOff x="0" y="0"/>
            <a:chExt cx="9205356" cy="5143500"/>
          </a:xfrm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 userDrawn="1"/>
          </p:nvGrpSpPr>
          <p:grpSpPr>
            <a:xfrm>
              <a:off x="152400" y="100680"/>
              <a:ext cx="9052956" cy="4991467"/>
              <a:chOff x="152400" y="100680"/>
              <a:chExt cx="9052956" cy="4991467"/>
            </a:xfrm>
          </p:grpSpPr>
          <p:sp>
            <p:nvSpPr>
              <p:cNvPr id="6" name="矩形 5"/>
              <p:cNvSpPr/>
              <p:nvPr userDrawn="1"/>
            </p:nvSpPr>
            <p:spPr>
              <a:xfrm>
                <a:off x="152400" y="209550"/>
                <a:ext cx="8839200" cy="4800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237553" flipH="1">
                <a:off x="8332477" y="100680"/>
                <a:ext cx="872879" cy="924706"/>
              </a:xfrm>
              <a:prstGeom prst="rect">
                <a:avLst/>
              </a:prstGeom>
            </p:spPr>
          </p:pic>
          <p:grpSp>
            <p:nvGrpSpPr>
              <p:cNvPr id="9" name="组合 8"/>
              <p:cNvGrpSpPr/>
              <p:nvPr userDrawn="1"/>
            </p:nvGrpSpPr>
            <p:grpSpPr>
              <a:xfrm>
                <a:off x="195471" y="4128820"/>
                <a:ext cx="1814393" cy="963327"/>
                <a:chOff x="195471" y="4128820"/>
                <a:chExt cx="1814393" cy="963327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471" y="4128820"/>
                  <a:ext cx="1328529" cy="963327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55024">
                  <a:off x="1483296" y="4370791"/>
                  <a:ext cx="526568" cy="632280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 panose="020206030504050203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/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/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 panose="020206030504050203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/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 panose="020206030504050203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 panose="020206030504050203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/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/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 panose="020206030504050203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/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 panose="020206030504050203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715100" y="2686850"/>
            <a:ext cx="32451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720000" y="1555450"/>
            <a:ext cx="3655200" cy="10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5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 panose="02020603050405020304"/>
              <a:buNone/>
              <a:defRPr sz="44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/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 panose="02020603050405020304"/>
              <a:buNone/>
              <a:defRPr sz="44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/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defTabSz="685800">
              <a:buClr>
                <a:srgbClr val="000000"/>
              </a:buClr>
            </a:pPr>
            <a:endParaRPr lang="en-US" kern="0"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94870-F910-43C2-8220-5D9B61E8F57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3F118-2CE8-4B9B-888C-619549173FF5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 Nhai ND 13h5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" y="104775"/>
            <a:ext cx="8771467" cy="4933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66700" y="2819290"/>
            <a:ext cx="8610600" cy="1828800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371202" y="2851478"/>
                <a:ext cx="8401595" cy="564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3000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, Không dùng máy tính cầm tay, tính </a:t>
                </a:r>
                <a:r>
                  <a:rPr lang="en-US" sz="3000" dirty="0" err="1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nhanh</a:t>
                </a:r>
                <a:r>
                  <a:rPr lang="en-US" sz="3000" dirty="0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en-US" sz="3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0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000" dirty="0">
                  <a:solidFill>
                    <a:srgbClr val="0033CC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02" y="2851478"/>
                <a:ext cx="8401595" cy="564450"/>
              </a:xfrm>
              <a:prstGeom prst="rect">
                <a:avLst/>
              </a:prstGeom>
              <a:blipFill rotWithShape="1">
                <a:blip r:embed="rId1"/>
                <a:stretch>
                  <a:fillRect l="-4" t="-58" r="3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371202" y="3418081"/>
                <a:ext cx="4751172" cy="564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b, </a:t>
                </a:r>
                <a:r>
                  <a:rPr lang="en-US" sz="3000" dirty="0" err="1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Viết</a:t>
                </a:r>
                <a:r>
                  <a:rPr lang="en-US" sz="3000" dirty="0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3000" dirty="0">
                    <a:solidFill>
                      <a:srgbClr val="0033CC"/>
                    </a:solidFill>
                    <a:latin typeface="+mj-lt"/>
                  </a:rPr>
                  <a:t> </a:t>
                </a:r>
                <a:r>
                  <a:rPr lang="en-US" sz="3000" dirty="0" err="1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dưới</a:t>
                </a:r>
                <a:r>
                  <a:rPr lang="en-US" sz="3000" dirty="0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3000" err="1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dạng</a:t>
                </a:r>
                <a:r>
                  <a:rPr lang="en-US" sz="3000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 tích;</a:t>
                </a:r>
                <a:endParaRPr lang="en-US" sz="3000" dirty="0">
                  <a:solidFill>
                    <a:srgbClr val="0033CC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02" y="3418081"/>
                <a:ext cx="4751172" cy="564450"/>
              </a:xfrm>
              <a:prstGeom prst="rect">
                <a:avLst/>
              </a:prstGeom>
              <a:blipFill rotWithShape="1">
                <a:blip r:embed="rId2"/>
                <a:stretch>
                  <a:fillRect l="-8" t="-91" r="10" b="7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349469" y="3982531"/>
                <a:ext cx="609846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c</a:t>
                </a:r>
                <a:r>
                  <a:rPr lang="en-US" sz="3000">
                    <a:solidFill>
                      <a:srgbClr val="0033CC"/>
                    </a:solidFill>
                    <a:latin typeface="+mj-lt"/>
                    <a:cs typeface="Times New Roman" panose="02020603050405020304" pitchFamily="18" charset="0"/>
                  </a:rPr>
                  <a:t>, Rút gọn biểu thức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3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3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3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000" i="1" dirty="0">
                  <a:solidFill>
                    <a:srgbClr val="0033CC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69" y="3982531"/>
                <a:ext cx="6098464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4" t="-81" r="2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322;p15"/>
          <p:cNvSpPr/>
          <p:nvPr/>
        </p:nvSpPr>
        <p:spPr>
          <a:xfrm>
            <a:off x="3108724" y="1899605"/>
            <a:ext cx="2476500" cy="62899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LUYỆN TẬP 2</a:t>
            </a:r>
            <a:endParaRPr sz="3200" b="1" dirty="0">
              <a:solidFill>
                <a:prstClr val="white"/>
              </a:solidFill>
              <a:latin typeface="+mj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6065" y="78582"/>
            <a:ext cx="5334000" cy="52322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 (2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hút)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9469" y="63143"/>
            <a:ext cx="2816596" cy="2103302"/>
            <a:chOff x="2460181" y="36886"/>
            <a:chExt cx="2816596" cy="21033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0181" y="36886"/>
              <a:ext cx="2816596" cy="210330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644112" y="1582262"/>
              <a:ext cx="2348695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2" name="2 phu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8680" y="923684"/>
            <a:ext cx="2225851" cy="125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0" y="122583"/>
            <a:ext cx="5733753" cy="28545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57200" y="3115134"/>
                <a:ext cx="2857686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𝟐𝟎𝟐</m:t>
                          </m:r>
                          <m: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𝟐𝟎𝟐</m:t>
                          </m:r>
                          <m: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115134"/>
                <a:ext cx="2857686" cy="532966"/>
              </a:xfrm>
              <a:prstGeom prst="rect">
                <a:avLst/>
              </a:prstGeom>
              <a:blipFill rotWithShape="1">
                <a:blip r:embed="rId2"/>
                <a:stretch>
                  <a:fillRect t="-86" r="7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124200" y="3171046"/>
                <a:ext cx="61722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0" cap="none" spc="0" normalizeH="0" baseline="0" noProof="0" dirty="0" smtClean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𝟎𝟐𝟓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𝟎𝟐𝟒</m:t>
                        </m:r>
                      </m:e>
                    </m:d>
                    <m:d>
                      <m:dPr>
                        <m:ctrlP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𝟎𝟐𝟓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2800" b="1" i="1" u="none" strike="noStrike" kern="0" cap="none" spc="0" normalizeH="0" baseline="0" noProof="0" dirty="0" smtClean="0"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𝟎𝟐𝟒</m:t>
                        </m:r>
                      </m:e>
                    </m:d>
                  </m:oMath>
                </a14:m>
                <a:r>
                  <a: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 1 . 4 049 = 4 049</a:t>
                </a:r>
                <a:endPara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171046"/>
                <a:ext cx="6172200" cy="954107"/>
              </a:xfrm>
              <a:prstGeom prst="rect">
                <a:avLst/>
              </a:prstGeom>
              <a:blipFill rotWithShape="1">
                <a:blip r:embed="rId3"/>
                <a:stretch>
                  <a:fillRect t="-51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048000" y="4067252"/>
                <a:ext cx="5840701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1" i="1" u="none" strike="noStrike" kern="0" cap="none" spc="0" normalizeH="0" baseline="0" noProof="0" dirty="0" smtClean="0"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0" cap="none" spc="0" normalizeH="0" baseline="0" noProof="0" dirty="0" smtClean="0"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kumimoji="0" lang="en-US" sz="2800" b="1" i="1" u="none" strike="noStrike" kern="0" cap="none" spc="0" normalizeH="0" baseline="0" noProof="0" dirty="0" smtClean="0"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1" i="0" u="none" strike="noStrike" kern="0" cap="none" spc="0" normalizeH="0" baseline="0" noProof="0" dirty="0" smtClean="0"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𝟐𝟎𝟎</m:t>
                              </m:r>
                              <m:r>
                                <a:rPr kumimoji="0" lang="en-US" sz="2800" b="1" i="0" u="none" strike="noStrike" kern="0" cap="none" spc="0" normalizeH="0" baseline="0" noProof="0" dirty="0" smtClean="0"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2800" b="1" i="0" u="none" strike="noStrike" kern="0" cap="none" spc="0" normalizeH="0" baseline="0" noProof="0" dirty="0" smtClean="0"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2800" b="1" i="1" u="none" strike="noStrike" kern="0" cap="none" spc="0" normalizeH="0" baseline="0" noProof="0" dirty="0" smtClean="0"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1" i="0" u="none" strike="noStrike" kern="0" cap="none" spc="0" normalizeH="0" baseline="0" noProof="0" dirty="0" smtClean="0"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𝟐𝟎𝟎</m:t>
                              </m:r>
                              <m:r>
                                <a:rPr kumimoji="0" lang="en-US" sz="2800" b="1" i="0" u="none" strike="noStrike" kern="0" cap="none" spc="0" normalizeH="0" baseline="0" noProof="0" dirty="0" smtClean="0"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en-US" sz="2800" b="1" i="0" u="none" strike="noStrike" kern="0" cap="none" spc="0" normalizeH="0" baseline="0" noProof="0" dirty="0" smtClean="0"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d>
                          <m:r>
                            <a:rPr kumimoji="0" lang="en-US" sz="2800" b="1" i="0" u="none" strike="noStrike" kern="0" cap="none" spc="0" normalizeH="0" baseline="0" noProof="0" dirty="0" smtClean="0"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kumimoji="0" lang="en-US" sz="2800" b="1" i="0" u="none" strike="noStrike" kern="0" cap="none" spc="0" normalizeH="0" baseline="0" noProof="0" dirty="0" smtClean="0"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𝟐𝟎𝟎</m:t>
                          </m:r>
                        </m:e>
                        <m:sup>
                          <m:r>
                            <a:rPr kumimoji="0" lang="en-US" sz="2800" b="1" i="0" u="none" strike="noStrike" kern="0" cap="none" spc="0" normalizeH="0" baseline="0" noProof="0" dirty="0" smtClean="0"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2800" b="1" i="1" u="none" strike="noStrike" kern="0" cap="none" spc="0" normalizeH="0" baseline="0" noProof="0" dirty="0" smtClean="0"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1" i="0" u="none" strike="noStrike" kern="0" cap="none" spc="0" normalizeH="0" baseline="0" noProof="0" dirty="0" smtClean="0"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kumimoji="0" lang="en-US" sz="2800" b="1" i="0" u="none" strike="noStrike" kern="0" cap="none" spc="0" normalizeH="0" baseline="0" noProof="0" dirty="0" smtClean="0"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28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067252"/>
                <a:ext cx="5840701" cy="532966"/>
              </a:xfrm>
              <a:prstGeom prst="rect">
                <a:avLst/>
              </a:prstGeom>
              <a:blipFill rotWithShape="1">
                <a:blip r:embed="rId4"/>
                <a:stretch>
                  <a:fillRect t="-14" r="10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048000" y="4481754"/>
                <a:ext cx="40482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𝟒𝟎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𝟎𝟎𝟎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𝟑𝟗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𝟗𝟗𝟔</m:t>
                      </m:r>
                    </m:oMath>
                  </m:oMathPara>
                </a14:m>
                <a:endParaRPr kumimoji="0" lang="en-US" sz="28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481754"/>
                <a:ext cx="4048288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07" r="4" b="10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0" y="1435700"/>
            <a:ext cx="1901120" cy="1541449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238536" y="196683"/>
            <a:ext cx="2750797" cy="69866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/>
            <a:r>
              <a:rPr lang="en-US" sz="3600" b="1">
                <a:solidFill>
                  <a:prstClr val="white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VẬN DỤNG 1</a:t>
            </a:r>
            <a:endParaRPr sz="3600" b="1" dirty="0">
              <a:solidFill>
                <a:prstClr val="white"/>
              </a:solidFill>
              <a:latin typeface="+mj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990600" y="4090723"/>
                <a:ext cx="25375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𝟏𝟗𝟖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2800" b="1" i="0" u="none" strike="noStrike" kern="0" cap="none" spc="0" normalizeH="0" baseline="0" noProof="0" dirty="0" smtClean="0"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𝟐𝟎𝟐</m:t>
                      </m:r>
                    </m:oMath>
                  </m:oMathPara>
                </a14:m>
                <a:endParaRPr lang="vi-VN" sz="280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090723"/>
                <a:ext cx="2537518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0" r="2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33350"/>
            <a:ext cx="593013" cy="889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00868" y="-1416054"/>
            <a:ext cx="4063685" cy="9022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3335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vở bài tập Toán bạn An làm bài tập như sau? Em hãy nhận xét bài làm của An?  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334000" y="2647950"/>
            <a:ext cx="9144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8"/>
              <p:cNvSpPr/>
              <p:nvPr/>
            </p:nvSpPr>
            <p:spPr>
              <a:xfrm>
                <a:off x="5328824" y="2639072"/>
                <a:ext cx="923018" cy="8382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20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24" y="2639072"/>
                <a:ext cx="923018" cy="838200"/>
              </a:xfrm>
              <a:prstGeom prst="ellipse">
                <a:avLst/>
              </a:prstGeom>
              <a:blipFill rotWithShape="1">
                <a:blip r:embed="rId3"/>
                <a:stretch>
                  <a:fillRect l="-746" t="-759" r="-659" b="-756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4570612" y="3676650"/>
            <a:ext cx="205878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val 9"/>
              <p:cNvSpPr/>
              <p:nvPr/>
            </p:nvSpPr>
            <p:spPr>
              <a:xfrm>
                <a:off x="4588460" y="3685528"/>
                <a:ext cx="2019950" cy="81156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vi-VN" sz="32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vi-VN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20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460" y="3685528"/>
                <a:ext cx="2019950" cy="811566"/>
              </a:xfrm>
              <a:prstGeom prst="ellipse">
                <a:avLst/>
              </a:prstGeom>
              <a:blipFill rotWithShape="1">
                <a:blip r:embed="rId4"/>
                <a:stretch>
                  <a:fillRect l="-343" t="-859" r="-285" b="-779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val 10"/>
              <p:cNvSpPr/>
              <p:nvPr/>
            </p:nvSpPr>
            <p:spPr>
              <a:xfrm>
                <a:off x="6826257" y="3642832"/>
                <a:ext cx="2058785" cy="8382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320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257" y="3642832"/>
                <a:ext cx="2058785" cy="838200"/>
              </a:xfrm>
              <a:prstGeom prst="ellipse">
                <a:avLst/>
              </a:prstGeom>
              <a:blipFill rotWithShape="1">
                <a:blip r:embed="rId5"/>
                <a:stretch>
                  <a:fillRect l="-309" t="-814" r="-303" b="-70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9800" y="2266950"/>
            <a:ext cx="2179893" cy="1759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43150"/>
            <a:ext cx="1611085" cy="15675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00600" y="1134487"/>
            <a:ext cx="4114800" cy="792869"/>
            <a:chOff x="3810000" y="971550"/>
            <a:chExt cx="4800600" cy="792869"/>
          </a:xfrm>
        </p:grpSpPr>
        <p:sp>
          <p:nvSpPr>
            <p:cNvPr id="8" name="Speech Bubble: Rectangle with Corners Rounded 7"/>
            <p:cNvSpPr/>
            <p:nvPr/>
          </p:nvSpPr>
          <p:spPr>
            <a:xfrm>
              <a:off x="3810000" y="1093081"/>
              <a:ext cx="4724400" cy="671338"/>
            </a:xfrm>
            <a:prstGeom prst="wedgeRoundRectCallout">
              <a:avLst>
                <a:gd name="adj1" fmla="val 9755"/>
                <a:gd name="adj2" fmla="val 92903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810000" y="971550"/>
                  <a:ext cx="4800600" cy="5886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 −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).(−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 –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) =</m:t>
                      </m:r>
                    </m:oMath>
                  </a14:m>
                  <a:r>
                    <a:rPr lang="en-US" sz="2400" b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1</m:t>
                      </m:r>
                      <m:r>
                        <a:rPr lang="en-US" sz="2400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vi-VN" sz="24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vi-VN" sz="24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971550"/>
                  <a:ext cx="4800600" cy="588687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peech Bubble: Rectangle with Corners Rounded 9"/>
              <p:cNvSpPr/>
              <p:nvPr/>
            </p:nvSpPr>
            <p:spPr>
              <a:xfrm>
                <a:off x="65314" y="994917"/>
                <a:ext cx="4191000" cy="599034"/>
              </a:xfrm>
              <a:prstGeom prst="wedgeRoundRectCallout">
                <a:avLst>
                  <a:gd name="adj1" fmla="val 19355"/>
                  <a:gd name="adj2" fmla="val 162719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𝒙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).(−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𝒙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 =</m:t>
                    </m:r>
                  </m:oMath>
                </a14:m>
                <a:r>
                  <a:rPr lang="en-US" sz="24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𝟏</m:t>
                    </m:r>
                  </m:oMath>
                </a14:m>
                <a:endParaRPr lang="vi-VN" sz="24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Speech Bubble: Rectangle with Corners Rounded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" y="994917"/>
                <a:ext cx="4191000" cy="599034"/>
              </a:xfrm>
              <a:prstGeom prst="wedgeRoundRectCallout">
                <a:avLst>
                  <a:gd name="adj1" fmla="val 19355"/>
                  <a:gd name="adj2" fmla="val 162719"/>
                  <a:gd name="adj3" fmla="val 16667"/>
                </a:avLst>
              </a:prstGeom>
              <a:blipFill rotWithShape="1">
                <a:blip r:embed="rId4"/>
                <a:stretch>
                  <a:fillRect l="-316" t="-2205" r="-290" b="-114785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492829" y="77560"/>
            <a:ext cx="40386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TRANH LUẬN</a:t>
            </a:r>
            <a:endParaRPr lang="en-GB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1356"/>
            <a:ext cx="1130853" cy="1564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9234" y="4055367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Ai đúng, ai sai nhỉ?</a:t>
            </a:r>
            <a:endParaRPr lang="vi-VN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studio Clip art Bài tập về nhà Học sinh - png tải về - Miễn phí trong suốt  Phim Hoạt Hình png Tải về.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62197"/>
            <a:ext cx="3037114" cy="15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3352800" y="162197"/>
            <a:ext cx="5334000" cy="155230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THÁCH ĐẤU TÀI BA</a:t>
            </a:r>
            <a:endParaRPr lang="vi-VN" sz="24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962150"/>
            <a:ext cx="7696200" cy="1727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Áp dụng các kiến thức đã học em hãy tự ra đề bài toán </a:t>
            </a:r>
            <a:r>
              <a:rPr lang="en-US" sz="2800" b="1" u="sng">
                <a:solidFill>
                  <a:srgbClr val="FF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tính nhanh tích của hai số tự nhiên </a:t>
            </a:r>
            <a:r>
              <a:rPr lang="en-US" sz="28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sử dụng hằng đẳng thức hiệu hai bình phương?</a:t>
            </a:r>
            <a:endParaRPr lang="vi-VN" sz="2800" b="1">
              <a:solidFill>
                <a:srgbClr val="00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1986824" y="443297"/>
            <a:ext cx="5132816" cy="54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660"/>
              </a:lnSpc>
              <a:spcBef>
                <a:spcPct val="0"/>
              </a:spcBef>
            </a:pPr>
            <a:r>
              <a:rPr lang="en-US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53851" y="1625640"/>
            <a:ext cx="2649805" cy="3332082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3970584" y="4026347"/>
              <a:ext cx="2234226" cy="544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2450"/>
                </a:lnSpc>
                <a:spcBef>
                  <a:spcPct val="0"/>
                </a:spcBef>
              </a:pPr>
              <a:r>
                <a:rPr lang="en-US" sz="2700" b="1" dirty="0">
                  <a:solidFill>
                    <a:prstClr val="black"/>
                  </a:solidFill>
                  <a:latin typeface="Arial" panose="020B0604020202020204"/>
                </a:rPr>
                <a:t>01</a:t>
              </a:r>
              <a:endParaRPr lang="en-US" sz="3000" b="1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917659" y="4798501"/>
              <a:ext cx="4191640" cy="31381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en-US" sz="2400" b="1" dirty="0" err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Ôn</a:t>
              </a:r>
              <a:r>
                <a:rPr lang="en-US" sz="24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err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lại</a:t>
              </a:r>
              <a:r>
                <a:rPr lang="en-US" sz="2400" b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 khái niệm hằng đẳng thức, áp dụng hằng đẳng thức hiệu hai bình phương</a:t>
              </a:r>
              <a:endParaRPr lang="en-US" sz="24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92164" y="1393562"/>
            <a:ext cx="2645717" cy="3557164"/>
            <a:chOff x="2577906" y="3343376"/>
            <a:chExt cx="4916748" cy="6044862"/>
          </a:xfrm>
        </p:grpSpPr>
        <p:grpSp>
          <p:nvGrpSpPr>
            <p:cNvPr id="32" name="Group 2"/>
            <p:cNvGrpSpPr/>
            <p:nvPr/>
          </p:nvGrpSpPr>
          <p:grpSpPr>
            <a:xfrm>
              <a:off x="2577906" y="3343376"/>
              <a:ext cx="4916748" cy="6044862"/>
              <a:chOff x="-46404" y="-110410"/>
              <a:chExt cx="1859283" cy="2285884"/>
            </a:xfrm>
          </p:grpSpPr>
          <p:sp>
            <p:nvSpPr>
              <p:cNvPr id="36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/>
              <p:cNvSpPr/>
              <p:nvPr/>
            </p:nvSpPr>
            <p:spPr>
              <a:xfrm>
                <a:off x="-46404" y="-110410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/>
              <p:cNvSpPr/>
              <p:nvPr/>
            </p:nvSpPr>
            <p:spPr>
              <a:xfrm>
                <a:off x="0" y="3423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34" name="TextBox 21"/>
            <p:cNvSpPr txBox="1"/>
            <p:nvPr/>
          </p:nvSpPr>
          <p:spPr>
            <a:xfrm>
              <a:off x="4084775" y="4170406"/>
              <a:ext cx="2234226" cy="544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2450"/>
                </a:lnSpc>
                <a:spcBef>
                  <a:spcPct val="0"/>
                </a:spcBef>
              </a:pPr>
              <a:r>
                <a:rPr lang="en-US" sz="2700" b="1" dirty="0">
                  <a:solidFill>
                    <a:prstClr val="black"/>
                  </a:solidFill>
                  <a:latin typeface="Arial" panose="020B0604020202020204"/>
                </a:rPr>
                <a:t>02</a:t>
              </a:r>
              <a:endParaRPr lang="en-US" sz="3000" b="1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35" name="TextBox 23"/>
            <p:cNvSpPr txBox="1"/>
            <p:nvPr/>
          </p:nvSpPr>
          <p:spPr>
            <a:xfrm>
              <a:off x="2963262" y="4778380"/>
              <a:ext cx="4075327" cy="2510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en-US" sz="2400" b="1" dirty="0" err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Hoàn</a:t>
              </a:r>
              <a:r>
                <a:rPr lang="en-US" sz="24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 thành </a:t>
              </a:r>
              <a:r>
                <a:rPr lang="en-US" sz="2400" b="1" dirty="0" err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tập 2.1 và 2.2 (ý a,b) 2.6 trong SGK/33</a:t>
              </a:r>
              <a:r>
                <a:rPr lang="en-US" sz="2400" b="1">
                  <a:solidFill>
                    <a:srgbClr val="E87B69"/>
                  </a:solidFill>
                  <a:latin typeface="+mj-lt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E87B69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133543" y="1657525"/>
            <a:ext cx="2628623" cy="3332081"/>
            <a:chOff x="2609674" y="3635349"/>
            <a:chExt cx="4884980" cy="5662373"/>
          </a:xfrm>
        </p:grpSpPr>
        <p:grpSp>
          <p:nvGrpSpPr>
            <p:cNvPr id="40" name="Group 2"/>
            <p:cNvGrpSpPr/>
            <p:nvPr/>
          </p:nvGrpSpPr>
          <p:grpSpPr>
            <a:xfrm>
              <a:off x="2609674" y="3635349"/>
              <a:ext cx="4884980" cy="5662373"/>
              <a:chOff x="-34391" y="0"/>
              <a:chExt cx="1847270" cy="2141244"/>
            </a:xfrm>
          </p:grpSpPr>
          <p:sp>
            <p:nvSpPr>
              <p:cNvPr id="44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/>
              <p:cNvSpPr/>
              <p:nvPr/>
            </p:nvSpPr>
            <p:spPr>
              <a:xfrm>
                <a:off x="-34391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42" name="TextBox 21"/>
            <p:cNvSpPr txBox="1"/>
            <p:nvPr/>
          </p:nvSpPr>
          <p:spPr>
            <a:xfrm>
              <a:off x="4139957" y="4076976"/>
              <a:ext cx="2234226" cy="544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2450"/>
                </a:lnSpc>
                <a:spcBef>
                  <a:spcPct val="0"/>
                </a:spcBef>
              </a:pPr>
              <a:r>
                <a:rPr lang="en-US" sz="2700" b="1" dirty="0">
                  <a:solidFill>
                    <a:prstClr val="black"/>
                  </a:solidFill>
                  <a:latin typeface="Arial" panose="020B0604020202020204"/>
                </a:rPr>
                <a:t>03</a:t>
              </a:r>
              <a:endParaRPr lang="en-US" sz="3000" b="1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3" name="TextBox 23"/>
            <p:cNvSpPr txBox="1"/>
            <p:nvPr/>
          </p:nvSpPr>
          <p:spPr>
            <a:xfrm>
              <a:off x="2713258" y="4800466"/>
              <a:ext cx="4457926" cy="43410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spcBef>
                  <a:spcPct val="0"/>
                </a:spcBef>
              </a:pPr>
              <a:r>
                <a:rPr lang="en-US" sz="2400" b="1" dirty="0" err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Chuẩn</a:t>
              </a:r>
              <a:r>
                <a:rPr lang="en-US" sz="24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err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bị</a:t>
              </a:r>
              <a:r>
                <a:rPr lang="en-US" sz="2400" b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 nội dung mục 3,4 trong bài: “Hiệu hai bình phương. Bình phương của một tổng hay hiệu”</a:t>
              </a:r>
              <a:endParaRPr lang="nl-NL" sz="2400" b="1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Arial" panose="020B0604020202020204"/>
              </a:endParaRPr>
            </a:p>
            <a:p>
              <a:pPr algn="ctr" defTabSz="457200">
                <a:spcBef>
                  <a:spcPct val="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059" y="147844"/>
            <a:ext cx="1533302" cy="1322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71869" y="56504"/>
            <a:ext cx="1536924" cy="13798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410236" y="550610"/>
            <a:ext cx="1847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>
              <a:buClr>
                <a:srgbClr val="000000"/>
              </a:buClr>
            </a:pPr>
            <a:endParaRPr lang="en-US" altLang="en-US" sz="105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gray">
          <a:xfrm>
            <a:off x="1974542" y="1809750"/>
            <a:ext cx="5659379" cy="76200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 algn="ctr">
            <a:solidFill>
              <a:schemeClr val="bg2"/>
            </a:solidFill>
            <a:round/>
          </a:ln>
          <a:effectLst/>
        </p:spPr>
        <p:txBody>
          <a:bodyPr wrap="none" anchor="ctr"/>
          <a:lstStyle/>
          <a:p>
            <a:pPr algn="ctr" defTabSz="685800" eaLnBrk="0" hangingPunct="0">
              <a:buClr>
                <a:srgbClr val="000000"/>
              </a:buClr>
            </a:pPr>
            <a:r>
              <a:rPr lang="en-US" altLang="en-US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NHỮNG HẰNG ĐẲNG THỨC ĐÁNG NHỚ</a:t>
            </a:r>
            <a:endParaRPr lang="en-US" altLang="en-US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479" name="AutoShape 47"/>
          <p:cNvSpPr>
            <a:spLocks noChangeArrowheads="1"/>
          </p:cNvSpPr>
          <p:nvPr/>
        </p:nvSpPr>
        <p:spPr bwMode="gray">
          <a:xfrm>
            <a:off x="1978981" y="3181350"/>
            <a:ext cx="5659379" cy="76200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 algn="ctr">
            <a:solidFill>
              <a:schemeClr val="bg2"/>
            </a:solidFill>
            <a:round/>
          </a:ln>
          <a:effectLst/>
        </p:spPr>
        <p:txBody>
          <a:bodyPr wrap="none" anchor="ctr"/>
          <a:lstStyle/>
          <a:p>
            <a:pPr algn="ctr" defTabSz="685800" eaLnBrk="0" hangingPunct="0">
              <a:buClr>
                <a:srgbClr val="000000"/>
              </a:buClr>
            </a:pPr>
            <a:r>
              <a:rPr lang="en-US" altLang="en-US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PHÂN TÍCH ĐA THỨC THÀNH NHÂN TỬ</a:t>
            </a:r>
            <a:endParaRPr lang="en-US" altLang="en-US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490408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Chương II. </a:t>
            </a:r>
            <a:endParaRPr lang="en-US" sz="2800" b="1" ker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685800">
              <a:buClr>
                <a:srgbClr val="000000"/>
              </a:buClr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HẰNG ĐẲNG THỨC ĐÁNG NHỚ VÀ ỨNG DỤNG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 animBg="1"/>
      <p:bldP spid="184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59" y="84160"/>
            <a:ext cx="1493541" cy="1312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354067"/>
            <a:ext cx="6248400" cy="52322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 BÀN (2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hút)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837181"/>
            <a:ext cx="8305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Hãy tính giá trị mỗi vế của từng đẳng thức trên với</a:t>
            </a:r>
            <a:r>
              <a:rPr lang="vi-VN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= </a:t>
            </a:r>
            <a:r>
              <a:rPr lang="en-US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1, b = 2 và so sánh kết quả?</a:t>
            </a:r>
            <a:endParaRPr lang="vi-VN" sz="3200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6000" y="1122050"/>
            <a:ext cx="5147878" cy="1569660"/>
            <a:chOff x="2590800" y="1276350"/>
            <a:chExt cx="5147878" cy="1569660"/>
          </a:xfrm>
        </p:grpSpPr>
        <p:sp>
          <p:nvSpPr>
            <p:cNvPr id="10" name="Rectangle 9"/>
            <p:cNvSpPr/>
            <p:nvPr/>
          </p:nvSpPr>
          <p:spPr>
            <a:xfrm>
              <a:off x="3048000" y="1276350"/>
              <a:ext cx="469067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u="none" strike="noStrike" kern="1200" cap="none" spc="0" normalizeH="0" baseline="0" noProof="0">
                  <a:solidFill>
                    <a:srgbClr val="0000FF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Cho các đẳng thức</a:t>
              </a:r>
              <a:endParaRPr kumimoji="0" lang="en-US" sz="3200" b="1" u="none" strike="noStrike" kern="1200" cap="none" spc="0" normalizeH="0" baseline="0" noProof="0">
                <a:solidFill>
                  <a:srgbClr val="0000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3200" b="1">
                  <a:solidFill>
                    <a:srgbClr val="0000FF"/>
                  </a:solidFill>
                  <a:latin typeface="+mj-lt"/>
                  <a:cs typeface="Times New Roman" panose="02020603050405020304" pitchFamily="18" charset="0"/>
                </a:rPr>
                <a:t>	a) (a + 1).b = ab + b</a:t>
              </a:r>
              <a:endParaRPr lang="en-US" sz="32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200" b="1" u="none" strike="noStrike" kern="1200" cap="none" spc="0" normalizeH="0" baseline="0" noProof="0">
                  <a:solidFill>
                    <a:srgbClr val="0000FF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	b) a</a:t>
              </a:r>
              <a:r>
                <a:rPr kumimoji="0" lang="en-US" sz="3200" b="1" u="none" strike="noStrike" kern="1200" cap="none" spc="0" normalizeH="0" baseline="30000" noProof="0">
                  <a:solidFill>
                    <a:srgbClr val="0000FF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2</a:t>
              </a:r>
              <a:r>
                <a:rPr kumimoji="0" lang="en-US" sz="3200" b="1" u="none" strike="noStrike" kern="1200" cap="none" spc="0" normalizeH="0" noProof="0">
                  <a:solidFill>
                    <a:srgbClr val="0000FF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– b = 3a + b</a:t>
              </a:r>
              <a:r>
                <a:rPr kumimoji="0" lang="en-US" sz="2800" b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800" y="1381365"/>
              <a:ext cx="348814" cy="523220"/>
            </a:xfrm>
            <a:prstGeom prst="rect">
              <a:avLst/>
            </a:prstGeom>
          </p:spPr>
        </p:pic>
      </p:grpSp>
      <p:pic>
        <p:nvPicPr>
          <p:cNvPr id="8" name="2 phu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3598565"/>
            <a:ext cx="2644951" cy="1487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82672" y="938017"/>
            <a:ext cx="8222343" cy="147732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Nếu hai biểu thức (đại số) A và B luôn cùng nhận giá trị bằng nhau với mọi giá trị của biến thì ta nói </a:t>
            </a:r>
            <a:r>
              <a:rPr lang="en-US" sz="30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 = B </a:t>
            </a:r>
            <a:r>
              <a:rPr lang="en-US" sz="3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là một </a:t>
            </a:r>
            <a:r>
              <a:rPr lang="en-US" sz="30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đồng nhất thức </a:t>
            </a:r>
            <a:r>
              <a:rPr lang="en-US" sz="3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hay là một </a:t>
            </a:r>
            <a:r>
              <a:rPr lang="en-US" sz="30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hằng đẳng thức.</a:t>
            </a:r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0828" y="179004"/>
            <a:ext cx="1816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Khái</a:t>
            </a:r>
            <a:r>
              <a:rPr lang="en-US" sz="32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niệm</a:t>
            </a:r>
            <a:endParaRPr lang="en-US" sz="3200" b="1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56375" y="8087647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hằng đẳng 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876" y="3992078"/>
            <a:ext cx="4076524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là các hằng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đẳng thức.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3674" y="2720574"/>
            <a:ext cx="8636652" cy="1192822"/>
            <a:chOff x="253674" y="2720574"/>
            <a:chExt cx="8636652" cy="1192822"/>
          </a:xfrm>
        </p:grpSpPr>
        <p:sp>
          <p:nvSpPr>
            <p:cNvPr id="12" name="Google Shape;304;p14"/>
            <p:cNvSpPr/>
            <p:nvPr/>
          </p:nvSpPr>
          <p:spPr>
            <a:xfrm>
              <a:off x="321285" y="2720574"/>
              <a:ext cx="1511062" cy="523220"/>
            </a:xfrm>
            <a:prstGeom prst="roundRect">
              <a:avLst>
                <a:gd name="adj" fmla="val 16667"/>
              </a:avLst>
            </a:prstGeom>
            <a:solidFill>
              <a:srgbClr val="5F497A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" panose="020B0604020202020204"/>
                  <a:cs typeface="Arial" panose="020B0604020202020204"/>
                  <a:sym typeface="Arial" panose="020B0604020202020204"/>
                </a:rPr>
                <a:t>Ví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0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" panose="020B0604020202020204"/>
                  <a:cs typeface="Arial" panose="020B0604020202020204"/>
                  <a:sym typeface="Arial" panose="020B0604020202020204"/>
                </a:rPr>
                <a:t>dụ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" panose="020B0604020202020204"/>
                  <a:cs typeface="Arial" panose="020B0604020202020204"/>
                  <a:sym typeface="Arial" panose="020B0604020202020204"/>
                </a:rPr>
                <a:t> 1</a:t>
              </a:r>
              <a:endPara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5000" y="2749730"/>
              <a:ext cx="453102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đẳng thức thường gặp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: Rounded Corners 1"/>
                <p:cNvSpPr/>
                <p:nvPr/>
              </p:nvSpPr>
              <p:spPr>
                <a:xfrm>
                  <a:off x="253674" y="3403859"/>
                  <a:ext cx="2454304" cy="505709"/>
                </a:xfrm>
                <a:prstGeom prst="roundRect">
                  <a:avLst/>
                </a:prstGeom>
                <a:solidFill>
                  <a:srgbClr val="99FF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oMath>
                    </m:oMathPara>
                  </a14:m>
                  <a:endPara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" name="Rectangle: Rounded Corners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674" y="3403859"/>
                  <a:ext cx="2454304" cy="505709"/>
                </a:xfrm>
                <a:prstGeom prst="roundRect">
                  <a:avLst/>
                </a:prstGeom>
                <a:blipFill rotWithShape="1">
                  <a:blip r:embed="rId1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: Rounded Corners 12"/>
                <p:cNvSpPr/>
                <p:nvPr/>
              </p:nvSpPr>
              <p:spPr>
                <a:xfrm>
                  <a:off x="2895600" y="3407687"/>
                  <a:ext cx="2454304" cy="505709"/>
                </a:xfrm>
                <a:prstGeom prst="roundRect">
                  <a:avLst/>
                </a:prstGeom>
                <a:solidFill>
                  <a:srgbClr val="99FF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oMath>
                    </m:oMathPara>
                  </a14:m>
                  <a:endPara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3" name="Rectangle: Rounded Corners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3407687"/>
                  <a:ext cx="2454304" cy="505709"/>
                </a:xfrm>
                <a:prstGeom prst="roundRect">
                  <a:avLst/>
                </a:prstGeom>
                <a:blipFill rotWithShape="1">
                  <a:blip r:embed="rId2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Rectangle: Rounded Corners 20"/>
                <p:cNvSpPr/>
                <p:nvPr/>
              </p:nvSpPr>
              <p:spPr>
                <a:xfrm>
                  <a:off x="5537526" y="3407687"/>
                  <a:ext cx="3352800" cy="505709"/>
                </a:xfrm>
                <a:prstGeom prst="roundRect">
                  <a:avLst/>
                </a:prstGeom>
                <a:solidFill>
                  <a:srgbClr val="99FF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oMath>
                    </m:oMathPara>
                  </a14:m>
                  <a:endPara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1" name="Rectangle: Rounded Corners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7526" y="3407687"/>
                  <a:ext cx="3352800" cy="505709"/>
                </a:xfrm>
                <a:prstGeom prst="roundRect">
                  <a:avLst/>
                </a:prstGeom>
                <a:blipFill rotWithShape="1">
                  <a:blip r:embed="rId3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67594" y="193154"/>
            <a:ext cx="1432606" cy="54142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>
              <a:defRPr/>
            </a:pPr>
            <a:r>
              <a:rPr lang="en-US" sz="3200" b="1" dirty="0" err="1">
                <a:solidFill>
                  <a:prstClr val="white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Ví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dụ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2</a:t>
            </a:r>
            <a:endParaRPr sz="3200" b="1" dirty="0">
              <a:solidFill>
                <a:prstClr val="white"/>
              </a:solidFill>
              <a:latin typeface="+mj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307;p14"/>
          <p:cNvSpPr txBox="1"/>
          <p:nvPr/>
        </p:nvSpPr>
        <p:spPr>
          <a:xfrm flipH="1">
            <a:off x="381000" y="1731803"/>
            <a:ext cx="849757" cy="50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 defTabSz="457200">
              <a:defRPr/>
            </a:pPr>
            <a:r>
              <a:rPr lang="en-US" sz="3000" b="1" u="sng" dirty="0" err="1">
                <a:solidFill>
                  <a:srgbClr val="0000FF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Giải</a:t>
            </a:r>
            <a:endParaRPr sz="3000" b="1" u="sng" dirty="0">
              <a:solidFill>
                <a:srgbClr val="0000FF"/>
              </a:solidFill>
              <a:latin typeface="+mj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257284" y="2322457"/>
                <a:ext cx="8629432" cy="1828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457200">
                  <a:lnSpc>
                    <a:spcPct val="130000"/>
                  </a:lnSpc>
                  <a:spcBef>
                    <a:spcPts val="600"/>
                  </a:spcBef>
                </a:pPr>
                <a:r>
                  <a:rPr lang="en-US" sz="2800" b="1" dirty="0">
                    <a:solidFill>
                      <a:prstClr val="black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2800" b="1">
                    <a:solidFill>
                      <a:prstClr val="black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) Đẳng thức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800" b="1">
                    <a:solidFill>
                      <a:prstClr val="black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 là hằng đẳng thức.</a:t>
                </a:r>
                <a:endParaRPr lang="en-US" sz="2800" b="1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457200">
                  <a:lnSpc>
                    <a:spcPct val="130000"/>
                  </a:lnSpc>
                  <a:spcBef>
                    <a:spcPts val="600"/>
                  </a:spcBef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2800" b="1">
                    <a:solidFill>
                      <a:prstClr val="black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) 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prstClr val="black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không là hằng đẳng thức </a:t>
                </a:r>
                <a:r>
                  <a:rPr lang="en-US" sz="2800" b="1" i="1">
                    <a:solidFill>
                      <a:srgbClr val="008000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(vì khi ta thay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800" b="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i="1">
                    <a:solidFill>
                      <a:srgbClr val="008000"/>
                    </a:solidFill>
                    <a:latin typeface="+mj-lt"/>
                    <a:ea typeface="Times New Roman" panose="02020603050405020304" pitchFamily="18" charset="0"/>
                    <a:cs typeface="Arial" panose="020B0604020202020204" pitchFamily="34" charset="0"/>
                  </a:rPr>
                  <a:t>thì hai vế của đẳng thức không bằng nhau.)</a:t>
                </a:r>
                <a:endParaRPr lang="en-US" sz="2800" b="1" i="1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84" y="2322457"/>
                <a:ext cx="8629432" cy="1828770"/>
              </a:xfrm>
              <a:prstGeom prst="rect">
                <a:avLst/>
              </a:prstGeom>
              <a:blipFill rotWithShape="1">
                <a:blip r:embed="rId1"/>
                <a:stretch>
                  <a:fillRect l="-1" t="-14" r="6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752600" y="215299"/>
            <a:ext cx="7581715" cy="1429196"/>
            <a:chOff x="1552911" y="228153"/>
            <a:chExt cx="7581715" cy="1429196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582006" y="295532"/>
              <a:ext cx="6981489" cy="136181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00593" y="228153"/>
              <a:ext cx="7334033" cy="671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lnSpc>
                  <a:spcPct val="150000"/>
                </a:lnSpc>
              </a:pPr>
              <a:r>
                <a:rPr lang="en-US" sz="2800" b="1">
                  <a:solidFill>
                    <a:srgbClr val="0000FF"/>
                  </a:solidFill>
                  <a:ea typeface="Times New Roman" panose="02020603050405020304" pitchFamily="18" charset="0"/>
                </a:rPr>
                <a:t>Đẳng thức nào sau đây là hằng đẳng thức?</a:t>
              </a:r>
              <a:endParaRPr lang="en-US" sz="2800" b="1">
                <a:solidFill>
                  <a:srgbClr val="0000FF"/>
                </a:solidFill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1552911" y="895223"/>
                  <a:ext cx="3656194" cy="6796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 defTabSz="457200">
                    <a:lnSpc>
                      <a:spcPct val="150000"/>
                    </a:lnSpc>
                    <a:defRPr/>
                  </a:pPr>
                  <a:r>
                    <a:rPr lang="en-US" sz="2800">
                      <a:solidFill>
                        <a:prstClr val="black"/>
                      </a:solidFill>
                      <a:ea typeface="Times New Roman" panose="02020603050405020304" pitchFamily="18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d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</m:oMath>
                  </a14:m>
                  <a:endParaRPr lang="en-US" sz="2800" dirty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911" y="895223"/>
                  <a:ext cx="3656194" cy="679673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5830531" y="895222"/>
                  <a:ext cx="2509405" cy="6796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 defTabSz="457200">
                    <a:lnSpc>
                      <a:spcPct val="150000"/>
                    </a:lnSpc>
                    <a:defRPr/>
                  </a:pPr>
                  <a:r>
                    <a:rPr lang="en-US" sz="2800">
                      <a:solidFill>
                        <a:prstClr val="black"/>
                      </a:solidFill>
                      <a:ea typeface="Times New Roman" panose="02020603050405020304" pitchFamily="18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endParaRPr lang="en-US" sz="2800" dirty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531" y="895222"/>
                  <a:ext cx="2509405" cy="679673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152400" y="55314"/>
            <a:ext cx="2476500" cy="62899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LUYỆN TẬP 1</a:t>
            </a:r>
            <a:endParaRPr sz="3200" b="1" dirty="0">
              <a:solidFill>
                <a:prstClr val="white"/>
              </a:solidFill>
              <a:latin typeface="+mj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99895" y="671863"/>
                <a:ext cx="8595815" cy="1816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>
                  <a:lnSpc>
                    <a:spcPct val="130000"/>
                  </a:lnSpc>
                </a:pPr>
                <a:r>
                  <a:rPr lang="en-US" sz="2800" b="1">
                    <a:solidFill>
                      <a:srgbClr val="000000"/>
                    </a:solidFill>
                    <a:latin typeface="+mj-lt"/>
                    <a:cs typeface="Arial" panose="020B0604020202020204" pitchFamily="34" charset="0"/>
                  </a:rPr>
                  <a:t>Trong các đẳng thức sau, đẳng thức nào là hằng đẳng thức?</a:t>
                </a:r>
                <a:endParaRPr lang="en-US" sz="2800" b="1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defTabSz="457200">
                  <a:lnSpc>
                    <a:spcPct val="130000"/>
                  </a:lnSpc>
                </a:pPr>
                <a:r>
                  <a:rPr lang="en-US" sz="3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0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</m:oMath>
                </a14:m>
                <a:r>
                  <a:rPr lang="en-US" sz="3000">
                    <a:solidFill>
                      <a:prstClr val="black"/>
                    </a:solidFill>
                    <a:latin typeface="+mj-lt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000">
                  <a:solidFill>
                    <a:prstClr val="black"/>
                  </a:solidFill>
                  <a:latin typeface="+mj-lt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defTabSz="457200">
                  <a:lnSpc>
                    <a:spcPct val="130000"/>
                  </a:lnSpc>
                </a:pPr>
                <a:r>
                  <a:rPr lang="en-US" sz="3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 </a:t>
                </a:r>
                <a:r>
                  <a:rPr lang="en-US" sz="3000">
                    <a:solidFill>
                      <a:prstClr val="black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0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000">
                    <a:solidFill>
                      <a:prstClr val="black"/>
                    </a:solidFill>
                    <a:latin typeface="+mj-lt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300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95" y="671863"/>
                <a:ext cx="8595815" cy="1816779"/>
              </a:xfrm>
              <a:prstGeom prst="rect">
                <a:avLst/>
              </a:prstGeom>
              <a:blipFill rotWithShape="1">
                <a:blip r:embed="rId1"/>
                <a:stretch>
                  <a:fillRect l="-6" t="-2" r="-1237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20852" y="3173833"/>
                <a:ext cx="857485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457200">
                  <a:spcBef>
                    <a:spcPts val="300"/>
                  </a:spcBef>
                </a:pPr>
                <a:r>
                  <a:rPr lang="en-US" sz="2800" b="1">
                    <a:solidFill>
                      <a:srgbClr val="0033CC"/>
                    </a:solidFill>
                    <a:latin typeface="+mj-lt"/>
                    <a:ea typeface="Dotum" panose="020B0600000101010101" pitchFamily="34" charset="-127"/>
                    <a:cs typeface="Arial" panose="020B0604020202020204" pitchFamily="34" charset="0"/>
                  </a:rPr>
                  <a:t>không phải là hằng đẳng thức (vì khi thay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800" b="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800">
                    <a:solidFill>
                      <a:srgbClr val="0033CC"/>
                    </a:solidFill>
                    <a:latin typeface="+mj-lt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rgbClr val="0033CC"/>
                    </a:solidFill>
                    <a:latin typeface="+mj-lt"/>
                    <a:ea typeface="Dotum" panose="020B0600000101010101" pitchFamily="34" charset="-127"/>
                    <a:cs typeface="Arial" panose="020B0604020202020204" pitchFamily="34" charset="0"/>
                  </a:rPr>
                  <a:t>thì hai vế của đẳng thức không bằng nhau).</a:t>
                </a:r>
                <a:endParaRPr lang="en-US" sz="2800" b="1">
                  <a:solidFill>
                    <a:srgbClr val="0033CC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52" y="3173833"/>
                <a:ext cx="8574858" cy="954107"/>
              </a:xfrm>
              <a:prstGeom prst="rect">
                <a:avLst/>
              </a:prstGeom>
              <a:blipFill rotWithShape="1">
                <a:blip r:embed="rId2"/>
                <a:stretch>
                  <a:fillRect l="-6" t="-11" r="4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/>
          <p:cNvSpPr/>
          <p:nvPr/>
        </p:nvSpPr>
        <p:spPr>
          <a:xfrm>
            <a:off x="4343400" y="1555945"/>
            <a:ext cx="642430" cy="23483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105400" y="1220019"/>
            <a:ext cx="3276600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spcBef>
                <a:spcPts val="300"/>
              </a:spcBef>
            </a:pPr>
            <a:r>
              <a:rPr lang="en-US" sz="3000" b="1" i="1">
                <a:solidFill>
                  <a:srgbClr val="FF0000"/>
                </a:solidFill>
                <a:latin typeface="+mj-lt"/>
                <a:ea typeface="Dotum" panose="020B0600000101010101" pitchFamily="34" charset="-127"/>
                <a:cs typeface="Arial" panose="020B0604020202020204" pitchFamily="34" charset="0"/>
              </a:rPr>
              <a:t>là hằng đẳng thức.</a:t>
            </a:r>
            <a:endParaRPr lang="en-US" sz="3000" b="1" i="1">
              <a:solidFill>
                <a:srgbClr val="FF0000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Right 11"/>
          <p:cNvSpPr/>
          <p:nvPr/>
        </p:nvSpPr>
        <p:spPr>
          <a:xfrm rot="5244597">
            <a:off x="1557008" y="2657759"/>
            <a:ext cx="801257" cy="221691"/>
          </a:xfrm>
          <a:prstGeom prst="right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8545" y="48975"/>
            <a:ext cx="877642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HĐ1. </a:t>
            </a:r>
            <a:r>
              <a:rPr lang="en-US" sz="2800" b="1">
                <a:latin typeface="+mj-lt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2.1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+mj-lt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2.1a.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+mj-lt"/>
                <a:cs typeface="Times New Roman" panose="02020603050405020304" pitchFamily="18" charset="0"/>
              </a:rPr>
              <a:t>b,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2.1b.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+mj-lt"/>
                <a:cs typeface="Times New Roman" panose="02020603050405020304" pitchFamily="18" charset="0"/>
              </a:rPr>
              <a:t>c,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b.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2040036"/>
            <a:ext cx="6470543" cy="3103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514350"/>
            <a:ext cx="8839200" cy="1844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solidFill>
                  <a:srgbClr val="0033CC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HĐ2. </a:t>
            </a:r>
            <a:endParaRPr kumimoji="0" lang="en-US" sz="3000" b="1" i="0" u="none" strike="noStrike" kern="1200" cap="none" spc="0" normalizeH="0" baseline="0" noProof="0">
              <a:solidFill>
                <a:srgbClr val="0033CC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 </a:t>
            </a:r>
            <a:r>
              <a:rPr kumimoji="0" lang="en-US" sz="3000" b="1" i="0" u="none" strike="noStrike" kern="1200" cap="none" spc="0" normalizeH="0" baseline="0" noProof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số a,</a:t>
            </a:r>
            <a:r>
              <a:rPr kumimoji="0" lang="en-US" sz="3000" b="1" i="0" u="none" strike="noStrike" kern="1200" cap="none" spc="0" normalizeH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b</a:t>
            </a:r>
            <a:r>
              <a:rPr kumimoji="0" lang="en-US" sz="3000" b="1" i="0" u="none" strike="noStrike" kern="1200" cap="none" spc="0" normalizeH="0" baseline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bất </a:t>
            </a:r>
            <a:r>
              <a:rPr kumimoji="0" lang="en-US" sz="3000" b="1" i="0" u="none" strike="noStrike" kern="1200" cap="none" spc="0" normalizeH="0" baseline="0" noProof="0" dirty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kỳ</a:t>
            </a:r>
            <a:r>
              <a:rPr kumimoji="0" lang="en-US" sz="30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thực</a:t>
            </a:r>
            <a:r>
              <a:rPr kumimoji="0" lang="en-US" sz="30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hiện</a:t>
            </a:r>
            <a:r>
              <a:rPr kumimoji="0" lang="en-US" sz="30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tính </a:t>
            </a:r>
            <a:r>
              <a:rPr lang="en-US" sz="3000" b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(a – b)(a + b) </a:t>
            </a:r>
            <a:endParaRPr lang="en-US" sz="3000" b="1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lvl="0" algn="just">
              <a:lnSpc>
                <a:spcPct val="130000"/>
              </a:lnSpc>
              <a:defRPr/>
            </a:pPr>
            <a:r>
              <a:rPr kumimoji="0" lang="en-US" sz="3000" b="1" i="0" u="none" strike="noStrike" kern="1200" cap="none" spc="0" normalizeH="0" baseline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 </a:t>
            </a:r>
            <a:r>
              <a:rPr kumimoji="0" lang="en-US" sz="3000" b="1" i="0" u="none" strike="noStrike" kern="1200" cap="none" spc="0" normalizeH="0" baseline="0" noProof="0" dirty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đó</a:t>
            </a:r>
            <a:r>
              <a:rPr kumimoji="0" lang="en-US" sz="30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rút</a:t>
            </a:r>
            <a:r>
              <a:rPr kumimoji="0" lang="en-US" sz="30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ra</a:t>
            </a:r>
            <a:r>
              <a:rPr kumimoji="0" lang="en-US" sz="30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liên</a:t>
            </a:r>
            <a:r>
              <a:rPr kumimoji="0" lang="en-US" sz="30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hệ</a:t>
            </a:r>
            <a:r>
              <a:rPr kumimoji="0" lang="en-US" sz="3000" b="1" i="0" u="none" strike="noStrike" kern="1200" cap="none" spc="0" normalizeH="0" baseline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giữa a</a:t>
            </a:r>
            <a:r>
              <a:rPr kumimoji="0" lang="en-US" sz="3000" b="1" i="0" u="none" strike="noStrike" kern="1200" cap="none" spc="0" normalizeH="0" baseline="3000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– b</a:t>
            </a:r>
            <a:r>
              <a:rPr kumimoji="0" lang="en-US" sz="3000" b="1" i="0" u="none" strike="noStrike" kern="1200" cap="none" spc="0" normalizeH="0" baseline="3000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</a:t>
            </a:r>
            <a:r>
              <a:rPr kumimoji="0" lang="en-US" sz="3000" b="1" i="0" u="none" strike="noStrike" kern="1200" cap="none" spc="0" normalizeH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000" b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(a – b)(a + b)</a:t>
            </a:r>
            <a:endParaRPr kumimoji="0" lang="en-US" sz="3000" b="1" i="0" u="none" strike="noStrike" kern="1200" cap="none" spc="0" normalizeH="0" baseline="0" noProof="0" dirty="0"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1865" y="59379"/>
            <a:ext cx="3706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3 (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31):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1487" y="762235"/>
                <a:ext cx="425398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a, </a:t>
                </a:r>
                <a:r>
                  <a:rPr lang="en-US" sz="3000" dirty="0" err="1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nhanh</a:t>
                </a:r>
                <a:r>
                  <a:rPr lang="en-US" sz="30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101</m:t>
                        </m:r>
                      </m:e>
                      <m:sup>
                        <m:r>
                          <a:rPr lang="en-US" sz="3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0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en-US" sz="3000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 dirty="0">
                  <a:solidFill>
                    <a:srgbClr val="0000FF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" y="762235"/>
                <a:ext cx="4253985" cy="553998"/>
              </a:xfrm>
              <a:prstGeom prst="rect">
                <a:avLst/>
              </a:prstGeom>
              <a:blipFill rotWithShape="1">
                <a:blip r:embed="rId1"/>
                <a:stretch>
                  <a:fillRect l="-5" t="-42" r="8" b="9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3874523" y="1292483"/>
            <a:ext cx="74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95472" y="1989563"/>
            <a:ext cx="0" cy="161573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35511" y="2025611"/>
            <a:ext cx="4153687" cy="1866554"/>
            <a:chOff x="235511" y="2025611"/>
            <a:chExt cx="4153687" cy="186655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268838" y="2025611"/>
                  <a:ext cx="227831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101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99</m:t>
                          </m:r>
                        </m:e>
                        <m:sup>
                          <m:r>
                            <a:rPr lang="en-US" sz="2800" b="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838" y="2025611"/>
                  <a:ext cx="2278316" cy="523220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/>
                <p:cNvSpPr/>
                <p:nvPr/>
              </p:nvSpPr>
              <p:spPr>
                <a:xfrm>
                  <a:off x="308786" y="2456943"/>
                  <a:ext cx="408041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=(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01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99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101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99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786" y="2456943"/>
                  <a:ext cx="4080412" cy="52322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/>
                <p:cNvSpPr/>
                <p:nvPr/>
              </p:nvSpPr>
              <p:spPr>
                <a:xfrm>
                  <a:off x="245851" y="2903963"/>
                  <a:ext cx="151073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200</m:t>
                        </m:r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851" y="2903963"/>
                  <a:ext cx="1510735" cy="52322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235511" y="3368945"/>
                  <a:ext cx="123822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400</m:t>
                        </m:r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511" y="3368945"/>
                  <a:ext cx="1238224" cy="52322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4400362" y="732770"/>
            <a:ext cx="4656596" cy="2634325"/>
            <a:chOff x="4400362" y="732770"/>
            <a:chExt cx="4656596" cy="263432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4400362" y="732770"/>
                  <a:ext cx="4656596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000" dirty="0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b, </a:t>
                  </a:r>
                  <a:r>
                    <a:rPr lang="en-US" sz="3000" dirty="0" err="1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Viết</a:t>
                  </a:r>
                  <a:r>
                    <a:rPr lang="en-US" sz="3000" dirty="0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0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0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r>
                    <a:rPr lang="en-US" sz="3000" dirty="0">
                      <a:solidFill>
                        <a:srgbClr val="0000FF"/>
                      </a:solidFill>
                      <a:latin typeface="+mj-lt"/>
                    </a:rPr>
                    <a:t> </a:t>
                  </a:r>
                  <a:r>
                    <a:rPr lang="en-US" sz="3000" dirty="0" err="1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dưới</a:t>
                  </a:r>
                  <a:r>
                    <a:rPr lang="en-US" sz="3000" dirty="0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dạng</a:t>
                  </a:r>
                  <a:r>
                    <a:rPr lang="en-US" sz="3000" dirty="0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tích</a:t>
                  </a:r>
                  <a:endParaRPr lang="en-US" sz="30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362" y="732770"/>
                  <a:ext cx="4656596" cy="553998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/>
                <p:cNvSpPr/>
                <p:nvPr/>
              </p:nvSpPr>
              <p:spPr>
                <a:xfrm>
                  <a:off x="4544538" y="1889323"/>
                  <a:ext cx="154734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4538" y="1889323"/>
                  <a:ext cx="1547347" cy="52322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/>
                <p:cNvSpPr/>
                <p:nvPr/>
              </p:nvSpPr>
              <p:spPr>
                <a:xfrm>
                  <a:off x="4524285" y="2322495"/>
                  <a:ext cx="177054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 dirty="0"/>
                    <a:t> </a:t>
                  </a:r>
                  <a:endParaRPr lang="en-US" sz="2800" dirty="0"/>
                </a:p>
              </p:txBody>
            </p:sp>
          </mc:Choice>
          <mc:Fallback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4285" y="2322495"/>
                  <a:ext cx="1770549" cy="523220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544538" y="2843875"/>
                  <a:ext cx="291118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4538" y="2843875"/>
                  <a:ext cx="2911182" cy="523220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537386" y="1603208"/>
            <a:ext cx="761992" cy="954844"/>
            <a:chOff x="537386" y="1603208"/>
            <a:chExt cx="761992" cy="954844"/>
          </a:xfrm>
        </p:grpSpPr>
        <p:sp>
          <p:nvSpPr>
            <p:cNvPr id="21" name="Oval 20"/>
            <p:cNvSpPr/>
            <p:nvPr/>
          </p:nvSpPr>
          <p:spPr>
            <a:xfrm>
              <a:off x="678551" y="2034832"/>
              <a:ext cx="620827" cy="5232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Speech Bubble: Rectangle with Corners Rounded 2"/>
            <p:cNvSpPr/>
            <p:nvPr/>
          </p:nvSpPr>
          <p:spPr>
            <a:xfrm>
              <a:off x="537386" y="1603208"/>
              <a:ext cx="685800" cy="386355"/>
            </a:xfrm>
            <a:prstGeom prst="wedgeRoundRectCallout">
              <a:avLst>
                <a:gd name="adj1" fmla="val 21348"/>
                <a:gd name="adj2" fmla="val 70529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a</a:t>
              </a:r>
              <a:endParaRPr lang="vi-VN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54573" y="1560620"/>
            <a:ext cx="685800" cy="988202"/>
            <a:chOff x="1654573" y="1560620"/>
            <a:chExt cx="685800" cy="988202"/>
          </a:xfrm>
        </p:grpSpPr>
        <p:sp>
          <p:nvSpPr>
            <p:cNvPr id="2" name="Oval 1"/>
            <p:cNvSpPr/>
            <p:nvPr/>
          </p:nvSpPr>
          <p:spPr>
            <a:xfrm>
              <a:off x="1808382" y="2025602"/>
              <a:ext cx="481604" cy="5232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Speech Bubble: Rectangle with Corners Rounded 21"/>
            <p:cNvSpPr/>
            <p:nvPr/>
          </p:nvSpPr>
          <p:spPr>
            <a:xfrm>
              <a:off x="1654573" y="1560620"/>
              <a:ext cx="685800" cy="386355"/>
            </a:xfrm>
            <a:prstGeom prst="wedgeRoundRectCallout">
              <a:avLst>
                <a:gd name="adj1" fmla="val 21348"/>
                <a:gd name="adj2" fmla="val 70529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b</a:t>
              </a:r>
              <a:endParaRPr lang="vi-VN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47358" y="2348898"/>
            <a:ext cx="2711631" cy="461665"/>
            <a:chOff x="6247358" y="2348898"/>
            <a:chExt cx="2711631" cy="461665"/>
          </a:xfrm>
        </p:grpSpPr>
        <p:sp>
          <p:nvSpPr>
            <p:cNvPr id="24" name="Arrow: Right 23"/>
            <p:cNvSpPr/>
            <p:nvPr/>
          </p:nvSpPr>
          <p:spPr>
            <a:xfrm>
              <a:off x="6247358" y="2536238"/>
              <a:ext cx="467819" cy="14144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715177" y="2348898"/>
                  <a:ext cx="224381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 =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</m:t>
                      </m:r>
                    </m:oMath>
                  </a14:m>
                  <a:r>
                    <a:rPr lang="en-US" sz="2400" b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b = 2</a:t>
                  </a:r>
                  <a:endParaRPr lang="vi-VN" sz="24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177" y="2348898"/>
                  <a:ext cx="2243812" cy="461665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2446</Words>
  <Application>WPS Slides</Application>
  <PresentationFormat>On-screen Show (16:9)</PresentationFormat>
  <Paragraphs>151</Paragraphs>
  <Slides>15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Arial</vt:lpstr>
      <vt:lpstr>Times New Roman</vt:lpstr>
      <vt:lpstr>Calibri</vt:lpstr>
      <vt:lpstr>Cambria Math</vt:lpstr>
      <vt:lpstr>Dotum</vt:lpstr>
      <vt:lpstr>Malgun Gothic</vt:lpstr>
      <vt:lpstr>Calibri</vt:lpstr>
      <vt:lpstr>Cambria</vt:lpstr>
      <vt:lpstr>Microsoft YaHei</vt:lpstr>
      <vt:lpstr>Arial Unicode MS</vt:lpstr>
      <vt:lpstr>Calibri Light</vt:lpstr>
      <vt:lpstr>Custom Design</vt:lpstr>
      <vt:lpstr>2_Office Theme</vt:lpstr>
      <vt:lpstr>1_Office Theme</vt:lpstr>
      <vt:lpstr>6_Office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NHUNG NGUYEN</cp:lastModifiedBy>
  <cp:revision>470</cp:revision>
  <cp:lastPrinted>2024-11-03T14:37:00Z</cp:lastPrinted>
  <dcterms:created xsi:type="dcterms:W3CDTF">2021-07-22T17:31:00Z</dcterms:created>
  <dcterms:modified xsi:type="dcterms:W3CDTF">2025-04-15T14:40:13Z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88CB2B4E728146E6880E8DE09F5C3189_13</vt:lpwstr>
  </property>
  <property fmtid="{D5CDD505-2E9C-101B-9397-08002B2CF9AE}" pid="3" name="KSOProductBuildVer">
    <vt:lpwstr>1033-12.2.0.20795</vt:lpwstr>
  </property>
</Properties>
</file>