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wav" ContentType="audio/x-wav"/>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3" r:id="rId4"/>
    <p:sldMasterId id="2147483683" r:id="rId5"/>
  </p:sldMasterIdLst>
  <p:notesMasterIdLst>
    <p:notesMasterId r:id="rId8"/>
  </p:notesMasterIdLst>
  <p:sldIdLst>
    <p:sldId id="421" r:id="rId6"/>
    <p:sldId id="411" r:id="rId7"/>
    <p:sldId id="689" r:id="rId9"/>
    <p:sldId id="415" r:id="rId10"/>
    <p:sldId id="416" r:id="rId11"/>
    <p:sldId id="263" r:id="rId12"/>
    <p:sldId id="417" r:id="rId13"/>
    <p:sldId id="268" r:id="rId14"/>
    <p:sldId id="413" r:id="rId15"/>
    <p:sldId id="286" r:id="rId16"/>
    <p:sldId id="690" r:id="rId17"/>
    <p:sldId id="691" r:id="rId18"/>
    <p:sldId id="420" r:id="rId19"/>
    <p:sldId id="692" r:id="rId20"/>
    <p:sldId id="261" r:id="rId21"/>
    <p:sldId id="259" r:id="rId22"/>
    <p:sldId id="260" r:id="rId23"/>
    <p:sldId id="694" r:id="rId24"/>
    <p:sldId id="273" r:id="rId25"/>
    <p:sldId id="33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41129" autoAdjust="0"/>
  </p:normalViewPr>
  <p:slideViewPr>
    <p:cSldViewPr snapToGrid="0">
      <p:cViewPr varScale="1">
        <p:scale>
          <a:sx n="23" d="100"/>
          <a:sy n="23" d="100"/>
        </p:scale>
        <p:origin x="40" y="2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3.xml"/><Relationship Id="rId8" Type="http://schemas.openxmlformats.org/officeDocument/2006/relationships/notesMaster" Target="notesMasters/notesMaster1.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0.xml"/><Relationship Id="rId25" Type="http://schemas.openxmlformats.org/officeDocument/2006/relationships/slide" Target="slides/slide19.xml"/><Relationship Id="rId24" Type="http://schemas.openxmlformats.org/officeDocument/2006/relationships/slide" Target="slides/slide18.xml"/><Relationship Id="rId23" Type="http://schemas.openxmlformats.org/officeDocument/2006/relationships/slide" Target="slides/slide17.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6.vml.rels><?xml version="1.0" encoding="UTF-8" standalone="yes"?>
<Relationships xmlns="http://schemas.openxmlformats.org/package/2006/relationships"><Relationship Id="rId4" Type="http://schemas.openxmlformats.org/officeDocument/2006/relationships/image" Target="../media/image36.wmf"/><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8.vml.rels><?xml version="1.0" encoding="UTF-8" standalone="yes"?>
<Relationships xmlns="http://schemas.openxmlformats.org/package/2006/relationships"><Relationship Id="rId5" Type="http://schemas.openxmlformats.org/officeDocument/2006/relationships/image" Target="../media/image53.wmf"/><Relationship Id="rId4" Type="http://schemas.openxmlformats.org/officeDocument/2006/relationships/image" Target="../media/image52.wmf"/><Relationship Id="rId3" Type="http://schemas.openxmlformats.org/officeDocument/2006/relationships/image" Target="../media/image51.wmf"/><Relationship Id="rId2" Type="http://schemas.openxmlformats.org/officeDocument/2006/relationships/image" Target="../media/image50.wmf"/><Relationship Id="rId1" Type="http://schemas.openxmlformats.org/officeDocument/2006/relationships/image" Target="../media/image49.wmf"/></Relationships>
</file>

<file path=ppt/drawings/_rels/vmlDrawing9.vml.rels><?xml version="1.0" encoding="UTF-8" standalone="yes"?>
<Relationships xmlns="http://schemas.openxmlformats.org/package/2006/relationships"><Relationship Id="rId7" Type="http://schemas.openxmlformats.org/officeDocument/2006/relationships/image" Target="../media/image63.wmf"/><Relationship Id="rId6" Type="http://schemas.openxmlformats.org/officeDocument/2006/relationships/image" Target="../media/image62.wmf"/><Relationship Id="rId5" Type="http://schemas.openxmlformats.org/officeDocument/2006/relationships/image" Target="../media/image61.wmf"/><Relationship Id="rId4" Type="http://schemas.openxmlformats.org/officeDocument/2006/relationships/image" Target="../media/image60.wmf"/><Relationship Id="rId3" Type="http://schemas.openxmlformats.org/officeDocument/2006/relationships/image" Target="../media/image58.wmf"/><Relationship Id="rId2" Type="http://schemas.openxmlformats.org/officeDocument/2006/relationships/image" Target="../media/image57.wmf"/><Relationship Id="rId1" Type="http://schemas.openxmlformats.org/officeDocument/2006/relationships/image" Target="../media/image5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B6C130-AA36-4D78-90D0-7F0351D6D3F0}"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D0D6D7-DA27-44A8-A55F-06E73B6610FB}"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200">
                <a:latin typeface="Times New Roman" panose="02020603050405020304" pitchFamily="18" charset="0"/>
                <a:cs typeface="Times New Roman" panose="02020603050405020304" pitchFamily="18" charset="0"/>
              </a:rPr>
              <a:t>Các em đã từng thấy những viên gạch lát nền hình vuông hoặc hình lục giác đều có cạnh bằng nhau được xếp chồng khít lên nhau. </a:t>
            </a:r>
            <a:endParaRPr lang="en-US" sz="1200">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200">
                <a:latin typeface="Times New Roman" panose="02020603050405020304" pitchFamily="18" charset="0"/>
                <a:cs typeface="Times New Roman" panose="02020603050405020304" pitchFamily="18" charset="0"/>
              </a:rPr>
              <a:t>Tương tự, Nếu có những viên gạch hình tam giác xếp được chồng khít lên nhau thì chúng  là các tam giác bằng nhau. Trong hình học, các tam giác bằng nhau có tính chất chung gì đặc biệt, có những cách nào để nhận biết điều đó mà ko phải di chuyển. Vào chương</a:t>
            </a:r>
            <a:endParaRPr lang="vi-VN" sz="1200"/>
          </a:p>
          <a:p>
            <a:endParaRPr lang="en-US"/>
          </a:p>
        </p:txBody>
      </p:sp>
      <p:sp>
        <p:nvSpPr>
          <p:cNvPr id="4" name="Slide Number Placeholder 3"/>
          <p:cNvSpPr>
            <a:spLocks noGrp="1"/>
          </p:cNvSpPr>
          <p:nvPr>
            <p:ph type="sldNum" sz="quarter" idx="5"/>
          </p:nvPr>
        </p:nvSpPr>
        <p:spPr/>
        <p:txBody>
          <a:bodyPr/>
          <a:lstStyle/>
          <a:p>
            <a:fld id="{A7D0D6D7-DA27-44A8-A55F-06E73B6610FB}"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2986841-B6E9-4602-99D2-E5DE711450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941A71-10B5-4A53-844A-333DB9ADD581}"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2986841-B6E9-4602-99D2-E5DE711450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2986841-B6E9-4602-99D2-E5DE711450F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993C744C-32F2-472C-A3DA-B01E71EF129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1665C-4A02-42D2-8CB8-FD000BC07FA2}"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93C744C-32F2-472C-A3DA-B01E71EF129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1665C-4A02-42D2-8CB8-FD000BC07FA2}"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93C744C-32F2-472C-A3DA-B01E71EF129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1665C-4A02-42D2-8CB8-FD000BC07FA2}"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352D4176-D3A5-4E08-B70B-BDA7C9FA86AB}"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2C460A8-9484-421B-9F61-83DF75F4FCF3}" type="slidenum">
              <a:rPr lang="vi-VN" smtClean="0"/>
            </a:fld>
            <a:endParaRPr lang="vi-V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352D4176-D3A5-4E08-B70B-BDA7C9FA86AB}"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2C460A8-9484-421B-9F61-83DF75F4FCF3}" type="slidenum">
              <a:rPr lang="vi-VN" smtClean="0"/>
            </a:fld>
            <a:endParaRPr lang="vi-V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52D4176-D3A5-4E08-B70B-BDA7C9FA86AB}"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2C460A8-9484-421B-9F61-83DF75F4FCF3}" type="slidenum">
              <a:rPr lang="vi-VN" smtClean="0"/>
            </a:fld>
            <a:endParaRPr lang="vi-VN"/>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Date Placeholder 4"/>
          <p:cNvSpPr>
            <a:spLocks noGrp="1"/>
          </p:cNvSpPr>
          <p:nvPr>
            <p:ph type="dt" sz="half" idx="10"/>
          </p:nvPr>
        </p:nvSpPr>
        <p:spPr/>
        <p:txBody>
          <a:bodyPr/>
          <a:lstStyle/>
          <a:p>
            <a:fld id="{352D4176-D3A5-4E08-B70B-BDA7C9FA86AB}"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2C460A8-9484-421B-9F61-83DF75F4FCF3}" type="slidenum">
              <a:rPr lang="vi-VN" smtClean="0"/>
            </a:fld>
            <a:endParaRPr lang="vi-VN"/>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7" name="Date Placeholder 6"/>
          <p:cNvSpPr>
            <a:spLocks noGrp="1"/>
          </p:cNvSpPr>
          <p:nvPr>
            <p:ph type="dt" sz="half" idx="10"/>
          </p:nvPr>
        </p:nvSpPr>
        <p:spPr/>
        <p:txBody>
          <a:bodyPr/>
          <a:lstStyle/>
          <a:p>
            <a:fld id="{352D4176-D3A5-4E08-B70B-BDA7C9FA86AB}" type="datetimeFigureOut">
              <a:rPr lang="vi-VN" smtClean="0"/>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82C460A8-9484-421B-9F61-83DF75F4FCF3}" type="slidenum">
              <a:rPr lang="vi-VN" smtClean="0"/>
            </a:fld>
            <a:endParaRPr lang="vi-VN"/>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352D4176-D3A5-4E08-B70B-BDA7C9FA86AB}" type="datetimeFigureOut">
              <a:rPr lang="vi-VN" smtClean="0"/>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82C460A8-9484-421B-9F61-83DF75F4FCF3}" type="slidenum">
              <a:rPr lang="vi-VN" smtClean="0"/>
            </a:fld>
            <a:endParaRPr lang="vi-VN"/>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2D4176-D3A5-4E08-B70B-BDA7C9FA86AB}" type="datetimeFigureOut">
              <a:rPr lang="vi-VN" smtClean="0"/>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82C460A8-9484-421B-9F61-83DF75F4FCF3}" type="slidenum">
              <a:rPr lang="vi-VN" smtClean="0"/>
            </a:fld>
            <a:endParaRPr lang="vi-VN"/>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52D4176-D3A5-4E08-B70B-BDA7C9FA86AB}"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2C460A8-9484-421B-9F61-83DF75F4FCF3}" type="slidenum">
              <a:rPr lang="vi-VN" smtClean="0"/>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993C744C-32F2-472C-A3DA-B01E71EF129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1665C-4A02-42D2-8CB8-FD000BC07FA2}" type="slidenum">
              <a:rPr lang="en-US" smtClean="0"/>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52D4176-D3A5-4E08-B70B-BDA7C9FA86AB}" type="datetimeFigureOut">
              <a:rPr lang="vi-VN" smtClean="0"/>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82C460A8-9484-421B-9F61-83DF75F4FCF3}" type="slidenum">
              <a:rPr lang="vi-VN" smtClean="0"/>
            </a:fld>
            <a:endParaRPr 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352D4176-D3A5-4E08-B70B-BDA7C9FA86AB}"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2C460A8-9484-421B-9F61-83DF75F4FCF3}" type="slidenum">
              <a:rPr lang="vi-VN" smtClean="0"/>
            </a:fld>
            <a:endParaRPr 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10"/>
          </p:nvPr>
        </p:nvSpPr>
        <p:spPr/>
        <p:txBody>
          <a:bodyPr/>
          <a:lstStyle/>
          <a:p>
            <a:fld id="{352D4176-D3A5-4E08-B70B-BDA7C9FA86AB}" type="datetimeFigureOut">
              <a:rPr lang="vi-VN" smtClean="0"/>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82C460A8-9484-421B-9F61-83DF75F4FCF3}" type="slidenum">
              <a:rPr lang="vi-VN" smtClean="0"/>
            </a:fld>
            <a:endParaRPr 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spd="med" advClick="0" advTm="0">
    <p:pull/>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matchingName="Title and Content">
  <p:cSld name="Title and Content">
    <p:spTree>
      <p:nvGrpSpPr>
        <p:cNvPr id="1" name="Shape 21"/>
        <p:cNvGrpSpPr/>
        <p:nvPr/>
      </p:nvGrpSpPr>
      <p:grpSpPr>
        <a:xfrm>
          <a:off x="0" y="0"/>
          <a:ext cx="0" cy="0"/>
          <a:chOff x="0" y="0"/>
          <a:chExt cx="0" cy="0"/>
        </a:xfrm>
      </p:grpSpPr>
      <p:sp>
        <p:nvSpPr>
          <p:cNvPr id="22" name="Google Shape;22;p2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29"/>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24" name="Google Shape;24;p2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25" name="Google Shape;25;p2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26" name="Google Shape;26;p2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914400">
              <a:buClr>
                <a:srgbClr val="000000"/>
              </a:buClr>
            </a:pPr>
            <a:fld id="{00000000-1234-1234-1234-123412341234}" type="slidenum">
              <a:rPr lang="en-US" kern="0" smtClean="0"/>
            </a:fld>
            <a:endParaRPr lang="en-US" kern="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matchingName="Section Header">
  <p:cSld name="Section Header">
    <p:spTree>
      <p:nvGrpSpPr>
        <p:cNvPr id="1" name="Shape 27"/>
        <p:cNvGrpSpPr/>
        <p:nvPr/>
      </p:nvGrpSpPr>
      <p:grpSpPr>
        <a:xfrm>
          <a:off x="0" y="0"/>
          <a:ext cx="0" cy="0"/>
          <a:chOff x="0" y="0"/>
          <a:chExt cx="0" cy="0"/>
        </a:xfrm>
      </p:grpSpPr>
      <p:sp>
        <p:nvSpPr>
          <p:cNvPr id="28" name="Google Shape;28;p30"/>
          <p:cNvSpPr txBox="1">
            <a:spLocks noGrp="1"/>
          </p:cNvSpPr>
          <p:nvPr>
            <p:ph type="title"/>
          </p:nvPr>
        </p:nvSpPr>
        <p:spPr>
          <a:xfrm>
            <a:off x="831851" y="1709740"/>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Times New Roman" panose="02020603050405020304"/>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0"/>
          <p:cNvSpPr txBox="1">
            <a:spLocks noGrp="1"/>
          </p:cNvSpPr>
          <p:nvPr>
            <p:ph type="body" idx="1"/>
          </p:nvPr>
        </p:nvSpPr>
        <p:spPr>
          <a:xfrm>
            <a:off x="831851"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30"/>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31" name="Google Shape;31;p30"/>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32" name="Google Shape;32;p3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914400">
              <a:buClr>
                <a:srgbClr val="000000"/>
              </a:buClr>
            </a:pPr>
            <a:fld id="{00000000-1234-1234-1234-123412341234}" type="slidenum">
              <a:rPr lang="en-US" kern="0" smtClean="0"/>
            </a:fld>
            <a:endParaRPr lang="en-US" kern="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matchingName="Two Content">
  <p:cSld name="Two Content">
    <p:spTree>
      <p:nvGrpSpPr>
        <p:cNvPr id="1" name="Shape 33"/>
        <p:cNvGrpSpPr/>
        <p:nvPr/>
      </p:nvGrpSpPr>
      <p:grpSpPr>
        <a:xfrm>
          <a:off x="0" y="0"/>
          <a:ext cx="0" cy="0"/>
          <a:chOff x="0" y="0"/>
          <a:chExt cx="0" cy="0"/>
        </a:xfrm>
      </p:grpSpPr>
      <p:sp>
        <p:nvSpPr>
          <p:cNvPr id="34" name="Google Shape;34;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1"/>
          <p:cNvSpPr txBox="1">
            <a:spLocks noGrp="1"/>
          </p:cNvSpPr>
          <p:nvPr>
            <p:ph type="body" idx="1"/>
          </p:nvPr>
        </p:nvSpPr>
        <p:spPr>
          <a:xfrm>
            <a:off x="838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6" name="Google Shape;36;p31"/>
          <p:cNvSpPr txBox="1">
            <a:spLocks noGrp="1"/>
          </p:cNvSpPr>
          <p:nvPr>
            <p:ph type="body" idx="2"/>
          </p:nvPr>
        </p:nvSpPr>
        <p:spPr>
          <a:xfrm>
            <a:off x="6172200" y="1825625"/>
            <a:ext cx="5181600" cy="4351339"/>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37" name="Google Shape;37;p31"/>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38" name="Google Shape;38;p31"/>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39" name="Google Shape;39;p3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914400">
              <a:buClr>
                <a:srgbClr val="000000"/>
              </a:buClr>
            </a:pPr>
            <a:fld id="{00000000-1234-1234-1234-123412341234}" type="slidenum">
              <a:rPr lang="en-US" kern="0" smtClean="0"/>
            </a:fld>
            <a:endParaRPr lang="en-US" kern="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matchingName="Comparison">
  <p:cSld name="Comparison">
    <p:spTree>
      <p:nvGrpSpPr>
        <p:cNvPr id="1" name="Shape 40"/>
        <p:cNvGrpSpPr/>
        <p:nvPr/>
      </p:nvGrpSpPr>
      <p:grpSpPr>
        <a:xfrm>
          <a:off x="0" y="0"/>
          <a:ext cx="0" cy="0"/>
          <a:chOff x="0" y="0"/>
          <a:chExt cx="0" cy="0"/>
        </a:xfrm>
      </p:grpSpPr>
      <p:sp>
        <p:nvSpPr>
          <p:cNvPr id="41" name="Google Shape;41;p3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2"/>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3" name="Google Shape;43;p32"/>
          <p:cNvSpPr txBox="1">
            <a:spLocks noGrp="1"/>
          </p:cNvSpPr>
          <p:nvPr>
            <p:ph type="body" idx="2"/>
          </p:nvPr>
        </p:nvSpPr>
        <p:spPr>
          <a:xfrm>
            <a:off x="839789"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4" name="Google Shape;44;p32"/>
          <p:cNvSpPr txBox="1">
            <a:spLocks noGrp="1"/>
          </p:cNvSpPr>
          <p:nvPr>
            <p:ph type="body" idx="3"/>
          </p:nvPr>
        </p:nvSpPr>
        <p:spPr>
          <a:xfrm>
            <a:off x="6172201"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p:txBody>
      </p:sp>
      <p:sp>
        <p:nvSpPr>
          <p:cNvPr id="45" name="Google Shape;45;p32"/>
          <p:cNvSpPr txBox="1">
            <a:spLocks noGrp="1"/>
          </p:cNvSpPr>
          <p:nvPr>
            <p:ph type="body" idx="4"/>
          </p:nvPr>
        </p:nvSpPr>
        <p:spPr>
          <a:xfrm>
            <a:off x="6172201"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46" name="Google Shape;46;p32"/>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47" name="Google Shape;47;p32"/>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48" name="Google Shape;48;p3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914400">
              <a:buClr>
                <a:srgbClr val="000000"/>
              </a:buClr>
            </a:pPr>
            <a:fld id="{00000000-1234-1234-1234-123412341234}" type="slidenum">
              <a:rPr lang="en-US" kern="0" smtClean="0"/>
            </a:fld>
            <a:endParaRPr lang="en-US" kern="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matchingName="Title Only">
  <p:cSld name="Title Only">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33"/>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52" name="Google Shape;52;p33"/>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53" name="Google Shape;53;p33"/>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914400">
              <a:buClr>
                <a:srgbClr val="000000"/>
              </a:buClr>
            </a:pPr>
            <a:fld id="{00000000-1234-1234-1234-123412341234}" type="slidenum">
              <a:rPr lang="en-US" kern="0" smtClean="0"/>
            </a:fld>
            <a:endParaRPr lang="en-US" kern="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matchingName="Content with Caption">
  <p:cSld name="Content with Caption">
    <p:spTree>
      <p:nvGrpSpPr>
        <p:cNvPr id="1" name="Shape 54"/>
        <p:cNvGrpSpPr/>
        <p:nvPr/>
      </p:nvGrpSpPr>
      <p:grpSpPr>
        <a:xfrm>
          <a:off x="0" y="0"/>
          <a:ext cx="0" cy="0"/>
          <a:chOff x="0" y="0"/>
          <a:chExt cx="0" cy="0"/>
        </a:xfrm>
      </p:grpSpPr>
      <p:sp>
        <p:nvSpPr>
          <p:cNvPr id="55" name="Google Shape;55;p3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panose="020206030504050203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34"/>
          <p:cNvSpPr txBox="1">
            <a:spLocks noGrp="1"/>
          </p:cNvSpPr>
          <p:nvPr>
            <p:ph type="body" idx="1"/>
          </p:nvPr>
        </p:nvSpPr>
        <p:spPr>
          <a:xfrm>
            <a:off x="5183188" y="987426"/>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p:txBody>
      </p:sp>
      <p:sp>
        <p:nvSpPr>
          <p:cNvPr id="57" name="Google Shape;57;p34"/>
          <p:cNvSpPr txBox="1">
            <a:spLocks noGrp="1"/>
          </p:cNvSpPr>
          <p:nvPr>
            <p:ph type="body" idx="2"/>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58" name="Google Shape;58;p34"/>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59" name="Google Shape;59;p34"/>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60" name="Google Shape;60;p3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914400">
              <a:buClr>
                <a:srgbClr val="000000"/>
              </a:buClr>
            </a:pPr>
            <a:fld id="{00000000-1234-1234-1234-123412341234}" type="slidenum">
              <a:rPr lang="en-US" kern="0" smtClean="0"/>
            </a:fld>
            <a:endParaRPr lang="en-US" ker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93C744C-32F2-472C-A3DA-B01E71EF129B}"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1665C-4A02-42D2-8CB8-FD000BC07FA2}" type="slidenum">
              <a:rPr lang="en-US" smtClean="0"/>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matchingName="Picture with Caption">
  <p:cSld name="Picture with Caption">
    <p:spTree>
      <p:nvGrpSpPr>
        <p:cNvPr id="1" name="Shape 61"/>
        <p:cNvGrpSpPr/>
        <p:nvPr/>
      </p:nvGrpSpPr>
      <p:grpSpPr>
        <a:xfrm>
          <a:off x="0" y="0"/>
          <a:ext cx="0" cy="0"/>
          <a:chOff x="0" y="0"/>
          <a:chExt cx="0" cy="0"/>
        </a:xfrm>
      </p:grpSpPr>
      <p:sp>
        <p:nvSpPr>
          <p:cNvPr id="62" name="Google Shape;62;p3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Times New Roman" panose="02020603050405020304"/>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35"/>
          <p:cNvSpPr>
            <a:spLocks noGrp="1"/>
          </p:cNvSpPr>
          <p:nvPr>
            <p:ph type="pic" idx="2"/>
          </p:nvPr>
        </p:nvSpPr>
        <p:spPr>
          <a:xfrm>
            <a:off x="5183188" y="987426"/>
            <a:ext cx="6172200" cy="4873625"/>
          </a:xfrm>
          <a:prstGeom prst="rect">
            <a:avLst/>
          </a:prstGeom>
          <a:noFill/>
          <a:ln>
            <a:noFill/>
          </a:ln>
        </p:spPr>
      </p:sp>
      <p:sp>
        <p:nvSpPr>
          <p:cNvPr id="64" name="Google Shape;64;p35"/>
          <p:cNvSpPr txBox="1">
            <a:spLocks noGrp="1"/>
          </p:cNvSpPr>
          <p:nvPr>
            <p:ph type="body" idx="1"/>
          </p:nvPr>
        </p:nvSpPr>
        <p:spPr>
          <a:xfrm>
            <a:off x="839788" y="2057401"/>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p:txBody>
      </p:sp>
      <p:sp>
        <p:nvSpPr>
          <p:cNvPr id="65" name="Google Shape;65;p35"/>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66" name="Google Shape;66;p35"/>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67" name="Google Shape;67;p3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914400">
              <a:buClr>
                <a:srgbClr val="000000"/>
              </a:buClr>
            </a:pPr>
            <a:fld id="{00000000-1234-1234-1234-123412341234}" type="slidenum">
              <a:rPr lang="en-US" kern="0" smtClean="0"/>
            </a:fld>
            <a:endParaRPr lang="en-US" ker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matchingName="Title and Vertical Text">
  <p:cSld name="Title and Vertical Text">
    <p:spTree>
      <p:nvGrpSpPr>
        <p:cNvPr id="1" name="Shape 68"/>
        <p:cNvGrpSpPr/>
        <p:nvPr/>
      </p:nvGrpSpPr>
      <p:grpSpPr>
        <a:xfrm>
          <a:off x="0" y="0"/>
          <a:ext cx="0" cy="0"/>
          <a:chOff x="0" y="0"/>
          <a:chExt cx="0" cy="0"/>
        </a:xfrm>
      </p:grpSpPr>
      <p:sp>
        <p:nvSpPr>
          <p:cNvPr id="69" name="Google Shape;69;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36"/>
          <p:cNvSpPr txBox="1">
            <a:spLocks noGrp="1"/>
          </p:cNvSpPr>
          <p:nvPr>
            <p:ph type="body" idx="1"/>
          </p:nvPr>
        </p:nvSpPr>
        <p:spPr>
          <a:xfrm rot="5400000">
            <a:off x="3920331" y="-1256507"/>
            <a:ext cx="435133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1" name="Google Shape;71;p3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72" name="Google Shape;72;p3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73" name="Google Shape;73;p3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914400">
              <a:buClr>
                <a:srgbClr val="000000"/>
              </a:buClr>
            </a:pPr>
            <a:fld id="{00000000-1234-1234-1234-123412341234}" type="slidenum">
              <a:rPr lang="en-US" kern="0" smtClean="0"/>
            </a:fld>
            <a:endParaRPr lang="en-US" kern="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 Title and Text">
    <p:spTree>
      <p:nvGrpSpPr>
        <p:cNvPr id="1" name="Shape 74"/>
        <p:cNvGrpSpPr/>
        <p:nvPr/>
      </p:nvGrpSpPr>
      <p:grpSpPr>
        <a:xfrm>
          <a:off x="0" y="0"/>
          <a:ext cx="0" cy="0"/>
          <a:chOff x="0" y="0"/>
          <a:chExt cx="0" cy="0"/>
        </a:xfrm>
      </p:grpSpPr>
      <p:sp>
        <p:nvSpPr>
          <p:cNvPr id="75" name="Google Shape;75;p37"/>
          <p:cNvSpPr txBox="1">
            <a:spLocks noGrp="1"/>
          </p:cNvSpPr>
          <p:nvPr>
            <p:ph type="title"/>
          </p:nvPr>
        </p:nvSpPr>
        <p:spPr>
          <a:xfrm rot="5400000">
            <a:off x="7133431" y="1956595"/>
            <a:ext cx="581183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7"/>
          <p:cNvSpPr txBox="1">
            <a:spLocks noGrp="1"/>
          </p:cNvSpPr>
          <p:nvPr>
            <p:ph type="body" idx="1"/>
          </p:nvPr>
        </p:nvSpPr>
        <p:spPr>
          <a:xfrm rot="5400000">
            <a:off x="1799431" y="-596106"/>
            <a:ext cx="5811839"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p:txBody>
      </p:sp>
      <p:sp>
        <p:nvSpPr>
          <p:cNvPr id="77" name="Google Shape;77;p37"/>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78" name="Google Shape;78;p37"/>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defTabSz="914400">
              <a:buClr>
                <a:srgbClr val="000000"/>
              </a:buClr>
            </a:pPr>
            <a:endParaRPr lang="en-US" kern="0"/>
          </a:p>
        </p:txBody>
      </p:sp>
      <p:sp>
        <p:nvSpPr>
          <p:cNvPr id="79" name="Google Shape;79;p37"/>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defTabSz="914400">
              <a:buClr>
                <a:srgbClr val="000000"/>
              </a:buClr>
            </a:pPr>
            <a:fld id="{00000000-1234-1234-1234-123412341234}" type="slidenum">
              <a:rPr lang="en-US" kern="0" smtClean="0"/>
            </a:fld>
            <a:endParaRPr lang="en-US" kern="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22DB7F76-EC6A-40A0-AD39-51C17A950B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0D22E-A22A-4FD6-A6F6-8FA5606EAF3B}" type="slidenum">
              <a:rPr lang="en-US" smtClean="0"/>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2DB7F76-EC6A-40A0-AD39-51C17A950B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0D22E-A22A-4FD6-A6F6-8FA5606EAF3B}" type="slidenum">
              <a:rPr lang="en-US" smtClean="0"/>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endParaRPr lang="en-US"/>
          </a:p>
        </p:txBody>
      </p:sp>
      <p:sp>
        <p:nvSpPr>
          <p:cNvPr id="4" name="Date Placeholder 3"/>
          <p:cNvSpPr>
            <a:spLocks noGrp="1"/>
          </p:cNvSpPr>
          <p:nvPr>
            <p:ph type="dt" sz="half" idx="10"/>
          </p:nvPr>
        </p:nvSpPr>
        <p:spPr/>
        <p:txBody>
          <a:bodyPr/>
          <a:lstStyle/>
          <a:p>
            <a:fld id="{22DB7F76-EC6A-40A0-AD39-51C17A950B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0D22E-A22A-4FD6-A6F6-8FA5606EAF3B}" type="slidenum">
              <a:rPr lang="en-US" smtClean="0"/>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22DB7F76-EC6A-40A0-AD39-51C17A950B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0D22E-A22A-4FD6-A6F6-8FA5606EAF3B}" type="slidenum">
              <a:rPr lang="en-US" smtClean="0"/>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22DB7F76-EC6A-40A0-AD39-51C17A950BD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A0D22E-A22A-4FD6-A6F6-8FA5606EAF3B}" type="slidenum">
              <a:rPr lang="en-US" smtClean="0"/>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22DB7F76-EC6A-40A0-AD39-51C17A950BD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A0D22E-A22A-4FD6-A6F6-8FA5606EAF3B}" type="slidenum">
              <a:rPr lang="en-US" smtClean="0"/>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DB7F76-EC6A-40A0-AD39-51C17A950BD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A0D22E-A22A-4FD6-A6F6-8FA5606EAF3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993C744C-32F2-472C-A3DA-B01E71EF129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1665C-4A02-42D2-8CB8-FD000BC07FA2}" type="slidenum">
              <a:rPr lang="en-US" smtClean="0"/>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22DB7F76-EC6A-40A0-AD39-51C17A950B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0D22E-A22A-4FD6-A6F6-8FA5606EAF3B}" type="slidenum">
              <a:rPr lang="en-US" smtClean="0"/>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endParaRPr lang="en-US"/>
          </a:p>
        </p:txBody>
      </p:sp>
      <p:sp>
        <p:nvSpPr>
          <p:cNvPr id="5" name="Date Placeholder 4"/>
          <p:cNvSpPr>
            <a:spLocks noGrp="1"/>
          </p:cNvSpPr>
          <p:nvPr>
            <p:ph type="dt" sz="half" idx="10"/>
          </p:nvPr>
        </p:nvSpPr>
        <p:spPr/>
        <p:txBody>
          <a:bodyPr/>
          <a:lstStyle/>
          <a:p>
            <a:fld id="{22DB7F76-EC6A-40A0-AD39-51C17A950BD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A0D22E-A22A-4FD6-A6F6-8FA5606EAF3B}" type="slidenum">
              <a:rPr lang="en-US" smtClean="0"/>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2DB7F76-EC6A-40A0-AD39-51C17A950B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0D22E-A22A-4FD6-A6F6-8FA5606EAF3B}" type="slidenum">
              <a:rPr lang="en-US" smtClean="0"/>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22DB7F76-EC6A-40A0-AD39-51C17A950BD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A0D22E-A22A-4FD6-A6F6-8FA5606EAF3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993C744C-32F2-472C-A3DA-B01E71EF129B}"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41665C-4A02-42D2-8CB8-FD000BC07FA2}"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993C744C-32F2-472C-A3DA-B01E71EF129B}"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41665C-4A02-42D2-8CB8-FD000BC07FA2}"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3C744C-32F2-472C-A3DA-B01E71EF129B}"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41665C-4A02-42D2-8CB8-FD000BC07FA2}"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93C744C-32F2-472C-A3DA-B01E71EF129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1665C-4A02-42D2-8CB8-FD000BC07FA2}"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93C744C-32F2-472C-A3DA-B01E71EF129B}"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1665C-4A02-42D2-8CB8-FD000BC07FA2}"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0" Type="http://schemas.openxmlformats.org/officeDocument/2006/relationships/theme" Target="../theme/theme3.xml"/><Relationship Id="rId1"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1.xml"/><Relationship Id="rId8" Type="http://schemas.openxmlformats.org/officeDocument/2006/relationships/slideLayout" Target="../slideLayouts/slideLayout40.xml"/><Relationship Id="rId7" Type="http://schemas.openxmlformats.org/officeDocument/2006/relationships/slideLayout" Target="../slideLayouts/slideLayout39.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3" Type="http://schemas.openxmlformats.org/officeDocument/2006/relationships/slideLayout" Target="../slideLayouts/slideLayout35.xml"/><Relationship Id="rId2" Type="http://schemas.openxmlformats.org/officeDocument/2006/relationships/slideLayout" Target="../slideLayouts/slideLayout34.xml"/><Relationship Id="rId12" Type="http://schemas.openxmlformats.org/officeDocument/2006/relationships/theme" Target="../theme/theme4.xml"/><Relationship Id="rId11" Type="http://schemas.openxmlformats.org/officeDocument/2006/relationships/slideLayout" Target="../slideLayouts/slideLayout43.xml"/><Relationship Id="rId10" Type="http://schemas.openxmlformats.org/officeDocument/2006/relationships/slideLayout" Target="../slideLayouts/slideLayout42.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3C744C-32F2-472C-A3DA-B01E71EF129B}"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1665C-4A02-42D2-8CB8-FD000BC07FA2}"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vi-VN"/>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2D4176-D3A5-4E08-B70B-BDA7C9FA86AB}" type="datetimeFigureOut">
              <a:rPr lang="vi-VN" smtClean="0"/>
            </a:fld>
            <a:endParaRPr lang="vi-VN"/>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C460A8-9484-421B-9F61-83DF75F4FCF3}" type="slidenum">
              <a:rPr lang="vi-VN" smtClean="0"/>
            </a:fld>
            <a:endParaRPr lang="vi-VN"/>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mes New Roman" panose="02020603050405020304"/>
              <a:buNone/>
              <a:defRPr sz="4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6"/>
          <p:cNvSpPr txBox="1">
            <a:spLocks noGrp="1"/>
          </p:cNvSpPr>
          <p:nvPr>
            <p:ph type="body" idx="1"/>
          </p:nvPr>
        </p:nvSpPr>
        <p:spPr>
          <a:xfrm>
            <a:off x="838200" y="1825625"/>
            <a:ext cx="10515600" cy="4351339"/>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panose="020B0604020202020204"/>
              <a:buChar char="•"/>
              <a:defRPr sz="2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1pPr>
            <a:lvl2pPr marL="914400" marR="0" lvl="1" indent="-381000" algn="l" rtl="0">
              <a:lnSpc>
                <a:spcPct val="90000"/>
              </a:lnSpc>
              <a:spcBef>
                <a:spcPts val="500"/>
              </a:spcBef>
              <a:spcAft>
                <a:spcPts val="0"/>
              </a:spcAft>
              <a:buClr>
                <a:schemeClr val="dk1"/>
              </a:buClr>
              <a:buSzPts val="2400"/>
              <a:buFont typeface="Arial" panose="020B0604020202020204"/>
              <a:buChar char="•"/>
              <a:defRPr sz="24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L="1371600" marR="0" lvl="2" indent="-355600" algn="l" rtl="0">
              <a:lnSpc>
                <a:spcPct val="90000"/>
              </a:lnSpc>
              <a:spcBef>
                <a:spcPts val="500"/>
              </a:spcBef>
              <a:spcAft>
                <a:spcPts val="0"/>
              </a:spcAft>
              <a:buClr>
                <a:schemeClr val="dk1"/>
              </a:buClr>
              <a:buSzPts val="2000"/>
              <a:buFont typeface="Arial" panose="020B0604020202020204"/>
              <a:buChar char="•"/>
              <a:defRPr sz="20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L="1828800" marR="0" lvl="3"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L="2286000" marR="0" lvl="4"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L="2743200" marR="0" lvl="5"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L="3200400" marR="0" lvl="6"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L="3657600" marR="0" lvl="7"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L="4114800" marR="0" lvl="8" indent="-342900" algn="l" rtl="0">
              <a:lnSpc>
                <a:spcPct val="90000"/>
              </a:lnSpc>
              <a:spcBef>
                <a:spcPts val="500"/>
              </a:spcBef>
              <a:spcAft>
                <a:spcPts val="0"/>
              </a:spcAft>
              <a:buClr>
                <a:schemeClr val="dk1"/>
              </a:buClr>
              <a:buSzPts val="1800"/>
              <a:buFont typeface="Arial" panose="020B0604020202020204"/>
              <a:buChar char="•"/>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p:txBody>
      </p:sp>
      <p:sp>
        <p:nvSpPr>
          <p:cNvPr id="8" name="Google Shape;8;p26"/>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defTabSz="914400">
              <a:buClr>
                <a:srgbClr val="000000"/>
              </a:buClr>
            </a:pPr>
            <a:endParaRPr lang="en-US" kern="0"/>
          </a:p>
        </p:txBody>
      </p:sp>
      <p:sp>
        <p:nvSpPr>
          <p:cNvPr id="9" name="Google Shape;9;p26"/>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Times New Roman" panose="02020603050405020304"/>
                <a:ea typeface="Times New Roman" panose="02020603050405020304"/>
                <a:cs typeface="Times New Roman" panose="02020603050405020304"/>
                <a:sym typeface="Times New Roman" panose="02020603050405020304"/>
              </a:defRPr>
            </a:lvl1pPr>
            <a:lvl2pPr marR="0" lvl="1" algn="l" rtl="0">
              <a:spcBef>
                <a:spcPts val="0"/>
              </a:spcBef>
              <a:spcAft>
                <a:spcPts val="0"/>
              </a:spcAft>
              <a:buSzPts val="1400"/>
              <a:buNone/>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2pPr>
            <a:lvl3pPr marR="0" lvl="2" algn="l" rtl="0">
              <a:spcBef>
                <a:spcPts val="0"/>
              </a:spcBef>
              <a:spcAft>
                <a:spcPts val="0"/>
              </a:spcAft>
              <a:buSzPts val="1400"/>
              <a:buNone/>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3pPr>
            <a:lvl4pPr marR="0" lvl="3" algn="l" rtl="0">
              <a:spcBef>
                <a:spcPts val="0"/>
              </a:spcBef>
              <a:spcAft>
                <a:spcPts val="0"/>
              </a:spcAft>
              <a:buSzPts val="1400"/>
              <a:buNone/>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4pPr>
            <a:lvl5pPr marR="0" lvl="4" algn="l" rtl="0">
              <a:spcBef>
                <a:spcPts val="0"/>
              </a:spcBef>
              <a:spcAft>
                <a:spcPts val="0"/>
              </a:spcAft>
              <a:buSzPts val="1400"/>
              <a:buNone/>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5pPr>
            <a:lvl6pPr marR="0" lvl="5" algn="l" rtl="0">
              <a:spcBef>
                <a:spcPts val="0"/>
              </a:spcBef>
              <a:spcAft>
                <a:spcPts val="0"/>
              </a:spcAft>
              <a:buSzPts val="1400"/>
              <a:buNone/>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6pPr>
            <a:lvl7pPr marR="0" lvl="6" algn="l" rtl="0">
              <a:spcBef>
                <a:spcPts val="0"/>
              </a:spcBef>
              <a:spcAft>
                <a:spcPts val="0"/>
              </a:spcAft>
              <a:buSzPts val="1400"/>
              <a:buNone/>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7pPr>
            <a:lvl8pPr marR="0" lvl="7" algn="l" rtl="0">
              <a:spcBef>
                <a:spcPts val="0"/>
              </a:spcBef>
              <a:spcAft>
                <a:spcPts val="0"/>
              </a:spcAft>
              <a:buSzPts val="1400"/>
              <a:buNone/>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8pPr>
            <a:lvl9pPr marR="0" lvl="8" algn="l" rtl="0">
              <a:spcBef>
                <a:spcPts val="0"/>
              </a:spcBef>
              <a:spcAft>
                <a:spcPts val="0"/>
              </a:spcAft>
              <a:buSzPts val="1400"/>
              <a:buNone/>
              <a:defRPr sz="1800" b="0" i="0" u="none" strike="noStrike" cap="none">
                <a:solidFill>
                  <a:schemeClr val="dk1"/>
                </a:solidFill>
                <a:latin typeface="Times New Roman" panose="02020603050405020304"/>
                <a:ea typeface="Times New Roman" panose="02020603050405020304"/>
                <a:cs typeface="Times New Roman" panose="02020603050405020304"/>
                <a:sym typeface="Times New Roman" panose="02020603050405020304"/>
              </a:defRPr>
            </a:lvl9pPr>
          </a:lstStyle>
          <a:p>
            <a:pPr defTabSz="914400">
              <a:buClr>
                <a:srgbClr val="000000"/>
              </a:buClr>
            </a:pPr>
            <a:endParaRPr lang="en-US" kern="0"/>
          </a:p>
        </p:txBody>
      </p:sp>
      <p:sp>
        <p:nvSpPr>
          <p:cNvPr id="10" name="Google Shape;10;p26"/>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Times New Roman" panose="02020603050405020304"/>
                <a:ea typeface="Times New Roman" panose="02020603050405020304"/>
                <a:cs typeface="Times New Roman" panose="02020603050405020304"/>
                <a:sym typeface="Times New Roman" panose="02020603050405020304"/>
              </a:defRPr>
            </a:lvl1pPr>
            <a:lvl2pPr marL="0" marR="0" lvl="1" indent="0" algn="r" rtl="0">
              <a:spcBef>
                <a:spcPts val="0"/>
              </a:spcBef>
              <a:buNone/>
              <a:defRPr sz="1200" b="0" i="0" u="none" strike="noStrike" cap="none">
                <a:solidFill>
                  <a:srgbClr val="888888"/>
                </a:solidFill>
                <a:latin typeface="Times New Roman" panose="02020603050405020304"/>
                <a:ea typeface="Times New Roman" panose="02020603050405020304"/>
                <a:cs typeface="Times New Roman" panose="02020603050405020304"/>
                <a:sym typeface="Times New Roman" panose="02020603050405020304"/>
              </a:defRPr>
            </a:lvl2pPr>
            <a:lvl3pPr marL="0" marR="0" lvl="2" indent="0" algn="r" rtl="0">
              <a:spcBef>
                <a:spcPts val="0"/>
              </a:spcBef>
              <a:buNone/>
              <a:defRPr sz="1200" b="0" i="0" u="none" strike="noStrike" cap="none">
                <a:solidFill>
                  <a:srgbClr val="888888"/>
                </a:solidFill>
                <a:latin typeface="Times New Roman" panose="02020603050405020304"/>
                <a:ea typeface="Times New Roman" panose="02020603050405020304"/>
                <a:cs typeface="Times New Roman" panose="02020603050405020304"/>
                <a:sym typeface="Times New Roman" panose="02020603050405020304"/>
              </a:defRPr>
            </a:lvl3pPr>
            <a:lvl4pPr marL="0" marR="0" lvl="3" indent="0" algn="r" rtl="0">
              <a:spcBef>
                <a:spcPts val="0"/>
              </a:spcBef>
              <a:buNone/>
              <a:defRPr sz="1200" b="0" i="0" u="none" strike="noStrike" cap="none">
                <a:solidFill>
                  <a:srgbClr val="888888"/>
                </a:solidFill>
                <a:latin typeface="Times New Roman" panose="02020603050405020304"/>
                <a:ea typeface="Times New Roman" panose="02020603050405020304"/>
                <a:cs typeface="Times New Roman" panose="02020603050405020304"/>
                <a:sym typeface="Times New Roman" panose="02020603050405020304"/>
              </a:defRPr>
            </a:lvl4pPr>
            <a:lvl5pPr marL="0" marR="0" lvl="4" indent="0" algn="r" rtl="0">
              <a:spcBef>
                <a:spcPts val="0"/>
              </a:spcBef>
              <a:buNone/>
              <a:defRPr sz="1200" b="0" i="0" u="none" strike="noStrike" cap="none">
                <a:solidFill>
                  <a:srgbClr val="888888"/>
                </a:solidFill>
                <a:latin typeface="Times New Roman" panose="02020603050405020304"/>
                <a:ea typeface="Times New Roman" panose="02020603050405020304"/>
                <a:cs typeface="Times New Roman" panose="02020603050405020304"/>
                <a:sym typeface="Times New Roman" panose="02020603050405020304"/>
              </a:defRPr>
            </a:lvl5pPr>
            <a:lvl6pPr marL="0" marR="0" lvl="5" indent="0" algn="r" rtl="0">
              <a:spcBef>
                <a:spcPts val="0"/>
              </a:spcBef>
              <a:buNone/>
              <a:defRPr sz="1200" b="0" i="0" u="none" strike="noStrike" cap="none">
                <a:solidFill>
                  <a:srgbClr val="888888"/>
                </a:solidFill>
                <a:latin typeface="Times New Roman" panose="02020603050405020304"/>
                <a:ea typeface="Times New Roman" panose="02020603050405020304"/>
                <a:cs typeface="Times New Roman" panose="02020603050405020304"/>
                <a:sym typeface="Times New Roman" panose="02020603050405020304"/>
              </a:defRPr>
            </a:lvl6pPr>
            <a:lvl7pPr marL="0" marR="0" lvl="6" indent="0" algn="r" rtl="0">
              <a:spcBef>
                <a:spcPts val="0"/>
              </a:spcBef>
              <a:buNone/>
              <a:defRPr sz="1200" b="0" i="0" u="none" strike="noStrike" cap="none">
                <a:solidFill>
                  <a:srgbClr val="888888"/>
                </a:solidFill>
                <a:latin typeface="Times New Roman" panose="02020603050405020304"/>
                <a:ea typeface="Times New Roman" panose="02020603050405020304"/>
                <a:cs typeface="Times New Roman" panose="02020603050405020304"/>
                <a:sym typeface="Times New Roman" panose="02020603050405020304"/>
              </a:defRPr>
            </a:lvl7pPr>
            <a:lvl8pPr marL="0" marR="0" lvl="7" indent="0" algn="r" rtl="0">
              <a:spcBef>
                <a:spcPts val="0"/>
              </a:spcBef>
              <a:buNone/>
              <a:defRPr sz="1200" b="0" i="0" u="none" strike="noStrike" cap="none">
                <a:solidFill>
                  <a:srgbClr val="888888"/>
                </a:solidFill>
                <a:latin typeface="Times New Roman" panose="02020603050405020304"/>
                <a:ea typeface="Times New Roman" panose="02020603050405020304"/>
                <a:cs typeface="Times New Roman" panose="02020603050405020304"/>
                <a:sym typeface="Times New Roman" panose="02020603050405020304"/>
              </a:defRPr>
            </a:lvl8pPr>
            <a:lvl9pPr marL="0" marR="0" lvl="8" indent="0" algn="r" rtl="0">
              <a:spcBef>
                <a:spcPts val="0"/>
              </a:spcBef>
              <a:buNone/>
              <a:defRPr sz="1200" b="0" i="0" u="none" strike="noStrike" cap="none">
                <a:solidFill>
                  <a:srgbClr val="888888"/>
                </a:solidFill>
                <a:latin typeface="Times New Roman" panose="02020603050405020304"/>
                <a:ea typeface="Times New Roman" panose="02020603050405020304"/>
                <a:cs typeface="Times New Roman" panose="02020603050405020304"/>
                <a:sym typeface="Times New Roman" panose="02020603050405020304"/>
              </a:defRPr>
            </a:lvl9pPr>
          </a:lstStyle>
          <a:p>
            <a:pPr defTabSz="914400">
              <a:buClr>
                <a:srgbClr val="000000"/>
              </a:buClr>
            </a:pPr>
            <a:fld id="{00000000-1234-1234-1234-123412341234}" type="slidenum">
              <a:rPr lang="en-US" kern="0" smtClean="0"/>
            </a:fld>
            <a:endParaRPr lang="en-US" kern="0"/>
          </a:p>
        </p:txBody>
      </p:sp>
    </p:spTree>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DB7F76-EC6A-40A0-AD39-51C17A950BD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0D22E-A22A-4FD6-A6F6-8FA5606EAF3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8.png"/><Relationship Id="rId2" Type="http://schemas.openxmlformats.org/officeDocument/2006/relationships/image" Target="../media/image33.wmf"/><Relationship Id="rId1" Type="http://schemas.openxmlformats.org/officeDocument/2006/relationships/oleObject" Target="../embeddings/oleObject4.bin"/></Relationships>
</file>

<file path=ppt/slides/_rels/slide11.xml.rels><?xml version="1.0" encoding="UTF-8" standalone="yes"?>
<Relationships xmlns="http://schemas.openxmlformats.org/package/2006/relationships"><Relationship Id="rId7" Type="http://schemas.openxmlformats.org/officeDocument/2006/relationships/vmlDrawing" Target="../drawings/vmlDrawing5.vml"/><Relationship Id="rId6"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9.wmf"/><Relationship Id="rId3" Type="http://schemas.openxmlformats.org/officeDocument/2006/relationships/oleObject" Target="../embeddings/oleObject5.bin"/><Relationship Id="rId2" Type="http://schemas.openxmlformats.org/officeDocument/2006/relationships/image" Target="../media/image8.jpe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9" Type="http://schemas.openxmlformats.org/officeDocument/2006/relationships/oleObject" Target="../embeddings/oleObject9.bin"/><Relationship Id="rId8" Type="http://schemas.openxmlformats.org/officeDocument/2006/relationships/image" Target="../media/image35.wmf"/><Relationship Id="rId7" Type="http://schemas.openxmlformats.org/officeDocument/2006/relationships/oleObject" Target="../embeddings/oleObject8.bin"/><Relationship Id="rId6" Type="http://schemas.openxmlformats.org/officeDocument/2006/relationships/image" Target="../media/image34.wmf"/><Relationship Id="rId5" Type="http://schemas.openxmlformats.org/officeDocument/2006/relationships/oleObject" Target="../embeddings/oleObject7.bin"/><Relationship Id="rId4" Type="http://schemas.openxmlformats.org/officeDocument/2006/relationships/image" Target="../media/image11.png"/><Relationship Id="rId3" Type="http://schemas.openxmlformats.org/officeDocument/2006/relationships/image" Target="../media/image9.wmf"/><Relationship Id="rId2" Type="http://schemas.openxmlformats.org/officeDocument/2006/relationships/oleObject" Target="../embeddings/oleObject6.bin"/><Relationship Id="rId12" Type="http://schemas.openxmlformats.org/officeDocument/2006/relationships/vmlDrawing" Target="../drawings/vmlDrawing6.vml"/><Relationship Id="rId11" Type="http://schemas.openxmlformats.org/officeDocument/2006/relationships/slideLayout" Target="../slideLayouts/slideLayout2.xml"/><Relationship Id="rId10" Type="http://schemas.openxmlformats.org/officeDocument/2006/relationships/image" Target="../media/image36.wmf"/><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2.xml"/><Relationship Id="rId3" Type="http://schemas.openxmlformats.org/officeDocument/2006/relationships/image" Target="../media/image38.wmf"/><Relationship Id="rId2" Type="http://schemas.openxmlformats.org/officeDocument/2006/relationships/oleObject" Target="../embeddings/oleObject10.bin"/><Relationship Id="rId1"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png"/></Relationships>
</file>

<file path=ppt/slides/_rels/slide15.xml.rels><?xml version="1.0" encoding="UTF-8" standalone="yes"?>
<Relationships xmlns="http://schemas.openxmlformats.org/package/2006/relationships"><Relationship Id="rId9" Type="http://schemas.openxmlformats.org/officeDocument/2006/relationships/image" Target="../media/image43.png"/><Relationship Id="rId8" Type="http://schemas.microsoft.com/office/2007/relationships/media" Target="../media/audio1.wav"/><Relationship Id="rId7" Type="http://schemas.openxmlformats.org/officeDocument/2006/relationships/audio" Target="../media/audio1.wav"/><Relationship Id="rId6" Type="http://schemas.openxmlformats.org/officeDocument/2006/relationships/image" Target="../media/image42.GIF"/><Relationship Id="rId5" Type="http://schemas.openxmlformats.org/officeDocument/2006/relationships/image" Target="../media/image41.GIF"/><Relationship Id="rId4" Type="http://schemas.openxmlformats.org/officeDocument/2006/relationships/image" Target="../media/image40.GIF"/><Relationship Id="rId3" Type="http://schemas.openxmlformats.org/officeDocument/2006/relationships/slide" Target="slide16.xml"/><Relationship Id="rId2" Type="http://schemas.openxmlformats.org/officeDocument/2006/relationships/slide" Target="slide14.xml"/><Relationship Id="rId13" Type="http://schemas.openxmlformats.org/officeDocument/2006/relationships/notesSlide" Target="../notesSlides/notesSlide3.xml"/><Relationship Id="rId12" Type="http://schemas.openxmlformats.org/officeDocument/2006/relationships/slideLayout" Target="../slideLayouts/slideLayout2.xml"/><Relationship Id="rId11" Type="http://schemas.openxmlformats.org/officeDocument/2006/relationships/slide" Target="slide18.xml"/><Relationship Id="rId10" Type="http://schemas.openxmlformats.org/officeDocument/2006/relationships/slide" Target="slide15.xml"/><Relationship Id="rId1" Type="http://schemas.openxmlformats.org/officeDocument/2006/relationships/image" Target="../media/image39.png"/></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12.bin"/><Relationship Id="rId8" Type="http://schemas.openxmlformats.org/officeDocument/2006/relationships/image" Target="../media/image49.wmf"/><Relationship Id="rId7" Type="http://schemas.openxmlformats.org/officeDocument/2006/relationships/oleObject" Target="../embeddings/oleObject11.bin"/><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slide" Target="slide3.xml"/><Relationship Id="rId3" Type="http://schemas.openxmlformats.org/officeDocument/2006/relationships/image" Target="../media/image46.jpeg"/><Relationship Id="rId21" Type="http://schemas.openxmlformats.org/officeDocument/2006/relationships/notesSlide" Target="../notesSlides/notesSlide4.xml"/><Relationship Id="rId20" Type="http://schemas.openxmlformats.org/officeDocument/2006/relationships/vmlDrawing" Target="../drawings/vmlDrawing8.vml"/><Relationship Id="rId2" Type="http://schemas.openxmlformats.org/officeDocument/2006/relationships/image" Target="../media/image45.jpeg"/><Relationship Id="rId19" Type="http://schemas.openxmlformats.org/officeDocument/2006/relationships/slideLayout" Target="../slideLayouts/slideLayout39.xml"/><Relationship Id="rId18" Type="http://schemas.openxmlformats.org/officeDocument/2006/relationships/audio" Target="../media/audio3.wav"/><Relationship Id="rId17" Type="http://schemas.openxmlformats.org/officeDocument/2006/relationships/audio" Target="../media/audio2.wav"/><Relationship Id="rId16" Type="http://schemas.openxmlformats.org/officeDocument/2006/relationships/image" Target="../media/image53.wmf"/><Relationship Id="rId15" Type="http://schemas.openxmlformats.org/officeDocument/2006/relationships/oleObject" Target="../embeddings/oleObject15.bin"/><Relationship Id="rId14" Type="http://schemas.openxmlformats.org/officeDocument/2006/relationships/image" Target="../media/image52.wmf"/><Relationship Id="rId13" Type="http://schemas.openxmlformats.org/officeDocument/2006/relationships/oleObject" Target="../embeddings/oleObject14.bin"/><Relationship Id="rId12" Type="http://schemas.openxmlformats.org/officeDocument/2006/relationships/image" Target="../media/image51.wmf"/><Relationship Id="rId11" Type="http://schemas.openxmlformats.org/officeDocument/2006/relationships/oleObject" Target="../embeddings/oleObject13.bin"/><Relationship Id="rId10" Type="http://schemas.openxmlformats.org/officeDocument/2006/relationships/image" Target="../media/image50.wmf"/><Relationship Id="rId1" Type="http://schemas.openxmlformats.org/officeDocument/2006/relationships/image" Target="../media/image44.jpeg"/></Relationships>
</file>

<file path=ppt/slides/_rels/slide17.xml.rels><?xml version="1.0" encoding="UTF-8" standalone="yes"?>
<Relationships xmlns="http://schemas.openxmlformats.org/package/2006/relationships"><Relationship Id="rId7" Type="http://schemas.openxmlformats.org/officeDocument/2006/relationships/slideLayout" Target="../slideLayouts/slideLayout39.xml"/><Relationship Id="rId6" Type="http://schemas.openxmlformats.org/officeDocument/2006/relationships/audio" Target="../media/audio3.wav"/><Relationship Id="rId5" Type="http://schemas.openxmlformats.org/officeDocument/2006/relationships/audio" Target="../media/audio2.wav"/><Relationship Id="rId4" Type="http://schemas.openxmlformats.org/officeDocument/2006/relationships/image" Target="../media/image47.png"/><Relationship Id="rId3" Type="http://schemas.openxmlformats.org/officeDocument/2006/relationships/slide" Target="slide3.xml"/><Relationship Id="rId2" Type="http://schemas.openxmlformats.org/officeDocument/2006/relationships/image" Target="../media/image55.jpeg"/><Relationship Id="rId1" Type="http://schemas.openxmlformats.org/officeDocument/2006/relationships/image" Target="../media/image54.jpeg"/></Relationships>
</file>

<file path=ppt/slides/_rels/slide18.xml.rels><?xml version="1.0" encoding="UTF-8" standalone="yes"?>
<Relationships xmlns="http://schemas.openxmlformats.org/package/2006/relationships"><Relationship Id="rId9" Type="http://schemas.openxmlformats.org/officeDocument/2006/relationships/image" Target="../media/image57.wmf"/><Relationship Id="rId8" Type="http://schemas.openxmlformats.org/officeDocument/2006/relationships/oleObject" Target="../embeddings/oleObject17.bin"/><Relationship Id="rId7" Type="http://schemas.openxmlformats.org/officeDocument/2006/relationships/image" Target="../media/image56.wmf"/><Relationship Id="rId6" Type="http://schemas.openxmlformats.org/officeDocument/2006/relationships/oleObject" Target="../embeddings/oleObject16.bin"/><Relationship Id="rId5" Type="http://schemas.openxmlformats.org/officeDocument/2006/relationships/image" Target="../media/image47.png"/><Relationship Id="rId4" Type="http://schemas.openxmlformats.org/officeDocument/2006/relationships/slide" Target="slide3.xml"/><Relationship Id="rId3" Type="http://schemas.openxmlformats.org/officeDocument/2006/relationships/image" Target="../media/image46.jpeg"/><Relationship Id="rId25" Type="http://schemas.openxmlformats.org/officeDocument/2006/relationships/notesSlide" Target="../notesSlides/notesSlide5.xml"/><Relationship Id="rId24" Type="http://schemas.openxmlformats.org/officeDocument/2006/relationships/vmlDrawing" Target="../drawings/vmlDrawing9.vml"/><Relationship Id="rId23" Type="http://schemas.openxmlformats.org/officeDocument/2006/relationships/slideLayout" Target="../slideLayouts/slideLayout39.xml"/><Relationship Id="rId22" Type="http://schemas.openxmlformats.org/officeDocument/2006/relationships/audio" Target="../media/audio3.wav"/><Relationship Id="rId21" Type="http://schemas.openxmlformats.org/officeDocument/2006/relationships/audio" Target="../media/audio2.wav"/><Relationship Id="rId20" Type="http://schemas.openxmlformats.org/officeDocument/2006/relationships/image" Target="../media/image63.wmf"/><Relationship Id="rId2" Type="http://schemas.openxmlformats.org/officeDocument/2006/relationships/image" Target="../media/image45.jpeg"/><Relationship Id="rId19" Type="http://schemas.openxmlformats.org/officeDocument/2006/relationships/oleObject" Target="../embeddings/oleObject22.bin"/><Relationship Id="rId18" Type="http://schemas.openxmlformats.org/officeDocument/2006/relationships/image" Target="../media/image62.wmf"/><Relationship Id="rId17" Type="http://schemas.openxmlformats.org/officeDocument/2006/relationships/oleObject" Target="../embeddings/oleObject21.bin"/><Relationship Id="rId16" Type="http://schemas.openxmlformats.org/officeDocument/2006/relationships/image" Target="../media/image61.wmf"/><Relationship Id="rId15" Type="http://schemas.openxmlformats.org/officeDocument/2006/relationships/oleObject" Target="../embeddings/oleObject20.bin"/><Relationship Id="rId14" Type="http://schemas.openxmlformats.org/officeDocument/2006/relationships/image" Target="../media/image60.wmf"/><Relationship Id="rId13" Type="http://schemas.openxmlformats.org/officeDocument/2006/relationships/oleObject" Target="../embeddings/oleObject19.bin"/><Relationship Id="rId12" Type="http://schemas.openxmlformats.org/officeDocument/2006/relationships/image" Target="../media/image59.png"/><Relationship Id="rId11" Type="http://schemas.openxmlformats.org/officeDocument/2006/relationships/image" Target="../media/image58.wmf"/><Relationship Id="rId10" Type="http://schemas.openxmlformats.org/officeDocument/2006/relationships/oleObject" Target="../embeddings/oleObject18.bin"/><Relationship Id="rId1" Type="http://schemas.openxmlformats.org/officeDocument/2006/relationships/image" Target="../media/image4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8.xm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vmlDrawing" Target="../drawings/vmlDrawing1.vml"/><Relationship Id="rId7"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wmf"/><Relationship Id="rId3" Type="http://schemas.openxmlformats.org/officeDocument/2006/relationships/oleObject" Target="../embeddings/oleObject1.bin"/><Relationship Id="rId2" Type="http://schemas.openxmlformats.org/officeDocument/2006/relationships/image" Target="../media/image8.jpe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9" Type="http://schemas.openxmlformats.org/officeDocument/2006/relationships/image" Target="../media/image19.wmf"/><Relationship Id="rId8" Type="http://schemas.openxmlformats.org/officeDocument/2006/relationships/image" Target="../media/image18.wmf"/><Relationship Id="rId7" Type="http://schemas.openxmlformats.org/officeDocument/2006/relationships/image" Target="../media/image17.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 Id="rId3" Type="http://schemas.openxmlformats.org/officeDocument/2006/relationships/image" Target="../media/image13.png"/><Relationship Id="rId2" Type="http://schemas.openxmlformats.org/officeDocument/2006/relationships/image" Target="../media/image12.wmf"/><Relationship Id="rId18" Type="http://schemas.openxmlformats.org/officeDocument/2006/relationships/vmlDrawing" Target="../drawings/vmlDrawing2.vml"/><Relationship Id="rId17" Type="http://schemas.openxmlformats.org/officeDocument/2006/relationships/slideLayout" Target="../slideLayouts/slideLayout2.xml"/><Relationship Id="rId16" Type="http://schemas.openxmlformats.org/officeDocument/2006/relationships/image" Target="../media/image26.wmf"/><Relationship Id="rId15" Type="http://schemas.openxmlformats.org/officeDocument/2006/relationships/image" Target="../media/image25.wmf"/><Relationship Id="rId14" Type="http://schemas.openxmlformats.org/officeDocument/2006/relationships/image" Target="../media/image24.wmf"/><Relationship Id="rId13" Type="http://schemas.openxmlformats.org/officeDocument/2006/relationships/image" Target="../media/image23.wmf"/><Relationship Id="rId12" Type="http://schemas.openxmlformats.org/officeDocument/2006/relationships/image" Target="../media/image22.wmf"/><Relationship Id="rId11" Type="http://schemas.openxmlformats.org/officeDocument/2006/relationships/image" Target="../media/image21.wmf"/><Relationship Id="rId10" Type="http://schemas.openxmlformats.org/officeDocument/2006/relationships/image" Target="../media/image20.wmf"/><Relationship Id="rId1"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6" Type="http://schemas.openxmlformats.org/officeDocument/2006/relationships/vmlDrawing" Target="../drawings/vmlDrawing3.vml"/><Relationship Id="rId5" Type="http://schemas.openxmlformats.org/officeDocument/2006/relationships/slideLayout" Target="../slideLayouts/slideLayout2.xml"/><Relationship Id="rId4" Type="http://schemas.openxmlformats.org/officeDocument/2006/relationships/image" Target="../media/image13.png"/><Relationship Id="rId3" Type="http://schemas.openxmlformats.org/officeDocument/2006/relationships/image" Target="../media/image27.png"/><Relationship Id="rId2" Type="http://schemas.openxmlformats.org/officeDocument/2006/relationships/image" Target="../media/image12.wmf"/><Relationship Id="rId1"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812800" y="2329438"/>
            <a:ext cx="11118155" cy="1570157"/>
          </a:xfrm>
          <a:prstGeom prst="rect">
            <a:avLst/>
          </a:prstGeom>
        </p:spPr>
        <p:txBody>
          <a:bodyPr wrap="square" lIns="149523" tIns="74763" rIns="149523" bIns="74763">
            <a:spAutoFit/>
          </a:bodyPr>
          <a:lstStyle/>
          <a:p>
            <a:pPr algn="ctr" defTabSz="914400">
              <a:lnSpc>
                <a:spcPct val="130000"/>
              </a:lnSpc>
            </a:pPr>
            <a:r>
              <a:rPr lang="en-US" sz="3735" b="1">
                <a:solidFill>
                  <a:srgbClr val="FF0000"/>
                </a:solidFill>
                <a:latin typeface="Times New Roman" panose="02020603050405020304" pitchFamily="18" charset="0"/>
                <a:cs typeface="Times New Roman" panose="02020603050405020304" pitchFamily="18" charset="0"/>
              </a:rPr>
              <a:t>NHIỆT LIỆT CHÀO MỪNG CÁC THẦY CÔ GIÁO VÀ CÁC EM HỌC SINH LỚP 7A9</a:t>
            </a:r>
            <a:endParaRPr lang="en-US" sz="3735" b="1" dirty="0">
              <a:solidFill>
                <a:srgbClr val="FF0000"/>
              </a:solidFill>
              <a:latin typeface="Times New Roman" panose="02020603050405020304" pitchFamily="18" charset="0"/>
              <a:cs typeface="Times New Roman" panose="02020603050405020304" pitchFamily="18" charset="0"/>
            </a:endParaRPr>
          </a:p>
        </p:txBody>
      </p:sp>
      <p:sp>
        <p:nvSpPr>
          <p:cNvPr id="7" name="Subtitle 2"/>
          <p:cNvSpPr txBox="1"/>
          <p:nvPr/>
        </p:nvSpPr>
        <p:spPr>
          <a:xfrm>
            <a:off x="531815" y="2895600"/>
            <a:ext cx="11277600" cy="1752600"/>
          </a:xfrm>
          <a:prstGeom prst="rect">
            <a:avLst/>
          </a:prstGeom>
        </p:spPr>
        <p:txBody>
          <a:bodyPr vert="horz" lIns="149523" tIns="74763" rIns="149523" bIns="74763"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914400"/>
            <a:endParaRPr lang="en-US" sz="3700" dirty="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3642441" y="4721205"/>
            <a:ext cx="5056347" cy="1063352"/>
          </a:xfrm>
          <a:prstGeom prst="rect">
            <a:avLst/>
          </a:prstGeom>
          <a:noFill/>
        </p:spPr>
        <p:txBody>
          <a:bodyPr wrap="square" lIns="149523" tIns="74763" rIns="149523" bIns="74763" rtlCol="0">
            <a:spAutoFit/>
          </a:bodyPr>
          <a:lstStyle/>
          <a:p>
            <a:pPr defTabSz="914400">
              <a:lnSpc>
                <a:spcPct val="130000"/>
              </a:lnSpc>
            </a:pPr>
            <a:r>
              <a:rPr lang="en-US" sz="2400" b="1" dirty="0" err="1">
                <a:solidFill>
                  <a:prstClr val="black"/>
                </a:solidFill>
                <a:latin typeface="Times New Roman" panose="02020603050405020304" pitchFamily="18" charset="0"/>
                <a:cs typeface="Times New Roman" panose="02020603050405020304" pitchFamily="18" charset="0"/>
              </a:rPr>
              <a:t>Người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thực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hiện</a:t>
            </a:r>
            <a:r>
              <a:rPr lang="en-US" sz="2400" b="1">
                <a:solidFill>
                  <a:prstClr val="black"/>
                </a:solidFill>
                <a:latin typeface="Times New Roman" panose="02020603050405020304" pitchFamily="18" charset="0"/>
                <a:cs typeface="Times New Roman" panose="02020603050405020304" pitchFamily="18" charset="0"/>
              </a:rPr>
              <a:t>: Nguyễn Thị Nhàn</a:t>
            </a:r>
            <a:endParaRPr lang="en-US" sz="2400" b="1">
              <a:solidFill>
                <a:prstClr val="black"/>
              </a:solidFill>
              <a:latin typeface="Times New Roman" panose="02020603050405020304" pitchFamily="18" charset="0"/>
              <a:cs typeface="Times New Roman" panose="02020603050405020304" pitchFamily="18" charset="0"/>
            </a:endParaRPr>
          </a:p>
          <a:p>
            <a:pPr defTabSz="914400">
              <a:lnSpc>
                <a:spcPct val="130000"/>
              </a:lnSpc>
            </a:pPr>
            <a:r>
              <a:rPr lang="en-US" sz="2400" b="1">
                <a:solidFill>
                  <a:prstClr val="black"/>
                </a:solidFill>
                <a:latin typeface="Times New Roman" panose="02020603050405020304" pitchFamily="18" charset="0"/>
                <a:cs typeface="Times New Roman" panose="02020603050405020304" pitchFamily="18" charset="0"/>
              </a:rPr>
              <a:t>Đơn vị: Trường THCS Nguyễn Du</a:t>
            </a:r>
            <a:endParaRPr lang="en-US" sz="2400" b="1">
              <a:solidFill>
                <a:prstClr val="black"/>
              </a:solidFill>
              <a:latin typeface="Times New Roman" panose="02020603050405020304" pitchFamily="18" charset="0"/>
              <a:cs typeface="Times New Roman" panose="02020603050405020304" pitchFamily="18" charset="0"/>
            </a:endParaRPr>
          </a:p>
        </p:txBody>
      </p:sp>
      <p:sp>
        <p:nvSpPr>
          <p:cNvPr id="2" name="Rectangle 1"/>
          <p:cNvSpPr/>
          <p:nvPr/>
        </p:nvSpPr>
        <p:spPr>
          <a:xfrm>
            <a:off x="914400" y="145531"/>
            <a:ext cx="10026331" cy="1382285"/>
          </a:xfrm>
          <a:prstGeom prst="rect">
            <a:avLst/>
          </a:prstGeom>
        </p:spPr>
        <p:txBody>
          <a:bodyPr wrap="square" lIns="149523" tIns="74763" rIns="149523" bIns="74763">
            <a:spAutoFit/>
          </a:bodyPr>
          <a:lstStyle/>
          <a:p>
            <a:pPr algn="ctr" defTabSz="914400"/>
            <a:r>
              <a:rPr lang="en-US" sz="2665" b="1">
                <a:solidFill>
                  <a:srgbClr val="0033CC"/>
                </a:solidFill>
                <a:latin typeface="Times New Roman" panose="02020603050405020304" pitchFamily="18" charset="0"/>
                <a:cs typeface="Times New Roman" panose="02020603050405020304" pitchFamily="18" charset="0"/>
              </a:rPr>
              <a:t>SỞ GIÁO DỤC VÀ ĐÀO TẠO THÁI NGUYÊN</a:t>
            </a:r>
            <a:endParaRPr lang="en-US" sz="2665" b="1">
              <a:solidFill>
                <a:srgbClr val="0033CC"/>
              </a:solidFill>
              <a:latin typeface="Times New Roman" panose="02020603050405020304" pitchFamily="18" charset="0"/>
              <a:cs typeface="Times New Roman" panose="02020603050405020304" pitchFamily="18" charset="0"/>
            </a:endParaRPr>
          </a:p>
          <a:p>
            <a:pPr algn="ctr" defTabSz="914400"/>
            <a:r>
              <a:rPr lang="en-US" sz="2665" b="1">
                <a:solidFill>
                  <a:srgbClr val="0033CC"/>
                </a:solidFill>
                <a:latin typeface="Times New Roman" panose="02020603050405020304" pitchFamily="18" charset="0"/>
                <a:cs typeface="Times New Roman" panose="02020603050405020304" pitchFamily="18" charset="0"/>
              </a:rPr>
              <a:t>HỘI THI GIÁO VIÊN DẠY GIỎI CẤP THCS</a:t>
            </a:r>
            <a:endParaRPr lang="en-US" sz="2665" b="1">
              <a:solidFill>
                <a:srgbClr val="0033CC"/>
              </a:solidFill>
              <a:latin typeface="Times New Roman" panose="02020603050405020304" pitchFamily="18" charset="0"/>
              <a:cs typeface="Times New Roman" panose="02020603050405020304" pitchFamily="18" charset="0"/>
            </a:endParaRPr>
          </a:p>
          <a:p>
            <a:pPr algn="ctr" defTabSz="914400"/>
            <a:r>
              <a:rPr lang="en-US" sz="2665" b="1">
                <a:solidFill>
                  <a:srgbClr val="0033CC"/>
                </a:solidFill>
                <a:latin typeface="Times New Roman" panose="02020603050405020304" pitchFamily="18" charset="0"/>
                <a:cs typeface="Times New Roman" panose="02020603050405020304" pitchFamily="18" charset="0"/>
              </a:rPr>
              <a:t>NĂM HỌC 2024 - 2025</a:t>
            </a:r>
            <a:endParaRPr lang="en-US" sz="2665" b="1" dirty="0">
              <a:solidFill>
                <a:srgbClr val="0033CC"/>
              </a:solidFill>
              <a:latin typeface="Times New Roman" panose="02020603050405020304" pitchFamily="18" charset="0"/>
              <a:cs typeface="Times New Roman" panose="02020603050405020304" pitchFamily="18" charset="0"/>
            </a:endParaRPr>
          </a:p>
        </p:txBody>
      </p:sp>
      <p:cxnSp>
        <p:nvCxnSpPr>
          <p:cNvPr id="9" name="Straight Connector 8"/>
          <p:cNvCxnSpPr/>
          <p:nvPr/>
        </p:nvCxnSpPr>
        <p:spPr>
          <a:xfrm>
            <a:off x="4267200" y="1408837"/>
            <a:ext cx="3251200" cy="0"/>
          </a:xfrm>
          <a:prstGeom prst="line">
            <a:avLst/>
          </a:prstGeom>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loud Callout 32"/>
          <p:cNvSpPr/>
          <p:nvPr/>
        </p:nvSpPr>
        <p:spPr>
          <a:xfrm>
            <a:off x="382055" y="3271219"/>
            <a:ext cx="3814621" cy="1114341"/>
          </a:xfrm>
          <a:prstGeom prst="cloudCallout">
            <a:avLst>
              <a:gd name="adj1" fmla="val -4297"/>
              <a:gd name="adj2" fmla="val -114779"/>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anose="02020603050405020304" pitchFamily="18" charset="0"/>
                <a:cs typeface="Times New Roman" panose="02020603050405020304" pitchFamily="18" charset="0"/>
              </a:rPr>
              <a:t>Tam </a:t>
            </a:r>
            <a:r>
              <a:rPr lang="en-US" sz="2400" b="1" dirty="0" err="1">
                <a:solidFill>
                  <a:srgbClr val="FFFF00"/>
                </a:solidFill>
                <a:latin typeface="Times New Roman" panose="02020603050405020304" pitchFamily="18" charset="0"/>
                <a:cs typeface="Times New Roman" panose="02020603050405020304" pitchFamily="18" charset="0"/>
              </a:rPr>
              <a:t>giác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nhọn</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35" name="Cloud Callout 34"/>
          <p:cNvSpPr/>
          <p:nvPr/>
        </p:nvSpPr>
        <p:spPr>
          <a:xfrm>
            <a:off x="4396344" y="3203110"/>
            <a:ext cx="3698215" cy="1074711"/>
          </a:xfrm>
          <a:prstGeom prst="cloudCallout">
            <a:avLst>
              <a:gd name="adj1" fmla="val -2917"/>
              <a:gd name="adj2" fmla="val -121165"/>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anose="02020603050405020304" pitchFamily="18" charset="0"/>
                <a:cs typeface="Times New Roman" panose="02020603050405020304" pitchFamily="18" charset="0"/>
              </a:rPr>
              <a:t>Tam </a:t>
            </a:r>
            <a:r>
              <a:rPr lang="en-US" sz="2400" b="1" dirty="0" err="1">
                <a:solidFill>
                  <a:srgbClr val="FFFF00"/>
                </a:solidFill>
                <a:latin typeface="Times New Roman" panose="02020603050405020304" pitchFamily="18" charset="0"/>
                <a:cs typeface="Times New Roman" panose="02020603050405020304" pitchFamily="18" charset="0"/>
              </a:rPr>
              <a:t>giác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tù</a:t>
            </a:r>
            <a:endParaRPr lang="en-US" sz="2400" b="1" dirty="0">
              <a:solidFill>
                <a:srgbClr val="FFFF00"/>
              </a:solidFill>
              <a:latin typeface="Times New Roman" panose="02020603050405020304" pitchFamily="18" charset="0"/>
              <a:cs typeface="Times New Roman" panose="02020603050405020304" pitchFamily="18" charset="0"/>
            </a:endParaRPr>
          </a:p>
        </p:txBody>
      </p:sp>
      <p:sp>
        <p:nvSpPr>
          <p:cNvPr id="36" name="Cloud Callout 35"/>
          <p:cNvSpPr/>
          <p:nvPr/>
        </p:nvSpPr>
        <p:spPr>
          <a:xfrm>
            <a:off x="8493895" y="3284810"/>
            <a:ext cx="3698215" cy="1144911"/>
          </a:xfrm>
          <a:prstGeom prst="cloudCallout">
            <a:avLst>
              <a:gd name="adj1" fmla="val 5303"/>
              <a:gd name="adj2" fmla="val -83922"/>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anose="02020603050405020304" pitchFamily="18" charset="0"/>
                <a:cs typeface="Times New Roman" panose="02020603050405020304" pitchFamily="18" charset="0"/>
              </a:rPr>
              <a:t>Tam </a:t>
            </a:r>
            <a:r>
              <a:rPr lang="en-US" sz="2400" b="1" dirty="0" err="1">
                <a:solidFill>
                  <a:srgbClr val="FFFF00"/>
                </a:solidFill>
                <a:latin typeface="Times New Roman" panose="02020603050405020304" pitchFamily="18" charset="0"/>
                <a:cs typeface="Times New Roman" panose="02020603050405020304" pitchFamily="18" charset="0"/>
              </a:rPr>
              <a:t>giác</a:t>
            </a:r>
            <a:r>
              <a:rPr lang="en-US" sz="2400" b="1" dirty="0">
                <a:solidFill>
                  <a:srgbClr val="FFFF00"/>
                </a:solidFill>
                <a:latin typeface="Times New Roman" panose="02020603050405020304" pitchFamily="18" charset="0"/>
                <a:cs typeface="Times New Roman" panose="02020603050405020304" pitchFamily="18" charset="0"/>
              </a:rPr>
              <a:t> </a:t>
            </a:r>
            <a:r>
              <a:rPr lang="en-US" sz="2400" b="1" dirty="0" err="1">
                <a:solidFill>
                  <a:srgbClr val="FFFF00"/>
                </a:solidFill>
                <a:latin typeface="Times New Roman" panose="02020603050405020304" pitchFamily="18" charset="0"/>
                <a:cs typeface="Times New Roman" panose="02020603050405020304" pitchFamily="18" charset="0"/>
              </a:rPr>
              <a:t>vuông</a:t>
            </a:r>
            <a:endParaRPr lang="en-US" sz="2400" b="1" dirty="0">
              <a:solidFill>
                <a:srgbClr val="FFFF00"/>
              </a:solidFill>
              <a:latin typeface="Times New Roman" panose="02020603050405020304" pitchFamily="18" charset="0"/>
              <a:cs typeface="Times New Roman" panose="02020603050405020304" pitchFamily="18" charset="0"/>
            </a:endParaRPr>
          </a:p>
        </p:txBody>
      </p:sp>
      <p:graphicFrame>
        <p:nvGraphicFramePr>
          <p:cNvPr id="41" name="Object 40"/>
          <p:cNvGraphicFramePr>
            <a:graphicFrameLocks noChangeAspect="1"/>
          </p:cNvGraphicFramePr>
          <p:nvPr/>
        </p:nvGraphicFramePr>
        <p:xfrm>
          <a:off x="4927600" y="2641600"/>
          <a:ext cx="914400" cy="336550"/>
        </p:xfrm>
        <a:graphic>
          <a:graphicData uri="http://schemas.openxmlformats.org/presentationml/2006/ole">
            <mc:AlternateContent xmlns:mc="http://schemas.openxmlformats.org/markup-compatibility/2006">
              <mc:Choice xmlns:v="urn:schemas-microsoft-com:vml" Requires="v">
                <p:oleObj spid="_x0000_s4104" name="Equation" r:id="rId1" imgW="4572000" imgH="7924800" progId="Equation.DSMT4">
                  <p:embed/>
                </p:oleObj>
              </mc:Choice>
              <mc:Fallback>
                <p:oleObj name="Equation" r:id="rId1" imgW="4572000" imgH="7924800" progId="Equation.DSMT4">
                  <p:embed/>
                  <p:pic>
                    <p:nvPicPr>
                      <p:cNvPr id="0" name="Picture 4103"/>
                      <p:cNvPicPr/>
                      <p:nvPr/>
                    </p:nvPicPr>
                    <p:blipFill>
                      <a:blip r:embed="rId2"/>
                      <a:stretch>
                        <a:fillRect/>
                      </a:stretch>
                    </p:blipFill>
                    <p:spPr>
                      <a:xfrm>
                        <a:off x="4927600" y="2641600"/>
                        <a:ext cx="914400" cy="336550"/>
                      </a:xfrm>
                      <a:prstGeom prst="rect">
                        <a:avLst/>
                      </a:prstGeom>
                    </p:spPr>
                  </p:pic>
                </p:oleObj>
              </mc:Fallback>
            </mc:AlternateContent>
          </a:graphicData>
        </a:graphic>
      </p:graphicFrame>
      <p:pic>
        <p:nvPicPr>
          <p:cNvPr id="20" name="Picture 19"/>
          <p:cNvPicPr>
            <a:picLocks noChangeAspect="1"/>
          </p:cNvPicPr>
          <p:nvPr/>
        </p:nvPicPr>
        <p:blipFill rotWithShape="1">
          <a:blip r:embed="rId3">
            <a:extLst>
              <a:ext uri="{28A0092B-C50C-407E-A947-70E740481C1C}">
                <a14:useLocalDpi xmlns:a14="http://schemas.microsoft.com/office/drawing/2010/main" val="0"/>
              </a:ext>
            </a:extLst>
          </a:blip>
          <a:srcRect t="4079" b="7867"/>
          <a:stretch>
            <a:fillRect/>
          </a:stretch>
        </p:blipFill>
        <p:spPr>
          <a:xfrm>
            <a:off x="0" y="207574"/>
            <a:ext cx="3391411" cy="2215645"/>
          </a:xfrm>
          <a:prstGeom prst="rect">
            <a:avLst/>
          </a:prstGeom>
        </p:spPr>
      </p:pic>
      <p:pic>
        <p:nvPicPr>
          <p:cNvPr id="2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l="4158" t="12217" b="11506"/>
          <a:stretch>
            <a:fillRect/>
          </a:stretch>
        </p:blipFill>
        <p:spPr bwMode="auto">
          <a:xfrm>
            <a:off x="3814793" y="548269"/>
            <a:ext cx="4625919" cy="1750291"/>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9114056" y="23100"/>
            <a:ext cx="2751026" cy="2955050"/>
            <a:chOff x="1041799" y="3709275"/>
            <a:chExt cx="2751026" cy="2955050"/>
          </a:xfrm>
        </p:grpSpPr>
        <p:pic>
          <p:nvPicPr>
            <p:cNvPr id="22"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t="2090" b="2941"/>
            <a:stretch>
              <a:fillRect/>
            </a:stretch>
          </p:blipFill>
          <p:spPr bwMode="auto">
            <a:xfrm>
              <a:off x="1228836" y="3709275"/>
              <a:ext cx="2376952" cy="26373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rot="16200000">
              <a:off x="196672" y="4835345"/>
              <a:ext cx="2064327" cy="374073"/>
            </a:xfrm>
            <a:prstGeom prst="rect">
              <a:avLst/>
            </a:prstGeom>
            <a:noFill/>
          </p:spPr>
          <p:txBody>
            <a:bodyPr wrap="square" rtlCol="0">
              <a:spAutoFit/>
            </a:bodyPr>
            <a:lstStyle/>
            <a:p>
              <a:r>
                <a:rPr lang="vi-VN" b="1" i="1">
                  <a:latin typeface="+mj-lt"/>
                </a:rPr>
                <a:t>Cạnh góc vuông</a:t>
              </a:r>
              <a:endParaRPr lang="vi-VN" b="1" i="1">
                <a:latin typeface="+mj-lt"/>
              </a:endParaRPr>
            </a:p>
          </p:txBody>
        </p:sp>
        <p:sp>
          <p:nvSpPr>
            <p:cNvPr id="25" name="TextBox 24"/>
            <p:cNvSpPr txBox="1"/>
            <p:nvPr/>
          </p:nvSpPr>
          <p:spPr>
            <a:xfrm>
              <a:off x="1576097" y="6290252"/>
              <a:ext cx="2216728" cy="374073"/>
            </a:xfrm>
            <a:prstGeom prst="rect">
              <a:avLst/>
            </a:prstGeom>
            <a:noFill/>
          </p:spPr>
          <p:txBody>
            <a:bodyPr wrap="square" rtlCol="0">
              <a:spAutoFit/>
            </a:bodyPr>
            <a:lstStyle/>
            <a:p>
              <a:r>
                <a:rPr lang="vi-VN" b="1" i="1">
                  <a:latin typeface="+mj-lt"/>
                </a:rPr>
                <a:t>Cạnh góc vuông</a:t>
              </a:r>
              <a:endParaRPr lang="vi-VN" b="1" i="1">
                <a:latin typeface="+mj-lt"/>
              </a:endParaRPr>
            </a:p>
          </p:txBody>
        </p:sp>
        <p:sp>
          <p:nvSpPr>
            <p:cNvPr id="7" name="TextBox 6"/>
            <p:cNvSpPr txBox="1"/>
            <p:nvPr/>
          </p:nvSpPr>
          <p:spPr>
            <a:xfrm rot="2974922">
              <a:off x="2049614" y="4837715"/>
              <a:ext cx="1494659" cy="369332"/>
            </a:xfrm>
            <a:prstGeom prst="rect">
              <a:avLst/>
            </a:prstGeom>
            <a:noFill/>
          </p:spPr>
          <p:txBody>
            <a:bodyPr wrap="square" rtlCol="0">
              <a:spAutoFit/>
            </a:bodyPr>
            <a:lstStyle/>
            <a:p>
              <a:r>
                <a:rPr lang="vi-VN" sz="1800" b="1" i="1">
                  <a:latin typeface="+mj-lt"/>
                </a:rPr>
                <a:t>Cạnh huyền</a:t>
              </a:r>
              <a:endParaRPr lang="en-US" sz="1800" b="1" i="1">
                <a:latin typeface="+mj-lt"/>
              </a:endParaRPr>
            </a:p>
          </p:txBody>
        </p:sp>
        <p:sp>
          <p:nvSpPr>
            <p:cNvPr id="9" name="TextBox 8"/>
            <p:cNvSpPr txBox="1"/>
            <p:nvPr/>
          </p:nvSpPr>
          <p:spPr>
            <a:xfrm>
              <a:off x="1482579" y="4333683"/>
              <a:ext cx="595716" cy="338554"/>
            </a:xfrm>
            <a:prstGeom prst="rect">
              <a:avLst/>
            </a:prstGeom>
            <a:noFill/>
          </p:spPr>
          <p:txBody>
            <a:bodyPr wrap="square" rtlCol="0">
              <a:spAutoFit/>
            </a:bodyPr>
            <a:lstStyle/>
            <a:p>
              <a:r>
                <a:rPr lang="en-US" sz="1600"/>
                <a:t>35</a:t>
              </a:r>
              <a:r>
                <a:rPr lang="en-US" sz="1600" baseline="30000"/>
                <a:t>0</a:t>
              </a:r>
              <a:endParaRPr lang="vi-VN" sz="1600"/>
            </a:p>
          </p:txBody>
        </p:sp>
      </p:grpSp>
      <p:sp>
        <p:nvSpPr>
          <p:cNvPr id="28" name="TextBox 27"/>
          <p:cNvSpPr txBox="1"/>
          <p:nvPr/>
        </p:nvSpPr>
        <p:spPr>
          <a:xfrm>
            <a:off x="5462877" y="868110"/>
            <a:ext cx="595716" cy="338554"/>
          </a:xfrm>
          <a:prstGeom prst="rect">
            <a:avLst/>
          </a:prstGeom>
          <a:noFill/>
        </p:spPr>
        <p:txBody>
          <a:bodyPr wrap="square" rtlCol="0">
            <a:spAutoFit/>
          </a:bodyPr>
          <a:lstStyle/>
          <a:p>
            <a:r>
              <a:rPr lang="en-US" sz="1600"/>
              <a:t>110</a:t>
            </a:r>
            <a:r>
              <a:rPr lang="en-US" sz="1600" baseline="30000"/>
              <a:t>0</a:t>
            </a:r>
            <a:endParaRPr lang="vi-VN" sz="1600"/>
          </a:p>
        </p:txBody>
      </p:sp>
      <p:sp>
        <p:nvSpPr>
          <p:cNvPr id="29" name="TextBox 28"/>
          <p:cNvSpPr txBox="1"/>
          <p:nvPr/>
        </p:nvSpPr>
        <p:spPr>
          <a:xfrm>
            <a:off x="2009134" y="563441"/>
            <a:ext cx="595716" cy="338554"/>
          </a:xfrm>
          <a:prstGeom prst="rect">
            <a:avLst/>
          </a:prstGeom>
          <a:noFill/>
        </p:spPr>
        <p:txBody>
          <a:bodyPr wrap="square" rtlCol="0">
            <a:spAutoFit/>
          </a:bodyPr>
          <a:lstStyle/>
          <a:p>
            <a:r>
              <a:rPr lang="en-US" sz="1600"/>
              <a:t>70</a:t>
            </a:r>
            <a:r>
              <a:rPr lang="en-US" sz="1600" baseline="30000"/>
              <a:t>0</a:t>
            </a:r>
            <a:endParaRPr lang="vi-VN"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animBg="1"/>
      <p:bldP spid="3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8854147" y="185434"/>
            <a:ext cx="2861163" cy="6199580"/>
          </a:xfrm>
          <a:prstGeom prst="rect">
            <a:avLst/>
          </a:prstGeom>
        </p:spPr>
      </p:pic>
      <p:sp>
        <p:nvSpPr>
          <p:cNvPr id="6" name="TextBox 5"/>
          <p:cNvSpPr txBox="1"/>
          <p:nvPr/>
        </p:nvSpPr>
        <p:spPr>
          <a:xfrm>
            <a:off x="9451871" y="598999"/>
            <a:ext cx="125183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9334101" y="5411214"/>
            <a:ext cx="12887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B</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11065166" y="5376058"/>
            <a:ext cx="1288759"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6647" y="1044531"/>
            <a:ext cx="7038135" cy="4765764"/>
          </a:xfrm>
          <a:prstGeom prst="rect">
            <a:avLst/>
          </a:prstGeom>
        </p:spPr>
      </p:pic>
      <p:graphicFrame>
        <p:nvGraphicFramePr>
          <p:cNvPr id="13" name="Object 12"/>
          <p:cNvGraphicFramePr>
            <a:graphicFrameLocks noChangeAspect="1"/>
          </p:cNvGraphicFramePr>
          <p:nvPr/>
        </p:nvGraphicFramePr>
        <p:xfrm>
          <a:off x="9767598" y="2130568"/>
          <a:ext cx="310189" cy="258491"/>
        </p:xfrm>
        <a:graphic>
          <a:graphicData uri="http://schemas.openxmlformats.org/presentationml/2006/ole">
            <mc:AlternateContent xmlns:mc="http://schemas.openxmlformats.org/markup-compatibility/2006">
              <mc:Choice xmlns:v="urn:schemas-microsoft-com:vml" Requires="v">
                <p:oleObj spid="_x0000_s10250" name="Equation" r:id="rId3" imgW="5486400" imgH="4572000" progId="Equation.DSMT4">
                  <p:embed/>
                </p:oleObj>
              </mc:Choice>
              <mc:Fallback>
                <p:oleObj name="Equation" r:id="rId3" imgW="5486400" imgH="4572000" progId="Equation.DSMT4">
                  <p:embed/>
                  <p:pic>
                    <p:nvPicPr>
                      <p:cNvPr id="0" name="Object 12"/>
                      <p:cNvPicPr/>
                      <p:nvPr/>
                    </p:nvPicPr>
                    <p:blipFill>
                      <a:blip r:embed="rId4"/>
                      <a:stretch>
                        <a:fillRect/>
                      </a:stretch>
                    </p:blipFill>
                    <p:spPr>
                      <a:xfrm>
                        <a:off x="9767598" y="2130568"/>
                        <a:ext cx="310189" cy="258491"/>
                      </a:xfrm>
                      <a:prstGeom prst="rect">
                        <a:avLst/>
                      </a:prstGeom>
                    </p:spPr>
                  </p:pic>
                </p:oleObj>
              </mc:Fallback>
            </mc:AlternateContent>
          </a:graphicData>
        </a:graphic>
      </p:graphicFrame>
      <p:pic>
        <p:nvPicPr>
          <p:cNvPr id="9" name="Picture 8"/>
          <p:cNvPicPr>
            <a:picLocks noChangeAspect="1"/>
          </p:cNvPicPr>
          <p:nvPr/>
        </p:nvPicPr>
        <p:blipFill>
          <a:blip r:embed="rId5"/>
          <a:stretch>
            <a:fillRect/>
          </a:stretch>
        </p:blipFill>
        <p:spPr>
          <a:xfrm>
            <a:off x="10710831" y="5105400"/>
            <a:ext cx="195769" cy="202450"/>
          </a:xfrm>
          <a:prstGeom prst="rect">
            <a:avLst/>
          </a:prstGeom>
        </p:spPr>
      </p:pic>
      <p:sp>
        <p:nvSpPr>
          <p:cNvPr id="20" name="Google Shape;322;p15"/>
          <p:cNvSpPr/>
          <p:nvPr/>
        </p:nvSpPr>
        <p:spPr>
          <a:xfrm>
            <a:off x="376866" y="185434"/>
            <a:ext cx="2476500" cy="628999"/>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45713" tIns="22850" rIns="45713" bIns="22850" anchor="ctr" anchorCtr="0">
            <a:noAutofit/>
          </a:bodyPr>
          <a:lstStyle/>
          <a:p>
            <a:pPr algn="ctr" defTabSz="457200"/>
            <a:r>
              <a:rPr lang="en-US" sz="3200" b="1">
                <a:solidFill>
                  <a:prstClr val="white"/>
                </a:solidFill>
                <a:latin typeface="+mj-lt"/>
                <a:ea typeface="Arial" panose="020B0604020202020204"/>
                <a:cs typeface="Arial" panose="020B0604020202020204"/>
                <a:sym typeface="Arial" panose="020B0604020202020204"/>
              </a:rPr>
              <a:t>BÀI TOÁN 2</a:t>
            </a:r>
            <a:endParaRPr sz="3200" b="1" dirty="0">
              <a:solidFill>
                <a:prstClr val="white"/>
              </a:solidFill>
              <a:latin typeface="+mj-lt"/>
              <a:ea typeface="Arial" panose="020B0604020202020204"/>
              <a:cs typeface="Arial" panose="020B0604020202020204"/>
              <a:sym typeface="Arial" panose="020B0604020202020204"/>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9054709" y="349950"/>
            <a:ext cx="2842020" cy="6158100"/>
          </a:xfrm>
          <a:prstGeom prst="rect">
            <a:avLst/>
          </a:prstGeom>
        </p:spPr>
      </p:pic>
      <p:sp>
        <p:nvSpPr>
          <p:cNvPr id="6" name="TextBox 5"/>
          <p:cNvSpPr txBox="1"/>
          <p:nvPr/>
        </p:nvSpPr>
        <p:spPr>
          <a:xfrm>
            <a:off x="9746101" y="756376"/>
            <a:ext cx="1243457"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0" i="0" u="none" strike="noStrike" kern="1200" cap="none" spc="0" normalizeH="0" baseline="0" noProof="0">
                <a:ln>
                  <a:noFill/>
                </a:ln>
                <a:solidFill>
                  <a:prstClr val="black"/>
                </a:solidFill>
                <a:effectLst/>
                <a:uLnTx/>
                <a:uFillTx/>
                <a:latin typeface="Calibri" panose="020F0502020204030204"/>
                <a:ea typeface="+mn-ea"/>
                <a:cs typeface="+mn-cs"/>
              </a:rPr>
              <a:t>A</a:t>
            </a: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TextBox 6"/>
          <p:cNvSpPr txBox="1"/>
          <p:nvPr/>
        </p:nvSpPr>
        <p:spPr>
          <a:xfrm>
            <a:off x="9433928" y="5462395"/>
            <a:ext cx="12801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B</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TextBox 7"/>
          <p:cNvSpPr txBox="1"/>
          <p:nvPr/>
        </p:nvSpPr>
        <p:spPr>
          <a:xfrm>
            <a:off x="11328443" y="5462300"/>
            <a:ext cx="128013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a:ln>
                  <a:noFill/>
                </a:ln>
                <a:solidFill>
                  <a:prstClr val="black"/>
                </a:solidFill>
                <a:effectLst/>
                <a:uLnTx/>
                <a:uFillTx/>
                <a:latin typeface="Calibri" panose="020F0502020204030204"/>
                <a:ea typeface="+mn-ea"/>
                <a:cs typeface="+mn-cs"/>
              </a:rPr>
              <a:t>C</a:t>
            </a:r>
            <a:endParaRPr kumimoji="0" 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3" name="Object 12"/>
          <p:cNvGraphicFramePr>
            <a:graphicFrameLocks noChangeAspect="1"/>
          </p:cNvGraphicFramePr>
          <p:nvPr/>
        </p:nvGraphicFramePr>
        <p:xfrm>
          <a:off x="9905853" y="2254362"/>
          <a:ext cx="336286" cy="280238"/>
        </p:xfrm>
        <a:graphic>
          <a:graphicData uri="http://schemas.openxmlformats.org/presentationml/2006/ole">
            <mc:AlternateContent xmlns:mc="http://schemas.openxmlformats.org/markup-compatibility/2006">
              <mc:Choice xmlns:v="urn:schemas-microsoft-com:vml" Requires="v">
                <p:oleObj spid="_x0000_s11289" name="Equation" r:id="rId2" imgW="5486400" imgH="4572000" progId="Equation.DSMT4">
                  <p:embed/>
                </p:oleObj>
              </mc:Choice>
              <mc:Fallback>
                <p:oleObj name="Equation" r:id="rId2" imgW="5486400" imgH="4572000" progId="Equation.DSMT4">
                  <p:embed/>
                  <p:pic>
                    <p:nvPicPr>
                      <p:cNvPr id="0" name="Object 12"/>
                      <p:cNvPicPr/>
                      <p:nvPr/>
                    </p:nvPicPr>
                    <p:blipFill>
                      <a:blip r:embed="rId3"/>
                      <a:stretch>
                        <a:fillRect/>
                      </a:stretch>
                    </p:blipFill>
                    <p:spPr>
                      <a:xfrm>
                        <a:off x="9905853" y="2254362"/>
                        <a:ext cx="336286" cy="280238"/>
                      </a:xfrm>
                      <a:prstGeom prst="rect">
                        <a:avLst/>
                      </a:prstGeom>
                    </p:spPr>
                  </p:pic>
                </p:oleObj>
              </mc:Fallback>
            </mc:AlternateContent>
          </a:graphicData>
        </a:graphic>
      </p:graphicFrame>
      <p:pic>
        <p:nvPicPr>
          <p:cNvPr id="9" name="Picture 8"/>
          <p:cNvPicPr>
            <a:picLocks noChangeAspect="1"/>
          </p:cNvPicPr>
          <p:nvPr/>
        </p:nvPicPr>
        <p:blipFill>
          <a:blip r:embed="rId4"/>
          <a:stretch>
            <a:fillRect/>
          </a:stretch>
        </p:blipFill>
        <p:spPr>
          <a:xfrm>
            <a:off x="10478408" y="5189432"/>
            <a:ext cx="263863" cy="272868"/>
          </a:xfrm>
          <a:prstGeom prst="rect">
            <a:avLst/>
          </a:prstGeom>
        </p:spPr>
      </p:pic>
      <p:sp>
        <p:nvSpPr>
          <p:cNvPr id="10" name="Rectangle: Rounded Corners 9"/>
          <p:cNvSpPr/>
          <p:nvPr/>
        </p:nvSpPr>
        <p:spPr>
          <a:xfrm>
            <a:off x="476250" y="810829"/>
            <a:ext cx="8787156" cy="5161345"/>
          </a:xfrm>
          <a:prstGeom prst="roundRect">
            <a:avLst/>
          </a:prstGeom>
          <a:solidFill>
            <a:srgbClr val="FFFFCC"/>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a:solidFill>
                <a:srgbClr val="002060"/>
              </a:solidFill>
              <a:latin typeface="Arial" panose="020B0604020202020204" pitchFamily="34" charset="0"/>
              <a:cs typeface="Arial" panose="020B0604020202020204" pitchFamily="34" charset="0"/>
            </a:endParaRPr>
          </a:p>
          <a:p>
            <a:r>
              <a:rPr lang="en-US" sz="2400">
                <a:solidFill>
                  <a:srgbClr val="002060"/>
                </a:solidFill>
                <a:latin typeface="Arial" panose="020B0604020202020204" pitchFamily="34" charset="0"/>
                <a:cs typeface="Arial" panose="020B0604020202020204" pitchFamily="34" charset="0"/>
              </a:rPr>
              <a:t>                                      </a:t>
            </a:r>
            <a:endParaRPr lang="en-US" sz="2400">
              <a:solidFill>
                <a:srgbClr val="002060"/>
              </a:solidFill>
              <a:latin typeface="Arial" panose="020B0604020202020204" pitchFamily="34" charset="0"/>
              <a:cs typeface="Arial" panose="020B0604020202020204" pitchFamily="34" charset="0"/>
            </a:endParaRPr>
          </a:p>
          <a:p>
            <a:endParaRPr lang="en-US" sz="2400">
              <a:solidFill>
                <a:srgbClr val="002060"/>
              </a:solidFill>
              <a:latin typeface="Arial" panose="020B0604020202020204" pitchFamily="34" charset="0"/>
              <a:cs typeface="Arial" panose="020B0604020202020204" pitchFamily="34" charset="0"/>
            </a:endParaRPr>
          </a:p>
        </p:txBody>
      </p:sp>
      <p:graphicFrame>
        <p:nvGraphicFramePr>
          <p:cNvPr id="3" name="Object 2"/>
          <p:cNvGraphicFramePr>
            <a:graphicFrameLocks noChangeAspect="1"/>
          </p:cNvGraphicFramePr>
          <p:nvPr/>
        </p:nvGraphicFramePr>
        <p:xfrm>
          <a:off x="941463" y="1835398"/>
          <a:ext cx="2740905" cy="601662"/>
        </p:xfrm>
        <a:graphic>
          <a:graphicData uri="http://schemas.openxmlformats.org/presentationml/2006/ole">
            <mc:AlternateContent xmlns:mc="http://schemas.openxmlformats.org/markup-compatibility/2006">
              <mc:Choice xmlns:v="urn:schemas-microsoft-com:vml" Requires="v">
                <p:oleObj spid="_x0000_s11290" name="Equation" r:id="rId5" imgW="24993600" imgH="5486400" progId="Equation.DSMT4">
                  <p:embed/>
                </p:oleObj>
              </mc:Choice>
              <mc:Fallback>
                <p:oleObj name="Equation" r:id="rId5" imgW="24993600" imgH="5486400" progId="Equation.DSMT4">
                  <p:embed/>
                  <p:pic>
                    <p:nvPicPr>
                      <p:cNvPr id="0" name="Picture 11289"/>
                      <p:cNvPicPr/>
                      <p:nvPr/>
                    </p:nvPicPr>
                    <p:blipFill>
                      <a:blip r:embed="rId6"/>
                      <a:stretch>
                        <a:fillRect/>
                      </a:stretch>
                    </p:blipFill>
                    <p:spPr>
                      <a:xfrm>
                        <a:off x="941463" y="1835398"/>
                        <a:ext cx="2740905" cy="601662"/>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962335" y="2534600"/>
          <a:ext cx="3011628" cy="1914525"/>
        </p:xfrm>
        <a:graphic>
          <a:graphicData uri="http://schemas.openxmlformats.org/presentationml/2006/ole">
            <mc:AlternateContent xmlns:mc="http://schemas.openxmlformats.org/markup-compatibility/2006">
              <mc:Choice xmlns:v="urn:schemas-microsoft-com:vml" Requires="v">
                <p:oleObj spid="_x0000_s11291" name="Equation" r:id="rId7" imgW="26822400" imgH="17068800" progId="Equation.DSMT4">
                  <p:embed/>
                </p:oleObj>
              </mc:Choice>
              <mc:Fallback>
                <p:oleObj name="Equation" r:id="rId7" imgW="26822400" imgH="17068800" progId="Equation.DSMT4">
                  <p:embed/>
                  <p:pic>
                    <p:nvPicPr>
                      <p:cNvPr id="0" name="Picture 11290"/>
                      <p:cNvPicPr/>
                      <p:nvPr/>
                    </p:nvPicPr>
                    <p:blipFill>
                      <a:blip r:embed="rId8"/>
                      <a:stretch>
                        <a:fillRect/>
                      </a:stretch>
                    </p:blipFill>
                    <p:spPr>
                      <a:xfrm>
                        <a:off x="962335" y="2534600"/>
                        <a:ext cx="3011628" cy="1914525"/>
                      </a:xfrm>
                      <a:prstGeom prst="rect">
                        <a:avLst/>
                      </a:prstGeom>
                    </p:spPr>
                  </p:pic>
                </p:oleObj>
              </mc:Fallback>
            </mc:AlternateContent>
          </a:graphicData>
        </a:graphic>
      </p:graphicFrame>
      <p:sp>
        <p:nvSpPr>
          <p:cNvPr id="15" name="TextBox 14"/>
          <p:cNvSpPr txBox="1"/>
          <p:nvPr/>
        </p:nvSpPr>
        <p:spPr>
          <a:xfrm>
            <a:off x="995369" y="1288948"/>
            <a:ext cx="6517851" cy="830997"/>
          </a:xfrm>
          <a:prstGeom prst="rect">
            <a:avLst/>
          </a:prstGeom>
          <a:noFill/>
        </p:spPr>
        <p:txBody>
          <a:bodyPr wrap="square" rtlCol="0">
            <a:spAutoFit/>
          </a:bodyPr>
          <a:lstStyle/>
          <a:p>
            <a:r>
              <a:rPr lang="en-US" sz="2400">
                <a:solidFill>
                  <a:srgbClr val="002060"/>
                </a:solidFill>
                <a:latin typeface="Arial" panose="020B0604020202020204" pitchFamily="34" charset="0"/>
                <a:cs typeface="Arial" panose="020B0604020202020204" pitchFamily="34" charset="0"/>
              </a:rPr>
              <a:t>Xét tam giác ABC, ta có:</a:t>
            </a:r>
            <a:endParaRPr lang="en-US" sz="2400">
              <a:solidFill>
                <a:srgbClr val="002060"/>
              </a:solidFill>
              <a:latin typeface="Arial" panose="020B0604020202020204" pitchFamily="34" charset="0"/>
              <a:cs typeface="Arial" panose="020B0604020202020204" pitchFamily="34" charset="0"/>
            </a:endParaRPr>
          </a:p>
          <a:p>
            <a:endParaRPr lang="en-US" sz="2400"/>
          </a:p>
        </p:txBody>
      </p:sp>
      <p:sp>
        <p:nvSpPr>
          <p:cNvPr id="17" name="TextBox 16"/>
          <p:cNvSpPr txBox="1"/>
          <p:nvPr/>
        </p:nvSpPr>
        <p:spPr>
          <a:xfrm>
            <a:off x="3876675" y="1950345"/>
            <a:ext cx="5178034" cy="830997"/>
          </a:xfrm>
          <a:prstGeom prst="rect">
            <a:avLst/>
          </a:prstGeom>
          <a:noFill/>
        </p:spPr>
        <p:txBody>
          <a:bodyPr wrap="square" rtlCol="0">
            <a:spAutoFit/>
          </a:bodyPr>
          <a:lstStyle/>
          <a:p>
            <a:r>
              <a:rPr lang="en-US" sz="2400">
                <a:solidFill>
                  <a:srgbClr val="002060"/>
                </a:solidFill>
                <a:latin typeface="Arial" panose="020B0604020202020204" pitchFamily="34" charset="0"/>
                <a:cs typeface="Arial" panose="020B0604020202020204" pitchFamily="34" charset="0"/>
              </a:rPr>
              <a:t>(Định lí tổng các góc trong tam giác)</a:t>
            </a:r>
            <a:endParaRPr lang="en-US" sz="2400">
              <a:solidFill>
                <a:srgbClr val="002060"/>
              </a:solidFill>
              <a:latin typeface="Arial" panose="020B0604020202020204" pitchFamily="34" charset="0"/>
              <a:cs typeface="Arial" panose="020B0604020202020204" pitchFamily="34" charset="0"/>
            </a:endParaRPr>
          </a:p>
          <a:p>
            <a:endParaRPr lang="en-US" sz="2400"/>
          </a:p>
        </p:txBody>
      </p:sp>
      <p:sp>
        <p:nvSpPr>
          <p:cNvPr id="18" name="TextBox 17"/>
          <p:cNvSpPr txBox="1"/>
          <p:nvPr/>
        </p:nvSpPr>
        <p:spPr>
          <a:xfrm>
            <a:off x="578834" y="4647906"/>
            <a:ext cx="7993180" cy="892552"/>
          </a:xfrm>
          <a:prstGeom prst="rect">
            <a:avLst/>
          </a:prstGeom>
          <a:noFill/>
        </p:spPr>
        <p:txBody>
          <a:bodyPr wrap="square" rtlCol="0">
            <a:spAutoFit/>
          </a:bodyPr>
          <a:lstStyle/>
          <a:p>
            <a:r>
              <a:rPr lang="en-US" sz="2400">
                <a:solidFill>
                  <a:srgbClr val="002060"/>
                </a:solidFill>
                <a:latin typeface="Arial" panose="020B0604020202020204" pitchFamily="34" charset="0"/>
                <a:cs typeface="Arial" panose="020B0604020202020204" pitchFamily="34" charset="0"/>
              </a:rPr>
              <a:t>Vậy </a:t>
            </a:r>
            <a:r>
              <a:rPr lang="en-US" sz="2800">
                <a:solidFill>
                  <a:srgbClr val="002060"/>
                </a:solidFill>
              </a:rPr>
              <a:t>độ nghiêng của trụ cầu với phương nằm ngang là</a:t>
            </a:r>
            <a:endParaRPr lang="en-US" sz="2800">
              <a:solidFill>
                <a:srgbClr val="002060"/>
              </a:solidFill>
              <a:latin typeface="Arial" panose="020B0604020202020204" pitchFamily="34" charset="0"/>
              <a:cs typeface="Arial" panose="020B0604020202020204" pitchFamily="34" charset="0"/>
            </a:endParaRPr>
          </a:p>
          <a:p>
            <a:endParaRPr lang="en-US" sz="2400"/>
          </a:p>
        </p:txBody>
      </p:sp>
      <p:graphicFrame>
        <p:nvGraphicFramePr>
          <p:cNvPr id="19" name="Object 18"/>
          <p:cNvGraphicFramePr>
            <a:graphicFrameLocks noChangeAspect="1"/>
          </p:cNvGraphicFramePr>
          <p:nvPr/>
        </p:nvGraphicFramePr>
        <p:xfrm>
          <a:off x="8391308" y="4638381"/>
          <a:ext cx="568325" cy="478589"/>
        </p:xfrm>
        <a:graphic>
          <a:graphicData uri="http://schemas.openxmlformats.org/presentationml/2006/ole">
            <mc:AlternateContent xmlns:mc="http://schemas.openxmlformats.org/markup-compatibility/2006">
              <mc:Choice xmlns:v="urn:schemas-microsoft-com:vml" Requires="v">
                <p:oleObj spid="_x0000_s11292" name="Equation" r:id="rId9" imgW="5791200" imgH="4876800" progId="Equation.DSMT4">
                  <p:embed/>
                </p:oleObj>
              </mc:Choice>
              <mc:Fallback>
                <p:oleObj name="Equation" r:id="rId9" imgW="5791200" imgH="4876800" progId="Equation.DSMT4">
                  <p:embed/>
                  <p:pic>
                    <p:nvPicPr>
                      <p:cNvPr id="0" name="Picture 11291"/>
                      <p:cNvPicPr/>
                      <p:nvPr/>
                    </p:nvPicPr>
                    <p:blipFill>
                      <a:blip r:embed="rId10"/>
                      <a:stretch>
                        <a:fillRect/>
                      </a:stretch>
                    </p:blipFill>
                    <p:spPr>
                      <a:xfrm>
                        <a:off x="8391308" y="4638381"/>
                        <a:ext cx="568325" cy="478589"/>
                      </a:xfrm>
                      <a:prstGeom prst="rect">
                        <a:avLst/>
                      </a:prstGeom>
                    </p:spPr>
                  </p:pic>
                </p:oleObj>
              </mc:Fallback>
            </mc:AlternateContent>
          </a:graphicData>
        </a:graphic>
      </p:graphicFrame>
      <p:sp>
        <p:nvSpPr>
          <p:cNvPr id="20" name="Google Shape;322;p15"/>
          <p:cNvSpPr/>
          <p:nvPr/>
        </p:nvSpPr>
        <p:spPr>
          <a:xfrm>
            <a:off x="129216" y="84290"/>
            <a:ext cx="2476500" cy="628999"/>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45713" tIns="22850" rIns="45713" bIns="22850" anchor="ctr" anchorCtr="0">
            <a:noAutofit/>
          </a:bodyPr>
          <a:lstStyle/>
          <a:p>
            <a:pPr algn="ctr" defTabSz="457200"/>
            <a:r>
              <a:rPr lang="en-US" sz="3200" b="1">
                <a:solidFill>
                  <a:prstClr val="white"/>
                </a:solidFill>
                <a:latin typeface="+mj-lt"/>
                <a:ea typeface="Arial" panose="020B0604020202020204"/>
                <a:cs typeface="Arial" panose="020B0604020202020204"/>
                <a:sym typeface="Arial" panose="020B0604020202020204"/>
              </a:rPr>
              <a:t>BÀI TOÁN 3</a:t>
            </a:r>
            <a:endParaRPr sz="3200" b="1" dirty="0">
              <a:solidFill>
                <a:prstClr val="white"/>
              </a:solidFill>
              <a:latin typeface="+mj-lt"/>
              <a:ea typeface="Arial" panose="020B0604020202020204"/>
              <a:cs typeface="Arial" panose="020B0604020202020204"/>
              <a:sym typeface="Arial" panose="020B060402020202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1744" y="690914"/>
            <a:ext cx="1543050" cy="461665"/>
          </a:xfrm>
          <a:prstGeom prst="rect">
            <a:avLst/>
          </a:prstGeom>
          <a:solidFill>
            <a:schemeClr val="accent2">
              <a:lumMod val="60000"/>
              <a:lumOff val="40000"/>
            </a:schemeClr>
          </a:solidFill>
        </p:spPr>
        <p:txBody>
          <a:bodyPr wrap="square">
            <a:spAutoFit/>
          </a:bodyPr>
          <a:lstStyle/>
          <a:p>
            <a:r>
              <a:rPr lang="en-US" sz="2400" b="1">
                <a:latin typeface="Times New Roman" panose="02020603050405020304" pitchFamily="18" charset="0"/>
                <a:cs typeface="Times New Roman" panose="02020603050405020304" pitchFamily="18" charset="0"/>
              </a:rPr>
              <a:t>Bài toán 3</a:t>
            </a:r>
            <a:endParaRPr lang="en-US" sz="2400" b="1"/>
          </a:p>
        </p:txBody>
      </p:sp>
      <p:pic>
        <p:nvPicPr>
          <p:cNvPr id="5" name="Picture 4"/>
          <p:cNvPicPr>
            <a:picLocks noChangeAspect="1"/>
          </p:cNvPicPr>
          <p:nvPr/>
        </p:nvPicPr>
        <p:blipFill>
          <a:blip r:embed="rId1"/>
          <a:stretch>
            <a:fillRect/>
          </a:stretch>
        </p:blipFill>
        <p:spPr>
          <a:xfrm>
            <a:off x="3646438" y="2182237"/>
            <a:ext cx="6196335" cy="3883828"/>
          </a:xfrm>
          <a:prstGeom prst="rect">
            <a:avLst/>
          </a:prstGeom>
        </p:spPr>
      </p:pic>
      <p:sp>
        <p:nvSpPr>
          <p:cNvPr id="6" name="Rectangle: Rounded Corners 5"/>
          <p:cNvSpPr/>
          <p:nvPr/>
        </p:nvSpPr>
        <p:spPr>
          <a:xfrm>
            <a:off x="2776762" y="553667"/>
            <a:ext cx="7935685" cy="1314732"/>
          </a:xfrm>
          <a:prstGeom prst="roundRect">
            <a:avLst/>
          </a:prstGeom>
          <a:solidFill>
            <a:srgbClr val="FFFFCC"/>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latin typeface="Arial" panose="020B0604020202020204" pitchFamily="34" charset="0"/>
                <a:cs typeface="Arial" panose="020B0604020202020204" pitchFamily="34" charset="0"/>
              </a:rPr>
              <a:t>     Cho tam giác ABC và Cx là tia đối của tia CB</a:t>
            </a:r>
            <a:endParaRPr lang="en-US" sz="2400">
              <a:solidFill>
                <a:srgbClr val="002060"/>
              </a:solidFill>
              <a:latin typeface="Arial" panose="020B0604020202020204" pitchFamily="34" charset="0"/>
              <a:cs typeface="Arial" panose="020B0604020202020204" pitchFamily="34" charset="0"/>
            </a:endParaRPr>
          </a:p>
          <a:p>
            <a:r>
              <a:rPr lang="en-US" sz="2400">
                <a:solidFill>
                  <a:srgbClr val="002060"/>
                </a:solidFill>
                <a:latin typeface="Arial" panose="020B0604020202020204" pitchFamily="34" charset="0"/>
                <a:cs typeface="Arial" panose="020B0604020202020204" pitchFamily="34" charset="0"/>
              </a:rPr>
              <a:t>     Chứng minh rằng </a:t>
            </a:r>
            <a:endParaRPr lang="en-US" sz="2400">
              <a:solidFill>
                <a:srgbClr val="002060"/>
              </a:solidFill>
              <a:latin typeface="Arial" panose="020B0604020202020204" pitchFamily="34" charset="0"/>
              <a:cs typeface="Arial" panose="020B0604020202020204" pitchFamily="34" charset="0"/>
            </a:endParaRPr>
          </a:p>
        </p:txBody>
      </p:sp>
      <p:sp>
        <p:nvSpPr>
          <p:cNvPr id="7" name="Google Shape;322;p15"/>
          <p:cNvSpPr/>
          <p:nvPr/>
        </p:nvSpPr>
        <p:spPr>
          <a:xfrm>
            <a:off x="129216" y="523593"/>
            <a:ext cx="2476500" cy="628999"/>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45713" tIns="22850" rIns="45713" bIns="22850" anchor="ctr" anchorCtr="0">
            <a:noAutofit/>
          </a:bodyPr>
          <a:lstStyle/>
          <a:p>
            <a:pPr algn="ctr" defTabSz="457200"/>
            <a:r>
              <a:rPr lang="en-US" sz="3200" b="1">
                <a:solidFill>
                  <a:prstClr val="white"/>
                </a:solidFill>
                <a:latin typeface="+mj-lt"/>
                <a:ea typeface="Arial" panose="020B0604020202020204"/>
                <a:cs typeface="Arial" panose="020B0604020202020204"/>
                <a:sym typeface="Arial" panose="020B0604020202020204"/>
              </a:rPr>
              <a:t>BÀI TOÁN 2</a:t>
            </a:r>
            <a:endParaRPr sz="3200" b="1" dirty="0">
              <a:solidFill>
                <a:prstClr val="white"/>
              </a:solidFill>
              <a:latin typeface="+mj-lt"/>
              <a:ea typeface="Arial" panose="020B0604020202020204"/>
              <a:cs typeface="Arial" panose="020B0604020202020204"/>
              <a:sym typeface="Arial" panose="020B0604020202020204"/>
            </a:endParaRPr>
          </a:p>
        </p:txBody>
      </p:sp>
      <p:graphicFrame>
        <p:nvGraphicFramePr>
          <p:cNvPr id="8" name="Object 7"/>
          <p:cNvGraphicFramePr>
            <a:graphicFrameLocks noChangeAspect="1"/>
          </p:cNvGraphicFramePr>
          <p:nvPr/>
        </p:nvGraphicFramePr>
        <p:xfrm>
          <a:off x="5899149" y="1211033"/>
          <a:ext cx="2181537" cy="417741"/>
        </p:xfrm>
        <a:graphic>
          <a:graphicData uri="http://schemas.openxmlformats.org/presentationml/2006/ole">
            <mc:AlternateContent xmlns:mc="http://schemas.openxmlformats.org/markup-compatibility/2006">
              <mc:Choice xmlns:v="urn:schemas-microsoft-com:vml" Requires="v">
                <p:oleObj spid="_x0000_s12293" name="Equation" r:id="rId2" imgW="28651200" imgH="5486400" progId="Equation.DSMT4">
                  <p:embed/>
                </p:oleObj>
              </mc:Choice>
              <mc:Fallback>
                <p:oleObj name="Equation" r:id="rId2" imgW="28651200" imgH="5486400" progId="Equation.DSMT4">
                  <p:embed/>
                  <p:pic>
                    <p:nvPicPr>
                      <p:cNvPr id="0" name="Picture 12292"/>
                      <p:cNvPicPr/>
                      <p:nvPr/>
                    </p:nvPicPr>
                    <p:blipFill>
                      <a:blip r:embed="rId3"/>
                      <a:stretch>
                        <a:fillRect/>
                      </a:stretch>
                    </p:blipFill>
                    <p:spPr>
                      <a:xfrm>
                        <a:off x="5899149" y="1211033"/>
                        <a:ext cx="2181537" cy="417741"/>
                      </a:xfrm>
                      <a:prstGeom prst="rect">
                        <a:avLst/>
                      </a:prstGeom>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3646438" y="2182237"/>
            <a:ext cx="5241133" cy="3285113"/>
          </a:xfrm>
          <a:prstGeom prst="rect">
            <a:avLst/>
          </a:prstGeom>
        </p:spPr>
      </p:pic>
      <p:sp>
        <p:nvSpPr>
          <p:cNvPr id="6" name="Rectangle: Rounded Corners 5"/>
          <p:cNvSpPr/>
          <p:nvPr/>
        </p:nvSpPr>
        <p:spPr>
          <a:xfrm>
            <a:off x="2390774" y="885543"/>
            <a:ext cx="7724775" cy="1009932"/>
          </a:xfrm>
          <a:prstGeom prst="roundRect">
            <a:avLst/>
          </a:prstGeom>
          <a:solidFill>
            <a:srgbClr val="FFFFCC"/>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rPr>
              <a:t> Mỗi góc ngoài của tam giác có số đo bằng tổng số đo hai góc trong không kề với nó. </a:t>
            </a:r>
            <a:endParaRPr kumimoji="0" lang="en-US" sz="2400" b="0" i="0" u="none" strike="noStrike" kern="1200" cap="none" spc="0" normalizeH="0" baseline="0" noProof="0">
              <a:ln>
                <a:noFill/>
              </a:ln>
              <a:solidFill>
                <a:srgbClr val="002060"/>
              </a:solidFill>
              <a:effectLst/>
              <a:uLnTx/>
              <a:uFillTx/>
              <a:latin typeface="Arial" panose="020B0604020202020204" pitchFamily="34" charset="0"/>
              <a:ea typeface="+mn-ea"/>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p:nvPr/>
        </p:nvGrpSpPr>
        <p:grpSpPr>
          <a:xfrm>
            <a:off x="5825983" y="710330"/>
            <a:ext cx="5042129" cy="5036855"/>
            <a:chOff x="5425622" y="292790"/>
            <a:chExt cx="5834378" cy="5828280"/>
          </a:xfrm>
        </p:grpSpPr>
        <p:pic>
          <p:nvPicPr>
            <p:cNvPr id="4" name="Picture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5425622" y="292790"/>
              <a:ext cx="5834378" cy="5828280"/>
            </a:xfrm>
            <a:prstGeom prst="rect">
              <a:avLst/>
            </a:prstGeom>
          </p:spPr>
        </p:pic>
        <p:sp>
          <p:nvSpPr>
            <p:cNvPr id="9" name="TextBox 8"/>
            <p:cNvSpPr txBox="1"/>
            <p:nvPr/>
          </p:nvSpPr>
          <p:spPr>
            <a:xfrm rot="14949661">
              <a:off x="6674685" y="126928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Vỗ tay</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7" y="2184872"/>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3200" b="1" i="0" u="none" strike="noStrike" kern="1200" cap="none" spc="0" normalizeH="0" baseline="0" noProof="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t>
              </a:r>
              <a:r>
                <a:rPr lang="en-GB" sz="3200" b="1">
                  <a:solidFill>
                    <a:prstClr val="white"/>
                  </a:solidFill>
                  <a:latin typeface="Tahoma" panose="020B0604030504040204" pitchFamily="34" charset="0"/>
                  <a:ea typeface="Tahoma" panose="020B0604030504040204" pitchFamily="34" charset="0"/>
                  <a:cs typeface="Tahoma" panose="020B0604030504040204" pitchFamily="34" charset="0"/>
                </a:rPr>
                <a:t>à</a:t>
              </a:r>
              <a:endParaRPr kumimoji="0" lang="vi-VN"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112530" y="1286690"/>
              <a:ext cx="2025648" cy="534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GB" sz="2400" b="1" noProof="0" dirty="0" err="1">
                  <a:solidFill>
                    <a:srgbClr val="7030A0"/>
                  </a:solidFill>
                  <a:latin typeface="Tahoma" panose="020B0604030504040204" pitchFamily="34" charset="0"/>
                  <a:ea typeface="Tahoma" panose="020B0604030504040204" pitchFamily="34" charset="0"/>
                  <a:cs typeface="Tahoma" panose="020B0604030504040204" pitchFamily="34" charset="0"/>
                </a:rPr>
                <a:t>Mất</a:t>
              </a:r>
              <a:r>
                <a:rPr lang="en-GB" sz="2400" b="1" noProof="0" dirty="0">
                  <a:solidFill>
                    <a:srgbClr val="7030A0"/>
                  </a:solidFill>
                  <a:latin typeface="Tahoma" panose="020B0604030504040204" pitchFamily="34" charset="0"/>
                  <a:ea typeface="Tahoma" panose="020B0604030504040204" pitchFamily="34" charset="0"/>
                  <a:cs typeface="Tahoma" panose="020B0604030504040204" pitchFamily="34" charset="0"/>
                </a:rPr>
                <a:t> </a:t>
              </a:r>
              <a:r>
                <a:rPr lang="en-GB" sz="2400" b="1" noProof="0" dirty="0" err="1">
                  <a:solidFill>
                    <a:srgbClr val="7030A0"/>
                  </a:solidFill>
                  <a:latin typeface="Tahoma" panose="020B0604030504040204" pitchFamily="34" charset="0"/>
                  <a:ea typeface="Tahoma" panose="020B0604030504040204" pitchFamily="34" charset="0"/>
                  <a:cs typeface="Tahoma" panose="020B0604030504040204" pitchFamily="34" charset="0"/>
                </a:rPr>
                <a:t>lượt</a:t>
              </a:r>
              <a:endParaRPr kumimoji="0" lang="vi-VN" sz="2400" b="1" i="0" u="none" strike="noStrike" kern="1200" cap="none" spc="0" normalizeH="0" baseline="0" noProof="0" dirty="0">
                <a:ln>
                  <a:noFill/>
                </a:ln>
                <a:solidFill>
                  <a:srgbClr val="7030A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9084516" y="2177618"/>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GB" sz="3200" b="1">
                  <a:solidFill>
                    <a:prstClr val="black"/>
                  </a:solidFill>
                  <a:latin typeface="Tahoma" panose="020B0604030504040204" pitchFamily="34" charset="0"/>
                  <a:ea typeface="Tahoma" panose="020B0604030504040204" pitchFamily="34" charset="0"/>
                  <a:cs typeface="Tahoma" panose="020B0604030504040204" pitchFamily="34" charset="0"/>
                </a:rPr>
                <a:t>Quà </a:t>
              </a:r>
              <a:endParaRPr kumimoji="0" lang="vi-VN" sz="32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1" y="3595892"/>
              <a:ext cx="2025648" cy="53420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Vỗ tay</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6" y="4492996"/>
              <a:ext cx="2025648" cy="67665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1 </a:t>
              </a:r>
              <a:r>
                <a:rPr kumimoji="0" lang="en-US" sz="2400" b="1" i="0" u="none" strike="noStrike" kern="1200" cap="none" spc="0" normalizeH="0" baseline="0" noProof="0" dirty="0" err="1">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điểm</a:t>
              </a:r>
              <a:r>
                <a:rPr kumimoji="0" lang="en-US" sz="24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r>
                <a:rPr kumimoji="0" lang="en-US" sz="3200" b="1" i="0" u="none"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t>
              </a:r>
              <a:endParaRPr kumimoji="0" lang="vi-VN"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4" y="4535849"/>
              <a:ext cx="2025648" cy="6054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GB" sz="2800" b="1" noProof="0" dirty="0" err="1">
                  <a:solidFill>
                    <a:srgbClr val="0070C0"/>
                  </a:solidFill>
                  <a:latin typeface="Tahoma" panose="020B0604030504040204" pitchFamily="34" charset="0"/>
                  <a:ea typeface="Tahoma" panose="020B0604030504040204" pitchFamily="34" charset="0"/>
                  <a:cs typeface="Tahoma" panose="020B0604030504040204" pitchFamily="34" charset="0"/>
                </a:rPr>
                <a:t>Vỗ</a:t>
              </a:r>
              <a:r>
                <a:rPr lang="en-GB" sz="2800" b="1" noProof="0" dirty="0">
                  <a:solidFill>
                    <a:srgbClr val="0070C0"/>
                  </a:solidFill>
                  <a:latin typeface="Tahoma" panose="020B0604030504040204" pitchFamily="34" charset="0"/>
                  <a:ea typeface="Tahoma" panose="020B0604030504040204" pitchFamily="34" charset="0"/>
                  <a:cs typeface="Tahoma" panose="020B0604030504040204" pitchFamily="34" charset="0"/>
                </a:rPr>
                <a:t> </a:t>
              </a:r>
              <a:r>
                <a:rPr lang="en-GB" sz="2800" b="1" noProof="0" dirty="0" err="1">
                  <a:solidFill>
                    <a:srgbClr val="0070C0"/>
                  </a:solidFill>
                  <a:latin typeface="Tahoma" panose="020B0604030504040204" pitchFamily="34" charset="0"/>
                  <a:ea typeface="Tahoma" panose="020B0604030504040204" pitchFamily="34" charset="0"/>
                  <a:cs typeface="Tahoma" panose="020B0604030504040204" pitchFamily="34" charset="0"/>
                </a:rPr>
                <a:t>tay</a:t>
              </a:r>
              <a:endParaRPr kumimoji="0" lang="vi-VN" sz="2800" b="1" i="0" u="none" strike="noStrike" kern="1200" cap="none" spc="0" normalizeH="0" baseline="0" noProof="0" dirty="0">
                <a:ln>
                  <a:noFill/>
                </a:ln>
                <a:solidFill>
                  <a:srgbClr val="0070C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652985" y="3599692"/>
              <a:ext cx="2512119" cy="1104023"/>
            </a:xfrm>
            <a:prstGeom prst="rect">
              <a:avLst/>
            </a:prstGeom>
            <a:noFill/>
          </p:spPr>
          <p:txBody>
            <a:bodyPr wrap="square" rtlCol="0">
              <a:spAutoFit/>
            </a:bodyPr>
            <a:lstStyle/>
            <a:p>
              <a:pPr algn="ctr">
                <a:defRPr/>
              </a:pPr>
              <a:r>
                <a:rPr kumimoji="0" lang="en-US" sz="2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1 điểm</a:t>
              </a:r>
              <a:r>
                <a:rPr kumimoji="0" lang="en-US" sz="2800" b="1" i="0" u="none" strike="noStrike" kern="1200" cap="none" spc="0" normalizeH="0" noProof="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endParaRPr kumimoji="0" lang="vi-VN" sz="28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2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10128217" y="5929809"/>
            <a:ext cx="1697988" cy="554392"/>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QUAY</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2" action="ppaction://hlinksldjump"/>
          </p:cNvPr>
          <p:cNvSpPr/>
          <p:nvPr/>
        </p:nvSpPr>
        <p:spPr>
          <a:xfrm>
            <a:off x="1067605" y="2400198"/>
            <a:ext cx="1337688" cy="1337688"/>
          </a:xfrm>
          <a:prstGeom prst="roundRect">
            <a:avLst/>
          </a:prstGeom>
          <a:solidFill>
            <a:srgbClr val="92D05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GB" sz="4400" b="1" dirty="0">
                <a:solidFill>
                  <a:srgbClr val="C00000"/>
                </a:solidFill>
                <a:latin typeface="Tahoma" panose="020B0604030504040204" pitchFamily="34" charset="0"/>
                <a:ea typeface="Tahoma" panose="020B0604030504040204" pitchFamily="34" charset="0"/>
                <a:cs typeface="Tahoma" panose="020B0604030504040204" pitchFamily="34" charset="0"/>
                <a:hlinkClick r:id="" action="ppaction://noaction"/>
              </a:rPr>
              <a:t>1</a:t>
            </a:r>
            <a:endParaRPr kumimoji="0" lang="vi-VN" sz="4400" b="1" i="0"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3" action="ppaction://hlinksldjump"/>
          </p:cNvPr>
          <p:cNvSpPr/>
          <p:nvPr/>
        </p:nvSpPr>
        <p:spPr>
          <a:xfrm>
            <a:off x="2028930" y="3963732"/>
            <a:ext cx="1337688" cy="1337688"/>
          </a:xfrm>
          <a:prstGeom prst="roundRect">
            <a:avLst/>
          </a:prstGeom>
          <a:solidFill>
            <a:srgbClr val="92D05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4400" b="1" i="0" u="none" strike="noStrike" kern="1200" cap="none" spc="0" normalizeH="0" baseline="0" noProof="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hlinkClick r:id="" action="ppaction://noaction"/>
              </a:rPr>
              <a:t>3</a:t>
            </a:r>
            <a:endParaRPr kumimoji="0" lang="vi-VN" sz="4400" b="1" i="0" u="none"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686302" y="241265"/>
            <a:ext cx="4628190"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Tahoma" panose="020B0604030504040204" pitchFamily="34" charset="0"/>
                <a:ea typeface="Tahoma" panose="020B0604030504040204" pitchFamily="34" charset="0"/>
                <a:cs typeface="Tahoma" panose="020B0604030504040204" pitchFamily="34" charset="0"/>
              </a:rPr>
              <a:t>VÒNG QUAY </a:t>
            </a:r>
            <a:endParaRPr kumimoji="0" lang="en-US" sz="5400" b="1" i="0" u="none" strike="noStrike" kern="120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sz="5400" b="1" i="0" u="none" strike="noStrike" kern="120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Tahoma" panose="020B0604030504040204" pitchFamily="34" charset="0"/>
                <a:ea typeface="Tahoma" panose="020B0604030504040204" pitchFamily="34" charset="0"/>
                <a:cs typeface="Tahoma" panose="020B0604030504040204" pitchFamily="34" charset="0"/>
              </a:rPr>
              <a:t>MAY MẮN</a:t>
            </a:r>
            <a:endParaRPr kumimoji="0" lang="en-US" sz="5400" b="1" i="0" u="none" strike="noStrike" kern="120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4807" y="845531"/>
            <a:ext cx="495300" cy="438150"/>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9739" y="1207472"/>
            <a:ext cx="495300" cy="438150"/>
          </a:xfrm>
          <a:prstGeom prst="rect">
            <a:avLst/>
          </a:prstGeom>
        </p:spPr>
      </p:pic>
      <p:pic>
        <p:nvPicPr>
          <p:cNvPr id="46" name="Picture 4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19150" y="680278"/>
            <a:ext cx="495300" cy="438150"/>
          </a:xfrm>
          <a:prstGeom prst="rect">
            <a:avLst/>
          </a:prstGeom>
        </p:spPr>
      </p:pic>
      <p:pic>
        <p:nvPicPr>
          <p:cNvPr id="47" name="Picture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11830" y="710330"/>
            <a:ext cx="714375" cy="1190625"/>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46194" y="2629167"/>
            <a:ext cx="1354214" cy="1155064"/>
          </a:xfrm>
          <a:prstGeom prst="rect">
            <a:avLst/>
          </a:prstGeom>
        </p:spPr>
      </p:pic>
      <p:pic>
        <p:nvPicPr>
          <p:cNvPr id="3" name="vongquay">
            <a:hlinkClick r:id="" action="ppaction://media"/>
          </p:cNvPr>
          <p:cNvPicPr>
            <a:picLocks noChangeAspect="1"/>
          </p:cNvPicPr>
          <p:nvPr>
            <a:audioFile r:link="rId7"/>
            <p:extLst>
              <p:ext uri="{DAA4B4D4-6D71-4841-9C94-3DE7FCFB9230}">
                <p14:media xmlns:p14="http://schemas.microsoft.com/office/powerpoint/2010/main" r:embed="rId8"/>
              </p:ext>
            </p:extLst>
          </p:nvPr>
        </p:nvPicPr>
        <p:blipFill>
          <a:blip r:embed="rId9"/>
          <a:stretch>
            <a:fillRect/>
          </a:stretch>
        </p:blipFill>
        <p:spPr>
          <a:xfrm>
            <a:off x="9714152" y="-693733"/>
            <a:ext cx="609600" cy="609600"/>
          </a:xfrm>
          <a:prstGeom prst="rect">
            <a:avLst/>
          </a:prstGeom>
        </p:spPr>
      </p:pic>
      <p:sp>
        <p:nvSpPr>
          <p:cNvPr id="31" name="Isosceles Triangle 30"/>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10840537" y="2562468"/>
            <a:ext cx="605716" cy="1320071"/>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 action="ppaction://noaction"/>
          </p:cNvPr>
          <p:cNvSpPr/>
          <p:nvPr/>
        </p:nvSpPr>
        <p:spPr>
          <a:xfrm rot="5400000">
            <a:off x="11351621" y="2586449"/>
            <a:ext cx="783772" cy="783770"/>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3" name="Rounded Rectangle 62">
            <a:hlinkClick r:id="rId10" action="ppaction://hlinksldjump"/>
          </p:cNvPr>
          <p:cNvSpPr/>
          <p:nvPr/>
        </p:nvSpPr>
        <p:spPr>
          <a:xfrm>
            <a:off x="3200135" y="2378262"/>
            <a:ext cx="1337688" cy="1337688"/>
          </a:xfrm>
          <a:prstGeom prst="roundRect">
            <a:avLst/>
          </a:prstGeom>
          <a:solidFill>
            <a:srgbClr val="92D050"/>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GB" sz="4400" b="1" u="sng" dirty="0">
                <a:solidFill>
                  <a:srgbClr val="C00000"/>
                </a:solidFill>
                <a:latin typeface="Tahoma" panose="020B0604030504040204" pitchFamily="34" charset="0"/>
                <a:ea typeface="Tahoma" panose="020B0604030504040204" pitchFamily="34" charset="0"/>
                <a:cs typeface="Tahoma" panose="020B0604030504040204" pitchFamily="34" charset="0"/>
              </a:rPr>
              <a:t>2</a:t>
            </a:r>
            <a:endParaRPr kumimoji="0" lang="vi-VN" sz="4400" b="1" i="0" u="sng" strike="noStrike" kern="1200" cap="none" spc="0" normalizeH="0" baseline="0" noProof="0" dirty="0">
              <a:ln>
                <a:noFill/>
              </a:ln>
              <a:solidFill>
                <a:srgbClr val="C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Action Button: End 4">
            <a:hlinkClick r:id="rId11" action="ppaction://hlinksldjump"/>
          </p:cNvPr>
          <p:cNvSpPr/>
          <p:nvPr/>
        </p:nvSpPr>
        <p:spPr>
          <a:xfrm>
            <a:off x="450762" y="5929809"/>
            <a:ext cx="573706" cy="458112"/>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3.75E-6 -2.96296E-6 L -3.75E-6 -0.02407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after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8"/>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8"/>
                                        </p:tgtEl>
                                        <p:attrNameLst>
                                          <p:attrName>fillcolor</p:attrName>
                                        </p:attrNameLst>
                                      </p:cBhvr>
                                      <p:to>
                                        <a:srgbClr val="000000"/>
                                      </p:to>
                                    </p:animClr>
                                    <p:set>
                                      <p:cBhvr>
                                        <p:cTn id="170" dur="500" fill="hold"/>
                                        <p:tgtEl>
                                          <p:spTgt spid="28"/>
                                        </p:tgtEl>
                                        <p:attrNameLst>
                                          <p:attrName>fill.type</p:attrName>
                                        </p:attrNameLst>
                                      </p:cBhvr>
                                      <p:to>
                                        <p:strVal val="solid"/>
                                      </p:to>
                                    </p:set>
                                    <p:set>
                                      <p:cBhvr>
                                        <p:cTn id="171"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audio>
              <p:cMediaNode vol="80000">
                <p:cTn id="172" fill="hold" display="0">
                  <p:stCondLst>
                    <p:cond delay="indefinite"/>
                  </p:stCondLst>
                  <p:endCondLst>
                    <p:cond evt="onStopAudio" delay="0">
                      <p:tgtEl>
                        <p:sldTgt/>
                      </p:tgtEl>
                    </p:cond>
                  </p:endCondLst>
                </p:cTn>
                <p:tgtEl>
                  <p:spTgt spid="3"/>
                </p:tgtEl>
              </p:cMediaNode>
            </p:audio>
            <p:seq concurrent="1" nextAc="seek">
              <p:cTn id="173" restart="whenNotActive" fill="hold" evtFilter="cancelBubble" nodeType="interactiveSeq">
                <p:stCondLst>
                  <p:cond evt="onClick" delay="0">
                    <p:tgtEl>
                      <p:spTgt spid="63"/>
                    </p:tgtEl>
                  </p:cond>
                </p:stCondLst>
                <p:endSync evt="end" delay="0">
                  <p:rtn val="all"/>
                </p:endSync>
                <p:childTnLst>
                  <p:par>
                    <p:cTn id="174" fill="hold">
                      <p:stCondLst>
                        <p:cond delay="0"/>
                      </p:stCondLst>
                      <p:childTnLst>
                        <p:par>
                          <p:cTn id="175" fill="hold">
                            <p:stCondLst>
                              <p:cond delay="0"/>
                            </p:stCondLst>
                            <p:childTnLst>
                              <p:par>
                                <p:cTn id="176" presetID="1" presetClass="emph" presetSubtype="2" fill="hold" nodeType="afterEffect">
                                  <p:stCondLst>
                                    <p:cond delay="0"/>
                                  </p:stCondLst>
                                  <p:childTnLst>
                                    <p:animClr clrSpc="rgb" dir="cw">
                                      <p:cBhvr>
                                        <p:cTn id="177" dur="500" fill="hold"/>
                                        <p:tgtEl>
                                          <p:spTgt spid="63"/>
                                        </p:tgtEl>
                                        <p:attrNameLst>
                                          <p:attrName>fillcolor</p:attrName>
                                        </p:attrNameLst>
                                      </p:cBhvr>
                                      <p:to>
                                        <a:srgbClr val="000000"/>
                                      </p:to>
                                    </p:animClr>
                                    <p:set>
                                      <p:cBhvr>
                                        <p:cTn id="178" dur="500" fill="hold"/>
                                        <p:tgtEl>
                                          <p:spTgt spid="63"/>
                                        </p:tgtEl>
                                        <p:attrNameLst>
                                          <p:attrName>fill.type</p:attrName>
                                        </p:attrNameLst>
                                      </p:cBhvr>
                                      <p:to>
                                        <p:strVal val="solid"/>
                                      </p:to>
                                    </p:set>
                                    <p:set>
                                      <p:cBhvr>
                                        <p:cTn id="179" dur="500" fill="hold"/>
                                        <p:tgtEl>
                                          <p:spTgt spid="63"/>
                                        </p:tgtEl>
                                        <p:attrNameLst>
                                          <p:attrName>fill.on</p:attrName>
                                        </p:attrNameLst>
                                      </p:cBhvr>
                                      <p:to>
                                        <p:strVal val="true"/>
                                      </p:to>
                                    </p:set>
                                  </p:childTnLst>
                                </p:cTn>
                              </p:par>
                            </p:childTnLst>
                          </p:cTn>
                        </p:par>
                      </p:childTnLst>
                    </p:cTn>
                  </p:par>
                </p:childTnLst>
              </p:cTn>
              <p:nextCondLst>
                <p:cond evt="onClick" delay="0">
                  <p:tgtEl>
                    <p:spTgt spid="63"/>
                  </p:tgtEl>
                </p:cond>
              </p:nextCondLst>
            </p:seq>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857249" y="2769766"/>
            <a:ext cx="108167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212529"/>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Câu 1</a:t>
            </a:r>
            <a:r>
              <a:rPr kumimoji="0" lang="en-US" sz="2800" b="0" i="0" u="none" strike="noStrike" kern="1200" cap="none" spc="0" normalizeH="0" baseline="0" noProof="0">
                <a:ln>
                  <a:noFill/>
                </a:ln>
                <a:solidFill>
                  <a:srgbClr val="212529"/>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 Cho tam giác ABC vuông tại A, số đo     bằng:</a:t>
            </a:r>
            <a:endParaRPr kumimoji="0" lang="en-US" sz="28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6435459" y="3583520"/>
            <a:ext cx="4786328" cy="795995"/>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735"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B. </a:t>
            </a:r>
            <a:endParaRPr kumimoji="0" lang="en-US" sz="3735"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842889" y="4745278"/>
            <a:ext cx="4786328" cy="883259"/>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735"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C. </a:t>
            </a:r>
            <a:endParaRPr kumimoji="0" lang="en-US" sz="3735"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6435459" y="4745278"/>
            <a:ext cx="4683803" cy="883259"/>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735"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D. </a:t>
            </a:r>
            <a:endParaRPr kumimoji="0" lang="en-US" sz="3735"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923500" y="3583521"/>
            <a:ext cx="4676036" cy="814072"/>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735"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a:t>
            </a:r>
            <a:r>
              <a:rPr kumimoji="0" lang="en-US" sz="3735" b="1" i="0" u="none" strike="noStrike" kern="1200" cap="none" spc="0" normalizeH="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3735"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9" name="Picture 6" descr="Káº¿t quáº£ hÃ¬nh áº£nh cho right wrong tick icon"/>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280769" y="3626928"/>
            <a:ext cx="692984" cy="7022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Káº¿t quáº£ hÃ¬nh áº£nh cho right wrong tick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102136" y="4844937"/>
            <a:ext cx="731279" cy="7410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Káº¿t quáº£ hÃ¬nh áº£nh cho right wrong tick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717861" y="4745278"/>
            <a:ext cx="731279" cy="7410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áº¿t quáº£ hÃ¬nh áº£nh cho right wrong tick ico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4522484" y="3615101"/>
            <a:ext cx="820957" cy="7215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áº¿t quáº£ hÃ¬nh áº£nh cho home icon">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 y="5869283"/>
            <a:ext cx="1023815" cy="102381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6"/>
          <a:stretch>
            <a:fillRect/>
          </a:stretch>
        </p:blipFill>
        <p:spPr>
          <a:xfrm>
            <a:off x="3781145" y="-49548"/>
            <a:ext cx="4838979" cy="2600688"/>
          </a:xfrm>
          <a:prstGeom prst="rect">
            <a:avLst/>
          </a:prstGeom>
        </p:spPr>
      </p:pic>
      <p:graphicFrame>
        <p:nvGraphicFramePr>
          <p:cNvPr id="16" name="Object 15"/>
          <p:cNvGraphicFramePr>
            <a:graphicFrameLocks noChangeAspect="1"/>
          </p:cNvGraphicFramePr>
          <p:nvPr/>
        </p:nvGraphicFramePr>
        <p:xfrm>
          <a:off x="1751671" y="3666590"/>
          <a:ext cx="734513" cy="618537"/>
        </p:xfrm>
        <a:graphic>
          <a:graphicData uri="http://schemas.openxmlformats.org/presentationml/2006/ole">
            <mc:AlternateContent xmlns:mc="http://schemas.openxmlformats.org/markup-compatibility/2006">
              <mc:Choice xmlns:v="urn:schemas-microsoft-com:vml" Requires="v">
                <p:oleObj spid="_x0000_s15390" name="Equation" r:id="rId7" imgW="5791200" imgH="4876800" progId="Equation.DSMT4">
                  <p:embed/>
                </p:oleObj>
              </mc:Choice>
              <mc:Fallback>
                <p:oleObj name="Equation" r:id="rId7" imgW="5791200" imgH="4876800" progId="Equation.DSMT4">
                  <p:embed/>
                  <p:pic>
                    <p:nvPicPr>
                      <p:cNvPr id="0" name="Picture 15389"/>
                      <p:cNvPicPr/>
                      <p:nvPr/>
                    </p:nvPicPr>
                    <p:blipFill>
                      <a:blip r:embed="rId8"/>
                      <a:stretch>
                        <a:fillRect/>
                      </a:stretch>
                    </p:blipFill>
                    <p:spPr>
                      <a:xfrm>
                        <a:off x="1751671" y="3666590"/>
                        <a:ext cx="734513" cy="618537"/>
                      </a:xfrm>
                      <a:prstGeom prst="rect">
                        <a:avLst/>
                      </a:prstGeom>
                    </p:spPr>
                  </p:pic>
                </p:oleObj>
              </mc:Fallback>
            </mc:AlternateContent>
          </a:graphicData>
        </a:graphic>
      </p:graphicFrame>
      <p:graphicFrame>
        <p:nvGraphicFramePr>
          <p:cNvPr id="17" name="Object 16"/>
          <p:cNvGraphicFramePr>
            <a:graphicFrameLocks noChangeAspect="1"/>
          </p:cNvGraphicFramePr>
          <p:nvPr/>
        </p:nvGraphicFramePr>
        <p:xfrm>
          <a:off x="7246519" y="3703128"/>
          <a:ext cx="621131" cy="523057"/>
        </p:xfrm>
        <a:graphic>
          <a:graphicData uri="http://schemas.openxmlformats.org/presentationml/2006/ole">
            <mc:AlternateContent xmlns:mc="http://schemas.openxmlformats.org/markup-compatibility/2006">
              <mc:Choice xmlns:v="urn:schemas-microsoft-com:vml" Requires="v">
                <p:oleObj spid="_x0000_s15391" name="Equation" r:id="rId9" imgW="5791200" imgH="4876800" progId="Equation.DSMT4">
                  <p:embed/>
                </p:oleObj>
              </mc:Choice>
              <mc:Fallback>
                <p:oleObj name="Equation" r:id="rId9" imgW="5791200" imgH="4876800" progId="Equation.DSMT4">
                  <p:embed/>
                  <p:pic>
                    <p:nvPicPr>
                      <p:cNvPr id="0" name="Picture 15390"/>
                      <p:cNvPicPr/>
                      <p:nvPr/>
                    </p:nvPicPr>
                    <p:blipFill>
                      <a:blip r:embed="rId10"/>
                      <a:stretch>
                        <a:fillRect/>
                      </a:stretch>
                    </p:blipFill>
                    <p:spPr>
                      <a:xfrm>
                        <a:off x="7246519" y="3703128"/>
                        <a:ext cx="621131" cy="523057"/>
                      </a:xfrm>
                      <a:prstGeom prst="rect">
                        <a:avLst/>
                      </a:prstGeom>
                    </p:spPr>
                  </p:pic>
                </p:oleObj>
              </mc:Fallback>
            </mc:AlternateContent>
          </a:graphicData>
        </a:graphic>
      </p:graphicFrame>
      <p:graphicFrame>
        <p:nvGraphicFramePr>
          <p:cNvPr id="19" name="Object 18"/>
          <p:cNvGraphicFramePr>
            <a:graphicFrameLocks noChangeAspect="1"/>
          </p:cNvGraphicFramePr>
          <p:nvPr/>
        </p:nvGraphicFramePr>
        <p:xfrm>
          <a:off x="1694681" y="4867971"/>
          <a:ext cx="848494" cy="565663"/>
        </p:xfrm>
        <a:graphic>
          <a:graphicData uri="http://schemas.openxmlformats.org/presentationml/2006/ole">
            <mc:AlternateContent xmlns:mc="http://schemas.openxmlformats.org/markup-compatibility/2006">
              <mc:Choice xmlns:v="urn:schemas-microsoft-com:vml" Requires="v">
                <p:oleObj spid="_x0000_s15392" name="Equation" r:id="rId11" imgW="7315200" imgH="4876800" progId="Equation.DSMT4">
                  <p:embed/>
                </p:oleObj>
              </mc:Choice>
              <mc:Fallback>
                <p:oleObj name="Equation" r:id="rId11" imgW="7315200" imgH="4876800" progId="Equation.DSMT4">
                  <p:embed/>
                  <p:pic>
                    <p:nvPicPr>
                      <p:cNvPr id="0" name="Picture 15391"/>
                      <p:cNvPicPr/>
                      <p:nvPr/>
                    </p:nvPicPr>
                    <p:blipFill>
                      <a:blip r:embed="rId12"/>
                      <a:stretch>
                        <a:fillRect/>
                      </a:stretch>
                    </p:blipFill>
                    <p:spPr>
                      <a:xfrm>
                        <a:off x="1694681" y="4867971"/>
                        <a:ext cx="848494" cy="565663"/>
                      </a:xfrm>
                      <a:prstGeom prst="rect">
                        <a:avLst/>
                      </a:prstGeom>
                    </p:spPr>
                  </p:pic>
                </p:oleObj>
              </mc:Fallback>
            </mc:AlternateContent>
          </a:graphicData>
        </a:graphic>
      </p:graphicFrame>
      <p:graphicFrame>
        <p:nvGraphicFramePr>
          <p:cNvPr id="20" name="Object 19"/>
          <p:cNvGraphicFramePr>
            <a:graphicFrameLocks noChangeAspect="1"/>
          </p:cNvGraphicFramePr>
          <p:nvPr/>
        </p:nvGraphicFramePr>
        <p:xfrm>
          <a:off x="7296404" y="4946115"/>
          <a:ext cx="731279" cy="487519"/>
        </p:xfrm>
        <a:graphic>
          <a:graphicData uri="http://schemas.openxmlformats.org/presentationml/2006/ole">
            <mc:AlternateContent xmlns:mc="http://schemas.openxmlformats.org/markup-compatibility/2006">
              <mc:Choice xmlns:v="urn:schemas-microsoft-com:vml" Requires="v">
                <p:oleObj spid="_x0000_s15393" name="Equation" r:id="rId13" imgW="7315200" imgH="4876800" progId="Equation.DSMT4">
                  <p:embed/>
                </p:oleObj>
              </mc:Choice>
              <mc:Fallback>
                <p:oleObj name="Equation" r:id="rId13" imgW="7315200" imgH="4876800" progId="Equation.DSMT4">
                  <p:embed/>
                  <p:pic>
                    <p:nvPicPr>
                      <p:cNvPr id="0" name="Picture 15392"/>
                      <p:cNvPicPr/>
                      <p:nvPr/>
                    </p:nvPicPr>
                    <p:blipFill>
                      <a:blip r:embed="rId14"/>
                      <a:stretch>
                        <a:fillRect/>
                      </a:stretch>
                    </p:blipFill>
                    <p:spPr>
                      <a:xfrm>
                        <a:off x="7296404" y="4946115"/>
                        <a:ext cx="731279" cy="487519"/>
                      </a:xfrm>
                      <a:prstGeom prst="rect">
                        <a:avLst/>
                      </a:prstGeom>
                    </p:spPr>
                  </p:pic>
                </p:oleObj>
              </mc:Fallback>
            </mc:AlternateContent>
          </a:graphicData>
        </a:graphic>
      </p:graphicFrame>
      <p:graphicFrame>
        <p:nvGraphicFramePr>
          <p:cNvPr id="21" name="Object 20"/>
          <p:cNvGraphicFramePr>
            <a:graphicFrameLocks noChangeAspect="1"/>
          </p:cNvGraphicFramePr>
          <p:nvPr/>
        </p:nvGraphicFramePr>
        <p:xfrm>
          <a:off x="7391016" y="2636972"/>
          <a:ext cx="415659" cy="588850"/>
        </p:xfrm>
        <a:graphic>
          <a:graphicData uri="http://schemas.openxmlformats.org/presentationml/2006/ole">
            <mc:AlternateContent xmlns:mc="http://schemas.openxmlformats.org/markup-compatibility/2006">
              <mc:Choice xmlns:v="urn:schemas-microsoft-com:vml" Requires="v">
                <p:oleObj spid="_x0000_s15394" name="Equation" r:id="rId15" imgW="3657600" imgH="5181600" progId="Equation.DSMT4">
                  <p:embed/>
                </p:oleObj>
              </mc:Choice>
              <mc:Fallback>
                <p:oleObj name="Equation" r:id="rId15" imgW="3657600" imgH="5181600" progId="Equation.DSMT4">
                  <p:embed/>
                  <p:pic>
                    <p:nvPicPr>
                      <p:cNvPr id="0" name="Picture 15393"/>
                      <p:cNvPicPr/>
                      <p:nvPr/>
                    </p:nvPicPr>
                    <p:blipFill>
                      <a:blip r:embed="rId16"/>
                      <a:stretch>
                        <a:fillRect/>
                      </a:stretch>
                    </p:blipFill>
                    <p:spPr>
                      <a:xfrm>
                        <a:off x="7391016" y="2636972"/>
                        <a:ext cx="415659" cy="58885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17" name="Am-thanh-tra-loi-sai-www_nhacchuongvui_com.wav"/>
                                        </p:tgtEl>
                                      </p:cMediaNode>
                                    </p:audio>
                                  </p:sub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18" name="Am-thanh-tra-loi-dung-www_nhacchuongvui_com.wav"/>
                                        </p:tgtEl>
                                      </p:cMediaNode>
                                    </p:audio>
                                  </p:sub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17" name="Am-thanh-tra-loi-sai-www_nhacchuongvui_com.wav"/>
                                        </p:tgtEl>
                                      </p:cMediaNode>
                                    </p:audio>
                                  </p:sub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17" name="Am-thanh-tra-loi-sai-www_nhacchuongvui_com.wav"/>
                                        </p:tgtEl>
                                      </p:cMediaNode>
                                    </p:audio>
                                  </p:subTnLst>
                                </p:cTn>
                              </p:par>
                            </p:childTnLst>
                          </p:cTn>
                        </p:par>
                      </p:childTnLst>
                    </p:cTn>
                  </p:par>
                </p:childTnLst>
              </p:cTn>
              <p:nextCondLst>
                <p:cond evt="onClick" delay="0">
                  <p:tgtEl>
                    <p:spTgt spid="5"/>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700568" y="1252651"/>
            <a:ext cx="11491432" cy="58477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defRPr/>
            </a:pPr>
            <a:r>
              <a:rPr kumimoji="0" lang="en-US" altLang="en-US" sz="3200" b="1" i="0" u="none" strike="noStrike" kern="1200" cap="none" spc="0" normalizeH="0" baseline="0" noProof="0" dirty="0">
                <a:ln>
                  <a:noFill/>
                </a:ln>
                <a:solidFill>
                  <a:srgbClr val="21252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 2</a:t>
            </a:r>
            <a:r>
              <a:rPr kumimoji="0" lang="en-US" altLang="en-US" sz="3200" b="0" i="0" u="none" strike="noStrike" kern="1200" cap="none" spc="0" normalizeH="0" baseline="0" noProof="0">
                <a:ln>
                  <a:noFill/>
                </a:ln>
                <a:solidFill>
                  <a:srgbClr val="212529"/>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Chọn phát biểu </a:t>
            </a:r>
            <a:r>
              <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sai</a:t>
            </a:r>
            <a:r>
              <a:rPr kumimoji="0" lang="en-US" sz="320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32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5" name="Rectangle 4"/>
          <p:cNvSpPr/>
          <p:nvPr/>
        </p:nvSpPr>
        <p:spPr>
          <a:xfrm>
            <a:off x="6470688" y="3613318"/>
            <a:ext cx="4683803" cy="940488"/>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735"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675234" y="3518805"/>
            <a:ext cx="4683803" cy="924410"/>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en-US" sz="3735" b="1" i="0" u="none" strike="noStrike" kern="1200" cap="none" spc="0" normalizeH="0" baseline="0" noProof="0" dirty="0">
              <a:ln>
                <a:noFill/>
              </a:ln>
              <a:solidFill>
                <a:srgbClr val="0000FF"/>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7" name="Rectangle 6"/>
          <p:cNvSpPr/>
          <p:nvPr/>
        </p:nvSpPr>
        <p:spPr>
          <a:xfrm>
            <a:off x="6492283" y="2209126"/>
            <a:ext cx="4683803" cy="1086405"/>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32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675235" y="2209127"/>
            <a:ext cx="4683803" cy="1106958"/>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457200" lvl="0" indent="-457200" defTabSz="914400">
              <a:buAutoNum type="alphaUcPeriod"/>
              <a:defRPr/>
            </a:pPr>
            <a:endParaRPr kumimoji="0" lang="en-US" sz="2000" b="1" i="0" u="none" strike="noStrike" kern="1200" cap="none" spc="0" normalizeH="0" baseline="0" noProof="0" dirty="0">
              <a:ln>
                <a:noFill/>
              </a:ln>
              <a:solidFill>
                <a:srgbClr val="0000FF"/>
              </a:solidFill>
              <a:effectLst/>
              <a:uLnTx/>
              <a:uFillTx/>
              <a:latin typeface="Times New Roman" panose="02020603050405020304" pitchFamily="18" charset="0"/>
              <a:cs typeface="Times New Roman" panose="02020603050405020304" pitchFamily="18" charset="0"/>
            </a:endParaRPr>
          </a:p>
        </p:txBody>
      </p:sp>
      <p:pic>
        <p:nvPicPr>
          <p:cNvPr id="9" name="Picture 6" descr="Káº¿t quáº£ hÃ¬nh áº£nh cho right wrong tick icon"/>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520844" y="2457540"/>
            <a:ext cx="629029" cy="6374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Káº¿t quáº£ hÃ¬nh áº£nh cho right wrong tick icon"/>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126185" y="2443870"/>
            <a:ext cx="629029" cy="637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Káº¿t quáº£ hÃ¬nh áº£nh cho right wrong tick icon"/>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520844" y="3721325"/>
            <a:ext cx="629029" cy="6374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áº¿t quáº£ hÃ¬nh áº£nh cho right wrong tick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10257450" y="3839395"/>
            <a:ext cx="723299" cy="6356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Káº¿t quáº£ hÃ¬nh áº£nh cho home icon">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 y="5869283"/>
            <a:ext cx="1023815" cy="102381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2076" y="2295023"/>
            <a:ext cx="3738767" cy="954107"/>
          </a:xfrm>
          <a:prstGeom prst="rect">
            <a:avLst/>
          </a:prstGeom>
          <a:noFill/>
        </p:spPr>
        <p:txBody>
          <a:bodyPr wrap="square" rtlCol="0">
            <a:spAutoFit/>
          </a:bodyPr>
          <a:lstStyle/>
          <a:p>
            <a:r>
              <a:rPr lang="en-US" sz="2800" b="1"/>
              <a:t>A.  </a:t>
            </a:r>
            <a:r>
              <a:rPr lang="en-US" sz="2800"/>
              <a:t>Tam giác có một góc vuông là tam giác vuông</a:t>
            </a:r>
            <a:endParaRPr lang="en-US" sz="2800"/>
          </a:p>
        </p:txBody>
      </p:sp>
      <p:sp>
        <p:nvSpPr>
          <p:cNvPr id="14" name="TextBox 13"/>
          <p:cNvSpPr txBox="1"/>
          <p:nvPr/>
        </p:nvSpPr>
        <p:spPr>
          <a:xfrm>
            <a:off x="6518683" y="2295023"/>
            <a:ext cx="3738767" cy="954107"/>
          </a:xfrm>
          <a:prstGeom prst="rect">
            <a:avLst/>
          </a:prstGeom>
          <a:noFill/>
        </p:spPr>
        <p:txBody>
          <a:bodyPr wrap="square" rtlCol="0">
            <a:spAutoFit/>
          </a:bodyPr>
          <a:lstStyle/>
          <a:p>
            <a:r>
              <a:rPr lang="en-US" sz="2800" b="1"/>
              <a:t>B. </a:t>
            </a:r>
            <a:r>
              <a:rPr lang="en-US" sz="2800"/>
              <a:t>Tam giác có một góc tù là tam giác tù</a:t>
            </a:r>
            <a:endParaRPr lang="en-US" sz="2800"/>
          </a:p>
        </p:txBody>
      </p:sp>
      <p:sp>
        <p:nvSpPr>
          <p:cNvPr id="15" name="TextBox 14"/>
          <p:cNvSpPr txBox="1"/>
          <p:nvPr/>
        </p:nvSpPr>
        <p:spPr>
          <a:xfrm>
            <a:off x="767605" y="3521066"/>
            <a:ext cx="3738767" cy="954107"/>
          </a:xfrm>
          <a:prstGeom prst="rect">
            <a:avLst/>
          </a:prstGeom>
          <a:noFill/>
        </p:spPr>
        <p:txBody>
          <a:bodyPr wrap="square" rtlCol="0">
            <a:spAutoFit/>
          </a:bodyPr>
          <a:lstStyle/>
          <a:p>
            <a:r>
              <a:rPr lang="en-US" sz="2800" b="1"/>
              <a:t>C. </a:t>
            </a:r>
            <a:r>
              <a:rPr lang="en-US" sz="2800"/>
              <a:t>Tam giác có 3 góc đều nhọn là tam giác nhọn</a:t>
            </a:r>
            <a:endParaRPr lang="en-US" sz="2800"/>
          </a:p>
        </p:txBody>
      </p:sp>
      <p:sp>
        <p:nvSpPr>
          <p:cNvPr id="17" name="TextBox 16"/>
          <p:cNvSpPr txBox="1"/>
          <p:nvPr/>
        </p:nvSpPr>
        <p:spPr>
          <a:xfrm>
            <a:off x="6518683" y="3651610"/>
            <a:ext cx="3738767" cy="954107"/>
          </a:xfrm>
          <a:prstGeom prst="rect">
            <a:avLst/>
          </a:prstGeom>
          <a:noFill/>
        </p:spPr>
        <p:txBody>
          <a:bodyPr wrap="square" rtlCol="0">
            <a:spAutoFit/>
          </a:bodyPr>
          <a:lstStyle/>
          <a:p>
            <a:r>
              <a:rPr lang="en-US" sz="2800" b="1"/>
              <a:t>D. </a:t>
            </a:r>
            <a:r>
              <a:rPr lang="en-US" sz="2800"/>
              <a:t>Một tam giác có thể xoa nhiều hơn 1 góc tù</a:t>
            </a:r>
            <a:endParaRPr lang="en-US" sz="280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5" name="Am-thanh-tra-loi-sai-www_nhacchuongvui_com.wav"/>
                                        </p:tgtEl>
                                      </p:cMediaNode>
                                    </p:audio>
                                  </p:sub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6" name="Am-thanh-tra-loi-dung-www_nhacchuongvui_com.wav"/>
                                        </p:tgtEl>
                                      </p:cMediaNode>
                                    </p:audio>
                                  </p:subTnLst>
                                </p:cTn>
                              </p:par>
                            </p:childTnLst>
                          </p:cTn>
                        </p:par>
                      </p:childTnLst>
                    </p:cTn>
                  </p:par>
                </p:childTnLst>
              </p:cTn>
              <p:nextCondLst>
                <p:cond evt="onClick" delay="0">
                  <p:tgtEl>
                    <p:spTgt spid="5"/>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Box 3"/>
          <p:cNvSpPr txBox="1"/>
          <p:nvPr/>
        </p:nvSpPr>
        <p:spPr>
          <a:xfrm>
            <a:off x="857249" y="2817391"/>
            <a:ext cx="108167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212529"/>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Câu 1</a:t>
            </a:r>
            <a:r>
              <a:rPr kumimoji="0" lang="en-US" sz="2800" b="0" i="0" u="none" strike="noStrike" kern="1200" cap="none" spc="0" normalizeH="0" baseline="0" noProof="0">
                <a:ln>
                  <a:noFill/>
                </a:ln>
                <a:solidFill>
                  <a:srgbClr val="212529"/>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rPr>
              <a:t>. Cho hình vẽ, số đo          bằng:</a:t>
            </a:r>
            <a:endParaRPr kumimoji="0" lang="en-US" sz="2800" b="0" i="0" u="none" strike="noStrike" kern="1200" cap="none" spc="0" normalizeH="0" baseline="0" noProof="0" dirty="0">
              <a:ln>
                <a:noFill/>
              </a:ln>
              <a:solidFill>
                <a:prstClr val="black"/>
              </a:solidFill>
              <a:effectLst/>
              <a:highlight>
                <a:srgbClr val="FFFFFF"/>
              </a:highligh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6435459" y="3583520"/>
            <a:ext cx="4786328" cy="795995"/>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735"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B. </a:t>
            </a:r>
            <a:endParaRPr kumimoji="0" lang="en-US" sz="3735"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6" name="Rectangle 5"/>
          <p:cNvSpPr/>
          <p:nvPr/>
        </p:nvSpPr>
        <p:spPr>
          <a:xfrm>
            <a:off x="842889" y="4745278"/>
            <a:ext cx="4786328" cy="883259"/>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735"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C. </a:t>
            </a:r>
            <a:endParaRPr kumimoji="0" lang="en-US" sz="3735"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7" name="Rectangle 6"/>
          <p:cNvSpPr/>
          <p:nvPr/>
        </p:nvSpPr>
        <p:spPr>
          <a:xfrm>
            <a:off x="6435459" y="4745278"/>
            <a:ext cx="4683803" cy="883259"/>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735"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D. </a:t>
            </a:r>
            <a:endParaRPr kumimoji="0" lang="en-US" sz="3735"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8" name="Rectangle 7"/>
          <p:cNvSpPr/>
          <p:nvPr/>
        </p:nvSpPr>
        <p:spPr>
          <a:xfrm>
            <a:off x="923500" y="3583521"/>
            <a:ext cx="4676036" cy="814072"/>
          </a:xfrm>
          <a:prstGeom prst="rect">
            <a:avLst/>
          </a:prstGeom>
          <a:solidFill>
            <a:schemeClr val="accent2">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735" b="1" i="0" u="none" strike="noStrike" kern="1200" cap="none" spc="0" normalizeH="0" baseline="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a:t>
            </a:r>
            <a:r>
              <a:rPr kumimoji="0" lang="en-US" sz="3735" b="1" i="0" u="none" strike="noStrike" kern="1200" cap="none" spc="0" normalizeH="0" noProof="0">
                <a:ln>
                  <a:noFill/>
                </a:ln>
                <a:solidFill>
                  <a:srgbClr val="0000FF"/>
                </a:solidFill>
                <a:effectLst/>
                <a:uLnTx/>
                <a:uFillTx/>
                <a:latin typeface="Times New Roman" panose="02020603050405020304" pitchFamily="18" charset="0"/>
                <a:ea typeface="+mn-ea"/>
                <a:cs typeface="Times New Roman" panose="02020603050405020304" pitchFamily="18" charset="0"/>
              </a:rPr>
              <a:t> </a:t>
            </a:r>
            <a:endParaRPr kumimoji="0" lang="en-US" sz="3735"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pic>
        <p:nvPicPr>
          <p:cNvPr id="9" name="Picture 6" descr="Káº¿t quáº£ hÃ¬nh áº£nh cho right wrong tick icon"/>
          <p:cNvPicPr>
            <a:picLocks noChangeAspect="1" noChangeArrowheads="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280769" y="3626928"/>
            <a:ext cx="692984" cy="70228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Káº¿t quáº£ hÃ¬nh áº£nh cho right wrong tick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10102136" y="4844937"/>
            <a:ext cx="731279" cy="7410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Káº¿t quáº£ hÃ¬nh áº£nh cho right wrong tick icon"/>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5167" t="18657" r="55100" b="30178"/>
          <a:stretch>
            <a:fillRect/>
          </a:stretch>
        </p:blipFill>
        <p:spPr bwMode="auto">
          <a:xfrm>
            <a:off x="4717861" y="4745278"/>
            <a:ext cx="731279" cy="74109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Káº¿t quáº£ hÃ¬nh áº£nh cho right wrong tick icon"/>
          <p:cNvPicPr>
            <a:picLocks noChangeAspect="1" noChangeArrowheads="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a:fillRect/>
          </a:stretch>
        </p:blipFill>
        <p:spPr bwMode="auto">
          <a:xfrm>
            <a:off x="4522484" y="3615101"/>
            <a:ext cx="820957" cy="7215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Káº¿t quáº£ hÃ¬nh áº£nh cho home icon">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 y="5869283"/>
            <a:ext cx="1023815" cy="102381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6" name="Object 15"/>
          <p:cNvGraphicFramePr>
            <a:graphicFrameLocks noChangeAspect="1"/>
          </p:cNvGraphicFramePr>
          <p:nvPr/>
        </p:nvGraphicFramePr>
        <p:xfrm>
          <a:off x="1694681" y="3667125"/>
          <a:ext cx="928688" cy="617538"/>
        </p:xfrm>
        <a:graphic>
          <a:graphicData uri="http://schemas.openxmlformats.org/presentationml/2006/ole">
            <mc:AlternateContent xmlns:mc="http://schemas.openxmlformats.org/markup-compatibility/2006">
              <mc:Choice xmlns:v="urn:schemas-microsoft-com:vml" Requires="v">
                <p:oleObj spid="_x0000_s16407" name="Equation" r:id="rId6" imgW="7315200" imgH="4876800" progId="Equation.DSMT4">
                  <p:embed/>
                </p:oleObj>
              </mc:Choice>
              <mc:Fallback>
                <p:oleObj name="Equation" r:id="rId6" imgW="7315200" imgH="4876800" progId="Equation.DSMT4">
                  <p:embed/>
                  <p:pic>
                    <p:nvPicPr>
                      <p:cNvPr id="0" name="Object 15"/>
                      <p:cNvPicPr/>
                      <p:nvPr/>
                    </p:nvPicPr>
                    <p:blipFill>
                      <a:blip r:embed="rId7"/>
                      <a:stretch>
                        <a:fillRect/>
                      </a:stretch>
                    </p:blipFill>
                    <p:spPr>
                      <a:xfrm>
                        <a:off x="1694681" y="3667125"/>
                        <a:ext cx="928688" cy="617538"/>
                      </a:xfrm>
                      <a:prstGeom prst="rect">
                        <a:avLst/>
                      </a:prstGeom>
                    </p:spPr>
                  </p:pic>
                </p:oleObj>
              </mc:Fallback>
            </mc:AlternateContent>
          </a:graphicData>
        </a:graphic>
      </p:graphicFrame>
      <p:graphicFrame>
        <p:nvGraphicFramePr>
          <p:cNvPr id="19" name="Object 18"/>
          <p:cNvGraphicFramePr>
            <a:graphicFrameLocks noChangeAspect="1"/>
          </p:cNvGraphicFramePr>
          <p:nvPr/>
        </p:nvGraphicFramePr>
        <p:xfrm>
          <a:off x="1800225" y="4867275"/>
          <a:ext cx="636588" cy="566738"/>
        </p:xfrm>
        <a:graphic>
          <a:graphicData uri="http://schemas.openxmlformats.org/presentationml/2006/ole">
            <mc:AlternateContent xmlns:mc="http://schemas.openxmlformats.org/markup-compatibility/2006">
              <mc:Choice xmlns:v="urn:schemas-microsoft-com:vml" Requires="v">
                <p:oleObj spid="_x0000_s16408" name="Equation" r:id="rId8" imgW="5486400" imgH="4876800" progId="Equation.DSMT4">
                  <p:embed/>
                </p:oleObj>
              </mc:Choice>
              <mc:Fallback>
                <p:oleObj name="Equation" r:id="rId8" imgW="5486400" imgH="4876800" progId="Equation.DSMT4">
                  <p:embed/>
                  <p:pic>
                    <p:nvPicPr>
                      <p:cNvPr id="0" name="Object 18"/>
                      <p:cNvPicPr/>
                      <p:nvPr/>
                    </p:nvPicPr>
                    <p:blipFill>
                      <a:blip r:embed="rId9"/>
                      <a:stretch>
                        <a:fillRect/>
                      </a:stretch>
                    </p:blipFill>
                    <p:spPr>
                      <a:xfrm>
                        <a:off x="1800225" y="4867275"/>
                        <a:ext cx="636588" cy="566738"/>
                      </a:xfrm>
                      <a:prstGeom prst="rect">
                        <a:avLst/>
                      </a:prstGeom>
                    </p:spPr>
                  </p:pic>
                </p:oleObj>
              </mc:Fallback>
            </mc:AlternateContent>
          </a:graphicData>
        </a:graphic>
      </p:graphicFrame>
      <p:graphicFrame>
        <p:nvGraphicFramePr>
          <p:cNvPr id="20" name="Object 19"/>
          <p:cNvGraphicFramePr>
            <a:graphicFrameLocks noChangeAspect="1"/>
          </p:cNvGraphicFramePr>
          <p:nvPr/>
        </p:nvGraphicFramePr>
        <p:xfrm>
          <a:off x="7372350" y="4946650"/>
          <a:ext cx="577850" cy="487363"/>
        </p:xfrm>
        <a:graphic>
          <a:graphicData uri="http://schemas.openxmlformats.org/presentationml/2006/ole">
            <mc:AlternateContent xmlns:mc="http://schemas.openxmlformats.org/markup-compatibility/2006">
              <mc:Choice xmlns:v="urn:schemas-microsoft-com:vml" Requires="v">
                <p:oleObj spid="_x0000_s16409" name="Equation" r:id="rId10" imgW="5791200" imgH="4876800" progId="Equation.DSMT4">
                  <p:embed/>
                </p:oleObj>
              </mc:Choice>
              <mc:Fallback>
                <p:oleObj name="Equation" r:id="rId10" imgW="5791200" imgH="4876800" progId="Equation.DSMT4">
                  <p:embed/>
                  <p:pic>
                    <p:nvPicPr>
                      <p:cNvPr id="0" name="Object 19"/>
                      <p:cNvPicPr/>
                      <p:nvPr/>
                    </p:nvPicPr>
                    <p:blipFill>
                      <a:blip r:embed="rId11"/>
                      <a:stretch>
                        <a:fillRect/>
                      </a:stretch>
                    </p:blipFill>
                    <p:spPr>
                      <a:xfrm>
                        <a:off x="7372350" y="4946650"/>
                        <a:ext cx="577850" cy="487363"/>
                      </a:xfrm>
                      <a:prstGeom prst="rect">
                        <a:avLst/>
                      </a:prstGeom>
                    </p:spPr>
                  </p:pic>
                </p:oleObj>
              </mc:Fallback>
            </mc:AlternateContent>
          </a:graphicData>
        </a:graphic>
      </p:graphicFrame>
      <p:pic>
        <p:nvPicPr>
          <p:cNvPr id="18" name="Picture 17"/>
          <p:cNvPicPr>
            <a:picLocks noChangeAspect="1"/>
          </p:cNvPicPr>
          <p:nvPr/>
        </p:nvPicPr>
        <p:blipFill>
          <a:blip r:embed="rId12"/>
          <a:stretch>
            <a:fillRect/>
          </a:stretch>
        </p:blipFill>
        <p:spPr>
          <a:xfrm>
            <a:off x="3533775" y="10396"/>
            <a:ext cx="4610602" cy="2890775"/>
          </a:xfrm>
          <a:prstGeom prst="rect">
            <a:avLst/>
          </a:prstGeom>
        </p:spPr>
      </p:pic>
      <p:graphicFrame>
        <p:nvGraphicFramePr>
          <p:cNvPr id="13" name="Object 12"/>
          <p:cNvGraphicFramePr>
            <a:graphicFrameLocks noChangeAspect="1"/>
          </p:cNvGraphicFramePr>
          <p:nvPr/>
        </p:nvGraphicFramePr>
        <p:xfrm>
          <a:off x="5159150" y="729106"/>
          <a:ext cx="398021" cy="385319"/>
        </p:xfrm>
        <a:graphic>
          <a:graphicData uri="http://schemas.openxmlformats.org/presentationml/2006/ole">
            <mc:AlternateContent xmlns:mc="http://schemas.openxmlformats.org/markup-compatibility/2006">
              <mc:Choice xmlns:v="urn:schemas-microsoft-com:vml" Requires="v">
                <p:oleObj spid="_x0000_s16410" name="Equation" r:id="rId13" imgW="5791200" imgH="4876800" progId="Equation.DSMT4">
                  <p:embed/>
                </p:oleObj>
              </mc:Choice>
              <mc:Fallback>
                <p:oleObj name="Equation" r:id="rId13" imgW="5791200" imgH="4876800" progId="Equation.DSMT4">
                  <p:embed/>
                  <p:pic>
                    <p:nvPicPr>
                      <p:cNvPr id="0" name="Picture 16409"/>
                      <p:cNvPicPr/>
                      <p:nvPr/>
                    </p:nvPicPr>
                    <p:blipFill>
                      <a:blip r:embed="rId14"/>
                      <a:stretch>
                        <a:fillRect/>
                      </a:stretch>
                    </p:blipFill>
                    <p:spPr>
                      <a:xfrm>
                        <a:off x="5159150" y="729106"/>
                        <a:ext cx="398021" cy="385319"/>
                      </a:xfrm>
                      <a:prstGeom prst="rect">
                        <a:avLst/>
                      </a:prstGeom>
                    </p:spPr>
                  </p:pic>
                </p:oleObj>
              </mc:Fallback>
            </mc:AlternateContent>
          </a:graphicData>
        </a:graphic>
      </p:graphicFrame>
      <p:graphicFrame>
        <p:nvGraphicFramePr>
          <p:cNvPr id="15" name="Object 14"/>
          <p:cNvGraphicFramePr>
            <a:graphicFrameLocks noChangeAspect="1"/>
          </p:cNvGraphicFramePr>
          <p:nvPr/>
        </p:nvGraphicFramePr>
        <p:xfrm>
          <a:off x="4400549" y="1889794"/>
          <a:ext cx="466726" cy="393032"/>
        </p:xfrm>
        <a:graphic>
          <a:graphicData uri="http://schemas.openxmlformats.org/presentationml/2006/ole">
            <mc:AlternateContent xmlns:mc="http://schemas.openxmlformats.org/markup-compatibility/2006">
              <mc:Choice xmlns:v="urn:schemas-microsoft-com:vml" Requires="v">
                <p:oleObj spid="_x0000_s16411" name="Equation" r:id="rId15" imgW="5791200" imgH="4876800" progId="Equation.DSMT4">
                  <p:embed/>
                </p:oleObj>
              </mc:Choice>
              <mc:Fallback>
                <p:oleObj name="Equation" r:id="rId15" imgW="5791200" imgH="4876800" progId="Equation.DSMT4">
                  <p:embed/>
                  <p:pic>
                    <p:nvPicPr>
                      <p:cNvPr id="0" name="Picture 16410"/>
                      <p:cNvPicPr/>
                      <p:nvPr/>
                    </p:nvPicPr>
                    <p:blipFill>
                      <a:blip r:embed="rId16"/>
                      <a:stretch>
                        <a:fillRect/>
                      </a:stretch>
                    </p:blipFill>
                    <p:spPr>
                      <a:xfrm>
                        <a:off x="4400549" y="1889794"/>
                        <a:ext cx="466726" cy="393032"/>
                      </a:xfrm>
                      <a:prstGeom prst="rect">
                        <a:avLst/>
                      </a:prstGeom>
                    </p:spPr>
                  </p:pic>
                </p:oleObj>
              </mc:Fallback>
            </mc:AlternateContent>
          </a:graphicData>
        </a:graphic>
      </p:graphicFrame>
      <p:graphicFrame>
        <p:nvGraphicFramePr>
          <p:cNvPr id="21" name="Object 20"/>
          <p:cNvGraphicFramePr>
            <a:graphicFrameLocks noChangeAspect="1"/>
          </p:cNvGraphicFramePr>
          <p:nvPr/>
        </p:nvGraphicFramePr>
        <p:xfrm>
          <a:off x="4706271" y="2705268"/>
          <a:ext cx="850900" cy="589085"/>
        </p:xfrm>
        <a:graphic>
          <a:graphicData uri="http://schemas.openxmlformats.org/presentationml/2006/ole">
            <mc:AlternateContent xmlns:mc="http://schemas.openxmlformats.org/markup-compatibility/2006">
              <mc:Choice xmlns:v="urn:schemas-microsoft-com:vml" Requires="v">
                <p:oleObj spid="_x0000_s16412" name="Equation" r:id="rId17" imgW="7924800" imgH="5486400" progId="Equation.DSMT4">
                  <p:embed/>
                </p:oleObj>
              </mc:Choice>
              <mc:Fallback>
                <p:oleObj name="Equation" r:id="rId17" imgW="7924800" imgH="5486400" progId="Equation.DSMT4">
                  <p:embed/>
                  <p:pic>
                    <p:nvPicPr>
                      <p:cNvPr id="0" name="Picture 16411"/>
                      <p:cNvPicPr/>
                      <p:nvPr/>
                    </p:nvPicPr>
                    <p:blipFill>
                      <a:blip r:embed="rId18"/>
                      <a:stretch>
                        <a:fillRect/>
                      </a:stretch>
                    </p:blipFill>
                    <p:spPr>
                      <a:xfrm>
                        <a:off x="4706271" y="2705268"/>
                        <a:ext cx="850900" cy="589085"/>
                      </a:xfrm>
                      <a:prstGeom prst="rect">
                        <a:avLst/>
                      </a:prstGeom>
                    </p:spPr>
                  </p:pic>
                </p:oleObj>
              </mc:Fallback>
            </mc:AlternateContent>
          </a:graphicData>
        </a:graphic>
      </p:graphicFrame>
      <p:graphicFrame>
        <p:nvGraphicFramePr>
          <p:cNvPr id="22" name="Object 21"/>
          <p:cNvGraphicFramePr>
            <a:graphicFrameLocks noChangeAspect="1"/>
          </p:cNvGraphicFramePr>
          <p:nvPr/>
        </p:nvGraphicFramePr>
        <p:xfrm>
          <a:off x="7283062" y="3667125"/>
          <a:ext cx="692984" cy="583566"/>
        </p:xfrm>
        <a:graphic>
          <a:graphicData uri="http://schemas.openxmlformats.org/presentationml/2006/ole">
            <mc:AlternateContent xmlns:mc="http://schemas.openxmlformats.org/markup-compatibility/2006">
              <mc:Choice xmlns:v="urn:schemas-microsoft-com:vml" Requires="v">
                <p:oleObj spid="_x0000_s16413" name="Equation" r:id="rId19" imgW="5791200" imgH="4876800" progId="Equation.DSMT4">
                  <p:embed/>
                </p:oleObj>
              </mc:Choice>
              <mc:Fallback>
                <p:oleObj name="Equation" r:id="rId19" imgW="5791200" imgH="4876800" progId="Equation.DSMT4">
                  <p:embed/>
                  <p:pic>
                    <p:nvPicPr>
                      <p:cNvPr id="0" name="Picture 16412"/>
                      <p:cNvPicPr/>
                      <p:nvPr/>
                    </p:nvPicPr>
                    <p:blipFill>
                      <a:blip r:embed="rId20"/>
                      <a:stretch>
                        <a:fillRect/>
                      </a:stretch>
                    </p:blipFill>
                    <p:spPr>
                      <a:xfrm>
                        <a:off x="7283062" y="3667125"/>
                        <a:ext cx="692984" cy="583566"/>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1" name="Am-thanh-tra-loi-sai-www_nhacchuongvui_com.wav"/>
                                        </p:tgtEl>
                                      </p:cMediaNode>
                                    </p:audio>
                                  </p:subTnLst>
                                </p:cTn>
                              </p:par>
                            </p:childTnLst>
                          </p:cTn>
                        </p:par>
                      </p:childTnLst>
                    </p:cTn>
                  </p:par>
                </p:childTnLst>
              </p:cTn>
              <p:nextCondLst>
                <p:cond evt="onClick" delay="0">
                  <p:tgtEl>
                    <p:spTgt spid="6"/>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subTnLst>
                                    <p:audio>
                                      <p:cMediaNode>
                                        <p:cTn display="0" masterRel="sameClick">
                                          <p:stCondLst>
                                            <p:cond evt="begin" delay="0">
                                              <p:tn val="10"/>
                                            </p:cond>
                                          </p:stCondLst>
                                          <p:endCondLst>
                                            <p:cond evt="onStopAudio" delay="0">
                                              <p:tgtEl>
                                                <p:sldTgt/>
                                              </p:tgtEl>
                                            </p:cond>
                                          </p:endCondLst>
                                        </p:cTn>
                                        <p:tgtEl>
                                          <p:sndTgt r:embed="rId22" name="Am-thanh-tra-loi-dung-www_nhacchuongvui_com.wav"/>
                                        </p:tgtEl>
                                      </p:cMediaNode>
                                    </p:audio>
                                  </p:sub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7"/>
                    </p:tgtEl>
                  </p:cond>
                </p:stCondLst>
                <p:endSync evt="end" delay="0">
                  <p:rtn val="all"/>
                </p:endSync>
                <p:childTnLst>
                  <p:par>
                    <p:cTn id="13" fill="hold">
                      <p:stCondLst>
                        <p:cond delay="0"/>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subTnLst>
                                    <p:audio>
                                      <p:cMediaNode>
                                        <p:cTn display="0" masterRel="sameClick">
                                          <p:stCondLst>
                                            <p:cond evt="begin" delay="0">
                                              <p:tn val="15"/>
                                            </p:cond>
                                          </p:stCondLst>
                                          <p:endCondLst>
                                            <p:cond evt="onStopAudio" delay="0">
                                              <p:tgtEl>
                                                <p:sldTgt/>
                                              </p:tgtEl>
                                            </p:cond>
                                          </p:endCondLst>
                                        </p:cTn>
                                        <p:tgtEl>
                                          <p:sndTgt r:embed="rId21" name="Am-thanh-tra-loi-sai-www_nhacchuongvui_com.wav"/>
                                        </p:tgtEl>
                                      </p:cMediaNode>
                                    </p:audio>
                                  </p:subTnLst>
                                </p:cTn>
                              </p:par>
                            </p:childTnLst>
                          </p:cTn>
                        </p:par>
                      </p:childTnLst>
                    </p:cTn>
                  </p:par>
                </p:childTnLst>
              </p:cTn>
              <p:nextCondLst>
                <p:cond evt="onClick" delay="0">
                  <p:tgtEl>
                    <p:spTgt spid="7"/>
                  </p:tgtEl>
                </p:cond>
              </p:nextCondLst>
            </p:seq>
            <p:seq concurrent="1" nextAc="seek">
              <p:cTn id="17" restart="whenNotActive" fill="hold" evtFilter="cancelBubble" nodeType="interactiveSeq">
                <p:stCondLst>
                  <p:cond evt="onClick" delay="0">
                    <p:tgtEl>
                      <p:spTgt spid="5"/>
                    </p:tgtEl>
                  </p:cond>
                </p:stCondLst>
                <p:endSync evt="end" delay="0">
                  <p:rtn val="all"/>
                </p:endSync>
                <p:childTnLst>
                  <p:par>
                    <p:cTn id="18" fill="hold">
                      <p:stCondLst>
                        <p:cond delay="0"/>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subTnLst>
                                    <p:audio>
                                      <p:cMediaNode>
                                        <p:cTn display="0" masterRel="sameClick">
                                          <p:stCondLst>
                                            <p:cond evt="begin" delay="0">
                                              <p:tn val="20"/>
                                            </p:cond>
                                          </p:stCondLst>
                                          <p:endCondLst>
                                            <p:cond evt="onStopAudio" delay="0">
                                              <p:tgtEl>
                                                <p:sldTgt/>
                                              </p:tgtEl>
                                            </p:cond>
                                          </p:endCondLst>
                                        </p:cTn>
                                        <p:tgtEl>
                                          <p:sndTgt r:embed="rId21" name="Am-thanh-tra-loi-sai-www_nhacchuongvui_com.wav"/>
                                        </p:tgtEl>
                                      </p:cMediaNode>
                                    </p:audio>
                                  </p:subTnLst>
                                </p:cTn>
                              </p:par>
                            </p:childTnLst>
                          </p:cTn>
                        </p:par>
                      </p:childTnLst>
                    </p:cTn>
                  </p:par>
                </p:childTnLst>
              </p:cTn>
              <p:nextCondLst>
                <p:cond evt="onClick" delay="0">
                  <p:tgtEl>
                    <p:spTgt spid="5"/>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7279" y="577063"/>
            <a:ext cx="10902443" cy="830997"/>
          </a:xfrm>
          <a:prstGeom prst="rect">
            <a:avLst/>
          </a:prstGeom>
          <a:noFill/>
        </p:spPr>
        <p:txBody>
          <a:bodyPr wrap="square" rtlCol="0">
            <a:spAutoFit/>
          </a:bodyPr>
          <a:lstStyle/>
          <a:p>
            <a:pPr algn="ctr"/>
            <a:r>
              <a:rPr lang="vi-VN" sz="4800" b="1">
                <a:solidFill>
                  <a:schemeClr val="tx1">
                    <a:lumMod val="95000"/>
                    <a:lumOff val="5000"/>
                  </a:schemeClr>
                </a:solidFill>
                <a:latin typeface="Times New Roman" panose="02020603050405020304" pitchFamily="18" charset="0"/>
                <a:cs typeface="Times New Roman" panose="02020603050405020304" pitchFamily="18" charset="0"/>
              </a:rPr>
              <a:t>HƯỚNG DẪN HỌC Ở NHÀ</a:t>
            </a:r>
            <a:endParaRPr lang="en-US" sz="48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1481070" y="2025602"/>
            <a:ext cx="9975167" cy="523220"/>
          </a:xfrm>
          <a:prstGeom prst="rect">
            <a:avLst/>
          </a:prstGeom>
          <a:noFill/>
        </p:spPr>
        <p:txBody>
          <a:bodyPr wrap="none" rtlCol="0">
            <a:spAutoFit/>
          </a:bodyPr>
          <a:lstStyle/>
          <a:p>
            <a:pPr marL="457200" indent="-457200">
              <a:buFont typeface="Wingdings" panose="05000000000000000000" pitchFamily="2" charset="2"/>
              <a:buChar char="Ø"/>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Phát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biểu</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và</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chứng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minh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định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lí</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tổng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góc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trong</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một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a:solidFill>
                  <a:schemeClr val="tx1">
                    <a:lumMod val="95000"/>
                    <a:lumOff val="5000"/>
                  </a:schemeClr>
                </a:solidFill>
                <a:latin typeface="Times New Roman" panose="02020603050405020304" pitchFamily="18" charset="0"/>
                <a:cs typeface="Times New Roman" panose="02020603050405020304" pitchFamily="18" charset="0"/>
              </a:rPr>
              <a:t>tam giác</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1481070" y="2759697"/>
            <a:ext cx="7116435" cy="523220"/>
          </a:xfrm>
          <a:prstGeom prst="rect">
            <a:avLst/>
          </a:prstGeom>
          <a:noFill/>
        </p:spPr>
        <p:txBody>
          <a:bodyPr wrap="none" rtlCol="0">
            <a:spAutoFit/>
          </a:bodyPr>
          <a:lstStyle/>
          <a:p>
            <a:pPr marL="457200" indent="-457200">
              <a:buFont typeface="Wingdings" panose="05000000000000000000" pitchFamily="2" charset="2"/>
              <a:buChar char="Ø"/>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Nhận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biết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loại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tam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giác</a:t>
            </a:r>
            <a:r>
              <a:rPr lang="en-US" sz="2800">
                <a:solidFill>
                  <a:schemeClr val="tx1">
                    <a:lumMod val="95000"/>
                    <a:lumOff val="5000"/>
                  </a:schemeClr>
                </a:solidFill>
                <a:latin typeface="Times New Roman" panose="02020603050405020304" pitchFamily="18" charset="0"/>
                <a:cs typeface="Times New Roman" panose="02020603050405020304" pitchFamily="18" charset="0"/>
              </a:rPr>
              <a:t>: tù</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nhọn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vuông</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481070" y="3390762"/>
            <a:ext cx="6830203" cy="523220"/>
          </a:xfrm>
          <a:prstGeom prst="rect">
            <a:avLst/>
          </a:prstGeom>
          <a:noFill/>
        </p:spPr>
        <p:txBody>
          <a:bodyPr wrap="none" rtlCol="0">
            <a:spAutoFit/>
          </a:bodyPr>
          <a:lstStyle/>
          <a:p>
            <a:pPr marL="457200" indent="-457200">
              <a:buFont typeface="Wingdings" panose="05000000000000000000" pitchFamily="2" charset="2"/>
              <a:buChar char="Ø"/>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hai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góc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nhọn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tam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giác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vuông</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81070" y="4046389"/>
            <a:ext cx="5458802" cy="523220"/>
          </a:xfrm>
          <a:prstGeom prst="rect">
            <a:avLst/>
          </a:prstGeom>
          <a:noFill/>
        </p:spPr>
        <p:txBody>
          <a:bodyPr wrap="none" rtlCol="0">
            <a:spAutoFit/>
          </a:bodyPr>
          <a:lstStyle/>
          <a:p>
            <a:pPr marL="457200" indent="-457200">
              <a:buFont typeface="Wingdings" panose="05000000000000000000" pitchFamily="2" charset="2"/>
              <a:buChar char="Ø"/>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Tính</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chất</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góc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ngoài</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của</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a:solidFill>
                  <a:schemeClr val="tx1">
                    <a:lumMod val="95000"/>
                    <a:lumOff val="5000"/>
                  </a:schemeClr>
                </a:solidFill>
                <a:latin typeface="Times New Roman" panose="02020603050405020304" pitchFamily="18" charset="0"/>
                <a:cs typeface="Times New Roman" panose="02020603050405020304" pitchFamily="18" charset="0"/>
              </a:rPr>
              <a:t>tam giác</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481070" y="4699625"/>
            <a:ext cx="4689104" cy="523220"/>
          </a:xfrm>
          <a:prstGeom prst="rect">
            <a:avLst/>
          </a:prstGeom>
          <a:noFill/>
        </p:spPr>
        <p:txBody>
          <a:bodyPr wrap="none" rtlCol="0">
            <a:spAutoFit/>
          </a:bodyPr>
          <a:lstStyle/>
          <a:p>
            <a:pPr marL="457200" indent="-457200">
              <a:buFont typeface="Wingdings" panose="05000000000000000000" pitchFamily="2" charset="2"/>
              <a:buChar char="Ø"/>
            </a:pP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Làm</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các</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err="1">
                <a:solidFill>
                  <a:schemeClr val="tx1">
                    <a:lumMod val="95000"/>
                    <a:lumOff val="5000"/>
                  </a:schemeClr>
                </a:solidFill>
                <a:latin typeface="Times New Roman" panose="02020603050405020304" pitchFamily="18" charset="0"/>
                <a:cs typeface="Times New Roman" panose="02020603050405020304" pitchFamily="18" charset="0"/>
              </a:rPr>
              <a:t>bài</a:t>
            </a:r>
            <a:r>
              <a:rPr lang="en-US" sz="2800">
                <a:solidFill>
                  <a:schemeClr val="tx1">
                    <a:lumMod val="95000"/>
                    <a:lumOff val="5000"/>
                  </a:schemeClr>
                </a:solidFill>
                <a:latin typeface="Times New Roman" panose="02020603050405020304" pitchFamily="18" charset="0"/>
                <a:cs typeface="Times New Roman" panose="02020603050405020304" pitchFamily="18" charset="0"/>
              </a:rPr>
              <a:t> tập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4.2; 4.3 </a:t>
            </a:r>
            <a:r>
              <a:rPr lang="en-US" sz="2800" dirty="0" err="1">
                <a:solidFill>
                  <a:schemeClr val="tx1">
                    <a:lumMod val="95000"/>
                    <a:lumOff val="5000"/>
                  </a:schemeClr>
                </a:solidFill>
                <a:latin typeface="Times New Roman" panose="02020603050405020304" pitchFamily="18" charset="0"/>
                <a:cs typeface="Times New Roman" panose="02020603050405020304" pitchFamily="18" charset="0"/>
              </a:rPr>
              <a:t>sgk</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8" name="Picture 8" descr="Hình ảnh suy nghĩ, suy ngẫm, suy tư về công việc cuộc sống | VFO.VN"/>
          <p:cNvPicPr>
            <a:picLocks noChangeAspect="1" noChangeArrowheads="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9736425" y="2889365"/>
            <a:ext cx="2093297" cy="24047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8" presetClass="entr" presetSubtype="0" accel="5000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6"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by="(-#ppt_w*2)" calcmode="lin" valueType="num">
                                      <p:cBhvr rctx="PPT">
                                        <p:cTn id="16" dur="500" autoRev="1" fill="hold">
                                          <p:stCondLst>
                                            <p:cond delay="0"/>
                                          </p:stCondLst>
                                        </p:cTn>
                                        <p:tgtEl>
                                          <p:spTgt spid="3"/>
                                        </p:tgtEl>
                                        <p:attrNameLst>
                                          <p:attrName>ppt_w</p:attrName>
                                        </p:attrNameLst>
                                      </p:cBhvr>
                                    </p:anim>
                                    <p:anim by="(#ppt_w*0.50)" calcmode="lin" valueType="num">
                                      <p:cBhvr>
                                        <p:cTn id="17" dur="500" decel="50000" autoRev="1" fill="hold">
                                          <p:stCondLst>
                                            <p:cond delay="0"/>
                                          </p:stCondLst>
                                        </p:cTn>
                                        <p:tgtEl>
                                          <p:spTgt spid="3"/>
                                        </p:tgtEl>
                                        <p:attrNameLst>
                                          <p:attrName>ppt_x</p:attrName>
                                        </p:attrNameLst>
                                      </p:cBhvr>
                                    </p:anim>
                                    <p:anim from="(-#ppt_h/2)" to="(#ppt_y)" calcmode="lin" valueType="num">
                                      <p:cBhvr>
                                        <p:cTn id="18" dur="1000" fill="hold">
                                          <p:stCondLst>
                                            <p:cond delay="0"/>
                                          </p:stCondLst>
                                        </p:cTn>
                                        <p:tgtEl>
                                          <p:spTgt spid="3"/>
                                        </p:tgtEl>
                                        <p:attrNameLst>
                                          <p:attrName>ppt_y</p:attrName>
                                        </p:attrNameLst>
                                      </p:cBhvr>
                                    </p:anim>
                                    <p:animRot by="21600000">
                                      <p:cBhvr>
                                        <p:cTn id="19" dur="1000" fill="hold">
                                          <p:stCondLst>
                                            <p:cond delay="0"/>
                                          </p:stCondLst>
                                        </p:cTn>
                                        <p:tgtEl>
                                          <p:spTgt spid="3"/>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56" presetClass="entr" presetSubtype="0" fill="hold" grpId="0" nodeType="click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 by="(-#ppt_w*2)" calcmode="lin" valueType="num">
                                      <p:cBhvr rctx="PPT">
                                        <p:cTn id="24" dur="500" autoRev="1" fill="hold">
                                          <p:stCondLst>
                                            <p:cond delay="0"/>
                                          </p:stCondLst>
                                        </p:cTn>
                                        <p:tgtEl>
                                          <p:spTgt spid="4"/>
                                        </p:tgtEl>
                                        <p:attrNameLst>
                                          <p:attrName>ppt_w</p:attrName>
                                        </p:attrNameLst>
                                      </p:cBhvr>
                                    </p:anim>
                                    <p:anim by="(#ppt_w*0.50)" calcmode="lin" valueType="num">
                                      <p:cBhvr>
                                        <p:cTn id="25" dur="500" decel="50000" autoRev="1" fill="hold">
                                          <p:stCondLst>
                                            <p:cond delay="0"/>
                                          </p:stCondLst>
                                        </p:cTn>
                                        <p:tgtEl>
                                          <p:spTgt spid="4"/>
                                        </p:tgtEl>
                                        <p:attrNameLst>
                                          <p:attrName>ppt_x</p:attrName>
                                        </p:attrNameLst>
                                      </p:cBhvr>
                                    </p:anim>
                                    <p:anim from="(-#ppt_h/2)" to="(#ppt_y)" calcmode="lin" valueType="num">
                                      <p:cBhvr>
                                        <p:cTn id="26" dur="1000" fill="hold">
                                          <p:stCondLst>
                                            <p:cond delay="0"/>
                                          </p:stCondLst>
                                        </p:cTn>
                                        <p:tgtEl>
                                          <p:spTgt spid="4"/>
                                        </p:tgtEl>
                                        <p:attrNameLst>
                                          <p:attrName>ppt_y</p:attrName>
                                        </p:attrNameLst>
                                      </p:cBhvr>
                                    </p:anim>
                                    <p:animRot by="21600000">
                                      <p:cBhvr>
                                        <p:cTn id="27" dur="1000" fill="hold">
                                          <p:stCondLst>
                                            <p:cond delay="0"/>
                                          </p:stCondLst>
                                        </p:cTn>
                                        <p:tgtEl>
                                          <p:spTgt spid="4"/>
                                        </p:tgtEl>
                                        <p:attrNameLst>
                                          <p:attrName>r</p:attrName>
                                        </p:attrNameLst>
                                      </p:cBhvr>
                                    </p:animRot>
                                  </p:childTnLst>
                                </p:cTn>
                              </p:par>
                            </p:childTnLst>
                          </p:cTn>
                        </p:par>
                      </p:childTnLst>
                    </p:cTn>
                  </p:par>
                  <p:par>
                    <p:cTn id="28" fill="hold">
                      <p:stCondLst>
                        <p:cond delay="indefinite"/>
                      </p:stCondLst>
                      <p:childTnLst>
                        <p:par>
                          <p:cTn id="29" fill="hold">
                            <p:stCondLst>
                              <p:cond delay="0"/>
                            </p:stCondLst>
                            <p:childTnLst>
                              <p:par>
                                <p:cTn id="30" presetID="56" presetClass="entr" presetSubtype="0" fill="hold" grpId="0" nodeType="clickEffect">
                                  <p:stCondLst>
                                    <p:cond delay="0"/>
                                  </p:stCondLst>
                                  <p:iterate type="lt">
                                    <p:tmPct val="10000"/>
                                  </p:iterate>
                                  <p:childTnLst>
                                    <p:set>
                                      <p:cBhvr>
                                        <p:cTn id="31" dur="1" fill="hold">
                                          <p:stCondLst>
                                            <p:cond delay="0"/>
                                          </p:stCondLst>
                                        </p:cTn>
                                        <p:tgtEl>
                                          <p:spTgt spid="5"/>
                                        </p:tgtEl>
                                        <p:attrNameLst>
                                          <p:attrName>style.visibility</p:attrName>
                                        </p:attrNameLst>
                                      </p:cBhvr>
                                      <p:to>
                                        <p:strVal val="visible"/>
                                      </p:to>
                                    </p:set>
                                    <p:anim by="(-#ppt_w*2)" calcmode="lin" valueType="num">
                                      <p:cBhvr rctx="PPT">
                                        <p:cTn id="32" dur="500" autoRev="1" fill="hold">
                                          <p:stCondLst>
                                            <p:cond delay="0"/>
                                          </p:stCondLst>
                                        </p:cTn>
                                        <p:tgtEl>
                                          <p:spTgt spid="5"/>
                                        </p:tgtEl>
                                        <p:attrNameLst>
                                          <p:attrName>ppt_w</p:attrName>
                                        </p:attrNameLst>
                                      </p:cBhvr>
                                    </p:anim>
                                    <p:anim by="(#ppt_w*0.50)" calcmode="lin" valueType="num">
                                      <p:cBhvr>
                                        <p:cTn id="33" dur="500" decel="50000" autoRev="1" fill="hold">
                                          <p:stCondLst>
                                            <p:cond delay="0"/>
                                          </p:stCondLst>
                                        </p:cTn>
                                        <p:tgtEl>
                                          <p:spTgt spid="5"/>
                                        </p:tgtEl>
                                        <p:attrNameLst>
                                          <p:attrName>ppt_x</p:attrName>
                                        </p:attrNameLst>
                                      </p:cBhvr>
                                    </p:anim>
                                    <p:anim from="(-#ppt_h/2)" to="(#ppt_y)" calcmode="lin" valueType="num">
                                      <p:cBhvr>
                                        <p:cTn id="34" dur="1000" fill="hold">
                                          <p:stCondLst>
                                            <p:cond delay="0"/>
                                          </p:stCondLst>
                                        </p:cTn>
                                        <p:tgtEl>
                                          <p:spTgt spid="5"/>
                                        </p:tgtEl>
                                        <p:attrNameLst>
                                          <p:attrName>ppt_y</p:attrName>
                                        </p:attrNameLst>
                                      </p:cBhvr>
                                    </p:anim>
                                    <p:animRot by="21600000">
                                      <p:cBhvr>
                                        <p:cTn id="35" dur="1000" fill="hold">
                                          <p:stCondLst>
                                            <p:cond delay="0"/>
                                          </p:stCondLst>
                                        </p:cTn>
                                        <p:tgtEl>
                                          <p:spTgt spid="5"/>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56" presetClass="entr" presetSubtype="0" fill="hold" grpId="0" nodeType="clickEffect">
                                  <p:stCondLst>
                                    <p:cond delay="0"/>
                                  </p:stCondLst>
                                  <p:iterate type="lt">
                                    <p:tmPct val="10000"/>
                                  </p:iterate>
                                  <p:childTnLst>
                                    <p:set>
                                      <p:cBhvr>
                                        <p:cTn id="39" dur="1" fill="hold">
                                          <p:stCondLst>
                                            <p:cond delay="0"/>
                                          </p:stCondLst>
                                        </p:cTn>
                                        <p:tgtEl>
                                          <p:spTgt spid="6"/>
                                        </p:tgtEl>
                                        <p:attrNameLst>
                                          <p:attrName>style.visibility</p:attrName>
                                        </p:attrNameLst>
                                      </p:cBhvr>
                                      <p:to>
                                        <p:strVal val="visible"/>
                                      </p:to>
                                    </p:set>
                                    <p:anim by="(-#ppt_w*2)" calcmode="lin" valueType="num">
                                      <p:cBhvr rctx="PPT">
                                        <p:cTn id="40" dur="500" autoRev="1" fill="hold">
                                          <p:stCondLst>
                                            <p:cond delay="0"/>
                                          </p:stCondLst>
                                        </p:cTn>
                                        <p:tgtEl>
                                          <p:spTgt spid="6"/>
                                        </p:tgtEl>
                                        <p:attrNameLst>
                                          <p:attrName>ppt_w</p:attrName>
                                        </p:attrNameLst>
                                      </p:cBhvr>
                                    </p:anim>
                                    <p:anim by="(#ppt_w*0.50)" calcmode="lin" valueType="num">
                                      <p:cBhvr>
                                        <p:cTn id="41" dur="500" decel="50000" autoRev="1" fill="hold">
                                          <p:stCondLst>
                                            <p:cond delay="0"/>
                                          </p:stCondLst>
                                        </p:cTn>
                                        <p:tgtEl>
                                          <p:spTgt spid="6"/>
                                        </p:tgtEl>
                                        <p:attrNameLst>
                                          <p:attrName>ppt_x</p:attrName>
                                        </p:attrNameLst>
                                      </p:cBhvr>
                                    </p:anim>
                                    <p:anim from="(-#ppt_h/2)" to="(#ppt_y)" calcmode="lin" valueType="num">
                                      <p:cBhvr>
                                        <p:cTn id="42" dur="1000" fill="hold">
                                          <p:stCondLst>
                                            <p:cond delay="0"/>
                                          </p:stCondLst>
                                        </p:cTn>
                                        <p:tgtEl>
                                          <p:spTgt spid="6"/>
                                        </p:tgtEl>
                                        <p:attrNameLst>
                                          <p:attrName>ppt_y</p:attrName>
                                        </p:attrNameLst>
                                      </p:cBhvr>
                                    </p:anim>
                                    <p:animRot by="21600000">
                                      <p:cBhvr>
                                        <p:cTn id="43" dur="1000" fill="hold">
                                          <p:stCondLst>
                                            <p:cond delay="0"/>
                                          </p:stCondLst>
                                        </p:cTn>
                                        <p:tgtEl>
                                          <p:spTgt spid="6"/>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56" presetClass="entr" presetSubtype="0" fill="hold" grpId="0" nodeType="clickEffect">
                                  <p:stCondLst>
                                    <p:cond delay="0"/>
                                  </p:stCondLst>
                                  <p:iterate type="lt">
                                    <p:tmPct val="10000"/>
                                  </p:iterate>
                                  <p:childTnLst>
                                    <p:set>
                                      <p:cBhvr>
                                        <p:cTn id="47" dur="1" fill="hold">
                                          <p:stCondLst>
                                            <p:cond delay="0"/>
                                          </p:stCondLst>
                                        </p:cTn>
                                        <p:tgtEl>
                                          <p:spTgt spid="7"/>
                                        </p:tgtEl>
                                        <p:attrNameLst>
                                          <p:attrName>style.visibility</p:attrName>
                                        </p:attrNameLst>
                                      </p:cBhvr>
                                      <p:to>
                                        <p:strVal val="visible"/>
                                      </p:to>
                                    </p:set>
                                    <p:anim by="(-#ppt_w*2)" calcmode="lin" valueType="num">
                                      <p:cBhvr rctx="PPT">
                                        <p:cTn id="48" dur="500" autoRev="1" fill="hold">
                                          <p:stCondLst>
                                            <p:cond delay="0"/>
                                          </p:stCondLst>
                                        </p:cTn>
                                        <p:tgtEl>
                                          <p:spTgt spid="7"/>
                                        </p:tgtEl>
                                        <p:attrNameLst>
                                          <p:attrName>ppt_w</p:attrName>
                                        </p:attrNameLst>
                                      </p:cBhvr>
                                    </p:anim>
                                    <p:anim by="(#ppt_w*0.50)" calcmode="lin" valueType="num">
                                      <p:cBhvr>
                                        <p:cTn id="49" dur="500" decel="50000" autoRev="1" fill="hold">
                                          <p:stCondLst>
                                            <p:cond delay="0"/>
                                          </p:stCondLst>
                                        </p:cTn>
                                        <p:tgtEl>
                                          <p:spTgt spid="7"/>
                                        </p:tgtEl>
                                        <p:attrNameLst>
                                          <p:attrName>ppt_x</p:attrName>
                                        </p:attrNameLst>
                                      </p:cBhvr>
                                    </p:anim>
                                    <p:anim from="(-#ppt_h/2)" to="(#ppt_y)" calcmode="lin" valueType="num">
                                      <p:cBhvr>
                                        <p:cTn id="50" dur="1000" fill="hold">
                                          <p:stCondLst>
                                            <p:cond delay="0"/>
                                          </p:stCondLst>
                                        </p:cTn>
                                        <p:tgtEl>
                                          <p:spTgt spid="7"/>
                                        </p:tgtEl>
                                        <p:attrNameLst>
                                          <p:attrName>ppt_y</p:attrName>
                                        </p:attrNameLst>
                                      </p:cBhvr>
                                    </p:anim>
                                    <p:animRot by="21600000">
                                      <p:cBhvr>
                                        <p:cTn id="51" dur="1000" fill="hold">
                                          <p:stCondLst>
                                            <p:cond delay="0"/>
                                          </p:stCondLst>
                                        </p:cTn>
                                        <p:tgtEl>
                                          <p:spTgt spid="7"/>
                                        </p:tgtEl>
                                        <p:attrNameLst>
                                          <p:attrName>r</p:attrName>
                                        </p:attrNameLst>
                                      </p:cBhvr>
                                    </p:animRot>
                                  </p:childTnLst>
                                </p:cTn>
                              </p:par>
                              <p:par>
                                <p:cTn id="52" presetID="31" presetClass="entr" presetSubtype="0" fill="hold" nodeType="withEffect">
                                  <p:stCondLst>
                                    <p:cond delay="0"/>
                                  </p:stCondLst>
                                  <p:childTnLst>
                                    <p:set>
                                      <p:cBhvr>
                                        <p:cTn id="53" dur="1" fill="hold">
                                          <p:stCondLst>
                                            <p:cond delay="0"/>
                                          </p:stCondLst>
                                        </p:cTn>
                                        <p:tgtEl>
                                          <p:spTgt spid="8"/>
                                        </p:tgtEl>
                                        <p:attrNameLst>
                                          <p:attrName>style.visibility</p:attrName>
                                        </p:attrNameLst>
                                      </p:cBhvr>
                                      <p:to>
                                        <p:strVal val="visible"/>
                                      </p:to>
                                    </p:set>
                                    <p:anim calcmode="lin" valueType="num">
                                      <p:cBhvr>
                                        <p:cTn id="54" dur="1000" fill="hold"/>
                                        <p:tgtEl>
                                          <p:spTgt spid="8"/>
                                        </p:tgtEl>
                                        <p:attrNameLst>
                                          <p:attrName>ppt_w</p:attrName>
                                        </p:attrNameLst>
                                      </p:cBhvr>
                                      <p:tavLst>
                                        <p:tav tm="0">
                                          <p:val>
                                            <p:fltVal val="0"/>
                                          </p:val>
                                        </p:tav>
                                        <p:tav tm="100000">
                                          <p:val>
                                            <p:strVal val="#ppt_w"/>
                                          </p:val>
                                        </p:tav>
                                      </p:tavLst>
                                    </p:anim>
                                    <p:anim calcmode="lin" valueType="num">
                                      <p:cBhvr>
                                        <p:cTn id="55" dur="1000" fill="hold"/>
                                        <p:tgtEl>
                                          <p:spTgt spid="8"/>
                                        </p:tgtEl>
                                        <p:attrNameLst>
                                          <p:attrName>ppt_h</p:attrName>
                                        </p:attrNameLst>
                                      </p:cBhvr>
                                      <p:tavLst>
                                        <p:tav tm="0">
                                          <p:val>
                                            <p:fltVal val="0"/>
                                          </p:val>
                                        </p:tav>
                                        <p:tav tm="100000">
                                          <p:val>
                                            <p:strVal val="#ppt_h"/>
                                          </p:val>
                                        </p:tav>
                                      </p:tavLst>
                                    </p:anim>
                                    <p:anim calcmode="lin" valueType="num">
                                      <p:cBhvr>
                                        <p:cTn id="56" dur="1000" fill="hold"/>
                                        <p:tgtEl>
                                          <p:spTgt spid="8"/>
                                        </p:tgtEl>
                                        <p:attrNameLst>
                                          <p:attrName>style.rotation</p:attrName>
                                        </p:attrNameLst>
                                      </p:cBhvr>
                                      <p:tavLst>
                                        <p:tav tm="0">
                                          <p:val>
                                            <p:fltVal val="90"/>
                                          </p:val>
                                        </p:tav>
                                        <p:tav tm="100000">
                                          <p:val>
                                            <p:fltVal val="0"/>
                                          </p:val>
                                        </p:tav>
                                      </p:tavLst>
                                    </p:anim>
                                    <p:animEffect transition="in" filter="fade">
                                      <p:cBhvr>
                                        <p:cTn id="5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114180" y="2983044"/>
            <a:ext cx="4220429" cy="3514174"/>
            <a:chOff x="7286625" y="4123149"/>
            <a:chExt cx="2123910" cy="1996661"/>
          </a:xfrm>
        </p:grpSpPr>
        <p:sp>
          <p:nvSpPr>
            <p:cNvPr id="8" name="Isosceles Triangle 7"/>
            <p:cNvSpPr/>
            <p:nvPr/>
          </p:nvSpPr>
          <p:spPr>
            <a:xfrm>
              <a:off x="7286625" y="4123149"/>
              <a:ext cx="2062003" cy="1777589"/>
            </a:xfrm>
            <a:prstGeom prst="triangle">
              <a:avLst/>
            </a:prstGeom>
            <a:blipFill>
              <a:blip r:embed="rId1"/>
              <a:tile tx="0" ty="0" sx="100000" sy="100000" flip="none" algn="tl"/>
            </a:blip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blipFill>
                  <a:blip r:embed="rId1"/>
                  <a:tile tx="0" ty="0" sx="100000" sy="100000" flip="none" algn="tl"/>
                </a:blipFill>
              </a:endParaRPr>
            </a:p>
          </p:txBody>
        </p:sp>
        <p:sp>
          <p:nvSpPr>
            <p:cNvPr id="13" name="Isosceles Triangle 12"/>
            <p:cNvSpPr/>
            <p:nvPr/>
          </p:nvSpPr>
          <p:spPr>
            <a:xfrm>
              <a:off x="7324721" y="4218397"/>
              <a:ext cx="2062003" cy="1777589"/>
            </a:xfrm>
            <a:prstGeom prst="triangle">
              <a:avLst/>
            </a:prstGeom>
            <a:blipFill>
              <a:blip r:embed="rId1"/>
              <a:tile tx="0" ty="0" sx="100000" sy="100000" flip="none" algn="tl"/>
            </a:blip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blipFill>
                  <a:blip r:embed="rId1"/>
                  <a:tile tx="0" ty="0" sx="100000" sy="100000" flip="none" algn="tl"/>
                </a:blipFill>
              </a:endParaRPr>
            </a:p>
          </p:txBody>
        </p:sp>
        <p:sp>
          <p:nvSpPr>
            <p:cNvPr id="14" name="Isosceles Triangle 13"/>
            <p:cNvSpPr/>
            <p:nvPr/>
          </p:nvSpPr>
          <p:spPr>
            <a:xfrm>
              <a:off x="7348532" y="4342221"/>
              <a:ext cx="2062003" cy="1777589"/>
            </a:xfrm>
            <a:prstGeom prst="triangle">
              <a:avLst/>
            </a:prstGeom>
            <a:blipFill>
              <a:blip r:embed="rId1"/>
              <a:tile tx="0" ty="0" sx="100000" sy="100000" flip="none" algn="tl"/>
            </a:blip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blipFill>
                  <a:blip r:embed="rId1"/>
                  <a:tile tx="0" ty="0" sx="100000" sy="100000" flip="none" algn="tl"/>
                </a:blipFill>
              </a:endParaRPr>
            </a:p>
          </p:txBody>
        </p:sp>
      </p:grpSp>
      <p:grpSp>
        <p:nvGrpSpPr>
          <p:cNvPr id="11" name="Group 10"/>
          <p:cNvGrpSpPr/>
          <p:nvPr/>
        </p:nvGrpSpPr>
        <p:grpSpPr>
          <a:xfrm>
            <a:off x="1202861" y="194827"/>
            <a:ext cx="3912109" cy="3318262"/>
            <a:chOff x="8115300" y="3767078"/>
            <a:chExt cx="1733544" cy="1790696"/>
          </a:xfrm>
        </p:grpSpPr>
        <p:sp>
          <p:nvSpPr>
            <p:cNvPr id="10" name="Rectangle 9"/>
            <p:cNvSpPr/>
            <p:nvPr/>
          </p:nvSpPr>
          <p:spPr>
            <a:xfrm>
              <a:off x="8115300" y="3767078"/>
              <a:ext cx="1614488" cy="1614488"/>
            </a:xfrm>
            <a:prstGeom prst="rect">
              <a:avLst/>
            </a:prstGeom>
            <a:blipFill>
              <a:blip r:embed="rId2"/>
              <a:tile tx="0" ty="0" sx="100000" sy="100000" flip="none" algn="tl"/>
            </a:blip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Rectangle 16"/>
            <p:cNvSpPr/>
            <p:nvPr/>
          </p:nvSpPr>
          <p:spPr>
            <a:xfrm>
              <a:off x="8181972" y="3833750"/>
              <a:ext cx="1614488" cy="1614488"/>
            </a:xfrm>
            <a:prstGeom prst="rect">
              <a:avLst/>
            </a:prstGeom>
            <a:blipFill>
              <a:blip r:embed="rId2"/>
              <a:tile tx="0" ty="0" sx="100000" sy="100000" flip="none" algn="tl"/>
            </a:blip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Rectangle 17"/>
            <p:cNvSpPr/>
            <p:nvPr/>
          </p:nvSpPr>
          <p:spPr>
            <a:xfrm>
              <a:off x="8234356" y="3943286"/>
              <a:ext cx="1614488" cy="1614488"/>
            </a:xfrm>
            <a:prstGeom prst="rect">
              <a:avLst/>
            </a:prstGeom>
            <a:blipFill>
              <a:blip r:embed="rId2"/>
              <a:tile tx="0" ty="0" sx="100000" sy="100000" flip="none" algn="tl"/>
            </a:blip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5" name="Group 14"/>
          <p:cNvGrpSpPr/>
          <p:nvPr/>
        </p:nvGrpSpPr>
        <p:grpSpPr>
          <a:xfrm>
            <a:off x="6706385" y="298118"/>
            <a:ext cx="3826711" cy="3343809"/>
            <a:chOff x="3957638" y="1435278"/>
            <a:chExt cx="1991864" cy="1734927"/>
          </a:xfrm>
        </p:grpSpPr>
        <p:sp>
          <p:nvSpPr>
            <p:cNvPr id="12" name="Hexagon 11"/>
            <p:cNvSpPr/>
            <p:nvPr/>
          </p:nvSpPr>
          <p:spPr>
            <a:xfrm>
              <a:off x="3957638" y="1435278"/>
              <a:ext cx="1801368" cy="1614488"/>
            </a:xfrm>
            <a:prstGeom prst="hexagon">
              <a:avLst/>
            </a:prstGeom>
            <a:blipFill>
              <a:blip r:embed="rId3"/>
              <a:tile tx="0" ty="0" sx="100000" sy="100000" flip="none" algn="tl"/>
            </a:blip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exagon 20"/>
            <p:cNvSpPr/>
            <p:nvPr/>
          </p:nvSpPr>
          <p:spPr>
            <a:xfrm>
              <a:off x="4052888" y="1487662"/>
              <a:ext cx="1872806" cy="1614488"/>
            </a:xfrm>
            <a:prstGeom prst="hexagon">
              <a:avLst/>
            </a:prstGeom>
            <a:blipFill>
              <a:blip r:embed="rId3"/>
              <a:tile tx="0" ty="0" sx="100000" sy="100000" flip="none" algn="tl"/>
            </a:blip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2" name="Hexagon 21"/>
            <p:cNvSpPr/>
            <p:nvPr/>
          </p:nvSpPr>
          <p:spPr>
            <a:xfrm>
              <a:off x="4148134" y="1555717"/>
              <a:ext cx="1801368" cy="1614488"/>
            </a:xfrm>
            <a:prstGeom prst="hexagon">
              <a:avLst/>
            </a:prstGeom>
            <a:blipFill>
              <a:blip r:embed="rId3"/>
              <a:tile tx="0" ty="0" sx="100000" sy="100000" flip="none" algn="tl"/>
            </a:blipFill>
            <a:ln w="31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1"/>
          <a:stretch>
            <a:fillRect/>
          </a:stretch>
        </p:blipFill>
        <p:spPr>
          <a:xfrm>
            <a:off x="-1" y="-1"/>
            <a:ext cx="12164785" cy="6858001"/>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 Box 3"/>
          <p:cNvSpPr txBox="1">
            <a:spLocks noChangeArrowheads="1"/>
          </p:cNvSpPr>
          <p:nvPr/>
        </p:nvSpPr>
        <p:spPr bwMode="auto">
          <a:xfrm>
            <a:off x="4546982" y="734148"/>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914400">
              <a:buClr>
                <a:srgbClr val="000000"/>
              </a:buClr>
            </a:pPr>
            <a:endParaRPr lang="en-US" altLang="en-US" sz="1400" kern="0">
              <a:solidFill>
                <a:srgbClr val="000000"/>
              </a:solidFill>
              <a:latin typeface="Arial" panose="020B0604020202020204"/>
              <a:cs typeface="Arial" panose="020B0604020202020204"/>
              <a:sym typeface="Arial" panose="020B0604020202020204"/>
            </a:endParaRPr>
          </a:p>
        </p:txBody>
      </p:sp>
      <p:sp>
        <p:nvSpPr>
          <p:cNvPr id="18442" name="AutoShape 10"/>
          <p:cNvSpPr>
            <a:spLocks noChangeArrowheads="1"/>
          </p:cNvSpPr>
          <p:nvPr/>
        </p:nvSpPr>
        <p:spPr bwMode="gray">
          <a:xfrm>
            <a:off x="1459835" y="2413000"/>
            <a:ext cx="9208168" cy="1016000"/>
          </a:xfrm>
          <a:prstGeom prst="roundRect">
            <a:avLst>
              <a:gd name="adj" fmla="val 50000"/>
            </a:avLst>
          </a:prstGeom>
          <a:solidFill>
            <a:schemeClr val="accent4">
              <a:lumMod val="40000"/>
              <a:lumOff val="60000"/>
            </a:schemeClr>
          </a:solidFill>
          <a:ln w="28575" algn="ctr">
            <a:solidFill>
              <a:schemeClr val="bg2"/>
            </a:solidFill>
            <a:round/>
          </a:ln>
          <a:effectLst/>
        </p:spPr>
        <p:txBody>
          <a:bodyPr wrap="none" anchor="ctr"/>
          <a:lstStyle/>
          <a:p>
            <a:pPr algn="ctr" defTabSz="914400" eaLnBrk="0" hangingPunct="0">
              <a:buClr>
                <a:srgbClr val="000000"/>
              </a:buClr>
            </a:pPr>
            <a:r>
              <a:rPr lang="en-US" altLang="en-US" sz="2400" b="1" kern="0">
                <a:solidFill>
                  <a:srgbClr val="000000"/>
                </a:solidFill>
                <a:latin typeface="Times New Roman" panose="02020603050405020304" pitchFamily="18" charset="0"/>
                <a:cs typeface="Times New Roman" panose="02020603050405020304" pitchFamily="18" charset="0"/>
                <a:sym typeface="Arial" panose="020B0604020202020204"/>
              </a:rPr>
              <a:t>TỔNG CÁC GÓC TRONG MỘT TAM GIÁC</a:t>
            </a:r>
            <a:endParaRPr lang="en-US" altLang="en-US" sz="2400" b="1" kern="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18479" name="AutoShape 47"/>
          <p:cNvSpPr>
            <a:spLocks noChangeArrowheads="1"/>
          </p:cNvSpPr>
          <p:nvPr/>
        </p:nvSpPr>
        <p:spPr bwMode="gray">
          <a:xfrm>
            <a:off x="1459835" y="3946886"/>
            <a:ext cx="9208168" cy="1016000"/>
          </a:xfrm>
          <a:prstGeom prst="roundRect">
            <a:avLst>
              <a:gd name="adj" fmla="val 50000"/>
            </a:avLst>
          </a:prstGeom>
          <a:solidFill>
            <a:schemeClr val="accent4">
              <a:lumMod val="40000"/>
              <a:lumOff val="60000"/>
            </a:schemeClr>
          </a:solidFill>
          <a:ln w="28575" algn="ctr">
            <a:solidFill>
              <a:schemeClr val="bg2"/>
            </a:solidFill>
            <a:round/>
          </a:ln>
          <a:effectLst/>
        </p:spPr>
        <p:txBody>
          <a:bodyPr wrap="none" anchor="ctr"/>
          <a:lstStyle/>
          <a:p>
            <a:pPr algn="ctr" defTabSz="914400" eaLnBrk="0" hangingPunct="0">
              <a:buClr>
                <a:srgbClr val="000000"/>
              </a:buClr>
            </a:pPr>
            <a:r>
              <a:rPr lang="en-US" altLang="en-US" sz="2400" b="1" kern="0">
                <a:solidFill>
                  <a:srgbClr val="000000"/>
                </a:solidFill>
                <a:latin typeface="Times New Roman" panose="02020603050405020304" pitchFamily="18" charset="0"/>
                <a:cs typeface="Times New Roman" panose="02020603050405020304" pitchFamily="18" charset="0"/>
                <a:sym typeface="Arial" panose="020B0604020202020204"/>
              </a:rPr>
              <a:t>CÁC TRƯỜNG HỢP BẰNG NHAU CỦA TAM GIÁC</a:t>
            </a:r>
            <a:endParaRPr lang="en-US" altLang="en-US" sz="2400" b="1" kern="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
        <p:nvSpPr>
          <p:cNvPr id="2" name="TextBox 1"/>
          <p:cNvSpPr txBox="1"/>
          <p:nvPr/>
        </p:nvSpPr>
        <p:spPr>
          <a:xfrm>
            <a:off x="406400" y="653877"/>
            <a:ext cx="10972800" cy="1241237"/>
          </a:xfrm>
          <a:prstGeom prst="rect">
            <a:avLst/>
          </a:prstGeom>
          <a:noFill/>
        </p:spPr>
        <p:txBody>
          <a:bodyPr wrap="square" rtlCol="0">
            <a:spAutoFit/>
          </a:bodyPr>
          <a:lstStyle/>
          <a:p>
            <a:pPr algn="ctr" defTabSz="914400">
              <a:buClr>
                <a:srgbClr val="000000"/>
              </a:buClr>
            </a:pPr>
            <a:r>
              <a:rPr lang="en-US" sz="3735" b="1" kern="0">
                <a:solidFill>
                  <a:srgbClr val="FF0000"/>
                </a:solidFill>
                <a:latin typeface="Times New Roman" panose="02020603050405020304" pitchFamily="18" charset="0"/>
                <a:cs typeface="Times New Roman" panose="02020603050405020304" pitchFamily="18" charset="0"/>
                <a:sym typeface="Arial" panose="020B0604020202020204"/>
              </a:rPr>
              <a:t>Chương IV. </a:t>
            </a:r>
            <a:endParaRPr lang="en-US" sz="3735" b="1" kern="0">
              <a:solidFill>
                <a:srgbClr val="FF0000"/>
              </a:solidFill>
              <a:latin typeface="Times New Roman" panose="02020603050405020304" pitchFamily="18" charset="0"/>
              <a:cs typeface="Times New Roman" panose="02020603050405020304" pitchFamily="18" charset="0"/>
              <a:sym typeface="Arial" panose="020B0604020202020204"/>
            </a:endParaRPr>
          </a:p>
          <a:p>
            <a:pPr algn="ctr" defTabSz="914400">
              <a:buClr>
                <a:srgbClr val="000000"/>
              </a:buClr>
            </a:pPr>
            <a:r>
              <a:rPr lang="en-US" sz="3735" b="1" kern="0">
                <a:solidFill>
                  <a:srgbClr val="FF0000"/>
                </a:solidFill>
                <a:latin typeface="Times New Roman" panose="02020603050405020304" pitchFamily="18" charset="0"/>
                <a:cs typeface="Times New Roman" panose="02020603050405020304" pitchFamily="18" charset="0"/>
                <a:sym typeface="Arial" panose="020B0604020202020204"/>
              </a:rPr>
              <a:t>TAM GIÁC BẰNG NHAU</a:t>
            </a:r>
            <a:endParaRPr lang="en-US" sz="3735" b="1" kern="0" dirty="0">
              <a:solidFill>
                <a:srgbClr val="FF0000"/>
              </a:solidFill>
              <a:latin typeface="Times New Roman" panose="02020603050405020304" pitchFamily="18" charset="0"/>
              <a:cs typeface="Times New Roman" panose="02020603050405020304" pitchFamily="18" charset="0"/>
              <a:sym typeface="Arial" panose="020B0604020202020204"/>
            </a:endParaRPr>
          </a:p>
        </p:txBody>
      </p:sp>
      <p:sp>
        <p:nvSpPr>
          <p:cNvPr id="6" name="AutoShape 47"/>
          <p:cNvSpPr>
            <a:spLocks noChangeArrowheads="1"/>
          </p:cNvSpPr>
          <p:nvPr/>
        </p:nvSpPr>
        <p:spPr bwMode="gray">
          <a:xfrm>
            <a:off x="1459835" y="5615852"/>
            <a:ext cx="9208168" cy="1016000"/>
          </a:xfrm>
          <a:prstGeom prst="roundRect">
            <a:avLst>
              <a:gd name="adj" fmla="val 50000"/>
            </a:avLst>
          </a:prstGeom>
          <a:solidFill>
            <a:schemeClr val="accent4">
              <a:lumMod val="40000"/>
              <a:lumOff val="60000"/>
            </a:schemeClr>
          </a:solidFill>
          <a:ln w="28575" algn="ctr">
            <a:solidFill>
              <a:schemeClr val="bg2"/>
            </a:solidFill>
            <a:round/>
          </a:ln>
          <a:effectLst/>
        </p:spPr>
        <p:txBody>
          <a:bodyPr wrap="none" anchor="ctr"/>
          <a:lstStyle/>
          <a:p>
            <a:pPr algn="ctr" defTabSz="914400" eaLnBrk="0" hangingPunct="0">
              <a:buClr>
                <a:srgbClr val="000000"/>
              </a:buClr>
            </a:pPr>
            <a:r>
              <a:rPr lang="en-US" altLang="en-US" sz="2400" b="1" kern="0">
                <a:solidFill>
                  <a:srgbClr val="000000"/>
                </a:solidFill>
                <a:latin typeface="Times New Roman" panose="02020603050405020304" pitchFamily="18" charset="0"/>
                <a:cs typeface="Times New Roman" panose="02020603050405020304" pitchFamily="18" charset="0"/>
                <a:sym typeface="Arial" panose="020B0604020202020204"/>
              </a:rPr>
              <a:t>TAM GIÁC CÂN. ĐƯỜNG TRUNG TRỰC CỦA ĐOẠN THẲNG</a:t>
            </a:r>
            <a:endParaRPr lang="en-US" altLang="en-US" sz="2400" b="1" kern="0" dirty="0">
              <a:solidFill>
                <a:srgbClr val="000000"/>
              </a:solidFill>
              <a:latin typeface="Times New Roman" panose="02020603050405020304" pitchFamily="18" charset="0"/>
              <a:cs typeface="Times New Roman" panose="02020603050405020304" pitchFamily="18" charset="0"/>
              <a:sym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8442"/>
                                        </p:tgtEl>
                                        <p:attrNameLst>
                                          <p:attrName>style.visibility</p:attrName>
                                        </p:attrNameLst>
                                      </p:cBhvr>
                                      <p:to>
                                        <p:strVal val="visible"/>
                                      </p:to>
                                    </p:set>
                                    <p:animEffect transition="in" filter="blinds(horizontal)">
                                      <p:cBhvr>
                                        <p:cTn id="7" dur="500"/>
                                        <p:tgtEl>
                                          <p:spTgt spid="184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8479"/>
                                        </p:tgtEl>
                                        <p:attrNameLst>
                                          <p:attrName>style.visibility</p:attrName>
                                        </p:attrNameLst>
                                      </p:cBhvr>
                                      <p:to>
                                        <p:strVal val="visible"/>
                                      </p:to>
                                    </p:set>
                                    <p:animEffect transition="in" filter="blinds(horizontal)">
                                      <p:cBhvr>
                                        <p:cTn id="12" dur="500"/>
                                        <p:tgtEl>
                                          <p:spTgt spid="1847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79"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799270" y="5846418"/>
            <a:ext cx="5229225" cy="524567"/>
          </a:xfrm>
          <a:prstGeom prst="rect">
            <a:avLst/>
          </a:prstGeom>
          <a:solidFill>
            <a:schemeClr val="accent2">
              <a:lumMod val="40000"/>
              <a:lumOff val="60000"/>
            </a:schemeClr>
          </a:solidFill>
        </p:spPr>
        <p:txBody>
          <a:bodyPr wrap="square">
            <a:spAutoFit/>
          </a:bodyPr>
          <a:lstStyle/>
          <a:p>
            <a:pPr algn="just">
              <a:lnSpc>
                <a:spcPct val="130000"/>
              </a:lnSpc>
              <a:spcBef>
                <a:spcPts val="300"/>
              </a:spcBef>
              <a:spcAft>
                <a:spcPts val="300"/>
              </a:spcAft>
              <a:tabLst>
                <a:tab pos="457200" algn="l"/>
              </a:tabLst>
            </a:pPr>
            <a:r>
              <a:rPr lang="en-US" sz="2400" b="1" i="1">
                <a:latin typeface="Times New Roman" panose="02020603050405020304" pitchFamily="18" charset="0"/>
                <a:ea typeface="Calibri" panose="020F0502020204030204" pitchFamily="34" charset="0"/>
              </a:rPr>
              <a:t>C</a:t>
            </a:r>
            <a:r>
              <a:rPr lang="en-US" sz="2400" b="1" i="1">
                <a:effectLst/>
                <a:latin typeface="Times New Roman" panose="02020603050405020304" pitchFamily="18" charset="0"/>
                <a:ea typeface="Calibri" panose="020F0502020204030204" pitchFamily="34" charset="0"/>
              </a:rPr>
              <a:t>ầu dây văng Trần Thị Lý (Đà Nẵng)</a:t>
            </a:r>
            <a:endParaRPr lang="en-US" sz="2400">
              <a:effectLst/>
              <a:latin typeface="Times New Roman" panose="02020603050405020304" pitchFamily="18" charset="0"/>
              <a:ea typeface="Calibri" panose="020F0502020204030204" pitchFamily="34" charset="0"/>
            </a:endParaRPr>
          </a:p>
        </p:txBody>
      </p:sp>
      <p:pic>
        <p:nvPicPr>
          <p:cNvPr id="9" name="Picture 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250883" y="1151041"/>
            <a:ext cx="5555224" cy="4152300"/>
          </a:xfrm>
          <a:prstGeom prst="rect">
            <a:avLst/>
          </a:prstGeom>
        </p:spPr>
      </p:pic>
      <p:pic>
        <p:nvPicPr>
          <p:cNvPr id="6146" name="Picture 2" descr="cầu Trần Thị Lý Đà Nẵ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780" y="1167819"/>
            <a:ext cx="5893416" cy="4152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9958127" y="1205348"/>
            <a:ext cx="2000205" cy="4334052"/>
          </a:xfrm>
          <a:prstGeom prst="rect">
            <a:avLst/>
          </a:prstGeom>
        </p:spPr>
      </p:pic>
      <p:sp>
        <p:nvSpPr>
          <p:cNvPr id="6" name="TextBox 5"/>
          <p:cNvSpPr txBox="1"/>
          <p:nvPr/>
        </p:nvSpPr>
        <p:spPr>
          <a:xfrm>
            <a:off x="10275439" y="1486757"/>
            <a:ext cx="922564" cy="371986"/>
          </a:xfrm>
          <a:prstGeom prst="rect">
            <a:avLst/>
          </a:prstGeom>
          <a:noFill/>
        </p:spPr>
        <p:txBody>
          <a:bodyPr wrap="square" rtlCol="0">
            <a:spAutoFit/>
          </a:bodyPr>
          <a:lstStyle/>
          <a:p>
            <a:r>
              <a:rPr lang="en-US"/>
              <a:t>A</a:t>
            </a:r>
            <a:endParaRPr lang="en-US"/>
          </a:p>
        </p:txBody>
      </p:sp>
      <p:sp>
        <p:nvSpPr>
          <p:cNvPr id="7" name="TextBox 6"/>
          <p:cNvSpPr txBox="1"/>
          <p:nvPr/>
        </p:nvSpPr>
        <p:spPr>
          <a:xfrm>
            <a:off x="10353269" y="4905124"/>
            <a:ext cx="949778" cy="369332"/>
          </a:xfrm>
          <a:prstGeom prst="rect">
            <a:avLst/>
          </a:prstGeom>
          <a:noFill/>
        </p:spPr>
        <p:txBody>
          <a:bodyPr wrap="square" rtlCol="0">
            <a:spAutoFit/>
          </a:bodyPr>
          <a:lstStyle/>
          <a:p>
            <a:r>
              <a:rPr lang="en-US"/>
              <a:t>B</a:t>
            </a:r>
            <a:endParaRPr lang="en-US"/>
          </a:p>
        </p:txBody>
      </p:sp>
      <p:sp>
        <p:nvSpPr>
          <p:cNvPr id="8" name="TextBox 7"/>
          <p:cNvSpPr txBox="1"/>
          <p:nvPr/>
        </p:nvSpPr>
        <p:spPr>
          <a:xfrm>
            <a:off x="11405507" y="4905124"/>
            <a:ext cx="949778" cy="369332"/>
          </a:xfrm>
          <a:prstGeom prst="rect">
            <a:avLst/>
          </a:prstGeom>
          <a:noFill/>
        </p:spPr>
        <p:txBody>
          <a:bodyPr wrap="square" rtlCol="0">
            <a:spAutoFit/>
          </a:bodyPr>
          <a:lstStyle/>
          <a:p>
            <a:r>
              <a:rPr lang="en-US"/>
              <a:t>C</a:t>
            </a: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0660" y="1613473"/>
            <a:ext cx="4432204" cy="3629860"/>
          </a:xfrm>
          <a:prstGeom prst="rect">
            <a:avLst/>
          </a:prstGeom>
        </p:spPr>
      </p:pic>
      <p:graphicFrame>
        <p:nvGraphicFramePr>
          <p:cNvPr id="13" name="Object 12"/>
          <p:cNvGraphicFramePr>
            <a:graphicFrameLocks noChangeAspect="1"/>
          </p:cNvGraphicFramePr>
          <p:nvPr/>
        </p:nvGraphicFramePr>
        <p:xfrm>
          <a:off x="10563277" y="2528466"/>
          <a:ext cx="228600" cy="190500"/>
        </p:xfrm>
        <a:graphic>
          <a:graphicData uri="http://schemas.openxmlformats.org/presentationml/2006/ole">
            <mc:AlternateContent xmlns:mc="http://schemas.openxmlformats.org/markup-compatibility/2006">
              <mc:Choice xmlns:v="urn:schemas-microsoft-com:vml" Requires="v">
                <p:oleObj spid="_x0000_s5130" name="Equation" r:id="rId3" imgW="5486400" imgH="4572000" progId="Equation.DSMT4">
                  <p:embed/>
                </p:oleObj>
              </mc:Choice>
              <mc:Fallback>
                <p:oleObj name="Equation" r:id="rId3" imgW="5486400" imgH="4572000" progId="Equation.DSMT4">
                  <p:embed/>
                  <p:pic>
                    <p:nvPicPr>
                      <p:cNvPr id="0" name="Picture 5129"/>
                      <p:cNvPicPr/>
                      <p:nvPr/>
                    </p:nvPicPr>
                    <p:blipFill>
                      <a:blip r:embed="rId4"/>
                      <a:stretch>
                        <a:fillRect/>
                      </a:stretch>
                    </p:blipFill>
                    <p:spPr>
                      <a:xfrm>
                        <a:off x="10563277" y="2528466"/>
                        <a:ext cx="228600" cy="190500"/>
                      </a:xfrm>
                      <a:prstGeom prst="rect">
                        <a:avLst/>
                      </a:prstGeom>
                    </p:spPr>
                  </p:pic>
                </p:oleObj>
              </mc:Fallback>
            </mc:AlternateContent>
          </a:graphicData>
        </a:graphic>
      </p:graphicFrame>
      <p:sp>
        <p:nvSpPr>
          <p:cNvPr id="16" name="TextBox 15"/>
          <p:cNvSpPr txBox="1"/>
          <p:nvPr/>
        </p:nvSpPr>
        <p:spPr>
          <a:xfrm>
            <a:off x="676643" y="893851"/>
            <a:ext cx="4496366" cy="2954655"/>
          </a:xfrm>
          <a:prstGeom prst="rect">
            <a:avLst/>
          </a:prstGeom>
          <a:noFill/>
        </p:spPr>
        <p:txBody>
          <a:bodyPr wrap="square">
            <a:spAutoFit/>
          </a:bodyPr>
          <a:lstStyle/>
          <a:p>
            <a:pPr>
              <a:lnSpc>
                <a:spcPct val="150000"/>
              </a:lnSpc>
            </a:pPr>
            <a:r>
              <a:rPr lang="vi-VN" sz="2000" b="0" i="0">
                <a:solidFill>
                  <a:srgbClr val="343A40"/>
                </a:solidFill>
                <a:effectLst/>
              </a:rPr>
              <a:t>Cầu Trần Thị Lý được đánh giá là </a:t>
            </a:r>
            <a:r>
              <a:rPr lang="vi-VN" sz="2000" b="1">
                <a:solidFill>
                  <a:srgbClr val="343A40"/>
                </a:solidFill>
                <a:effectLst/>
              </a:rPr>
              <a:t>cây cầu dây văng độc đáo nhất Việt Nam</a:t>
            </a:r>
            <a:r>
              <a:rPr lang="vi-VN" sz="2000" b="0">
                <a:solidFill>
                  <a:srgbClr val="343A40"/>
                </a:solidFill>
                <a:effectLst/>
              </a:rPr>
              <a:t> </a:t>
            </a:r>
            <a:r>
              <a:rPr lang="en-US" sz="2000" b="1" i="1">
                <a:effectLst/>
                <a:latin typeface="Times New Roman" panose="02020603050405020304" pitchFamily="18" charset="0"/>
                <a:ea typeface="Calibri" panose="020F0502020204030204" pitchFamily="34" charset="0"/>
              </a:rPr>
              <a:t> </a:t>
            </a:r>
            <a:r>
              <a:rPr lang="vi-VN" sz="2000" b="0" i="0">
                <a:solidFill>
                  <a:srgbClr val="343A40"/>
                </a:solidFill>
                <a:effectLst/>
              </a:rPr>
              <a:t>với hệ thống dây văng 3 chiều </a:t>
            </a:r>
            <a:r>
              <a:rPr lang="en-US" sz="2000">
                <a:solidFill>
                  <a:srgbClr val="343A40"/>
                </a:solidFill>
              </a:rPr>
              <a:t>k</a:t>
            </a:r>
            <a:r>
              <a:rPr lang="vi-VN" sz="2000" b="0" i="0">
                <a:solidFill>
                  <a:srgbClr val="343A40"/>
                </a:solidFill>
                <a:effectLst/>
              </a:rPr>
              <a:t>ết hợp với đó là trụ tháp cao 145m, nghiêng 12 độ về phía Tây.</a:t>
            </a:r>
            <a:endParaRPr lang="en-US" sz="2000" b="0" i="0">
              <a:solidFill>
                <a:srgbClr val="343A40"/>
              </a:solidFill>
              <a:effectLst/>
            </a:endParaRPr>
          </a:p>
          <a:p>
            <a:endParaRPr lang="en-US" b="0" i="0">
              <a:solidFill>
                <a:srgbClr val="343A40"/>
              </a:solidFill>
              <a:effectLst/>
            </a:endParaRPr>
          </a:p>
          <a:p>
            <a:r>
              <a:rPr lang="vi-VN" b="0" i="0">
                <a:solidFill>
                  <a:srgbClr val="343A40"/>
                </a:solidFill>
                <a:effectLst/>
              </a:rPr>
              <a:t> </a:t>
            </a:r>
            <a:endParaRPr lang="en-US"/>
          </a:p>
        </p:txBody>
      </p:sp>
      <p:pic>
        <p:nvPicPr>
          <p:cNvPr id="17" name="Picture 16"/>
          <p:cNvPicPr>
            <a:picLocks noChangeAspect="1"/>
          </p:cNvPicPr>
          <p:nvPr/>
        </p:nvPicPr>
        <p:blipFill>
          <a:blip r:embed="rId5"/>
          <a:stretch>
            <a:fillRect/>
          </a:stretch>
        </p:blipFill>
        <p:spPr>
          <a:xfrm>
            <a:off x="35611" y="4616429"/>
            <a:ext cx="1329263" cy="1637497"/>
          </a:xfrm>
          <a:prstGeom prst="rect">
            <a:avLst/>
          </a:prstGeom>
        </p:spPr>
      </p:pic>
      <p:sp>
        <p:nvSpPr>
          <p:cNvPr id="18" name="Thought Bubble: Cloud 17"/>
          <p:cNvSpPr/>
          <p:nvPr/>
        </p:nvSpPr>
        <p:spPr>
          <a:xfrm>
            <a:off x="819383" y="4013303"/>
            <a:ext cx="4432204" cy="1421874"/>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254812" y="4255989"/>
            <a:ext cx="3561347" cy="923330"/>
          </a:xfrm>
          <a:prstGeom prst="rect">
            <a:avLst/>
          </a:prstGeom>
          <a:noFill/>
        </p:spPr>
        <p:txBody>
          <a:bodyPr wrap="square" rtlCol="0">
            <a:spAutoFit/>
          </a:bodyPr>
          <a:lstStyle/>
          <a:p>
            <a:pPr algn="ctr"/>
            <a:r>
              <a:rPr lang="en-US" i="1">
                <a:solidFill>
                  <a:srgbClr val="FF0000"/>
                </a:solidFill>
              </a:rPr>
              <a:t>Làm thế nào để biết được độ nghiêng của trụ cầu với phương nằm ngang?</a:t>
            </a:r>
            <a:endParaRPr lang="en-US" i="1">
              <a:solidFill>
                <a:srgbClr val="FF0000"/>
              </a:solidFill>
            </a:endParaRPr>
          </a:p>
        </p:txBody>
      </p:sp>
      <p:pic>
        <p:nvPicPr>
          <p:cNvPr id="20" name="Picture 19"/>
          <p:cNvPicPr>
            <a:picLocks noChangeAspect="1"/>
          </p:cNvPicPr>
          <p:nvPr/>
        </p:nvPicPr>
        <p:blipFill>
          <a:blip r:embed="rId6"/>
          <a:stretch>
            <a:fillRect/>
          </a:stretch>
        </p:blipFill>
        <p:spPr>
          <a:xfrm>
            <a:off x="11198003" y="4616429"/>
            <a:ext cx="195769" cy="2024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2671758" y="2641600"/>
          <a:ext cx="959894" cy="215900"/>
        </p:xfrm>
        <a:graphic>
          <a:graphicData uri="http://schemas.openxmlformats.org/presentationml/2006/ole">
            <mc:AlternateContent xmlns:mc="http://schemas.openxmlformats.org/markup-compatibility/2006">
              <mc:Choice xmlns:v="urn:schemas-microsoft-com:vml" Requires="v">
                <p:oleObj spid="_x0000_s2246" name="Equation" r:id="rId1" imgW="3048000" imgH="4572000" progId="Equation.DSMT4">
                  <p:embed/>
                </p:oleObj>
              </mc:Choice>
              <mc:Fallback>
                <p:oleObj name="Equation" r:id="rId1" imgW="3048000" imgH="4572000" progId="Equation.DSMT4">
                  <p:embed/>
                  <p:pic>
                    <p:nvPicPr>
                      <p:cNvPr id="0" name="Picture 2245"/>
                      <p:cNvPicPr/>
                      <p:nvPr/>
                    </p:nvPicPr>
                    <p:blipFill>
                      <a:blip r:embed="rId2"/>
                      <a:stretch>
                        <a:fillRect/>
                      </a:stretch>
                    </p:blipFill>
                    <p:spPr>
                      <a:xfrm>
                        <a:off x="2671758" y="2641600"/>
                        <a:ext cx="959894" cy="215900"/>
                      </a:xfrm>
                      <a:prstGeom prst="rect">
                        <a:avLst/>
                      </a:prstGeom>
                    </p:spPr>
                  </p:pic>
                </p:oleObj>
              </mc:Fallback>
            </mc:AlternateContent>
          </a:graphicData>
        </a:graphic>
      </p:graphicFrame>
      <p:sp>
        <p:nvSpPr>
          <p:cNvPr id="49" name="TextBox 48"/>
          <p:cNvSpPr txBox="1"/>
          <p:nvPr/>
        </p:nvSpPr>
        <p:spPr>
          <a:xfrm>
            <a:off x="2899326" y="718305"/>
            <a:ext cx="6826565" cy="584775"/>
          </a:xfrm>
          <a:prstGeom prst="rect">
            <a:avLst/>
          </a:prstGeom>
          <a:noFill/>
          <a:ln>
            <a:solidFill>
              <a:srgbClr val="FF996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HOẠT ĐỘNG NHÓM</a:t>
            </a:r>
            <a:r>
              <a:rPr kumimoji="0" lang="en-US" sz="3200" b="1" i="0" u="none" strike="noStrike" kern="1200" cap="none" spc="0" normalizeH="0" noProof="0">
                <a:ln>
                  <a:noFill/>
                </a:ln>
                <a:solidFill>
                  <a:srgbClr val="FF0000"/>
                </a:solidFill>
                <a:effectLst/>
                <a:uLnTx/>
                <a:uFillTx/>
                <a:latin typeface="Times New Roman" panose="02020603050405020304" pitchFamily="18" charset="0"/>
                <a:cs typeface="Times New Roman" panose="02020603050405020304" pitchFamily="18" charset="0"/>
              </a:rPr>
              <a:t> ĐÔI </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 </a:t>
            </a:r>
            <a:r>
              <a:rPr lang="en-US" sz="3200" b="1">
                <a:solidFill>
                  <a:srgbClr val="FF0000"/>
                </a:solidFill>
                <a:latin typeface="Times New Roman" panose="02020603050405020304" pitchFamily="18" charset="0"/>
                <a:cs typeface="Times New Roman" panose="02020603050405020304" pitchFamily="18" charset="0"/>
              </a:rPr>
              <a:t>p</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hút)</a:t>
            </a:r>
            <a:endPar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0" name="Rectangle: Rounded Corners 49"/>
          <p:cNvSpPr/>
          <p:nvPr/>
        </p:nvSpPr>
        <p:spPr>
          <a:xfrm>
            <a:off x="1804137" y="2270009"/>
            <a:ext cx="9120537" cy="2317981"/>
          </a:xfrm>
          <a:prstGeom prst="roundRect">
            <a:avLst/>
          </a:prstGeom>
          <a:solidFill>
            <a:srgbClr val="FFFFCC"/>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30000"/>
              </a:lnSpc>
              <a:spcBef>
                <a:spcPts val="300"/>
              </a:spcBef>
              <a:spcAft>
                <a:spcPts val="300"/>
              </a:spcAft>
              <a:tabLst>
                <a:tab pos="457200" algn="l"/>
              </a:tabLst>
            </a:pPr>
            <a:r>
              <a:rPr lang="en-US" sz="2800">
                <a:solidFill>
                  <a:srgbClr val="002060"/>
                </a:solidFill>
                <a:effectLst/>
                <a:latin typeface="Arial" panose="020B0604020202020204" pitchFamily="34" charset="0"/>
                <a:ea typeface="Calibri" panose="020F0502020204030204" pitchFamily="34" charset="0"/>
                <a:cs typeface="Arial" panose="020B0604020202020204" pitchFamily="34" charset="0"/>
              </a:rPr>
              <a:t>     </a:t>
            </a:r>
            <a:endParaRPr lang="en-US" sz="28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300"/>
              </a:spcBef>
              <a:spcAft>
                <a:spcPts val="300"/>
              </a:spcAft>
              <a:tabLst>
                <a:tab pos="457200" algn="l"/>
              </a:tabLst>
            </a:pPr>
            <a:r>
              <a:rPr lang="en-US" sz="280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2800">
                <a:solidFill>
                  <a:srgbClr val="002060"/>
                </a:solidFill>
                <a:effectLst/>
                <a:latin typeface="Arial" panose="020B0604020202020204" pitchFamily="34" charset="0"/>
                <a:ea typeface="Calibri" panose="020F0502020204030204" pitchFamily="34" charset="0"/>
                <a:cs typeface="Arial" panose="020B0604020202020204" pitchFamily="34" charset="0"/>
              </a:rPr>
              <a:t>- </a:t>
            </a:r>
            <a:r>
              <a:rPr lang="en-US" sz="3200">
                <a:solidFill>
                  <a:srgbClr val="002060"/>
                </a:solidFill>
                <a:effectLst/>
                <a:latin typeface="Arial" panose="020B0604020202020204" pitchFamily="34" charset="0"/>
                <a:ea typeface="Calibri" panose="020F0502020204030204" pitchFamily="34" charset="0"/>
                <a:cs typeface="Arial" panose="020B0604020202020204" pitchFamily="34" charset="0"/>
              </a:rPr>
              <a:t>Vẽ tam giác MNP bất kì</a:t>
            </a:r>
            <a:endParaRPr lang="en-US" sz="32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300"/>
              </a:spcBef>
              <a:spcAft>
                <a:spcPts val="300"/>
              </a:spcAft>
              <a:tabLst>
                <a:tab pos="457200" algn="l"/>
              </a:tabLst>
            </a:pPr>
            <a:r>
              <a:rPr lang="en-US" sz="3200">
                <a:solidFill>
                  <a:srgbClr val="002060"/>
                </a:solidFill>
                <a:latin typeface="Arial" panose="020B0604020202020204" pitchFamily="34" charset="0"/>
                <a:ea typeface="Calibri" panose="020F0502020204030204" pitchFamily="34" charset="0"/>
                <a:cs typeface="Arial" panose="020B0604020202020204" pitchFamily="34" charset="0"/>
              </a:rPr>
              <a:t>    - </a:t>
            </a:r>
            <a:r>
              <a:rPr lang="en-US" sz="3200">
                <a:solidFill>
                  <a:srgbClr val="002060"/>
                </a:solidFill>
                <a:effectLst/>
                <a:latin typeface="Arial" panose="020B0604020202020204" pitchFamily="34" charset="0"/>
                <a:ea typeface="Calibri" panose="020F0502020204030204" pitchFamily="34" charset="0"/>
                <a:cs typeface="Arial" panose="020B0604020202020204" pitchFamily="34" charset="0"/>
              </a:rPr>
              <a:t>Đo ba góc của tam giác đó.</a:t>
            </a:r>
            <a:endParaRPr lang="en-US" sz="32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30000"/>
              </a:lnSpc>
              <a:spcBef>
                <a:spcPts val="300"/>
              </a:spcBef>
              <a:spcAft>
                <a:spcPts val="300"/>
              </a:spcAft>
              <a:tabLst>
                <a:tab pos="457200" algn="l"/>
              </a:tabLst>
            </a:pPr>
            <a:r>
              <a:rPr lang="en-US" sz="3200">
                <a:solidFill>
                  <a:srgbClr val="002060"/>
                </a:solidFill>
                <a:latin typeface="Arial" panose="020B0604020202020204" pitchFamily="34" charset="0"/>
                <a:ea typeface="Calibri" panose="020F0502020204030204" pitchFamily="34" charset="0"/>
                <a:cs typeface="Arial" panose="020B0604020202020204" pitchFamily="34" charset="0"/>
              </a:rPr>
              <a:t>    - Tính tổng số đo ba góc của tam giác MNP.</a:t>
            </a:r>
            <a:endParaRPr lang="en-US" sz="3200">
              <a:solidFill>
                <a:srgbClr val="002060"/>
              </a:solidFill>
              <a:effectLst/>
              <a:latin typeface="Arial" panose="020B0604020202020204" pitchFamily="34" charset="0"/>
              <a:ea typeface="Calibri" panose="020F0502020204030204" pitchFamily="34" charset="0"/>
              <a:cs typeface="Arial" panose="020B0604020202020204" pitchFamily="34" charset="0"/>
            </a:endParaRPr>
          </a:p>
          <a:p>
            <a:endParaRPr lang="en-US" sz="2400">
              <a:solidFill>
                <a:srgbClr val="002060"/>
              </a:solidFill>
              <a:latin typeface="Arial" panose="020B0604020202020204" pitchFamily="34" charset="0"/>
              <a:cs typeface="Arial" panose="020B0604020202020204" pitchFamily="34" charset="0"/>
            </a:endParaRPr>
          </a:p>
        </p:txBody>
      </p:sp>
      <p:pic>
        <p:nvPicPr>
          <p:cNvPr id="51" name="Picture 50"/>
          <p:cNvPicPr>
            <a:picLocks noChangeAspect="1"/>
          </p:cNvPicPr>
          <p:nvPr/>
        </p:nvPicPr>
        <p:blipFill>
          <a:blip r:embed="rId3"/>
          <a:stretch>
            <a:fillRect/>
          </a:stretch>
        </p:blipFill>
        <p:spPr>
          <a:xfrm>
            <a:off x="526632" y="558268"/>
            <a:ext cx="1695088" cy="1489623"/>
          </a:xfrm>
          <a:prstGeom prst="rect">
            <a:avLst/>
          </a:prstGeom>
        </p:spPr>
      </p:pic>
      <p:pic>
        <p:nvPicPr>
          <p:cNvPr id="1025" name="Picture 1024"/>
          <p:cNvPicPr>
            <a:picLocks noChangeAspect="1"/>
          </p:cNvPicPr>
          <p:nvPr/>
        </p:nvPicPr>
        <p:blipFill>
          <a:blip r:embed="rId4"/>
          <a:stretch>
            <a:fillRect/>
          </a:stretch>
        </p:blipFill>
        <p:spPr>
          <a:xfrm>
            <a:off x="0" y="0"/>
            <a:ext cx="152400" cy="215900"/>
          </a:xfrm>
          <a:prstGeom prst="rect">
            <a:avLst/>
          </a:prstGeom>
          <a:noFill/>
          <a:ln w="9525">
            <a:noFill/>
          </a:ln>
        </p:spPr>
      </p:pic>
      <p:pic>
        <p:nvPicPr>
          <p:cNvPr id="1026" name="Picture 1025"/>
          <p:cNvPicPr>
            <a:picLocks noChangeAspect="1"/>
          </p:cNvPicPr>
          <p:nvPr/>
        </p:nvPicPr>
        <p:blipFill>
          <a:blip r:embed="rId5"/>
          <a:stretch>
            <a:fillRect/>
          </a:stretch>
        </p:blipFill>
        <p:spPr>
          <a:xfrm>
            <a:off x="0" y="0"/>
            <a:ext cx="317500" cy="215900"/>
          </a:xfrm>
          <a:prstGeom prst="rect">
            <a:avLst/>
          </a:prstGeom>
          <a:noFill/>
          <a:ln w="9525">
            <a:noFill/>
          </a:ln>
        </p:spPr>
      </p:pic>
      <p:pic>
        <p:nvPicPr>
          <p:cNvPr id="1027" name="Picture 1026"/>
          <p:cNvPicPr>
            <a:picLocks noChangeAspect="1"/>
          </p:cNvPicPr>
          <p:nvPr/>
        </p:nvPicPr>
        <p:blipFill>
          <a:blip r:embed="rId6"/>
          <a:stretch>
            <a:fillRect/>
          </a:stretch>
        </p:blipFill>
        <p:spPr>
          <a:xfrm>
            <a:off x="0" y="0"/>
            <a:ext cx="139700" cy="228600"/>
          </a:xfrm>
          <a:prstGeom prst="rect">
            <a:avLst/>
          </a:prstGeom>
          <a:noFill/>
          <a:ln w="9525">
            <a:noFill/>
          </a:ln>
        </p:spPr>
      </p:pic>
      <p:pic>
        <p:nvPicPr>
          <p:cNvPr id="1028" name="Picture 1027"/>
          <p:cNvPicPr>
            <a:picLocks noChangeAspect="1"/>
          </p:cNvPicPr>
          <p:nvPr/>
        </p:nvPicPr>
        <p:blipFill>
          <a:blip r:embed="rId7"/>
          <a:stretch>
            <a:fillRect/>
          </a:stretch>
        </p:blipFill>
        <p:spPr>
          <a:xfrm>
            <a:off x="0" y="0"/>
            <a:ext cx="152400" cy="215900"/>
          </a:xfrm>
          <a:prstGeom prst="rect">
            <a:avLst/>
          </a:prstGeom>
          <a:noFill/>
          <a:ln w="9525">
            <a:noFill/>
          </a:ln>
        </p:spPr>
      </p:pic>
      <p:pic>
        <p:nvPicPr>
          <p:cNvPr id="1029" name="Picture 1028"/>
          <p:cNvPicPr>
            <a:picLocks noChangeAspect="1"/>
          </p:cNvPicPr>
          <p:nvPr/>
        </p:nvPicPr>
        <p:blipFill>
          <a:blip r:embed="rId8"/>
          <a:stretch>
            <a:fillRect/>
          </a:stretch>
        </p:blipFill>
        <p:spPr>
          <a:xfrm>
            <a:off x="0" y="0"/>
            <a:ext cx="292100" cy="228600"/>
          </a:xfrm>
          <a:prstGeom prst="rect">
            <a:avLst/>
          </a:prstGeom>
          <a:noFill/>
          <a:ln w="9525">
            <a:noFill/>
          </a:ln>
        </p:spPr>
      </p:pic>
      <p:pic>
        <p:nvPicPr>
          <p:cNvPr id="1030" name="Picture 1029"/>
          <p:cNvPicPr>
            <a:picLocks noChangeAspect="1"/>
          </p:cNvPicPr>
          <p:nvPr/>
        </p:nvPicPr>
        <p:blipFill>
          <a:blip r:embed="rId9"/>
          <a:stretch>
            <a:fillRect/>
          </a:stretch>
        </p:blipFill>
        <p:spPr>
          <a:xfrm>
            <a:off x="0" y="0"/>
            <a:ext cx="152400" cy="247650"/>
          </a:xfrm>
          <a:prstGeom prst="rect">
            <a:avLst/>
          </a:prstGeom>
          <a:noFill/>
          <a:ln w="9525">
            <a:noFill/>
          </a:ln>
        </p:spPr>
      </p:pic>
      <p:pic>
        <p:nvPicPr>
          <p:cNvPr id="1031" name="Picture 1030"/>
          <p:cNvPicPr>
            <a:picLocks noChangeAspect="1"/>
          </p:cNvPicPr>
          <p:nvPr/>
        </p:nvPicPr>
        <p:blipFill>
          <a:blip r:embed="rId10"/>
          <a:stretch>
            <a:fillRect/>
          </a:stretch>
        </p:blipFill>
        <p:spPr>
          <a:xfrm>
            <a:off x="0" y="0"/>
            <a:ext cx="152400" cy="228600"/>
          </a:xfrm>
          <a:prstGeom prst="rect">
            <a:avLst/>
          </a:prstGeom>
          <a:noFill/>
          <a:ln w="9525">
            <a:noFill/>
          </a:ln>
        </p:spPr>
      </p:pic>
      <p:pic>
        <p:nvPicPr>
          <p:cNvPr id="1032" name="Picture 1031"/>
          <p:cNvPicPr>
            <a:picLocks noChangeAspect="1"/>
          </p:cNvPicPr>
          <p:nvPr/>
        </p:nvPicPr>
        <p:blipFill>
          <a:blip r:embed="rId11"/>
          <a:stretch>
            <a:fillRect/>
          </a:stretch>
        </p:blipFill>
        <p:spPr>
          <a:xfrm>
            <a:off x="0" y="0"/>
            <a:ext cx="279400" cy="215900"/>
          </a:xfrm>
          <a:prstGeom prst="rect">
            <a:avLst/>
          </a:prstGeom>
          <a:noFill/>
          <a:ln w="9525">
            <a:noFill/>
          </a:ln>
        </p:spPr>
      </p:pic>
      <p:pic>
        <p:nvPicPr>
          <p:cNvPr id="1033" name="Picture 1032"/>
          <p:cNvPicPr>
            <a:picLocks noChangeAspect="1"/>
          </p:cNvPicPr>
          <p:nvPr/>
        </p:nvPicPr>
        <p:blipFill>
          <a:blip r:embed="rId12"/>
          <a:stretch>
            <a:fillRect/>
          </a:stretch>
        </p:blipFill>
        <p:spPr>
          <a:xfrm>
            <a:off x="0" y="0"/>
            <a:ext cx="152400" cy="215900"/>
          </a:xfrm>
          <a:prstGeom prst="rect">
            <a:avLst/>
          </a:prstGeom>
          <a:noFill/>
          <a:ln w="9525">
            <a:noFill/>
          </a:ln>
        </p:spPr>
      </p:pic>
      <p:pic>
        <p:nvPicPr>
          <p:cNvPr id="1034" name="Picture 1033"/>
          <p:cNvPicPr>
            <a:picLocks noChangeAspect="1"/>
          </p:cNvPicPr>
          <p:nvPr/>
        </p:nvPicPr>
        <p:blipFill>
          <a:blip r:embed="rId4"/>
          <a:stretch>
            <a:fillRect/>
          </a:stretch>
        </p:blipFill>
        <p:spPr>
          <a:xfrm>
            <a:off x="0" y="0"/>
            <a:ext cx="152400" cy="215900"/>
          </a:xfrm>
          <a:prstGeom prst="rect">
            <a:avLst/>
          </a:prstGeom>
          <a:noFill/>
          <a:ln w="9525">
            <a:noFill/>
          </a:ln>
        </p:spPr>
      </p:pic>
      <p:pic>
        <p:nvPicPr>
          <p:cNvPr id="1035" name="Picture 1034"/>
          <p:cNvPicPr>
            <a:picLocks noChangeAspect="1"/>
          </p:cNvPicPr>
          <p:nvPr/>
        </p:nvPicPr>
        <p:blipFill>
          <a:blip r:embed="rId13"/>
          <a:stretch>
            <a:fillRect/>
          </a:stretch>
        </p:blipFill>
        <p:spPr>
          <a:xfrm>
            <a:off x="0" y="0"/>
            <a:ext cx="279400" cy="215900"/>
          </a:xfrm>
          <a:prstGeom prst="rect">
            <a:avLst/>
          </a:prstGeom>
          <a:noFill/>
          <a:ln w="9525">
            <a:noFill/>
          </a:ln>
        </p:spPr>
      </p:pic>
      <p:pic>
        <p:nvPicPr>
          <p:cNvPr id="1036" name="Picture 1035"/>
          <p:cNvPicPr>
            <a:picLocks noChangeAspect="1"/>
          </p:cNvPicPr>
          <p:nvPr/>
        </p:nvPicPr>
        <p:blipFill>
          <a:blip r:embed="rId14"/>
          <a:stretch>
            <a:fillRect/>
          </a:stretch>
        </p:blipFill>
        <p:spPr>
          <a:xfrm>
            <a:off x="0" y="0"/>
            <a:ext cx="152400" cy="228600"/>
          </a:xfrm>
          <a:prstGeom prst="rect">
            <a:avLst/>
          </a:prstGeom>
          <a:noFill/>
          <a:ln w="9525">
            <a:noFill/>
          </a:ln>
        </p:spPr>
      </p:pic>
      <p:pic>
        <p:nvPicPr>
          <p:cNvPr id="1037" name="Picture 1036"/>
          <p:cNvPicPr>
            <a:picLocks noChangeAspect="1"/>
          </p:cNvPicPr>
          <p:nvPr/>
        </p:nvPicPr>
        <p:blipFill>
          <a:blip r:embed="rId15"/>
          <a:stretch>
            <a:fillRect/>
          </a:stretch>
        </p:blipFill>
        <p:spPr>
          <a:xfrm>
            <a:off x="0" y="0"/>
            <a:ext cx="825500" cy="228600"/>
          </a:xfrm>
          <a:prstGeom prst="rect">
            <a:avLst/>
          </a:prstGeom>
          <a:noFill/>
          <a:ln w="9525">
            <a:noFill/>
          </a:ln>
        </p:spPr>
      </p:pic>
      <p:pic>
        <p:nvPicPr>
          <p:cNvPr id="1038" name="Picture 1037"/>
          <p:cNvPicPr>
            <a:picLocks noChangeAspect="1"/>
          </p:cNvPicPr>
          <p:nvPr/>
        </p:nvPicPr>
        <p:blipFill>
          <a:blip r:embed="rId16"/>
          <a:stretch>
            <a:fillRect/>
          </a:stretch>
        </p:blipFill>
        <p:spPr>
          <a:xfrm>
            <a:off x="0" y="0"/>
            <a:ext cx="742950" cy="247650"/>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nvGraphicFramePr>
        <p:xfrm>
          <a:off x="2671758" y="2641600"/>
          <a:ext cx="959894" cy="215900"/>
        </p:xfrm>
        <a:graphic>
          <a:graphicData uri="http://schemas.openxmlformats.org/presentationml/2006/ole">
            <mc:AlternateContent xmlns:mc="http://schemas.openxmlformats.org/markup-compatibility/2006">
              <mc:Choice xmlns:v="urn:schemas-microsoft-com:vml" Requires="v">
                <p:oleObj spid="_x0000_s7181" name="Equation" r:id="rId1" imgW="3048000" imgH="4572000" progId="Equation.DSMT4">
                  <p:embed/>
                </p:oleObj>
              </mc:Choice>
              <mc:Fallback>
                <p:oleObj name="Equation" r:id="rId1" imgW="3048000" imgH="4572000" progId="Equation.DSMT4">
                  <p:embed/>
                  <p:pic>
                    <p:nvPicPr>
                      <p:cNvPr id="0" name="Object 1"/>
                      <p:cNvPicPr/>
                      <p:nvPr/>
                    </p:nvPicPr>
                    <p:blipFill>
                      <a:blip r:embed="rId2"/>
                      <a:stretch>
                        <a:fillRect/>
                      </a:stretch>
                    </p:blipFill>
                    <p:spPr>
                      <a:xfrm>
                        <a:off x="2671758" y="2641600"/>
                        <a:ext cx="959894" cy="215900"/>
                      </a:xfrm>
                      <a:prstGeom prst="rect">
                        <a:avLst/>
                      </a:prstGeom>
                    </p:spPr>
                  </p:pic>
                </p:oleObj>
              </mc:Fallback>
            </mc:AlternateContent>
          </a:graphicData>
        </a:graphic>
      </p:graphicFrame>
      <p:pic>
        <p:nvPicPr>
          <p:cNvPr id="11" name="Hình ảnh 4"/>
          <p:cNvPicPr>
            <a:picLocks noChangeAspect="1"/>
          </p:cNvPicPr>
          <p:nvPr/>
        </p:nvPicPr>
        <p:blipFill>
          <a:blip r:embed="rId3"/>
          <a:stretch>
            <a:fillRect/>
          </a:stretch>
        </p:blipFill>
        <p:spPr>
          <a:xfrm>
            <a:off x="2671758" y="1233310"/>
            <a:ext cx="7193199" cy="3336758"/>
          </a:xfrm>
          <a:prstGeom prst="rect">
            <a:avLst/>
          </a:prstGeom>
        </p:spPr>
      </p:pic>
      <p:sp>
        <p:nvSpPr>
          <p:cNvPr id="3" name="TextBox 2"/>
          <p:cNvSpPr txBox="1"/>
          <p:nvPr/>
        </p:nvSpPr>
        <p:spPr>
          <a:xfrm>
            <a:off x="4204607" y="2857500"/>
            <a:ext cx="253093" cy="375557"/>
          </a:xfrm>
          <a:prstGeom prst="rect">
            <a:avLst/>
          </a:prstGeom>
          <a:noFill/>
        </p:spPr>
        <p:txBody>
          <a:bodyPr wrap="square" rtlCol="0">
            <a:spAutoFit/>
          </a:bodyPr>
          <a:lstStyle/>
          <a:p>
            <a:endParaRPr lang="en-US"/>
          </a:p>
        </p:txBody>
      </p:sp>
      <p:sp>
        <p:nvSpPr>
          <p:cNvPr id="18" name="TextBox 17"/>
          <p:cNvSpPr txBox="1"/>
          <p:nvPr/>
        </p:nvSpPr>
        <p:spPr>
          <a:xfrm>
            <a:off x="3208855" y="234365"/>
            <a:ext cx="7226073" cy="584775"/>
          </a:xfrm>
          <a:prstGeom prst="rect">
            <a:avLst/>
          </a:prstGeom>
          <a:noFill/>
          <a:ln>
            <a:solidFill>
              <a:srgbClr val="FF9966"/>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HOẠT ĐỘNG NHÓM BÀN (2 </a:t>
            </a:r>
            <a:r>
              <a:rPr lang="en-US" sz="3200" b="1">
                <a:solidFill>
                  <a:srgbClr val="FF0000"/>
                </a:solidFill>
                <a:latin typeface="Times New Roman" panose="02020603050405020304" pitchFamily="18" charset="0"/>
                <a:cs typeface="Times New Roman" panose="02020603050405020304" pitchFamily="18" charset="0"/>
              </a:rPr>
              <a:t>p</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hút)</a:t>
            </a:r>
            <a:endParaRPr kumimoji="0" lang="vi-VN"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19" name="Rectangle: Rounded Corners 18"/>
          <p:cNvSpPr/>
          <p:nvPr/>
        </p:nvSpPr>
        <p:spPr>
          <a:xfrm>
            <a:off x="2300514" y="4868781"/>
            <a:ext cx="7935685" cy="1586925"/>
          </a:xfrm>
          <a:prstGeom prst="roundRect">
            <a:avLst/>
          </a:prstGeom>
          <a:solidFill>
            <a:srgbClr val="FFFFCC"/>
          </a:solid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a:solidFill>
                  <a:srgbClr val="002060"/>
                </a:solidFill>
                <a:latin typeface="Arial" panose="020B0604020202020204" pitchFamily="34" charset="0"/>
                <a:cs typeface="Arial" panose="020B0604020202020204" pitchFamily="34" charset="0"/>
              </a:rPr>
              <a:t>     Cắt một hình tam giác bằng giấy bất kì (H.4.2a) </a:t>
            </a:r>
            <a:endParaRPr lang="en-US" sz="2400">
              <a:solidFill>
                <a:srgbClr val="002060"/>
              </a:solidFill>
              <a:latin typeface="Arial" panose="020B0604020202020204" pitchFamily="34" charset="0"/>
              <a:cs typeface="Arial" panose="020B0604020202020204" pitchFamily="34" charset="0"/>
            </a:endParaRPr>
          </a:p>
          <a:p>
            <a:r>
              <a:rPr lang="en-US" sz="2400">
                <a:solidFill>
                  <a:srgbClr val="002060"/>
                </a:solidFill>
                <a:latin typeface="Arial" panose="020B0604020202020204" pitchFamily="34" charset="0"/>
                <a:cs typeface="Arial" panose="020B0604020202020204" pitchFamily="34" charset="0"/>
              </a:rPr>
              <a:t>     Đánh dấu ba góc là x, y, z. </a:t>
            </a:r>
            <a:endParaRPr lang="en-US" sz="2400">
              <a:solidFill>
                <a:srgbClr val="002060"/>
              </a:solidFill>
              <a:latin typeface="Arial" panose="020B0604020202020204" pitchFamily="34" charset="0"/>
              <a:cs typeface="Arial" panose="020B0604020202020204" pitchFamily="34" charset="0"/>
            </a:endParaRPr>
          </a:p>
          <a:p>
            <a:r>
              <a:rPr lang="en-US" sz="2400">
                <a:solidFill>
                  <a:srgbClr val="002060"/>
                </a:solidFill>
                <a:latin typeface="Arial" panose="020B0604020202020204" pitchFamily="34" charset="0"/>
                <a:cs typeface="Arial" panose="020B0604020202020204" pitchFamily="34" charset="0"/>
              </a:rPr>
              <a:t>     Cắt hai góc y, z và ghép lên góc x như hình 4.2b </a:t>
            </a:r>
            <a:endParaRPr lang="en-US" sz="2400">
              <a:solidFill>
                <a:srgbClr val="002060"/>
              </a:solidFill>
              <a:latin typeface="Arial" panose="020B0604020202020204" pitchFamily="34" charset="0"/>
              <a:cs typeface="Arial" panose="020B0604020202020204" pitchFamily="34" charset="0"/>
            </a:endParaRPr>
          </a:p>
        </p:txBody>
      </p:sp>
      <p:pic>
        <p:nvPicPr>
          <p:cNvPr id="20" name="Picture 19"/>
          <p:cNvPicPr>
            <a:picLocks noChangeAspect="1"/>
          </p:cNvPicPr>
          <p:nvPr/>
        </p:nvPicPr>
        <p:blipFill>
          <a:blip r:embed="rId4"/>
          <a:stretch>
            <a:fillRect/>
          </a:stretch>
        </p:blipFill>
        <p:spPr>
          <a:xfrm>
            <a:off x="452854" y="40151"/>
            <a:ext cx="1997188" cy="175510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819" y="565591"/>
            <a:ext cx="8537864" cy="492443"/>
          </a:xfrm>
          <a:prstGeom prst="rect">
            <a:avLst/>
          </a:prstGeom>
          <a:noFill/>
        </p:spPr>
        <p:txBody>
          <a:bodyPr wrap="square" rtlCol="0">
            <a:spAutoFit/>
          </a:bodyPr>
          <a:lstStyle/>
          <a:p>
            <a:r>
              <a:rPr lang="en-US" sz="2600" b="1">
                <a:latin typeface="Times New Roman" panose="02020603050405020304" pitchFamily="18" charset="0"/>
                <a:cs typeface="Times New Roman" panose="02020603050405020304" pitchFamily="18" charset="0"/>
              </a:rPr>
              <a:t>Tính </a:t>
            </a:r>
            <a:r>
              <a:rPr lang="en-US" sz="2600" b="1" dirty="0" err="1">
                <a:latin typeface="Times New Roman" panose="02020603050405020304" pitchFamily="18" charset="0"/>
                <a:cs typeface="Times New Roman" panose="02020603050405020304" pitchFamily="18" charset="0"/>
              </a:rPr>
              <a:t>số</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đo</a:t>
            </a:r>
            <a:r>
              <a:rPr lang="en-US" sz="2600" b="1" dirty="0">
                <a:latin typeface="Times New Roman" panose="02020603050405020304" pitchFamily="18" charset="0"/>
                <a:cs typeface="Times New Roman" panose="02020603050405020304" pitchFamily="18" charset="0"/>
              </a:rPr>
              <a:t> </a:t>
            </a:r>
            <a:r>
              <a:rPr lang="en-US" sz="2600" b="1" err="1">
                <a:latin typeface="Times New Roman" panose="02020603050405020304" pitchFamily="18" charset="0"/>
                <a:cs typeface="Times New Roman" panose="02020603050405020304" pitchFamily="18" charset="0"/>
              </a:rPr>
              <a:t>góc</a:t>
            </a:r>
            <a:r>
              <a:rPr lang="en-US" sz="2600" b="1">
                <a:latin typeface="Times New Roman" panose="02020603050405020304" pitchFamily="18" charset="0"/>
                <a:cs typeface="Times New Roman" panose="02020603050405020304" pitchFamily="18" charset="0"/>
              </a:rPr>
              <a:t> A, D, P trong </a:t>
            </a:r>
            <a:r>
              <a:rPr lang="en-US" sz="2600" b="1" dirty="0" err="1">
                <a:latin typeface="Times New Roman" panose="02020603050405020304" pitchFamily="18" charset="0"/>
                <a:cs typeface="Times New Roman" panose="02020603050405020304" pitchFamily="18" charset="0"/>
              </a:rPr>
              <a:t>hình</a:t>
            </a:r>
            <a:r>
              <a:rPr lang="en-US" sz="2600" b="1" dirty="0">
                <a:latin typeface="Times New Roman" panose="02020603050405020304" pitchFamily="18" charset="0"/>
                <a:cs typeface="Times New Roman" panose="02020603050405020304" pitchFamily="18" charset="0"/>
              </a:rPr>
              <a:t> </a:t>
            </a:r>
            <a:r>
              <a:rPr lang="en-US" sz="2600" b="1" dirty="0" err="1">
                <a:latin typeface="Times New Roman" panose="02020603050405020304" pitchFamily="18" charset="0"/>
                <a:cs typeface="Times New Roman" panose="02020603050405020304" pitchFamily="18" charset="0"/>
              </a:rPr>
              <a:t>sau</a:t>
            </a:r>
            <a:r>
              <a:rPr lang="en-US" sz="2600" b="1" dirty="0">
                <a:latin typeface="Times New Roman" panose="02020603050405020304" pitchFamily="18" charset="0"/>
                <a:cs typeface="Times New Roman" panose="02020603050405020304" pitchFamily="18" charset="0"/>
              </a:rPr>
              <a:t>: </a:t>
            </a:r>
            <a:endParaRPr lang="en-US" sz="2600" b="1" dirty="0">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2235200" y="4932219"/>
            <a:ext cx="83127" cy="147782"/>
          </a:xfrm>
          <a:prstGeom prst="line">
            <a:avLst/>
          </a:prstGeom>
        </p:spPr>
        <p:style>
          <a:lnRef idx="2">
            <a:schemeClr val="accent3"/>
          </a:lnRef>
          <a:fillRef idx="0">
            <a:schemeClr val="accent3"/>
          </a:fillRef>
          <a:effectRef idx="1">
            <a:schemeClr val="accent3"/>
          </a:effectRef>
          <a:fontRef idx="minor">
            <a:schemeClr val="tx1"/>
          </a:fontRef>
        </p:style>
      </p:cxnSp>
      <p:pic>
        <p:nvPicPr>
          <p:cNvPr id="19" name="Picture 18"/>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90275" y="1779724"/>
            <a:ext cx="3597655" cy="2669228"/>
          </a:xfrm>
          <a:prstGeom prst="rect">
            <a:avLst/>
          </a:prstGeom>
        </p:spPr>
      </p:pic>
      <p:pic>
        <p:nvPicPr>
          <p:cNvPr id="21" name="Picture 20"/>
          <p:cNvPicPr>
            <a:picLocks noChangeAspect="1"/>
          </p:cNvPicPr>
          <p:nvPr/>
        </p:nvPicPr>
        <p:blipFill rotWithShape="1">
          <a:blip r:embed="rId2">
            <a:extLst>
              <a:ext uri="{28A0092B-C50C-407E-A947-70E740481C1C}">
                <a14:useLocalDpi xmlns:a14="http://schemas.microsoft.com/office/drawing/2010/main" val="0"/>
              </a:ext>
            </a:extLst>
          </a:blip>
          <a:srcRect t="3489"/>
          <a:stretch>
            <a:fillRect/>
          </a:stretch>
        </p:blipFill>
        <p:spPr>
          <a:xfrm>
            <a:off x="4326087" y="1371600"/>
            <a:ext cx="6268686" cy="2937596"/>
          </a:xfrm>
          <a:prstGeom prst="rect">
            <a:avLst/>
          </a:prstGeom>
        </p:spPr>
      </p:pic>
      <p:sp>
        <p:nvSpPr>
          <p:cNvPr id="10" name="Google Shape;322;p15"/>
          <p:cNvSpPr/>
          <p:nvPr/>
        </p:nvSpPr>
        <p:spPr>
          <a:xfrm>
            <a:off x="129216" y="523593"/>
            <a:ext cx="2476500" cy="628999"/>
          </a:xfrm>
          <a:prstGeom prst="roundRect">
            <a:avLst>
              <a:gd name="adj" fmla="val 16667"/>
            </a:avLst>
          </a:prstGeom>
          <a:solidFill>
            <a:schemeClr val="accent2"/>
          </a:soli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45713" tIns="22850" rIns="45713" bIns="22850" anchor="ctr" anchorCtr="0">
            <a:noAutofit/>
          </a:bodyPr>
          <a:lstStyle/>
          <a:p>
            <a:pPr algn="ctr" defTabSz="457200"/>
            <a:r>
              <a:rPr lang="en-US" sz="3200" b="1">
                <a:solidFill>
                  <a:prstClr val="white"/>
                </a:solidFill>
                <a:latin typeface="+mj-lt"/>
                <a:ea typeface="Arial" panose="020B0604020202020204"/>
                <a:cs typeface="Arial" panose="020B0604020202020204"/>
                <a:sym typeface="Arial" panose="020B0604020202020204"/>
              </a:rPr>
              <a:t>BÀI TOÁN 1</a:t>
            </a:r>
            <a:endParaRPr sz="3200" b="1" dirty="0">
              <a:solidFill>
                <a:prstClr val="white"/>
              </a:solidFill>
              <a:latin typeface="+mj-lt"/>
              <a:ea typeface="Arial" panose="020B0604020202020204"/>
              <a:cs typeface="Arial" panose="020B0604020202020204"/>
              <a:sym typeface="Arial" panose="020B0604020202020204"/>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80796" y="2793060"/>
            <a:ext cx="5314055" cy="2526408"/>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5842" y="2169219"/>
            <a:ext cx="2731653" cy="31914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2622207" y="910324"/>
            <a:ext cx="854528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pPr marL="0" marR="0" lvl="0" indent="0" algn="ctr" defTabSz="914400" rtl="0" eaLnBrk="0" fontAlgn="base" latinLnBrk="0" hangingPunct="0">
              <a:lnSpc>
                <a:spcPct val="100000"/>
              </a:lnSpc>
              <a:spcBef>
                <a:spcPct val="0"/>
              </a:spcBef>
              <a:spcAft>
                <a:spcPct val="0"/>
              </a:spcAft>
              <a:buClrTx/>
              <a:buSzTx/>
              <a:buFontTx/>
              <a:buNone/>
            </a:pPr>
            <a:endParaRPr kumimoji="0" lang="en-US" altLang="ko-KR" sz="2800" b="1" i="0" u="none" strike="noStrike" cap="none" normalizeH="0" baseline="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pPr>
            <a:r>
              <a:rPr kumimoji="0" lang="en-US" altLang="ko-KR" sz="2800" b="1" i="0" u="none" strike="noStrike" cap="none" normalizeH="0" baseline="0">
                <a:ln>
                  <a:noFill/>
                </a:ln>
                <a:solidFill>
                  <a:schemeClr val="tx1"/>
                </a:solidFill>
                <a:effectLst/>
                <a:latin typeface="Times New Roman" panose="02020603050405020304" pitchFamily="18" charset="0"/>
                <a:ea typeface="Malgun Gothic" panose="020B0503020000020004" pitchFamily="34" charset="-127"/>
                <a:cs typeface="Times New Roman" panose="02020603050405020304" pitchFamily="18" charset="0"/>
              </a:rPr>
              <a:t>Tính số đo các góc D và góc P trong hai hình dưới đây:</a:t>
            </a:r>
            <a:endParaRPr kumimoji="0" lang="en-US" altLang="ko-KR"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grpSp>
        <p:nvGrpSpPr>
          <p:cNvPr id="8" name="Group 7"/>
          <p:cNvGrpSpPr/>
          <p:nvPr/>
        </p:nvGrpSpPr>
        <p:grpSpPr>
          <a:xfrm>
            <a:off x="-109446" y="393011"/>
            <a:ext cx="2731653" cy="2103302"/>
            <a:chOff x="2460181" y="36886"/>
            <a:chExt cx="2816596" cy="2103302"/>
          </a:xfrm>
        </p:grpSpPr>
        <p:pic>
          <p:nvPicPr>
            <p:cNvPr id="9" name="Picture 8"/>
            <p:cNvPicPr>
              <a:picLocks noChangeAspect="1"/>
            </p:cNvPicPr>
            <p:nvPr/>
          </p:nvPicPr>
          <p:blipFill>
            <a:blip r:embed="rId3"/>
            <a:stretch>
              <a:fillRect/>
            </a:stretch>
          </p:blipFill>
          <p:spPr>
            <a:xfrm>
              <a:off x="2460181" y="36886"/>
              <a:ext cx="2816596" cy="2103302"/>
            </a:xfrm>
            <a:prstGeom prst="rect">
              <a:avLst/>
            </a:prstGeom>
          </p:spPr>
        </p:pic>
        <p:sp>
          <p:nvSpPr>
            <p:cNvPr id="10" name="Rectangle 9"/>
            <p:cNvSpPr/>
            <p:nvPr/>
          </p:nvSpPr>
          <p:spPr>
            <a:xfrm>
              <a:off x="2644112" y="1582262"/>
              <a:ext cx="2348695" cy="461665"/>
            </a:xfrm>
            <a:prstGeom prst="rect">
              <a:avLst/>
            </a:prstGeom>
            <a:solidFill>
              <a:sysClr val="window" lastClr="FFFFFF"/>
            </a:solidFill>
          </p:spPr>
          <p:txBody>
            <a:bodyPr wrap="square">
              <a:spAutoFit/>
            </a:bodyPr>
            <a:lstStyle/>
            <a:p>
              <a:pPr marL="0" marR="0" lvl="0" indent="0" algn="ctr" defTabSz="1219200" eaLnBrk="1" fontAlgn="auto" latinLnBrk="0" hangingPunct="1">
                <a:lnSpc>
                  <a:spcPct val="100000"/>
                </a:lnSpc>
                <a:spcBef>
                  <a:spcPts val="0"/>
                </a:spcBef>
                <a:spcAft>
                  <a:spcPts val="0"/>
                </a:spcAft>
                <a:buClr>
                  <a:srgbClr val="000000"/>
                </a:buClr>
                <a:buSzTx/>
                <a:buFontTx/>
                <a:buNone/>
                <a:defRPr/>
              </a:pPr>
              <a:endParaRPr kumimoji="0" lang="en-US" sz="2400" b="1" i="0" u="none" strike="noStrike" kern="0" cap="none" spc="0" normalizeH="0" baseline="0" noProof="0" dirty="0">
                <a:ln>
                  <a:noFill/>
                </a:ln>
                <a:solidFill>
                  <a:srgbClr val="000000"/>
                </a:solidFill>
                <a:effectLst/>
                <a:uLnTx/>
                <a:uFillTx/>
                <a:cs typeface="Calibri" panose="020F0502020204030204" pitchFamily="34" charset="0"/>
                <a:sym typeface="Arial" panose="020B0604020202020204"/>
              </a:endParaRPr>
            </a:p>
          </p:txBody>
        </p:sp>
      </p:grpSp>
      <p:sp>
        <p:nvSpPr>
          <p:cNvPr id="11" name="TextBox 10"/>
          <p:cNvSpPr txBox="1"/>
          <p:nvPr/>
        </p:nvSpPr>
        <p:spPr>
          <a:xfrm>
            <a:off x="3521859" y="503847"/>
            <a:ext cx="5334000" cy="523220"/>
          </a:xfrm>
          <a:prstGeom prst="rect">
            <a:avLst/>
          </a:prstGeom>
          <a:noFill/>
          <a:ln>
            <a:solidFill>
              <a:srgbClr val="0033CC"/>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HOẠT ĐỘNG NHÓM (2 </a:t>
            </a:r>
            <a:r>
              <a:rPr lang="en-US" sz="2800" b="1">
                <a:solidFill>
                  <a:srgbClr val="FF0000"/>
                </a:solidFill>
                <a:latin typeface="Times New Roman" panose="02020603050405020304" pitchFamily="18" charset="0"/>
                <a:cs typeface="Times New Roman" panose="02020603050405020304" pitchFamily="18" charset="0"/>
              </a:rPr>
              <a:t>p</a:t>
            </a:r>
            <a:r>
              <a:rPr kumimoji="0" lang="en-US"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hút)</a:t>
            </a:r>
            <a:endParaRPr kumimoji="0" lang="vi-VN" sz="2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2131</Words>
  <Application>WPS Slides</Application>
  <PresentationFormat>Widescreen</PresentationFormat>
  <Paragraphs>179</Paragraphs>
  <Slides>20</Slides>
  <Notes>5</Notes>
  <HiddenSlides>3</HiddenSlides>
  <MMClips>1</MMClips>
  <ScaleCrop>false</ScaleCrop>
  <HeadingPairs>
    <vt:vector size="8" baseType="variant">
      <vt:variant>
        <vt:lpstr>已用的字体</vt:lpstr>
      </vt:variant>
      <vt:variant>
        <vt:i4>13</vt:i4>
      </vt:variant>
      <vt:variant>
        <vt:lpstr>主题</vt:lpstr>
      </vt:variant>
      <vt:variant>
        <vt:i4>4</vt:i4>
      </vt:variant>
      <vt:variant>
        <vt:lpstr>嵌入 OLE 服务器</vt:lpstr>
      </vt:variant>
      <vt:variant>
        <vt:i4>22</vt:i4>
      </vt:variant>
      <vt:variant>
        <vt:lpstr>幻灯片标题</vt:lpstr>
      </vt:variant>
      <vt:variant>
        <vt:i4>20</vt:i4>
      </vt:variant>
    </vt:vector>
  </HeadingPairs>
  <TitlesOfParts>
    <vt:vector size="59" baseType="lpstr">
      <vt:lpstr>Arial</vt:lpstr>
      <vt:lpstr>SimSun</vt:lpstr>
      <vt:lpstr>Wingdings</vt:lpstr>
      <vt:lpstr>Times New Roman</vt:lpstr>
      <vt:lpstr>Arial</vt:lpstr>
      <vt:lpstr>Times New Roman</vt:lpstr>
      <vt:lpstr>Calibri</vt:lpstr>
      <vt:lpstr>Calibri</vt:lpstr>
      <vt:lpstr>Malgun Gothic</vt:lpstr>
      <vt:lpstr>Microsoft YaHei</vt:lpstr>
      <vt:lpstr>Arial Unicode MS</vt:lpstr>
      <vt:lpstr>Calibri Light</vt:lpstr>
      <vt:lpstr>Tahoma</vt:lpstr>
      <vt:lpstr>Office Theme</vt:lpstr>
      <vt:lpstr>3_Office Theme</vt:lpstr>
      <vt:lpstr>1_Office Theme</vt:lpstr>
      <vt:lpstr>2_Office Theme</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PV</dc:creator>
  <cp:lastModifiedBy>NHUNG NGUYEN</cp:lastModifiedBy>
  <cp:revision>77</cp:revision>
  <dcterms:created xsi:type="dcterms:W3CDTF">2024-10-07T03:15:00Z</dcterms:created>
  <dcterms:modified xsi:type="dcterms:W3CDTF">2025-04-13T14:25:31Z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1706FC348F75496691FE3E5AAFDBEBF0_13</vt:lpwstr>
  </property>
  <property fmtid="{D5CDD505-2E9C-101B-9397-08002B2CF9AE}" pid="3" name="KSOProductBuildVer">
    <vt:lpwstr>1033-12.2.0.20782</vt:lpwstr>
  </property>
</Properties>
</file>