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6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18777" r:id="rId3"/>
    <p:sldId id="530" r:id="rId4"/>
    <p:sldId id="532" r:id="rId5"/>
    <p:sldId id="18778" r:id="rId6"/>
    <p:sldId id="531" r:id="rId7"/>
    <p:sldId id="540" r:id="rId8"/>
    <p:sldId id="552" r:id="rId9"/>
    <p:sldId id="553" r:id="rId10"/>
    <p:sldId id="534" r:id="rId11"/>
    <p:sldId id="554" r:id="rId12"/>
    <p:sldId id="555" r:id="rId13"/>
    <p:sldId id="543" r:id="rId14"/>
    <p:sldId id="545" r:id="rId15"/>
    <p:sldId id="267" r:id="rId16"/>
    <p:sldId id="18779" r:id="rId17"/>
    <p:sldId id="18780" r:id="rId18"/>
    <p:sldId id="258" r:id="rId19"/>
    <p:sldId id="259" r:id="rId20"/>
    <p:sldId id="260" r:id="rId21"/>
    <p:sldId id="261" r:id="rId22"/>
    <p:sldId id="262" r:id="rId23"/>
    <p:sldId id="263" r:id="rId24"/>
    <p:sldId id="18781" r:id="rId25"/>
    <p:sldId id="18782" r:id="rId26"/>
    <p:sldId id="18783" r:id="rId27"/>
    <p:sldId id="18784" r:id="rId28"/>
    <p:sldId id="18785" r:id="rId29"/>
    <p:sldId id="28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E9E"/>
    <a:srgbClr val="FF6BA6"/>
    <a:srgbClr val="0033CC"/>
    <a:srgbClr val="52B7FE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47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89C03-754C-4A7E-9F4A-658EB5DB542A}" type="datetimeFigureOut">
              <a:rPr lang="en-SG" smtClean="0"/>
              <a:t>12/4/2025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64CBE-3B4A-4ED7-A1D5-C7EA0C3C6FF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960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6EB3-43D8-4E09-A48D-90ACCBE53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28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58973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a1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trợ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vì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nhấn</a:t>
            </a:r>
            <a:r>
              <a:rPr lang="en-SG" dirty="0"/>
              <a:t> </a:t>
            </a:r>
            <a:r>
              <a:rPr lang="en-SG" dirty="0" err="1"/>
              <a:t>mạnh</a:t>
            </a:r>
            <a:r>
              <a:rPr lang="en-SG" dirty="0"/>
              <a:t> </a:t>
            </a:r>
            <a:r>
              <a:rPr lang="en-SG" dirty="0" err="1"/>
              <a:t>người</a:t>
            </a:r>
            <a:r>
              <a:rPr lang="en-SG" dirty="0"/>
              <a:t> </a:t>
            </a:r>
            <a:r>
              <a:rPr lang="en-SG" dirty="0" err="1"/>
              <a:t>tặng</a:t>
            </a:r>
            <a:r>
              <a:rPr lang="en-SG" dirty="0"/>
              <a:t> </a:t>
            </a:r>
            <a:r>
              <a:rPr lang="en-SG" dirty="0" err="1"/>
              <a:t>sách</a:t>
            </a:r>
            <a:r>
              <a:rPr lang="en-SG" dirty="0"/>
              <a:t> ; a2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tính</a:t>
            </a:r>
            <a:r>
              <a:rPr lang="en-SG" dirty="0"/>
              <a:t> </a:t>
            </a:r>
            <a:r>
              <a:rPr lang="en-SG" dirty="0" err="1"/>
              <a:t>từ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b1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phó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chỉ</a:t>
            </a:r>
            <a:r>
              <a:rPr lang="en-SG" dirty="0"/>
              <a:t> </a:t>
            </a:r>
            <a:r>
              <a:rPr lang="en-SG" dirty="0" err="1"/>
              <a:t>lượng</a:t>
            </a:r>
            <a:r>
              <a:rPr lang="en-SG" dirty="0"/>
              <a:t> ; b2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trợ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vì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nhấn</a:t>
            </a:r>
            <a:r>
              <a:rPr lang="en-SG" dirty="0"/>
              <a:t> </a:t>
            </a:r>
            <a:r>
              <a:rPr lang="en-SG" dirty="0" err="1"/>
              <a:t>mạnh</a:t>
            </a:r>
            <a:r>
              <a:rPr lang="en-SG" dirty="0"/>
              <a:t> </a:t>
            </a:r>
            <a:r>
              <a:rPr lang="en-SG" dirty="0" err="1"/>
              <a:t>phạm</a:t>
            </a:r>
            <a:r>
              <a:rPr lang="en-SG" dirty="0"/>
              <a:t> vi, </a:t>
            </a:r>
            <a:r>
              <a:rPr lang="en-SG" dirty="0" err="1"/>
              <a:t>hành</a:t>
            </a:r>
            <a:r>
              <a:rPr lang="en-SG" dirty="0"/>
              <a:t> </a:t>
            </a:r>
            <a:r>
              <a:rPr lang="en-SG" dirty="0" err="1"/>
              <a:t>động</a:t>
            </a:r>
            <a:r>
              <a:rPr lang="en-SG" dirty="0"/>
              <a:t> </a:t>
            </a:r>
            <a:r>
              <a:rPr lang="en-SG" dirty="0" err="1"/>
              <a:t>tàn</a:t>
            </a:r>
            <a:r>
              <a:rPr lang="en-SG" dirty="0"/>
              <a:t> </a:t>
            </a:r>
            <a:r>
              <a:rPr lang="en-SG" dirty="0" err="1"/>
              <a:t>ác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hắn</a:t>
            </a:r>
            <a:r>
              <a:rPr lang="en-SG" dirty="0"/>
              <a:t>,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ngoại</a:t>
            </a:r>
            <a:r>
              <a:rPr lang="en-SG" dirty="0"/>
              <a:t> </a:t>
            </a:r>
            <a:r>
              <a:rPr lang="en-SG" dirty="0" err="1"/>
              <a:t>trừ</a:t>
            </a:r>
            <a:r>
              <a:rPr lang="en-SG" dirty="0"/>
              <a:t> </a:t>
            </a:r>
            <a:r>
              <a:rPr lang="en-SG" dirty="0" err="1"/>
              <a:t>những</a:t>
            </a:r>
            <a:r>
              <a:rPr lang="en-SG" dirty="0"/>
              <a:t> </a:t>
            </a:r>
            <a:r>
              <a:rPr lang="en-SG" dirty="0" err="1"/>
              <a:t>đứa</a:t>
            </a:r>
            <a:r>
              <a:rPr lang="en-SG" dirty="0"/>
              <a:t> </a:t>
            </a:r>
            <a:r>
              <a:rPr lang="en-SG" dirty="0" err="1"/>
              <a:t>trẻ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/>
              <a:t>c1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trợ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vì</a:t>
            </a:r>
            <a:r>
              <a:rPr lang="en-SG" dirty="0"/>
              <a:t> </a:t>
            </a:r>
            <a:r>
              <a:rPr lang="en-SG" dirty="0" err="1"/>
              <a:t>có</a:t>
            </a:r>
            <a:r>
              <a:rPr lang="en-SG" dirty="0"/>
              <a:t> </a:t>
            </a:r>
            <a:r>
              <a:rPr lang="en-SG" dirty="0" err="1"/>
              <a:t>tác</a:t>
            </a:r>
            <a:r>
              <a:rPr lang="en-SG" dirty="0"/>
              <a:t> </a:t>
            </a:r>
            <a:r>
              <a:rPr lang="en-SG" dirty="0" err="1"/>
              <a:t>dụng</a:t>
            </a:r>
            <a:r>
              <a:rPr lang="en-SG" dirty="0"/>
              <a:t> </a:t>
            </a:r>
            <a:r>
              <a:rPr lang="en-SG" dirty="0" err="1"/>
              <a:t>biểu</a:t>
            </a:r>
            <a:r>
              <a:rPr lang="en-SG" dirty="0"/>
              <a:t> </a:t>
            </a:r>
            <a:r>
              <a:rPr lang="en-SG" dirty="0" err="1"/>
              <a:t>thị</a:t>
            </a:r>
            <a:r>
              <a:rPr lang="en-SG" dirty="0"/>
              <a:t> </a:t>
            </a:r>
            <a:r>
              <a:rPr lang="en-SG" dirty="0" err="1"/>
              <a:t>thái</a:t>
            </a:r>
            <a:r>
              <a:rPr lang="en-SG" dirty="0"/>
              <a:t> </a:t>
            </a:r>
            <a:r>
              <a:rPr lang="en-SG" dirty="0" err="1"/>
              <a:t>độ</a:t>
            </a:r>
            <a:r>
              <a:rPr lang="en-SG" dirty="0"/>
              <a:t> </a:t>
            </a:r>
            <a:r>
              <a:rPr lang="en-SG" dirty="0" err="1"/>
              <a:t>đánh</a:t>
            </a:r>
            <a:r>
              <a:rPr lang="en-SG" dirty="0"/>
              <a:t> </a:t>
            </a:r>
            <a:r>
              <a:rPr lang="en-SG" dirty="0" err="1"/>
              <a:t>giá</a:t>
            </a:r>
            <a:r>
              <a:rPr lang="en-SG" dirty="0"/>
              <a:t>: </a:t>
            </a:r>
            <a:r>
              <a:rPr lang="en-SG" dirty="0" err="1"/>
              <a:t>thời</a:t>
            </a:r>
            <a:r>
              <a:rPr lang="en-SG" dirty="0"/>
              <a:t> </a:t>
            </a:r>
            <a:r>
              <a:rPr lang="en-SG" dirty="0" err="1"/>
              <a:t>gian</a:t>
            </a:r>
            <a:r>
              <a:rPr lang="en-SG" dirty="0"/>
              <a:t> </a:t>
            </a:r>
            <a:r>
              <a:rPr lang="en-SG" dirty="0" err="1"/>
              <a:t>trôi</a:t>
            </a:r>
            <a:r>
              <a:rPr lang="en-SG" dirty="0"/>
              <a:t> </a:t>
            </a:r>
            <a:r>
              <a:rPr lang="en-SG" dirty="0" err="1"/>
              <a:t>quá</a:t>
            </a:r>
            <a:r>
              <a:rPr lang="en-SG" dirty="0"/>
              <a:t> </a:t>
            </a:r>
            <a:r>
              <a:rPr lang="en-SG" dirty="0" err="1"/>
              <a:t>nhanh</a:t>
            </a:r>
            <a:r>
              <a:rPr lang="en-SG" dirty="0"/>
              <a:t> ; c2 </a:t>
            </a:r>
            <a:r>
              <a:rPr lang="en-SG" dirty="0" err="1"/>
              <a:t>là</a:t>
            </a:r>
            <a:r>
              <a:rPr lang="en-SG" dirty="0"/>
              <a:t> </a:t>
            </a:r>
            <a:r>
              <a:rPr lang="en-SG" dirty="0" err="1"/>
              <a:t>phó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</a:t>
            </a:r>
            <a:r>
              <a:rPr lang="en-SG" dirty="0" err="1"/>
              <a:t>chỉ</a:t>
            </a:r>
            <a:r>
              <a:rPr lang="en-SG" dirty="0"/>
              <a:t> </a:t>
            </a:r>
            <a:r>
              <a:rPr lang="en-SG" dirty="0" err="1"/>
              <a:t>thời</a:t>
            </a:r>
            <a:r>
              <a:rPr lang="en-SG" dirty="0"/>
              <a:t> </a:t>
            </a:r>
            <a:r>
              <a:rPr lang="en-SG" dirty="0" err="1"/>
              <a:t>gian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96497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05580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058139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08758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8875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75396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52114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9289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19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3689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Quan </a:t>
            </a:r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…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.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, </a:t>
            </a:r>
            <a:r>
              <a:rPr lang="en-US" dirty="0" err="1"/>
              <a:t>khiến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ý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,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,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,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.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,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“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”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6EB3-43D8-4E09-A48D-90ACCBE53F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61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85870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71920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900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67604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0701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80629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</a:t>
            </a:r>
            <a:r>
              <a:rPr lang="vi-VN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rợ từ “cả” được lặp lại 3 lần 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</a:t>
            </a:r>
            <a:r>
              <a:rPr lang="vi-VN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hấn mạnh về phạm vi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rộng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,</a:t>
            </a:r>
            <a:r>
              <a:rPr lang="vi-VN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không hạn chế của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hành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động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hỏi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thăm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thông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tin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về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lạc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đà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Hàng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Xén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).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Từ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đó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1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thấy</a:t>
            </a:r>
            <a:r>
              <a:rPr lang="en-US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vi-VN" sz="1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tâm hồn trong sáng, tình cảm, yêu thương, sự gắn bó sâu nặng của Phi Châu với lạc đà Hàng Xén - người bạn đầu tiên thân thiết của mình.</a:t>
            </a:r>
            <a:endParaRPr lang="en-US" sz="1200" dirty="0">
              <a:latin typeface="#9Slide03 AmpleSoft" panose="02000000000000000000" pitchFamily="2" charset="0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665708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6EB3-43D8-4E09-A48D-90ACCBE53F3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33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F6EB3-43D8-4E09-A48D-90ACCBE53F3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955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29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9379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583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1519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597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12356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794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8464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Từ</a:t>
            </a:r>
            <a:r>
              <a:rPr lang="en-SG" dirty="0"/>
              <a:t> “</a:t>
            </a:r>
            <a:r>
              <a:rPr lang="en-SG" dirty="0" err="1"/>
              <a:t>ngay</a:t>
            </a:r>
            <a:r>
              <a:rPr lang="en-SG" dirty="0"/>
              <a:t>” </a:t>
            </a:r>
            <a:r>
              <a:rPr lang="en-SG" dirty="0" err="1"/>
              <a:t>đi</a:t>
            </a:r>
            <a:r>
              <a:rPr lang="en-SG" dirty="0"/>
              <a:t> </a:t>
            </a:r>
            <a:r>
              <a:rPr lang="en-SG" dirty="0" err="1"/>
              <a:t>kèm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đại</a:t>
            </a:r>
            <a:r>
              <a:rPr lang="en-SG" dirty="0"/>
              <a:t> </a:t>
            </a:r>
            <a:r>
              <a:rPr lang="en-SG" dirty="0" err="1"/>
              <a:t>từ</a:t>
            </a:r>
            <a:r>
              <a:rPr lang="en-SG" dirty="0"/>
              <a:t> “</a:t>
            </a:r>
            <a:r>
              <a:rPr lang="en-SG" dirty="0" err="1"/>
              <a:t>tôi</a:t>
            </a:r>
            <a:r>
              <a:rPr lang="en-SG" dirty="0"/>
              <a:t>” </a:t>
            </a:r>
            <a:r>
              <a:rPr lang="en-SG" dirty="0" err="1"/>
              <a:t>nhấn</a:t>
            </a:r>
            <a:r>
              <a:rPr lang="en-SG" dirty="0"/>
              <a:t> </a:t>
            </a:r>
            <a:r>
              <a:rPr lang="en-SG" dirty="0" err="1"/>
              <a:t>mạnh</a:t>
            </a:r>
            <a:r>
              <a:rPr lang="en-SG" dirty="0"/>
              <a:t> </a:t>
            </a:r>
            <a:r>
              <a:rPr lang="en-SG" dirty="0" err="1"/>
              <a:t>đối</a:t>
            </a:r>
            <a:r>
              <a:rPr lang="en-SG" dirty="0"/>
              <a:t> </a:t>
            </a:r>
            <a:r>
              <a:rPr lang="en-SG" dirty="0" err="1"/>
              <a:t>tượng</a:t>
            </a:r>
            <a:r>
              <a:rPr lang="en-SG" dirty="0"/>
              <a:t> </a:t>
            </a:r>
            <a:r>
              <a:rPr lang="en-SG" dirty="0" err="1"/>
              <a:t>đáng</a:t>
            </a:r>
            <a:r>
              <a:rPr lang="en-SG" dirty="0"/>
              <a:t> </a:t>
            </a:r>
            <a:r>
              <a:rPr lang="en-SG" dirty="0" err="1"/>
              <a:t>lẽ</a:t>
            </a:r>
            <a:r>
              <a:rPr lang="en-SG" dirty="0"/>
              <a:t> </a:t>
            </a:r>
            <a:r>
              <a:rPr lang="en-SG" dirty="0" err="1"/>
              <a:t>nên</a:t>
            </a:r>
            <a:r>
              <a:rPr lang="en-SG" dirty="0"/>
              <a:t> </a:t>
            </a:r>
            <a:r>
              <a:rPr lang="en-SG" dirty="0" err="1"/>
              <a:t>biết</a:t>
            </a:r>
            <a:r>
              <a:rPr lang="en-SG" dirty="0"/>
              <a:t> </a:t>
            </a:r>
            <a:r>
              <a:rPr lang="en-SG" dirty="0" err="1"/>
              <a:t>cũng</a:t>
            </a:r>
            <a:r>
              <a:rPr lang="en-SG" dirty="0"/>
              <a:t> </a:t>
            </a:r>
            <a:r>
              <a:rPr lang="en-SG" dirty="0" err="1"/>
              <a:t>không</a:t>
            </a:r>
            <a:r>
              <a:rPr lang="en-SG" dirty="0"/>
              <a:t> </a:t>
            </a:r>
            <a:r>
              <a:rPr lang="en-SG" dirty="0" err="1"/>
              <a:t>biết</a:t>
            </a:r>
            <a:r>
              <a:rPr lang="en-SG" dirty="0"/>
              <a:t> </a:t>
            </a:r>
            <a:r>
              <a:rPr lang="en-SG" dirty="0" err="1"/>
              <a:t>thì</a:t>
            </a:r>
            <a:r>
              <a:rPr lang="en-SG" dirty="0"/>
              <a:t> </a:t>
            </a:r>
            <a:r>
              <a:rPr lang="en-SG" dirty="0" err="1"/>
              <a:t>chắc</a:t>
            </a:r>
            <a:r>
              <a:rPr lang="en-SG" dirty="0"/>
              <a:t> </a:t>
            </a:r>
            <a:r>
              <a:rPr lang="en-SG" dirty="0" err="1"/>
              <a:t>hẳn</a:t>
            </a:r>
            <a:r>
              <a:rPr lang="en-SG" dirty="0"/>
              <a:t> </a:t>
            </a:r>
            <a:r>
              <a:rPr lang="en-SG" dirty="0" err="1"/>
              <a:t>không</a:t>
            </a:r>
            <a:r>
              <a:rPr lang="en-SG" dirty="0"/>
              <a:t> ai </a:t>
            </a:r>
            <a:r>
              <a:rPr lang="en-SG" dirty="0" err="1"/>
              <a:t>biết</a:t>
            </a: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 (0975152531):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64CBE-3B4A-4ED7-A1D5-C7EA0C3C6FF0}" type="slidenum">
              <a:rPr lang="en-SG" smtClean="0"/>
              <a:t>9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9791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78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3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封面/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/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D846A-C2B8-4BC2-9A06-03E8590D579F}" type="datetimeFigureOut">
              <a:rPr lang="zh-CN" altLang="en-US" smtClean="0"/>
              <a:t>2025/4/12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4767B-66C2-4BD5-9A17-FA6C68861D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9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4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2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51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8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1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39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5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C88B9-C7C1-410B-8F28-8E78411F0B55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C3C63-A1CA-4335-8ACB-AD2436412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9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8.wdp"/><Relationship Id="rId34" Type="http://schemas.openxmlformats.org/officeDocument/2006/relationships/slide" Target="slide16.xml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microsoft.com/office/2007/relationships/hdphoto" Target="../media/hdphoto3.wdp"/><Relationship Id="rId24" Type="http://schemas.openxmlformats.org/officeDocument/2006/relationships/image" Target="../media/image24.png"/><Relationship Id="rId32" Type="http://schemas.openxmlformats.org/officeDocument/2006/relationships/image" Target="../media/image28.png"/><Relationship Id="rId5" Type="http://schemas.openxmlformats.org/officeDocument/2006/relationships/image" Target="../media/image14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notesSlide" Target="../notesSlides/notesSlide15.xml"/><Relationship Id="rId9" Type="http://schemas.microsoft.com/office/2007/relationships/hdphoto" Target="../media/hdphoto2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microsoft.com/office/2007/relationships/hdphoto" Target="../media/hdphoto11.wdp"/><Relationship Id="rId30" Type="http://schemas.openxmlformats.org/officeDocument/2006/relationships/image" Target="../media/image27.png"/><Relationship Id="rId35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26" Type="http://schemas.openxmlformats.org/officeDocument/2006/relationships/image" Target="../media/image27.png"/><Relationship Id="rId39" Type="http://schemas.openxmlformats.org/officeDocument/2006/relationships/slide" Target="slide22.xml"/><Relationship Id="rId3" Type="http://schemas.openxmlformats.org/officeDocument/2006/relationships/image" Target="../media/image14.png"/><Relationship Id="rId21" Type="http://schemas.microsoft.com/office/2007/relationships/hdphoto" Target="../media/hdphoto10.wdp"/><Relationship Id="rId34" Type="http://schemas.openxmlformats.org/officeDocument/2006/relationships/slide" Target="slide18.xml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slide" Target="slide20.xml"/><Relationship Id="rId38" Type="http://schemas.openxmlformats.org/officeDocument/2006/relationships/slide" Target="slide26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24" Type="http://schemas.openxmlformats.org/officeDocument/2006/relationships/image" Target="../media/image26.png"/><Relationship Id="rId32" Type="http://schemas.openxmlformats.org/officeDocument/2006/relationships/slide" Target="slide19.xml"/><Relationship Id="rId37" Type="http://schemas.openxmlformats.org/officeDocument/2006/relationships/slide" Target="slide24.xml"/><Relationship Id="rId40" Type="http://schemas.openxmlformats.org/officeDocument/2006/relationships/slide" Target="slide23.xml"/><Relationship Id="rId5" Type="http://schemas.microsoft.com/office/2007/relationships/hdphoto" Target="../media/hdphoto1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slide" Target="slide27.xml"/><Relationship Id="rId36" Type="http://schemas.openxmlformats.org/officeDocument/2006/relationships/slide" Target="slide25.xml"/><Relationship Id="rId10" Type="http://schemas.openxmlformats.org/officeDocument/2006/relationships/image" Target="../media/image19.png"/><Relationship Id="rId19" Type="http://schemas.microsoft.com/office/2007/relationships/hdphoto" Target="../media/hdphoto9.wdp"/><Relationship Id="rId31" Type="http://schemas.openxmlformats.org/officeDocument/2006/relationships/slide" Target="slide17.xml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microsoft.com/office/2007/relationships/hdphoto" Target="../media/hdphoto13.wdp"/><Relationship Id="rId30" Type="http://schemas.microsoft.com/office/2007/relationships/hdphoto" Target="../media/hdphoto14.wdp"/><Relationship Id="rId35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2.JP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JP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2.JPG"/><Relationship Id="rId9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JPG"/><Relationship Id="rId9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2.JP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JP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2.JP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JPG"/><Relationship Id="rId9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32.JPG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slide" Target="slide1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32.JPG"/><Relationship Id="rId9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9.xml"/><Relationship Id="rId7" Type="http://schemas.openxmlformats.org/officeDocument/2006/relationships/tags" Target="../tags/tag1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audio" Target="../media/media2.wav"/><Relationship Id="rId11" Type="http://schemas.openxmlformats.org/officeDocument/2006/relationships/image" Target="../media/image30.png"/><Relationship Id="rId5" Type="http://schemas.microsoft.com/office/2007/relationships/media" Target="../media/media2.wav"/><Relationship Id="rId10" Type="http://schemas.openxmlformats.org/officeDocument/2006/relationships/image" Target="../media/image5.png"/><Relationship Id="rId4" Type="http://schemas.openxmlformats.org/officeDocument/2006/relationships/tags" Target="../tags/tag10.xml"/><Relationship Id="rId9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AF07D-14BE-50CE-D7A5-B0A232186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283413" y="149596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439490" y="27233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tìm</a:t>
            </a:r>
            <a:endParaRPr lang="en-US" sz="6600" dirty="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595567" y="145343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chữ</a:t>
            </a:r>
            <a:endParaRPr lang="en-US" sz="6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65" y="3752763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6965644" y="5590607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/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淘宝网chenying0907出品 26">
            <a:extLst>
              <a:ext uri="{FF2B5EF4-FFF2-40B4-BE49-F238E27FC236}">
                <a16:creationId xmlns:a16="http://schemas.microsoft.com/office/drawing/2014/main" id="{6578FF4D-5ACB-495E-89D1-8195659E0B73}"/>
              </a:ext>
            </a:extLst>
          </p:cNvPr>
          <p:cNvSpPr/>
          <p:nvPr/>
        </p:nvSpPr>
        <p:spPr>
          <a:xfrm>
            <a:off x="491234" y="487303"/>
            <a:ext cx="2243226" cy="6101437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" name="淘宝网chenying0907出品 27">
            <a:extLst>
              <a:ext uri="{FF2B5EF4-FFF2-40B4-BE49-F238E27FC236}">
                <a16:creationId xmlns:a16="http://schemas.microsoft.com/office/drawing/2014/main" id="{3D9CE8C1-01C8-4F24-9818-6C923D5A4EC2}"/>
              </a:ext>
            </a:extLst>
          </p:cNvPr>
          <p:cNvGrpSpPr/>
          <p:nvPr/>
        </p:nvGrpSpPr>
        <p:grpSpPr>
          <a:xfrm>
            <a:off x="2544905" y="1709425"/>
            <a:ext cx="3681872" cy="769869"/>
            <a:chOff x="7959931" y="1544706"/>
            <a:chExt cx="3681872" cy="769869"/>
          </a:xfrm>
        </p:grpSpPr>
        <p:sp>
          <p:nvSpPr>
            <p:cNvPr id="10" name="淘宝网chenying0907出品 10">
              <a:extLst>
                <a:ext uri="{FF2B5EF4-FFF2-40B4-BE49-F238E27FC236}">
                  <a16:creationId xmlns:a16="http://schemas.microsoft.com/office/drawing/2014/main" id="{C4DC0C79-5D63-4891-91E8-75D034171985}"/>
                </a:ext>
              </a:extLst>
            </p:cNvPr>
            <p:cNvSpPr/>
            <p:nvPr/>
          </p:nvSpPr>
          <p:spPr>
            <a:xfrm>
              <a:off x="7959931" y="1981200"/>
              <a:ext cx="1100768" cy="333375"/>
            </a:xfrm>
            <a:custGeom>
              <a:avLst/>
              <a:gdLst>
                <a:gd name="connsiteX0" fmla="*/ 0 w 1428750"/>
                <a:gd name="connsiteY0" fmla="*/ 333375 h 333375"/>
                <a:gd name="connsiteX1" fmla="*/ 28575 w 1428750"/>
                <a:gd name="connsiteY1" fmla="*/ 285750 h 333375"/>
                <a:gd name="connsiteX2" fmla="*/ 66675 w 1428750"/>
                <a:gd name="connsiteY2" fmla="*/ 266700 h 333375"/>
                <a:gd name="connsiteX3" fmla="*/ 171450 w 1428750"/>
                <a:gd name="connsiteY3" fmla="*/ 219075 h 333375"/>
                <a:gd name="connsiteX4" fmla="*/ 266700 w 1428750"/>
                <a:gd name="connsiteY4" fmla="*/ 200025 h 333375"/>
                <a:gd name="connsiteX5" fmla="*/ 333375 w 1428750"/>
                <a:gd name="connsiteY5" fmla="*/ 180975 h 333375"/>
                <a:gd name="connsiteX6" fmla="*/ 390525 w 1428750"/>
                <a:gd name="connsiteY6" fmla="*/ 171450 h 333375"/>
                <a:gd name="connsiteX7" fmla="*/ 438150 w 1428750"/>
                <a:gd name="connsiteY7" fmla="*/ 161925 h 333375"/>
                <a:gd name="connsiteX8" fmla="*/ 714375 w 1428750"/>
                <a:gd name="connsiteY8" fmla="*/ 171450 h 333375"/>
                <a:gd name="connsiteX9" fmla="*/ 800100 w 1428750"/>
                <a:gd name="connsiteY9" fmla="*/ 180975 h 333375"/>
                <a:gd name="connsiteX10" fmla="*/ 952500 w 1428750"/>
                <a:gd name="connsiteY10" fmla="*/ 190500 h 333375"/>
                <a:gd name="connsiteX11" fmla="*/ 1009650 w 1428750"/>
                <a:gd name="connsiteY11" fmla="*/ 200025 h 333375"/>
                <a:gd name="connsiteX12" fmla="*/ 1057275 w 1428750"/>
                <a:gd name="connsiteY12" fmla="*/ 209550 h 333375"/>
                <a:gd name="connsiteX13" fmla="*/ 1219200 w 1428750"/>
                <a:gd name="connsiteY13" fmla="*/ 200025 h 333375"/>
                <a:gd name="connsiteX14" fmla="*/ 1285875 w 1428750"/>
                <a:gd name="connsiteY14" fmla="*/ 161925 h 333375"/>
                <a:gd name="connsiteX15" fmla="*/ 1323975 w 1428750"/>
                <a:gd name="connsiteY15" fmla="*/ 133350 h 333375"/>
                <a:gd name="connsiteX16" fmla="*/ 1371600 w 1428750"/>
                <a:gd name="connsiteY16" fmla="*/ 85725 h 333375"/>
                <a:gd name="connsiteX17" fmla="*/ 1419225 w 1428750"/>
                <a:gd name="connsiteY17" fmla="*/ 0 h 333375"/>
                <a:gd name="connsiteX18" fmla="*/ 1428750 w 1428750"/>
                <a:gd name="connsiteY18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50" h="333375">
                  <a:moveTo>
                    <a:pt x="0" y="333375"/>
                  </a:moveTo>
                  <a:cubicBezTo>
                    <a:pt x="9525" y="317500"/>
                    <a:pt x="15484" y="298841"/>
                    <a:pt x="28575" y="285750"/>
                  </a:cubicBezTo>
                  <a:cubicBezTo>
                    <a:pt x="38615" y="275710"/>
                    <a:pt x="54347" y="273745"/>
                    <a:pt x="66675" y="266700"/>
                  </a:cubicBezTo>
                  <a:cubicBezTo>
                    <a:pt x="122265" y="234934"/>
                    <a:pt x="74000" y="246144"/>
                    <a:pt x="171450" y="219075"/>
                  </a:cubicBezTo>
                  <a:cubicBezTo>
                    <a:pt x="202648" y="210409"/>
                    <a:pt x="235182" y="207441"/>
                    <a:pt x="266700" y="200025"/>
                  </a:cubicBezTo>
                  <a:cubicBezTo>
                    <a:pt x="289200" y="194731"/>
                    <a:pt x="310853" y="186172"/>
                    <a:pt x="333375" y="180975"/>
                  </a:cubicBezTo>
                  <a:cubicBezTo>
                    <a:pt x="352193" y="176632"/>
                    <a:pt x="371524" y="174905"/>
                    <a:pt x="390525" y="171450"/>
                  </a:cubicBezTo>
                  <a:cubicBezTo>
                    <a:pt x="406453" y="168554"/>
                    <a:pt x="422275" y="165100"/>
                    <a:pt x="438150" y="161925"/>
                  </a:cubicBezTo>
                  <a:lnTo>
                    <a:pt x="714375" y="171450"/>
                  </a:lnTo>
                  <a:cubicBezTo>
                    <a:pt x="743086" y="172961"/>
                    <a:pt x="771441" y="178682"/>
                    <a:pt x="800100" y="180975"/>
                  </a:cubicBezTo>
                  <a:cubicBezTo>
                    <a:pt x="850837" y="185034"/>
                    <a:pt x="901700" y="187325"/>
                    <a:pt x="952500" y="190500"/>
                  </a:cubicBezTo>
                  <a:lnTo>
                    <a:pt x="1009650" y="200025"/>
                  </a:lnTo>
                  <a:cubicBezTo>
                    <a:pt x="1025578" y="202921"/>
                    <a:pt x="1041086" y="209550"/>
                    <a:pt x="1057275" y="209550"/>
                  </a:cubicBezTo>
                  <a:cubicBezTo>
                    <a:pt x="1111343" y="209550"/>
                    <a:pt x="1165225" y="203200"/>
                    <a:pt x="1219200" y="200025"/>
                  </a:cubicBezTo>
                  <a:cubicBezTo>
                    <a:pt x="1256406" y="181422"/>
                    <a:pt x="1254461" y="184364"/>
                    <a:pt x="1285875" y="161925"/>
                  </a:cubicBezTo>
                  <a:cubicBezTo>
                    <a:pt x="1298793" y="152698"/>
                    <a:pt x="1312750" y="144575"/>
                    <a:pt x="1323975" y="133350"/>
                  </a:cubicBezTo>
                  <a:cubicBezTo>
                    <a:pt x="1387475" y="69850"/>
                    <a:pt x="1295400" y="136525"/>
                    <a:pt x="1371600" y="85725"/>
                  </a:cubicBezTo>
                  <a:cubicBezTo>
                    <a:pt x="1378790" y="64155"/>
                    <a:pt x="1397390" y="0"/>
                    <a:pt x="1419225" y="0"/>
                  </a:cubicBezTo>
                  <a:lnTo>
                    <a:pt x="1428750" y="0"/>
                  </a:ln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淘宝网chenying0907出品 11">
              <a:extLst>
                <a:ext uri="{FF2B5EF4-FFF2-40B4-BE49-F238E27FC236}">
                  <a16:creationId xmlns:a16="http://schemas.microsoft.com/office/drawing/2014/main" id="{5577A178-9DB9-46B0-85EC-55B608A6D21F}"/>
                </a:ext>
              </a:extLst>
            </p:cNvPr>
            <p:cNvSpPr/>
            <p:nvPr/>
          </p:nvSpPr>
          <p:spPr>
            <a:xfrm>
              <a:off x="9045612" y="1816100"/>
              <a:ext cx="165100" cy="165100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>
              <a:outerShdw blurRad="25400" sx="110000" sy="110000" algn="ctr" rotWithShape="0">
                <a:schemeClr val="accent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淘宝网chenying0907出品 13">
              <a:extLst>
                <a:ext uri="{FF2B5EF4-FFF2-40B4-BE49-F238E27FC236}">
                  <a16:creationId xmlns:a16="http://schemas.microsoft.com/office/drawing/2014/main" id="{1EFA397A-A089-412C-B0FA-ECE579AF655A}"/>
                </a:ext>
              </a:extLst>
            </p:cNvPr>
            <p:cNvSpPr txBox="1"/>
            <p:nvPr/>
          </p:nvSpPr>
          <p:spPr>
            <a:xfrm>
              <a:off x="9373945" y="1544706"/>
              <a:ext cx="2267858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altLang="zh-CN" sz="3200" dirty="0" err="1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Khái</a:t>
              </a:r>
              <a:r>
                <a:rPr lang="en-SG" altLang="zh-CN" sz="3200" dirty="0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SG" altLang="zh-CN" sz="3200" dirty="0" err="1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niệm</a:t>
              </a:r>
              <a:endParaRPr lang="zh-CN" altLang="en-US" sz="3200" dirty="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淘宝网chenying0907出品 29">
            <a:extLst>
              <a:ext uri="{FF2B5EF4-FFF2-40B4-BE49-F238E27FC236}">
                <a16:creationId xmlns:a16="http://schemas.microsoft.com/office/drawing/2014/main" id="{EFD83815-CDFD-4BAC-8CD0-E254F969EB1E}"/>
              </a:ext>
            </a:extLst>
          </p:cNvPr>
          <p:cNvGrpSpPr/>
          <p:nvPr/>
        </p:nvGrpSpPr>
        <p:grpSpPr>
          <a:xfrm>
            <a:off x="2337495" y="4518573"/>
            <a:ext cx="3862829" cy="584775"/>
            <a:chOff x="7752521" y="4381099"/>
            <a:chExt cx="3862829" cy="584775"/>
          </a:xfrm>
        </p:grpSpPr>
        <p:sp>
          <p:nvSpPr>
            <p:cNvPr id="6" name="淘宝网chenying0907出品 19">
              <a:extLst>
                <a:ext uri="{FF2B5EF4-FFF2-40B4-BE49-F238E27FC236}">
                  <a16:creationId xmlns:a16="http://schemas.microsoft.com/office/drawing/2014/main" id="{E2373DA7-E959-40D0-A6B7-CF8C733ED9CD}"/>
                </a:ext>
              </a:extLst>
            </p:cNvPr>
            <p:cNvSpPr/>
            <p:nvPr/>
          </p:nvSpPr>
          <p:spPr>
            <a:xfrm>
              <a:off x="7752521" y="4572000"/>
              <a:ext cx="1458192" cy="370114"/>
            </a:xfrm>
            <a:custGeom>
              <a:avLst/>
              <a:gdLst>
                <a:gd name="connsiteX0" fmla="*/ 0 w 2126343"/>
                <a:gd name="connsiteY0" fmla="*/ 0 h 370114"/>
                <a:gd name="connsiteX1" fmla="*/ 87086 w 2126343"/>
                <a:gd name="connsiteY1" fmla="*/ 14514 h 370114"/>
                <a:gd name="connsiteX2" fmla="*/ 123372 w 2126343"/>
                <a:gd name="connsiteY2" fmla="*/ 36286 h 370114"/>
                <a:gd name="connsiteX3" fmla="*/ 210457 w 2126343"/>
                <a:gd name="connsiteY3" fmla="*/ 79829 h 370114"/>
                <a:gd name="connsiteX4" fmla="*/ 254000 w 2126343"/>
                <a:gd name="connsiteY4" fmla="*/ 101600 h 370114"/>
                <a:gd name="connsiteX5" fmla="*/ 297543 w 2126343"/>
                <a:gd name="connsiteY5" fmla="*/ 130629 h 370114"/>
                <a:gd name="connsiteX6" fmla="*/ 333829 w 2126343"/>
                <a:gd name="connsiteY6" fmla="*/ 152400 h 370114"/>
                <a:gd name="connsiteX7" fmla="*/ 370115 w 2126343"/>
                <a:gd name="connsiteY7" fmla="*/ 181429 h 370114"/>
                <a:gd name="connsiteX8" fmla="*/ 420915 w 2126343"/>
                <a:gd name="connsiteY8" fmla="*/ 203200 h 370114"/>
                <a:gd name="connsiteX9" fmla="*/ 464457 w 2126343"/>
                <a:gd name="connsiteY9" fmla="*/ 224971 h 370114"/>
                <a:gd name="connsiteX10" fmla="*/ 573315 w 2126343"/>
                <a:gd name="connsiteY10" fmla="*/ 261257 h 370114"/>
                <a:gd name="connsiteX11" fmla="*/ 660400 w 2126343"/>
                <a:gd name="connsiteY11" fmla="*/ 290286 h 370114"/>
                <a:gd name="connsiteX12" fmla="*/ 696686 w 2126343"/>
                <a:gd name="connsiteY12" fmla="*/ 304800 h 370114"/>
                <a:gd name="connsiteX13" fmla="*/ 798286 w 2126343"/>
                <a:gd name="connsiteY13" fmla="*/ 326571 h 370114"/>
                <a:gd name="connsiteX14" fmla="*/ 914400 w 2126343"/>
                <a:gd name="connsiteY14" fmla="*/ 355600 h 370114"/>
                <a:gd name="connsiteX15" fmla="*/ 1052286 w 2126343"/>
                <a:gd name="connsiteY15" fmla="*/ 370114 h 370114"/>
                <a:gd name="connsiteX16" fmla="*/ 1299029 w 2126343"/>
                <a:gd name="connsiteY16" fmla="*/ 362857 h 370114"/>
                <a:gd name="connsiteX17" fmla="*/ 1320800 w 2126343"/>
                <a:gd name="connsiteY17" fmla="*/ 355600 h 370114"/>
                <a:gd name="connsiteX18" fmla="*/ 1444172 w 2126343"/>
                <a:gd name="connsiteY18" fmla="*/ 333829 h 370114"/>
                <a:gd name="connsiteX19" fmla="*/ 1524000 w 2126343"/>
                <a:gd name="connsiteY19" fmla="*/ 319314 h 370114"/>
                <a:gd name="connsiteX20" fmla="*/ 1632857 w 2126343"/>
                <a:gd name="connsiteY20" fmla="*/ 297543 h 370114"/>
                <a:gd name="connsiteX21" fmla="*/ 1654629 w 2126343"/>
                <a:gd name="connsiteY21" fmla="*/ 283029 h 370114"/>
                <a:gd name="connsiteX22" fmla="*/ 1690915 w 2126343"/>
                <a:gd name="connsiteY22" fmla="*/ 275771 h 370114"/>
                <a:gd name="connsiteX23" fmla="*/ 1719943 w 2126343"/>
                <a:gd name="connsiteY23" fmla="*/ 268514 h 370114"/>
                <a:gd name="connsiteX24" fmla="*/ 1741715 w 2126343"/>
                <a:gd name="connsiteY24" fmla="*/ 261257 h 370114"/>
                <a:gd name="connsiteX25" fmla="*/ 1807029 w 2126343"/>
                <a:gd name="connsiteY25" fmla="*/ 246743 h 370114"/>
                <a:gd name="connsiteX26" fmla="*/ 1843315 w 2126343"/>
                <a:gd name="connsiteY26" fmla="*/ 232229 h 370114"/>
                <a:gd name="connsiteX27" fmla="*/ 1872343 w 2126343"/>
                <a:gd name="connsiteY27" fmla="*/ 224971 h 370114"/>
                <a:gd name="connsiteX28" fmla="*/ 1915886 w 2126343"/>
                <a:gd name="connsiteY28" fmla="*/ 210457 h 370114"/>
                <a:gd name="connsiteX29" fmla="*/ 1937657 w 2126343"/>
                <a:gd name="connsiteY29" fmla="*/ 203200 h 370114"/>
                <a:gd name="connsiteX30" fmla="*/ 1959429 w 2126343"/>
                <a:gd name="connsiteY30" fmla="*/ 195943 h 370114"/>
                <a:gd name="connsiteX31" fmla="*/ 2010229 w 2126343"/>
                <a:gd name="connsiteY31" fmla="*/ 166914 h 370114"/>
                <a:gd name="connsiteX32" fmla="*/ 2053772 w 2126343"/>
                <a:gd name="connsiteY32" fmla="*/ 145143 h 370114"/>
                <a:gd name="connsiteX33" fmla="*/ 2075543 w 2126343"/>
                <a:gd name="connsiteY33" fmla="*/ 130629 h 370114"/>
                <a:gd name="connsiteX34" fmla="*/ 2090057 w 2126343"/>
                <a:gd name="connsiteY34" fmla="*/ 116114 h 370114"/>
                <a:gd name="connsiteX35" fmla="*/ 2126343 w 2126343"/>
                <a:gd name="connsiteY35" fmla="*/ 94343 h 3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26343" h="370114">
                  <a:moveTo>
                    <a:pt x="0" y="0"/>
                  </a:moveTo>
                  <a:cubicBezTo>
                    <a:pt x="10881" y="1360"/>
                    <a:pt x="68324" y="6175"/>
                    <a:pt x="87086" y="14514"/>
                  </a:cubicBezTo>
                  <a:cubicBezTo>
                    <a:pt x="99976" y="20243"/>
                    <a:pt x="110906" y="29686"/>
                    <a:pt x="123372" y="36286"/>
                  </a:cubicBezTo>
                  <a:cubicBezTo>
                    <a:pt x="152055" y="51471"/>
                    <a:pt x="181429" y="65315"/>
                    <a:pt x="210457" y="79829"/>
                  </a:cubicBezTo>
                  <a:cubicBezTo>
                    <a:pt x="224971" y="87086"/>
                    <a:pt x="240498" y="92599"/>
                    <a:pt x="254000" y="101600"/>
                  </a:cubicBezTo>
                  <a:cubicBezTo>
                    <a:pt x="268514" y="111276"/>
                    <a:pt x="282826" y="121264"/>
                    <a:pt x="297543" y="130629"/>
                  </a:cubicBezTo>
                  <a:cubicBezTo>
                    <a:pt x="309443" y="138202"/>
                    <a:pt x="322273" y="144311"/>
                    <a:pt x="333829" y="152400"/>
                  </a:cubicBezTo>
                  <a:cubicBezTo>
                    <a:pt x="346519" y="161283"/>
                    <a:pt x="357227" y="172837"/>
                    <a:pt x="370115" y="181429"/>
                  </a:cubicBezTo>
                  <a:cubicBezTo>
                    <a:pt x="388051" y="193386"/>
                    <a:pt x="401562" y="196749"/>
                    <a:pt x="420915" y="203200"/>
                  </a:cubicBezTo>
                  <a:cubicBezTo>
                    <a:pt x="455280" y="226110"/>
                    <a:pt x="428949" y="211314"/>
                    <a:pt x="464457" y="224971"/>
                  </a:cubicBezTo>
                  <a:cubicBezTo>
                    <a:pt x="555484" y="259981"/>
                    <a:pt x="508166" y="248228"/>
                    <a:pt x="573315" y="261257"/>
                  </a:cubicBezTo>
                  <a:cubicBezTo>
                    <a:pt x="660660" y="304931"/>
                    <a:pt x="573065" y="266468"/>
                    <a:pt x="660400" y="290286"/>
                  </a:cubicBezTo>
                  <a:cubicBezTo>
                    <a:pt x="672968" y="293714"/>
                    <a:pt x="684235" y="300969"/>
                    <a:pt x="696686" y="304800"/>
                  </a:cubicBezTo>
                  <a:cubicBezTo>
                    <a:pt x="781726" y="330966"/>
                    <a:pt x="725693" y="310072"/>
                    <a:pt x="798286" y="326571"/>
                  </a:cubicBezTo>
                  <a:cubicBezTo>
                    <a:pt x="837190" y="335413"/>
                    <a:pt x="874905" y="349958"/>
                    <a:pt x="914400" y="355600"/>
                  </a:cubicBezTo>
                  <a:cubicBezTo>
                    <a:pt x="994037" y="366976"/>
                    <a:pt x="948154" y="361437"/>
                    <a:pt x="1052286" y="370114"/>
                  </a:cubicBezTo>
                  <a:cubicBezTo>
                    <a:pt x="1134534" y="367695"/>
                    <a:pt x="1216866" y="367298"/>
                    <a:pt x="1299029" y="362857"/>
                  </a:cubicBezTo>
                  <a:cubicBezTo>
                    <a:pt x="1306667" y="362444"/>
                    <a:pt x="1313299" y="357100"/>
                    <a:pt x="1320800" y="355600"/>
                  </a:cubicBezTo>
                  <a:cubicBezTo>
                    <a:pt x="1361748" y="347410"/>
                    <a:pt x="1403063" y="341170"/>
                    <a:pt x="1444172" y="333829"/>
                  </a:cubicBezTo>
                  <a:cubicBezTo>
                    <a:pt x="1470796" y="329075"/>
                    <a:pt x="1497598" y="325181"/>
                    <a:pt x="1524000" y="319314"/>
                  </a:cubicBezTo>
                  <a:cubicBezTo>
                    <a:pt x="1603679" y="301608"/>
                    <a:pt x="1567316" y="308467"/>
                    <a:pt x="1632857" y="297543"/>
                  </a:cubicBezTo>
                  <a:cubicBezTo>
                    <a:pt x="1640114" y="292705"/>
                    <a:pt x="1646462" y="286092"/>
                    <a:pt x="1654629" y="283029"/>
                  </a:cubicBezTo>
                  <a:cubicBezTo>
                    <a:pt x="1666179" y="278698"/>
                    <a:pt x="1678874" y="278447"/>
                    <a:pt x="1690915" y="275771"/>
                  </a:cubicBezTo>
                  <a:cubicBezTo>
                    <a:pt x="1700651" y="273607"/>
                    <a:pt x="1710353" y="271254"/>
                    <a:pt x="1719943" y="268514"/>
                  </a:cubicBezTo>
                  <a:cubicBezTo>
                    <a:pt x="1727299" y="266412"/>
                    <a:pt x="1734294" y="263112"/>
                    <a:pt x="1741715" y="261257"/>
                  </a:cubicBezTo>
                  <a:cubicBezTo>
                    <a:pt x="1764720" y="255506"/>
                    <a:pt x="1784681" y="254192"/>
                    <a:pt x="1807029" y="246743"/>
                  </a:cubicBezTo>
                  <a:cubicBezTo>
                    <a:pt x="1819388" y="242624"/>
                    <a:pt x="1830957" y="236349"/>
                    <a:pt x="1843315" y="232229"/>
                  </a:cubicBezTo>
                  <a:cubicBezTo>
                    <a:pt x="1852777" y="229075"/>
                    <a:pt x="1862790" y="227837"/>
                    <a:pt x="1872343" y="224971"/>
                  </a:cubicBezTo>
                  <a:cubicBezTo>
                    <a:pt x="1886997" y="220575"/>
                    <a:pt x="1901372" y="215295"/>
                    <a:pt x="1915886" y="210457"/>
                  </a:cubicBezTo>
                  <a:lnTo>
                    <a:pt x="1937657" y="203200"/>
                  </a:lnTo>
                  <a:lnTo>
                    <a:pt x="1959429" y="195943"/>
                  </a:lnTo>
                  <a:cubicBezTo>
                    <a:pt x="2012470" y="160582"/>
                    <a:pt x="1945777" y="203744"/>
                    <a:pt x="2010229" y="166914"/>
                  </a:cubicBezTo>
                  <a:cubicBezTo>
                    <a:pt x="2049617" y="144406"/>
                    <a:pt x="2013856" y="158448"/>
                    <a:pt x="2053772" y="145143"/>
                  </a:cubicBezTo>
                  <a:cubicBezTo>
                    <a:pt x="2061029" y="140305"/>
                    <a:pt x="2068732" y="136078"/>
                    <a:pt x="2075543" y="130629"/>
                  </a:cubicBezTo>
                  <a:cubicBezTo>
                    <a:pt x="2080886" y="126355"/>
                    <a:pt x="2084190" y="119634"/>
                    <a:pt x="2090057" y="116114"/>
                  </a:cubicBezTo>
                  <a:cubicBezTo>
                    <a:pt x="2137164" y="87849"/>
                    <a:pt x="2089566" y="131120"/>
                    <a:pt x="2126343" y="94343"/>
                  </a:cubicBez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淘宝网chenying0907出品 20">
              <a:extLst>
                <a:ext uri="{FF2B5EF4-FFF2-40B4-BE49-F238E27FC236}">
                  <a16:creationId xmlns:a16="http://schemas.microsoft.com/office/drawing/2014/main" id="{3B7C9DB1-D8AA-437A-B759-94A65999E11B}"/>
                </a:ext>
              </a:extLst>
            </p:cNvPr>
            <p:cNvSpPr/>
            <p:nvPr/>
          </p:nvSpPr>
          <p:spPr>
            <a:xfrm>
              <a:off x="9210712" y="4587234"/>
              <a:ext cx="165100" cy="165100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>
              <a:outerShdw blurRad="25400" sx="110000" sy="110000" algn="ctr" rotWithShape="0">
                <a:schemeClr val="accent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60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淘宝网chenying0907出品 22">
              <a:extLst>
                <a:ext uri="{FF2B5EF4-FFF2-40B4-BE49-F238E27FC236}">
                  <a16:creationId xmlns:a16="http://schemas.microsoft.com/office/drawing/2014/main" id="{A7B105EC-8ABC-4D87-BA94-7DD03AE151CA}"/>
                </a:ext>
              </a:extLst>
            </p:cNvPr>
            <p:cNvSpPr txBox="1"/>
            <p:nvPr/>
          </p:nvSpPr>
          <p:spPr>
            <a:xfrm>
              <a:off x="9459034" y="4381099"/>
              <a:ext cx="2156316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altLang="zh-CN" sz="3200" dirty="0" err="1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Tác</a:t>
              </a:r>
              <a:r>
                <a:rPr lang="en-SG" altLang="zh-CN" sz="3200" dirty="0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SG" altLang="zh-CN" sz="3200" dirty="0" err="1">
                  <a:solidFill>
                    <a:srgbClr val="0070C0"/>
                  </a:solidFill>
                  <a:latin typeface="#9Slide03 Ample" panose="02000000000000000000" pitchFamily="2" charset="0"/>
                  <a:cs typeface="Times New Roman" panose="02020603050405020304" pitchFamily="18" charset="0"/>
                </a:rPr>
                <a:t>dụng</a:t>
              </a:r>
              <a:endParaRPr lang="zh-CN" altLang="en-US" sz="3200" dirty="0">
                <a:solidFill>
                  <a:srgbClr val="0070C0"/>
                </a:solidFill>
                <a:latin typeface="#9Slide03 Ample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CD073AB4-568A-4ADB-B8FF-7D6888240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04" y="1055169"/>
            <a:ext cx="2645855" cy="5537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627884-8E11-41DE-A899-56B3EA03A275}"/>
              </a:ext>
            </a:extLst>
          </p:cNvPr>
          <p:cNvSpPr txBox="1"/>
          <p:nvPr/>
        </p:nvSpPr>
        <p:spPr>
          <a:xfrm>
            <a:off x="5162890" y="524485"/>
            <a:ext cx="1866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TRỢ TỪ</a:t>
            </a:r>
          </a:p>
        </p:txBody>
      </p:sp>
      <p:sp>
        <p:nvSpPr>
          <p:cNvPr id="15" name="淘宝网chenying0907出品 12">
            <a:extLst>
              <a:ext uri="{FF2B5EF4-FFF2-40B4-BE49-F238E27FC236}">
                <a16:creationId xmlns:a16="http://schemas.microsoft.com/office/drawing/2014/main" id="{A2150431-FC02-461B-81AC-DE857E53CBD8}"/>
              </a:ext>
            </a:extLst>
          </p:cNvPr>
          <p:cNvSpPr txBox="1"/>
          <p:nvPr/>
        </p:nvSpPr>
        <p:spPr>
          <a:xfrm>
            <a:off x="6095999" y="1463203"/>
            <a:ext cx="5604767" cy="10772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chuyên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kèm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淘宝网chenying0907出品 21">
            <a:extLst>
              <a:ext uri="{FF2B5EF4-FFF2-40B4-BE49-F238E27FC236}">
                <a16:creationId xmlns:a16="http://schemas.microsoft.com/office/drawing/2014/main" id="{85C56581-B539-441F-903A-F2A5B76C29AB}"/>
              </a:ext>
            </a:extLst>
          </p:cNvPr>
          <p:cNvSpPr txBox="1"/>
          <p:nvPr/>
        </p:nvSpPr>
        <p:spPr>
          <a:xfrm>
            <a:off x="6200325" y="3017485"/>
            <a:ext cx="5500442" cy="33547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Nhấn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mạnh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(VD: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ngay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…) </a:t>
            </a:r>
          </a:p>
          <a:p>
            <a:pPr algn="just"/>
            <a:endParaRPr lang="en-US" altLang="en-US" sz="20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thái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(VD: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, …)</a:t>
            </a:r>
          </a:p>
        </p:txBody>
      </p:sp>
    </p:spTree>
    <p:extLst>
      <p:ext uri="{BB962C8B-B14F-4D97-AF65-F5344CB8AC3E}">
        <p14:creationId xmlns:p14="http://schemas.microsoft.com/office/powerpoint/2010/main" val="150892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647700" y="596900"/>
            <a:ext cx="10693400" cy="532031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151159" y="2108926"/>
            <a:ext cx="3040841" cy="4749074"/>
          </a:xfrm>
          <a:prstGeom prst="rect">
            <a:avLst/>
          </a:prstGeo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3012AB93-E9BB-DD95-BB53-4B26C174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700" y="2015924"/>
            <a:ext cx="8464555" cy="362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609478" indent="-609478">
              <a:lnSpc>
                <a:spcPct val="150000"/>
              </a:lnSpc>
              <a:buNone/>
            </a:pPr>
            <a:r>
              <a:rPr lang="en-US" altLang="en-US" sz="2600" dirty="0">
                <a:latin typeface="#9Slide03 AmpleSoft" panose="02000000000000000000" pitchFamily="2" charset="0"/>
              </a:rPr>
              <a:t>a1)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Chính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thầy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hiệu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trưởng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tặng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tôi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quyển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sách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này</a:t>
            </a:r>
            <a:r>
              <a:rPr lang="en-US" altLang="en-US" sz="26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50000"/>
              </a:lnSpc>
              <a:buNone/>
            </a:pPr>
            <a:r>
              <a:rPr lang="en-US" altLang="en-US" sz="2600" dirty="0">
                <a:latin typeface="#9Slide03 AmpleSoft" panose="02000000000000000000" pitchFamily="2" charset="0"/>
              </a:rPr>
              <a:t>a2)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Chị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Dậu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là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nhân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vật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chính</a:t>
            </a:r>
            <a:r>
              <a:rPr lang="en-US" altLang="en-US" sz="2600" b="1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của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tác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phẩm</a:t>
            </a:r>
            <a:r>
              <a:rPr lang="en-US" altLang="en-US" sz="2600" dirty="0">
                <a:latin typeface="#9Slide03 AmpleSoft" panose="02000000000000000000" pitchFamily="2" charset="0"/>
              </a:rPr>
              <a:t> “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Tắt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đèn</a:t>
            </a:r>
            <a:r>
              <a:rPr lang="en-US" altLang="en-US" sz="2600" dirty="0">
                <a:latin typeface="#9Slide03 AmpleSoft" panose="02000000000000000000" pitchFamily="2" charset="0"/>
              </a:rPr>
              <a:t>”.</a:t>
            </a:r>
          </a:p>
          <a:p>
            <a:pPr marL="609478" indent="-609478">
              <a:lnSpc>
                <a:spcPct val="150000"/>
              </a:lnSpc>
              <a:buNone/>
            </a:pPr>
            <a:r>
              <a:rPr lang="en-US" altLang="en-US" sz="2600" dirty="0">
                <a:latin typeface="#9Slide03 AmpleSoft" panose="02000000000000000000" pitchFamily="2" charset="0"/>
              </a:rPr>
              <a:t>b1)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Hôm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này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tôi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đi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chơi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cả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ngày</a:t>
            </a:r>
            <a:r>
              <a:rPr lang="en-US" altLang="en-US" sz="2600" dirty="0">
                <a:latin typeface="#9Slide03 AmpleSoft" panose="02000000000000000000" pitchFamily="2" charset="0"/>
              </a:rPr>
              <a:t>, lang thang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khắp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xóm</a:t>
            </a:r>
            <a:r>
              <a:rPr lang="en-US" altLang="en-US" sz="26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50000"/>
              </a:lnSpc>
              <a:buNone/>
            </a:pPr>
            <a:r>
              <a:rPr lang="en-US" altLang="en-US" sz="2600" dirty="0">
                <a:latin typeface="#9Slide03 AmpleSoft" panose="02000000000000000000" pitchFamily="2" charset="0"/>
              </a:rPr>
              <a:t>b2)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Hắn</a:t>
            </a:r>
            <a:r>
              <a:rPr lang="en-US" altLang="en-US" sz="2600" dirty="0">
                <a:latin typeface="#9Slide03 AmpleSoft" panose="02000000000000000000" pitchFamily="2" charset="0"/>
              </a:rPr>
              <a:t> ta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thật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tàn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ác</a:t>
            </a:r>
            <a:r>
              <a:rPr lang="en-US" altLang="en-US" sz="2600" dirty="0">
                <a:latin typeface="#9Slide03 AmpleSoft" panose="02000000000000000000" pitchFamily="2" charset="0"/>
              </a:rPr>
              <a:t>,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cả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trẻ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em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hắn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cũng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không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tha</a:t>
            </a:r>
            <a:r>
              <a:rPr lang="en-US" altLang="en-US" sz="26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50000"/>
              </a:lnSpc>
              <a:buNone/>
            </a:pPr>
            <a:r>
              <a:rPr lang="en-US" altLang="en-US" sz="2600" dirty="0">
                <a:latin typeface="#9Slide03 AmpleSoft" panose="02000000000000000000" pitchFamily="2" charset="0"/>
              </a:rPr>
              <a:t>c1)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Nói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chuyện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một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lúc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600" b="1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đến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giờ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nấu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cơm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rồi</a:t>
            </a:r>
            <a:r>
              <a:rPr lang="en-US" altLang="en-US" sz="2600" dirty="0">
                <a:latin typeface="#9Slide03 AmpleSoft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600" dirty="0">
                <a:latin typeface="#9Slide03 AmpleSoft" panose="02000000000000000000" pitchFamily="2" charset="0"/>
              </a:rPr>
              <a:t>c2) Con </a:t>
            </a:r>
            <a:r>
              <a:rPr lang="en-US" altLang="en-US" sz="2600" b="1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600" b="1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nấu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cơm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xong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từ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lâu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rồi</a:t>
            </a:r>
            <a:r>
              <a:rPr lang="en-US" altLang="en-US" sz="2600" dirty="0">
                <a:latin typeface="#9Slide03 AmpleSoft" panose="02000000000000000000" pitchFamily="2" charset="0"/>
              </a:rPr>
              <a:t> </a:t>
            </a:r>
            <a:r>
              <a:rPr lang="en-US" altLang="en-US" sz="2600" dirty="0" err="1">
                <a:latin typeface="#9Slide03 AmpleSoft" panose="02000000000000000000" pitchFamily="2" charset="0"/>
              </a:rPr>
              <a:t>mẹ</a:t>
            </a:r>
            <a:r>
              <a:rPr lang="en-US" altLang="en-US" sz="2600" dirty="0">
                <a:latin typeface="#9Slide03 AmpleSoft" panose="02000000000000000000" pitchFamily="2" charset="0"/>
              </a:rPr>
              <a:t> ạ.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B1F4D-5A2C-98A8-038B-DD5794776BEF}"/>
              </a:ext>
            </a:extLst>
          </p:cNvPr>
          <p:cNvSpPr txBox="1"/>
          <p:nvPr/>
        </p:nvSpPr>
        <p:spPr>
          <a:xfrm>
            <a:off x="906208" y="895459"/>
            <a:ext cx="101111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Trong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câu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sau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đây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in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đậm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nào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trợ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in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đậm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nào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không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phải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trợ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?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Vì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#9Slide03 Ample" panose="02000000000000000000" pitchFamily="2" charset="0"/>
              </a:rPr>
              <a:t>sao</a:t>
            </a:r>
            <a:r>
              <a:rPr lang="en-US" altLang="en-US" sz="2800" dirty="0">
                <a:solidFill>
                  <a:srgbClr val="0070C0"/>
                </a:solidFill>
                <a:latin typeface="#9Slide03 Ample" panose="02000000000000000000" pitchFamily="2" charset="0"/>
              </a:rPr>
              <a:t>?</a:t>
            </a:r>
            <a:endParaRPr lang="en-SG" sz="2800" dirty="0">
              <a:solidFill>
                <a:srgbClr val="0070C0"/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785091" y="794327"/>
            <a:ext cx="10631053" cy="506424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E48C749-8704-E654-5230-52D28C0549C9}"/>
              </a:ext>
            </a:extLst>
          </p:cNvPr>
          <p:cNvSpPr txBox="1">
            <a:spLocks noChangeArrowheads="1"/>
          </p:cNvSpPr>
          <p:nvPr/>
        </p:nvSpPr>
        <p:spPr>
          <a:xfrm>
            <a:off x="961507" y="1035468"/>
            <a:ext cx="8473151" cy="4263453"/>
          </a:xfrm>
          <a:prstGeom prst="rect">
            <a:avLst/>
          </a:prstGeom>
        </p:spPr>
        <p:txBody>
          <a:bodyPr/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478" indent="-609478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a1)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Chính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thầy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hiệu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trưởng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tặng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tôi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quyển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sách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này</a:t>
            </a:r>
            <a:r>
              <a:rPr lang="en-US" altLang="en-US" sz="28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a2)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Chị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Dậu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là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nhân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vật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chính</a:t>
            </a:r>
            <a:r>
              <a:rPr lang="en-US" altLang="en-US" sz="2800" b="1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của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tác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phẩm</a:t>
            </a:r>
            <a:r>
              <a:rPr lang="en-US" altLang="en-US" sz="2800" dirty="0">
                <a:latin typeface="#9Slide03 AmpleSoft" panose="02000000000000000000" pitchFamily="2" charset="0"/>
              </a:rPr>
              <a:t> “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Tắt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đèn</a:t>
            </a:r>
            <a:r>
              <a:rPr lang="en-US" altLang="en-US" sz="2800" dirty="0">
                <a:latin typeface="#9Slide03 AmpleSoft" panose="02000000000000000000" pitchFamily="2" charset="0"/>
              </a:rPr>
              <a:t>”.</a:t>
            </a:r>
          </a:p>
          <a:p>
            <a:pPr marL="609478" indent="-609478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b1)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Hôm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này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tôi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đi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chơi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cả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ngày</a:t>
            </a:r>
            <a:r>
              <a:rPr lang="en-US" altLang="en-US" sz="2800" dirty="0">
                <a:latin typeface="#9Slide03 AmpleSoft" panose="02000000000000000000" pitchFamily="2" charset="0"/>
              </a:rPr>
              <a:t>, lang thang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khắp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xóm</a:t>
            </a:r>
            <a:r>
              <a:rPr lang="en-US" altLang="en-US" sz="28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b2)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Hắn</a:t>
            </a:r>
            <a:r>
              <a:rPr lang="en-US" altLang="en-US" sz="2800" dirty="0">
                <a:latin typeface="#9Slide03 AmpleSoft" panose="02000000000000000000" pitchFamily="2" charset="0"/>
              </a:rPr>
              <a:t> ta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thật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tàn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ác</a:t>
            </a:r>
            <a:r>
              <a:rPr lang="en-US" altLang="en-US" sz="2800" dirty="0">
                <a:latin typeface="#9Slide03 AmpleSoft" panose="02000000000000000000" pitchFamily="2" charset="0"/>
              </a:rPr>
              <a:t>,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cả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trẻ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em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hắn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cũng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không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tha</a:t>
            </a:r>
            <a:r>
              <a:rPr lang="en-US" altLang="en-US" sz="2800" dirty="0">
                <a:latin typeface="#9Slide03 AmpleSoft" panose="02000000000000000000" pitchFamily="2" charset="0"/>
              </a:rPr>
              <a:t>.</a:t>
            </a:r>
          </a:p>
          <a:p>
            <a:pPr marL="609478" indent="-609478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c1)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Nói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chuyện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một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lúc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800" b="1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đến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giờ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nấu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cơm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rồi</a:t>
            </a:r>
            <a:r>
              <a:rPr lang="en-US" altLang="en-US" sz="2800" dirty="0">
                <a:latin typeface="#9Slide03 AmpleSoft" panose="02000000000000000000" pitchFamily="2" charset="0"/>
              </a:rPr>
              <a:t>.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en-US" sz="2800" dirty="0">
                <a:latin typeface="#9Slide03 AmpleSoft" panose="02000000000000000000" pitchFamily="2" charset="0"/>
              </a:rPr>
              <a:t>c2) Con </a:t>
            </a:r>
            <a:r>
              <a:rPr lang="en-US" altLang="en-US" sz="2800" b="1" dirty="0" err="1">
                <a:latin typeface="#9Slide03 AmpleSoft" panose="02000000000000000000" pitchFamily="2" charset="0"/>
              </a:rPr>
              <a:t>đã</a:t>
            </a:r>
            <a:r>
              <a:rPr lang="en-US" altLang="en-US" sz="2800" b="1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nấu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cơm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xong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từ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lâu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rồi</a:t>
            </a:r>
            <a:r>
              <a:rPr lang="en-US" altLang="en-US" sz="2800" dirty="0">
                <a:latin typeface="#9Slide03 AmpleSoft" panose="02000000000000000000" pitchFamily="2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</a:rPr>
              <a:t>mẹ</a:t>
            </a:r>
            <a:r>
              <a:rPr lang="en-US" altLang="en-US" sz="2800" dirty="0">
                <a:latin typeface="#9Slide03 AmpleSoft" panose="02000000000000000000" pitchFamily="2" charset="0"/>
              </a:rPr>
              <a:t> ạ.</a:t>
            </a:r>
          </a:p>
        </p:txBody>
      </p:sp>
      <p:sp>
        <p:nvSpPr>
          <p:cNvPr id="4" name="Google Shape;281;p19">
            <a:extLst>
              <a:ext uri="{FF2B5EF4-FFF2-40B4-BE49-F238E27FC236}">
                <a16:creationId xmlns:a16="http://schemas.microsoft.com/office/drawing/2014/main" id="{64C89AD2-CE5E-B45F-385F-0203ED02C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1265235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vi-VN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rợ từ</a:t>
            </a:r>
            <a:endParaRPr lang="en-US" altLang="en-US" sz="2800" i="0" dirty="0">
              <a:latin typeface="#9Slide03 AmpleSoft" panose="02000000000000000000" pitchFamily="2" charset="0"/>
            </a:endParaRPr>
          </a:p>
        </p:txBody>
      </p:sp>
      <p:sp>
        <p:nvSpPr>
          <p:cNvPr id="5" name="Google Shape;281;p19">
            <a:extLst>
              <a:ext uri="{FF2B5EF4-FFF2-40B4-BE49-F238E27FC236}">
                <a16:creationId xmlns:a16="http://schemas.microsoft.com/office/drawing/2014/main" id="{17323D05-2104-A5A0-6A11-112893458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3515737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vi-VN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rợ từ</a:t>
            </a:r>
            <a:endParaRPr lang="en-US" altLang="en-US" sz="2800" i="0" dirty="0">
              <a:latin typeface="#9Slide03 AmpleSoft" panose="02000000000000000000" pitchFamily="2" charset="0"/>
            </a:endParaRPr>
          </a:p>
        </p:txBody>
      </p:sp>
      <p:sp>
        <p:nvSpPr>
          <p:cNvPr id="6" name="Google Shape;281;p19">
            <a:extLst>
              <a:ext uri="{FF2B5EF4-FFF2-40B4-BE49-F238E27FC236}">
                <a16:creationId xmlns:a16="http://schemas.microsoft.com/office/drawing/2014/main" id="{F2022C5E-556B-1081-5911-4224BDF57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4275236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T</a:t>
            </a:r>
            <a:r>
              <a:rPr lang="vi-VN" altLang="en-US" sz="2800" i="0" dirty="0">
                <a:solidFill>
                  <a:srgbClr val="FF000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rợ từ</a:t>
            </a:r>
            <a:endParaRPr lang="en-US" altLang="en-US" sz="2800" i="0" dirty="0">
              <a:latin typeface="#9Slide03 AmpleSoft" panose="02000000000000000000" pitchFamily="2" charset="0"/>
            </a:endParaRPr>
          </a:p>
        </p:txBody>
      </p:sp>
      <p:sp>
        <p:nvSpPr>
          <p:cNvPr id="7" name="Google Shape;281;p19">
            <a:extLst>
              <a:ext uri="{FF2B5EF4-FFF2-40B4-BE49-F238E27FC236}">
                <a16:creationId xmlns:a16="http://schemas.microsoft.com/office/drawing/2014/main" id="{D94BEF1B-0301-FE70-FA25-1A0B1E91C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2017699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endParaRPr lang="en-US" altLang="en-US" sz="2800" i="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8" name="Google Shape;281;p19">
            <a:extLst>
              <a:ext uri="{FF2B5EF4-FFF2-40B4-BE49-F238E27FC236}">
                <a16:creationId xmlns:a16="http://schemas.microsoft.com/office/drawing/2014/main" id="{372EB274-9FF6-9F30-C9BF-34CEF68A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2777198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Phó</a:t>
            </a: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endParaRPr lang="en-US" altLang="en-US" sz="2800" i="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  <p:sp>
        <p:nvSpPr>
          <p:cNvPr id="9" name="Google Shape;281;p19">
            <a:extLst>
              <a:ext uri="{FF2B5EF4-FFF2-40B4-BE49-F238E27FC236}">
                <a16:creationId xmlns:a16="http://schemas.microsoft.com/office/drawing/2014/main" id="{2EA20334-54F0-D315-6B28-D5C84D44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8456" y="5071781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1pPr>
            <a:lvl2pPr marL="742950" indent="-28575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2pPr>
            <a:lvl3pPr marL="11430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3pPr>
            <a:lvl4pPr marL="16002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4pPr>
            <a:lvl5pPr marL="2057400" indent="-228600"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700" i="1">
                <a:solidFill>
                  <a:srgbClr val="339933"/>
                </a:solidFill>
                <a:latin typeface=".VnVogue" panose="020B7200000000000000" pitchFamily="34" charset="0"/>
              </a:defRPr>
            </a:lvl9pPr>
          </a:lstStyle>
          <a:p>
            <a:pPr>
              <a:buClr>
                <a:srgbClr val="FF0000"/>
              </a:buClr>
              <a:buSzPts val="2400"/>
              <a:buFont typeface="Times New Roman" panose="02020603050405020304" pitchFamily="18" charset="0"/>
              <a:buNone/>
            </a:pP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Phó</a:t>
            </a:r>
            <a:r>
              <a:rPr lang="en-SG" altLang="en-US" sz="2800" i="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altLang="en-US" sz="2800" i="0" dirty="0" err="1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endParaRPr lang="en-US" altLang="en-US" sz="2800" i="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淘宝网chenying0907出品 26">
            <a:extLst>
              <a:ext uri="{FF2B5EF4-FFF2-40B4-BE49-F238E27FC236}">
                <a16:creationId xmlns:a16="http://schemas.microsoft.com/office/drawing/2014/main" id="{6578FF4D-5ACB-495E-89D1-8195659E0B73}"/>
              </a:ext>
            </a:extLst>
          </p:cNvPr>
          <p:cNvSpPr/>
          <p:nvPr/>
        </p:nvSpPr>
        <p:spPr>
          <a:xfrm>
            <a:off x="491234" y="487303"/>
            <a:ext cx="2243226" cy="6101437"/>
          </a:xfrm>
          <a:prstGeom prst="rect">
            <a:avLst/>
          </a:prstGeom>
          <a:solidFill>
            <a:schemeClr val="accent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" name="淘宝网chenying0907出品 27">
            <a:extLst>
              <a:ext uri="{FF2B5EF4-FFF2-40B4-BE49-F238E27FC236}">
                <a16:creationId xmlns:a16="http://schemas.microsoft.com/office/drawing/2014/main" id="{3D9CE8C1-01C8-4F24-9818-6C923D5A4EC2}"/>
              </a:ext>
            </a:extLst>
          </p:cNvPr>
          <p:cNvGrpSpPr/>
          <p:nvPr/>
        </p:nvGrpSpPr>
        <p:grpSpPr>
          <a:xfrm>
            <a:off x="2544905" y="1634674"/>
            <a:ext cx="9276980" cy="1477328"/>
            <a:chOff x="7959931" y="1160727"/>
            <a:chExt cx="9276980" cy="1477328"/>
          </a:xfrm>
        </p:grpSpPr>
        <p:sp>
          <p:nvSpPr>
            <p:cNvPr id="10" name="淘宝网chenying0907出品 10">
              <a:extLst>
                <a:ext uri="{FF2B5EF4-FFF2-40B4-BE49-F238E27FC236}">
                  <a16:creationId xmlns:a16="http://schemas.microsoft.com/office/drawing/2014/main" id="{C4DC0C79-5D63-4891-91E8-75D034171985}"/>
                </a:ext>
              </a:extLst>
            </p:cNvPr>
            <p:cNvSpPr/>
            <p:nvPr/>
          </p:nvSpPr>
          <p:spPr>
            <a:xfrm>
              <a:off x="7959931" y="1981200"/>
              <a:ext cx="1100768" cy="333375"/>
            </a:xfrm>
            <a:custGeom>
              <a:avLst/>
              <a:gdLst>
                <a:gd name="connsiteX0" fmla="*/ 0 w 1428750"/>
                <a:gd name="connsiteY0" fmla="*/ 333375 h 333375"/>
                <a:gd name="connsiteX1" fmla="*/ 28575 w 1428750"/>
                <a:gd name="connsiteY1" fmla="*/ 285750 h 333375"/>
                <a:gd name="connsiteX2" fmla="*/ 66675 w 1428750"/>
                <a:gd name="connsiteY2" fmla="*/ 266700 h 333375"/>
                <a:gd name="connsiteX3" fmla="*/ 171450 w 1428750"/>
                <a:gd name="connsiteY3" fmla="*/ 219075 h 333375"/>
                <a:gd name="connsiteX4" fmla="*/ 266700 w 1428750"/>
                <a:gd name="connsiteY4" fmla="*/ 200025 h 333375"/>
                <a:gd name="connsiteX5" fmla="*/ 333375 w 1428750"/>
                <a:gd name="connsiteY5" fmla="*/ 180975 h 333375"/>
                <a:gd name="connsiteX6" fmla="*/ 390525 w 1428750"/>
                <a:gd name="connsiteY6" fmla="*/ 171450 h 333375"/>
                <a:gd name="connsiteX7" fmla="*/ 438150 w 1428750"/>
                <a:gd name="connsiteY7" fmla="*/ 161925 h 333375"/>
                <a:gd name="connsiteX8" fmla="*/ 714375 w 1428750"/>
                <a:gd name="connsiteY8" fmla="*/ 171450 h 333375"/>
                <a:gd name="connsiteX9" fmla="*/ 800100 w 1428750"/>
                <a:gd name="connsiteY9" fmla="*/ 180975 h 333375"/>
                <a:gd name="connsiteX10" fmla="*/ 952500 w 1428750"/>
                <a:gd name="connsiteY10" fmla="*/ 190500 h 333375"/>
                <a:gd name="connsiteX11" fmla="*/ 1009650 w 1428750"/>
                <a:gd name="connsiteY11" fmla="*/ 200025 h 333375"/>
                <a:gd name="connsiteX12" fmla="*/ 1057275 w 1428750"/>
                <a:gd name="connsiteY12" fmla="*/ 209550 h 333375"/>
                <a:gd name="connsiteX13" fmla="*/ 1219200 w 1428750"/>
                <a:gd name="connsiteY13" fmla="*/ 200025 h 333375"/>
                <a:gd name="connsiteX14" fmla="*/ 1285875 w 1428750"/>
                <a:gd name="connsiteY14" fmla="*/ 161925 h 333375"/>
                <a:gd name="connsiteX15" fmla="*/ 1323975 w 1428750"/>
                <a:gd name="connsiteY15" fmla="*/ 133350 h 333375"/>
                <a:gd name="connsiteX16" fmla="*/ 1371600 w 1428750"/>
                <a:gd name="connsiteY16" fmla="*/ 85725 h 333375"/>
                <a:gd name="connsiteX17" fmla="*/ 1419225 w 1428750"/>
                <a:gd name="connsiteY17" fmla="*/ 0 h 333375"/>
                <a:gd name="connsiteX18" fmla="*/ 1428750 w 1428750"/>
                <a:gd name="connsiteY18" fmla="*/ 0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50" h="333375">
                  <a:moveTo>
                    <a:pt x="0" y="333375"/>
                  </a:moveTo>
                  <a:cubicBezTo>
                    <a:pt x="9525" y="317500"/>
                    <a:pt x="15484" y="298841"/>
                    <a:pt x="28575" y="285750"/>
                  </a:cubicBezTo>
                  <a:cubicBezTo>
                    <a:pt x="38615" y="275710"/>
                    <a:pt x="54347" y="273745"/>
                    <a:pt x="66675" y="266700"/>
                  </a:cubicBezTo>
                  <a:cubicBezTo>
                    <a:pt x="122265" y="234934"/>
                    <a:pt x="74000" y="246144"/>
                    <a:pt x="171450" y="219075"/>
                  </a:cubicBezTo>
                  <a:cubicBezTo>
                    <a:pt x="202648" y="210409"/>
                    <a:pt x="235182" y="207441"/>
                    <a:pt x="266700" y="200025"/>
                  </a:cubicBezTo>
                  <a:cubicBezTo>
                    <a:pt x="289200" y="194731"/>
                    <a:pt x="310853" y="186172"/>
                    <a:pt x="333375" y="180975"/>
                  </a:cubicBezTo>
                  <a:cubicBezTo>
                    <a:pt x="352193" y="176632"/>
                    <a:pt x="371524" y="174905"/>
                    <a:pt x="390525" y="171450"/>
                  </a:cubicBezTo>
                  <a:cubicBezTo>
                    <a:pt x="406453" y="168554"/>
                    <a:pt x="422275" y="165100"/>
                    <a:pt x="438150" y="161925"/>
                  </a:cubicBezTo>
                  <a:lnTo>
                    <a:pt x="714375" y="171450"/>
                  </a:lnTo>
                  <a:cubicBezTo>
                    <a:pt x="743086" y="172961"/>
                    <a:pt x="771441" y="178682"/>
                    <a:pt x="800100" y="180975"/>
                  </a:cubicBezTo>
                  <a:cubicBezTo>
                    <a:pt x="850837" y="185034"/>
                    <a:pt x="901700" y="187325"/>
                    <a:pt x="952500" y="190500"/>
                  </a:cubicBezTo>
                  <a:lnTo>
                    <a:pt x="1009650" y="200025"/>
                  </a:lnTo>
                  <a:cubicBezTo>
                    <a:pt x="1025578" y="202921"/>
                    <a:pt x="1041086" y="209550"/>
                    <a:pt x="1057275" y="209550"/>
                  </a:cubicBezTo>
                  <a:cubicBezTo>
                    <a:pt x="1111343" y="209550"/>
                    <a:pt x="1165225" y="203200"/>
                    <a:pt x="1219200" y="200025"/>
                  </a:cubicBezTo>
                  <a:cubicBezTo>
                    <a:pt x="1256406" y="181422"/>
                    <a:pt x="1254461" y="184364"/>
                    <a:pt x="1285875" y="161925"/>
                  </a:cubicBezTo>
                  <a:cubicBezTo>
                    <a:pt x="1298793" y="152698"/>
                    <a:pt x="1312750" y="144575"/>
                    <a:pt x="1323975" y="133350"/>
                  </a:cubicBezTo>
                  <a:cubicBezTo>
                    <a:pt x="1387475" y="69850"/>
                    <a:pt x="1295400" y="136525"/>
                    <a:pt x="1371600" y="85725"/>
                  </a:cubicBezTo>
                  <a:cubicBezTo>
                    <a:pt x="1378790" y="64155"/>
                    <a:pt x="1397390" y="0"/>
                    <a:pt x="1419225" y="0"/>
                  </a:cubicBezTo>
                  <a:lnTo>
                    <a:pt x="1428750" y="0"/>
                  </a:ln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淘宝网chenying0907出品 11">
              <a:extLst>
                <a:ext uri="{FF2B5EF4-FFF2-40B4-BE49-F238E27FC236}">
                  <a16:creationId xmlns:a16="http://schemas.microsoft.com/office/drawing/2014/main" id="{5577A178-9DB9-46B0-85EC-55B608A6D21F}"/>
                </a:ext>
              </a:extLst>
            </p:cNvPr>
            <p:cNvSpPr/>
            <p:nvPr/>
          </p:nvSpPr>
          <p:spPr>
            <a:xfrm>
              <a:off x="9045612" y="1816100"/>
              <a:ext cx="165100" cy="165100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>
              <a:outerShdw blurRad="25400" sx="110000" sy="110000" algn="ctr" rotWithShape="0">
                <a:schemeClr val="accent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淘宝网chenying0907出品 13">
              <a:extLst>
                <a:ext uri="{FF2B5EF4-FFF2-40B4-BE49-F238E27FC236}">
                  <a16:creationId xmlns:a16="http://schemas.microsoft.com/office/drawing/2014/main" id="{1EFA397A-A089-412C-B0FA-ECE579AF655A}"/>
                </a:ext>
              </a:extLst>
            </p:cNvPr>
            <p:cNvSpPr txBox="1"/>
            <p:nvPr/>
          </p:nvSpPr>
          <p:spPr>
            <a:xfrm>
              <a:off x="9589068" y="1160727"/>
              <a:ext cx="7647843" cy="147732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475"/>
                </a:spcBef>
                <a:buClr>
                  <a:srgbClr val="000000"/>
                </a:buClr>
                <a:buSzPts val="2400"/>
              </a:pPr>
              <a:r>
                <a:rPr lang="vi-VN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Có những từ có hình thức âm thanh giống với các trợ từ nhưng không phải là trợ từ (hiện tượng đồng âm).</a:t>
              </a:r>
              <a:r>
                <a:rPr lang="vi-VN" altLang="en-US" sz="3000" dirty="0">
                  <a:solidFill>
                    <a:srgbClr val="0000FF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endParaRPr lang="en-US" altLang="en-US" sz="3000" dirty="0">
                <a:latin typeface="#9Slide03 AmpleSoft" panose="02000000000000000000" pitchFamily="2" charset="0"/>
              </a:endParaRPr>
            </a:p>
          </p:txBody>
        </p:sp>
      </p:grpSp>
      <p:grpSp>
        <p:nvGrpSpPr>
          <p:cNvPr id="4" name="淘宝网chenying0907出品 29">
            <a:extLst>
              <a:ext uri="{FF2B5EF4-FFF2-40B4-BE49-F238E27FC236}">
                <a16:creationId xmlns:a16="http://schemas.microsoft.com/office/drawing/2014/main" id="{EFD83815-CDFD-4BAC-8CD0-E254F969EB1E}"/>
              </a:ext>
            </a:extLst>
          </p:cNvPr>
          <p:cNvGrpSpPr/>
          <p:nvPr/>
        </p:nvGrpSpPr>
        <p:grpSpPr>
          <a:xfrm>
            <a:off x="2337495" y="3588024"/>
            <a:ext cx="9484390" cy="1650588"/>
            <a:chOff x="7752521" y="3291526"/>
            <a:chExt cx="9484390" cy="1650588"/>
          </a:xfrm>
        </p:grpSpPr>
        <p:sp>
          <p:nvSpPr>
            <p:cNvPr id="6" name="淘宝网chenying0907出品 19">
              <a:extLst>
                <a:ext uri="{FF2B5EF4-FFF2-40B4-BE49-F238E27FC236}">
                  <a16:creationId xmlns:a16="http://schemas.microsoft.com/office/drawing/2014/main" id="{E2373DA7-E959-40D0-A6B7-CF8C733ED9CD}"/>
                </a:ext>
              </a:extLst>
            </p:cNvPr>
            <p:cNvSpPr/>
            <p:nvPr/>
          </p:nvSpPr>
          <p:spPr>
            <a:xfrm>
              <a:off x="7752521" y="4572000"/>
              <a:ext cx="1458192" cy="370114"/>
            </a:xfrm>
            <a:custGeom>
              <a:avLst/>
              <a:gdLst>
                <a:gd name="connsiteX0" fmla="*/ 0 w 2126343"/>
                <a:gd name="connsiteY0" fmla="*/ 0 h 370114"/>
                <a:gd name="connsiteX1" fmla="*/ 87086 w 2126343"/>
                <a:gd name="connsiteY1" fmla="*/ 14514 h 370114"/>
                <a:gd name="connsiteX2" fmla="*/ 123372 w 2126343"/>
                <a:gd name="connsiteY2" fmla="*/ 36286 h 370114"/>
                <a:gd name="connsiteX3" fmla="*/ 210457 w 2126343"/>
                <a:gd name="connsiteY3" fmla="*/ 79829 h 370114"/>
                <a:gd name="connsiteX4" fmla="*/ 254000 w 2126343"/>
                <a:gd name="connsiteY4" fmla="*/ 101600 h 370114"/>
                <a:gd name="connsiteX5" fmla="*/ 297543 w 2126343"/>
                <a:gd name="connsiteY5" fmla="*/ 130629 h 370114"/>
                <a:gd name="connsiteX6" fmla="*/ 333829 w 2126343"/>
                <a:gd name="connsiteY6" fmla="*/ 152400 h 370114"/>
                <a:gd name="connsiteX7" fmla="*/ 370115 w 2126343"/>
                <a:gd name="connsiteY7" fmla="*/ 181429 h 370114"/>
                <a:gd name="connsiteX8" fmla="*/ 420915 w 2126343"/>
                <a:gd name="connsiteY8" fmla="*/ 203200 h 370114"/>
                <a:gd name="connsiteX9" fmla="*/ 464457 w 2126343"/>
                <a:gd name="connsiteY9" fmla="*/ 224971 h 370114"/>
                <a:gd name="connsiteX10" fmla="*/ 573315 w 2126343"/>
                <a:gd name="connsiteY10" fmla="*/ 261257 h 370114"/>
                <a:gd name="connsiteX11" fmla="*/ 660400 w 2126343"/>
                <a:gd name="connsiteY11" fmla="*/ 290286 h 370114"/>
                <a:gd name="connsiteX12" fmla="*/ 696686 w 2126343"/>
                <a:gd name="connsiteY12" fmla="*/ 304800 h 370114"/>
                <a:gd name="connsiteX13" fmla="*/ 798286 w 2126343"/>
                <a:gd name="connsiteY13" fmla="*/ 326571 h 370114"/>
                <a:gd name="connsiteX14" fmla="*/ 914400 w 2126343"/>
                <a:gd name="connsiteY14" fmla="*/ 355600 h 370114"/>
                <a:gd name="connsiteX15" fmla="*/ 1052286 w 2126343"/>
                <a:gd name="connsiteY15" fmla="*/ 370114 h 370114"/>
                <a:gd name="connsiteX16" fmla="*/ 1299029 w 2126343"/>
                <a:gd name="connsiteY16" fmla="*/ 362857 h 370114"/>
                <a:gd name="connsiteX17" fmla="*/ 1320800 w 2126343"/>
                <a:gd name="connsiteY17" fmla="*/ 355600 h 370114"/>
                <a:gd name="connsiteX18" fmla="*/ 1444172 w 2126343"/>
                <a:gd name="connsiteY18" fmla="*/ 333829 h 370114"/>
                <a:gd name="connsiteX19" fmla="*/ 1524000 w 2126343"/>
                <a:gd name="connsiteY19" fmla="*/ 319314 h 370114"/>
                <a:gd name="connsiteX20" fmla="*/ 1632857 w 2126343"/>
                <a:gd name="connsiteY20" fmla="*/ 297543 h 370114"/>
                <a:gd name="connsiteX21" fmla="*/ 1654629 w 2126343"/>
                <a:gd name="connsiteY21" fmla="*/ 283029 h 370114"/>
                <a:gd name="connsiteX22" fmla="*/ 1690915 w 2126343"/>
                <a:gd name="connsiteY22" fmla="*/ 275771 h 370114"/>
                <a:gd name="connsiteX23" fmla="*/ 1719943 w 2126343"/>
                <a:gd name="connsiteY23" fmla="*/ 268514 h 370114"/>
                <a:gd name="connsiteX24" fmla="*/ 1741715 w 2126343"/>
                <a:gd name="connsiteY24" fmla="*/ 261257 h 370114"/>
                <a:gd name="connsiteX25" fmla="*/ 1807029 w 2126343"/>
                <a:gd name="connsiteY25" fmla="*/ 246743 h 370114"/>
                <a:gd name="connsiteX26" fmla="*/ 1843315 w 2126343"/>
                <a:gd name="connsiteY26" fmla="*/ 232229 h 370114"/>
                <a:gd name="connsiteX27" fmla="*/ 1872343 w 2126343"/>
                <a:gd name="connsiteY27" fmla="*/ 224971 h 370114"/>
                <a:gd name="connsiteX28" fmla="*/ 1915886 w 2126343"/>
                <a:gd name="connsiteY28" fmla="*/ 210457 h 370114"/>
                <a:gd name="connsiteX29" fmla="*/ 1937657 w 2126343"/>
                <a:gd name="connsiteY29" fmla="*/ 203200 h 370114"/>
                <a:gd name="connsiteX30" fmla="*/ 1959429 w 2126343"/>
                <a:gd name="connsiteY30" fmla="*/ 195943 h 370114"/>
                <a:gd name="connsiteX31" fmla="*/ 2010229 w 2126343"/>
                <a:gd name="connsiteY31" fmla="*/ 166914 h 370114"/>
                <a:gd name="connsiteX32" fmla="*/ 2053772 w 2126343"/>
                <a:gd name="connsiteY32" fmla="*/ 145143 h 370114"/>
                <a:gd name="connsiteX33" fmla="*/ 2075543 w 2126343"/>
                <a:gd name="connsiteY33" fmla="*/ 130629 h 370114"/>
                <a:gd name="connsiteX34" fmla="*/ 2090057 w 2126343"/>
                <a:gd name="connsiteY34" fmla="*/ 116114 h 370114"/>
                <a:gd name="connsiteX35" fmla="*/ 2126343 w 2126343"/>
                <a:gd name="connsiteY35" fmla="*/ 94343 h 370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126343" h="370114">
                  <a:moveTo>
                    <a:pt x="0" y="0"/>
                  </a:moveTo>
                  <a:cubicBezTo>
                    <a:pt x="10881" y="1360"/>
                    <a:pt x="68324" y="6175"/>
                    <a:pt x="87086" y="14514"/>
                  </a:cubicBezTo>
                  <a:cubicBezTo>
                    <a:pt x="99976" y="20243"/>
                    <a:pt x="110906" y="29686"/>
                    <a:pt x="123372" y="36286"/>
                  </a:cubicBezTo>
                  <a:cubicBezTo>
                    <a:pt x="152055" y="51471"/>
                    <a:pt x="181429" y="65315"/>
                    <a:pt x="210457" y="79829"/>
                  </a:cubicBezTo>
                  <a:cubicBezTo>
                    <a:pt x="224971" y="87086"/>
                    <a:pt x="240498" y="92599"/>
                    <a:pt x="254000" y="101600"/>
                  </a:cubicBezTo>
                  <a:cubicBezTo>
                    <a:pt x="268514" y="111276"/>
                    <a:pt x="282826" y="121264"/>
                    <a:pt x="297543" y="130629"/>
                  </a:cubicBezTo>
                  <a:cubicBezTo>
                    <a:pt x="309443" y="138202"/>
                    <a:pt x="322273" y="144311"/>
                    <a:pt x="333829" y="152400"/>
                  </a:cubicBezTo>
                  <a:cubicBezTo>
                    <a:pt x="346519" y="161283"/>
                    <a:pt x="357227" y="172837"/>
                    <a:pt x="370115" y="181429"/>
                  </a:cubicBezTo>
                  <a:cubicBezTo>
                    <a:pt x="388051" y="193386"/>
                    <a:pt x="401562" y="196749"/>
                    <a:pt x="420915" y="203200"/>
                  </a:cubicBezTo>
                  <a:cubicBezTo>
                    <a:pt x="455280" y="226110"/>
                    <a:pt x="428949" y="211314"/>
                    <a:pt x="464457" y="224971"/>
                  </a:cubicBezTo>
                  <a:cubicBezTo>
                    <a:pt x="555484" y="259981"/>
                    <a:pt x="508166" y="248228"/>
                    <a:pt x="573315" y="261257"/>
                  </a:cubicBezTo>
                  <a:cubicBezTo>
                    <a:pt x="660660" y="304931"/>
                    <a:pt x="573065" y="266468"/>
                    <a:pt x="660400" y="290286"/>
                  </a:cubicBezTo>
                  <a:cubicBezTo>
                    <a:pt x="672968" y="293714"/>
                    <a:pt x="684235" y="300969"/>
                    <a:pt x="696686" y="304800"/>
                  </a:cubicBezTo>
                  <a:cubicBezTo>
                    <a:pt x="781726" y="330966"/>
                    <a:pt x="725693" y="310072"/>
                    <a:pt x="798286" y="326571"/>
                  </a:cubicBezTo>
                  <a:cubicBezTo>
                    <a:pt x="837190" y="335413"/>
                    <a:pt x="874905" y="349958"/>
                    <a:pt x="914400" y="355600"/>
                  </a:cubicBezTo>
                  <a:cubicBezTo>
                    <a:pt x="994037" y="366976"/>
                    <a:pt x="948154" y="361437"/>
                    <a:pt x="1052286" y="370114"/>
                  </a:cubicBezTo>
                  <a:cubicBezTo>
                    <a:pt x="1134534" y="367695"/>
                    <a:pt x="1216866" y="367298"/>
                    <a:pt x="1299029" y="362857"/>
                  </a:cubicBezTo>
                  <a:cubicBezTo>
                    <a:pt x="1306667" y="362444"/>
                    <a:pt x="1313299" y="357100"/>
                    <a:pt x="1320800" y="355600"/>
                  </a:cubicBezTo>
                  <a:cubicBezTo>
                    <a:pt x="1361748" y="347410"/>
                    <a:pt x="1403063" y="341170"/>
                    <a:pt x="1444172" y="333829"/>
                  </a:cubicBezTo>
                  <a:cubicBezTo>
                    <a:pt x="1470796" y="329075"/>
                    <a:pt x="1497598" y="325181"/>
                    <a:pt x="1524000" y="319314"/>
                  </a:cubicBezTo>
                  <a:cubicBezTo>
                    <a:pt x="1603679" y="301608"/>
                    <a:pt x="1567316" y="308467"/>
                    <a:pt x="1632857" y="297543"/>
                  </a:cubicBezTo>
                  <a:cubicBezTo>
                    <a:pt x="1640114" y="292705"/>
                    <a:pt x="1646462" y="286092"/>
                    <a:pt x="1654629" y="283029"/>
                  </a:cubicBezTo>
                  <a:cubicBezTo>
                    <a:pt x="1666179" y="278698"/>
                    <a:pt x="1678874" y="278447"/>
                    <a:pt x="1690915" y="275771"/>
                  </a:cubicBezTo>
                  <a:cubicBezTo>
                    <a:pt x="1700651" y="273607"/>
                    <a:pt x="1710353" y="271254"/>
                    <a:pt x="1719943" y="268514"/>
                  </a:cubicBezTo>
                  <a:cubicBezTo>
                    <a:pt x="1727299" y="266412"/>
                    <a:pt x="1734294" y="263112"/>
                    <a:pt x="1741715" y="261257"/>
                  </a:cubicBezTo>
                  <a:cubicBezTo>
                    <a:pt x="1764720" y="255506"/>
                    <a:pt x="1784681" y="254192"/>
                    <a:pt x="1807029" y="246743"/>
                  </a:cubicBezTo>
                  <a:cubicBezTo>
                    <a:pt x="1819388" y="242624"/>
                    <a:pt x="1830957" y="236349"/>
                    <a:pt x="1843315" y="232229"/>
                  </a:cubicBezTo>
                  <a:cubicBezTo>
                    <a:pt x="1852777" y="229075"/>
                    <a:pt x="1862790" y="227837"/>
                    <a:pt x="1872343" y="224971"/>
                  </a:cubicBezTo>
                  <a:cubicBezTo>
                    <a:pt x="1886997" y="220575"/>
                    <a:pt x="1901372" y="215295"/>
                    <a:pt x="1915886" y="210457"/>
                  </a:cubicBezTo>
                  <a:lnTo>
                    <a:pt x="1937657" y="203200"/>
                  </a:lnTo>
                  <a:lnTo>
                    <a:pt x="1959429" y="195943"/>
                  </a:lnTo>
                  <a:cubicBezTo>
                    <a:pt x="2012470" y="160582"/>
                    <a:pt x="1945777" y="203744"/>
                    <a:pt x="2010229" y="166914"/>
                  </a:cubicBezTo>
                  <a:cubicBezTo>
                    <a:pt x="2049617" y="144406"/>
                    <a:pt x="2013856" y="158448"/>
                    <a:pt x="2053772" y="145143"/>
                  </a:cubicBezTo>
                  <a:cubicBezTo>
                    <a:pt x="2061029" y="140305"/>
                    <a:pt x="2068732" y="136078"/>
                    <a:pt x="2075543" y="130629"/>
                  </a:cubicBezTo>
                  <a:cubicBezTo>
                    <a:pt x="2080886" y="126355"/>
                    <a:pt x="2084190" y="119634"/>
                    <a:pt x="2090057" y="116114"/>
                  </a:cubicBezTo>
                  <a:cubicBezTo>
                    <a:pt x="2137164" y="87849"/>
                    <a:pt x="2089566" y="131120"/>
                    <a:pt x="2126343" y="94343"/>
                  </a:cubicBezTo>
                </a:path>
              </a:pathLst>
            </a:custGeom>
            <a:noFill/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淘宝网chenying0907出品 20">
              <a:extLst>
                <a:ext uri="{FF2B5EF4-FFF2-40B4-BE49-F238E27FC236}">
                  <a16:creationId xmlns:a16="http://schemas.microsoft.com/office/drawing/2014/main" id="{3B7C9DB1-D8AA-437A-B759-94A65999E11B}"/>
                </a:ext>
              </a:extLst>
            </p:cNvPr>
            <p:cNvSpPr/>
            <p:nvPr/>
          </p:nvSpPr>
          <p:spPr>
            <a:xfrm>
              <a:off x="9210712" y="4587234"/>
              <a:ext cx="165100" cy="165100"/>
            </a:xfrm>
            <a:prstGeom prst="ellipse">
              <a:avLst/>
            </a:prstGeom>
            <a:solidFill>
              <a:schemeClr val="tx2"/>
            </a:solidFill>
            <a:ln w="25400">
              <a:solidFill>
                <a:schemeClr val="bg1"/>
              </a:solidFill>
            </a:ln>
            <a:effectLst>
              <a:outerShdw blurRad="25400" sx="110000" sy="110000" algn="ctr" rotWithShape="0">
                <a:schemeClr val="accent1">
                  <a:alpha val="9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3200">
                <a:latin typeface="#9Slide03 AmpleSoft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淘宝网chenying0907出品 22">
              <a:extLst>
                <a:ext uri="{FF2B5EF4-FFF2-40B4-BE49-F238E27FC236}">
                  <a16:creationId xmlns:a16="http://schemas.microsoft.com/office/drawing/2014/main" id="{A7B105EC-8ABC-4D87-BA94-7DD03AE151CA}"/>
                </a:ext>
              </a:extLst>
            </p:cNvPr>
            <p:cNvSpPr txBox="1"/>
            <p:nvPr/>
          </p:nvSpPr>
          <p:spPr>
            <a:xfrm>
              <a:off x="9589068" y="3291526"/>
              <a:ext cx="7647843" cy="101566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475"/>
                </a:spcBef>
                <a:buClr>
                  <a:srgbClr val="0000FF"/>
                </a:buClr>
                <a:buSzPts val="2000"/>
              </a:pPr>
              <a:r>
                <a:rPr lang="vi-VN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Cách phân biệt:</a:t>
              </a:r>
              <a:r>
                <a:rPr lang="en-SG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D</a:t>
              </a:r>
              <a:r>
                <a:rPr lang="vi-VN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ựa vào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ngữ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cảnh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cụ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thể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để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phân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biệt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 </a:t>
              </a:r>
              <a:r>
                <a:rPr lang="en-US" altLang="en-US" sz="3000" dirty="0" err="1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nghĩa</a:t>
              </a:r>
              <a:r>
                <a:rPr lang="en-US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, </a:t>
              </a:r>
              <a:r>
                <a:rPr lang="vi-VN" altLang="en-US" sz="3000" dirty="0">
                  <a:solidFill>
                    <a:srgbClr val="000000"/>
                  </a:solidFill>
                  <a:latin typeface="#9Slide03 AmpleSoft" panose="02000000000000000000" pitchFamily="2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tác dụng của từ trong câu:</a:t>
              </a:r>
              <a:endParaRPr lang="en-US" altLang="en-US" sz="3000" dirty="0">
                <a:latin typeface="#9Slide03 AmpleSoft" panose="02000000000000000000" pitchFamily="2" charset="0"/>
              </a:endParaRPr>
            </a:p>
          </p:txBody>
        </p:sp>
      </p:grpSp>
      <p:pic>
        <p:nvPicPr>
          <p:cNvPr id="5" name="图片 1">
            <a:extLst>
              <a:ext uri="{FF2B5EF4-FFF2-40B4-BE49-F238E27FC236}">
                <a16:creationId xmlns:a16="http://schemas.microsoft.com/office/drawing/2014/main" id="{CD073AB4-568A-4ADB-B8FF-7D6888240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04" y="1055169"/>
            <a:ext cx="2645855" cy="5537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627884-8E11-41DE-A899-56B3EA03A275}"/>
              </a:ext>
            </a:extLst>
          </p:cNvPr>
          <p:cNvSpPr txBox="1"/>
          <p:nvPr/>
        </p:nvSpPr>
        <p:spPr>
          <a:xfrm>
            <a:off x="5323192" y="494815"/>
            <a:ext cx="15456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</a:t>
            </a:r>
            <a:r>
              <a:rPr lang="en-SG" sz="40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ƯU Ý</a:t>
            </a:r>
          </a:p>
        </p:txBody>
      </p:sp>
      <p:sp>
        <p:nvSpPr>
          <p:cNvPr id="15" name="淘宝网chenying0907出品 21">
            <a:extLst>
              <a:ext uri="{FF2B5EF4-FFF2-40B4-BE49-F238E27FC236}">
                <a16:creationId xmlns:a16="http://schemas.microsoft.com/office/drawing/2014/main" id="{0B656381-4E5B-4ECD-8C41-1462E7A265F8}"/>
              </a:ext>
            </a:extLst>
          </p:cNvPr>
          <p:cNvSpPr txBox="1"/>
          <p:nvPr/>
        </p:nvSpPr>
        <p:spPr>
          <a:xfrm>
            <a:off x="4174042" y="4759747"/>
            <a:ext cx="7226736" cy="15414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75"/>
              </a:spcBef>
              <a:buClr>
                <a:srgbClr val="000000"/>
              </a:buClr>
              <a:buSzPts val="2400"/>
            </a:pPr>
            <a:r>
              <a:rPr lang="vi-VN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SG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Nó đi với từ, ngữ nào?</a:t>
            </a:r>
            <a:endParaRPr lang="en-US" altLang="en-US" sz="3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  <a:p>
            <a:pPr algn="just">
              <a:spcBef>
                <a:spcPts val="475"/>
              </a:spcBef>
              <a:buClr>
                <a:srgbClr val="000000"/>
              </a:buClr>
              <a:buSzPts val="2400"/>
            </a:pPr>
            <a:r>
              <a:rPr lang="vi-VN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+</a:t>
            </a:r>
            <a:r>
              <a:rPr lang="en-SG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70C0"/>
                </a:solidFill>
                <a:latin typeface="#9Slide03 AmpleSoft" panose="02000000000000000000" pitchFamily="2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Có nhấn mạnh hoặc biểu thị thái độ đánh giá sự việc, sự vật của người nói không?                    </a:t>
            </a:r>
            <a:endParaRPr lang="en-US" altLang="en-US" sz="3000" dirty="0">
              <a:solidFill>
                <a:srgbClr val="0070C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4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1272999" y="2326557"/>
            <a:ext cx="8880417" cy="265958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淘宝网chenying0907出品 4"/>
          <p:cNvSpPr/>
          <p:nvPr/>
        </p:nvSpPr>
        <p:spPr>
          <a:xfrm>
            <a:off x="2235659" y="2031308"/>
            <a:ext cx="9217429" cy="35105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84" y="541808"/>
            <a:ext cx="3598149" cy="4728782"/>
          </a:xfrm>
          <a:prstGeom prst="rect">
            <a:avLst/>
          </a:prstGeom>
        </p:spPr>
      </p:pic>
      <p:sp>
        <p:nvSpPr>
          <p:cNvPr id="4" name="淘宝网chenying0907出品 3"/>
          <p:cNvSpPr/>
          <p:nvPr/>
        </p:nvSpPr>
        <p:spPr>
          <a:xfrm>
            <a:off x="2347419" y="2732349"/>
            <a:ext cx="8226555" cy="21126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淘宝网chenying0907出品 14"/>
          <p:cNvSpPr txBox="1"/>
          <p:nvPr/>
        </p:nvSpPr>
        <p:spPr>
          <a:xfrm>
            <a:off x="2475206" y="2959381"/>
            <a:ext cx="79709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dirty="0">
                <a:solidFill>
                  <a:srgbClr val="0070C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II. </a:t>
            </a:r>
            <a:r>
              <a:rPr lang="en-SG" altLang="zh-CN" sz="96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Luyện</a:t>
            </a:r>
            <a:r>
              <a:rPr lang="en-SG" altLang="zh-CN" sz="9600" dirty="0">
                <a:solidFill>
                  <a:srgbClr val="0070C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9600" dirty="0" err="1">
                <a:solidFill>
                  <a:srgbClr val="0070C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tập</a:t>
            </a:r>
            <a:endParaRPr lang="zh-CN" altLang="en-US" sz="9600" dirty="0">
              <a:solidFill>
                <a:srgbClr val="0070C0"/>
              </a:solidFill>
              <a:latin typeface="#9Slide03 AllRoundGothic" panose="020B0703020202020104" pitchFamily="34" charset="0"/>
              <a:ea typeface="方正清刻本悦宋简体" panose="02000000000000000000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4" action="ppaction://hlinksldjump"/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8000"/>
                </a:solidFill>
                <a:latin typeface="Algerian" panose="04020705040A02060702" pitchFamily="82" charset="0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13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1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971" y="563666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88" y="33846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9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392" y="48103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0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" y="5590195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26" y="1857720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1" y="18577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87" y="29878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0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5" y="4549316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0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355" y="476644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71" y="4911087"/>
            <a:ext cx="1382534" cy="1139823"/>
          </a:xfrm>
          <a:prstGeom prst="rect">
            <a:avLst/>
          </a:prstGeom>
        </p:spPr>
      </p:pic>
      <p:pic>
        <p:nvPicPr>
          <p:cNvPr id="3" name="Picture 2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31" action="ppaction://hlinksldjump"/>
          </p:cNvPr>
          <p:cNvSpPr/>
          <p:nvPr/>
        </p:nvSpPr>
        <p:spPr>
          <a:xfrm>
            <a:off x="3559030" y="33063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Danh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5" name="Rounded Rectangle 34">
            <a:hlinkClick r:id="rId32" action="ppaction://hlinksldjump"/>
          </p:cNvPr>
          <p:cNvSpPr/>
          <p:nvPr/>
        </p:nvSpPr>
        <p:spPr>
          <a:xfrm>
            <a:off x="1301795" y="44570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Tính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6" name="Rounded Rectangle 35">
            <a:hlinkClick r:id="rId33" action="ppaction://hlinksldjump"/>
          </p:cNvPr>
          <p:cNvSpPr/>
          <p:nvPr/>
        </p:nvSpPr>
        <p:spPr>
          <a:xfrm>
            <a:off x="5342809" y="43055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7" name="Rounded Rectangle 36">
            <a:hlinkClick r:id="rId34" action="ppaction://hlinksldjump"/>
          </p:cNvPr>
          <p:cNvSpPr/>
          <p:nvPr/>
        </p:nvSpPr>
        <p:spPr>
          <a:xfrm>
            <a:off x="8338255" y="335580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Động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9" name="Rounded Rectangle 38">
            <a:hlinkClick r:id="rId35" action="ppaction://hlinksldjump"/>
          </p:cNvPr>
          <p:cNvSpPr/>
          <p:nvPr/>
        </p:nvSpPr>
        <p:spPr>
          <a:xfrm>
            <a:off x="10564089" y="426204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Phó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0" name="Rounded Rectangle 39">
            <a:hlinkClick r:id="rId36" action="ppaction://hlinksldjump"/>
          </p:cNvPr>
          <p:cNvSpPr/>
          <p:nvPr/>
        </p:nvSpPr>
        <p:spPr>
          <a:xfrm>
            <a:off x="8208326" y="5682486"/>
            <a:ext cx="124132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Trạng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1" name="Rounded Rectangle 40">
            <a:hlinkClick r:id="rId37" action="ppaction://hlinksldjump"/>
          </p:cNvPr>
          <p:cNvSpPr/>
          <p:nvPr/>
        </p:nvSpPr>
        <p:spPr>
          <a:xfrm>
            <a:off x="5705350" y="6309001"/>
            <a:ext cx="1384988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Quan </a:t>
            </a:r>
            <a:r>
              <a:rPr lang="en-US" dirty="0" err="1">
                <a:solidFill>
                  <a:srgbClr val="0000FF"/>
                </a:solidFill>
              </a:rPr>
              <a:t>hệ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3" name="Rounded Rectangle 42">
            <a:hlinkClick r:id="rId38" action="ppaction://hlinksldjump"/>
          </p:cNvPr>
          <p:cNvSpPr/>
          <p:nvPr/>
        </p:nvSpPr>
        <p:spPr>
          <a:xfrm>
            <a:off x="10520016" y="6340173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Ngăn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Nắp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Rounded Rectangle 43">
            <a:hlinkClick r:id="rId39" action="ppaction://hlinksldjump"/>
          </p:cNvPr>
          <p:cNvSpPr/>
          <p:nvPr/>
        </p:nvSpPr>
        <p:spPr>
          <a:xfrm>
            <a:off x="437775" y="61079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Trợ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5" name="Rounded Rectangle 44">
            <a:hlinkClick r:id="rId40" action="ppaction://hlinksldjump"/>
          </p:cNvPr>
          <p:cNvSpPr/>
          <p:nvPr/>
        </p:nvSpPr>
        <p:spPr>
          <a:xfrm>
            <a:off x="3552913" y="59682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00FF"/>
                </a:solidFill>
              </a:rPr>
              <a:t>Đại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79090" y="1061755"/>
            <a:ext cx="7757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Nhưng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điểm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quan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trọng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nhất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chính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là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con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người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34047" y="3314864"/>
            <a:ext cx="75239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Trợ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chính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” n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hấn mạnh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đối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tới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(con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ngươi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sói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chứ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không phải cái gì khác.</a:t>
            </a:r>
            <a:endParaRPr lang="en-US" sz="3600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40096" y="835118"/>
            <a:ext cx="7711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Nhưng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chỉ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có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cách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làm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vậy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phải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thật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nhanh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.</a:t>
            </a:r>
            <a:endParaRPr lang="en-US" sz="4000" i="1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29795" y="2917675"/>
            <a:ext cx="7885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Trợ từ “chỉ” biểu thị thái độ đánh giá của Sói Lam về cách thức cứu Ánh Vàng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cắt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đứt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lưới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) 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là cách duy nhất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, 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không còn cách nào khác nữa.</a:t>
            </a:r>
            <a:endParaRPr lang="en-US" sz="3600" dirty="0">
              <a:solidFill>
                <a:srgbClr val="008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54617" y="2054708"/>
            <a:ext cx="728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may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mắn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vẫn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5425B-D705-FD8C-BB63-AD82C4C83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67CF5930-858E-64BA-AB14-8ED695318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855301"/>
              </p:ext>
            </p:extLst>
          </p:nvPr>
        </p:nvGraphicFramePr>
        <p:xfrm>
          <a:off x="1043609" y="834887"/>
          <a:ext cx="5550008" cy="500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751">
                  <a:extLst>
                    <a:ext uri="{9D8B030D-6E8A-4147-A177-3AD203B41FA5}">
                      <a16:colId xmlns:a16="http://schemas.microsoft.com/office/drawing/2014/main" val="3402691748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404689549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2400393554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1247970023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3036706764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4162335084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1278879870"/>
                    </a:ext>
                  </a:extLst>
                </a:gridCol>
                <a:gridCol w="693751">
                  <a:extLst>
                    <a:ext uri="{9D8B030D-6E8A-4147-A177-3AD203B41FA5}">
                      <a16:colId xmlns:a16="http://schemas.microsoft.com/office/drawing/2014/main" val="2442048152"/>
                    </a:ext>
                  </a:extLst>
                </a:gridCol>
              </a:tblGrid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6921495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152170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320034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655565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867338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153504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469740"/>
                  </a:ext>
                </a:extLst>
              </a:tr>
              <a:tr h="6261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#9Slide03 AmpleSoft" panose="02000000000000000000" pitchFamily="2" charset="0"/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6763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89151C6-B52C-D7A7-FBB1-7D0977870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26" y="834887"/>
            <a:ext cx="2857500" cy="2857500"/>
          </a:xfrm>
          <a:prstGeom prst="rect">
            <a:avLst/>
          </a:prstGeom>
        </p:spPr>
      </p:pic>
      <p:sp>
        <p:nvSpPr>
          <p:cNvPr id="7" name="矩形 18">
            <a:extLst>
              <a:ext uri="{FF2B5EF4-FFF2-40B4-BE49-F238E27FC236}">
                <a16:creationId xmlns:a16="http://schemas.microsoft.com/office/drawing/2014/main" id="{47B1A3DF-AC3B-07CB-9BD3-21DC0348EB2C}"/>
              </a:ext>
            </a:extLst>
          </p:cNvPr>
          <p:cNvSpPr/>
          <p:nvPr/>
        </p:nvSpPr>
        <p:spPr>
          <a:xfrm>
            <a:off x="7314297" y="3902559"/>
            <a:ext cx="354939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Tìm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tên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05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từ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loại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xuất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hiện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trong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bảng</a:t>
            </a:r>
            <a:r>
              <a:rPr lang="en-US" altLang="zh-CN" sz="3400" b="1" dirty="0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 </a:t>
            </a:r>
            <a:r>
              <a:rPr lang="en-US" altLang="zh-CN" sz="3400" b="1" dirty="0" err="1">
                <a:solidFill>
                  <a:srgbClr val="FF0000"/>
                </a:solidFill>
                <a:latin typeface="#9Slide03 AllRoundGothic" panose="020B0703020202020104" pitchFamily="34" charset="0"/>
                <a:cs typeface="+mn-ea"/>
                <a:sym typeface="+mn-lt"/>
              </a:rPr>
              <a:t>sau</a:t>
            </a:r>
            <a:endParaRPr lang="zh-CN" altLang="en-US" sz="3400" b="1" dirty="0">
              <a:solidFill>
                <a:srgbClr val="FF0000"/>
              </a:solidFill>
              <a:latin typeface="#9Slide03 AllRoundGothic" panose="020B0703020202020104" pitchFamily="34" charset="0"/>
              <a:cs typeface="+mn-ea"/>
              <a:sym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79752-026D-6764-8544-1EF2F9E81678}"/>
              </a:ext>
            </a:extLst>
          </p:cNvPr>
          <p:cNvSpPr/>
          <p:nvPr/>
        </p:nvSpPr>
        <p:spPr>
          <a:xfrm>
            <a:off x="1062398" y="1491430"/>
            <a:ext cx="4136996" cy="575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78B6FE-B4CE-17BD-4C6A-DD6E2D7CB9BC}"/>
              </a:ext>
            </a:extLst>
          </p:cNvPr>
          <p:cNvSpPr/>
          <p:nvPr/>
        </p:nvSpPr>
        <p:spPr>
          <a:xfrm>
            <a:off x="5920074" y="870512"/>
            <a:ext cx="647373" cy="37213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1C19E6-37F9-A313-7D6C-1FDF004EA5C6}"/>
              </a:ext>
            </a:extLst>
          </p:cNvPr>
          <p:cNvSpPr/>
          <p:nvPr/>
        </p:nvSpPr>
        <p:spPr>
          <a:xfrm>
            <a:off x="1750115" y="2733264"/>
            <a:ext cx="3449279" cy="575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A36FCE-1CE0-E334-07D3-3C685D45AE88}"/>
              </a:ext>
            </a:extLst>
          </p:cNvPr>
          <p:cNvSpPr/>
          <p:nvPr/>
        </p:nvSpPr>
        <p:spPr>
          <a:xfrm>
            <a:off x="1053548" y="3987659"/>
            <a:ext cx="2774173" cy="575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4D212-AE7D-D5F8-D89A-544AB6F2E023}"/>
              </a:ext>
            </a:extLst>
          </p:cNvPr>
          <p:cNvSpPr/>
          <p:nvPr/>
        </p:nvSpPr>
        <p:spPr>
          <a:xfrm>
            <a:off x="1750115" y="5240126"/>
            <a:ext cx="4136996" cy="5753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4" grpId="0" animBg="1"/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00932C-007D-517D-0A8E-9D97AB1968C2}"/>
              </a:ext>
            </a:extLst>
          </p:cNvPr>
          <p:cNvSpPr txBox="1"/>
          <p:nvPr/>
        </p:nvSpPr>
        <p:spPr>
          <a:xfrm>
            <a:off x="2240096" y="835118"/>
            <a:ext cx="7711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trợ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#9Slide03 Ample" panose="02000000000000000000" pitchFamily="2" charset="0"/>
                <a:ea typeface="Calibri" panose="020F0502020204030204" pitchFamily="34" charset="0"/>
              </a:rPr>
              <a:t>: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Ngay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tới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đầu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ngón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chân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mình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Sói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Lam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cũng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nhìn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thấy</a:t>
            </a:r>
            <a:r>
              <a:rPr lang="en-US" sz="3600" i="1" dirty="0">
                <a:solidFill>
                  <a:srgbClr val="FF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.</a:t>
            </a:r>
            <a:endParaRPr lang="en-US" sz="4000" i="1" dirty="0">
              <a:solidFill>
                <a:srgbClr val="FF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349AA2-8BA6-C8D6-3228-865DBDD69411}"/>
              </a:ext>
            </a:extLst>
          </p:cNvPr>
          <p:cNvSpPr txBox="1"/>
          <p:nvPr/>
        </p:nvSpPr>
        <p:spPr>
          <a:xfrm>
            <a:off x="2129795" y="2917675"/>
            <a:ext cx="78855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Trợ từ “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ngay</a:t>
            </a:r>
            <a:r>
              <a:rPr lang="vi-VN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”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nhấn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mạnh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tầm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chế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Sói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Lam,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nhìn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rõ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khoảng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gần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ngón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chân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”</a:t>
            </a:r>
            <a:endParaRPr lang="en-US" sz="3600" dirty="0">
              <a:solidFill>
                <a:srgbClr val="008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8A87BE-B96D-293E-BB8E-C16CACCC03E0}"/>
              </a:ext>
            </a:extLst>
          </p:cNvPr>
          <p:cNvSpPr txBox="1"/>
          <p:nvPr/>
        </p:nvSpPr>
        <p:spPr>
          <a:xfrm>
            <a:off x="2454617" y="2054708"/>
            <a:ext cx="728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may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mắn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vẫn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752" y="849580"/>
            <a:ext cx="82516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đậm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hẳn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vì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buồn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nên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Ánh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Vàng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muốn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được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nhìn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thấy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điều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mới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mẻ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Nó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mua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những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tám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quyển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truyện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0499" y="3637691"/>
            <a:ext cx="7634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</a:t>
            </a:r>
            <a:r>
              <a:rPr lang="vi-VN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hững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(1)</a:t>
            </a:r>
            <a:r>
              <a:rPr lang="vi-VN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- 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phó từ chỉ lượng;</a:t>
            </a:r>
            <a:r>
              <a:rPr lang="vi-VN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endParaRPr lang="en-US" sz="3000" b="1" i="1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</a:t>
            </a:r>
            <a:r>
              <a:rPr lang="vi-VN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hững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(2)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- 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trợ từ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thái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đánh giá việc mua 8 quyển truyện là nhiều</a:t>
            </a:r>
            <a:endParaRPr lang="en-US" sz="3000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008" y="5153482"/>
            <a:ext cx="2678528" cy="1704518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1" y="4804929"/>
            <a:ext cx="2197589" cy="1457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57B80B-AA06-E52F-4731-EE158E52AB8B}"/>
              </a:ext>
            </a:extLst>
          </p:cNvPr>
          <p:cNvSpPr txBox="1"/>
          <p:nvPr/>
        </p:nvSpPr>
        <p:spPr>
          <a:xfrm>
            <a:off x="2442153" y="834056"/>
            <a:ext cx="76348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đậm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Nó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đoán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ngay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chuyện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đã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xảy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ra.</a:t>
            </a:r>
            <a:endParaRPr lang="en-US" sz="3200" i="1" dirty="0">
              <a:solidFill>
                <a:srgbClr val="FF0000"/>
              </a:solidFill>
              <a:latin typeface="#9Slide03 AmpleSoft" panose="02000000000000000000" pitchFamily="2" charset="0"/>
            </a:endParaRP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Nhà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tôi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ở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ngay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cạnh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trường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31718-DEDD-9019-9BEE-55F8E4B0CD38}"/>
              </a:ext>
            </a:extLst>
          </p:cNvPr>
          <p:cNvSpPr txBox="1"/>
          <p:nvPr/>
        </p:nvSpPr>
        <p:spPr>
          <a:xfrm>
            <a:off x="2240499" y="3183643"/>
            <a:ext cx="763480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Ngay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(1)</a:t>
            </a:r>
            <a:r>
              <a:rPr lang="vi-VN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- 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phó từ 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thấy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sự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nhanh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chóng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tức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hành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đoán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”)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;</a:t>
            </a:r>
            <a:endParaRPr lang="en-US" sz="3000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Ngay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(2)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- 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trợ từ 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nhấn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mạnh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vị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trí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nhà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trường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rất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gần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698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86" y="5899552"/>
            <a:ext cx="2644214" cy="88964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86" y="4832308"/>
            <a:ext cx="1934194" cy="1769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D1505D-9F42-9305-7AD0-E6B80731E4E9}"/>
              </a:ext>
            </a:extLst>
          </p:cNvPr>
          <p:cNvSpPr txBox="1"/>
          <p:nvPr/>
        </p:nvSpPr>
        <p:spPr>
          <a:xfrm>
            <a:off x="2158409" y="834056"/>
            <a:ext cx="7918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in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đậm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?</a:t>
            </a: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Cậu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bé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ơi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, ở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đây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ngày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nào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ta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chẳng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bán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hàng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nghìn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con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lạc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đà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!</a:t>
            </a:r>
          </a:p>
          <a:p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Mùa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đông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sắp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#9Slide03 AmpleSoft" panose="02000000000000000000" pitchFamily="2" charset="0"/>
              </a:rPr>
              <a:t>rồi</a:t>
            </a:r>
            <a:r>
              <a:rPr lang="en-US" sz="3200" i="1" dirty="0">
                <a:solidFill>
                  <a:srgbClr val="FF0000"/>
                </a:solidFill>
                <a:latin typeface="#9Slide03 AmpleSoft" panose="02000000000000000000" pitchFamily="2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339EB-E86F-B40D-1C3E-FFB8C15C0657}"/>
              </a:ext>
            </a:extLst>
          </p:cNvPr>
          <p:cNvSpPr txBox="1"/>
          <p:nvPr/>
        </p:nvSpPr>
        <p:spPr>
          <a:xfrm>
            <a:off x="2711119" y="3571323"/>
            <a:ext cx="68131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Đến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(1)</a:t>
            </a:r>
            <a:r>
              <a:rPr lang="vi-VN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–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trợ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từ 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hiện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thái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đánh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giá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lượng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lạc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đà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nhiều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)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;</a:t>
            </a:r>
            <a:r>
              <a:rPr lang="vi-VN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endParaRPr lang="en-US" sz="3000" b="1" i="1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000" b="1" i="1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Đến</a:t>
            </a:r>
            <a:r>
              <a:rPr lang="en-US" sz="3000" b="1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(2)</a:t>
            </a:r>
            <a:r>
              <a:rPr lang="vi-VN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i="1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–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từ</a:t>
            </a:r>
            <a:endParaRPr lang="en-US" sz="3000" dirty="0">
              <a:solidFill>
                <a:srgbClr val="000000"/>
              </a:solidFill>
              <a:latin typeface="#9Slide03 AmpleSoft" panose="020000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561" y="5284626"/>
            <a:ext cx="2472444" cy="1573374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9" y="4617950"/>
            <a:ext cx="2050332" cy="1910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6EBDE7-F6A2-D33E-9185-143F239E8F91}"/>
              </a:ext>
            </a:extLst>
          </p:cNvPr>
          <p:cNvSpPr txBox="1"/>
          <p:nvPr/>
        </p:nvSpPr>
        <p:spPr>
          <a:xfrm>
            <a:off x="2454617" y="2054708"/>
            <a:ext cx="7282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Đây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một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hỏi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may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mắn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mà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vẫn</a:t>
            </a:r>
            <a:endParaRPr lang="en-US" sz="4000" dirty="0">
              <a:solidFill>
                <a:srgbClr val="FF0000"/>
              </a:solidFill>
              <a:latin typeface="#9Slide03 Ample" panose="02000000000000000000" pitchFamily="2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điểm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.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#9Slide03 Ampl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99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88" y="5883338"/>
            <a:ext cx="2896912" cy="97466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471" y="4617668"/>
            <a:ext cx="1800474" cy="19701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60462" y="1172245"/>
            <a:ext cx="8194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Cho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lặp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”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trích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: “Sau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lão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Toa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rồi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…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lái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buôn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Toa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bán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.” (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Mắt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mple" panose="02000000000000000000" pitchFamily="2" charset="0"/>
              </a:rPr>
              <a:t>Sói</a:t>
            </a:r>
            <a:r>
              <a:rPr lang="en-US" sz="3200" dirty="0">
                <a:solidFill>
                  <a:srgbClr val="FF0000"/>
                </a:solidFill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0462" y="3188400"/>
            <a:ext cx="81948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</a:t>
            </a:r>
            <a:r>
              <a:rPr lang="vi-VN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rợ từ “cả” được lặp lại 3 lần 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N</a:t>
            </a:r>
            <a:r>
              <a:rPr lang="vi-VN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hấn mạnh phạm vi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rộng</a:t>
            </a:r>
            <a:r>
              <a:rPr lang="vi-VN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của </a:t>
            </a:r>
            <a:r>
              <a:rPr lang="en-US" sz="3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hành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+ Cho </a:t>
            </a:r>
            <a:r>
              <a:rPr lang="en-US" sz="3200" kern="0" dirty="0" err="1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thấy</a:t>
            </a:r>
            <a:r>
              <a:rPr lang="en-US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 </a:t>
            </a:r>
            <a:r>
              <a:rPr lang="vi-VN" sz="3200" kern="0" dirty="0">
                <a:solidFill>
                  <a:srgbClr val="000000"/>
                </a:solidFill>
                <a:latin typeface="#9Slide03 AmpleSoft" panose="02000000000000000000" pitchFamily="2" charset="0"/>
                <a:ea typeface="Calibri" panose="020F0502020204030204" pitchFamily="34" charset="0"/>
              </a:rPr>
              <a:t>tâm hồn trong sáng, tình cảm yêu thương, sự gắn bó sâu nặng của Phi Châu với lạc đà Hàng Xén</a:t>
            </a:r>
            <a:endParaRPr lang="en-US" sz="3200" dirty="0"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2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5425B-D705-FD8C-BB63-AD82C4C83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A_淘宝网chenying0907出品 5">
            <a:extLst>
              <a:ext uri="{FF2B5EF4-FFF2-40B4-BE49-F238E27FC236}">
                <a16:creationId xmlns:a16="http://schemas.microsoft.com/office/drawing/2014/main" id="{FDAD12BD-7140-A56B-C4E2-416F8A945D3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11814" y="973674"/>
            <a:ext cx="736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4600" kern="2000" spc="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BÀI TẬP VỀ NHÀ</a:t>
            </a:r>
            <a:endParaRPr lang="en-US" altLang="zh-CN" sz="4600" kern="2000" spc="600" dirty="0">
              <a:solidFill>
                <a:srgbClr val="FF0000"/>
              </a:solidFill>
              <a:latin typeface="#9Slide03 AllRoundGothic" panose="020B0703020202020104" pitchFamily="34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058F9-C735-1F4B-2300-3E1CDD6180EB}"/>
              </a:ext>
            </a:extLst>
          </p:cNvPr>
          <p:cNvSpPr txBox="1"/>
          <p:nvPr/>
        </p:nvSpPr>
        <p:spPr>
          <a:xfrm>
            <a:off x="1282109" y="2132241"/>
            <a:ext cx="627586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Viết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khoảng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5 – 7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)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bày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cảm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nhận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nhân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/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việc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/ chi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ấn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tượng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bản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“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Mắt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sói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”,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văn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sử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dụng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ít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1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trợ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3600" dirty="0" err="1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3600" dirty="0">
                <a:latin typeface="#9Slide03 AmpleSoft" panose="02000000000000000000" pitchFamily="2" charset="0"/>
                <a:cs typeface="#9Slide03 Arima Madurai Black" panose="00000A00000000000000" pitchFamily="2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23DFC0-E632-9003-16D5-15B58D9F8D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76" y="1913861"/>
            <a:ext cx="4146698" cy="414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7FF0B6-B57B-79BE-B1D6-0A9F2583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7392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6458">
                  <a:extLst>
                    <a:ext uri="{9D8B030D-6E8A-4147-A177-3AD203B41FA5}">
                      <a16:colId xmlns:a16="http://schemas.microsoft.com/office/drawing/2014/main" val="4096914261"/>
                    </a:ext>
                  </a:extLst>
                </a:gridCol>
                <a:gridCol w="7928088">
                  <a:extLst>
                    <a:ext uri="{9D8B030D-6E8A-4147-A177-3AD203B41FA5}">
                      <a16:colId xmlns:a16="http://schemas.microsoft.com/office/drawing/2014/main" val="2721655042"/>
                    </a:ext>
                  </a:extLst>
                </a:gridCol>
                <a:gridCol w="1498059">
                  <a:extLst>
                    <a:ext uri="{9D8B030D-6E8A-4147-A177-3AD203B41FA5}">
                      <a16:colId xmlns:a16="http://schemas.microsoft.com/office/drawing/2014/main" val="286556683"/>
                    </a:ext>
                  </a:extLst>
                </a:gridCol>
                <a:gridCol w="1569395">
                  <a:extLst>
                    <a:ext uri="{9D8B030D-6E8A-4147-A177-3AD203B41FA5}">
                      <a16:colId xmlns:a16="http://schemas.microsoft.com/office/drawing/2014/main" val="3233108033"/>
                    </a:ext>
                  </a:extLst>
                </a:gridCol>
              </a:tblGrid>
              <a:tr h="85434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</a:rPr>
                        <a:t>Tiêu chí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</a:rPr>
                        <a:t>Đạt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</a:rPr>
                        <a:t>Chưa đạt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74563"/>
                  </a:ext>
                </a:extLst>
              </a:tr>
              <a:tr h="68712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thức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Lùi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1 ô,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chữ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cái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mở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đầu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viết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hoa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419508"/>
                  </a:ext>
                </a:extLst>
              </a:tr>
              <a:tr h="571131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mpleSoft" panose="02000000000000000000" pitchFamily="2" charset="0"/>
                        </a:rPr>
                        <a:t>Đủ dung lượng khoảng 5 – 7 câu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3844733"/>
                  </a:ext>
                </a:extLst>
              </a:tr>
              <a:tr h="1793344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dung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Giới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thiệu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được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nhân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vật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Lam/ Phi Châu/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)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hoặc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sự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việc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, chi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tiết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(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Sói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Lam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giải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cứu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Ánh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Vàng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/ Phi Châu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tìm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lạc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đà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Hàng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Xén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/ Phi Châu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và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báo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#9Slide03 AmpleSoft" panose="02000000000000000000" pitchFamily="2" charset="0"/>
                        </a:rPr>
                        <a:t>bạn</a:t>
                      </a:r>
                      <a:r>
                        <a:rPr lang="en-US" sz="2800" dirty="0">
                          <a:effectLst/>
                          <a:latin typeface="#9Slide03 AmpleSoft" panose="02000000000000000000" pitchFamily="2" charset="0"/>
                        </a:rPr>
                        <a:t>; …)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354545"/>
                  </a:ext>
                </a:extLst>
              </a:tr>
              <a:tr h="1003832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ngắn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gọn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/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/ chi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tiết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800" dirty="0">
                          <a:effectLst/>
                          <a:latin typeface="#9Slide03 AmpleSoft" panose="020000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2115"/>
                  </a:ext>
                </a:extLst>
              </a:tr>
              <a:tr h="1181181"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32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Nêu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rõ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/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sự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việc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/ chi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tiết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ấy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thú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vị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em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suy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nghĩ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ấn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tượng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#9Slide03 AmpleSoft" panose="02000000000000000000" pitchFamily="2" charset="0"/>
                          <a:ea typeface="Calibri" panose="020F0502020204030204" pitchFamily="34" charset="0"/>
                        </a:rPr>
                        <a:t>gì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152657"/>
                  </a:ext>
                </a:extLst>
              </a:tr>
              <a:tr h="767043">
                <a:tc vMerge="1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effectLst/>
                          <a:latin typeface="#9Slide03 AmpleSoft" panose="02000000000000000000" pitchFamily="2" charset="0"/>
                        </a:rPr>
                        <a:t>Có ít nhất một trợ từ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#9Slide03 AmpleSoft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573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15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淘宝网chenying0907出品 15"/>
          <p:cNvSpPr/>
          <p:nvPr>
            <p:custDataLst>
              <p:tags r:id="rId1"/>
            </p:custDataLst>
          </p:nvPr>
        </p:nvSpPr>
        <p:spPr>
          <a:xfrm>
            <a:off x="1994704" y="2525644"/>
            <a:ext cx="8202592" cy="1729102"/>
          </a:xfrm>
          <a:prstGeom prst="rect">
            <a:avLst/>
          </a:prstGeom>
          <a:noFill/>
          <a:ln>
            <a:solidFill>
              <a:schemeClr val="accent2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38" y="301206"/>
            <a:ext cx="4543042" cy="6240321"/>
          </a:xfrm>
          <a:prstGeom prst="rect">
            <a:avLst/>
          </a:prstGeom>
        </p:spPr>
      </p:pic>
      <p:sp>
        <p:nvSpPr>
          <p:cNvPr id="3" name="PA_淘宝网chenying0907出品 2"/>
          <p:cNvSpPr/>
          <p:nvPr>
            <p:custDataLst>
              <p:tags r:id="rId3"/>
            </p:custDataLst>
          </p:nvPr>
        </p:nvSpPr>
        <p:spPr>
          <a:xfrm>
            <a:off x="2237772" y="2849880"/>
            <a:ext cx="7716456" cy="1158240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accent2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6" name="PA_淘宝网chenying0907出品 5"/>
          <p:cNvSpPr txBox="1"/>
          <p:nvPr>
            <p:custDataLst>
              <p:tags r:id="rId4"/>
            </p:custDataLst>
          </p:nvPr>
        </p:nvSpPr>
        <p:spPr>
          <a:xfrm>
            <a:off x="2390775" y="3137005"/>
            <a:ext cx="736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4800" kern="2000" spc="600" dirty="0">
                <a:solidFill>
                  <a:schemeClr val="tx2">
                    <a:lumMod val="75000"/>
                  </a:schemeClr>
                </a:solidFill>
                <a:latin typeface="#9Slide03 Arima Madurai Black" panose="00000A00000000000000" pitchFamily="2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HẸN GẶP LẠI CÁC EM!</a:t>
            </a:r>
            <a:endParaRPr lang="en-US" altLang="zh-CN" sz="4800" kern="2000" spc="600" dirty="0">
              <a:solidFill>
                <a:schemeClr val="tx2">
                  <a:lumMod val="75000"/>
                </a:schemeClr>
              </a:solidFill>
              <a:latin typeface="#9Slide03 Arima Madurai Black" panose="00000A00000000000000" pitchFamily="2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4" name="PA_手嶌葵 - The Rose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>
                  <p14:fade in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6260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3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3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_淘宝网chenying0907出品 15"/>
          <p:cNvSpPr/>
          <p:nvPr>
            <p:custDataLst>
              <p:tags r:id="rId1"/>
            </p:custDataLst>
          </p:nvPr>
        </p:nvSpPr>
        <p:spPr>
          <a:xfrm>
            <a:off x="1994704" y="2328215"/>
            <a:ext cx="8202592" cy="1922422"/>
          </a:xfrm>
          <a:prstGeom prst="rect">
            <a:avLst/>
          </a:prstGeom>
          <a:noFill/>
          <a:ln>
            <a:solidFill>
              <a:schemeClr val="accent2"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38" y="301206"/>
            <a:ext cx="4543042" cy="6240321"/>
          </a:xfrm>
          <a:prstGeom prst="rect">
            <a:avLst/>
          </a:prstGeom>
        </p:spPr>
      </p:pic>
      <p:sp>
        <p:nvSpPr>
          <p:cNvPr id="3" name="PA_淘宝网chenying0907出品 2"/>
          <p:cNvSpPr/>
          <p:nvPr>
            <p:custDataLst>
              <p:tags r:id="rId3"/>
            </p:custDataLst>
          </p:nvPr>
        </p:nvSpPr>
        <p:spPr>
          <a:xfrm>
            <a:off x="2237772" y="2590786"/>
            <a:ext cx="7716456" cy="1432574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solidFill>
              <a:schemeClr val="accent2">
                <a:alpha val="2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PA_淘宝网chenying0907出品 5"/>
          <p:cNvSpPr txBox="1"/>
          <p:nvPr>
            <p:custDataLst>
              <p:tags r:id="rId4"/>
            </p:custDataLst>
          </p:nvPr>
        </p:nvSpPr>
        <p:spPr>
          <a:xfrm>
            <a:off x="2237772" y="2389521"/>
            <a:ext cx="7716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9600" kern="2000" spc="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Trợ</a:t>
            </a:r>
            <a:r>
              <a:rPr lang="en-SG" altLang="zh-CN" sz="9600" kern="2000" spc="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9600" kern="2000" spc="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兰亭超细黑简体" panose="02000000000000000000" pitchFamily="2" charset="-122"/>
                <a:cs typeface="#9Slide03 Arima Madurai Black" panose="00000A00000000000000" pitchFamily="2" charset="0"/>
              </a:rPr>
              <a:t>từ</a:t>
            </a:r>
            <a:endParaRPr lang="en-US" altLang="zh-CN" sz="9600" kern="2000" spc="600" dirty="0">
              <a:solidFill>
                <a:srgbClr val="FF0000"/>
              </a:solidFill>
              <a:latin typeface="#9Slide03 AllRoundGothic" panose="020B0703020202020104" pitchFamily="34" charset="0"/>
              <a:ea typeface="方正兰亭超细黑简体" panose="02000000000000000000" pitchFamily="2" charset="-122"/>
              <a:cs typeface="#9Slide03 Arima Madurai Black" panose="00000A00000000000000" pitchFamily="2" charset="0"/>
            </a:endParaRPr>
          </a:p>
        </p:txBody>
      </p:sp>
      <p:sp>
        <p:nvSpPr>
          <p:cNvPr id="7" name="PA_淘宝网chenying0907出品 6"/>
          <p:cNvSpPr txBox="1"/>
          <p:nvPr>
            <p:custDataLst>
              <p:tags r:id="rId5"/>
            </p:custDataLst>
          </p:nvPr>
        </p:nvSpPr>
        <p:spPr>
          <a:xfrm>
            <a:off x="3980636" y="4795917"/>
            <a:ext cx="4230727" cy="400110"/>
          </a:xfrm>
          <a:prstGeom prst="rect">
            <a:avLst/>
          </a:prstGeom>
          <a:solidFill>
            <a:schemeClr val="accent1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kern="2000" spc="6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GV</a:t>
            </a:r>
            <a:r>
              <a:rPr lang="en-US" altLang="zh-CN" sz="2000" b="1" kern="2000" spc="600">
                <a:latin typeface="#9Slide03 AmpleSoft" panose="02000000000000000000" pitchFamily="2" charset="0"/>
                <a:cs typeface="Times New Roman" panose="02020603050405020304" pitchFamily="18" charset="0"/>
              </a:rPr>
              <a:t>: Lê Thị Loan</a:t>
            </a:r>
            <a:endParaRPr lang="zh-CN" altLang="en-US" sz="2000" b="1" kern="2000" spc="600" dirty="0">
              <a:latin typeface="#9Slide03 AmpleSoft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7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1272999" y="2326557"/>
            <a:ext cx="8880417" cy="2659583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淘宝网chenying0907出品 4"/>
          <p:cNvSpPr/>
          <p:nvPr/>
        </p:nvSpPr>
        <p:spPr>
          <a:xfrm>
            <a:off x="2235659" y="2031308"/>
            <a:ext cx="9217429" cy="35105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84" y="541808"/>
            <a:ext cx="3598149" cy="4728782"/>
          </a:xfrm>
          <a:prstGeom prst="rect">
            <a:avLst/>
          </a:prstGeom>
        </p:spPr>
      </p:pic>
      <p:sp>
        <p:nvSpPr>
          <p:cNvPr id="4" name="淘宝网chenying0907出品 3"/>
          <p:cNvSpPr/>
          <p:nvPr/>
        </p:nvSpPr>
        <p:spPr>
          <a:xfrm>
            <a:off x="2347419" y="2732349"/>
            <a:ext cx="8226555" cy="211263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淘宝网chenying0907出品 14"/>
          <p:cNvSpPr txBox="1"/>
          <p:nvPr/>
        </p:nvSpPr>
        <p:spPr>
          <a:xfrm>
            <a:off x="2476995" y="3232565"/>
            <a:ext cx="788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6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I. </a:t>
            </a:r>
            <a:r>
              <a:rPr lang="en-SG" altLang="zh-CN" sz="6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Nhận</a:t>
            </a:r>
            <a:r>
              <a:rPr lang="en-SG" altLang="zh-CN" sz="6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6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biết</a:t>
            </a:r>
            <a:r>
              <a:rPr lang="en-SG" altLang="zh-CN" sz="6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6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trợ</a:t>
            </a:r>
            <a:r>
              <a:rPr lang="en-SG" altLang="zh-CN" sz="6600" dirty="0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 </a:t>
            </a:r>
            <a:r>
              <a:rPr lang="en-SG" altLang="zh-CN" sz="6600" dirty="0" err="1">
                <a:solidFill>
                  <a:srgbClr val="FF0000"/>
                </a:solidFill>
                <a:latin typeface="#9Slide03 AllRoundGothic" panose="020B0703020202020104" pitchFamily="34" charset="0"/>
                <a:ea typeface="方正清刻本悦宋简体" panose="02000000000000000000" pitchFamily="2" charset="-122"/>
                <a:cs typeface="#9Slide03 Arima Madurai Black" panose="00000A00000000000000" pitchFamily="2" charset="0"/>
              </a:rPr>
              <a:t>từ</a:t>
            </a:r>
            <a:endParaRPr lang="zh-CN" altLang="en-US" sz="6600" dirty="0">
              <a:solidFill>
                <a:srgbClr val="FF0000"/>
              </a:solidFill>
              <a:latin typeface="#9Slide03 AllRoundGothic" panose="020B0703020202020104" pitchFamily="34" charset="0"/>
              <a:ea typeface="方正清刻本悦宋简体" panose="02000000000000000000" pitchFamily="2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7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F7C889-B480-4C7F-7118-4D2621F2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13" y="354596"/>
            <a:ext cx="4344018" cy="614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27A2F3-22D6-015E-142E-56E039707C2C}"/>
              </a:ext>
            </a:extLst>
          </p:cNvPr>
          <p:cNvGrpSpPr/>
          <p:nvPr/>
        </p:nvGrpSpPr>
        <p:grpSpPr>
          <a:xfrm>
            <a:off x="6009595" y="466389"/>
            <a:ext cx="5390585" cy="1003665"/>
            <a:chOff x="5780998" y="436573"/>
            <a:chExt cx="5697968" cy="1158179"/>
          </a:xfrm>
        </p:grpSpPr>
        <p:sp>
          <p:nvSpPr>
            <p:cNvPr id="5" name="Google Shape;255;p30">
              <a:extLst>
                <a:ext uri="{FF2B5EF4-FFF2-40B4-BE49-F238E27FC236}">
                  <a16:creationId xmlns:a16="http://schemas.microsoft.com/office/drawing/2014/main" id="{9ABA3971-8E81-4A73-04FD-F8437ACB4F6C}"/>
                </a:ext>
              </a:extLst>
            </p:cNvPr>
            <p:cNvSpPr/>
            <p:nvPr/>
          </p:nvSpPr>
          <p:spPr>
            <a:xfrm>
              <a:off x="5780998" y="436573"/>
              <a:ext cx="5697968" cy="115817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6E6AB6-D9A3-A7A8-40EA-591F7693CC4B}"/>
                </a:ext>
              </a:extLst>
            </p:cNvPr>
            <p:cNvSpPr/>
            <p:nvPr/>
          </p:nvSpPr>
          <p:spPr>
            <a:xfrm>
              <a:off x="5958409" y="676628"/>
              <a:ext cx="5343152" cy="707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200" b="1" dirty="0">
                  <a:latin typeface="#9Slide04 SVNNaive Inline" panose="020105030101010201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NHÓM CẶP</a:t>
              </a:r>
              <a:endParaRPr lang="en-US" sz="3200" b="1" dirty="0">
                <a:effectLst/>
                <a:latin typeface="#9Slide04 SVNNaive Inline" panose="020105030101010201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73987E6-1212-9966-8EB7-CD697A639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743">
            <a:off x="8031171" y="1614505"/>
            <a:ext cx="1336768" cy="133676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39B6EE-CC12-C1A5-C29D-A110CE6D7ABE}"/>
              </a:ext>
            </a:extLst>
          </p:cNvPr>
          <p:cNvGrpSpPr/>
          <p:nvPr/>
        </p:nvGrpSpPr>
        <p:grpSpPr>
          <a:xfrm>
            <a:off x="6009595" y="2837196"/>
            <a:ext cx="5390585" cy="1003665"/>
            <a:chOff x="5780998" y="436573"/>
            <a:chExt cx="5697968" cy="1158179"/>
          </a:xfrm>
        </p:grpSpPr>
        <p:sp>
          <p:nvSpPr>
            <p:cNvPr id="9" name="Google Shape;255;p30">
              <a:extLst>
                <a:ext uri="{FF2B5EF4-FFF2-40B4-BE49-F238E27FC236}">
                  <a16:creationId xmlns:a16="http://schemas.microsoft.com/office/drawing/2014/main" id="{697052BD-38A8-5329-14CF-F81CE3708BE2}"/>
                </a:ext>
              </a:extLst>
            </p:cNvPr>
            <p:cNvSpPr/>
            <p:nvPr/>
          </p:nvSpPr>
          <p:spPr>
            <a:xfrm>
              <a:off x="5780998" y="436573"/>
              <a:ext cx="5697968" cy="115817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FF63A7-E1AA-0823-2B3F-5C305F8023EF}"/>
                </a:ext>
              </a:extLst>
            </p:cNvPr>
            <p:cNvSpPr/>
            <p:nvPr/>
          </p:nvSpPr>
          <p:spPr>
            <a:xfrm>
              <a:off x="6638041" y="676628"/>
              <a:ext cx="3983896" cy="707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200" b="1" dirty="0">
                  <a:effectLst/>
                  <a:latin typeface="#9Slide04 SVNNaive Inline" panose="020105030101010201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HOÀN THIỆN PHT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4356FBD-5CC0-DD44-439B-5C344C9A5B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743">
            <a:off x="8031171" y="4045234"/>
            <a:ext cx="1336768" cy="13367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90C36C3-7F1A-E258-A484-F13268D0BC08}"/>
              </a:ext>
            </a:extLst>
          </p:cNvPr>
          <p:cNvGrpSpPr/>
          <p:nvPr/>
        </p:nvGrpSpPr>
        <p:grpSpPr>
          <a:xfrm>
            <a:off x="6009595" y="5267925"/>
            <a:ext cx="5390585" cy="1003665"/>
            <a:chOff x="5780998" y="436573"/>
            <a:chExt cx="5697968" cy="1158179"/>
          </a:xfrm>
        </p:grpSpPr>
        <p:sp>
          <p:nvSpPr>
            <p:cNvPr id="13" name="Google Shape;255;p30">
              <a:extLst>
                <a:ext uri="{FF2B5EF4-FFF2-40B4-BE49-F238E27FC236}">
                  <a16:creationId xmlns:a16="http://schemas.microsoft.com/office/drawing/2014/main" id="{23AEE2D0-9CC5-8F92-44D3-69FE5CD069ED}"/>
                </a:ext>
              </a:extLst>
            </p:cNvPr>
            <p:cNvSpPr/>
            <p:nvPr/>
          </p:nvSpPr>
          <p:spPr>
            <a:xfrm>
              <a:off x="5780998" y="436573"/>
              <a:ext cx="5697968" cy="1158179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CEE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C4482A-B1F8-5B2B-E137-79C3A3ED361B}"/>
                </a:ext>
              </a:extLst>
            </p:cNvPr>
            <p:cNvSpPr/>
            <p:nvPr/>
          </p:nvSpPr>
          <p:spPr>
            <a:xfrm>
              <a:off x="6360937" y="676628"/>
              <a:ext cx="4538102" cy="7073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200" b="1" dirty="0">
                  <a:latin typeface="#9Slide04 SVNNaive Inline" panose="02010503010101020104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CHIA SẺ VỚI CẢ LỚP</a:t>
              </a:r>
              <a:endParaRPr lang="en-US" sz="3200" b="1" dirty="0">
                <a:effectLst/>
                <a:latin typeface="#9Slide04 SVNNaive Inline" panose="02010503010101020104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1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647700" y="596900"/>
            <a:ext cx="10693400" cy="532031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97455" y="1168145"/>
            <a:ext cx="3694542" cy="5717564"/>
          </a:xfrm>
          <a:prstGeom prst="rect">
            <a:avLst/>
          </a:prstGeo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3012AB93-E9BB-DD95-BB53-4B26C1742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161" y="2030678"/>
            <a:ext cx="846455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a. 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ăn hai bát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bát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cơm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F7ABCFC8-130E-99F5-A903-78346E9B5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161" y="3564788"/>
            <a:ext cx="76565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điều đó làm nó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indent="406400"/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buồn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6D1D3DC-F08A-5259-A18F-D39735EB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161" y="4735493"/>
            <a:ext cx="765657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c. Ngay tôi cũng không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indent="342900"/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Tôi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#9Slide03 AmpleSoft" panose="020000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altLang="en-US" sz="2800" dirty="0">
                <a:latin typeface="#9Slide03 AmpleSoft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B1F4D-5A2C-98A8-038B-DD5794776BEF}"/>
              </a:ext>
            </a:extLst>
          </p:cNvPr>
          <p:cNvSpPr txBox="1"/>
          <p:nvPr/>
        </p:nvSpPr>
        <p:spPr>
          <a:xfrm>
            <a:off x="974861" y="940780"/>
            <a:ext cx="80167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ho biết sự khác biệt về ý nghĩa giữa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câu trong </a:t>
            </a:r>
            <a:r>
              <a:rPr lang="en-US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3</a:t>
            </a:r>
            <a:r>
              <a:rPr lang="vi-VN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VD </a:t>
            </a:r>
            <a:r>
              <a:rPr lang="vi-VN" sz="2800" b="1" dirty="0">
                <a:solidFill>
                  <a:srgbClr val="0070C0"/>
                </a:solidFill>
                <a:effectLst/>
                <a:latin typeface="#9Slide03 Ample" panose="02000000000000000000" pitchFamily="2" charset="0"/>
                <a:ea typeface="Calibri" panose="020F0502020204030204" pitchFamily="34" charset="0"/>
              </a:rPr>
              <a:t>sau và cho biết do đâu mà có sự khác biệt đó.</a:t>
            </a:r>
            <a:endParaRPr lang="en-US" sz="2800" b="1" dirty="0">
              <a:solidFill>
                <a:srgbClr val="0070C0"/>
              </a:solidFill>
              <a:effectLst/>
              <a:latin typeface="#9Slide03 Ample" panose="02000000000000000000" pitchFamily="2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785091" y="794327"/>
            <a:ext cx="10631053" cy="506424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87F3188A-1744-45DC-A771-6AA53298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157" y="1391955"/>
            <a:ext cx="47792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a1. Nó ăn hai bát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16E9F4DC-594E-4264-AFF1-A8C9F74C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555" y="2886113"/>
            <a:ext cx="51856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a2. Nó ăn </a:t>
            </a:r>
            <a:r>
              <a:rPr lang="en-US" alt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bát </a:t>
            </a:r>
            <a:r>
              <a:rPr lang="en-US" altLang="en-US" sz="3200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5">
            <a:extLst>
              <a:ext uri="{FF2B5EF4-FFF2-40B4-BE49-F238E27FC236}">
                <a16:creationId xmlns:a16="http://schemas.microsoft.com/office/drawing/2014/main" id="{02C18F19-7CD4-4E28-B1E7-946E01B6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156" y="4284975"/>
            <a:ext cx="4945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a3. Nó ăn </a:t>
            </a:r>
            <a:r>
              <a:rPr lang="en-US" altLang="en-US" sz="3200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bát cơm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F0743-72D1-44A3-95C9-6B67D0DEF836}"/>
              </a:ext>
            </a:extLst>
          </p:cNvPr>
          <p:cNvSpPr txBox="1"/>
          <p:nvPr/>
        </p:nvSpPr>
        <p:spPr>
          <a:xfrm>
            <a:off x="2889150" y="3458444"/>
            <a:ext cx="1227331" cy="46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(Nhiều)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182939-8DBC-4860-AB36-BF5DC6C79647}"/>
              </a:ext>
            </a:extLst>
          </p:cNvPr>
          <p:cNvSpPr txBox="1"/>
          <p:nvPr/>
        </p:nvSpPr>
        <p:spPr>
          <a:xfrm>
            <a:off x="2889150" y="4843910"/>
            <a:ext cx="572660" cy="46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(ít)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9794B-1487-4980-9058-C4D891DDA515}"/>
              </a:ext>
            </a:extLst>
          </p:cNvPr>
          <p:cNvSpPr txBox="1"/>
          <p:nvPr/>
        </p:nvSpPr>
        <p:spPr>
          <a:xfrm>
            <a:off x="7314200" y="1453631"/>
            <a:ext cx="3388193" cy="52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27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Thông báo sự việc</a:t>
            </a:r>
            <a:endParaRPr lang="en-US" sz="2799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BD8FE51-5F46-439D-AD55-4A4178E07B1F}"/>
              </a:ext>
            </a:extLst>
          </p:cNvPr>
          <p:cNvSpPr/>
          <p:nvPr/>
        </p:nvSpPr>
        <p:spPr>
          <a:xfrm>
            <a:off x="6382187" y="2754329"/>
            <a:ext cx="572660" cy="2347709"/>
          </a:xfrm>
          <a:prstGeom prst="rightBrace">
            <a:avLst>
              <a:gd name="adj1" fmla="val 65442"/>
              <a:gd name="adj2" fmla="val 49137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ED0F7-996C-4F36-9C11-BF76A8175186}"/>
              </a:ext>
            </a:extLst>
          </p:cNvPr>
          <p:cNvSpPr txBox="1"/>
          <p:nvPr/>
        </p:nvSpPr>
        <p:spPr>
          <a:xfrm>
            <a:off x="7314200" y="2886113"/>
            <a:ext cx="3566236" cy="138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None/>
            </a:pPr>
            <a:r>
              <a:rPr lang="en-US" altLang="en-US" sz="279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27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báo khách quan + </a:t>
            </a:r>
            <a:r>
              <a:rPr lang="en-US" altLang="en-US" sz="2799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799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thái độ đánh giá sự vật sự việc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7EE6BE-1A19-3ADE-7DB0-FE8A9F8B0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003" y="4391470"/>
            <a:ext cx="2286830" cy="248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0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28" grpId="0"/>
      <p:bldP spid="42" grpId="0"/>
      <p:bldP spid="43" grpId="0"/>
      <p:bldP spid="10" grpId="0"/>
      <p:bldP spid="11" grpId="0"/>
      <p:bldP spid="12" grpId="0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785091" y="794327"/>
            <a:ext cx="10631053" cy="506424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2000"/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87F3188A-1744-45DC-A771-6AA53298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13" y="1415390"/>
            <a:ext cx="57396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 </a:t>
            </a:r>
            <a:r>
              <a:rPr lang="en-US" altLang="en-US" sz="3200" u="sng" dirty="0" err="1">
                <a:solidFill>
                  <a:srgbClr val="FF5E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 Box 15">
            <a:extLst>
              <a:ext uri="{FF2B5EF4-FFF2-40B4-BE49-F238E27FC236}">
                <a16:creationId xmlns:a16="http://schemas.microsoft.com/office/drawing/2014/main" id="{16E9F4DC-594E-4264-AFF1-A8C9F74CC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8786" y="3931647"/>
            <a:ext cx="4945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D9794B-1487-4980-9058-C4D891DDA515}"/>
              </a:ext>
            </a:extLst>
          </p:cNvPr>
          <p:cNvSpPr txBox="1"/>
          <p:nvPr/>
        </p:nvSpPr>
        <p:spPr>
          <a:xfrm>
            <a:off x="5008423" y="2342325"/>
            <a:ext cx="6215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Thông báo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</a:p>
          <a:p>
            <a:pPr algn="just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Nhấn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7ED0F7-996C-4F36-9C11-BF76A8175186}"/>
              </a:ext>
            </a:extLst>
          </p:cNvPr>
          <p:cNvSpPr txBox="1"/>
          <p:nvPr/>
        </p:nvSpPr>
        <p:spPr>
          <a:xfrm>
            <a:off x="5008423" y="4804335"/>
            <a:ext cx="4250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None/>
            </a:pP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3200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F9D8AAC-6FD4-9B74-02A8-FD3EB474C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39616" y="281716"/>
            <a:ext cx="6370680" cy="578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28" grpId="0"/>
      <p:bldP spid="42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淘宝网chenying0907出品 2"/>
          <p:cNvSpPr/>
          <p:nvPr/>
        </p:nvSpPr>
        <p:spPr>
          <a:xfrm>
            <a:off x="0" y="2179793"/>
            <a:ext cx="7477760" cy="4190887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淘宝网chenying0907出品 67"/>
          <p:cNvSpPr/>
          <p:nvPr/>
        </p:nvSpPr>
        <p:spPr>
          <a:xfrm>
            <a:off x="785091" y="794327"/>
            <a:ext cx="10631053" cy="506424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Text Box 15">
            <a:extLst>
              <a:ext uri="{FF2B5EF4-FFF2-40B4-BE49-F238E27FC236}">
                <a16:creationId xmlns:a16="http://schemas.microsoft.com/office/drawing/2014/main" id="{D8408E07-C5AB-EB89-85BB-D21F08F12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56" y="1367019"/>
            <a:ext cx="713659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c1. </a:t>
            </a:r>
            <a:r>
              <a:rPr lang="en-US" altLang="en-US" sz="3200" u="sng" dirty="0" err="1">
                <a:solidFill>
                  <a:srgbClr val="FF5E9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E8033B8D-141E-D71F-9C6B-CEB4C792F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56" y="3849682"/>
            <a:ext cx="71365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c2.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4F047-B7A5-59E8-D341-499E49663C66}"/>
              </a:ext>
            </a:extLst>
          </p:cNvPr>
          <p:cNvSpPr txBox="1"/>
          <p:nvPr/>
        </p:nvSpPr>
        <p:spPr>
          <a:xfrm>
            <a:off x="1741118" y="2350524"/>
            <a:ext cx="6366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Thông báo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</a:p>
          <a:p>
            <a:pPr algn="just"/>
            <a:r>
              <a:rPr 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Nhấn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mạnh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đến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78CDD-6BD9-07A3-CF71-3776007A7119}"/>
              </a:ext>
            </a:extLst>
          </p:cNvPr>
          <p:cNvSpPr txBox="1"/>
          <p:nvPr/>
        </p:nvSpPr>
        <p:spPr>
          <a:xfrm>
            <a:off x="1741118" y="4740855"/>
            <a:ext cx="5476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None/>
            </a:pPr>
            <a:r>
              <a:rPr lang="en-US" altLang="en-US" sz="32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/>
              </a:rPr>
              <a:t> 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altLang="en-US" sz="3200" u="sng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8B5560-4CBD-6398-A650-45A7A1B05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18" y="714802"/>
            <a:ext cx="5154882" cy="515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8" grpId="0" animBg="1"/>
      <p:bldP spid="2" grpId="0"/>
      <p:bldP spid="5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2243</Words>
  <Application>Microsoft Office PowerPoint</Application>
  <PresentationFormat>Màn hình rộng</PresentationFormat>
  <Paragraphs>263</Paragraphs>
  <Slides>29</Slides>
  <Notes>29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29</vt:i4>
      </vt:variant>
    </vt:vector>
  </HeadingPairs>
  <TitlesOfParts>
    <vt:vector size="40" baseType="lpstr">
      <vt:lpstr>#9Slide03 AllRoundGothic</vt:lpstr>
      <vt:lpstr>#9Slide03 Ample</vt:lpstr>
      <vt:lpstr>#9Slide03 AmpleSoft</vt:lpstr>
      <vt:lpstr>#9Slide03 Arima Madurai Black</vt:lpstr>
      <vt:lpstr>#9Slide04 SVNNaive Inline</vt:lpstr>
      <vt:lpstr>Algerian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lethiloan1510@outlook.com.vn</cp:lastModifiedBy>
  <cp:revision>37</cp:revision>
  <dcterms:created xsi:type="dcterms:W3CDTF">2018-08-09T08:43:53Z</dcterms:created>
  <dcterms:modified xsi:type="dcterms:W3CDTF">2025-04-12T13:38:59Z</dcterms:modified>
</cp:coreProperties>
</file>