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8" r:id="rId3"/>
    <p:sldId id="258" r:id="rId4"/>
    <p:sldId id="1361" r:id="rId5"/>
    <p:sldId id="265" r:id="rId6"/>
    <p:sldId id="1362" r:id="rId7"/>
    <p:sldId id="1355" r:id="rId8"/>
    <p:sldId id="1363" r:id="rId9"/>
    <p:sldId id="1357" r:id="rId10"/>
    <p:sldId id="1364" r:id="rId11"/>
    <p:sldId id="274"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4663"/>
  </p:normalViewPr>
  <p:slideViewPr>
    <p:cSldViewPr>
      <p:cViewPr varScale="1">
        <p:scale>
          <a:sx n="70" d="100"/>
          <a:sy n="70" d="100"/>
        </p:scale>
        <p:origin x="672"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40BCDCE-2B63-4423-95FF-91490A55B858}"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968203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0BCDCE-2B63-4423-95FF-91490A55B858}"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222233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0BCDCE-2B63-4423-95FF-91490A55B858}"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115597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E76AAFA6-3A92-4170-AFB3-26F755EF7F7D}" type="slidenum">
              <a:rPr lang="en-US"/>
              <a:pPr/>
              <a:t>‹#›</a:t>
            </a:fld>
            <a:endParaRPr lang="en-US"/>
          </a:p>
        </p:txBody>
      </p:sp>
    </p:spTree>
    <p:extLst>
      <p:ext uri="{BB962C8B-B14F-4D97-AF65-F5344CB8AC3E}">
        <p14:creationId xmlns:p14="http://schemas.microsoft.com/office/powerpoint/2010/main" val="387649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0BCDCE-2B63-4423-95FF-91490A55B858}"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821382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BCDCE-2B63-4423-95FF-91490A55B858}"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85391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0BCDCE-2B63-4423-95FF-91490A55B858}"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428402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0BCDCE-2B63-4423-95FF-91490A55B858}" type="datetimeFigureOut">
              <a:rPr lang="en-US" smtClean="0"/>
              <a:t>8/14/2023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69666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0BCDCE-2B63-4423-95FF-91490A55B858}" type="datetimeFigureOut">
              <a:rPr lang="en-US" smtClean="0"/>
              <a:t>8/14/2023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392444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BCDCE-2B63-4423-95FF-91490A55B858}" type="datetimeFigureOut">
              <a:rPr lang="en-US" smtClean="0"/>
              <a:t>8/14/2023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74419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0BCDCE-2B63-4423-95FF-91490A55B858}"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95541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0BCDCE-2B63-4423-95FF-91490A55B858}"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261617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BCDCE-2B63-4423-95FF-91490A55B858}" type="datetimeFigureOut">
              <a:rPr lang="en-US" smtClean="0"/>
              <a:t>8/14/2023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2D144-546C-45EB-B55E-24FA6BDF4C0D}" type="slidenum">
              <a:rPr lang="en-US" smtClean="0"/>
              <a:t>‹#›</a:t>
            </a:fld>
            <a:endParaRPr lang="en-US"/>
          </a:p>
        </p:txBody>
      </p:sp>
    </p:spTree>
    <p:extLst>
      <p:ext uri="{BB962C8B-B14F-4D97-AF65-F5344CB8AC3E}">
        <p14:creationId xmlns:p14="http://schemas.microsoft.com/office/powerpoint/2010/main" val="116868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tmjpainandtreatment.com/2014/09/answers-to-questions-about-tmj-disorders/"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tmjpainandtreatment.com/2014/09/answers-to-questions-about-tmj-disorders/"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B978280-198E-4F13-8941-90D2CC3FC219}"/>
              </a:ext>
            </a:extLst>
          </p:cNvPr>
          <p:cNvGrpSpPr/>
          <p:nvPr/>
        </p:nvGrpSpPr>
        <p:grpSpPr>
          <a:xfrm>
            <a:off x="3352800" y="56429"/>
            <a:ext cx="5039124" cy="581082"/>
            <a:chOff x="2193" y="0"/>
            <a:chExt cx="2245706" cy="1239104"/>
          </a:xfrm>
          <a:solidFill>
            <a:srgbClr val="002060"/>
          </a:solidFill>
          <a:scene3d>
            <a:camera prst="orthographicFront"/>
            <a:lightRig rig="threePt" dir="t">
              <a:rot lat="0" lon="0" rev="7500000"/>
            </a:lightRig>
          </a:scene3d>
        </p:grpSpPr>
        <p:sp>
          <p:nvSpPr>
            <p:cNvPr id="8" name="Rounded Rectangle 36">
              <a:extLst>
                <a:ext uri="{FF2B5EF4-FFF2-40B4-BE49-F238E27FC236}">
                  <a16:creationId xmlns:a16="http://schemas.microsoft.com/office/drawing/2014/main" id="{0B8BE627-8367-4D3D-8F25-523BF6E70524}"/>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 name="Rounded Rectangle 4">
              <a:extLst>
                <a:ext uri="{FF2B5EF4-FFF2-40B4-BE49-F238E27FC236}">
                  <a16:creationId xmlns:a16="http://schemas.microsoft.com/office/drawing/2014/main" id="{ABC59517-481C-4C8F-BD17-4D0A32AA9A18}"/>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err="1">
                  <a:latin typeface="Arial" panose="020B0604020202020204" pitchFamily="34" charset="0"/>
                  <a:cs typeface="Arial" panose="020B0604020202020204" pitchFamily="34" charset="0"/>
                </a:rPr>
                <a:t>Đặt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vấn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đề</a:t>
              </a:r>
              <a:endParaRPr lang="en-US" sz="3200" b="1" dirty="0">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ECC12E03-79FC-479F-B86D-9537559291D0}"/>
              </a:ext>
            </a:extLst>
          </p:cNvPr>
          <p:cNvSpPr txBox="1"/>
          <p:nvPr/>
        </p:nvSpPr>
        <p:spPr>
          <a:xfrm>
            <a:off x="2138562" y="723351"/>
            <a:ext cx="7467600" cy="861774"/>
          </a:xfrm>
          <a:prstGeom prst="rect">
            <a:avLst/>
          </a:prstGeom>
          <a:noFill/>
        </p:spPr>
        <p:txBody>
          <a:bodyPr wrap="square">
            <a:spAutoFit/>
          </a:bodyPr>
          <a:lstStyle/>
          <a:p>
            <a:pPr algn="ctr"/>
            <a:r>
              <a:rPr lang="en-US" sz="2500" i="1" dirty="0" err="1">
                <a:solidFill>
                  <a:srgbClr val="0070C0"/>
                </a:solidFill>
                <a:latin typeface="Arial" panose="020B0604020202020204" pitchFamily="34" charset="0"/>
                <a:cs typeface="Arial" panose="020B0604020202020204" pitchFamily="34" charset="0"/>
              </a:rPr>
              <a:t>Làm</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thế</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nào</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để</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xác</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định</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suất</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điện</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động</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và</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điện</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trở</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trong</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của</a:t>
            </a:r>
            <a:r>
              <a:rPr lang="en-US" sz="2500" i="1" dirty="0">
                <a:solidFill>
                  <a:srgbClr val="0070C0"/>
                </a:solidFill>
                <a:latin typeface="Arial" panose="020B0604020202020204" pitchFamily="34" charset="0"/>
                <a:cs typeface="Arial" panose="020B0604020202020204" pitchFamily="34" charset="0"/>
              </a:rPr>
              <a:t> pin?</a:t>
            </a:r>
          </a:p>
        </p:txBody>
      </p:sp>
      <p:pic>
        <p:nvPicPr>
          <p:cNvPr id="11" name="Picture 10" descr="http://tmjpainandtreatment.com/wp-content/uploads/2014/09/little-man-with-red-question-mark.jpg">
            <a:hlinkClick r:id="rId2"/>
            <a:extLst>
              <a:ext uri="{FF2B5EF4-FFF2-40B4-BE49-F238E27FC236}">
                <a16:creationId xmlns:a16="http://schemas.microsoft.com/office/drawing/2014/main" id="{8587F1AA-F8EC-4B3C-802B-B9F08D5852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541159"/>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94A6B45-7C9E-8751-E1E8-7AF3652B46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70965"/>
            <a:ext cx="4495800" cy="4495800"/>
          </a:xfrm>
          <a:prstGeom prst="rect">
            <a:avLst/>
          </a:prstGeom>
        </p:spPr>
      </p:pic>
      <p:pic>
        <p:nvPicPr>
          <p:cNvPr id="12" name="Picture 11">
            <a:extLst>
              <a:ext uri="{FF2B5EF4-FFF2-40B4-BE49-F238E27FC236}">
                <a16:creationId xmlns:a16="http://schemas.microsoft.com/office/drawing/2014/main" id="{76991DE2-16CF-8C84-A78F-20EAE340C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2173081"/>
            <a:ext cx="3810000" cy="3810000"/>
          </a:xfrm>
          <a:prstGeom prst="rect">
            <a:avLst/>
          </a:prstGeom>
        </p:spPr>
      </p:pic>
      <p:pic>
        <p:nvPicPr>
          <p:cNvPr id="14" name="Picture 13">
            <a:extLst>
              <a:ext uri="{FF2B5EF4-FFF2-40B4-BE49-F238E27FC236}">
                <a16:creationId xmlns:a16="http://schemas.microsoft.com/office/drawing/2014/main" id="{D799F82A-CEB8-2C4D-99F1-F01634FDB1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0218" y="2186936"/>
            <a:ext cx="4135582" cy="4135582"/>
          </a:xfrm>
          <a:prstGeom prst="rect">
            <a:avLst/>
          </a:prstGeom>
        </p:spPr>
      </p:pic>
    </p:spTree>
    <p:extLst>
      <p:ext uri="{BB962C8B-B14F-4D97-AF65-F5344CB8AC3E}">
        <p14:creationId xmlns:p14="http://schemas.microsoft.com/office/powerpoint/2010/main" val="225968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empty-blue-rectangle">
            <a:extLst>
              <a:ext uri="{FF2B5EF4-FFF2-40B4-BE49-F238E27FC236}">
                <a16:creationId xmlns:a16="http://schemas.microsoft.com/office/drawing/2014/main" id="{A770584C-F7B2-AD07-E232-23FD37C01BD8}"/>
              </a:ext>
            </a:extLst>
          </p:cNvPr>
          <p:cNvPicPr>
            <a:picLocks noChangeAspect="1" noChangeArrowheads="1"/>
          </p:cNvPicPr>
          <p:nvPr/>
        </p:nvPicPr>
        <p:blipFill>
          <a:blip r:embed="rId2"/>
          <a:srcRect/>
          <a:stretch>
            <a:fillRect/>
          </a:stretch>
        </p:blipFill>
        <p:spPr bwMode="auto">
          <a:xfrm>
            <a:off x="1036320" y="665877"/>
            <a:ext cx="11277600" cy="5734923"/>
          </a:xfrm>
          <a:prstGeom prst="rect">
            <a:avLst/>
          </a:prstGeom>
          <a:noFill/>
          <a:ln w="9525">
            <a:noFill/>
            <a:miter lim="800000"/>
            <a:headEnd/>
            <a:tailEnd/>
          </a:ln>
        </p:spPr>
      </p:pic>
      <p:grpSp>
        <p:nvGrpSpPr>
          <p:cNvPr id="4" name="Group 3">
            <a:extLst>
              <a:ext uri="{FF2B5EF4-FFF2-40B4-BE49-F238E27FC236}">
                <a16:creationId xmlns:a16="http://schemas.microsoft.com/office/drawing/2014/main" id="{748DDBEF-DE81-46E1-A299-C8567A7F2F5B}"/>
              </a:ext>
            </a:extLst>
          </p:cNvPr>
          <p:cNvGrpSpPr/>
          <p:nvPr/>
        </p:nvGrpSpPr>
        <p:grpSpPr>
          <a:xfrm>
            <a:off x="3352800" y="56429"/>
            <a:ext cx="5039124" cy="581082"/>
            <a:chOff x="2193" y="0"/>
            <a:chExt cx="2245706" cy="1239104"/>
          </a:xfrm>
          <a:solidFill>
            <a:srgbClr val="002060"/>
          </a:solidFill>
          <a:scene3d>
            <a:camera prst="orthographicFront"/>
            <a:lightRig rig="threePt" dir="t">
              <a:rot lat="0" lon="0" rev="7500000"/>
            </a:lightRig>
          </a:scene3d>
        </p:grpSpPr>
        <p:sp>
          <p:nvSpPr>
            <p:cNvPr id="5" name="Rounded Rectangle 36">
              <a:extLst>
                <a:ext uri="{FF2B5EF4-FFF2-40B4-BE49-F238E27FC236}">
                  <a16:creationId xmlns:a16="http://schemas.microsoft.com/office/drawing/2014/main" id="{32AAF434-95C2-47B4-A97B-4F998B43B58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65706B5F-3795-4B11-8431-6629360CE8CB}"/>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err="1">
                  <a:latin typeface="Arial" panose="020B0604020202020204" pitchFamily="34" charset="0"/>
                  <a:cs typeface="Arial" panose="020B0604020202020204" pitchFamily="34" charset="0"/>
                </a:rPr>
                <a:t>Củng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cố</a:t>
              </a:r>
              <a:endParaRPr lang="en-US" sz="3200" b="1" dirty="0">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D8B55C46-5C46-4327-9152-7D49C2C4415F}"/>
              </a:ext>
            </a:extLst>
          </p:cNvPr>
          <p:cNvSpPr txBox="1"/>
          <p:nvPr/>
        </p:nvSpPr>
        <p:spPr>
          <a:xfrm>
            <a:off x="1707737" y="797510"/>
            <a:ext cx="10058400" cy="5262979"/>
          </a:xfrm>
          <a:prstGeom prst="rect">
            <a:avLst/>
          </a:prstGeom>
          <a:noFill/>
        </p:spPr>
        <p:txBody>
          <a:bodyPr wrap="square">
            <a:spAutoFit/>
          </a:bodyPr>
          <a:lstStyle/>
          <a:p>
            <a:pPr algn="just"/>
            <a:r>
              <a:rPr lang="en-US" sz="2400" dirty="0" err="1">
                <a:solidFill>
                  <a:srgbClr val="FF0000"/>
                </a:solidFill>
                <a:latin typeface="Roboto" panose="020F0502020204030204" pitchFamily="2" charset="0"/>
              </a:rPr>
              <a:t>Câu</a:t>
            </a:r>
            <a:r>
              <a:rPr lang="en-US" sz="2400" dirty="0">
                <a:solidFill>
                  <a:srgbClr val="FF0000"/>
                </a:solidFill>
                <a:latin typeface="Roboto" panose="020F0502020204030204" pitchFamily="2" charset="0"/>
              </a:rPr>
              <a:t> 2: </a:t>
            </a:r>
            <a:r>
              <a:rPr lang="vi-VN" sz="2400" dirty="0">
                <a:solidFill>
                  <a:srgbClr val="00B050"/>
                </a:solidFill>
              </a:rPr>
              <a:t>Đo suất điện động của nguồn điện người ta có thể dùng cách nào sau đây?</a:t>
            </a:r>
          </a:p>
          <a:p>
            <a:pPr algn="just"/>
            <a:r>
              <a:rPr lang="en-US" sz="2400" dirty="0">
                <a:latin typeface="Arial" panose="020B0604020202020204" pitchFamily="34" charset="0"/>
                <a:cs typeface="Arial" panose="020B0604020202020204" pitchFamily="34" charset="0"/>
              </a:rPr>
              <a:t>      A. </a:t>
            </a:r>
            <a:r>
              <a:rPr lang="vi-VN" sz="2400" dirty="0">
                <a:latin typeface="Arial" panose="020B0604020202020204" pitchFamily="34" charset="0"/>
                <a:cs typeface="Arial" panose="020B0604020202020204" pitchFamily="34" charset="0"/>
              </a:rPr>
              <a:t>Mắc nguồn điện với một điện trở đã biết trị số và một ampe</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kế tạo thành một mạch kín. Dựa vào số chỉ của ampe kế cho ta biết suất điện động của nguồn điện.</a:t>
            </a:r>
          </a:p>
          <a:p>
            <a:pPr algn="just"/>
            <a:r>
              <a:rPr lang="en-US" sz="2400" dirty="0">
                <a:latin typeface="Arial" panose="020B0604020202020204" pitchFamily="34" charset="0"/>
                <a:cs typeface="Arial" panose="020B0604020202020204" pitchFamily="34" charset="0"/>
              </a:rPr>
              <a:t>     B. </a:t>
            </a:r>
            <a:r>
              <a:rPr lang="vi-VN" sz="2400" dirty="0">
                <a:latin typeface="Arial" panose="020B0604020202020204" pitchFamily="34" charset="0"/>
                <a:cs typeface="Arial" panose="020B0604020202020204" pitchFamily="34" charset="0"/>
              </a:rPr>
              <a:t>Mắc nguồn điện với một điện trở đã biết trị số tạo thành một mạch kín, mắc thêm vôn kế vào hai cực của nguồn điện. Dựa vào số chỉ của vôn kế cho ta biết suất điện động của nguồn điện.</a:t>
            </a:r>
          </a:p>
          <a:p>
            <a:pPr algn="just"/>
            <a:r>
              <a:rPr lang="en-US" sz="2400" dirty="0">
                <a:latin typeface="Arial" panose="020B0604020202020204" pitchFamily="34" charset="0"/>
                <a:cs typeface="Arial" panose="020B0604020202020204" pitchFamily="34" charset="0"/>
              </a:rPr>
              <a:t>     C. </a:t>
            </a:r>
            <a:r>
              <a:rPr lang="en-US" sz="2400" dirty="0" err="1">
                <a:latin typeface="Arial" panose="020B0604020202020204" pitchFamily="34" charset="0"/>
                <a:cs typeface="Arial" panose="020B0604020202020204" pitchFamily="34" charset="0"/>
              </a:rPr>
              <a:t>Mắc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nguồn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lớn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vôn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chỉ</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vôn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ta </a:t>
            </a:r>
            <a:r>
              <a:rPr lang="en-US" sz="2400" dirty="0" err="1">
                <a:latin typeface="Arial" panose="020B0604020202020204" pitchFamily="34" charset="0"/>
                <a:cs typeface="Arial" panose="020B0604020202020204" pitchFamily="34" charset="0"/>
              </a:rPr>
              <a:t>biết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nguồn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D. </a:t>
            </a:r>
            <a:r>
              <a:rPr lang="en-US" sz="2400" dirty="0" err="1">
                <a:latin typeface="Arial" panose="020B0604020202020204" pitchFamily="34" charset="0"/>
                <a:cs typeface="Arial" panose="020B0604020202020204" pitchFamily="34" charset="0"/>
              </a:rPr>
              <a:t>Mắc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nguồn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vôn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lớn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chỉ</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vôn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ta </a:t>
            </a:r>
            <a:r>
              <a:rPr lang="en-US" sz="2400" dirty="0" err="1">
                <a:latin typeface="Arial" panose="020B0604020202020204" pitchFamily="34" charset="0"/>
                <a:cs typeface="Arial" panose="020B0604020202020204" pitchFamily="34" charset="0"/>
              </a:rPr>
              <a:t>biết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nguồn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a:t>
            </a:r>
          </a:p>
        </p:txBody>
      </p:sp>
      <p:pic>
        <p:nvPicPr>
          <p:cNvPr id="8" name="Picture 7" descr="http://tmjpainandtreatment.com/wp-content/uploads/2014/09/little-man-with-red-question-mark.jpg">
            <a:hlinkClick r:id="rId3"/>
            <a:extLst>
              <a:ext uri="{FF2B5EF4-FFF2-40B4-BE49-F238E27FC236}">
                <a16:creationId xmlns:a16="http://schemas.microsoft.com/office/drawing/2014/main" id="{6965EDEC-0B48-4F62-8D38-B58F9810E0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 y="665877"/>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01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7E16333-900D-4CC5-943C-1D5D6D33179C}"/>
              </a:ext>
            </a:extLst>
          </p:cNvPr>
          <p:cNvGrpSpPr/>
          <p:nvPr/>
        </p:nvGrpSpPr>
        <p:grpSpPr>
          <a:xfrm>
            <a:off x="3352800" y="193964"/>
            <a:ext cx="5039124" cy="581082"/>
            <a:chOff x="2193" y="0"/>
            <a:chExt cx="2245706" cy="1239104"/>
          </a:xfrm>
          <a:solidFill>
            <a:srgbClr val="002060"/>
          </a:solidFill>
          <a:scene3d>
            <a:camera prst="orthographicFront"/>
            <a:lightRig rig="threePt" dir="t">
              <a:rot lat="0" lon="0" rev="7500000"/>
            </a:lightRig>
          </a:scene3d>
        </p:grpSpPr>
        <p:sp>
          <p:nvSpPr>
            <p:cNvPr id="6" name="Rounded Rectangle 36">
              <a:extLst>
                <a:ext uri="{FF2B5EF4-FFF2-40B4-BE49-F238E27FC236}">
                  <a16:creationId xmlns:a16="http://schemas.microsoft.com/office/drawing/2014/main" id="{6629FCA4-3926-4776-9A8C-E70C477806AE}"/>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1AE7B549-29A7-4FA2-B0B5-5EC0D639D239}"/>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a:latin typeface="Arial" panose="020B0604020202020204" pitchFamily="34" charset="0"/>
                  <a:cs typeface="Arial" panose="020B0604020202020204" pitchFamily="34" charset="0"/>
                </a:rPr>
                <a:t>Củng </a:t>
              </a:r>
              <a:r>
                <a:rPr lang="en-US" sz="3200" b="1" dirty="0" err="1">
                  <a:latin typeface="Arial" panose="020B0604020202020204" pitchFamily="34" charset="0"/>
                  <a:cs typeface="Arial" panose="020B0604020202020204" pitchFamily="34" charset="0"/>
                </a:rPr>
                <a:t>cố</a:t>
              </a:r>
              <a:endParaRPr lang="en-US" sz="3200" b="1" dirty="0">
                <a:latin typeface="Arial" panose="020B0604020202020204" pitchFamily="34" charset="0"/>
                <a:cs typeface="Arial" panose="020B0604020202020204" pitchFamily="34" charset="0"/>
              </a:endParaRPr>
            </a:p>
          </p:txBody>
        </p:sp>
      </p:grpSp>
      <p:pic>
        <p:nvPicPr>
          <p:cNvPr id="8" name="Picture 7" descr="http://tmjpainandtreatment.com/wp-content/uploads/2014/09/little-man-with-red-question-mark.jpg">
            <a:hlinkClick r:id="rId2"/>
            <a:extLst>
              <a:ext uri="{FF2B5EF4-FFF2-40B4-BE49-F238E27FC236}">
                <a16:creationId xmlns:a16="http://schemas.microsoft.com/office/drawing/2014/main" id="{5F0B6A0D-F0C7-4E0A-97A1-68259E1595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98" y="228600"/>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empty-blue-rectangle">
            <a:extLst>
              <a:ext uri="{FF2B5EF4-FFF2-40B4-BE49-F238E27FC236}">
                <a16:creationId xmlns:a16="http://schemas.microsoft.com/office/drawing/2014/main" id="{75B00F56-F91D-4A1F-8C53-7ECAF3D7750D}"/>
              </a:ext>
            </a:extLst>
          </p:cNvPr>
          <p:cNvPicPr>
            <a:picLocks noChangeAspect="1" noChangeArrowheads="1"/>
          </p:cNvPicPr>
          <p:nvPr/>
        </p:nvPicPr>
        <p:blipFill>
          <a:blip r:embed="rId4"/>
          <a:srcRect/>
          <a:stretch>
            <a:fillRect/>
          </a:stretch>
        </p:blipFill>
        <p:spPr bwMode="auto">
          <a:xfrm>
            <a:off x="726440" y="803412"/>
            <a:ext cx="11430000" cy="5860624"/>
          </a:xfrm>
          <a:prstGeom prst="rect">
            <a:avLst/>
          </a:prstGeom>
          <a:noFill/>
          <a:ln w="9525">
            <a:noFill/>
            <a:miter lim="800000"/>
            <a:headEnd/>
            <a:tailEnd/>
          </a:ln>
        </p:spPr>
      </p:pic>
      <p:sp>
        <p:nvSpPr>
          <p:cNvPr id="5" name="Rectangle 3">
            <a:extLst>
              <a:ext uri="{FF2B5EF4-FFF2-40B4-BE49-F238E27FC236}">
                <a16:creationId xmlns:a16="http://schemas.microsoft.com/office/drawing/2014/main" id="{63815683-3724-5E53-C5B3-0707B2E6FF46}"/>
              </a:ext>
            </a:extLst>
          </p:cNvPr>
          <p:cNvSpPr>
            <a:spLocks noChangeArrowheads="1"/>
          </p:cNvSpPr>
          <p:nvPr/>
        </p:nvSpPr>
        <p:spPr bwMode="auto">
          <a:xfrm>
            <a:off x="1318872" y="990600"/>
            <a:ext cx="10263528" cy="230832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FF0000"/>
                </a:solidFill>
                <a:effectLst/>
                <a:latin typeface="Helvetica Neue"/>
              </a:rPr>
              <a:t>Câu</a:t>
            </a:r>
            <a:r>
              <a:rPr kumimoji="0" lang="en-US" altLang="en-US" sz="2400" b="1" i="0" u="none" strike="noStrike" cap="none" normalizeH="0" baseline="0" dirty="0">
                <a:ln>
                  <a:noFill/>
                </a:ln>
                <a:solidFill>
                  <a:srgbClr val="FF0000"/>
                </a:solidFill>
                <a:effectLst/>
                <a:latin typeface="Helvetica Neue"/>
              </a:rPr>
              <a:t> 3:</a:t>
            </a:r>
            <a:r>
              <a:rPr kumimoji="0" lang="en-US" altLang="en-US" sz="2400" b="1" i="0" u="none" strike="noStrike" cap="none" normalizeH="0" baseline="0" dirty="0">
                <a:ln>
                  <a:noFill/>
                </a:ln>
                <a:solidFill>
                  <a:srgbClr val="333333"/>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Dụng</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cụ</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nào</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sau</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đây</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không</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dùng</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trong</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thí</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nghiệm</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xác</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định</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suất</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điện</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động</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và</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điện</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trở</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trong</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của</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nguồn</a:t>
            </a:r>
            <a:r>
              <a:rPr kumimoji="0" lang="en-US" altLang="en-US" sz="2400" b="1" i="0" u="none" strike="noStrike" cap="none" normalizeH="0" baseline="0" dirty="0">
                <a:ln>
                  <a:noFill/>
                </a:ln>
                <a:solidFill>
                  <a:srgbClr val="00B050"/>
                </a:solidFill>
                <a:effectLst/>
                <a:latin typeface="Helvetica Neue"/>
              </a:rPr>
              <a:t>?</a:t>
            </a:r>
            <a:endParaRPr kumimoji="0" lang="en-US" altLang="en-US" sz="2400" b="0" i="0" u="none" strike="noStrike" cap="none" normalizeH="0" baseline="0" dirty="0">
              <a:ln>
                <a:noFill/>
              </a:ln>
              <a:solidFill>
                <a:srgbClr val="00B05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A. Pin </a:t>
            </a:r>
            <a:r>
              <a:rPr kumimoji="0" lang="en-US" altLang="en-US" sz="2400" b="0" i="0" u="none" strike="noStrike" cap="none" normalizeH="0" baseline="0" dirty="0" err="1">
                <a:ln>
                  <a:noFill/>
                </a:ln>
                <a:solidFill>
                  <a:srgbClr val="333333"/>
                </a:solidFill>
                <a:effectLst/>
                <a:latin typeface="Helvetica Neue"/>
              </a:rPr>
              <a:t>điện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hóa</a:t>
            </a:r>
            <a:r>
              <a:rPr kumimoji="0" lang="en-US" altLang="en-US" sz="2400" b="0" i="0" u="none" strike="noStrike" cap="none" normalizeH="0" baseline="0" dirty="0">
                <a:ln>
                  <a:noFill/>
                </a:ln>
                <a:solidFill>
                  <a:srgbClr val="333333"/>
                </a:solidFill>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B. </a:t>
            </a:r>
            <a:r>
              <a:rPr kumimoji="0" lang="en-US" altLang="en-US" sz="2400" b="0" i="0" u="none" strike="noStrike" cap="none" normalizeH="0" baseline="0" dirty="0" err="1">
                <a:ln>
                  <a:noFill/>
                </a:ln>
                <a:solidFill>
                  <a:srgbClr val="333333"/>
                </a:solidFill>
                <a:effectLst/>
                <a:latin typeface="Helvetica Neue"/>
              </a:rPr>
              <a:t>đồng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hồ</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đa</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năng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hiện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số</a:t>
            </a:r>
            <a:r>
              <a:rPr kumimoji="0" lang="en-US" altLang="en-US" sz="2400" b="0" i="0" u="none" strike="noStrike" cap="none" normalizeH="0" baseline="0" dirty="0">
                <a:ln>
                  <a:noFill/>
                </a:ln>
                <a:solidFill>
                  <a:srgbClr val="333333"/>
                </a:solidFill>
                <a:effectLst/>
                <a:latin typeface="Helvetica Neue"/>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C. </a:t>
            </a:r>
            <a:r>
              <a:rPr kumimoji="0" lang="en-US" altLang="en-US" sz="2400" b="0" i="0" u="none" strike="noStrike" cap="none" normalizeH="0" baseline="0" dirty="0" err="1">
                <a:ln>
                  <a:noFill/>
                </a:ln>
                <a:solidFill>
                  <a:srgbClr val="333333"/>
                </a:solidFill>
                <a:effectLst/>
                <a:latin typeface="Helvetica Neue"/>
              </a:rPr>
              <a:t>dây</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dẫn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nối</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mạch</a:t>
            </a:r>
            <a:r>
              <a:rPr kumimoji="0" lang="en-US" altLang="en-US" sz="2400" b="0" i="0" u="none" strike="noStrike" cap="none" normalizeH="0" baseline="0" dirty="0">
                <a:ln>
                  <a:noFill/>
                </a:ln>
                <a:solidFill>
                  <a:srgbClr val="333333"/>
                </a:solidFill>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D. </a:t>
            </a:r>
            <a:r>
              <a:rPr kumimoji="0" lang="en-US" altLang="en-US" sz="2400" b="0" i="0" u="none" strike="noStrike" cap="none" normalizeH="0" baseline="0" dirty="0" err="1">
                <a:ln>
                  <a:noFill/>
                </a:ln>
                <a:solidFill>
                  <a:srgbClr val="333333"/>
                </a:solidFill>
                <a:effectLst/>
                <a:latin typeface="Helvetica Neue"/>
              </a:rPr>
              <a:t>thước</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đo</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chiều</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dài</a:t>
            </a:r>
            <a:r>
              <a:rPr kumimoji="0" lang="en-US" altLang="en-US" sz="2400" b="0" i="0" u="none" strike="noStrike" cap="none" normalizeH="0" baseline="0" dirty="0">
                <a:ln>
                  <a:noFill/>
                </a:ln>
                <a:solidFill>
                  <a:srgbClr val="333333"/>
                </a:solidFill>
                <a:effectLst/>
                <a:latin typeface="Helvetica Neue"/>
              </a:rPr>
              <a:t>.</a:t>
            </a:r>
          </a:p>
        </p:txBody>
      </p:sp>
      <p:sp>
        <p:nvSpPr>
          <p:cNvPr id="12" name="Rectangle 4">
            <a:extLst>
              <a:ext uri="{FF2B5EF4-FFF2-40B4-BE49-F238E27FC236}">
                <a16:creationId xmlns:a16="http://schemas.microsoft.com/office/drawing/2014/main" id="{3BBC7564-3FB8-5E9C-FDDE-A8837C4E9B56}"/>
              </a:ext>
            </a:extLst>
          </p:cNvPr>
          <p:cNvSpPr>
            <a:spLocks noChangeArrowheads="1"/>
          </p:cNvSpPr>
          <p:nvPr/>
        </p:nvSpPr>
        <p:spPr bwMode="auto">
          <a:xfrm>
            <a:off x="1371600" y="3394612"/>
            <a:ext cx="10263528" cy="304698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FF0000"/>
                </a:solidFill>
                <a:effectLst/>
                <a:latin typeface="Helvetica Neue"/>
              </a:rPr>
              <a:t>Câu</a:t>
            </a:r>
            <a:r>
              <a:rPr kumimoji="0" lang="en-US" altLang="en-US" sz="2400" b="1" i="0" u="none" strike="noStrike" cap="none" normalizeH="0" baseline="0" dirty="0">
                <a:ln>
                  <a:noFill/>
                </a:ln>
                <a:solidFill>
                  <a:srgbClr val="FF0000"/>
                </a:solidFill>
                <a:effectLst/>
                <a:latin typeface="Helvetica Neue"/>
              </a:rPr>
              <a:t> 4:</a:t>
            </a:r>
            <a:r>
              <a:rPr kumimoji="0" lang="en-US" altLang="en-US" sz="2400" b="1" i="0" u="none" strike="noStrike" cap="none" normalizeH="0" baseline="0" dirty="0">
                <a:ln>
                  <a:noFill/>
                </a:ln>
                <a:solidFill>
                  <a:srgbClr val="333333"/>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Có</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thể</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mắc</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nối</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tiếp</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vôn</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kể</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với</a:t>
            </a:r>
            <a:r>
              <a:rPr kumimoji="0" lang="en-US" altLang="en-US" sz="2400" b="1" i="0" u="none" strike="noStrike" cap="none" normalizeH="0" baseline="0" dirty="0">
                <a:ln>
                  <a:noFill/>
                </a:ln>
                <a:solidFill>
                  <a:srgbClr val="00B050"/>
                </a:solidFill>
                <a:effectLst/>
                <a:latin typeface="Helvetica Neue"/>
              </a:rPr>
              <a:t> pin </a:t>
            </a:r>
            <a:r>
              <a:rPr kumimoji="0" lang="en-US" altLang="en-US" sz="2400" b="1" i="0" u="none" strike="noStrike" cap="none" normalizeH="0" baseline="0" dirty="0" err="1">
                <a:ln>
                  <a:noFill/>
                </a:ln>
                <a:solidFill>
                  <a:srgbClr val="00B050"/>
                </a:solidFill>
                <a:effectLst/>
                <a:latin typeface="Helvetica Neue"/>
              </a:rPr>
              <a:t>để</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tạo</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thành</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mạch</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kín</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mà</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không</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mắc</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nối</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tiếp</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mili</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ampe</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kế</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với</a:t>
            </a:r>
            <a:r>
              <a:rPr kumimoji="0" lang="en-US" altLang="en-US" sz="2400" b="1" i="0" u="none" strike="noStrike" cap="none" normalizeH="0" baseline="0" dirty="0">
                <a:ln>
                  <a:noFill/>
                </a:ln>
                <a:solidFill>
                  <a:srgbClr val="00B050"/>
                </a:solidFill>
                <a:effectLst/>
                <a:latin typeface="Helvetica Neue"/>
              </a:rPr>
              <a:t> pin </a:t>
            </a:r>
            <a:r>
              <a:rPr kumimoji="0" lang="en-US" altLang="en-US" sz="2400" b="1" i="0" u="none" strike="noStrike" cap="none" normalizeH="0" baseline="0" dirty="0" err="1">
                <a:ln>
                  <a:noFill/>
                </a:ln>
                <a:solidFill>
                  <a:srgbClr val="00B050"/>
                </a:solidFill>
                <a:effectLst/>
                <a:latin typeface="Helvetica Neue"/>
              </a:rPr>
              <a:t>để</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tạo</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thành</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mạch</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kín</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vì</a:t>
            </a:r>
            <a:endParaRPr kumimoji="0" lang="en-US" altLang="en-US" sz="2400" b="0" i="0" u="none" strike="noStrike" cap="none" normalizeH="0" baseline="0" dirty="0">
              <a:ln>
                <a:noFill/>
              </a:ln>
              <a:solidFill>
                <a:srgbClr val="00B05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A. </a:t>
            </a:r>
            <a:r>
              <a:rPr kumimoji="0" lang="en-US" altLang="en-US" sz="2400" b="0" i="0" u="none" strike="noStrike" cap="none" normalizeH="0" baseline="0" dirty="0" err="1">
                <a:ln>
                  <a:noFill/>
                </a:ln>
                <a:solidFill>
                  <a:srgbClr val="333333"/>
                </a:solidFill>
                <a:effectLst/>
                <a:latin typeface="Helvetica Neue"/>
              </a:rPr>
              <a:t>Điện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trở</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của</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vôn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kế</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lớn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nên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dòng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điện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trong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mạch</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kín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nhỏ</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không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gây</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ảnh</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hưởng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đến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mạch</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Còn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miliampe</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kế</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có</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điện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trở</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rất</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nhỏ</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vì</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vậy</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gây</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ra</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dòng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điện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rất</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lớn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làm</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hỏng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mạch</a:t>
            </a:r>
            <a:r>
              <a:rPr kumimoji="0" lang="en-US" altLang="en-US" sz="2400" b="0" i="0" u="none" strike="noStrike" cap="none" normalizeH="0" baseline="0" dirty="0">
                <a:ln>
                  <a:noFill/>
                </a:ln>
                <a:solidFill>
                  <a:srgbClr val="333333"/>
                </a:solidFill>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B. </a:t>
            </a:r>
            <a:r>
              <a:rPr kumimoji="0" lang="en-US" altLang="en-US" sz="2400" b="0" i="0" u="none" strike="noStrike" cap="none" normalizeH="0" baseline="0" dirty="0" err="1">
                <a:ln>
                  <a:noFill/>
                </a:ln>
                <a:solidFill>
                  <a:srgbClr val="333333"/>
                </a:solidFill>
                <a:effectLst/>
                <a:latin typeface="Helvetica Neue"/>
              </a:rPr>
              <a:t>Điện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trở</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của</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miliampe</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kế</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rất</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nhỏ</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nên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gây</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sai</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số</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lớn</a:t>
            </a:r>
            <a:r>
              <a:rPr kumimoji="0" lang="en-US" altLang="en-US" sz="2400" b="0" i="0" u="none" strike="noStrike" cap="none" normalizeH="0" baseline="0" dirty="0">
                <a:ln>
                  <a:noFill/>
                </a:ln>
                <a:solidFill>
                  <a:srgbClr val="333333"/>
                </a:solidFill>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C. </a:t>
            </a:r>
            <a:r>
              <a:rPr kumimoji="0" lang="en-US" altLang="en-US" sz="2400" b="0" i="0" u="none" strike="noStrike" cap="none" normalizeH="0" baseline="0" dirty="0" err="1">
                <a:ln>
                  <a:noFill/>
                </a:ln>
                <a:solidFill>
                  <a:srgbClr val="333333"/>
                </a:solidFill>
                <a:effectLst/>
                <a:latin typeface="Helvetica Neue"/>
              </a:rPr>
              <a:t>Giá</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trị</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cần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đo</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vượt</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quá</a:t>
            </a:r>
            <a:r>
              <a:rPr kumimoji="0" lang="en-US" altLang="en-US" sz="2400" b="0" i="0" u="none" strike="noStrike" cap="none" normalizeH="0" baseline="0" dirty="0">
                <a:ln>
                  <a:noFill/>
                </a:ln>
                <a:solidFill>
                  <a:srgbClr val="333333"/>
                </a:solidFill>
                <a:effectLst/>
                <a:latin typeface="Helvetica Neue"/>
              </a:rPr>
              <a:t> thang </a:t>
            </a:r>
            <a:r>
              <a:rPr kumimoji="0" lang="en-US" altLang="en-US" sz="2400" b="0" i="0" u="none" strike="noStrike" cap="none" normalizeH="0" baseline="0" dirty="0" err="1">
                <a:ln>
                  <a:noFill/>
                </a:ln>
                <a:solidFill>
                  <a:srgbClr val="333333"/>
                </a:solidFill>
                <a:effectLst/>
                <a:latin typeface="Helvetica Neue"/>
              </a:rPr>
              <a:t>đo</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của</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miliampe</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kế</a:t>
            </a:r>
            <a:r>
              <a:rPr kumimoji="0" lang="en-US" altLang="en-US" sz="2400" b="0" i="0" u="none" strike="noStrike" cap="none" normalizeH="0" baseline="0" dirty="0">
                <a:ln>
                  <a:noFill/>
                </a:ln>
                <a:solidFill>
                  <a:srgbClr val="333333"/>
                </a:solidFill>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D. Kim </a:t>
            </a:r>
            <a:r>
              <a:rPr kumimoji="0" lang="en-US" altLang="en-US" sz="2400" b="0" i="0" u="none" strike="noStrike" cap="none" normalizeH="0" baseline="0" dirty="0" err="1">
                <a:ln>
                  <a:noFill/>
                </a:ln>
                <a:solidFill>
                  <a:srgbClr val="333333"/>
                </a:solidFill>
                <a:effectLst/>
                <a:latin typeface="Helvetica Neue"/>
              </a:rPr>
              <a:t>của</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miliampe</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kế</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sẽ</a:t>
            </a:r>
            <a:r>
              <a:rPr kumimoji="0" lang="en-US" altLang="en-US" sz="2400" b="0" i="0" u="none" strike="noStrike" cap="none" normalizeH="0" baseline="0" dirty="0">
                <a:ln>
                  <a:noFill/>
                </a:ln>
                <a:solidFill>
                  <a:srgbClr val="333333"/>
                </a:solidFill>
                <a:effectLst/>
                <a:latin typeface="Helvetica Neue"/>
              </a:rPr>
              <a:t> quay </a:t>
            </a:r>
            <a:r>
              <a:rPr kumimoji="0" lang="en-US" altLang="en-US" sz="2400" b="0" i="0" u="none" strike="noStrike" cap="none" normalizeH="0" baseline="0" dirty="0" err="1">
                <a:ln>
                  <a:noFill/>
                </a:ln>
                <a:solidFill>
                  <a:srgbClr val="333333"/>
                </a:solidFill>
                <a:effectLst/>
                <a:latin typeface="Helvetica Neue"/>
              </a:rPr>
              <a:t>liên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tục</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và</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không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đọc</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được</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giá</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trị</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cần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đo</a:t>
            </a:r>
            <a:r>
              <a:rPr kumimoji="0" lang="en-US" altLang="en-US" sz="2400" b="0" i="0" u="none" strike="noStrike" cap="none" normalizeH="0" baseline="0" dirty="0">
                <a:ln>
                  <a:noFill/>
                </a:ln>
                <a:solidFill>
                  <a:srgbClr val="333333"/>
                </a:solidFill>
                <a:effectLst/>
                <a:latin typeface="Helvetica Neue"/>
              </a:rPr>
              <a:t>.</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28645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5">
                                            <p:txEl>
                                              <p:pRg st="4" end="4"/>
                                            </p:txEl>
                                          </p:spTgt>
                                        </p:tgtEl>
                                        <p:attrNameLst>
                                          <p:attrName>style.color</p:attrName>
                                        </p:attrNameLst>
                                      </p:cBhvr>
                                      <p:to>
                                        <a:schemeClr val="accent2"/>
                                      </p:to>
                                    </p:animClr>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12">
                                            <p:txEl>
                                              <p:pRg st="1" end="1"/>
                                            </p:txEl>
                                          </p:spTgt>
                                        </p:tgtEl>
                                        <p:attrNameLst>
                                          <p:attrName>style.color</p:attrName>
                                        </p:attrNameLst>
                                      </p:cBhvr>
                                      <p:to>
                                        <a:schemeClr val="accent2"/>
                                      </p:to>
                                    </p:animClr>
                                    <p:animClr clrSpc="rgb" dir="cw">
                                      <p:cBhvr>
                                        <p:cTn id="35" dur="500" fill="hold"/>
                                        <p:tgtEl>
                                          <p:spTgt spid="12">
                                            <p:txEl>
                                              <p:pRg st="1" end="1"/>
                                            </p:txEl>
                                          </p:spTgt>
                                        </p:tgtEl>
                                        <p:attrNameLst>
                                          <p:attrName>fillcolor</p:attrName>
                                        </p:attrNameLst>
                                      </p:cBhvr>
                                      <p:to>
                                        <a:schemeClr val="accent2"/>
                                      </p:to>
                                    </p:animClr>
                                    <p:set>
                                      <p:cBhvr>
                                        <p:cTn id="36" dur="500" fill="hold"/>
                                        <p:tgtEl>
                                          <p:spTgt spid="12">
                                            <p:txEl>
                                              <p:pRg st="1" end="1"/>
                                            </p:txEl>
                                          </p:spTgt>
                                        </p:tgtEl>
                                        <p:attrNameLst>
                                          <p:attrName>fill.type</p:attrName>
                                        </p:attrNameLst>
                                      </p:cBhvr>
                                      <p:to>
                                        <p:strVal val="solid"/>
                                      </p:to>
                                    </p:set>
                                    <p:set>
                                      <p:cBhvr>
                                        <p:cTn id="37" dur="500" fill="hold"/>
                                        <p:tgtEl>
                                          <p:spTgt spid="12">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BD3F5CF-850D-4E4A-A3C0-79D4A4BA3CE0}"/>
              </a:ext>
            </a:extLst>
          </p:cNvPr>
          <p:cNvGrpSpPr/>
          <p:nvPr/>
        </p:nvGrpSpPr>
        <p:grpSpPr>
          <a:xfrm>
            <a:off x="3352800" y="193964"/>
            <a:ext cx="5039124" cy="581082"/>
            <a:chOff x="2193" y="0"/>
            <a:chExt cx="2245706" cy="1239104"/>
          </a:xfrm>
          <a:solidFill>
            <a:srgbClr val="002060"/>
          </a:solidFill>
          <a:scene3d>
            <a:camera prst="orthographicFront"/>
            <a:lightRig rig="threePt" dir="t">
              <a:rot lat="0" lon="0" rev="7500000"/>
            </a:lightRig>
          </a:scene3d>
        </p:grpSpPr>
        <p:sp>
          <p:nvSpPr>
            <p:cNvPr id="6" name="Rounded Rectangle 36">
              <a:extLst>
                <a:ext uri="{FF2B5EF4-FFF2-40B4-BE49-F238E27FC236}">
                  <a16:creationId xmlns:a16="http://schemas.microsoft.com/office/drawing/2014/main" id="{3962B0B8-BB9A-411A-B1B7-84BA515DC81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53C85919-D452-43CC-96A2-46EE13BDC7BE}"/>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a:latin typeface="Arial" panose="020B0604020202020204" pitchFamily="34" charset="0"/>
                  <a:cs typeface="Arial" panose="020B0604020202020204" pitchFamily="34" charset="0"/>
                </a:rPr>
                <a:t>VẬN DỤNG</a:t>
              </a:r>
            </a:p>
          </p:txBody>
        </p:sp>
      </p:grpSp>
      <p:pic>
        <p:nvPicPr>
          <p:cNvPr id="8" name="Picture 7" descr="http://tmjpainandtreatment.com/wp-content/uploads/2014/09/little-man-with-red-question-mark.jpg">
            <a:hlinkClick r:id="rId2"/>
            <a:extLst>
              <a:ext uri="{FF2B5EF4-FFF2-40B4-BE49-F238E27FC236}">
                <a16:creationId xmlns:a16="http://schemas.microsoft.com/office/drawing/2014/main" id="{C0492963-3668-4802-9908-14172161E4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98" y="228600"/>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empty-blue-rectangle">
            <a:extLst>
              <a:ext uri="{FF2B5EF4-FFF2-40B4-BE49-F238E27FC236}">
                <a16:creationId xmlns:a16="http://schemas.microsoft.com/office/drawing/2014/main" id="{65BEB4CB-9004-46D2-B70C-88BD73F6A9E8}"/>
              </a:ext>
            </a:extLst>
          </p:cNvPr>
          <p:cNvPicPr>
            <a:picLocks noChangeAspect="1" noChangeArrowheads="1"/>
          </p:cNvPicPr>
          <p:nvPr/>
        </p:nvPicPr>
        <p:blipFill>
          <a:blip r:embed="rId4"/>
          <a:srcRect/>
          <a:stretch>
            <a:fillRect/>
          </a:stretch>
        </p:blipFill>
        <p:spPr bwMode="auto">
          <a:xfrm>
            <a:off x="762000" y="1450140"/>
            <a:ext cx="11430000" cy="2893260"/>
          </a:xfrm>
          <a:prstGeom prst="rect">
            <a:avLst/>
          </a:prstGeom>
          <a:noFill/>
          <a:ln w="9525">
            <a:noFill/>
            <a:miter lim="800000"/>
            <a:headEnd/>
            <a:tailEnd/>
          </a:ln>
        </p:spPr>
      </p:pic>
      <p:sp>
        <p:nvSpPr>
          <p:cNvPr id="11" name="Text Box 10">
            <a:extLst>
              <a:ext uri="{FF2B5EF4-FFF2-40B4-BE49-F238E27FC236}">
                <a16:creationId xmlns:a16="http://schemas.microsoft.com/office/drawing/2014/main" id="{CCA67786-AFB7-4B0C-8F7C-52474534336E}"/>
              </a:ext>
            </a:extLst>
          </p:cNvPr>
          <p:cNvSpPr txBox="1">
            <a:spLocks noChangeArrowheads="1"/>
          </p:cNvSpPr>
          <p:nvPr/>
        </p:nvSpPr>
        <p:spPr bwMode="auto">
          <a:xfrm>
            <a:off x="1409700" y="1633174"/>
            <a:ext cx="10134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2800" b="1" dirty="0">
                <a:solidFill>
                  <a:srgbClr val="00B050"/>
                </a:solidFill>
              </a:rPr>
              <a:t>Tìm hiểu và trả lời các câu hỏi:</a:t>
            </a:r>
          </a:p>
          <a:p>
            <a:r>
              <a:rPr lang="nl-NL" sz="2800" b="1" dirty="0"/>
              <a:t>- </a:t>
            </a:r>
            <a:r>
              <a:rPr lang="nl-NL" sz="2800" dirty="0"/>
              <a:t>Tại sao pin điện hóa dùng một thời gian suất điện động lại giảm?</a:t>
            </a:r>
            <a:endParaRPr lang="en-US" sz="2800" dirty="0"/>
          </a:p>
          <a:p>
            <a:r>
              <a:rPr lang="nl-NL" sz="2800" b="1" dirty="0"/>
              <a:t>-</a:t>
            </a:r>
            <a:r>
              <a:rPr lang="nl-NL" sz="2800" dirty="0"/>
              <a:t> Điều gì xảy ra khi ta dùng dây nối 2 cực của pin điện hóa lại với nhau và để trong khoảng thời gian dài?</a:t>
            </a:r>
            <a:endParaRPr lang="en-US" sz="2800" dirty="0"/>
          </a:p>
        </p:txBody>
      </p:sp>
      <p:sp>
        <p:nvSpPr>
          <p:cNvPr id="3" name="TextBox 2">
            <a:extLst>
              <a:ext uri="{FF2B5EF4-FFF2-40B4-BE49-F238E27FC236}">
                <a16:creationId xmlns:a16="http://schemas.microsoft.com/office/drawing/2014/main" id="{67BE1762-7E71-8FF2-D056-6613E5735E55}"/>
              </a:ext>
            </a:extLst>
          </p:cNvPr>
          <p:cNvSpPr txBox="1"/>
          <p:nvPr/>
        </p:nvSpPr>
        <p:spPr>
          <a:xfrm>
            <a:off x="5856440" y="5239611"/>
            <a:ext cx="6093724" cy="1477328"/>
          </a:xfrm>
          <a:prstGeom prst="rect">
            <a:avLst/>
          </a:prstGeom>
          <a:noFill/>
        </p:spPr>
        <p:txBody>
          <a:bodyPr wrap="square">
            <a:spAutoFit/>
          </a:bodyPr>
          <a:lstStyle/>
          <a:p>
            <a:r>
              <a:rPr lang="en-US"/>
              <a:t>Tài liệu được chia sẻ bởi Website</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408606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581915FF-5592-4D83-8F3C-211555FFEC83}"/>
              </a:ext>
            </a:extLst>
          </p:cNvPr>
          <p:cNvSpPr>
            <a:spLocks noChangeArrowheads="1"/>
          </p:cNvSpPr>
          <p:nvPr/>
        </p:nvSpPr>
        <p:spPr bwMode="auto">
          <a:xfrm>
            <a:off x="-304800" y="1219200"/>
            <a:ext cx="12192000" cy="3733800"/>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 name="TextBox 10">
            <a:extLst>
              <a:ext uri="{FF2B5EF4-FFF2-40B4-BE49-F238E27FC236}">
                <a16:creationId xmlns:a16="http://schemas.microsoft.com/office/drawing/2014/main" id="{7EB518A5-5957-4E4A-800A-DCA58D1B6347}"/>
              </a:ext>
            </a:extLst>
          </p:cNvPr>
          <p:cNvSpPr>
            <a:spLocks noChangeArrowheads="1"/>
          </p:cNvSpPr>
          <p:nvPr>
            <p:custDataLst>
              <p:tags r:id="rId1"/>
            </p:custDataLst>
          </p:nvPr>
        </p:nvSpPr>
        <p:spPr bwMode="auto">
          <a:xfrm>
            <a:off x="0" y="1447800"/>
            <a:ext cx="12268200" cy="29625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6000" b="1" dirty="0" err="1">
                <a:solidFill>
                  <a:schemeClr val="accent1">
                    <a:lumMod val="50000"/>
                  </a:schemeClr>
                </a:solidFill>
                <a:ea typeface="ＭＳ Ｐゴシック" panose="020B0600070205080204" pitchFamily="50" charset="-128"/>
              </a:rPr>
              <a:t>Thực</a:t>
            </a:r>
            <a:r>
              <a:rPr lang="en-US" altLang="en-US" sz="6000" b="1" dirty="0">
                <a:solidFill>
                  <a:schemeClr val="accent1">
                    <a:lumMod val="50000"/>
                  </a:schemeClr>
                </a:solidFill>
                <a:ea typeface="ＭＳ Ｐゴシック" panose="020B0600070205080204" pitchFamily="50" charset="-128"/>
              </a:rPr>
              <a:t> </a:t>
            </a:r>
            <a:r>
              <a:rPr lang="en-US" altLang="en-US" sz="6000" b="1" dirty="0" err="1">
                <a:solidFill>
                  <a:schemeClr val="accent1">
                    <a:lumMod val="50000"/>
                  </a:schemeClr>
                </a:solidFill>
                <a:ea typeface="ＭＳ Ｐゴシック" panose="020B0600070205080204" pitchFamily="50" charset="-128"/>
              </a:rPr>
              <a:t>hành</a:t>
            </a:r>
            <a:r>
              <a:rPr lang="en-US" altLang="en-US" sz="6000" b="1" dirty="0">
                <a:solidFill>
                  <a:schemeClr val="accent1">
                    <a:lumMod val="50000"/>
                  </a:schemeClr>
                </a:solidFill>
                <a:ea typeface="ＭＳ Ｐゴシック" panose="020B0600070205080204" pitchFamily="50" charset="-128"/>
              </a:rPr>
              <a:t>: </a:t>
            </a:r>
          </a:p>
          <a:p>
            <a:pPr algn="ctr"/>
            <a:r>
              <a:rPr lang="en-US" altLang="en-US" sz="5400" b="1" dirty="0">
                <a:solidFill>
                  <a:schemeClr val="accent1">
                    <a:lumMod val="50000"/>
                  </a:schemeClr>
                </a:solidFill>
                <a:ea typeface="ＭＳ Ｐゴシック" panose="020B0600070205080204" pitchFamily="50" charset="-128"/>
              </a:rPr>
              <a:t>ĐO SUẤT ĐIỆN ĐỘNG VÀ ĐIỆN TRỞ TRONG CỦA PIN ĐIỆN HÓA</a:t>
            </a:r>
            <a:endParaRPr lang="en-US" altLang="en-US" sz="5400" b="1" dirty="0">
              <a:solidFill>
                <a:schemeClr val="accent1">
                  <a:lumMod val="50000"/>
                </a:schemeClr>
              </a:solidFill>
            </a:endParaRPr>
          </a:p>
        </p:txBody>
      </p:sp>
      <p:sp>
        <p:nvSpPr>
          <p:cNvPr id="7" name="TextBox 11">
            <a:extLst>
              <a:ext uri="{FF2B5EF4-FFF2-40B4-BE49-F238E27FC236}">
                <a16:creationId xmlns:a16="http://schemas.microsoft.com/office/drawing/2014/main" id="{052FA819-7E60-4C28-827B-BC8E0DB662B8}"/>
              </a:ext>
            </a:extLst>
          </p:cNvPr>
          <p:cNvSpPr>
            <a:spLocks noChangeArrowheads="1"/>
          </p:cNvSpPr>
          <p:nvPr>
            <p:custDataLst>
              <p:tags r:id="rId2"/>
            </p:custDataLst>
          </p:nvPr>
        </p:nvSpPr>
        <p:spPr bwMode="auto">
          <a:xfrm>
            <a:off x="0" y="533400"/>
            <a:ext cx="3264618" cy="850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4400" b="1" i="1" dirty="0" err="1">
                <a:latin typeface="Times New Roman" panose="02020603050405020304" pitchFamily="18" charset="0"/>
                <a:cs typeface="Times New Roman" panose="02020603050405020304" pitchFamily="18" charset="0"/>
              </a:rPr>
              <a:t>Bài</a:t>
            </a:r>
            <a:r>
              <a:rPr lang="en-US" altLang="en-US" sz="4400" b="1" i="1" dirty="0">
                <a:latin typeface="Times New Roman" panose="02020603050405020304" pitchFamily="18" charset="0"/>
                <a:cs typeface="Times New Roman" panose="02020603050405020304" pitchFamily="18" charset="0"/>
              </a:rPr>
              <a:t> 26:</a:t>
            </a:r>
          </a:p>
        </p:txBody>
      </p:sp>
    </p:spTree>
    <p:extLst>
      <p:ext uri="{BB962C8B-B14F-4D97-AF65-F5344CB8AC3E}">
        <p14:creationId xmlns:p14="http://schemas.microsoft.com/office/powerpoint/2010/main" val="3819782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D635D000-9305-499B-A9A3-586F975CD573}"/>
              </a:ext>
            </a:extLst>
          </p:cNvPr>
          <p:cNvGrpSpPr/>
          <p:nvPr/>
        </p:nvGrpSpPr>
        <p:grpSpPr>
          <a:xfrm>
            <a:off x="-294357" y="64867"/>
            <a:ext cx="11800556" cy="551274"/>
            <a:chOff x="74035" y="2267003"/>
            <a:chExt cx="10701168" cy="769538"/>
          </a:xfrm>
        </p:grpSpPr>
        <p:grpSp>
          <p:nvGrpSpPr>
            <p:cNvPr id="44" name="Group 70">
              <a:extLst>
                <a:ext uri="{FF2B5EF4-FFF2-40B4-BE49-F238E27FC236}">
                  <a16:creationId xmlns:a16="http://schemas.microsoft.com/office/drawing/2014/main" id="{88810F6D-6242-4128-803C-3FC9D026930B}"/>
                </a:ext>
              </a:extLst>
            </p:cNvPr>
            <p:cNvGrpSpPr>
              <a:grpSpLocks/>
            </p:cNvGrpSpPr>
            <p:nvPr/>
          </p:nvGrpSpPr>
          <p:grpSpPr bwMode="auto">
            <a:xfrm>
              <a:off x="286106" y="2280388"/>
              <a:ext cx="10489097" cy="756153"/>
              <a:chOff x="564746" y="3403328"/>
              <a:chExt cx="5401395" cy="1456458"/>
            </a:xfrm>
          </p:grpSpPr>
          <p:pic>
            <p:nvPicPr>
              <p:cNvPr id="47" name="Picture 46" descr="empty-green-rectangle">
                <a:extLst>
                  <a:ext uri="{FF2B5EF4-FFF2-40B4-BE49-F238E27FC236}">
                    <a16:creationId xmlns:a16="http://schemas.microsoft.com/office/drawing/2014/main" id="{E26837A1-C06F-4723-99BA-09C53CEAD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28"/>
                <a:ext cx="5401395" cy="14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green-top-faded">
                <a:extLst>
                  <a:ext uri="{FF2B5EF4-FFF2-40B4-BE49-F238E27FC236}">
                    <a16:creationId xmlns:a16="http://schemas.microsoft.com/office/drawing/2014/main" id="{5D57CC71-4741-4CA4-A980-CF78D00D8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Box 44">
              <a:extLst>
                <a:ext uri="{FF2B5EF4-FFF2-40B4-BE49-F238E27FC236}">
                  <a16:creationId xmlns:a16="http://schemas.microsoft.com/office/drawing/2014/main" id="{26208EB7-E1D0-4CE6-97B9-E27DE2140B52}"/>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a:t>
              </a:r>
            </a:p>
          </p:txBody>
        </p:sp>
        <p:sp>
          <p:nvSpPr>
            <p:cNvPr id="46" name="Rectangle 1026060">
              <a:extLst>
                <a:ext uri="{FF2B5EF4-FFF2-40B4-BE49-F238E27FC236}">
                  <a16:creationId xmlns:a16="http://schemas.microsoft.com/office/drawing/2014/main" id="{9CE2A646-5569-40E8-B4F6-6B2C9FE09EA8}"/>
                </a:ext>
              </a:extLst>
            </p:cNvPr>
            <p:cNvSpPr>
              <a:spLocks noChangeArrowheads="1"/>
            </p:cNvSpPr>
            <p:nvPr/>
          </p:nvSpPr>
          <p:spPr bwMode="auto">
            <a:xfrm>
              <a:off x="1204425" y="2277655"/>
              <a:ext cx="9273711" cy="756155"/>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dirty="0" err="1">
                  <a:cs typeface="Arial" panose="020B0604020202020204" pitchFamily="34" charset="0"/>
                </a:rPr>
                <a:t>Dụng</a:t>
              </a:r>
              <a:r>
                <a:rPr lang="en-US" sz="2800" i="1" dirty="0">
                  <a:cs typeface="Arial" panose="020B0604020202020204" pitchFamily="34" charset="0"/>
                </a:rPr>
                <a:t> </a:t>
              </a:r>
              <a:r>
                <a:rPr lang="en-US" sz="2800" i="1" dirty="0" err="1">
                  <a:cs typeface="Arial" panose="020B0604020202020204" pitchFamily="34" charset="0"/>
                </a:rPr>
                <a:t>cụ</a:t>
              </a:r>
              <a:r>
                <a:rPr lang="en-US" sz="2800" i="1" dirty="0">
                  <a:cs typeface="Arial" panose="020B0604020202020204" pitchFamily="34" charset="0"/>
                </a:rPr>
                <a:t> </a:t>
              </a:r>
              <a:r>
                <a:rPr lang="en-US" sz="2800" i="1" dirty="0" err="1">
                  <a:cs typeface="Arial" panose="020B0604020202020204" pitchFamily="34" charset="0"/>
                </a:rPr>
                <a:t>thí</a:t>
              </a:r>
              <a:r>
                <a:rPr lang="en-US" sz="2800" i="1" dirty="0">
                  <a:cs typeface="Arial" panose="020B0604020202020204" pitchFamily="34" charset="0"/>
                </a:rPr>
                <a:t> </a:t>
              </a:r>
              <a:r>
                <a:rPr lang="en-US" sz="2800" i="1" dirty="0" err="1">
                  <a:cs typeface="Arial" panose="020B0604020202020204" pitchFamily="34" charset="0"/>
                </a:rPr>
                <a:t>nghiệm</a:t>
              </a:r>
              <a:endParaRPr lang="en-US" sz="2800" dirty="0">
                <a:cs typeface="Arial" panose="020B0604020202020204" pitchFamily="34" charset="0"/>
              </a:endParaRPr>
            </a:p>
          </p:txBody>
        </p:sp>
      </p:grpSp>
      <p:sp>
        <p:nvSpPr>
          <p:cNvPr id="50" name="Text Box 32">
            <a:extLst>
              <a:ext uri="{FF2B5EF4-FFF2-40B4-BE49-F238E27FC236}">
                <a16:creationId xmlns:a16="http://schemas.microsoft.com/office/drawing/2014/main" id="{922139B8-4367-4E10-AC0A-65E9AE844EEE}"/>
              </a:ext>
            </a:extLst>
          </p:cNvPr>
          <p:cNvSpPr txBox="1">
            <a:spLocks noChangeArrowheads="1"/>
          </p:cNvSpPr>
          <p:nvPr/>
        </p:nvSpPr>
        <p:spPr bwMode="auto">
          <a:xfrm>
            <a:off x="494197" y="935811"/>
            <a:ext cx="11142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5pPr>
            <a:lvl6pPr marL="2286000" algn="l" defTabSz="914400" rtl="0" eaLnBrk="1" latinLnBrk="0" hangingPunct="1">
              <a:defRPr sz="2800" b="1" kern="1200">
                <a:solidFill>
                  <a:schemeClr val="tx1"/>
                </a:solidFill>
                <a:latin typeface="Times New Roman" pitchFamily="18" charset="0"/>
                <a:ea typeface="+mn-ea"/>
                <a:cs typeface="Arial" pitchFamily="34" charset="0"/>
              </a:defRPr>
            </a:lvl6pPr>
            <a:lvl7pPr marL="2743200" algn="l" defTabSz="914400" rtl="0" eaLnBrk="1" latinLnBrk="0" hangingPunct="1">
              <a:defRPr sz="2800" b="1" kern="1200">
                <a:solidFill>
                  <a:schemeClr val="tx1"/>
                </a:solidFill>
                <a:latin typeface="Times New Roman" pitchFamily="18" charset="0"/>
                <a:ea typeface="+mn-ea"/>
                <a:cs typeface="Arial" pitchFamily="34" charset="0"/>
              </a:defRPr>
            </a:lvl7pPr>
            <a:lvl8pPr marL="3200400" algn="l" defTabSz="914400" rtl="0" eaLnBrk="1" latinLnBrk="0" hangingPunct="1">
              <a:defRPr sz="2800" b="1" kern="1200">
                <a:solidFill>
                  <a:schemeClr val="tx1"/>
                </a:solidFill>
                <a:latin typeface="Times New Roman" pitchFamily="18" charset="0"/>
                <a:ea typeface="+mn-ea"/>
                <a:cs typeface="Arial" pitchFamily="34" charset="0"/>
              </a:defRPr>
            </a:lvl8pPr>
            <a:lvl9pPr marL="3657600" algn="l" defTabSz="914400" rtl="0" eaLnBrk="1" latinLnBrk="0" hangingPunct="1">
              <a:defRPr sz="2800" b="1" kern="1200">
                <a:solidFill>
                  <a:schemeClr val="tx1"/>
                </a:solidFill>
                <a:latin typeface="Times New Roman" pitchFamily="18" charset="0"/>
                <a:ea typeface="+mn-ea"/>
                <a:cs typeface="Arial" pitchFamily="34" charset="0"/>
              </a:defRPr>
            </a:lvl9pPr>
          </a:lstStyle>
          <a:p>
            <a:pPr>
              <a:spcBef>
                <a:spcPct val="50000"/>
              </a:spcBef>
            </a:pPr>
            <a:r>
              <a:rPr lang="en-US" sz="2400" b="0" dirty="0" err="1">
                <a:latin typeface="Arial" panose="020B0604020202020204" pitchFamily="34" charset="0"/>
              </a:rPr>
              <a:t>Chỉ</a:t>
            </a:r>
            <a:r>
              <a:rPr lang="en-US" sz="2400" b="0" dirty="0">
                <a:latin typeface="Arial" panose="020B0604020202020204" pitchFamily="34" charset="0"/>
              </a:rPr>
              <a:t> </a:t>
            </a:r>
            <a:r>
              <a:rPr lang="en-US" sz="2400" b="0" dirty="0" err="1">
                <a:latin typeface="Arial" panose="020B0604020202020204" pitchFamily="34" charset="0"/>
              </a:rPr>
              <a:t>ra</a:t>
            </a:r>
            <a:r>
              <a:rPr lang="en-US" sz="2400" b="0" dirty="0">
                <a:latin typeface="Arial" panose="020B0604020202020204" pitchFamily="34" charset="0"/>
              </a:rPr>
              <a:t> </a:t>
            </a:r>
            <a:r>
              <a:rPr lang="en-US" sz="2400" b="0" dirty="0" err="1">
                <a:latin typeface="Arial" panose="020B0604020202020204" pitchFamily="34" charset="0"/>
              </a:rPr>
              <a:t>các</a:t>
            </a:r>
            <a:r>
              <a:rPr lang="en-US" sz="2400" b="0" dirty="0">
                <a:latin typeface="Arial" panose="020B0604020202020204" pitchFamily="34" charset="0"/>
              </a:rPr>
              <a:t> </a:t>
            </a:r>
            <a:r>
              <a:rPr lang="en-US" sz="2400" b="0" dirty="0" err="1">
                <a:latin typeface="Arial" panose="020B0604020202020204" pitchFamily="34" charset="0"/>
              </a:rPr>
              <a:t>dụng</a:t>
            </a:r>
            <a:r>
              <a:rPr lang="en-US" sz="2400" b="0" dirty="0">
                <a:latin typeface="Arial" panose="020B0604020202020204" pitchFamily="34" charset="0"/>
              </a:rPr>
              <a:t> </a:t>
            </a:r>
            <a:r>
              <a:rPr lang="en-US" sz="2400" b="0" dirty="0" err="1">
                <a:latin typeface="Arial" panose="020B0604020202020204" pitchFamily="34" charset="0"/>
              </a:rPr>
              <a:t>cụ</a:t>
            </a:r>
            <a:r>
              <a:rPr lang="en-US" sz="2400" b="0" dirty="0">
                <a:latin typeface="Arial" panose="020B0604020202020204" pitchFamily="34" charset="0"/>
              </a:rPr>
              <a:t> </a:t>
            </a:r>
            <a:r>
              <a:rPr lang="en-US" sz="2400" b="0" dirty="0" err="1">
                <a:latin typeface="Arial" panose="020B0604020202020204" pitchFamily="34" charset="0"/>
              </a:rPr>
              <a:t>thí</a:t>
            </a:r>
            <a:r>
              <a:rPr lang="en-US" sz="2400" b="0" dirty="0">
                <a:latin typeface="Arial" panose="020B0604020202020204" pitchFamily="34" charset="0"/>
              </a:rPr>
              <a:t> </a:t>
            </a:r>
            <a:r>
              <a:rPr lang="en-US" sz="2400" b="0" dirty="0" err="1">
                <a:latin typeface="Arial" panose="020B0604020202020204" pitchFamily="34" charset="0"/>
              </a:rPr>
              <a:t>nghiệm</a:t>
            </a:r>
            <a:r>
              <a:rPr lang="en-US" sz="2400" b="0" dirty="0">
                <a:latin typeface="Arial" panose="020B0604020202020204" pitchFamily="34" charset="0"/>
              </a:rPr>
              <a:t> </a:t>
            </a:r>
            <a:r>
              <a:rPr lang="en-US" sz="2400" b="0" dirty="0" err="1">
                <a:latin typeface="Arial" panose="020B0604020202020204" pitchFamily="34" charset="0"/>
              </a:rPr>
              <a:t>tương</a:t>
            </a:r>
            <a:r>
              <a:rPr lang="en-US" sz="2400" b="0" dirty="0">
                <a:latin typeface="Arial" panose="020B0604020202020204" pitchFamily="34" charset="0"/>
              </a:rPr>
              <a:t> </a:t>
            </a:r>
            <a:r>
              <a:rPr lang="en-US" sz="2400" b="0" dirty="0" err="1">
                <a:latin typeface="Arial" panose="020B0604020202020204" pitchFamily="34" charset="0"/>
              </a:rPr>
              <a:t>ứng</a:t>
            </a:r>
            <a:r>
              <a:rPr lang="en-US" sz="2400" b="0" dirty="0">
                <a:latin typeface="Arial" panose="020B0604020202020204" pitchFamily="34" charset="0"/>
              </a:rPr>
              <a:t> ở </a:t>
            </a:r>
            <a:r>
              <a:rPr lang="en-US" sz="2400" b="0" dirty="0" err="1">
                <a:latin typeface="Arial" panose="020B0604020202020204" pitchFamily="34" charset="0"/>
              </a:rPr>
              <a:t>hình</a:t>
            </a:r>
            <a:r>
              <a:rPr lang="en-US" sz="2400" b="0" dirty="0">
                <a:latin typeface="Arial" panose="020B0604020202020204" pitchFamily="34" charset="0"/>
              </a:rPr>
              <a:t> </a:t>
            </a:r>
            <a:r>
              <a:rPr lang="en-US" sz="2400" b="0" dirty="0" err="1">
                <a:latin typeface="Arial" panose="020B0604020202020204" pitchFamily="34" charset="0"/>
              </a:rPr>
              <a:t>dưới</a:t>
            </a:r>
            <a:endParaRPr lang="en-US" sz="2400" b="0" dirty="0">
              <a:latin typeface="Arial" panose="020B0604020202020204" pitchFamily="34" charset="0"/>
            </a:endParaRPr>
          </a:p>
        </p:txBody>
      </p:sp>
      <p:pic>
        <p:nvPicPr>
          <p:cNvPr id="4" name="Picture 3">
            <a:extLst>
              <a:ext uri="{FF2B5EF4-FFF2-40B4-BE49-F238E27FC236}">
                <a16:creationId xmlns:a16="http://schemas.microsoft.com/office/drawing/2014/main" id="{34DF2648-C64C-BA73-F156-9D8A474E7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545" y="1915108"/>
            <a:ext cx="3418891" cy="3418891"/>
          </a:xfrm>
          <a:prstGeom prst="rect">
            <a:avLst/>
          </a:prstGeom>
        </p:spPr>
      </p:pic>
      <p:pic>
        <p:nvPicPr>
          <p:cNvPr id="8" name="Picture 7">
            <a:extLst>
              <a:ext uri="{FF2B5EF4-FFF2-40B4-BE49-F238E27FC236}">
                <a16:creationId xmlns:a16="http://schemas.microsoft.com/office/drawing/2014/main" id="{17AD03E8-C745-9EB6-FEF6-0BD43762D2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1690" y="1045389"/>
            <a:ext cx="2776113" cy="4876800"/>
          </a:xfrm>
          <a:prstGeom prst="rect">
            <a:avLst/>
          </a:prstGeom>
        </p:spPr>
      </p:pic>
      <p:pic>
        <p:nvPicPr>
          <p:cNvPr id="9" name="Picture 8">
            <a:extLst>
              <a:ext uri="{FF2B5EF4-FFF2-40B4-BE49-F238E27FC236}">
                <a16:creationId xmlns:a16="http://schemas.microsoft.com/office/drawing/2014/main" id="{84FA6BDE-17E3-A45A-7221-DBE1E89FD078}"/>
              </a:ext>
            </a:extLst>
          </p:cNvPr>
          <p:cNvPicPr>
            <a:picLocks noChangeAspect="1"/>
          </p:cNvPicPr>
          <p:nvPr/>
        </p:nvPicPr>
        <p:blipFill>
          <a:blip r:embed="rId6"/>
          <a:stretch>
            <a:fillRect/>
          </a:stretch>
        </p:blipFill>
        <p:spPr>
          <a:xfrm>
            <a:off x="4191000" y="1397476"/>
            <a:ext cx="4138612" cy="3528565"/>
          </a:xfrm>
          <a:prstGeom prst="rect">
            <a:avLst/>
          </a:prstGeom>
        </p:spPr>
      </p:pic>
      <p:sp>
        <p:nvSpPr>
          <p:cNvPr id="10" name="TextBox 9">
            <a:extLst>
              <a:ext uri="{FF2B5EF4-FFF2-40B4-BE49-F238E27FC236}">
                <a16:creationId xmlns:a16="http://schemas.microsoft.com/office/drawing/2014/main" id="{BC3AA521-6CC0-7942-F141-351D5206F23A}"/>
              </a:ext>
            </a:extLst>
          </p:cNvPr>
          <p:cNvSpPr txBox="1"/>
          <p:nvPr/>
        </p:nvSpPr>
        <p:spPr>
          <a:xfrm>
            <a:off x="1524000" y="5562488"/>
            <a:ext cx="762000" cy="584775"/>
          </a:xfrm>
          <a:prstGeom prst="rect">
            <a:avLst/>
          </a:prstGeom>
          <a:noFill/>
          <a:ln>
            <a:solidFill>
              <a:srgbClr val="C00000"/>
            </a:solidFill>
          </a:ln>
        </p:spPr>
        <p:txBody>
          <a:bodyPr wrap="square" rtlCol="0">
            <a:spAutoFit/>
          </a:bodyPr>
          <a:lstStyle/>
          <a:p>
            <a:r>
              <a:rPr lang="en-US" sz="3200" dirty="0"/>
              <a:t>Pin</a:t>
            </a:r>
          </a:p>
        </p:txBody>
      </p:sp>
      <p:sp>
        <p:nvSpPr>
          <p:cNvPr id="11" name="TextBox 10">
            <a:extLst>
              <a:ext uri="{FF2B5EF4-FFF2-40B4-BE49-F238E27FC236}">
                <a16:creationId xmlns:a16="http://schemas.microsoft.com/office/drawing/2014/main" id="{4AC08141-2FA8-89E5-835E-EA718143DC34}"/>
              </a:ext>
            </a:extLst>
          </p:cNvPr>
          <p:cNvSpPr txBox="1"/>
          <p:nvPr/>
        </p:nvSpPr>
        <p:spPr>
          <a:xfrm>
            <a:off x="9040963" y="5854875"/>
            <a:ext cx="2667000" cy="1077218"/>
          </a:xfrm>
          <a:prstGeom prst="rect">
            <a:avLst/>
          </a:prstGeom>
          <a:noFill/>
        </p:spPr>
        <p:txBody>
          <a:bodyPr wrap="square" rtlCol="0">
            <a:spAutoFit/>
          </a:bodyPr>
          <a:lstStyle/>
          <a:p>
            <a:pPr algn="ctr"/>
            <a:r>
              <a:rPr lang="en-US" sz="3200" dirty="0" err="1"/>
              <a:t>Đồng</a:t>
            </a:r>
            <a:r>
              <a:rPr lang="en-US" sz="3200" dirty="0"/>
              <a:t> </a:t>
            </a:r>
            <a:r>
              <a:rPr lang="en-US" sz="3200" dirty="0" err="1"/>
              <a:t>hồ</a:t>
            </a:r>
            <a:r>
              <a:rPr lang="en-US" sz="3200" dirty="0"/>
              <a:t> </a:t>
            </a:r>
            <a:r>
              <a:rPr lang="en-US" sz="3200" dirty="0" err="1"/>
              <a:t>đo</a:t>
            </a:r>
            <a:r>
              <a:rPr lang="en-US" sz="3200" dirty="0"/>
              <a:t> </a:t>
            </a:r>
          </a:p>
          <a:p>
            <a:pPr algn="ctr"/>
            <a:r>
              <a:rPr lang="en-US" sz="3200" dirty="0" err="1"/>
              <a:t>điện</a:t>
            </a:r>
            <a:r>
              <a:rPr lang="en-US" sz="3200" dirty="0"/>
              <a:t> </a:t>
            </a:r>
            <a:r>
              <a:rPr lang="en-US" sz="3200" dirty="0" err="1"/>
              <a:t>đa</a:t>
            </a:r>
            <a:r>
              <a:rPr lang="en-US" sz="3200" dirty="0"/>
              <a:t> </a:t>
            </a:r>
            <a:r>
              <a:rPr lang="en-US" sz="3200" dirty="0" err="1"/>
              <a:t>năng</a:t>
            </a:r>
            <a:endParaRPr lang="en-US" sz="3200" dirty="0"/>
          </a:p>
        </p:txBody>
      </p:sp>
      <p:sp>
        <p:nvSpPr>
          <p:cNvPr id="12" name="TextBox 11">
            <a:extLst>
              <a:ext uri="{FF2B5EF4-FFF2-40B4-BE49-F238E27FC236}">
                <a16:creationId xmlns:a16="http://schemas.microsoft.com/office/drawing/2014/main" id="{30396F75-0E67-0F88-6DE6-1C44A24FE5AB}"/>
              </a:ext>
            </a:extLst>
          </p:cNvPr>
          <p:cNvSpPr txBox="1"/>
          <p:nvPr/>
        </p:nvSpPr>
        <p:spPr>
          <a:xfrm>
            <a:off x="5257800" y="5587425"/>
            <a:ext cx="1828800" cy="584775"/>
          </a:xfrm>
          <a:prstGeom prst="rect">
            <a:avLst/>
          </a:prstGeom>
          <a:noFill/>
          <a:ln>
            <a:solidFill>
              <a:srgbClr val="C00000"/>
            </a:solidFill>
          </a:ln>
        </p:spPr>
        <p:txBody>
          <a:bodyPr wrap="square" rtlCol="0">
            <a:spAutoFit/>
          </a:bodyPr>
          <a:lstStyle/>
          <a:p>
            <a:r>
              <a:rPr lang="en-US" sz="3200" dirty="0" err="1"/>
              <a:t>Biến</a:t>
            </a:r>
            <a:r>
              <a:rPr lang="en-US" sz="3200" dirty="0"/>
              <a:t> </a:t>
            </a:r>
            <a:r>
              <a:rPr lang="en-US" sz="3200" dirty="0" err="1"/>
              <a:t>trở</a:t>
            </a:r>
            <a:endParaRPr lang="en-US" sz="3200" dirty="0"/>
          </a:p>
        </p:txBody>
      </p:sp>
    </p:spTree>
    <p:extLst>
      <p:ext uri="{BB962C8B-B14F-4D97-AF65-F5344CB8AC3E}">
        <p14:creationId xmlns:p14="http://schemas.microsoft.com/office/powerpoint/2010/main" val="80831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D635D000-9305-499B-A9A3-586F975CD573}"/>
              </a:ext>
            </a:extLst>
          </p:cNvPr>
          <p:cNvGrpSpPr/>
          <p:nvPr/>
        </p:nvGrpSpPr>
        <p:grpSpPr>
          <a:xfrm>
            <a:off x="-294357" y="64867"/>
            <a:ext cx="11800556" cy="551274"/>
            <a:chOff x="74035" y="2267003"/>
            <a:chExt cx="10701168" cy="769538"/>
          </a:xfrm>
        </p:grpSpPr>
        <p:grpSp>
          <p:nvGrpSpPr>
            <p:cNvPr id="44" name="Group 70">
              <a:extLst>
                <a:ext uri="{FF2B5EF4-FFF2-40B4-BE49-F238E27FC236}">
                  <a16:creationId xmlns:a16="http://schemas.microsoft.com/office/drawing/2014/main" id="{88810F6D-6242-4128-803C-3FC9D026930B}"/>
                </a:ext>
              </a:extLst>
            </p:cNvPr>
            <p:cNvGrpSpPr>
              <a:grpSpLocks/>
            </p:cNvGrpSpPr>
            <p:nvPr/>
          </p:nvGrpSpPr>
          <p:grpSpPr bwMode="auto">
            <a:xfrm>
              <a:off x="286106" y="2280388"/>
              <a:ext cx="10489097" cy="756153"/>
              <a:chOff x="564746" y="3403328"/>
              <a:chExt cx="5401395" cy="1456458"/>
            </a:xfrm>
          </p:grpSpPr>
          <p:pic>
            <p:nvPicPr>
              <p:cNvPr id="47" name="Picture 46" descr="empty-green-rectangle">
                <a:extLst>
                  <a:ext uri="{FF2B5EF4-FFF2-40B4-BE49-F238E27FC236}">
                    <a16:creationId xmlns:a16="http://schemas.microsoft.com/office/drawing/2014/main" id="{E26837A1-C06F-4723-99BA-09C53CEAD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28"/>
                <a:ext cx="5401395" cy="14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green-top-faded">
                <a:extLst>
                  <a:ext uri="{FF2B5EF4-FFF2-40B4-BE49-F238E27FC236}">
                    <a16:creationId xmlns:a16="http://schemas.microsoft.com/office/drawing/2014/main" id="{5D57CC71-4741-4CA4-A980-CF78D00D8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Box 44">
              <a:extLst>
                <a:ext uri="{FF2B5EF4-FFF2-40B4-BE49-F238E27FC236}">
                  <a16:creationId xmlns:a16="http://schemas.microsoft.com/office/drawing/2014/main" id="{26208EB7-E1D0-4CE6-97B9-E27DE2140B52}"/>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a:t>
              </a:r>
            </a:p>
          </p:txBody>
        </p:sp>
        <p:sp>
          <p:nvSpPr>
            <p:cNvPr id="46" name="Rectangle 1026060">
              <a:extLst>
                <a:ext uri="{FF2B5EF4-FFF2-40B4-BE49-F238E27FC236}">
                  <a16:creationId xmlns:a16="http://schemas.microsoft.com/office/drawing/2014/main" id="{9CE2A646-5569-40E8-B4F6-6B2C9FE09EA8}"/>
                </a:ext>
              </a:extLst>
            </p:cNvPr>
            <p:cNvSpPr>
              <a:spLocks noChangeArrowheads="1"/>
            </p:cNvSpPr>
            <p:nvPr/>
          </p:nvSpPr>
          <p:spPr bwMode="auto">
            <a:xfrm>
              <a:off x="1204425" y="2277655"/>
              <a:ext cx="9273711" cy="756155"/>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dirty="0" err="1">
                  <a:cs typeface="Arial" panose="020B0604020202020204" pitchFamily="34" charset="0"/>
                </a:rPr>
                <a:t>Dụng</a:t>
              </a:r>
              <a:r>
                <a:rPr lang="en-US" sz="2800" i="1" dirty="0">
                  <a:cs typeface="Arial" panose="020B0604020202020204" pitchFamily="34" charset="0"/>
                </a:rPr>
                <a:t> </a:t>
              </a:r>
              <a:r>
                <a:rPr lang="en-US" sz="2800" i="1" dirty="0" err="1">
                  <a:cs typeface="Arial" panose="020B0604020202020204" pitchFamily="34" charset="0"/>
                </a:rPr>
                <a:t>cụ</a:t>
              </a:r>
              <a:r>
                <a:rPr lang="en-US" sz="2800" i="1" dirty="0">
                  <a:cs typeface="Arial" panose="020B0604020202020204" pitchFamily="34" charset="0"/>
                </a:rPr>
                <a:t> </a:t>
              </a:r>
              <a:r>
                <a:rPr lang="en-US" sz="2800" i="1" dirty="0" err="1">
                  <a:cs typeface="Arial" panose="020B0604020202020204" pitchFamily="34" charset="0"/>
                </a:rPr>
                <a:t>thí</a:t>
              </a:r>
              <a:r>
                <a:rPr lang="en-US" sz="2800" i="1" dirty="0">
                  <a:cs typeface="Arial" panose="020B0604020202020204" pitchFamily="34" charset="0"/>
                </a:rPr>
                <a:t> </a:t>
              </a:r>
              <a:r>
                <a:rPr lang="en-US" sz="2800" i="1" dirty="0" err="1">
                  <a:cs typeface="Arial" panose="020B0604020202020204" pitchFamily="34" charset="0"/>
                </a:rPr>
                <a:t>nghiệm</a:t>
              </a:r>
              <a:endParaRPr lang="en-US" sz="2800" dirty="0">
                <a:cs typeface="Arial" panose="020B0604020202020204" pitchFamily="34" charset="0"/>
              </a:endParaRPr>
            </a:p>
          </p:txBody>
        </p:sp>
      </p:grpSp>
      <p:sp>
        <p:nvSpPr>
          <p:cNvPr id="50" name="Text Box 32">
            <a:extLst>
              <a:ext uri="{FF2B5EF4-FFF2-40B4-BE49-F238E27FC236}">
                <a16:creationId xmlns:a16="http://schemas.microsoft.com/office/drawing/2014/main" id="{922139B8-4367-4E10-AC0A-65E9AE844EEE}"/>
              </a:ext>
            </a:extLst>
          </p:cNvPr>
          <p:cNvSpPr txBox="1">
            <a:spLocks noChangeArrowheads="1"/>
          </p:cNvSpPr>
          <p:nvPr/>
        </p:nvSpPr>
        <p:spPr bwMode="auto">
          <a:xfrm>
            <a:off x="494197" y="935811"/>
            <a:ext cx="11142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5pPr>
            <a:lvl6pPr marL="2286000" algn="l" defTabSz="914400" rtl="0" eaLnBrk="1" latinLnBrk="0" hangingPunct="1">
              <a:defRPr sz="2800" b="1" kern="1200">
                <a:solidFill>
                  <a:schemeClr val="tx1"/>
                </a:solidFill>
                <a:latin typeface="Times New Roman" pitchFamily="18" charset="0"/>
                <a:ea typeface="+mn-ea"/>
                <a:cs typeface="Arial" pitchFamily="34" charset="0"/>
              </a:defRPr>
            </a:lvl6pPr>
            <a:lvl7pPr marL="2743200" algn="l" defTabSz="914400" rtl="0" eaLnBrk="1" latinLnBrk="0" hangingPunct="1">
              <a:defRPr sz="2800" b="1" kern="1200">
                <a:solidFill>
                  <a:schemeClr val="tx1"/>
                </a:solidFill>
                <a:latin typeface="Times New Roman" pitchFamily="18" charset="0"/>
                <a:ea typeface="+mn-ea"/>
                <a:cs typeface="Arial" pitchFamily="34" charset="0"/>
              </a:defRPr>
            </a:lvl7pPr>
            <a:lvl8pPr marL="3200400" algn="l" defTabSz="914400" rtl="0" eaLnBrk="1" latinLnBrk="0" hangingPunct="1">
              <a:defRPr sz="2800" b="1" kern="1200">
                <a:solidFill>
                  <a:schemeClr val="tx1"/>
                </a:solidFill>
                <a:latin typeface="Times New Roman" pitchFamily="18" charset="0"/>
                <a:ea typeface="+mn-ea"/>
                <a:cs typeface="Arial" pitchFamily="34" charset="0"/>
              </a:defRPr>
            </a:lvl8pPr>
            <a:lvl9pPr marL="3657600" algn="l" defTabSz="914400" rtl="0" eaLnBrk="1" latinLnBrk="0" hangingPunct="1">
              <a:defRPr sz="2800" b="1" kern="1200">
                <a:solidFill>
                  <a:schemeClr val="tx1"/>
                </a:solidFill>
                <a:latin typeface="Times New Roman" pitchFamily="18" charset="0"/>
                <a:ea typeface="+mn-ea"/>
                <a:cs typeface="Arial" pitchFamily="34" charset="0"/>
              </a:defRPr>
            </a:lvl9pPr>
          </a:lstStyle>
          <a:p>
            <a:pPr>
              <a:spcBef>
                <a:spcPct val="50000"/>
              </a:spcBef>
            </a:pPr>
            <a:r>
              <a:rPr lang="en-US" sz="2400" b="0" dirty="0" err="1">
                <a:latin typeface="Arial" panose="020B0604020202020204" pitchFamily="34" charset="0"/>
              </a:rPr>
              <a:t>Chỉ</a:t>
            </a:r>
            <a:r>
              <a:rPr lang="en-US" sz="2400" b="0" dirty="0">
                <a:latin typeface="Arial" panose="020B0604020202020204" pitchFamily="34" charset="0"/>
              </a:rPr>
              <a:t> </a:t>
            </a:r>
            <a:r>
              <a:rPr lang="en-US" sz="2400" b="0" dirty="0" err="1">
                <a:latin typeface="Arial" panose="020B0604020202020204" pitchFamily="34" charset="0"/>
              </a:rPr>
              <a:t>ra</a:t>
            </a:r>
            <a:r>
              <a:rPr lang="en-US" sz="2400" b="0" dirty="0">
                <a:latin typeface="Arial" panose="020B0604020202020204" pitchFamily="34" charset="0"/>
              </a:rPr>
              <a:t> </a:t>
            </a:r>
            <a:r>
              <a:rPr lang="en-US" sz="2400" b="0" dirty="0" err="1">
                <a:latin typeface="Arial" panose="020B0604020202020204" pitchFamily="34" charset="0"/>
              </a:rPr>
              <a:t>các</a:t>
            </a:r>
            <a:r>
              <a:rPr lang="en-US" sz="2400" b="0" dirty="0">
                <a:latin typeface="Arial" panose="020B0604020202020204" pitchFamily="34" charset="0"/>
              </a:rPr>
              <a:t> </a:t>
            </a:r>
            <a:r>
              <a:rPr lang="en-US" sz="2400" b="0" dirty="0" err="1">
                <a:latin typeface="Arial" panose="020B0604020202020204" pitchFamily="34" charset="0"/>
              </a:rPr>
              <a:t>dụng</a:t>
            </a:r>
            <a:r>
              <a:rPr lang="en-US" sz="2400" b="0" dirty="0">
                <a:latin typeface="Arial" panose="020B0604020202020204" pitchFamily="34" charset="0"/>
              </a:rPr>
              <a:t> </a:t>
            </a:r>
            <a:r>
              <a:rPr lang="en-US" sz="2400" b="0" dirty="0" err="1">
                <a:latin typeface="Arial" panose="020B0604020202020204" pitchFamily="34" charset="0"/>
              </a:rPr>
              <a:t>cụ</a:t>
            </a:r>
            <a:r>
              <a:rPr lang="en-US" sz="2400" b="0" dirty="0">
                <a:latin typeface="Arial" panose="020B0604020202020204" pitchFamily="34" charset="0"/>
              </a:rPr>
              <a:t> </a:t>
            </a:r>
            <a:r>
              <a:rPr lang="en-US" sz="2400" b="0" dirty="0" err="1">
                <a:latin typeface="Arial" panose="020B0604020202020204" pitchFamily="34" charset="0"/>
              </a:rPr>
              <a:t>thí</a:t>
            </a:r>
            <a:r>
              <a:rPr lang="en-US" sz="2400" b="0" dirty="0">
                <a:latin typeface="Arial" panose="020B0604020202020204" pitchFamily="34" charset="0"/>
              </a:rPr>
              <a:t> </a:t>
            </a:r>
            <a:r>
              <a:rPr lang="en-US" sz="2400" b="0" dirty="0" err="1">
                <a:latin typeface="Arial" panose="020B0604020202020204" pitchFamily="34" charset="0"/>
              </a:rPr>
              <a:t>nghiệm</a:t>
            </a:r>
            <a:r>
              <a:rPr lang="en-US" sz="2400" b="0" dirty="0">
                <a:latin typeface="Arial" panose="020B0604020202020204" pitchFamily="34" charset="0"/>
              </a:rPr>
              <a:t> </a:t>
            </a:r>
            <a:r>
              <a:rPr lang="en-US" sz="2400" b="0" dirty="0" err="1">
                <a:latin typeface="Arial" panose="020B0604020202020204" pitchFamily="34" charset="0"/>
              </a:rPr>
              <a:t>tương</a:t>
            </a:r>
            <a:r>
              <a:rPr lang="en-US" sz="2400" b="0" dirty="0">
                <a:latin typeface="Arial" panose="020B0604020202020204" pitchFamily="34" charset="0"/>
              </a:rPr>
              <a:t> </a:t>
            </a:r>
            <a:r>
              <a:rPr lang="en-US" sz="2400" b="0" dirty="0" err="1">
                <a:latin typeface="Arial" panose="020B0604020202020204" pitchFamily="34" charset="0"/>
              </a:rPr>
              <a:t>ứng</a:t>
            </a:r>
            <a:r>
              <a:rPr lang="en-US" sz="2400" b="0" dirty="0">
                <a:latin typeface="Arial" panose="020B0604020202020204" pitchFamily="34" charset="0"/>
              </a:rPr>
              <a:t> </a:t>
            </a:r>
            <a:r>
              <a:rPr lang="en-US" sz="2400" b="0" dirty="0" err="1">
                <a:latin typeface="Arial" panose="020B0604020202020204" pitchFamily="34" charset="0"/>
              </a:rPr>
              <a:t>trên</a:t>
            </a:r>
            <a:r>
              <a:rPr lang="en-US" sz="2400" b="0" dirty="0">
                <a:latin typeface="Arial" panose="020B0604020202020204" pitchFamily="34" charset="0"/>
              </a:rPr>
              <a:t> </a:t>
            </a:r>
            <a:r>
              <a:rPr lang="en-US" sz="2400" b="0" dirty="0" err="1">
                <a:latin typeface="Arial" panose="020B0604020202020204" pitchFamily="34" charset="0"/>
              </a:rPr>
              <a:t>hình</a:t>
            </a:r>
            <a:r>
              <a:rPr lang="en-US" sz="2400" b="0" dirty="0">
                <a:latin typeface="Arial" panose="020B0604020202020204" pitchFamily="34" charset="0"/>
              </a:rPr>
              <a:t> </a:t>
            </a:r>
            <a:r>
              <a:rPr lang="en-US" sz="2400" b="0" dirty="0" err="1">
                <a:latin typeface="Arial" panose="020B0604020202020204" pitchFamily="34" charset="0"/>
              </a:rPr>
              <a:t>dưới</a:t>
            </a:r>
            <a:endParaRPr lang="en-US" sz="2400" b="0" dirty="0">
              <a:latin typeface="Arial" panose="020B0604020202020204" pitchFamily="34" charset="0"/>
            </a:endParaRPr>
          </a:p>
        </p:txBody>
      </p:sp>
      <p:pic>
        <p:nvPicPr>
          <p:cNvPr id="7" name="Picture 6">
            <a:extLst>
              <a:ext uri="{FF2B5EF4-FFF2-40B4-BE49-F238E27FC236}">
                <a16:creationId xmlns:a16="http://schemas.microsoft.com/office/drawing/2014/main" id="{B9F7F234-4E22-7E70-90DC-E1FEB2E75EB9}"/>
              </a:ext>
            </a:extLst>
          </p:cNvPr>
          <p:cNvPicPr>
            <a:picLocks noChangeAspect="1"/>
          </p:cNvPicPr>
          <p:nvPr/>
        </p:nvPicPr>
        <p:blipFill>
          <a:blip r:embed="rId4"/>
          <a:stretch>
            <a:fillRect/>
          </a:stretch>
        </p:blipFill>
        <p:spPr>
          <a:xfrm rot="16200000">
            <a:off x="2639747" y="164880"/>
            <a:ext cx="4226623" cy="7215092"/>
          </a:xfrm>
          <a:prstGeom prst="rect">
            <a:avLst/>
          </a:prstGeom>
        </p:spPr>
      </p:pic>
      <p:pic>
        <p:nvPicPr>
          <p:cNvPr id="10" name="Picture 9">
            <a:extLst>
              <a:ext uri="{FF2B5EF4-FFF2-40B4-BE49-F238E27FC236}">
                <a16:creationId xmlns:a16="http://schemas.microsoft.com/office/drawing/2014/main" id="{B99606F7-C636-CAB3-EEEB-27BF84404516}"/>
              </a:ext>
            </a:extLst>
          </p:cNvPr>
          <p:cNvPicPr>
            <a:picLocks noChangeAspect="1"/>
          </p:cNvPicPr>
          <p:nvPr/>
        </p:nvPicPr>
        <p:blipFill>
          <a:blip r:embed="rId5"/>
          <a:stretch>
            <a:fillRect/>
          </a:stretch>
        </p:blipFill>
        <p:spPr>
          <a:xfrm>
            <a:off x="8763000" y="1954612"/>
            <a:ext cx="2667000" cy="1580239"/>
          </a:xfrm>
          <a:prstGeom prst="rect">
            <a:avLst/>
          </a:prstGeom>
          <a:ln>
            <a:noFill/>
          </a:ln>
          <a:effectLst>
            <a:softEdge rad="112500"/>
          </a:effectLst>
        </p:spPr>
      </p:pic>
      <p:cxnSp>
        <p:nvCxnSpPr>
          <p:cNvPr id="12" name="Straight Arrow Connector 11">
            <a:extLst>
              <a:ext uri="{FF2B5EF4-FFF2-40B4-BE49-F238E27FC236}">
                <a16:creationId xmlns:a16="http://schemas.microsoft.com/office/drawing/2014/main" id="{234AC9A4-29C0-B475-AE50-3D59FDB60BFA}"/>
              </a:ext>
            </a:extLst>
          </p:cNvPr>
          <p:cNvCxnSpPr>
            <a:cxnSpLocks/>
            <a:endCxn id="26" idx="0"/>
          </p:cNvCxnSpPr>
          <p:nvPr/>
        </p:nvCxnSpPr>
        <p:spPr>
          <a:xfrm flipH="1">
            <a:off x="1660031" y="4343400"/>
            <a:ext cx="473569" cy="1853625"/>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9D2A76-B615-B582-8781-43ED7B39FFEB}"/>
              </a:ext>
            </a:extLst>
          </p:cNvPr>
          <p:cNvCxnSpPr>
            <a:cxnSpLocks/>
          </p:cNvCxnSpPr>
          <p:nvPr/>
        </p:nvCxnSpPr>
        <p:spPr>
          <a:xfrm>
            <a:off x="3525369" y="4953000"/>
            <a:ext cx="1427631" cy="1219200"/>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410D1F1-D6E5-E7AE-E33C-BC7D65101057}"/>
              </a:ext>
            </a:extLst>
          </p:cNvPr>
          <p:cNvCxnSpPr>
            <a:cxnSpLocks/>
            <a:endCxn id="25" idx="1"/>
          </p:cNvCxnSpPr>
          <p:nvPr/>
        </p:nvCxnSpPr>
        <p:spPr>
          <a:xfrm>
            <a:off x="6268569" y="4486180"/>
            <a:ext cx="2947891" cy="1150549"/>
          </a:xfrm>
          <a:prstGeom prst="straightConnector1">
            <a:avLst/>
          </a:prstGeom>
          <a:ln w="349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FC8D16-41AC-2608-0452-ADB23161E205}"/>
              </a:ext>
            </a:extLst>
          </p:cNvPr>
          <p:cNvCxnSpPr>
            <a:cxnSpLocks/>
          </p:cNvCxnSpPr>
          <p:nvPr/>
        </p:nvCxnSpPr>
        <p:spPr>
          <a:xfrm flipH="1">
            <a:off x="822499" y="3429000"/>
            <a:ext cx="1311101" cy="105851"/>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EE98327-F5C2-9017-3564-7C78AF102C82}"/>
              </a:ext>
            </a:extLst>
          </p:cNvPr>
          <p:cNvSpPr txBox="1"/>
          <p:nvPr/>
        </p:nvSpPr>
        <p:spPr>
          <a:xfrm>
            <a:off x="0" y="2744731"/>
            <a:ext cx="822499" cy="1077218"/>
          </a:xfrm>
          <a:prstGeom prst="rect">
            <a:avLst/>
          </a:prstGeom>
          <a:noFill/>
          <a:ln>
            <a:solidFill>
              <a:srgbClr val="C00000"/>
            </a:solidFill>
          </a:ln>
        </p:spPr>
        <p:txBody>
          <a:bodyPr wrap="square" rtlCol="0">
            <a:spAutoFit/>
          </a:bodyPr>
          <a:lstStyle/>
          <a:p>
            <a:r>
              <a:rPr lang="en-US" sz="3200" dirty="0" err="1"/>
              <a:t>Dây</a:t>
            </a:r>
            <a:endParaRPr lang="en-US" sz="3200" dirty="0"/>
          </a:p>
          <a:p>
            <a:r>
              <a:rPr lang="en-US" sz="3200" dirty="0" err="1"/>
              <a:t>nối</a:t>
            </a:r>
            <a:endParaRPr lang="en-US" sz="3200" dirty="0"/>
          </a:p>
        </p:txBody>
      </p:sp>
      <p:sp>
        <p:nvSpPr>
          <p:cNvPr id="24" name="TextBox 23">
            <a:extLst>
              <a:ext uri="{FF2B5EF4-FFF2-40B4-BE49-F238E27FC236}">
                <a16:creationId xmlns:a16="http://schemas.microsoft.com/office/drawing/2014/main" id="{E0002DA8-6C24-4346-39D0-D1F63B97AD30}"/>
              </a:ext>
            </a:extLst>
          </p:cNvPr>
          <p:cNvSpPr txBox="1"/>
          <p:nvPr/>
        </p:nvSpPr>
        <p:spPr>
          <a:xfrm>
            <a:off x="4753059" y="6172200"/>
            <a:ext cx="1619081" cy="584775"/>
          </a:xfrm>
          <a:prstGeom prst="rect">
            <a:avLst/>
          </a:prstGeom>
          <a:noFill/>
          <a:ln>
            <a:solidFill>
              <a:srgbClr val="C00000"/>
            </a:solidFill>
          </a:ln>
        </p:spPr>
        <p:txBody>
          <a:bodyPr wrap="square" rtlCol="0">
            <a:spAutoFit/>
          </a:bodyPr>
          <a:lstStyle/>
          <a:p>
            <a:r>
              <a:rPr lang="en-US" sz="3200" dirty="0" err="1"/>
              <a:t>Biến</a:t>
            </a:r>
            <a:r>
              <a:rPr lang="en-US" sz="3200" dirty="0"/>
              <a:t> </a:t>
            </a:r>
            <a:r>
              <a:rPr lang="en-US" sz="3200" dirty="0" err="1"/>
              <a:t>trở</a:t>
            </a:r>
            <a:endParaRPr lang="en-US" sz="3200" dirty="0"/>
          </a:p>
        </p:txBody>
      </p:sp>
      <p:sp>
        <p:nvSpPr>
          <p:cNvPr id="25" name="TextBox 24">
            <a:extLst>
              <a:ext uri="{FF2B5EF4-FFF2-40B4-BE49-F238E27FC236}">
                <a16:creationId xmlns:a16="http://schemas.microsoft.com/office/drawing/2014/main" id="{39E4870D-1350-7CC1-1D8B-8E576C6AE95D}"/>
              </a:ext>
            </a:extLst>
          </p:cNvPr>
          <p:cNvSpPr txBox="1"/>
          <p:nvPr/>
        </p:nvSpPr>
        <p:spPr>
          <a:xfrm>
            <a:off x="9216460" y="5344341"/>
            <a:ext cx="2743200" cy="584775"/>
          </a:xfrm>
          <a:prstGeom prst="rect">
            <a:avLst/>
          </a:prstGeom>
          <a:noFill/>
          <a:ln>
            <a:solidFill>
              <a:srgbClr val="C00000"/>
            </a:solidFill>
          </a:ln>
        </p:spPr>
        <p:txBody>
          <a:bodyPr wrap="square" rtlCol="0">
            <a:spAutoFit/>
          </a:bodyPr>
          <a:lstStyle/>
          <a:p>
            <a:r>
              <a:rPr lang="en-US" sz="3200" dirty="0" err="1"/>
              <a:t>Bảng</a:t>
            </a:r>
            <a:r>
              <a:rPr lang="en-US" sz="3200" dirty="0"/>
              <a:t> </a:t>
            </a:r>
            <a:r>
              <a:rPr lang="en-US" sz="3200" dirty="0" err="1"/>
              <a:t>lắp</a:t>
            </a:r>
            <a:r>
              <a:rPr lang="en-US" sz="3200" dirty="0"/>
              <a:t> </a:t>
            </a:r>
            <a:r>
              <a:rPr lang="en-US" sz="3200" dirty="0" err="1"/>
              <a:t>mạch</a:t>
            </a:r>
            <a:endParaRPr lang="en-US" sz="3200" dirty="0"/>
          </a:p>
        </p:txBody>
      </p:sp>
      <p:sp>
        <p:nvSpPr>
          <p:cNvPr id="26" name="TextBox 25">
            <a:extLst>
              <a:ext uri="{FF2B5EF4-FFF2-40B4-BE49-F238E27FC236}">
                <a16:creationId xmlns:a16="http://schemas.microsoft.com/office/drawing/2014/main" id="{AD0B2521-1806-05D8-26EE-FC94B2582482}"/>
              </a:ext>
            </a:extLst>
          </p:cNvPr>
          <p:cNvSpPr txBox="1"/>
          <p:nvPr/>
        </p:nvSpPr>
        <p:spPr>
          <a:xfrm>
            <a:off x="272061" y="6197025"/>
            <a:ext cx="2775939" cy="584775"/>
          </a:xfrm>
          <a:prstGeom prst="rect">
            <a:avLst/>
          </a:prstGeom>
          <a:noFill/>
          <a:ln>
            <a:solidFill>
              <a:srgbClr val="C00000"/>
            </a:solidFill>
          </a:ln>
        </p:spPr>
        <p:txBody>
          <a:bodyPr wrap="square" rtlCol="0">
            <a:spAutoFit/>
          </a:bodyPr>
          <a:lstStyle/>
          <a:p>
            <a:r>
              <a:rPr lang="en-US" sz="3200" dirty="0" err="1"/>
              <a:t>Điện</a:t>
            </a:r>
            <a:r>
              <a:rPr lang="en-US" sz="3200" dirty="0"/>
              <a:t> </a:t>
            </a:r>
            <a:r>
              <a:rPr lang="en-US" sz="3200" dirty="0" err="1"/>
              <a:t>trở</a:t>
            </a:r>
            <a:r>
              <a:rPr lang="en-US" sz="3200" dirty="0"/>
              <a:t> </a:t>
            </a:r>
            <a:r>
              <a:rPr lang="en-US" sz="3200" dirty="0" err="1"/>
              <a:t>bảo</a:t>
            </a:r>
            <a:r>
              <a:rPr lang="en-US" sz="3200" dirty="0"/>
              <a:t> </a:t>
            </a:r>
            <a:r>
              <a:rPr lang="en-US" sz="3200" dirty="0" err="1"/>
              <a:t>vệ</a:t>
            </a:r>
            <a:endParaRPr lang="en-US" sz="3200" dirty="0"/>
          </a:p>
        </p:txBody>
      </p:sp>
      <p:sp>
        <p:nvSpPr>
          <p:cNvPr id="36" name="TextBox 35">
            <a:extLst>
              <a:ext uri="{FF2B5EF4-FFF2-40B4-BE49-F238E27FC236}">
                <a16:creationId xmlns:a16="http://schemas.microsoft.com/office/drawing/2014/main" id="{7540E020-1AE0-94D7-D353-D417C09643F3}"/>
              </a:ext>
            </a:extLst>
          </p:cNvPr>
          <p:cNvSpPr txBox="1"/>
          <p:nvPr/>
        </p:nvSpPr>
        <p:spPr>
          <a:xfrm>
            <a:off x="9291058" y="3595090"/>
            <a:ext cx="1619081" cy="584775"/>
          </a:xfrm>
          <a:prstGeom prst="rect">
            <a:avLst/>
          </a:prstGeom>
          <a:noFill/>
          <a:ln>
            <a:solidFill>
              <a:srgbClr val="C00000"/>
            </a:solidFill>
          </a:ln>
        </p:spPr>
        <p:txBody>
          <a:bodyPr wrap="square" rtlCol="0">
            <a:spAutoFit/>
          </a:bodyPr>
          <a:lstStyle/>
          <a:p>
            <a:r>
              <a:rPr lang="en-US" sz="3200" dirty="0" err="1"/>
              <a:t>Công</a:t>
            </a:r>
            <a:r>
              <a:rPr lang="en-US" sz="3200" dirty="0"/>
              <a:t> </a:t>
            </a:r>
            <a:r>
              <a:rPr lang="en-US" sz="3200" dirty="0" err="1"/>
              <a:t>tắc</a:t>
            </a:r>
            <a:endParaRPr lang="en-US" sz="3200" dirty="0"/>
          </a:p>
        </p:txBody>
      </p:sp>
    </p:spTree>
    <p:extLst>
      <p:ext uri="{BB962C8B-B14F-4D97-AF65-F5344CB8AC3E}">
        <p14:creationId xmlns:p14="http://schemas.microsoft.com/office/powerpoint/2010/main" val="396340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4" descr="empty-blue-rectangle">
            <a:extLst>
              <a:ext uri="{FF2B5EF4-FFF2-40B4-BE49-F238E27FC236}">
                <a16:creationId xmlns:a16="http://schemas.microsoft.com/office/drawing/2014/main" id="{CAA22394-EFDC-4306-BCB5-176E4A520531}"/>
              </a:ext>
            </a:extLst>
          </p:cNvPr>
          <p:cNvPicPr>
            <a:picLocks noChangeAspect="1" noChangeArrowheads="1"/>
          </p:cNvPicPr>
          <p:nvPr/>
        </p:nvPicPr>
        <p:blipFill>
          <a:blip r:embed="rId2"/>
          <a:srcRect/>
          <a:stretch>
            <a:fillRect/>
          </a:stretch>
        </p:blipFill>
        <p:spPr bwMode="auto">
          <a:xfrm>
            <a:off x="-30240" y="807524"/>
            <a:ext cx="12227193" cy="3383476"/>
          </a:xfrm>
          <a:prstGeom prst="rect">
            <a:avLst/>
          </a:prstGeom>
          <a:noFill/>
          <a:ln w="9525">
            <a:noFill/>
            <a:miter lim="800000"/>
            <a:headEnd/>
            <a:tailEnd/>
          </a:ln>
        </p:spPr>
      </p:pic>
      <p:sp>
        <p:nvSpPr>
          <p:cNvPr id="63531" name="Text Box 43"/>
          <p:cNvSpPr txBox="1">
            <a:spLocks noChangeArrowheads="1"/>
          </p:cNvSpPr>
          <p:nvPr/>
        </p:nvSpPr>
        <p:spPr bwMode="auto">
          <a:xfrm>
            <a:off x="382347" y="810876"/>
            <a:ext cx="11200053"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i="1" dirty="0" err="1">
                <a:solidFill>
                  <a:srgbClr val="0070C0"/>
                </a:solidFill>
                <a:latin typeface="Arial" panose="020B0604020202020204" pitchFamily="34" charset="0"/>
                <a:cs typeface="Arial" panose="020B0604020202020204" pitchFamily="34" charset="0"/>
              </a:rPr>
              <a:t>Nhiệm</a:t>
            </a:r>
            <a:r>
              <a:rPr lang="en-US" sz="3200" i="1" dirty="0">
                <a:solidFill>
                  <a:srgbClr val="0070C0"/>
                </a:solidFill>
                <a:latin typeface="Arial" panose="020B0604020202020204" pitchFamily="34" charset="0"/>
                <a:cs typeface="Arial" panose="020B0604020202020204" pitchFamily="34" charset="0"/>
              </a:rPr>
              <a:t> </a:t>
            </a:r>
            <a:r>
              <a:rPr lang="en-US" sz="3200" i="1" dirty="0" err="1">
                <a:solidFill>
                  <a:srgbClr val="0070C0"/>
                </a:solidFill>
                <a:latin typeface="Arial" panose="020B0604020202020204" pitchFamily="34" charset="0"/>
                <a:cs typeface="Arial" panose="020B0604020202020204" pitchFamily="34" charset="0"/>
              </a:rPr>
              <a:t>vụ</a:t>
            </a:r>
            <a:r>
              <a:rPr lang="en-US" sz="3200" i="1" dirty="0">
                <a:solidFill>
                  <a:srgbClr val="0070C0"/>
                </a:solidFill>
                <a:latin typeface="Arial" panose="020B0604020202020204" pitchFamily="34" charset="0"/>
                <a:cs typeface="Arial" panose="020B0604020202020204" pitchFamily="34" charset="0"/>
              </a:rPr>
              <a:t>: </a:t>
            </a:r>
            <a:r>
              <a:rPr lang="en-US" sz="3200" i="1" dirty="0" err="1">
                <a:solidFill>
                  <a:srgbClr val="0070C0"/>
                </a:solidFill>
                <a:latin typeface="Arial" panose="020B0604020202020204" pitchFamily="34" charset="0"/>
                <a:cs typeface="Arial" panose="020B0604020202020204" pitchFamily="34" charset="0"/>
              </a:rPr>
              <a:t>thảo</a:t>
            </a:r>
            <a:r>
              <a:rPr lang="en-US" sz="3200" i="1" dirty="0">
                <a:solidFill>
                  <a:srgbClr val="0070C0"/>
                </a:solidFill>
                <a:latin typeface="Arial" panose="020B0604020202020204" pitchFamily="34" charset="0"/>
                <a:cs typeface="Arial" panose="020B0604020202020204" pitchFamily="34" charset="0"/>
              </a:rPr>
              <a:t> </a:t>
            </a:r>
            <a:r>
              <a:rPr lang="en-US" sz="3200" i="1" dirty="0" err="1">
                <a:solidFill>
                  <a:srgbClr val="0070C0"/>
                </a:solidFill>
                <a:latin typeface="Arial" panose="020B0604020202020204" pitchFamily="34" charset="0"/>
                <a:cs typeface="Arial" panose="020B0604020202020204" pitchFamily="34" charset="0"/>
              </a:rPr>
              <a:t>luận</a:t>
            </a:r>
            <a:r>
              <a:rPr lang="en-US" sz="3200" i="1" dirty="0">
                <a:solidFill>
                  <a:srgbClr val="0070C0"/>
                </a:solidFill>
                <a:latin typeface="Arial" panose="020B0604020202020204" pitchFamily="34" charset="0"/>
                <a:cs typeface="Arial" panose="020B0604020202020204" pitchFamily="34" charset="0"/>
              </a:rPr>
              <a:t> </a:t>
            </a:r>
            <a:r>
              <a:rPr lang="en-US" sz="3200" i="1" dirty="0" err="1">
                <a:solidFill>
                  <a:srgbClr val="0070C0"/>
                </a:solidFill>
                <a:latin typeface="Arial" panose="020B0604020202020204" pitchFamily="34" charset="0"/>
                <a:cs typeface="Arial" panose="020B0604020202020204" pitchFamily="34" charset="0"/>
              </a:rPr>
              <a:t>và</a:t>
            </a:r>
            <a:r>
              <a:rPr lang="en-US" sz="3200" i="1" dirty="0">
                <a:solidFill>
                  <a:srgbClr val="0070C0"/>
                </a:solidFill>
                <a:latin typeface="Arial" panose="020B0604020202020204" pitchFamily="34" charset="0"/>
                <a:cs typeface="Arial" panose="020B0604020202020204" pitchFamily="34" charset="0"/>
              </a:rPr>
              <a:t> </a:t>
            </a:r>
            <a:r>
              <a:rPr lang="en-US" sz="3200" i="1" dirty="0" err="1">
                <a:solidFill>
                  <a:srgbClr val="0070C0"/>
                </a:solidFill>
                <a:latin typeface="Arial" panose="020B0604020202020204" pitchFamily="34" charset="0"/>
                <a:cs typeface="Arial" panose="020B0604020202020204" pitchFamily="34" charset="0"/>
              </a:rPr>
              <a:t>báo</a:t>
            </a:r>
            <a:r>
              <a:rPr lang="en-US" sz="3200" i="1" dirty="0">
                <a:solidFill>
                  <a:srgbClr val="0070C0"/>
                </a:solidFill>
                <a:latin typeface="Arial" panose="020B0604020202020204" pitchFamily="34" charset="0"/>
                <a:cs typeface="Arial" panose="020B0604020202020204" pitchFamily="34" charset="0"/>
              </a:rPr>
              <a:t> </a:t>
            </a:r>
            <a:r>
              <a:rPr lang="en-US" sz="3200" i="1" dirty="0" err="1">
                <a:solidFill>
                  <a:srgbClr val="0070C0"/>
                </a:solidFill>
                <a:latin typeface="Arial" panose="020B0604020202020204" pitchFamily="34" charset="0"/>
                <a:cs typeface="Arial" panose="020B0604020202020204" pitchFamily="34" charset="0"/>
              </a:rPr>
              <a:t>cáo</a:t>
            </a:r>
            <a:endParaRPr lang="en-US" sz="3200" dirty="0"/>
          </a:p>
          <a:p>
            <a:pPr algn="just"/>
            <a:r>
              <a:rPr lang="en-US" sz="2800" dirty="0"/>
              <a:t>a, </a:t>
            </a:r>
            <a:r>
              <a:rPr lang="en-US" sz="2800" dirty="0" err="1"/>
              <a:t>Có</a:t>
            </a:r>
            <a:r>
              <a:rPr lang="en-US" sz="2800" dirty="0"/>
              <a:t> </a:t>
            </a:r>
            <a:r>
              <a:rPr lang="en-US" sz="2800" dirty="0" err="1"/>
              <a:t>thể</a:t>
            </a:r>
            <a:r>
              <a:rPr lang="en-US" sz="2800" dirty="0"/>
              <a:t> </a:t>
            </a:r>
            <a:r>
              <a:rPr lang="en-US" sz="2800" dirty="0" err="1"/>
              <a:t>sử</a:t>
            </a:r>
            <a:r>
              <a:rPr lang="en-US" sz="2800" dirty="0"/>
              <a:t> </a:t>
            </a:r>
            <a:r>
              <a:rPr lang="en-US" sz="2800" dirty="0" err="1"/>
              <a:t>dụng</a:t>
            </a:r>
            <a:r>
              <a:rPr lang="en-US" sz="2800" dirty="0"/>
              <a:t> </a:t>
            </a:r>
            <a:r>
              <a:rPr lang="en-US" sz="2800" dirty="0" err="1"/>
              <a:t>đồng</a:t>
            </a:r>
            <a:r>
              <a:rPr lang="en-US" sz="2800" dirty="0"/>
              <a:t> </a:t>
            </a:r>
            <a:r>
              <a:rPr lang="en-US" sz="2800" dirty="0" err="1"/>
              <a:t>hồ</a:t>
            </a:r>
            <a:r>
              <a:rPr lang="en-US" sz="2800" dirty="0"/>
              <a:t> </a:t>
            </a:r>
            <a:r>
              <a:rPr lang="en-US" sz="2800" dirty="0" err="1"/>
              <a:t>đo</a:t>
            </a:r>
            <a:r>
              <a:rPr lang="en-US" sz="2800" dirty="0"/>
              <a:t> </a:t>
            </a:r>
            <a:r>
              <a:rPr lang="en-US" sz="2800" dirty="0" err="1"/>
              <a:t>điện</a:t>
            </a:r>
            <a:r>
              <a:rPr lang="en-US" sz="2800" dirty="0"/>
              <a:t> </a:t>
            </a:r>
            <a:r>
              <a:rPr lang="en-US" sz="2800" dirty="0" err="1"/>
              <a:t>đa</a:t>
            </a:r>
            <a:r>
              <a:rPr lang="en-US" sz="2800" dirty="0"/>
              <a:t> </a:t>
            </a:r>
            <a:r>
              <a:rPr lang="en-US" sz="2800" dirty="0" err="1"/>
              <a:t>năng</a:t>
            </a:r>
            <a:r>
              <a:rPr lang="en-US" sz="2800" dirty="0"/>
              <a:t> </a:t>
            </a:r>
            <a:r>
              <a:rPr lang="en-US" sz="2800" dirty="0" err="1"/>
              <a:t>để</a:t>
            </a:r>
            <a:r>
              <a:rPr lang="en-US" sz="2800" dirty="0"/>
              <a:t> </a:t>
            </a:r>
            <a:r>
              <a:rPr lang="en-US" sz="2800" dirty="0" err="1"/>
              <a:t>đo</a:t>
            </a:r>
            <a:r>
              <a:rPr lang="en-US" sz="2800" dirty="0"/>
              <a:t> </a:t>
            </a:r>
            <a:r>
              <a:rPr lang="en-US" sz="2800" dirty="0" err="1"/>
              <a:t>trực</a:t>
            </a:r>
            <a:r>
              <a:rPr lang="en-US" sz="2800" dirty="0"/>
              <a:t> </a:t>
            </a:r>
            <a:r>
              <a:rPr lang="en-US" sz="2800" dirty="0" err="1"/>
              <a:t>tiếp</a:t>
            </a:r>
            <a:r>
              <a:rPr lang="en-US" sz="2800" dirty="0"/>
              <a:t> </a:t>
            </a:r>
            <a:r>
              <a:rPr lang="en-US" sz="2800" dirty="0" err="1"/>
              <a:t>suất</a:t>
            </a:r>
            <a:r>
              <a:rPr lang="en-US" sz="2800" dirty="0"/>
              <a:t> </a:t>
            </a:r>
            <a:r>
              <a:rPr lang="en-US" sz="2800" dirty="0" err="1"/>
              <a:t>điện</a:t>
            </a:r>
            <a:r>
              <a:rPr lang="en-US" sz="2800" dirty="0"/>
              <a:t> </a:t>
            </a:r>
            <a:r>
              <a:rPr lang="en-US" sz="2800" dirty="0" err="1"/>
              <a:t>động</a:t>
            </a:r>
            <a:r>
              <a:rPr lang="en-US" sz="2800" dirty="0"/>
              <a:t> </a:t>
            </a:r>
            <a:r>
              <a:rPr lang="en-US" sz="2800" dirty="0" err="1"/>
              <a:t>của</a:t>
            </a:r>
            <a:r>
              <a:rPr lang="en-US" sz="2800" dirty="0"/>
              <a:t> </a:t>
            </a:r>
            <a:r>
              <a:rPr lang="en-US" sz="2800" dirty="0" err="1"/>
              <a:t>nguồn</a:t>
            </a:r>
            <a:r>
              <a:rPr lang="en-US" sz="2800" dirty="0"/>
              <a:t> </a:t>
            </a:r>
            <a:r>
              <a:rPr lang="en-US" sz="2800" dirty="0" err="1"/>
              <a:t>điện</a:t>
            </a:r>
            <a:r>
              <a:rPr lang="en-US" sz="2800" dirty="0"/>
              <a:t> </a:t>
            </a:r>
            <a:r>
              <a:rPr lang="en-US" sz="2800" dirty="0" err="1"/>
              <a:t>và</a:t>
            </a:r>
            <a:r>
              <a:rPr lang="en-US" sz="2800" dirty="0"/>
              <a:t> </a:t>
            </a:r>
            <a:r>
              <a:rPr lang="en-US" sz="2800" dirty="0" err="1"/>
              <a:t>điện</a:t>
            </a:r>
            <a:r>
              <a:rPr lang="en-US" sz="2800" dirty="0"/>
              <a:t> </a:t>
            </a:r>
            <a:r>
              <a:rPr lang="en-US" sz="2800" dirty="0" err="1"/>
              <a:t>trở</a:t>
            </a:r>
            <a:r>
              <a:rPr lang="en-US" sz="2800" dirty="0"/>
              <a:t> </a:t>
            </a:r>
            <a:r>
              <a:rPr lang="en-US" sz="2800" dirty="0" err="1"/>
              <a:t>trong</a:t>
            </a:r>
            <a:r>
              <a:rPr lang="en-US" sz="2800" dirty="0"/>
              <a:t> </a:t>
            </a:r>
            <a:r>
              <a:rPr lang="en-US" sz="2800" dirty="0" err="1"/>
              <a:t>của</a:t>
            </a:r>
            <a:r>
              <a:rPr lang="en-US" sz="2800" dirty="0"/>
              <a:t> </a:t>
            </a:r>
            <a:r>
              <a:rPr lang="en-US" sz="2800" dirty="0" err="1"/>
              <a:t>nguồn</a:t>
            </a:r>
            <a:r>
              <a:rPr lang="en-US" sz="2800" dirty="0"/>
              <a:t> </a:t>
            </a:r>
            <a:r>
              <a:rPr lang="en-US" sz="2800" dirty="0" err="1"/>
              <a:t>không</a:t>
            </a:r>
            <a:r>
              <a:rPr lang="en-US" sz="2800" dirty="0"/>
              <a:t>? </a:t>
            </a:r>
            <a:r>
              <a:rPr lang="en-US" sz="2800" dirty="0" err="1"/>
              <a:t>Tại</a:t>
            </a:r>
            <a:r>
              <a:rPr lang="en-US" sz="2800" dirty="0"/>
              <a:t> </a:t>
            </a:r>
            <a:r>
              <a:rPr lang="en-US" sz="2800" dirty="0" err="1"/>
              <a:t>sao</a:t>
            </a:r>
            <a:r>
              <a:rPr lang="en-US" sz="2800" dirty="0"/>
              <a:t>?</a:t>
            </a:r>
          </a:p>
          <a:p>
            <a:pPr algn="just"/>
            <a:r>
              <a:rPr lang="en-US" sz="2800" dirty="0"/>
              <a:t>b, </a:t>
            </a:r>
            <a:r>
              <a:rPr lang="en-US" sz="2800" dirty="0" err="1"/>
              <a:t>Để</a:t>
            </a:r>
            <a:r>
              <a:rPr lang="en-US" sz="2800" dirty="0"/>
              <a:t> </a:t>
            </a:r>
            <a:r>
              <a:rPr lang="en-US" sz="2800" dirty="0" err="1"/>
              <a:t>xác</a:t>
            </a:r>
            <a:r>
              <a:rPr lang="en-US" sz="2800" dirty="0"/>
              <a:t> </a:t>
            </a:r>
            <a:r>
              <a:rPr lang="en-US" sz="2800" dirty="0" err="1"/>
              <a:t>định</a:t>
            </a:r>
            <a:r>
              <a:rPr lang="en-US" sz="2800" dirty="0"/>
              <a:t> </a:t>
            </a:r>
            <a:r>
              <a:rPr lang="en-US" sz="2800" dirty="0" err="1"/>
              <a:t>suất</a:t>
            </a:r>
            <a:r>
              <a:rPr lang="en-US" sz="2800" dirty="0"/>
              <a:t> </a:t>
            </a:r>
            <a:r>
              <a:rPr lang="en-US" sz="2800" dirty="0" err="1"/>
              <a:t>điện</a:t>
            </a:r>
            <a:r>
              <a:rPr lang="en-US" sz="2800" dirty="0"/>
              <a:t> </a:t>
            </a:r>
            <a:r>
              <a:rPr lang="en-US" sz="2800" dirty="0" err="1"/>
              <a:t>động</a:t>
            </a:r>
            <a:r>
              <a:rPr lang="en-US" sz="2800" dirty="0"/>
              <a:t> </a:t>
            </a:r>
            <a:r>
              <a:rPr lang="en-US" sz="2800" dirty="0" err="1"/>
              <a:t>và</a:t>
            </a:r>
            <a:r>
              <a:rPr lang="en-US" sz="2800" dirty="0"/>
              <a:t> </a:t>
            </a:r>
            <a:r>
              <a:rPr lang="en-US" sz="2800" dirty="0" err="1"/>
              <a:t>điện</a:t>
            </a:r>
            <a:r>
              <a:rPr lang="en-US" sz="2800" dirty="0"/>
              <a:t> </a:t>
            </a:r>
            <a:r>
              <a:rPr lang="en-US" sz="2800" dirty="0" err="1"/>
              <a:t>trở</a:t>
            </a:r>
            <a:r>
              <a:rPr lang="en-US" sz="2800" dirty="0"/>
              <a:t> </a:t>
            </a:r>
            <a:r>
              <a:rPr lang="en-US" sz="2800" dirty="0" err="1"/>
              <a:t>trong</a:t>
            </a:r>
            <a:r>
              <a:rPr lang="en-US" sz="2800" dirty="0"/>
              <a:t> </a:t>
            </a:r>
            <a:r>
              <a:rPr lang="en-US" sz="2800" dirty="0" err="1"/>
              <a:t>của</a:t>
            </a:r>
            <a:r>
              <a:rPr lang="en-US" sz="2800" dirty="0"/>
              <a:t> </a:t>
            </a:r>
            <a:r>
              <a:rPr lang="en-US" sz="2800" dirty="0" err="1"/>
              <a:t>một</a:t>
            </a:r>
            <a:r>
              <a:rPr lang="en-US" sz="2800" dirty="0"/>
              <a:t> pin </a:t>
            </a:r>
            <a:r>
              <a:rPr lang="en-US" sz="2800" dirty="0" err="1"/>
              <a:t>cần</a:t>
            </a:r>
            <a:r>
              <a:rPr lang="en-US" sz="2800" dirty="0"/>
              <a:t> </a:t>
            </a:r>
            <a:r>
              <a:rPr lang="en-US" sz="2800" dirty="0" err="1"/>
              <a:t>đo</a:t>
            </a:r>
            <a:r>
              <a:rPr lang="en-US" sz="2800" dirty="0"/>
              <a:t> </a:t>
            </a:r>
            <a:r>
              <a:rPr lang="en-US" sz="2800" dirty="0" err="1"/>
              <a:t>các</a:t>
            </a:r>
            <a:r>
              <a:rPr lang="en-US" sz="2800" dirty="0"/>
              <a:t> </a:t>
            </a:r>
            <a:r>
              <a:rPr lang="en-US" sz="2800" dirty="0" err="1"/>
              <a:t>đại</a:t>
            </a:r>
            <a:r>
              <a:rPr lang="en-US" sz="2800" dirty="0"/>
              <a:t> </a:t>
            </a:r>
            <a:r>
              <a:rPr lang="en-US" sz="2800" dirty="0" err="1"/>
              <a:t>lượng</a:t>
            </a:r>
            <a:r>
              <a:rPr lang="en-US" sz="2800" dirty="0"/>
              <a:t> </a:t>
            </a:r>
            <a:r>
              <a:rPr lang="en-US" sz="2800" dirty="0" err="1"/>
              <a:t>nào</a:t>
            </a:r>
            <a:r>
              <a:rPr lang="en-US" sz="2800" dirty="0"/>
              <a:t>?</a:t>
            </a:r>
          </a:p>
          <a:p>
            <a:pPr algn="just"/>
            <a:r>
              <a:rPr lang="en-US" sz="2800" dirty="0"/>
              <a:t>c, </a:t>
            </a:r>
            <a:r>
              <a:rPr lang="en-US" sz="2800" dirty="0" err="1"/>
              <a:t>Thiết</a:t>
            </a:r>
            <a:r>
              <a:rPr lang="en-US" sz="2800" dirty="0"/>
              <a:t> </a:t>
            </a:r>
            <a:r>
              <a:rPr lang="en-US" sz="2800" dirty="0" err="1"/>
              <a:t>kế</a:t>
            </a:r>
            <a:r>
              <a:rPr lang="en-US" sz="2800" dirty="0"/>
              <a:t> </a:t>
            </a:r>
            <a:r>
              <a:rPr lang="en-US" sz="2800" dirty="0" err="1"/>
              <a:t>phương</a:t>
            </a:r>
            <a:r>
              <a:rPr lang="en-US" sz="2800" dirty="0"/>
              <a:t> </a:t>
            </a:r>
            <a:r>
              <a:rPr lang="en-US" sz="2800" dirty="0" err="1"/>
              <a:t>án</a:t>
            </a:r>
            <a:r>
              <a:rPr lang="en-US" sz="2800" dirty="0"/>
              <a:t> TN </a:t>
            </a:r>
            <a:r>
              <a:rPr lang="en-US" sz="2800" dirty="0" err="1"/>
              <a:t>để</a:t>
            </a:r>
            <a:r>
              <a:rPr lang="en-US" sz="2800" dirty="0"/>
              <a:t> </a:t>
            </a:r>
            <a:r>
              <a:rPr lang="en-US" sz="2800" dirty="0" err="1"/>
              <a:t>đo</a:t>
            </a:r>
            <a:r>
              <a:rPr lang="en-US" sz="2800" dirty="0"/>
              <a:t> </a:t>
            </a:r>
            <a:r>
              <a:rPr lang="en-US" sz="2800" dirty="0" err="1"/>
              <a:t>suất</a:t>
            </a:r>
            <a:r>
              <a:rPr lang="en-US" sz="2800" dirty="0"/>
              <a:t> </a:t>
            </a:r>
            <a:r>
              <a:rPr lang="en-US" sz="2800" dirty="0" err="1"/>
              <a:t>điện</a:t>
            </a:r>
            <a:r>
              <a:rPr lang="en-US" sz="2800" dirty="0"/>
              <a:t> </a:t>
            </a:r>
            <a:r>
              <a:rPr lang="en-US" sz="2800" dirty="0" err="1"/>
              <a:t>động</a:t>
            </a:r>
            <a:r>
              <a:rPr lang="en-US" sz="2800" dirty="0"/>
              <a:t> </a:t>
            </a:r>
            <a:r>
              <a:rPr lang="en-US" sz="2800" dirty="0" err="1"/>
              <a:t>và</a:t>
            </a:r>
            <a:r>
              <a:rPr lang="en-US" sz="2800" dirty="0"/>
              <a:t> </a:t>
            </a:r>
            <a:r>
              <a:rPr lang="en-US" sz="2800" dirty="0" err="1"/>
              <a:t>điện</a:t>
            </a:r>
            <a:r>
              <a:rPr lang="en-US" sz="2800" dirty="0"/>
              <a:t> </a:t>
            </a:r>
            <a:r>
              <a:rPr lang="en-US" sz="2800" dirty="0" err="1"/>
              <a:t>trở</a:t>
            </a:r>
            <a:r>
              <a:rPr lang="en-US" sz="2800" dirty="0"/>
              <a:t> </a:t>
            </a:r>
            <a:r>
              <a:rPr lang="en-US" sz="2800" dirty="0" err="1"/>
              <a:t>trong</a:t>
            </a:r>
            <a:r>
              <a:rPr lang="en-US" sz="2800" dirty="0"/>
              <a:t> </a:t>
            </a:r>
            <a:r>
              <a:rPr lang="en-US" sz="2800" dirty="0" err="1"/>
              <a:t>của</a:t>
            </a:r>
            <a:r>
              <a:rPr lang="en-US" sz="2800" dirty="0"/>
              <a:t> pin </a:t>
            </a:r>
            <a:r>
              <a:rPr lang="en-US" sz="2800" dirty="0" err="1"/>
              <a:t>điện</a:t>
            </a:r>
            <a:r>
              <a:rPr lang="en-US" sz="2800" dirty="0"/>
              <a:t> </a:t>
            </a:r>
            <a:r>
              <a:rPr lang="en-US" sz="2800" dirty="0" err="1"/>
              <a:t>hóa</a:t>
            </a:r>
            <a:r>
              <a:rPr lang="en-US" sz="2800" dirty="0"/>
              <a:t>.</a:t>
            </a:r>
          </a:p>
        </p:txBody>
      </p:sp>
      <p:grpSp>
        <p:nvGrpSpPr>
          <p:cNvPr id="33" name="Group 32">
            <a:extLst>
              <a:ext uri="{FF2B5EF4-FFF2-40B4-BE49-F238E27FC236}">
                <a16:creationId xmlns:a16="http://schemas.microsoft.com/office/drawing/2014/main" id="{AD285104-C0F7-4D77-ABCB-8426DF7765BE}"/>
              </a:ext>
            </a:extLst>
          </p:cNvPr>
          <p:cNvGrpSpPr/>
          <p:nvPr/>
        </p:nvGrpSpPr>
        <p:grpSpPr>
          <a:xfrm>
            <a:off x="-304800" y="132527"/>
            <a:ext cx="11125200" cy="551274"/>
            <a:chOff x="74035" y="2267003"/>
            <a:chExt cx="10404101" cy="769538"/>
          </a:xfrm>
        </p:grpSpPr>
        <p:grpSp>
          <p:nvGrpSpPr>
            <p:cNvPr id="34" name="Group 70">
              <a:extLst>
                <a:ext uri="{FF2B5EF4-FFF2-40B4-BE49-F238E27FC236}">
                  <a16:creationId xmlns:a16="http://schemas.microsoft.com/office/drawing/2014/main" id="{33891BB9-93D7-4C2B-A691-55B25FD2C57B}"/>
                </a:ext>
              </a:extLst>
            </p:cNvPr>
            <p:cNvGrpSpPr>
              <a:grpSpLocks/>
            </p:cNvGrpSpPr>
            <p:nvPr/>
          </p:nvGrpSpPr>
          <p:grpSpPr bwMode="auto">
            <a:xfrm>
              <a:off x="286106" y="2280388"/>
              <a:ext cx="6058895" cy="756153"/>
              <a:chOff x="564746" y="3403328"/>
              <a:chExt cx="3120048" cy="1456458"/>
            </a:xfrm>
          </p:grpSpPr>
          <p:pic>
            <p:nvPicPr>
              <p:cNvPr id="37" name="Picture 36" descr="empty-green-rectangle">
                <a:extLst>
                  <a:ext uri="{FF2B5EF4-FFF2-40B4-BE49-F238E27FC236}">
                    <a16:creationId xmlns:a16="http://schemas.microsoft.com/office/drawing/2014/main" id="{D49B9EF7-24DC-4161-A0BB-10B526B1D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6" y="3403328"/>
                <a:ext cx="3120048" cy="14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green-top-faded">
                <a:extLst>
                  <a:ext uri="{FF2B5EF4-FFF2-40B4-BE49-F238E27FC236}">
                    <a16:creationId xmlns:a16="http://schemas.microsoft.com/office/drawing/2014/main" id="{50202464-2AE2-42CF-BB23-CD4F285F4C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TextBox 34">
              <a:extLst>
                <a:ext uri="{FF2B5EF4-FFF2-40B4-BE49-F238E27FC236}">
                  <a16:creationId xmlns:a16="http://schemas.microsoft.com/office/drawing/2014/main" id="{AFD742BA-2530-4CC0-83DF-746FF65F9FA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p>
          </p:txBody>
        </p:sp>
        <p:sp>
          <p:nvSpPr>
            <p:cNvPr id="36" name="Rectangle 1026060">
              <a:extLst>
                <a:ext uri="{FF2B5EF4-FFF2-40B4-BE49-F238E27FC236}">
                  <a16:creationId xmlns:a16="http://schemas.microsoft.com/office/drawing/2014/main" id="{6D0BA438-EA72-41D9-88AC-6C3ED99914F8}"/>
                </a:ext>
              </a:extLst>
            </p:cNvPr>
            <p:cNvSpPr>
              <a:spLocks noChangeArrowheads="1"/>
            </p:cNvSpPr>
            <p:nvPr/>
          </p:nvSpPr>
          <p:spPr bwMode="auto">
            <a:xfrm>
              <a:off x="1204425" y="2277655"/>
              <a:ext cx="9273711" cy="756155"/>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dirty="0" err="1">
                  <a:cs typeface="Arial" panose="020B0604020202020204" pitchFamily="34" charset="0"/>
                </a:rPr>
                <a:t>Thiết</a:t>
              </a:r>
              <a:r>
                <a:rPr lang="en-US" sz="2800" i="1" dirty="0">
                  <a:cs typeface="Arial" panose="020B0604020202020204" pitchFamily="34" charset="0"/>
                </a:rPr>
                <a:t> </a:t>
              </a:r>
              <a:r>
                <a:rPr lang="en-US" sz="2800" i="1" dirty="0" err="1">
                  <a:cs typeface="Arial" panose="020B0604020202020204" pitchFamily="34" charset="0"/>
                </a:rPr>
                <a:t>kế</a:t>
              </a:r>
              <a:r>
                <a:rPr lang="en-US" sz="2800" i="1" dirty="0">
                  <a:cs typeface="Arial" panose="020B0604020202020204" pitchFamily="34" charset="0"/>
                </a:rPr>
                <a:t> </a:t>
              </a:r>
              <a:r>
                <a:rPr lang="en-US" sz="2800" i="1" dirty="0" err="1">
                  <a:cs typeface="Arial" panose="020B0604020202020204" pitchFamily="34" charset="0"/>
                </a:rPr>
                <a:t>phương</a:t>
              </a:r>
              <a:r>
                <a:rPr lang="en-US" sz="2800" i="1" dirty="0">
                  <a:cs typeface="Arial" panose="020B0604020202020204" pitchFamily="34" charset="0"/>
                </a:rPr>
                <a:t> </a:t>
              </a:r>
              <a:r>
                <a:rPr lang="en-US" sz="2800" i="1" dirty="0" err="1">
                  <a:cs typeface="Arial" panose="020B0604020202020204" pitchFamily="34" charset="0"/>
                </a:rPr>
                <a:t>án</a:t>
              </a:r>
              <a:r>
                <a:rPr lang="en-US" sz="2800" i="1" dirty="0">
                  <a:cs typeface="Arial" panose="020B0604020202020204" pitchFamily="34" charset="0"/>
                </a:rPr>
                <a:t> </a:t>
              </a:r>
              <a:r>
                <a:rPr lang="en-US" sz="2800" i="1" dirty="0" err="1">
                  <a:cs typeface="Arial" panose="020B0604020202020204" pitchFamily="34" charset="0"/>
                </a:rPr>
                <a:t>thí</a:t>
              </a:r>
              <a:r>
                <a:rPr lang="en-US" sz="2800" i="1" dirty="0">
                  <a:cs typeface="Arial" panose="020B0604020202020204" pitchFamily="34" charset="0"/>
                </a:rPr>
                <a:t> </a:t>
              </a:r>
              <a:r>
                <a:rPr lang="en-US" sz="2800" i="1" dirty="0" err="1">
                  <a:cs typeface="Arial" panose="020B0604020202020204" pitchFamily="34" charset="0"/>
                </a:rPr>
                <a:t>nghiệm</a:t>
              </a:r>
              <a:endParaRPr lang="en-US" sz="2800" dirty="0">
                <a:cs typeface="Arial" panose="020B0604020202020204" pitchFamily="34" charset="0"/>
              </a:endParaRPr>
            </a:p>
          </p:txBody>
        </p:sp>
      </p:grpSp>
      <p:grpSp>
        <p:nvGrpSpPr>
          <p:cNvPr id="2" name="Group 1">
            <a:extLst>
              <a:ext uri="{FF2B5EF4-FFF2-40B4-BE49-F238E27FC236}">
                <a16:creationId xmlns:a16="http://schemas.microsoft.com/office/drawing/2014/main" id="{F09ABF6D-2B42-4B65-BCD3-42B2D099AE08}"/>
              </a:ext>
            </a:extLst>
          </p:cNvPr>
          <p:cNvGrpSpPr/>
          <p:nvPr/>
        </p:nvGrpSpPr>
        <p:grpSpPr>
          <a:xfrm>
            <a:off x="228600" y="4572000"/>
            <a:ext cx="11440388" cy="1600200"/>
            <a:chOff x="2148042" y="1527280"/>
            <a:chExt cx="11286966" cy="1175657"/>
          </a:xfrm>
        </p:grpSpPr>
        <p:pic>
          <p:nvPicPr>
            <p:cNvPr id="49" name="Picture 48" descr="empty-red-rectangle">
              <a:extLst>
                <a:ext uri="{FF2B5EF4-FFF2-40B4-BE49-F238E27FC236}">
                  <a16:creationId xmlns:a16="http://schemas.microsoft.com/office/drawing/2014/main" id="{41237C5D-E9B1-4B8C-A191-267FB46A4F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8042" y="1558089"/>
              <a:ext cx="11286966" cy="114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3" name="Object 34">
                  <a:extLst>
                    <a:ext uri="{FF2B5EF4-FFF2-40B4-BE49-F238E27FC236}">
                      <a16:creationId xmlns:a16="http://schemas.microsoft.com/office/drawing/2014/main" id="{50BCF2E0-64A2-44EC-A713-9BD44A1BDA6F}"/>
                    </a:ext>
                  </a:extLst>
                </p:cNvPr>
                <p:cNvSpPr txBox="1">
                  <a:spLocks/>
                </p:cNvSpPr>
                <p:nvPr/>
              </p:nvSpPr>
              <p:spPr bwMode="auto">
                <a:xfrm>
                  <a:off x="2486696" y="1527280"/>
                  <a:ext cx="10873134" cy="1175657"/>
                </a:xfrm>
                <a:prstGeom prst="rect">
                  <a:avLst/>
                </a:prstGeom>
                <a:noFill/>
                <a:ln>
                  <a:noFill/>
                </a:ln>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i="1" dirty="0">
                            <a:solidFill>
                              <a:srgbClr val="0070C0"/>
                            </a:solidFill>
                            <a:latin typeface="Cambria Math" panose="02040503050406030204" pitchFamily="18" charset="0"/>
                            <a:cs typeface="Arial" panose="020B0604020202020204" pitchFamily="34" charset="0"/>
                          </a:rPr>
                          <m:t>K</m:t>
                        </m:r>
                        <m:r>
                          <m:rPr>
                            <m:nor/>
                          </m:rPr>
                          <a:rPr lang="en-US" b="0" i="1" dirty="0" smtClean="0">
                            <a:solidFill>
                              <a:srgbClr val="0070C0"/>
                            </a:solidFill>
                            <a:latin typeface="Cambria Math" panose="02040503050406030204" pitchFamily="18" charset="0"/>
                            <a:cs typeface="Arial" panose="020B0604020202020204" pitchFamily="34" charset="0"/>
                          </a:rPr>
                          <m:t>ế</m:t>
                        </m:r>
                        <m:r>
                          <m:rPr>
                            <m:nor/>
                          </m:rPr>
                          <a:rPr lang="en-US" b="0" i="1" dirty="0" smtClean="0">
                            <a:solidFill>
                              <a:srgbClr val="0070C0"/>
                            </a:solidFill>
                            <a:latin typeface="Cambria Math" panose="02040503050406030204" pitchFamily="18" charset="0"/>
                            <a:cs typeface="Arial" panose="020B0604020202020204" pitchFamily="34" charset="0"/>
                          </a:rPr>
                          <m:t>t</m:t>
                        </m:r>
                        <m:r>
                          <m:rPr>
                            <m:nor/>
                          </m:rPr>
                          <a:rPr lang="en-US" b="0" i="1" dirty="0" smtClean="0">
                            <a:solidFill>
                              <a:srgbClr val="0070C0"/>
                            </a:solidFill>
                            <a:latin typeface="Cambria Math" panose="02040503050406030204" pitchFamily="18" charset="0"/>
                            <a:cs typeface="Arial" panose="020B0604020202020204" pitchFamily="34" charset="0"/>
                          </a:rPr>
                          <m:t> </m:t>
                        </m:r>
                        <m:r>
                          <m:rPr>
                            <m:nor/>
                          </m:rPr>
                          <a:rPr lang="en-US" b="0" i="1" dirty="0" smtClean="0">
                            <a:solidFill>
                              <a:srgbClr val="0070C0"/>
                            </a:solidFill>
                            <a:latin typeface="Cambria Math" panose="02040503050406030204" pitchFamily="18" charset="0"/>
                            <a:cs typeface="Arial" panose="020B0604020202020204" pitchFamily="34" charset="0"/>
                          </a:rPr>
                          <m:t>qu</m:t>
                        </m:r>
                        <m:r>
                          <m:rPr>
                            <m:nor/>
                          </m:rPr>
                          <a:rPr lang="en-US" b="0" i="1" dirty="0" smtClean="0">
                            <a:solidFill>
                              <a:srgbClr val="0070C0"/>
                            </a:solidFill>
                            <a:latin typeface="Cambria Math" panose="02040503050406030204" pitchFamily="18" charset="0"/>
                            <a:cs typeface="Arial" panose="020B0604020202020204" pitchFamily="34" charset="0"/>
                          </a:rPr>
                          <m:t>ả:</m:t>
                        </m:r>
                        <m:r>
                          <m:rPr>
                            <m:nor/>
                          </m:rPr>
                          <a:rPr lang="en-US" b="0" i="0" dirty="0" smtClean="0">
                            <a:solidFill>
                              <a:srgbClr val="0070C0"/>
                            </a:solidFill>
                            <a:latin typeface="Arial" panose="020B0604020202020204" pitchFamily="34" charset="0"/>
                            <a:cs typeface="Arial" panose="020B0604020202020204" pitchFamily="34" charset="0"/>
                          </a:rPr>
                          <m:t> </m:t>
                        </m:r>
                      </m:oMath>
                    </m:oMathPara>
                  </a14:m>
                  <a:endParaRPr lang="en-US" b="0" i="0" dirty="0">
                    <a:solidFill>
                      <a:srgbClr val="0070C0"/>
                    </a:solidFill>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m:rPr>
                            <m:nor/>
                          </m:rPr>
                          <a:rPr lang="en-US"/>
                          <m:t>a</m:t>
                        </m:r>
                        <m:r>
                          <m:rPr>
                            <m:nor/>
                          </m:rPr>
                          <a:rPr lang="en-US"/>
                          <m:t>, </m:t>
                        </m:r>
                        <m:r>
                          <m:rPr>
                            <m:nor/>
                          </m:rPr>
                          <a:rPr lang="en-US"/>
                          <m:t>c</m:t>
                        </m:r>
                        <m:r>
                          <m:rPr>
                            <m:nor/>
                          </m:rPr>
                          <a:rPr lang="en-US"/>
                          <m:t>ó </m:t>
                        </m:r>
                        <m:r>
                          <m:rPr>
                            <m:nor/>
                          </m:rPr>
                          <a:rPr lang="en-US"/>
                          <m:t>th</m:t>
                        </m:r>
                        <m:r>
                          <m:rPr>
                            <m:nor/>
                          </m:rPr>
                          <a:rPr lang="en-US"/>
                          <m:t>ể. </m:t>
                        </m:r>
                        <m:r>
                          <m:rPr>
                            <m:nor/>
                          </m:rPr>
                          <a:rPr lang="en-US"/>
                          <m:t>V</m:t>
                        </m:r>
                        <m:r>
                          <m:rPr>
                            <m:nor/>
                          </m:rPr>
                          <a:rPr lang="en-US"/>
                          <m:t>ì </m:t>
                        </m:r>
                        <m:r>
                          <m:rPr>
                            <m:nor/>
                          </m:rPr>
                          <a:rPr lang="en-US"/>
                          <m:t>khi</m:t>
                        </m:r>
                        <m:r>
                          <m:rPr>
                            <m:nor/>
                          </m:rPr>
                          <a:rPr lang="en-US"/>
                          <m:t> </m:t>
                        </m:r>
                        <m:r>
                          <m:rPr>
                            <m:nor/>
                          </m:rPr>
                          <a:rPr lang="en-US"/>
                          <m:t>m</m:t>
                        </m:r>
                        <m:r>
                          <m:rPr>
                            <m:nor/>
                          </m:rPr>
                          <a:rPr lang="en-US"/>
                          <m:t>ạ</m:t>
                        </m:r>
                        <m:r>
                          <m:rPr>
                            <m:nor/>
                          </m:rPr>
                          <a:rPr lang="en-US"/>
                          <m:t>ch</m:t>
                        </m:r>
                        <m:r>
                          <m:rPr>
                            <m:nor/>
                          </m:rPr>
                          <a:rPr lang="en-US"/>
                          <m:t> </m:t>
                        </m:r>
                        <m:r>
                          <m:rPr>
                            <m:nor/>
                          </m:rPr>
                          <a:rPr lang="en-US"/>
                          <m:t>ngo</m:t>
                        </m:r>
                        <m:r>
                          <m:rPr>
                            <m:nor/>
                          </m:rPr>
                          <a:rPr lang="en-US"/>
                          <m:t>à</m:t>
                        </m:r>
                        <m:r>
                          <m:rPr>
                            <m:nor/>
                          </m:rPr>
                          <a:rPr lang="en-US"/>
                          <m:t>i</m:t>
                        </m:r>
                        <m:r>
                          <m:rPr>
                            <m:nor/>
                          </m:rPr>
                          <a:rPr lang="en-US"/>
                          <m:t> để </m:t>
                        </m:r>
                        <m:r>
                          <m:rPr>
                            <m:nor/>
                          </m:rPr>
                          <a:rPr lang="en-US"/>
                          <m:t>h</m:t>
                        </m:r>
                        <m:r>
                          <m:rPr>
                            <m:nor/>
                          </m:rPr>
                          <a:rPr lang="en-US"/>
                          <m:t>ở </m:t>
                        </m:r>
                        <m:r>
                          <m:rPr>
                            <m:nor/>
                          </m:rPr>
                          <a:rPr lang="en-US"/>
                          <m:t>hi</m:t>
                        </m:r>
                        <m:r>
                          <m:rPr>
                            <m:nor/>
                          </m:rPr>
                          <a:rPr lang="en-US"/>
                          <m:t>ệ</m:t>
                        </m:r>
                        <m:r>
                          <m:rPr>
                            <m:nor/>
                          </m:rPr>
                          <a:rPr lang="en-US"/>
                          <m:t>u</m:t>
                        </m:r>
                        <m:r>
                          <m:rPr>
                            <m:nor/>
                          </m:rPr>
                          <a:rPr lang="en-US"/>
                          <m:t> đ</m:t>
                        </m:r>
                        <m:r>
                          <m:rPr>
                            <m:nor/>
                          </m:rPr>
                          <a:rPr lang="en-US"/>
                          <m:t>i</m:t>
                        </m:r>
                        <m:r>
                          <m:rPr>
                            <m:nor/>
                          </m:rPr>
                          <a:rPr lang="en-US"/>
                          <m:t>ệ</m:t>
                        </m:r>
                        <m:r>
                          <m:rPr>
                            <m:nor/>
                          </m:rPr>
                          <a:rPr lang="en-US"/>
                          <m:t>n</m:t>
                        </m:r>
                        <m:r>
                          <m:rPr>
                            <m:nor/>
                          </m:rPr>
                          <a:rPr lang="en-US"/>
                          <m:t> </m:t>
                        </m:r>
                        <m:r>
                          <m:rPr>
                            <m:nor/>
                          </m:rPr>
                          <a:rPr lang="en-US"/>
                          <m:t>th</m:t>
                        </m:r>
                        <m:r>
                          <m:rPr>
                            <m:nor/>
                          </m:rPr>
                          <a:rPr lang="en-US"/>
                          <m:t>ế </m:t>
                        </m:r>
                        <m:r>
                          <m:rPr>
                            <m:nor/>
                          </m:rPr>
                          <a:rPr lang="en-US"/>
                          <m:t>g</m:t>
                        </m:r>
                        <m:r>
                          <m:rPr>
                            <m:nor/>
                          </m:rPr>
                          <a:rPr lang="en-US"/>
                          <m:t>ữ</m:t>
                        </m:r>
                        <m:r>
                          <m:rPr>
                            <m:nor/>
                          </m:rPr>
                          <a:rPr lang="en-US"/>
                          <m:t>a</m:t>
                        </m:r>
                        <m:r>
                          <m:rPr>
                            <m:nor/>
                          </m:rPr>
                          <a:rPr lang="en-US"/>
                          <m:t> </m:t>
                        </m:r>
                        <m:r>
                          <m:rPr>
                            <m:nor/>
                          </m:rPr>
                          <a:rPr lang="en-US"/>
                          <m:t>hai</m:t>
                        </m:r>
                        <m:r>
                          <m:rPr>
                            <m:nor/>
                          </m:rPr>
                          <a:rPr lang="en-US"/>
                          <m:t> </m:t>
                        </m:r>
                        <m:r>
                          <m:rPr>
                            <m:nor/>
                          </m:rPr>
                          <a:rPr lang="en-US"/>
                          <m:t>c</m:t>
                        </m:r>
                        <m:r>
                          <m:rPr>
                            <m:nor/>
                          </m:rPr>
                          <a:rPr lang="en-US"/>
                          <m:t>ự</m:t>
                        </m:r>
                        <m:r>
                          <m:rPr>
                            <m:nor/>
                          </m:rPr>
                          <a:rPr lang="en-US"/>
                          <m:t>c</m:t>
                        </m:r>
                        <m:r>
                          <m:rPr>
                            <m:nor/>
                          </m:rPr>
                          <a:rPr lang="en-US"/>
                          <m:t> </m:t>
                        </m:r>
                        <m:r>
                          <m:rPr>
                            <m:nor/>
                          </m:rPr>
                          <a:rPr lang="en-US"/>
                          <m:t>c</m:t>
                        </m:r>
                        <m:r>
                          <m:rPr>
                            <m:nor/>
                          </m:rPr>
                          <a:rPr lang="en-US"/>
                          <m:t>ủ</m:t>
                        </m:r>
                        <m:r>
                          <m:rPr>
                            <m:nor/>
                          </m:rPr>
                          <a:rPr lang="en-US"/>
                          <m:t>a</m:t>
                        </m:r>
                        <m:r>
                          <m:rPr>
                            <m:nor/>
                          </m:rPr>
                          <a:rPr lang="en-US"/>
                          <m:t> </m:t>
                        </m:r>
                        <m:r>
                          <m:rPr>
                            <m:nor/>
                          </m:rPr>
                          <a:rPr lang="en-US"/>
                          <m:t>ngu</m:t>
                        </m:r>
                        <m:r>
                          <m:rPr>
                            <m:nor/>
                          </m:rPr>
                          <a:rPr lang="en-US"/>
                          <m:t>ồ</m:t>
                        </m:r>
                        <m:r>
                          <m:rPr>
                            <m:nor/>
                          </m:rPr>
                          <a:rPr lang="en-US"/>
                          <m:t>n</m:t>
                        </m:r>
                        <m:r>
                          <m:rPr>
                            <m:nor/>
                          </m:rPr>
                          <a:rPr lang="en-US"/>
                          <m:t> đ</m:t>
                        </m:r>
                        <m:r>
                          <m:rPr>
                            <m:nor/>
                          </m:rPr>
                          <a:rPr lang="en-US"/>
                          <m:t>i</m:t>
                        </m:r>
                        <m:r>
                          <m:rPr>
                            <m:nor/>
                          </m:rPr>
                          <a:rPr lang="en-US"/>
                          <m:t>ệ</m:t>
                        </m:r>
                        <m:r>
                          <m:rPr>
                            <m:nor/>
                          </m:rPr>
                          <a:rPr lang="en-US"/>
                          <m:t>n</m:t>
                        </m:r>
                        <m:r>
                          <m:rPr>
                            <m:nor/>
                          </m:rPr>
                          <a:rPr lang="en-US"/>
                          <m:t> </m:t>
                        </m:r>
                        <m:r>
                          <m:rPr>
                            <m:nor/>
                          </m:rPr>
                          <a:rPr lang="en-US"/>
                          <m:t>b</m:t>
                        </m:r>
                        <m:r>
                          <m:rPr>
                            <m:nor/>
                          </m:rPr>
                          <a:rPr lang="en-US"/>
                          <m:t>ằ</m:t>
                        </m:r>
                        <m:r>
                          <m:rPr>
                            <m:nor/>
                          </m:rPr>
                          <a:rPr lang="en-US"/>
                          <m:t>ng</m:t>
                        </m:r>
                        <m:r>
                          <m:rPr>
                            <m:nor/>
                          </m:rPr>
                          <a:rPr lang="en-US"/>
                          <m:t> </m:t>
                        </m:r>
                        <m:r>
                          <m:rPr>
                            <m:nor/>
                          </m:rPr>
                          <a:rPr lang="en-US"/>
                          <m:t>su</m:t>
                        </m:r>
                        <m:r>
                          <m:rPr>
                            <m:nor/>
                          </m:rPr>
                          <a:rPr lang="en-US"/>
                          <m:t>ấ</m:t>
                        </m:r>
                        <m:r>
                          <m:rPr>
                            <m:nor/>
                          </m:rPr>
                          <a:rPr lang="en-US"/>
                          <m:t>t</m:t>
                        </m:r>
                        <m:r>
                          <m:rPr>
                            <m:nor/>
                          </m:rPr>
                          <a:rPr lang="en-US"/>
                          <m:t> đ</m:t>
                        </m:r>
                        <m:r>
                          <m:rPr>
                            <m:nor/>
                          </m:rPr>
                          <a:rPr lang="en-US"/>
                          <m:t>i</m:t>
                        </m:r>
                        <m:r>
                          <m:rPr>
                            <m:nor/>
                          </m:rPr>
                          <a:rPr lang="en-US"/>
                          <m:t>ệ</m:t>
                        </m:r>
                        <m:r>
                          <m:rPr>
                            <m:nor/>
                          </m:rPr>
                          <a:rPr lang="en-US"/>
                          <m:t>n</m:t>
                        </m:r>
                        <m:r>
                          <m:rPr>
                            <m:nor/>
                          </m:rPr>
                          <a:rPr lang="en-US"/>
                          <m:t> độ</m:t>
                        </m:r>
                        <m:r>
                          <m:rPr>
                            <m:nor/>
                          </m:rPr>
                          <a:rPr lang="en-US"/>
                          <m:t>ng</m:t>
                        </m:r>
                        <m:r>
                          <m:rPr>
                            <m:nor/>
                          </m:rPr>
                          <a:rPr lang="en-US"/>
                          <m:t> </m:t>
                        </m:r>
                        <m:r>
                          <m:rPr>
                            <m:nor/>
                          </m:rPr>
                          <a:rPr lang="en-US"/>
                          <m:t>c</m:t>
                        </m:r>
                        <m:r>
                          <m:rPr>
                            <m:nor/>
                          </m:rPr>
                          <a:rPr lang="en-US"/>
                          <m:t>ủ</m:t>
                        </m:r>
                        <m:r>
                          <m:rPr>
                            <m:nor/>
                          </m:rPr>
                          <a:rPr lang="en-US"/>
                          <m:t>a</m:t>
                        </m:r>
                        <m:r>
                          <m:rPr>
                            <m:nor/>
                          </m:rPr>
                          <a:rPr lang="en-US"/>
                          <m:t> </m:t>
                        </m:r>
                        <m:r>
                          <m:rPr>
                            <m:nor/>
                          </m:rPr>
                          <a:rPr lang="en-US"/>
                          <m:t>ngu</m:t>
                        </m:r>
                        <m:r>
                          <m:rPr>
                            <m:nor/>
                          </m:rPr>
                          <a:rPr lang="en-US"/>
                          <m:t>ồ</m:t>
                        </m:r>
                        <m:r>
                          <m:rPr>
                            <m:nor/>
                          </m:rPr>
                          <a:rPr lang="en-US"/>
                          <m:t>n</m:t>
                        </m:r>
                        <m:r>
                          <m:rPr>
                            <m:nor/>
                          </m:rPr>
                          <a:rPr lang="en-US"/>
                          <m:t> đ</m:t>
                        </m:r>
                        <m:r>
                          <m:rPr>
                            <m:nor/>
                          </m:rPr>
                          <a:rPr lang="en-US"/>
                          <m:t>i</m:t>
                        </m:r>
                        <m:r>
                          <m:rPr>
                            <m:nor/>
                          </m:rPr>
                          <a:rPr lang="en-US"/>
                          <m:t>ệ</m:t>
                        </m:r>
                        <m:r>
                          <m:rPr>
                            <m:nor/>
                          </m:rPr>
                          <a:rPr lang="en-US"/>
                          <m:t>n</m:t>
                        </m:r>
                        <m:r>
                          <m:rPr>
                            <m:nor/>
                          </m:rPr>
                          <a:rPr lang="en-US"/>
                          <m:t>.</m:t>
                        </m:r>
                      </m:oMath>
                    </m:oMathPara>
                  </a14:m>
                  <a:endParaRPr lang="en-US" dirty="0"/>
                </a:p>
                <a:p>
                  <a:pPr>
                    <a:buFont typeface="Arial" pitchFamily="34" charset="0"/>
                    <a:buNone/>
                  </a:pPr>
                  <a:endParaRPr lang="en-US" sz="2600" dirty="0"/>
                </a:p>
              </p:txBody>
            </p:sp>
          </mc:Choice>
          <mc:Fallback xmlns="">
            <p:sp>
              <p:nvSpPr>
                <p:cNvPr id="53" name="Object 34">
                  <a:extLst>
                    <a:ext uri="{FF2B5EF4-FFF2-40B4-BE49-F238E27FC236}">
                      <a16:creationId xmlns:a16="http://schemas.microsoft.com/office/drawing/2014/main" id="{50BCF2E0-64A2-44EC-A713-9BD44A1BDA6F}"/>
                    </a:ext>
                  </a:extLst>
                </p:cNvPr>
                <p:cNvSpPr txBox="1">
                  <a:spLocks noRot="1" noChangeAspect="1" noMove="1" noResize="1" noEditPoints="1" noAdjustHandles="1" noChangeArrowheads="1" noChangeShapeType="1" noTextEdit="1"/>
                </p:cNvSpPr>
                <p:nvPr/>
              </p:nvSpPr>
              <p:spPr bwMode="auto">
                <a:xfrm>
                  <a:off x="2486696" y="1527280"/>
                  <a:ext cx="10873134" cy="1175657"/>
                </a:xfrm>
                <a:prstGeom prst="rect">
                  <a:avLst/>
                </a:prstGeom>
                <a:blipFill>
                  <a:blip r:embed="rId6"/>
                  <a:stretch>
                    <a:fillRect/>
                  </a:stretch>
                </a:blipFill>
                <a:ln>
                  <a:noFill/>
                </a:ln>
                <a:effectLst/>
              </p:spPr>
              <p:txBody>
                <a:bodyPr/>
                <a:lstStyle/>
                <a:p>
                  <a:r>
                    <a:rPr lang="en-US">
                      <a:noFill/>
                    </a:rPr>
                    <a:t> </a:t>
                  </a:r>
                </a:p>
              </p:txBody>
            </p:sp>
          </mc:Fallback>
        </mc:AlternateContent>
      </p:grpSp>
    </p:spTree>
    <p:extLst>
      <p:ext uri="{BB962C8B-B14F-4D97-AF65-F5344CB8AC3E}">
        <p14:creationId xmlns:p14="http://schemas.microsoft.com/office/powerpoint/2010/main" val="288884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AD285104-C0F7-4D77-ABCB-8426DF7765BE}"/>
              </a:ext>
            </a:extLst>
          </p:cNvPr>
          <p:cNvGrpSpPr/>
          <p:nvPr/>
        </p:nvGrpSpPr>
        <p:grpSpPr>
          <a:xfrm>
            <a:off x="-304800" y="132527"/>
            <a:ext cx="11125200" cy="551274"/>
            <a:chOff x="74035" y="2267003"/>
            <a:chExt cx="10404101" cy="769538"/>
          </a:xfrm>
        </p:grpSpPr>
        <p:grpSp>
          <p:nvGrpSpPr>
            <p:cNvPr id="34" name="Group 70">
              <a:extLst>
                <a:ext uri="{FF2B5EF4-FFF2-40B4-BE49-F238E27FC236}">
                  <a16:creationId xmlns:a16="http://schemas.microsoft.com/office/drawing/2014/main" id="{33891BB9-93D7-4C2B-A691-55B25FD2C57B}"/>
                </a:ext>
              </a:extLst>
            </p:cNvPr>
            <p:cNvGrpSpPr>
              <a:grpSpLocks/>
            </p:cNvGrpSpPr>
            <p:nvPr/>
          </p:nvGrpSpPr>
          <p:grpSpPr bwMode="auto">
            <a:xfrm>
              <a:off x="286106" y="2280388"/>
              <a:ext cx="6058895" cy="756153"/>
              <a:chOff x="564746" y="3403328"/>
              <a:chExt cx="3120048" cy="1456458"/>
            </a:xfrm>
          </p:grpSpPr>
          <p:pic>
            <p:nvPicPr>
              <p:cNvPr id="37" name="Picture 36" descr="empty-green-rectangle">
                <a:extLst>
                  <a:ext uri="{FF2B5EF4-FFF2-40B4-BE49-F238E27FC236}">
                    <a16:creationId xmlns:a16="http://schemas.microsoft.com/office/drawing/2014/main" id="{D49B9EF7-24DC-4161-A0BB-10B526B1D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28"/>
                <a:ext cx="3120048" cy="14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green-top-faded">
                <a:extLst>
                  <a:ext uri="{FF2B5EF4-FFF2-40B4-BE49-F238E27FC236}">
                    <a16:creationId xmlns:a16="http://schemas.microsoft.com/office/drawing/2014/main" id="{50202464-2AE2-42CF-BB23-CD4F285F4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TextBox 34">
              <a:extLst>
                <a:ext uri="{FF2B5EF4-FFF2-40B4-BE49-F238E27FC236}">
                  <a16:creationId xmlns:a16="http://schemas.microsoft.com/office/drawing/2014/main" id="{AFD742BA-2530-4CC0-83DF-746FF65F9FA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p>
          </p:txBody>
        </p:sp>
        <p:sp>
          <p:nvSpPr>
            <p:cNvPr id="36" name="Rectangle 1026060">
              <a:extLst>
                <a:ext uri="{FF2B5EF4-FFF2-40B4-BE49-F238E27FC236}">
                  <a16:creationId xmlns:a16="http://schemas.microsoft.com/office/drawing/2014/main" id="{6D0BA438-EA72-41D9-88AC-6C3ED99914F8}"/>
                </a:ext>
              </a:extLst>
            </p:cNvPr>
            <p:cNvSpPr>
              <a:spLocks noChangeArrowheads="1"/>
            </p:cNvSpPr>
            <p:nvPr/>
          </p:nvSpPr>
          <p:spPr bwMode="auto">
            <a:xfrm>
              <a:off x="1204425" y="2277655"/>
              <a:ext cx="9273711" cy="756155"/>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dirty="0" err="1">
                  <a:cs typeface="Arial" panose="020B0604020202020204" pitchFamily="34" charset="0"/>
                </a:rPr>
                <a:t>Thiết</a:t>
              </a:r>
              <a:r>
                <a:rPr lang="en-US" sz="2800" i="1" dirty="0">
                  <a:cs typeface="Arial" panose="020B0604020202020204" pitchFamily="34" charset="0"/>
                </a:rPr>
                <a:t> </a:t>
              </a:r>
              <a:r>
                <a:rPr lang="en-US" sz="2800" i="1" dirty="0" err="1">
                  <a:cs typeface="Arial" panose="020B0604020202020204" pitchFamily="34" charset="0"/>
                </a:rPr>
                <a:t>kế</a:t>
              </a:r>
              <a:r>
                <a:rPr lang="en-US" sz="2800" i="1" dirty="0">
                  <a:cs typeface="Arial" panose="020B0604020202020204" pitchFamily="34" charset="0"/>
                </a:rPr>
                <a:t> </a:t>
              </a:r>
              <a:r>
                <a:rPr lang="en-US" sz="2800" i="1" dirty="0" err="1">
                  <a:cs typeface="Arial" panose="020B0604020202020204" pitchFamily="34" charset="0"/>
                </a:rPr>
                <a:t>phương</a:t>
              </a:r>
              <a:r>
                <a:rPr lang="en-US" sz="2800" i="1" dirty="0">
                  <a:cs typeface="Arial" panose="020B0604020202020204" pitchFamily="34" charset="0"/>
                </a:rPr>
                <a:t> </a:t>
              </a:r>
              <a:r>
                <a:rPr lang="en-US" sz="2800" i="1" dirty="0" err="1">
                  <a:cs typeface="Arial" panose="020B0604020202020204" pitchFamily="34" charset="0"/>
                </a:rPr>
                <a:t>án</a:t>
              </a:r>
              <a:r>
                <a:rPr lang="en-US" sz="2800" i="1" dirty="0">
                  <a:cs typeface="Arial" panose="020B0604020202020204" pitchFamily="34" charset="0"/>
                </a:rPr>
                <a:t> </a:t>
              </a:r>
              <a:r>
                <a:rPr lang="en-US" sz="2800" i="1" dirty="0" err="1">
                  <a:cs typeface="Arial" panose="020B0604020202020204" pitchFamily="34" charset="0"/>
                </a:rPr>
                <a:t>thí</a:t>
              </a:r>
              <a:r>
                <a:rPr lang="en-US" sz="2800" i="1" dirty="0">
                  <a:cs typeface="Arial" panose="020B0604020202020204" pitchFamily="34" charset="0"/>
                </a:rPr>
                <a:t> </a:t>
              </a:r>
              <a:r>
                <a:rPr lang="en-US" sz="2800" i="1" dirty="0" err="1">
                  <a:cs typeface="Arial" panose="020B0604020202020204" pitchFamily="34" charset="0"/>
                </a:rPr>
                <a:t>nghiệm</a:t>
              </a:r>
              <a:endParaRPr lang="en-US" sz="2800" dirty="0">
                <a:cs typeface="Arial" panose="020B0604020202020204" pitchFamily="34" charset="0"/>
              </a:endParaRPr>
            </a:p>
          </p:txBody>
        </p:sp>
      </p:grpSp>
      <p:grpSp>
        <p:nvGrpSpPr>
          <p:cNvPr id="2" name="Group 1">
            <a:extLst>
              <a:ext uri="{FF2B5EF4-FFF2-40B4-BE49-F238E27FC236}">
                <a16:creationId xmlns:a16="http://schemas.microsoft.com/office/drawing/2014/main" id="{F09ABF6D-2B42-4B65-BCD3-42B2D099AE08}"/>
              </a:ext>
            </a:extLst>
          </p:cNvPr>
          <p:cNvGrpSpPr/>
          <p:nvPr/>
        </p:nvGrpSpPr>
        <p:grpSpPr>
          <a:xfrm>
            <a:off x="119802" y="1112409"/>
            <a:ext cx="11919797" cy="5364591"/>
            <a:chOff x="2148041" y="1558089"/>
            <a:chExt cx="11759946" cy="1356852"/>
          </a:xfrm>
        </p:grpSpPr>
        <p:pic>
          <p:nvPicPr>
            <p:cNvPr id="49" name="Picture 48" descr="empty-red-rectangle">
              <a:extLst>
                <a:ext uri="{FF2B5EF4-FFF2-40B4-BE49-F238E27FC236}">
                  <a16:creationId xmlns:a16="http://schemas.microsoft.com/office/drawing/2014/main" id="{41237C5D-E9B1-4B8C-A191-267FB46A4F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8041" y="1558089"/>
              <a:ext cx="11759946" cy="135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3" name="Object 34">
                  <a:extLst>
                    <a:ext uri="{FF2B5EF4-FFF2-40B4-BE49-F238E27FC236}">
                      <a16:creationId xmlns:a16="http://schemas.microsoft.com/office/drawing/2014/main" id="{50BCF2E0-64A2-44EC-A713-9BD44A1BDA6F}"/>
                    </a:ext>
                  </a:extLst>
                </p:cNvPr>
                <p:cNvSpPr txBox="1">
                  <a:spLocks/>
                </p:cNvSpPr>
                <p:nvPr/>
              </p:nvSpPr>
              <p:spPr bwMode="auto">
                <a:xfrm>
                  <a:off x="2486696" y="1585099"/>
                  <a:ext cx="10873134" cy="1252750"/>
                </a:xfrm>
                <a:prstGeom prst="rect">
                  <a:avLst/>
                </a:prstGeom>
                <a:noFill/>
                <a:ln>
                  <a:noFill/>
                </a:ln>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i="1" dirty="0">
                            <a:solidFill>
                              <a:srgbClr val="0070C0"/>
                            </a:solidFill>
                            <a:latin typeface="Cambria Math" panose="02040503050406030204" pitchFamily="18" charset="0"/>
                            <a:cs typeface="Arial" panose="020B0604020202020204" pitchFamily="34" charset="0"/>
                          </a:rPr>
                          <m:t>K</m:t>
                        </m:r>
                        <m:r>
                          <m:rPr>
                            <m:nor/>
                          </m:rPr>
                          <a:rPr lang="en-US" b="0" i="1" dirty="0" smtClean="0">
                            <a:solidFill>
                              <a:srgbClr val="0070C0"/>
                            </a:solidFill>
                            <a:latin typeface="Cambria Math" panose="02040503050406030204" pitchFamily="18" charset="0"/>
                            <a:cs typeface="Arial" panose="020B0604020202020204" pitchFamily="34" charset="0"/>
                          </a:rPr>
                          <m:t>ế</m:t>
                        </m:r>
                        <m:r>
                          <m:rPr>
                            <m:nor/>
                          </m:rPr>
                          <a:rPr lang="en-US" b="0" i="1" dirty="0" smtClean="0">
                            <a:solidFill>
                              <a:srgbClr val="0070C0"/>
                            </a:solidFill>
                            <a:latin typeface="Cambria Math" panose="02040503050406030204" pitchFamily="18" charset="0"/>
                            <a:cs typeface="Arial" panose="020B0604020202020204" pitchFamily="34" charset="0"/>
                          </a:rPr>
                          <m:t>t</m:t>
                        </m:r>
                        <m:r>
                          <m:rPr>
                            <m:nor/>
                          </m:rPr>
                          <a:rPr lang="en-US" b="0" i="1" dirty="0" smtClean="0">
                            <a:solidFill>
                              <a:srgbClr val="0070C0"/>
                            </a:solidFill>
                            <a:latin typeface="Cambria Math" panose="02040503050406030204" pitchFamily="18" charset="0"/>
                            <a:cs typeface="Arial" panose="020B0604020202020204" pitchFamily="34" charset="0"/>
                          </a:rPr>
                          <m:t> </m:t>
                        </m:r>
                        <m:r>
                          <m:rPr>
                            <m:nor/>
                          </m:rPr>
                          <a:rPr lang="en-US" b="0" i="1" dirty="0" smtClean="0">
                            <a:solidFill>
                              <a:srgbClr val="0070C0"/>
                            </a:solidFill>
                            <a:latin typeface="Cambria Math" panose="02040503050406030204" pitchFamily="18" charset="0"/>
                            <a:cs typeface="Arial" panose="020B0604020202020204" pitchFamily="34" charset="0"/>
                          </a:rPr>
                          <m:t>qu</m:t>
                        </m:r>
                        <m:r>
                          <m:rPr>
                            <m:nor/>
                          </m:rPr>
                          <a:rPr lang="en-US" b="0" i="1" dirty="0" smtClean="0">
                            <a:solidFill>
                              <a:srgbClr val="0070C0"/>
                            </a:solidFill>
                            <a:latin typeface="Cambria Math" panose="02040503050406030204" pitchFamily="18" charset="0"/>
                            <a:cs typeface="Arial" panose="020B0604020202020204" pitchFamily="34" charset="0"/>
                          </a:rPr>
                          <m:t>ả:</m:t>
                        </m:r>
                        <m:r>
                          <m:rPr>
                            <m:nor/>
                          </m:rPr>
                          <a:rPr lang="en-US" b="0" i="0" dirty="0" smtClean="0">
                            <a:solidFill>
                              <a:srgbClr val="0070C0"/>
                            </a:solidFill>
                            <a:latin typeface="Arial" panose="020B0604020202020204" pitchFamily="34" charset="0"/>
                            <a:cs typeface="Arial" panose="020B0604020202020204" pitchFamily="34" charset="0"/>
                          </a:rPr>
                          <m:t> </m:t>
                        </m:r>
                      </m:oMath>
                    </m:oMathPara>
                  </a14:m>
                  <a:endParaRPr lang="en-US" b="0" i="0" dirty="0">
                    <a:solidFill>
                      <a:srgbClr val="0070C0"/>
                    </a:solidFill>
                    <a:latin typeface="Arial" panose="020B0604020202020204" pitchFamily="34" charset="0"/>
                    <a:cs typeface="Arial" panose="020B0604020202020204" pitchFamily="34" charset="0"/>
                  </a:endParaRPr>
                </a:p>
                <a:p>
                  <a:pPr marL="0" marR="0" indent="0" algn="just">
                    <a:lnSpc>
                      <a:spcPct val="115000"/>
                    </a:lnSpc>
                    <a:spcBef>
                      <a:spcPts val="0"/>
                    </a:spcBef>
                    <a:spcAft>
                      <a:spcPts val="0"/>
                    </a:spcAft>
                    <a:buNone/>
                    <a:tabLst>
                      <a:tab pos="21717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U</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MN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K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U</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MN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tabLst>
                      <a:tab pos="21717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Ôm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MN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U</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MN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U = E – I(R</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r)</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tabLst>
                      <a:tab pos="21717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Đo U</a:t>
                  </a:r>
                  <a:r>
                    <a:rPr lang="pt-BR"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MN </a:t>
                  </a: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và I khi K đóng, Biết E và R</a:t>
                  </a:r>
                  <a:r>
                    <a:rPr lang="pt-BR"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ta tính được r.</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tabLst>
                      <a:tab pos="217170" algn="l"/>
                    </a:tabLs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Định luật Ôm đối với toàn mạch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algn="just">
                    <a:lnSpc>
                      <a:spcPct val="115000"/>
                    </a:lnSpc>
                    <a:spcBef>
                      <a:spcPts val="0"/>
                    </a:spcBef>
                    <a:spcAft>
                      <a:spcPts val="0"/>
                    </a:spcAft>
                    <a:buNone/>
                    <a:tabLst>
                      <a:tab pos="217170" algn="l"/>
                    </a:tabLst>
                  </a:pPr>
                  <a14:m>
                    <m:oMathPara xmlns:m="http://schemas.openxmlformats.org/officeDocument/2006/math">
                      <m:oMathParaPr>
                        <m:jc m:val="centerGroup"/>
                      </m:oMathParaPr>
                      <m:oMath xmlns:m="http://schemas.openxmlformats.org/officeDocument/2006/math">
                        <m:r>
                          <m:rPr>
                            <m:sty m:val="p"/>
                          </m:rPr>
                          <a:rPr lang="pt-BR" sz="2000">
                            <a:effectLst/>
                            <a:latin typeface="Cambria Math" panose="02040503050406030204" pitchFamily="18" charset="0"/>
                            <a:ea typeface="Times New Roman" panose="02020603050405020304" pitchFamily="18" charset="0"/>
                            <a:cs typeface="Times New Roman" panose="02020603050405020304" pitchFamily="18" charset="0"/>
                          </a:rPr>
                          <m:t>I</m:t>
                        </m:r>
                        <m:r>
                          <a:rPr lang="pt-BR" sz="200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𝐸</m:t>
                            </m:r>
                          </m:num>
                          <m:den>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𝐴</m:t>
                                </m:r>
                              </m:sub>
                            </m:sSub>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𝑟</m:t>
                            </m:r>
                          </m:den>
                        </m:f>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tabLst>
                      <a:tab pos="217170" algn="l"/>
                    </a:tabLs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Tính toán và so sánh với kết quả đo.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tabLst>
                      <a:tab pos="217170" algn="l"/>
                    </a:tabLs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c) Thiết kế phương án: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tabLst>
                      <a:tab pos="217170" algn="l"/>
                    </a:tabLs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Phướng án 1: Dựa vào mối quan hệ của U và I trong đoạn mạch chứa nguồn.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pt-BR" sz="2000" dirty="0">
                      <a:effectLst/>
                      <a:latin typeface="Times New Roman" panose="02020603050405020304" pitchFamily="18" charset="0"/>
                      <a:ea typeface="Times New Roman" panose="02020603050405020304" pitchFamily="18" charset="0"/>
                    </a:rPr>
                    <a:t>- Phướng án 2: sử dụng định luật ôm đối với toàn mạch, nghiệm lại công thức của định luật thông qua đồ thị y= f(x) biểu diễn gián tiếp sự phụ thuộc của cường độ dòng điện I trong mạch kín vào R.</a:t>
                  </a:r>
                  <a:endParaRPr lang="en-US" sz="2000" dirty="0"/>
                </a:p>
              </p:txBody>
            </p:sp>
          </mc:Choice>
          <mc:Fallback xmlns="">
            <p:sp>
              <p:nvSpPr>
                <p:cNvPr id="53" name="Object 34">
                  <a:extLst>
                    <a:ext uri="{FF2B5EF4-FFF2-40B4-BE49-F238E27FC236}">
                      <a16:creationId xmlns:a16="http://schemas.microsoft.com/office/drawing/2014/main" id="{50BCF2E0-64A2-44EC-A713-9BD44A1BDA6F}"/>
                    </a:ext>
                  </a:extLst>
                </p:cNvPr>
                <p:cNvSpPr txBox="1">
                  <a:spLocks noRot="1" noChangeAspect="1" noMove="1" noResize="1" noEditPoints="1" noAdjustHandles="1" noChangeArrowheads="1" noChangeShapeType="1" noTextEdit="1"/>
                </p:cNvSpPr>
                <p:nvPr/>
              </p:nvSpPr>
              <p:spPr bwMode="auto">
                <a:xfrm>
                  <a:off x="2486696" y="1585099"/>
                  <a:ext cx="10873134" cy="1252750"/>
                </a:xfrm>
                <a:prstGeom prst="rect">
                  <a:avLst/>
                </a:prstGeom>
                <a:blipFill>
                  <a:blip r:embed="rId5"/>
                  <a:stretch>
                    <a:fillRect l="-608"/>
                  </a:stretch>
                </a:blipFill>
                <a:ln>
                  <a:noFill/>
                </a:ln>
                <a:effectLst/>
              </p:spPr>
              <p:txBody>
                <a:bodyPr/>
                <a:lstStyle/>
                <a:p>
                  <a:r>
                    <a:rPr lang="en-US">
                      <a:noFill/>
                    </a:rPr>
                    <a:t> </a:t>
                  </a:r>
                </a:p>
              </p:txBody>
            </p:sp>
          </mc:Fallback>
        </mc:AlternateContent>
      </p:grpSp>
    </p:spTree>
    <p:extLst>
      <p:ext uri="{BB962C8B-B14F-4D97-AF65-F5344CB8AC3E}">
        <p14:creationId xmlns:p14="http://schemas.microsoft.com/office/powerpoint/2010/main" val="373075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E4C29620-C100-4836-BF51-04A6A7A1D2F1}"/>
              </a:ext>
            </a:extLst>
          </p:cNvPr>
          <p:cNvSpPr txBox="1">
            <a:spLocks noChangeArrowheads="1"/>
          </p:cNvSpPr>
          <p:nvPr/>
        </p:nvSpPr>
        <p:spPr bwMode="auto">
          <a:xfrm>
            <a:off x="228600" y="658370"/>
            <a:ext cx="6705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i="1" dirty="0" err="1">
                <a:solidFill>
                  <a:srgbClr val="0070C0"/>
                </a:solidFill>
              </a:rPr>
              <a:t>Nhiệm</a:t>
            </a:r>
            <a:r>
              <a:rPr lang="en-US" altLang="en-US" sz="2600" i="1" dirty="0">
                <a:solidFill>
                  <a:srgbClr val="0070C0"/>
                </a:solidFill>
              </a:rPr>
              <a:t> </a:t>
            </a:r>
            <a:r>
              <a:rPr lang="en-US" altLang="en-US" sz="2600" i="1" dirty="0" err="1">
                <a:solidFill>
                  <a:srgbClr val="0070C0"/>
                </a:solidFill>
              </a:rPr>
              <a:t>vụ</a:t>
            </a:r>
            <a:r>
              <a:rPr lang="en-US" altLang="en-US" sz="2600" i="1" dirty="0">
                <a:solidFill>
                  <a:srgbClr val="0070C0"/>
                </a:solidFill>
              </a:rPr>
              <a:t>: </a:t>
            </a:r>
          </a:p>
        </p:txBody>
      </p:sp>
      <p:grpSp>
        <p:nvGrpSpPr>
          <p:cNvPr id="8" name="Group 7">
            <a:extLst>
              <a:ext uri="{FF2B5EF4-FFF2-40B4-BE49-F238E27FC236}">
                <a16:creationId xmlns:a16="http://schemas.microsoft.com/office/drawing/2014/main" id="{07A1DC1B-ADC1-4385-8089-F18EDC4FDC80}"/>
              </a:ext>
            </a:extLst>
          </p:cNvPr>
          <p:cNvGrpSpPr/>
          <p:nvPr/>
        </p:nvGrpSpPr>
        <p:grpSpPr>
          <a:xfrm>
            <a:off x="-304800" y="80174"/>
            <a:ext cx="11800556" cy="551274"/>
            <a:chOff x="74035" y="2267003"/>
            <a:chExt cx="10701168" cy="769538"/>
          </a:xfrm>
        </p:grpSpPr>
        <p:grpSp>
          <p:nvGrpSpPr>
            <p:cNvPr id="9" name="Group 70">
              <a:extLst>
                <a:ext uri="{FF2B5EF4-FFF2-40B4-BE49-F238E27FC236}">
                  <a16:creationId xmlns:a16="http://schemas.microsoft.com/office/drawing/2014/main" id="{01900E86-9722-4B58-80D2-6102F9E12C44}"/>
                </a:ext>
              </a:extLst>
            </p:cNvPr>
            <p:cNvGrpSpPr>
              <a:grpSpLocks/>
            </p:cNvGrpSpPr>
            <p:nvPr/>
          </p:nvGrpSpPr>
          <p:grpSpPr bwMode="auto">
            <a:xfrm>
              <a:off x="286106" y="2280388"/>
              <a:ext cx="10489097" cy="756153"/>
              <a:chOff x="564746" y="3403328"/>
              <a:chExt cx="5401395" cy="1456458"/>
            </a:xfrm>
          </p:grpSpPr>
          <p:pic>
            <p:nvPicPr>
              <p:cNvPr id="12" name="Picture 11" descr="empty-green-rectangle">
                <a:extLst>
                  <a:ext uri="{FF2B5EF4-FFF2-40B4-BE49-F238E27FC236}">
                    <a16:creationId xmlns:a16="http://schemas.microsoft.com/office/drawing/2014/main" id="{47751F82-7CEE-4C11-B4B6-2D3953AB8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28"/>
                <a:ext cx="5401395" cy="14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green-top-faded">
                <a:extLst>
                  <a:ext uri="{FF2B5EF4-FFF2-40B4-BE49-F238E27FC236}">
                    <a16:creationId xmlns:a16="http://schemas.microsoft.com/office/drawing/2014/main" id="{61CD7264-CA50-42AA-B142-0D6B396B5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a:extLst>
                <a:ext uri="{FF2B5EF4-FFF2-40B4-BE49-F238E27FC236}">
                  <a16:creationId xmlns:a16="http://schemas.microsoft.com/office/drawing/2014/main" id="{B289C631-6A67-4493-B622-F30B91CBFA8A}"/>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III</a:t>
              </a:r>
            </a:p>
          </p:txBody>
        </p:sp>
        <p:sp>
          <p:nvSpPr>
            <p:cNvPr id="11" name="Rectangle 1026060">
              <a:extLst>
                <a:ext uri="{FF2B5EF4-FFF2-40B4-BE49-F238E27FC236}">
                  <a16:creationId xmlns:a16="http://schemas.microsoft.com/office/drawing/2014/main" id="{9993F8B5-8AAF-42B5-8C6E-171B7653437A}"/>
                </a:ext>
              </a:extLst>
            </p:cNvPr>
            <p:cNvSpPr>
              <a:spLocks noChangeArrowheads="1"/>
            </p:cNvSpPr>
            <p:nvPr/>
          </p:nvSpPr>
          <p:spPr bwMode="auto">
            <a:xfrm>
              <a:off x="1204425" y="2277655"/>
              <a:ext cx="9273711" cy="756155"/>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dirty="0" err="1">
                  <a:cs typeface="Arial" panose="020B0604020202020204" pitchFamily="34" charset="0"/>
                </a:rPr>
                <a:t>Tiến</a:t>
              </a:r>
              <a:r>
                <a:rPr lang="en-US" sz="2800" i="1" dirty="0">
                  <a:cs typeface="Arial" panose="020B0604020202020204" pitchFamily="34" charset="0"/>
                </a:rPr>
                <a:t> </a:t>
              </a:r>
              <a:r>
                <a:rPr lang="en-US" sz="2800" i="1" dirty="0" err="1">
                  <a:cs typeface="Arial" panose="020B0604020202020204" pitchFamily="34" charset="0"/>
                </a:rPr>
                <a:t>hành</a:t>
              </a:r>
              <a:r>
                <a:rPr lang="en-US" sz="2800" i="1" dirty="0">
                  <a:cs typeface="Arial" panose="020B0604020202020204" pitchFamily="34" charset="0"/>
                </a:rPr>
                <a:t> </a:t>
              </a:r>
              <a:r>
                <a:rPr lang="en-US" sz="2800" i="1" dirty="0" err="1">
                  <a:cs typeface="Arial" panose="020B0604020202020204" pitchFamily="34" charset="0"/>
                </a:rPr>
                <a:t>thí</a:t>
              </a:r>
              <a:r>
                <a:rPr lang="en-US" sz="2800" i="1" dirty="0">
                  <a:cs typeface="Arial" panose="020B0604020202020204" pitchFamily="34" charset="0"/>
                </a:rPr>
                <a:t> </a:t>
              </a:r>
              <a:r>
                <a:rPr lang="en-US" sz="2800" i="1" dirty="0" err="1">
                  <a:cs typeface="Arial" panose="020B0604020202020204" pitchFamily="34" charset="0"/>
                </a:rPr>
                <a:t>nghiệm</a:t>
              </a:r>
              <a:endParaRPr lang="en-US" sz="2800" dirty="0">
                <a:cs typeface="Arial" panose="020B0604020202020204" pitchFamily="34" charset="0"/>
              </a:endParaRPr>
            </a:p>
          </p:txBody>
        </p:sp>
      </p:grpSp>
      <p:pic>
        <p:nvPicPr>
          <p:cNvPr id="14" name="Picture 4" descr="empty-blue-rectangle">
            <a:extLst>
              <a:ext uri="{FF2B5EF4-FFF2-40B4-BE49-F238E27FC236}">
                <a16:creationId xmlns:a16="http://schemas.microsoft.com/office/drawing/2014/main" id="{0484AB64-70C7-4328-9B1C-E9F8FBC2DDD0}"/>
              </a:ext>
            </a:extLst>
          </p:cNvPr>
          <p:cNvPicPr>
            <a:picLocks noChangeAspect="1" noChangeArrowheads="1"/>
          </p:cNvPicPr>
          <p:nvPr/>
        </p:nvPicPr>
        <p:blipFill>
          <a:blip r:embed="rId4"/>
          <a:srcRect/>
          <a:stretch>
            <a:fillRect/>
          </a:stretch>
        </p:blipFill>
        <p:spPr bwMode="auto">
          <a:xfrm>
            <a:off x="304800" y="1122665"/>
            <a:ext cx="5586693" cy="1544335"/>
          </a:xfrm>
          <a:prstGeom prst="rect">
            <a:avLst/>
          </a:prstGeom>
          <a:noFill/>
          <a:ln w="9525">
            <a:noFill/>
            <a:miter lim="800000"/>
            <a:headEnd/>
            <a:tailEnd/>
          </a:ln>
        </p:spPr>
      </p:pic>
      <p:sp>
        <p:nvSpPr>
          <p:cNvPr id="15" name="TextBox 14">
            <a:extLst>
              <a:ext uri="{FF2B5EF4-FFF2-40B4-BE49-F238E27FC236}">
                <a16:creationId xmlns:a16="http://schemas.microsoft.com/office/drawing/2014/main" id="{471C856D-6C52-49D3-BA31-73C87708693C}"/>
              </a:ext>
            </a:extLst>
          </p:cNvPr>
          <p:cNvSpPr txBox="1"/>
          <p:nvPr/>
        </p:nvSpPr>
        <p:spPr>
          <a:xfrm>
            <a:off x="609600" y="1267353"/>
            <a:ext cx="4972669" cy="1246495"/>
          </a:xfrm>
          <a:prstGeom prst="rect">
            <a:avLst/>
          </a:prstGeom>
          <a:noFill/>
        </p:spPr>
        <p:txBody>
          <a:bodyPr wrap="square" rtlCol="0">
            <a:spAutoFit/>
          </a:bodyPr>
          <a:lstStyle/>
          <a:p>
            <a:r>
              <a:rPr lang="en-US" sz="2500" dirty="0" err="1">
                <a:latin typeface="Arial" panose="020B0604020202020204" pitchFamily="34" charset="0"/>
                <a:cs typeface="Arial" panose="020B0604020202020204" pitchFamily="34" charset="0"/>
              </a:rPr>
              <a:t>Chọn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phương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án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nghiệm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điều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chỉnh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cụ</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mắc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mạch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điện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và</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tiến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hành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nghiệm</a:t>
            </a:r>
            <a:endParaRPr lang="en-US" sz="25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282F2087-77DD-45E7-96B3-D906B96AC798}"/>
              </a:ext>
            </a:extLst>
          </p:cNvPr>
          <p:cNvGrpSpPr/>
          <p:nvPr/>
        </p:nvGrpSpPr>
        <p:grpSpPr>
          <a:xfrm>
            <a:off x="227162" y="5485801"/>
            <a:ext cx="11692391" cy="713829"/>
            <a:chOff x="276809" y="5966802"/>
            <a:chExt cx="11692391" cy="713829"/>
          </a:xfrm>
        </p:grpSpPr>
        <p:pic>
          <p:nvPicPr>
            <p:cNvPr id="22" name="Picture 21" descr="empty-red-rectangle">
              <a:extLst>
                <a:ext uri="{FF2B5EF4-FFF2-40B4-BE49-F238E27FC236}">
                  <a16:creationId xmlns:a16="http://schemas.microsoft.com/office/drawing/2014/main" id="{D12A22F7-A866-4412-8534-6FFADEC1A2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809" y="5966802"/>
              <a:ext cx="11457990" cy="7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584E9252-A702-4CD6-B92E-9A0D376E7F04}"/>
                </a:ext>
              </a:extLst>
            </p:cNvPr>
            <p:cNvSpPr/>
            <p:nvPr/>
          </p:nvSpPr>
          <p:spPr>
            <a:xfrm>
              <a:off x="757381" y="6053475"/>
              <a:ext cx="11211819" cy="477054"/>
            </a:xfrm>
            <a:prstGeom prst="rect">
              <a:avLst/>
            </a:prstGeom>
          </p:spPr>
          <p:txBody>
            <a:bodyPr wrap="square">
              <a:spAutoFit/>
            </a:bodyPr>
            <a:lstStyle/>
            <a:p>
              <a:r>
                <a:rPr lang="es-ES_tradnl" sz="2500" dirty="0" err="1">
                  <a:latin typeface="Arial" panose="020B0604020202020204" pitchFamily="34" charset="0"/>
                  <a:cs typeface="Arial" panose="020B0604020202020204" pitchFamily="34" charset="0"/>
                </a:rPr>
                <a:t>Chú</a:t>
              </a:r>
              <a:r>
                <a:rPr lang="es-ES_tradnl" sz="2500" dirty="0">
                  <a:latin typeface="Arial" panose="020B0604020202020204" pitchFamily="34" charset="0"/>
                  <a:cs typeface="Arial" panose="020B0604020202020204" pitchFamily="34" charset="0"/>
                </a:rPr>
                <a:t> ý: </a:t>
              </a:r>
              <a:r>
                <a:rPr lang="es-ES_tradnl" sz="2500" dirty="0" err="1">
                  <a:latin typeface="Arial" panose="020B0604020202020204" pitchFamily="34" charset="0"/>
                  <a:cs typeface="Arial" panose="020B0604020202020204" pitchFamily="34" charset="0"/>
                </a:rPr>
                <a:t>an</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toàn</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khi</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tiến</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hành</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thí</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nghiệm</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và</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đo</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số</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liệu</a:t>
              </a:r>
              <a:endParaRPr lang="en-US" sz="2500" b="1" dirty="0">
                <a:solidFill>
                  <a:srgbClr val="C00000"/>
                </a:solidFill>
                <a:latin typeface="Arial" panose="020B0604020202020204" pitchFamily="34" charset="0"/>
                <a:cs typeface="Arial" panose="020B0604020202020204" pitchFamily="34" charset="0"/>
              </a:endParaRPr>
            </a:p>
          </p:txBody>
        </p:sp>
      </p:grpSp>
      <p:pic>
        <p:nvPicPr>
          <p:cNvPr id="5" name="Picture 4">
            <a:extLst>
              <a:ext uri="{FF2B5EF4-FFF2-40B4-BE49-F238E27FC236}">
                <a16:creationId xmlns:a16="http://schemas.microsoft.com/office/drawing/2014/main" id="{358AD799-0C97-895E-7D65-382935A15ECA}"/>
              </a:ext>
            </a:extLst>
          </p:cNvPr>
          <p:cNvPicPr>
            <a:picLocks noChangeAspect="1"/>
          </p:cNvPicPr>
          <p:nvPr/>
        </p:nvPicPr>
        <p:blipFill>
          <a:blip r:embed="rId6"/>
          <a:stretch>
            <a:fillRect/>
          </a:stretch>
        </p:blipFill>
        <p:spPr>
          <a:xfrm>
            <a:off x="6934200" y="1027391"/>
            <a:ext cx="4521238" cy="3937089"/>
          </a:xfrm>
          <a:prstGeom prst="rect">
            <a:avLst/>
          </a:prstGeom>
        </p:spPr>
      </p:pic>
    </p:spTree>
    <p:extLst>
      <p:ext uri="{BB962C8B-B14F-4D97-AF65-F5344CB8AC3E}">
        <p14:creationId xmlns:p14="http://schemas.microsoft.com/office/powerpoint/2010/main" val="213500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7A1DC1B-ADC1-4385-8089-F18EDC4FDC80}"/>
              </a:ext>
            </a:extLst>
          </p:cNvPr>
          <p:cNvGrpSpPr/>
          <p:nvPr/>
        </p:nvGrpSpPr>
        <p:grpSpPr>
          <a:xfrm>
            <a:off x="-304800" y="80174"/>
            <a:ext cx="11800556" cy="551274"/>
            <a:chOff x="74035" y="2267003"/>
            <a:chExt cx="10701168" cy="769538"/>
          </a:xfrm>
        </p:grpSpPr>
        <p:grpSp>
          <p:nvGrpSpPr>
            <p:cNvPr id="9" name="Group 70">
              <a:extLst>
                <a:ext uri="{FF2B5EF4-FFF2-40B4-BE49-F238E27FC236}">
                  <a16:creationId xmlns:a16="http://schemas.microsoft.com/office/drawing/2014/main" id="{01900E86-9722-4B58-80D2-6102F9E12C44}"/>
                </a:ext>
              </a:extLst>
            </p:cNvPr>
            <p:cNvGrpSpPr>
              <a:grpSpLocks/>
            </p:cNvGrpSpPr>
            <p:nvPr/>
          </p:nvGrpSpPr>
          <p:grpSpPr bwMode="auto">
            <a:xfrm>
              <a:off x="286106" y="2280388"/>
              <a:ext cx="10489097" cy="756153"/>
              <a:chOff x="564746" y="3403328"/>
              <a:chExt cx="5401395" cy="1456458"/>
            </a:xfrm>
          </p:grpSpPr>
          <p:pic>
            <p:nvPicPr>
              <p:cNvPr id="12" name="Picture 11" descr="empty-green-rectangle">
                <a:extLst>
                  <a:ext uri="{FF2B5EF4-FFF2-40B4-BE49-F238E27FC236}">
                    <a16:creationId xmlns:a16="http://schemas.microsoft.com/office/drawing/2014/main" id="{47751F82-7CEE-4C11-B4B6-2D3953AB8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28"/>
                <a:ext cx="5401395" cy="14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green-top-faded">
                <a:extLst>
                  <a:ext uri="{FF2B5EF4-FFF2-40B4-BE49-F238E27FC236}">
                    <a16:creationId xmlns:a16="http://schemas.microsoft.com/office/drawing/2014/main" id="{61CD7264-CA50-42AA-B142-0D6B396B5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a:extLst>
                <a:ext uri="{FF2B5EF4-FFF2-40B4-BE49-F238E27FC236}">
                  <a16:creationId xmlns:a16="http://schemas.microsoft.com/office/drawing/2014/main" id="{B289C631-6A67-4493-B622-F30B91CBFA8A}"/>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III</a:t>
              </a:r>
            </a:p>
          </p:txBody>
        </p:sp>
        <p:sp>
          <p:nvSpPr>
            <p:cNvPr id="11" name="Rectangle 1026060">
              <a:extLst>
                <a:ext uri="{FF2B5EF4-FFF2-40B4-BE49-F238E27FC236}">
                  <a16:creationId xmlns:a16="http://schemas.microsoft.com/office/drawing/2014/main" id="{9993F8B5-8AAF-42B5-8C6E-171B7653437A}"/>
                </a:ext>
              </a:extLst>
            </p:cNvPr>
            <p:cNvSpPr>
              <a:spLocks noChangeArrowheads="1"/>
            </p:cNvSpPr>
            <p:nvPr/>
          </p:nvSpPr>
          <p:spPr bwMode="auto">
            <a:xfrm>
              <a:off x="1204425" y="2277655"/>
              <a:ext cx="9273711" cy="756155"/>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dirty="0" err="1">
                  <a:cs typeface="Arial" panose="020B0604020202020204" pitchFamily="34" charset="0"/>
                </a:rPr>
                <a:t>Kết</a:t>
              </a:r>
              <a:r>
                <a:rPr lang="en-US" sz="2800" i="1" dirty="0">
                  <a:cs typeface="Arial" panose="020B0604020202020204" pitchFamily="34" charset="0"/>
                </a:rPr>
                <a:t> </a:t>
              </a:r>
              <a:r>
                <a:rPr lang="en-US" sz="2800" i="1" dirty="0" err="1">
                  <a:cs typeface="Arial" panose="020B0604020202020204" pitchFamily="34" charset="0"/>
                </a:rPr>
                <a:t>quả</a:t>
              </a:r>
              <a:r>
                <a:rPr lang="en-US" sz="2800" i="1" dirty="0">
                  <a:cs typeface="Arial" panose="020B0604020202020204" pitchFamily="34" charset="0"/>
                </a:rPr>
                <a:t> </a:t>
              </a:r>
              <a:r>
                <a:rPr lang="en-US" sz="2800" i="1" dirty="0" err="1">
                  <a:cs typeface="Arial" panose="020B0604020202020204" pitchFamily="34" charset="0"/>
                </a:rPr>
                <a:t>thí</a:t>
              </a:r>
              <a:r>
                <a:rPr lang="en-US" sz="2800" i="1" dirty="0">
                  <a:cs typeface="Arial" panose="020B0604020202020204" pitchFamily="34" charset="0"/>
                </a:rPr>
                <a:t> </a:t>
              </a:r>
              <a:r>
                <a:rPr lang="en-US" sz="2800" i="1" dirty="0" err="1">
                  <a:cs typeface="Arial" panose="020B0604020202020204" pitchFamily="34" charset="0"/>
                </a:rPr>
                <a:t>nghiệm</a:t>
              </a:r>
              <a:endParaRPr lang="en-US" sz="2800" dirty="0">
                <a:cs typeface="Arial" panose="020B0604020202020204" pitchFamily="34" charset="0"/>
              </a:endParaRPr>
            </a:p>
          </p:txBody>
        </p:sp>
      </p:grpSp>
      <p:pic>
        <p:nvPicPr>
          <p:cNvPr id="3" name="Picture 2">
            <a:extLst>
              <a:ext uri="{FF2B5EF4-FFF2-40B4-BE49-F238E27FC236}">
                <a16:creationId xmlns:a16="http://schemas.microsoft.com/office/drawing/2014/main" id="{F34E50A3-4471-5A3E-99E3-9584CCF86491}"/>
              </a:ext>
            </a:extLst>
          </p:cNvPr>
          <p:cNvPicPr>
            <a:picLocks noChangeAspect="1"/>
          </p:cNvPicPr>
          <p:nvPr/>
        </p:nvPicPr>
        <p:blipFill>
          <a:blip r:embed="rId4"/>
          <a:stretch>
            <a:fillRect/>
          </a:stretch>
        </p:blipFill>
        <p:spPr>
          <a:xfrm>
            <a:off x="2209800" y="990600"/>
            <a:ext cx="6934200" cy="4642899"/>
          </a:xfrm>
          <a:prstGeom prst="rect">
            <a:avLst/>
          </a:prstGeom>
        </p:spPr>
      </p:pic>
    </p:spTree>
    <p:extLst>
      <p:ext uri="{BB962C8B-B14F-4D97-AF65-F5344CB8AC3E}">
        <p14:creationId xmlns:p14="http://schemas.microsoft.com/office/powerpoint/2010/main" val="1744588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mpty-blue-rectangle">
            <a:extLst>
              <a:ext uri="{FF2B5EF4-FFF2-40B4-BE49-F238E27FC236}">
                <a16:creationId xmlns:a16="http://schemas.microsoft.com/office/drawing/2014/main" id="{6FD63AEE-89B1-FA84-8AB6-53327F44E26C}"/>
              </a:ext>
            </a:extLst>
          </p:cNvPr>
          <p:cNvPicPr>
            <a:picLocks noChangeAspect="1" noChangeArrowheads="1"/>
          </p:cNvPicPr>
          <p:nvPr/>
        </p:nvPicPr>
        <p:blipFill>
          <a:blip r:embed="rId2"/>
          <a:srcRect/>
          <a:stretch>
            <a:fillRect/>
          </a:stretch>
        </p:blipFill>
        <p:spPr bwMode="auto">
          <a:xfrm>
            <a:off x="1036320" y="665877"/>
            <a:ext cx="11277600" cy="5734923"/>
          </a:xfrm>
          <a:prstGeom prst="rect">
            <a:avLst/>
          </a:prstGeom>
          <a:noFill/>
          <a:ln w="9525">
            <a:noFill/>
            <a:miter lim="800000"/>
            <a:headEnd/>
            <a:tailEnd/>
          </a:ln>
        </p:spPr>
      </p:pic>
      <p:grpSp>
        <p:nvGrpSpPr>
          <p:cNvPr id="4" name="Group 3">
            <a:extLst>
              <a:ext uri="{FF2B5EF4-FFF2-40B4-BE49-F238E27FC236}">
                <a16:creationId xmlns:a16="http://schemas.microsoft.com/office/drawing/2014/main" id="{748DDBEF-DE81-46E1-A299-C8567A7F2F5B}"/>
              </a:ext>
            </a:extLst>
          </p:cNvPr>
          <p:cNvGrpSpPr/>
          <p:nvPr/>
        </p:nvGrpSpPr>
        <p:grpSpPr>
          <a:xfrm>
            <a:off x="3352800" y="56429"/>
            <a:ext cx="5039124" cy="581082"/>
            <a:chOff x="2193" y="0"/>
            <a:chExt cx="2245706" cy="1239104"/>
          </a:xfrm>
          <a:solidFill>
            <a:srgbClr val="002060"/>
          </a:solidFill>
          <a:scene3d>
            <a:camera prst="orthographicFront"/>
            <a:lightRig rig="threePt" dir="t">
              <a:rot lat="0" lon="0" rev="7500000"/>
            </a:lightRig>
          </a:scene3d>
        </p:grpSpPr>
        <p:sp>
          <p:nvSpPr>
            <p:cNvPr id="5" name="Rounded Rectangle 36">
              <a:extLst>
                <a:ext uri="{FF2B5EF4-FFF2-40B4-BE49-F238E27FC236}">
                  <a16:creationId xmlns:a16="http://schemas.microsoft.com/office/drawing/2014/main" id="{32AAF434-95C2-47B4-A97B-4F998B43B58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65706B5F-3795-4B11-8431-6629360CE8CB}"/>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err="1">
                  <a:latin typeface="Arial" panose="020B0604020202020204" pitchFamily="34" charset="0"/>
                  <a:cs typeface="Arial" panose="020B0604020202020204" pitchFamily="34" charset="0"/>
                </a:rPr>
                <a:t>Củng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cố</a:t>
              </a:r>
              <a:endParaRPr lang="en-US" sz="3200" b="1" dirty="0">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D8B55C46-5C46-4327-9152-7D49C2C4415F}"/>
              </a:ext>
            </a:extLst>
          </p:cNvPr>
          <p:cNvSpPr txBox="1"/>
          <p:nvPr/>
        </p:nvSpPr>
        <p:spPr>
          <a:xfrm>
            <a:off x="1676400" y="963403"/>
            <a:ext cx="9748638" cy="5139869"/>
          </a:xfrm>
          <a:prstGeom prst="rect">
            <a:avLst/>
          </a:prstGeom>
          <a:noFill/>
        </p:spPr>
        <p:txBody>
          <a:bodyPr wrap="square">
            <a:spAutoFit/>
          </a:bodyPr>
          <a:lstStyle/>
          <a:p>
            <a:pPr algn="just">
              <a:spcBef>
                <a:spcPts val="600"/>
              </a:spcBef>
            </a:pPr>
            <a:r>
              <a:rPr lang="en-US" sz="2800" b="0" i="0" dirty="0" err="1">
                <a:solidFill>
                  <a:srgbClr val="FF0000"/>
                </a:solidFill>
                <a:effectLst/>
                <a:latin typeface="Roboto" panose="020F0502020204030204" pitchFamily="2" charset="0"/>
              </a:rPr>
              <a:t>Câu</a:t>
            </a:r>
            <a:r>
              <a:rPr lang="en-US" sz="2800" b="0" i="0" dirty="0">
                <a:solidFill>
                  <a:srgbClr val="FF0000"/>
                </a:solidFill>
                <a:effectLst/>
                <a:latin typeface="Roboto" panose="020F0502020204030204" pitchFamily="2" charset="0"/>
              </a:rPr>
              <a:t> 1: </a:t>
            </a:r>
            <a:r>
              <a:rPr lang="en-US" sz="2800" b="0" i="0" dirty="0">
                <a:solidFill>
                  <a:srgbClr val="008E40"/>
                </a:solidFill>
                <a:effectLst/>
                <a:latin typeface="Roboto" panose="020F0502020204030204" pitchFamily="2" charset="0"/>
              </a:rPr>
              <a:t>Khi </a:t>
            </a:r>
            <a:r>
              <a:rPr lang="en-US" sz="2800" b="0" i="0" dirty="0" err="1">
                <a:solidFill>
                  <a:srgbClr val="008E40"/>
                </a:solidFill>
                <a:effectLst/>
                <a:latin typeface="Roboto" panose="020F0502020204030204" pitchFamily="2" charset="0"/>
              </a:rPr>
              <a:t>thực</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hành</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đo</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suất</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điện</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động</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và</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điện</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trở</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trong</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của</a:t>
            </a:r>
            <a:r>
              <a:rPr lang="en-US" sz="2800" b="0" i="0" dirty="0">
                <a:solidFill>
                  <a:srgbClr val="008E40"/>
                </a:solidFill>
                <a:effectLst/>
                <a:latin typeface="Roboto" panose="020F0502020204030204" pitchFamily="2" charset="0"/>
              </a:rPr>
              <a:t> pin </a:t>
            </a:r>
            <a:r>
              <a:rPr lang="en-US" sz="2800" b="0" i="0" dirty="0" err="1">
                <a:solidFill>
                  <a:srgbClr val="008E40"/>
                </a:solidFill>
                <a:effectLst/>
                <a:latin typeface="Roboto" panose="020F0502020204030204" pitchFamily="2" charset="0"/>
              </a:rPr>
              <a:t>điện</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hóa</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Dụng</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cụ</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thí</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nghiệm</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gồm</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nguồn</a:t>
            </a:r>
            <a:r>
              <a:rPr lang="en-US" sz="2800" b="0" i="0" dirty="0">
                <a:solidFill>
                  <a:srgbClr val="008E40"/>
                </a:solidFill>
                <a:effectLst/>
                <a:latin typeface="Roboto" panose="020F0502020204030204" pitchFamily="2" charset="0"/>
              </a:rPr>
              <a:t> pin </a:t>
            </a:r>
            <a:r>
              <a:rPr lang="en-US" sz="2800" b="0" i="0" dirty="0" err="1">
                <a:solidFill>
                  <a:srgbClr val="008E40"/>
                </a:solidFill>
                <a:effectLst/>
                <a:latin typeface="Roboto" panose="020F0502020204030204" pitchFamily="2" charset="0"/>
              </a:rPr>
              <a:t>mắc</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nối</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tiếp</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với</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ampe</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kế</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biến</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trở</a:t>
            </a:r>
            <a:r>
              <a:rPr lang="en-US" sz="2800" b="0" i="0" dirty="0">
                <a:solidFill>
                  <a:srgbClr val="008E40"/>
                </a:solidFill>
                <a:effectLst/>
                <a:latin typeface="Roboto" panose="020F0502020204030204" pitchFamily="2" charset="0"/>
              </a:rPr>
              <a:t> con </a:t>
            </a:r>
            <a:r>
              <a:rPr lang="en-US" sz="2800" b="0" i="0" dirty="0" err="1">
                <a:solidFill>
                  <a:srgbClr val="008E40"/>
                </a:solidFill>
                <a:effectLst/>
                <a:latin typeface="Roboto" panose="020F0502020204030204" pitchFamily="2" charset="0"/>
              </a:rPr>
              <a:t>chạy</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và</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điện</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trở</a:t>
            </a:r>
            <a:r>
              <a:rPr lang="en-US" sz="2800" b="0" i="0" dirty="0">
                <a:solidFill>
                  <a:srgbClr val="008E40"/>
                </a:solidFill>
                <a:effectLst/>
                <a:latin typeface="Roboto" panose="020F0502020204030204" pitchFamily="2" charset="0"/>
              </a:rPr>
              <a:t> R</a:t>
            </a:r>
            <a:r>
              <a:rPr lang="en-US" sz="2800" b="0" i="0" baseline="-25000" dirty="0">
                <a:solidFill>
                  <a:srgbClr val="008E40"/>
                </a:solidFill>
                <a:effectLst/>
                <a:latin typeface="Roboto" panose="020F0502020204030204" pitchFamily="2" charset="0"/>
              </a:rPr>
              <a:t>0</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thành</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mạch</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kín</a:t>
            </a:r>
            <a:r>
              <a:rPr lang="en-US" sz="2800" dirty="0">
                <a:solidFill>
                  <a:srgbClr val="008E40"/>
                </a:solidFill>
                <a:latin typeface="Roboto" panose="020F0502020204030204" pitchFamily="2" charset="0"/>
              </a:rPr>
              <a:t>, </a:t>
            </a:r>
            <a:r>
              <a:rPr lang="en-US" sz="2800" dirty="0" err="1">
                <a:solidFill>
                  <a:srgbClr val="008E40"/>
                </a:solidFill>
                <a:latin typeface="Roboto" panose="020F0502020204030204" pitchFamily="2" charset="0"/>
              </a:rPr>
              <a:t>m</a:t>
            </a:r>
            <a:r>
              <a:rPr lang="en-US" sz="2800" b="0" i="0" dirty="0" err="1">
                <a:solidFill>
                  <a:srgbClr val="008E40"/>
                </a:solidFill>
                <a:effectLst/>
                <a:latin typeface="Roboto" panose="020F0502020204030204" pitchFamily="2" charset="0"/>
              </a:rPr>
              <a:t>ột</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vôn</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kế</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mắc</a:t>
            </a:r>
            <a:r>
              <a:rPr lang="en-US" sz="2800" b="0" i="0" dirty="0">
                <a:solidFill>
                  <a:srgbClr val="008E40"/>
                </a:solidFill>
                <a:effectLst/>
                <a:latin typeface="Roboto" panose="020F0502020204030204" pitchFamily="2" charset="0"/>
              </a:rPr>
              <a:t> song </a:t>
            </a:r>
            <a:r>
              <a:rPr lang="en-US" sz="2800" b="0" i="0" dirty="0" err="1">
                <a:solidFill>
                  <a:srgbClr val="008E40"/>
                </a:solidFill>
                <a:effectLst/>
                <a:latin typeface="Roboto" panose="020F0502020204030204" pitchFamily="2" charset="0"/>
              </a:rPr>
              <a:t>song</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vào</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hai</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cực</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của</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nguồn</a:t>
            </a:r>
            <a:r>
              <a:rPr lang="en-US" sz="2800" b="0" i="0" dirty="0">
                <a:solidFill>
                  <a:srgbClr val="008E40"/>
                </a:solidFill>
                <a:effectLst/>
                <a:latin typeface="Roboto" panose="020F0502020204030204" pitchFamily="2" charset="0"/>
              </a:rPr>
              <a:t> pin. </a:t>
            </a:r>
            <a:r>
              <a:rPr lang="en-US" sz="2800" b="0" i="0" dirty="0" err="1">
                <a:solidFill>
                  <a:srgbClr val="008E40"/>
                </a:solidFill>
                <a:effectLst/>
                <a:latin typeface="Roboto" panose="020F0502020204030204" pitchFamily="2" charset="0"/>
              </a:rPr>
              <a:t>Tác</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dụng</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chủ</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yếu</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của</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điện</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trở</a:t>
            </a:r>
            <a:r>
              <a:rPr lang="en-US" sz="2800" b="0" i="0" dirty="0">
                <a:solidFill>
                  <a:srgbClr val="008E40"/>
                </a:solidFill>
                <a:effectLst/>
                <a:latin typeface="Roboto" panose="020F0502020204030204" pitchFamily="2" charset="0"/>
              </a:rPr>
              <a:t> R</a:t>
            </a:r>
            <a:r>
              <a:rPr lang="en-US" sz="2800" b="0" i="0" baseline="-25000" dirty="0">
                <a:solidFill>
                  <a:srgbClr val="008E40"/>
                </a:solidFill>
                <a:effectLst/>
                <a:latin typeface="Roboto" panose="020F0502020204030204" pitchFamily="2" charset="0"/>
              </a:rPr>
              <a:t>0</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là</a:t>
            </a:r>
            <a:r>
              <a:rPr lang="en-US" sz="2800" b="0" i="0" dirty="0">
                <a:solidFill>
                  <a:srgbClr val="008E40"/>
                </a:solidFill>
                <a:effectLst/>
                <a:latin typeface="Roboto" panose="020F0502020204030204" pitchFamily="2" charset="0"/>
              </a:rPr>
              <a:t>: </a:t>
            </a:r>
          </a:p>
          <a:p>
            <a:pPr algn="l">
              <a:spcBef>
                <a:spcPts val="600"/>
              </a:spcBef>
            </a:pPr>
            <a:r>
              <a:rPr lang="en-US" sz="2800" b="0" i="0" cap="all" dirty="0">
                <a:solidFill>
                  <a:srgbClr val="222222"/>
                </a:solidFill>
                <a:effectLst/>
                <a:latin typeface="Roboto" panose="02000000000000000000" pitchFamily="2" charset="0"/>
              </a:rPr>
              <a:t>      A. </a:t>
            </a:r>
            <a:r>
              <a:rPr lang="en-US" sz="2800" b="0" i="0" dirty="0" err="1">
                <a:solidFill>
                  <a:srgbClr val="222222"/>
                </a:solidFill>
                <a:effectLst/>
                <a:latin typeface="Roboto" panose="02000000000000000000" pitchFamily="2" charset="0"/>
              </a:rPr>
              <a:t>bảo</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vệ</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không</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cho</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dòng</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điện</a:t>
            </a:r>
            <a:r>
              <a:rPr lang="en-US" sz="2800" b="0" i="0" dirty="0">
                <a:solidFill>
                  <a:srgbClr val="222222"/>
                </a:solidFill>
                <a:effectLst/>
                <a:latin typeface="Roboto" panose="02000000000000000000" pitchFamily="2" charset="0"/>
              </a:rPr>
              <a:t> qua </a:t>
            </a:r>
            <a:r>
              <a:rPr lang="en-US" sz="2800" b="0" i="0" dirty="0" err="1">
                <a:solidFill>
                  <a:srgbClr val="222222"/>
                </a:solidFill>
                <a:effectLst/>
                <a:latin typeface="Roboto" panose="02000000000000000000" pitchFamily="2" charset="0"/>
              </a:rPr>
              <a:t>vôn</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kế</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để</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tránh</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sai</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số</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phép</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đo</a:t>
            </a:r>
            <a:endParaRPr lang="en-US" sz="2800" b="0" i="0" dirty="0">
              <a:solidFill>
                <a:srgbClr val="222222"/>
              </a:solidFill>
              <a:effectLst/>
              <a:latin typeface="Roboto" panose="02000000000000000000" pitchFamily="2" charset="0"/>
            </a:endParaRPr>
          </a:p>
          <a:p>
            <a:pPr>
              <a:spcBef>
                <a:spcPts val="600"/>
              </a:spcBef>
            </a:pPr>
            <a:r>
              <a:rPr lang="en-US" sz="2800" b="0" i="0" cap="all" dirty="0">
                <a:solidFill>
                  <a:srgbClr val="222222"/>
                </a:solidFill>
                <a:effectLst/>
                <a:latin typeface="Roboto" panose="02000000000000000000" pitchFamily="2" charset="0"/>
              </a:rPr>
              <a:t>      B. </a:t>
            </a:r>
            <a:r>
              <a:rPr lang="en-US" sz="2800" b="0" i="0" dirty="0" err="1">
                <a:solidFill>
                  <a:srgbClr val="222222"/>
                </a:solidFill>
                <a:effectLst/>
                <a:latin typeface="Roboto" panose="02000000000000000000" pitchFamily="2" charset="0"/>
              </a:rPr>
              <a:t>làm</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tăng</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chỉ</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số</a:t>
            </a:r>
            <a:r>
              <a:rPr lang="en-US" sz="2800" b="0" i="0" dirty="0">
                <a:solidFill>
                  <a:srgbClr val="222222"/>
                </a:solidFill>
                <a:effectLst/>
                <a:latin typeface="Roboto" panose="02000000000000000000" pitchFamily="2" charset="0"/>
              </a:rPr>
              <a:t> am pe </a:t>
            </a:r>
            <a:r>
              <a:rPr lang="en-US" sz="2800" b="0" i="0" dirty="0" err="1">
                <a:solidFill>
                  <a:srgbClr val="222222"/>
                </a:solidFill>
                <a:effectLst/>
                <a:latin typeface="Roboto" panose="02000000000000000000" pitchFamily="2" charset="0"/>
              </a:rPr>
              <a:t>kế</a:t>
            </a:r>
            <a:endParaRPr lang="en-US" sz="2800" b="0" i="0" dirty="0">
              <a:solidFill>
                <a:srgbClr val="222222"/>
              </a:solidFill>
              <a:effectLst/>
              <a:latin typeface="Roboto" panose="02000000000000000000" pitchFamily="2" charset="0"/>
            </a:endParaRPr>
          </a:p>
          <a:p>
            <a:pPr>
              <a:spcBef>
                <a:spcPts val="600"/>
              </a:spcBef>
            </a:pPr>
            <a:r>
              <a:rPr lang="en-US" sz="2800" b="0" i="0" cap="all" dirty="0">
                <a:solidFill>
                  <a:srgbClr val="222222"/>
                </a:solidFill>
                <a:effectLst/>
                <a:latin typeface="Roboto" panose="02000000000000000000" pitchFamily="2" charset="0"/>
              </a:rPr>
              <a:t>      C. </a:t>
            </a:r>
            <a:r>
              <a:rPr lang="en-US" sz="2800" b="0" i="0" dirty="0" err="1">
                <a:solidFill>
                  <a:srgbClr val="222222"/>
                </a:solidFill>
                <a:effectLst/>
                <a:latin typeface="Roboto" panose="02000000000000000000" pitchFamily="2" charset="0"/>
              </a:rPr>
              <a:t>làm</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giảm</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số</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chỉ</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vôn</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kế</a:t>
            </a:r>
            <a:endParaRPr lang="en-US" sz="2800" b="0" i="0" dirty="0">
              <a:solidFill>
                <a:srgbClr val="222222"/>
              </a:solidFill>
              <a:effectLst/>
              <a:latin typeface="Roboto" panose="02000000000000000000" pitchFamily="2" charset="0"/>
            </a:endParaRPr>
          </a:p>
          <a:p>
            <a:pPr>
              <a:spcBef>
                <a:spcPts val="600"/>
              </a:spcBef>
            </a:pPr>
            <a:r>
              <a:rPr lang="en-US" sz="2800" b="0" i="0" cap="all" dirty="0">
                <a:solidFill>
                  <a:srgbClr val="222222"/>
                </a:solidFill>
                <a:effectLst/>
                <a:latin typeface="Roboto" panose="02000000000000000000" pitchFamily="2" charset="0"/>
              </a:rPr>
              <a:t>      </a:t>
            </a:r>
            <a:r>
              <a:rPr lang="vi-VN" sz="2800" b="0" i="0" cap="all" dirty="0">
                <a:solidFill>
                  <a:srgbClr val="222222"/>
                </a:solidFill>
                <a:effectLst/>
                <a:latin typeface="Roboto" panose="02000000000000000000" pitchFamily="2" charset="0"/>
              </a:rPr>
              <a:t>D. </a:t>
            </a:r>
            <a:r>
              <a:rPr lang="vi-VN" sz="2800" b="0" i="0" dirty="0">
                <a:solidFill>
                  <a:srgbClr val="222222"/>
                </a:solidFill>
                <a:effectLst/>
                <a:latin typeface="Roboto" panose="02000000000000000000" pitchFamily="2" charset="0"/>
              </a:rPr>
              <a:t>bảo vệ nguồn pin tránh hiện tượng đoản mạch.</a:t>
            </a:r>
          </a:p>
          <a:p>
            <a:pPr algn="l"/>
            <a:endParaRPr lang="en-US" sz="2800" b="0" i="0" dirty="0">
              <a:solidFill>
                <a:srgbClr val="222222"/>
              </a:solidFill>
              <a:effectLst/>
              <a:latin typeface="Roboto" panose="02000000000000000000" pitchFamily="2" charset="0"/>
            </a:endParaRPr>
          </a:p>
        </p:txBody>
      </p:sp>
      <p:pic>
        <p:nvPicPr>
          <p:cNvPr id="8" name="Picture 7" descr="http://tmjpainandtreatment.com/wp-content/uploads/2014/09/little-man-with-red-question-mark.jpg">
            <a:hlinkClick r:id="rId3"/>
            <a:extLst>
              <a:ext uri="{FF2B5EF4-FFF2-40B4-BE49-F238E27FC236}">
                <a16:creationId xmlns:a16="http://schemas.microsoft.com/office/drawing/2014/main" id="{6965EDEC-0B48-4F62-8D38-B58F9810E0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926" y="665877"/>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73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9E08428460C6BB4B8650B90FDACF1BFD" ma:contentTypeVersion="3" ma:contentTypeDescription="Tạo tài liệu mới." ma:contentTypeScope="" ma:versionID="6d292c1b1e36a3da02ea949f362c8340">
  <xsd:schema xmlns:xsd="http://www.w3.org/2001/XMLSchema" xmlns:xs="http://www.w3.org/2001/XMLSchema" xmlns:p="http://schemas.microsoft.com/office/2006/metadata/properties" xmlns:ns2="4221898d-b0bf-4857-9d44-c170828cea0f" targetNamespace="http://schemas.microsoft.com/office/2006/metadata/properties" ma:root="true" ma:fieldsID="8c0e9933245dc1ffe246f5382149bd86" ns2:_="">
    <xsd:import namespace="4221898d-b0bf-4857-9d44-c170828cea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1898d-b0bf-4857-9d44-c170828cea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7A956F-99C2-42DC-B139-C10F6C5CC23A}"/>
</file>

<file path=customXml/itemProps2.xml><?xml version="1.0" encoding="utf-8"?>
<ds:datastoreItem xmlns:ds="http://schemas.openxmlformats.org/officeDocument/2006/customXml" ds:itemID="{F6B340DB-C99B-465C-9268-214E27634860}"/>
</file>

<file path=customXml/itemProps3.xml><?xml version="1.0" encoding="utf-8"?>
<ds:datastoreItem xmlns:ds="http://schemas.openxmlformats.org/officeDocument/2006/customXml" ds:itemID="{8AD8FB4C-F9E3-4E24-B018-BDFCD6063C89}"/>
</file>

<file path=docProps/app.xml><?xml version="1.0" encoding="utf-8"?>
<Properties xmlns="http://schemas.openxmlformats.org/officeDocument/2006/extended-properties" xmlns:vt="http://schemas.openxmlformats.org/officeDocument/2006/docPropsVTypes">
  <TotalTime>855</TotalTime>
  <Words>1022</Words>
  <Application>Microsoft Office PowerPoint</Application>
  <PresentationFormat>Widescreen</PresentationFormat>
  <Paragraphs>80</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Cambria Math</vt:lpstr>
      <vt:lpstr>Helvetica Neue</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2021-08-13T02:59:17Z</dcterms:created>
  <dcterms:modified xsi:type="dcterms:W3CDTF">2023-08-14T02:11:53Z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0x0101009E08428460C6BB4B8650B90FDACF1BFD</vt:lpwstr>
  </property>
</Properties>
</file>