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4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74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8" r:id="rId12"/>
    <p:sldId id="263" r:id="rId13"/>
    <p:sldId id="264" r:id="rId14"/>
    <p:sldId id="265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F77478E-18AA-44B4-89E2-D2A19614F897}">
  <a:tblStyle styleId="{EF77478E-18AA-44B4-89E2-D2A19614F8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82809F-5396-4CCF-A2A7-96B1F729C4D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90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EC2B2D-7DA7-4B10-A6D1-F2F9D4C05BC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5264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01AA3E-C1FB-43BA-B103-5D212580591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932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0EAE1-C681-454C-A07E-C4AF338528A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298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6F24C5-092F-4560-8CF8-6B18A375853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678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70AAD0-916A-4AB6-810E-9034DDD21D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059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E8A4F4-8D0F-4977-8757-749E0F7ACC6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212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A75B73-A4C3-4A5A-8179-5B0DFC8B5F7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44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21D4EF-1538-49FA-8824-61FDFD927FA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031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B80D29-A4DD-4FB6-9FE4-2E9E18402AD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193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C1A731-23DF-4C5B-902A-76C27964D0F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611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2B7784-1EBF-4185-963C-23A313D2C04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4305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1B9F07-8620-4DB0-AA05-5F6A543A0CD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605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82809F-5396-4CCF-A2A7-96B1F729C4D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32923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EC2B2D-7DA7-4B10-A6D1-F2F9D4C05BC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8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01AA3E-C1FB-43BA-B103-5D212580591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877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0EAE1-C681-454C-A07E-C4AF338528A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0456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6F24C5-092F-4560-8CF8-6B18A375853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052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70AAD0-916A-4AB6-810E-9034DDD21D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5270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E8A4F4-8D0F-4977-8757-749E0F7ACC6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3810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A75B73-A4C3-4A5A-8179-5B0DFC8B5F7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30858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21D4EF-1538-49FA-8824-61FDFD927FA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2642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B80D29-A4DD-4FB6-9FE4-2E9E18402AD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3985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C1A731-23DF-4C5B-902A-76C27964D0F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91521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2B7784-1EBF-4185-963C-23A313D2C04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19265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1B9F07-8620-4DB0-AA05-5F6A543A0CD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32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81C2D9-37AF-4EB9-B324-FAB89FD8BE7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2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81C2D9-37AF-4EB9-B324-FAB89FD8BE7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161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14500" y="0"/>
            <a:ext cx="4533900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14500" y="3657600"/>
            <a:ext cx="4533900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 descr="http://netvietgroup.com/netviet/netviet/News/tienich3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94463" y="3657600"/>
            <a:ext cx="4191000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 descr="images1644166_thu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65863" y="-1"/>
            <a:ext cx="4419600" cy="269183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3429000" y="2831068"/>
            <a:ext cx="71628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12: GIAO THOA SÓNG </a:t>
            </a:r>
            <a:endParaRPr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oogle Shape;194;p20"/>
          <p:cNvGrpSpPr/>
          <p:nvPr/>
        </p:nvGrpSpPr>
        <p:grpSpPr>
          <a:xfrm>
            <a:off x="-76200" y="0"/>
            <a:ext cx="11772901" cy="597490"/>
            <a:chOff x="74035" y="2231322"/>
            <a:chExt cx="11699956" cy="743957"/>
          </a:xfrm>
        </p:grpSpPr>
        <p:grpSp>
          <p:nvGrpSpPr>
            <p:cNvPr id="195" name="Google Shape;195;p20"/>
            <p:cNvGrpSpPr/>
            <p:nvPr/>
          </p:nvGrpSpPr>
          <p:grpSpPr>
            <a:xfrm>
              <a:off x="330533" y="2267004"/>
              <a:ext cx="4514357" cy="708275"/>
              <a:chOff x="587624" y="3377549"/>
              <a:chExt cx="2324683" cy="1364238"/>
            </a:xfrm>
          </p:grpSpPr>
          <p:pic>
            <p:nvPicPr>
              <p:cNvPr id="196" name="Google Shape;196;p20" descr="empty-green-rectangle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7624" y="3377549"/>
                <a:ext cx="2324683" cy="13642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7" name="Google Shape;197;p20" descr="green-top-faded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54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98" name="Google Shape;198;p20"/>
            <p:cNvSpPr txBox="1"/>
            <p:nvPr/>
          </p:nvSpPr>
          <p:spPr>
            <a:xfrm>
              <a:off x="74035" y="2267003"/>
              <a:ext cx="1501326" cy="6874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II</a:t>
              </a: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1209205" y="2231322"/>
              <a:ext cx="10564786" cy="674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9725" tIns="54850" rIns="109725" bIns="548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i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THÍ NGHIỆM CỦA YOUNG (Y-ÂNG) VỀ GIAO THOA ÁNH SÁNG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0" name="Google Shape;200;p20"/>
          <p:cNvSpPr txBox="1"/>
          <p:nvPr/>
        </p:nvSpPr>
        <p:spPr>
          <a:xfrm>
            <a:off x="5715000" y="4077471"/>
            <a:ext cx="25908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facebook:vatlytrucquan</a:t>
            </a:r>
            <a:endParaRPr/>
          </a:p>
        </p:txBody>
      </p:sp>
      <p:sp>
        <p:nvSpPr>
          <p:cNvPr id="201" name="Google Shape;201;p20"/>
          <p:cNvSpPr txBox="1"/>
          <p:nvPr/>
        </p:nvSpPr>
        <p:spPr>
          <a:xfrm>
            <a:off x="685800" y="762000"/>
            <a:ext cx="8610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Công thức xác định bước sóng λ ánh sáng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p20"/>
          <p:cNvSpPr txBox="1"/>
          <p:nvPr/>
        </p:nvSpPr>
        <p:spPr>
          <a:xfrm>
            <a:off x="838200" y="1828800"/>
            <a:ext cx="4038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Bước sóng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20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4" name="Google Shape;204;p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44800" y="1816100"/>
            <a:ext cx="1574800" cy="10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0"/>
          <p:cNvSpPr txBox="1"/>
          <p:nvPr/>
        </p:nvSpPr>
        <p:spPr>
          <a:xfrm>
            <a:off x="838200" y="3581400"/>
            <a:ext cx="2819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6" name="Google Shape;206;p20"/>
          <p:cNvGraphicFramePr/>
          <p:nvPr>
            <p:extLst>
              <p:ext uri="{D42A27DB-BD31-4B8C-83A1-F6EECF244321}">
                <p14:modId xmlns:p14="http://schemas.microsoft.com/office/powerpoint/2010/main" val="4104004271"/>
              </p:ext>
            </p:extLst>
          </p:nvPr>
        </p:nvGraphicFramePr>
        <p:xfrm>
          <a:off x="838200" y="3352800"/>
          <a:ext cx="4191924" cy="2560320"/>
        </p:xfrm>
        <a:graphic>
          <a:graphicData uri="http://schemas.openxmlformats.org/drawingml/2006/table">
            <a:tbl>
              <a:tblPr>
                <a:noFill/>
                <a:tableStyleId>{EF77478E-18AA-44B4-89E2-D2A19614F897}</a:tableStyleId>
              </a:tblPr>
              <a:tblGrid>
                <a:gridCol w="419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801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Trong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đó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dirty="0"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i: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khoảng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vân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(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khoảng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cách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hai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vân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sáng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hoặc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hai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vân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tối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liên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tiếp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).</a:t>
                      </a:r>
                      <a:endParaRPr dirty="0"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a: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Khoảng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cách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hai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khe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hẹp</a:t>
                      </a:r>
                      <a:endParaRPr sz="2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D: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khoảng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cách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tư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̀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hai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khe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hẹp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đến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màn</a:t>
                      </a:r>
                      <a:endParaRPr sz="2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4300" marR="11430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07" name="Google Shape;207;p20"/>
          <p:cNvGrpSpPr/>
          <p:nvPr/>
        </p:nvGrpSpPr>
        <p:grpSpPr>
          <a:xfrm>
            <a:off x="5240695" y="2061383"/>
            <a:ext cx="3592058" cy="3627913"/>
            <a:chOff x="1345" y="2693"/>
            <a:chExt cx="3731" cy="2203"/>
          </a:xfrm>
        </p:grpSpPr>
        <p:cxnSp>
          <p:nvCxnSpPr>
            <p:cNvPr id="208" name="Google Shape;208;p20"/>
            <p:cNvCxnSpPr/>
            <p:nvPr/>
          </p:nvCxnSpPr>
          <p:spPr>
            <a:xfrm>
              <a:off x="2140" y="2837"/>
              <a:ext cx="0" cy="59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Google Shape;209;p20"/>
            <p:cNvCxnSpPr/>
            <p:nvPr/>
          </p:nvCxnSpPr>
          <p:spPr>
            <a:xfrm>
              <a:off x="4720" y="2837"/>
              <a:ext cx="0" cy="1728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Google Shape;210;p20"/>
            <p:cNvCxnSpPr/>
            <p:nvPr/>
          </p:nvCxnSpPr>
          <p:spPr>
            <a:xfrm>
              <a:off x="2140" y="3951"/>
              <a:ext cx="0" cy="605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Google Shape;211;p20"/>
            <p:cNvCxnSpPr/>
            <p:nvPr/>
          </p:nvCxnSpPr>
          <p:spPr>
            <a:xfrm>
              <a:off x="2140" y="3476"/>
              <a:ext cx="0" cy="432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Google Shape;212;p20"/>
            <p:cNvCxnSpPr/>
            <p:nvPr/>
          </p:nvCxnSpPr>
          <p:spPr>
            <a:xfrm>
              <a:off x="1751" y="3705"/>
              <a:ext cx="2966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3" name="Google Shape;213;p20"/>
            <p:cNvSpPr txBox="1"/>
            <p:nvPr/>
          </p:nvSpPr>
          <p:spPr>
            <a:xfrm>
              <a:off x="4623" y="2693"/>
              <a:ext cx="426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  <p:sp>
          <p:nvSpPr>
            <p:cNvPr id="214" name="Google Shape;214;p20"/>
            <p:cNvSpPr txBox="1"/>
            <p:nvPr/>
          </p:nvSpPr>
          <p:spPr>
            <a:xfrm>
              <a:off x="4640" y="4113"/>
              <a:ext cx="426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/>
            </a:p>
          </p:txBody>
        </p:sp>
        <p:sp>
          <p:nvSpPr>
            <p:cNvPr id="215" name="Google Shape;215;p20"/>
            <p:cNvSpPr txBox="1"/>
            <p:nvPr/>
          </p:nvSpPr>
          <p:spPr>
            <a:xfrm>
              <a:off x="4623" y="3520"/>
              <a:ext cx="426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endParaRPr/>
            </a:p>
          </p:txBody>
        </p:sp>
        <p:sp>
          <p:nvSpPr>
            <p:cNvPr id="216" name="Google Shape;216;p20"/>
            <p:cNvSpPr txBox="1"/>
            <p:nvPr/>
          </p:nvSpPr>
          <p:spPr>
            <a:xfrm>
              <a:off x="4488" y="4517"/>
              <a:ext cx="426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</a:t>
              </a:r>
              <a:endParaRPr/>
            </a:p>
          </p:txBody>
        </p:sp>
        <p:sp>
          <p:nvSpPr>
            <p:cNvPr id="217" name="Google Shape;217;p20"/>
            <p:cNvSpPr txBox="1"/>
            <p:nvPr/>
          </p:nvSpPr>
          <p:spPr>
            <a:xfrm>
              <a:off x="1759" y="3178"/>
              <a:ext cx="576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r>
                <a:rPr lang="en-US" sz="2400" baseline="-25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8" name="Google Shape;218;p20"/>
            <p:cNvSpPr txBox="1"/>
            <p:nvPr/>
          </p:nvSpPr>
          <p:spPr>
            <a:xfrm>
              <a:off x="1750" y="3760"/>
              <a:ext cx="576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r>
                <a:rPr lang="en-US" sz="2400" baseline="-25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19" name="Google Shape;219;p20"/>
            <p:cNvCxnSpPr/>
            <p:nvPr/>
          </p:nvCxnSpPr>
          <p:spPr>
            <a:xfrm rot="10800000" flipH="1">
              <a:off x="2152" y="2909"/>
              <a:ext cx="2559" cy="54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20"/>
            <p:cNvCxnSpPr/>
            <p:nvPr/>
          </p:nvCxnSpPr>
          <p:spPr>
            <a:xfrm rot="10800000" flipH="1">
              <a:off x="2152" y="2913"/>
              <a:ext cx="2559" cy="101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20"/>
            <p:cNvCxnSpPr/>
            <p:nvPr/>
          </p:nvCxnSpPr>
          <p:spPr>
            <a:xfrm>
              <a:off x="2152" y="2909"/>
              <a:ext cx="2559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222" name="Google Shape;222;p20"/>
            <p:cNvSpPr txBox="1"/>
            <p:nvPr/>
          </p:nvSpPr>
          <p:spPr>
            <a:xfrm>
              <a:off x="1778" y="2709"/>
              <a:ext cx="426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  <a:endParaRPr/>
            </a:p>
          </p:txBody>
        </p:sp>
        <p:sp>
          <p:nvSpPr>
            <p:cNvPr id="223" name="Google Shape;223;p20"/>
            <p:cNvSpPr/>
            <p:nvPr/>
          </p:nvSpPr>
          <p:spPr>
            <a:xfrm>
              <a:off x="2155" y="2913"/>
              <a:ext cx="64" cy="68"/>
            </a:xfrm>
            <a:custGeom>
              <a:avLst/>
              <a:gdLst/>
              <a:ahLst/>
              <a:cxnLst/>
              <a:rect l="l" t="t" r="r" b="b"/>
              <a:pathLst>
                <a:path w="64" h="68" extrusionOk="0">
                  <a:moveTo>
                    <a:pt x="0" y="68"/>
                  </a:moveTo>
                  <a:lnTo>
                    <a:pt x="64" y="68"/>
                  </a:lnTo>
                  <a:lnTo>
                    <a:pt x="64" y="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20"/>
            <p:cNvSpPr txBox="1"/>
            <p:nvPr/>
          </p:nvSpPr>
          <p:spPr>
            <a:xfrm>
              <a:off x="4650" y="3122"/>
              <a:ext cx="426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endParaRPr/>
            </a:p>
          </p:txBody>
        </p:sp>
        <p:sp>
          <p:nvSpPr>
            <p:cNvPr id="225" name="Google Shape;225;p20"/>
            <p:cNvSpPr txBox="1"/>
            <p:nvPr/>
          </p:nvSpPr>
          <p:spPr>
            <a:xfrm>
              <a:off x="3240" y="3650"/>
              <a:ext cx="426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/>
            </a:p>
          </p:txBody>
        </p:sp>
        <p:sp>
          <p:nvSpPr>
            <p:cNvPr id="226" name="Google Shape;226;p20"/>
            <p:cNvSpPr txBox="1"/>
            <p:nvPr/>
          </p:nvSpPr>
          <p:spPr>
            <a:xfrm>
              <a:off x="3000" y="2891"/>
              <a:ext cx="600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r>
                <a:rPr lang="en-US" sz="2400" baseline="-25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7" name="Google Shape;227;p20"/>
            <p:cNvSpPr txBox="1"/>
            <p:nvPr/>
          </p:nvSpPr>
          <p:spPr>
            <a:xfrm>
              <a:off x="3315" y="3321"/>
              <a:ext cx="600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r>
                <a:rPr lang="en-US" sz="2400" baseline="-25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8" name="Google Shape;228;p20"/>
            <p:cNvSpPr txBox="1"/>
            <p:nvPr/>
          </p:nvSpPr>
          <p:spPr>
            <a:xfrm>
              <a:off x="2075" y="3412"/>
              <a:ext cx="426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</a:t>
              </a:r>
              <a:endParaRPr/>
            </a:p>
          </p:txBody>
        </p:sp>
        <p:sp>
          <p:nvSpPr>
            <p:cNvPr id="229" name="Google Shape;229;p20"/>
            <p:cNvSpPr/>
            <p:nvPr/>
          </p:nvSpPr>
          <p:spPr>
            <a:xfrm>
              <a:off x="1640" y="3458"/>
              <a:ext cx="72" cy="471"/>
            </a:xfrm>
            <a:prstGeom prst="leftBrace">
              <a:avLst>
                <a:gd name="adj1" fmla="val 54514"/>
                <a:gd name="adj2" fmla="val 50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20"/>
            <p:cNvSpPr txBox="1"/>
            <p:nvPr/>
          </p:nvSpPr>
          <p:spPr>
            <a:xfrm>
              <a:off x="1345" y="3455"/>
              <a:ext cx="426" cy="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  <p:sp>
          <p:nvSpPr>
            <p:cNvPr id="231" name="Google Shape;231;p20"/>
            <p:cNvSpPr/>
            <p:nvPr/>
          </p:nvSpPr>
          <p:spPr>
            <a:xfrm>
              <a:off x="4700" y="4252"/>
              <a:ext cx="43" cy="43"/>
            </a:xfrm>
            <a:prstGeom prst="flowChartConnector">
              <a:avLst/>
            </a:prstGeom>
            <a:solidFill>
              <a:srgbClr val="0D0D0D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1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926" y="1524713"/>
            <a:ext cx="2184400" cy="436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21"/>
          <p:cNvGrpSpPr/>
          <p:nvPr/>
        </p:nvGrpSpPr>
        <p:grpSpPr>
          <a:xfrm>
            <a:off x="-76200" y="0"/>
            <a:ext cx="11772901" cy="597490"/>
            <a:chOff x="74035" y="2231322"/>
            <a:chExt cx="11699956" cy="743957"/>
          </a:xfrm>
        </p:grpSpPr>
        <p:grpSp>
          <p:nvGrpSpPr>
            <p:cNvPr id="237" name="Google Shape;237;p21"/>
            <p:cNvGrpSpPr/>
            <p:nvPr/>
          </p:nvGrpSpPr>
          <p:grpSpPr>
            <a:xfrm>
              <a:off x="330533" y="2267004"/>
              <a:ext cx="4514357" cy="708275"/>
              <a:chOff x="587624" y="3377549"/>
              <a:chExt cx="2324683" cy="1364238"/>
            </a:xfrm>
          </p:grpSpPr>
          <p:pic>
            <p:nvPicPr>
              <p:cNvPr id="238" name="Google Shape;238;p21" descr="empty-green-rectangle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7624" y="3377549"/>
                <a:ext cx="2324683" cy="13642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9" name="Google Shape;239;p21" descr="green-top-faded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54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40" name="Google Shape;240;p21"/>
            <p:cNvSpPr txBox="1"/>
            <p:nvPr/>
          </p:nvSpPr>
          <p:spPr>
            <a:xfrm>
              <a:off x="74035" y="2267003"/>
              <a:ext cx="1501326" cy="6874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II</a:t>
              </a:r>
              <a:endParaRPr/>
            </a:p>
          </p:txBody>
        </p:sp>
        <p:sp>
          <p:nvSpPr>
            <p:cNvPr id="241" name="Google Shape;241;p21"/>
            <p:cNvSpPr/>
            <p:nvPr/>
          </p:nvSpPr>
          <p:spPr>
            <a:xfrm>
              <a:off x="1209205" y="2231322"/>
              <a:ext cx="10564786" cy="674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9725" tIns="54850" rIns="109725" bIns="548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i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THÍ NGHIỆM CỦA YOUNG (Y-ÂNG) VỀ GIAO THOA ÁNH SÁNG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2" name="Google Shape;242;p21"/>
          <p:cNvSpPr txBox="1"/>
          <p:nvPr/>
        </p:nvSpPr>
        <p:spPr>
          <a:xfrm>
            <a:off x="5715000" y="4077471"/>
            <a:ext cx="25908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facebook:vatlytrucquan</a:t>
            </a:r>
            <a:endParaRPr/>
          </a:p>
        </p:txBody>
      </p:sp>
      <p:sp>
        <p:nvSpPr>
          <p:cNvPr id="243" name="Google Shape;243;p21"/>
          <p:cNvSpPr txBox="1"/>
          <p:nvPr/>
        </p:nvSpPr>
        <p:spPr>
          <a:xfrm>
            <a:off x="685800" y="762000"/>
            <a:ext cx="8610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Công thức xác định bước sóng λ ánh sáng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Google Shape;244;p21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1"/>
          <p:cNvSpPr txBox="1"/>
          <p:nvPr/>
        </p:nvSpPr>
        <p:spPr>
          <a:xfrm>
            <a:off x="838200" y="3581400"/>
            <a:ext cx="2819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1"/>
          <p:cNvSpPr txBox="1"/>
          <p:nvPr/>
        </p:nvSpPr>
        <p:spPr>
          <a:xfrm>
            <a:off x="838200" y="1524000"/>
            <a:ext cx="525780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Điều kiện để tại A có vân sáng, vân tối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1"/>
          <p:cNvSpPr txBox="1"/>
          <p:nvPr/>
        </p:nvSpPr>
        <p:spPr>
          <a:xfrm>
            <a:off x="1066046" y="2170331"/>
            <a:ext cx="365835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Tại A có vân sáng khi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Google Shape;248;p21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9" name="Google Shape;249;p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08200" y="2743199"/>
            <a:ext cx="3606800" cy="652293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21"/>
          <p:cNvSpPr txBox="1"/>
          <p:nvPr/>
        </p:nvSpPr>
        <p:spPr>
          <a:xfrm>
            <a:off x="1218446" y="3593068"/>
            <a:ext cx="365835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Tại A có vân tối khi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1" name="Google Shape;251;p21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2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08200" y="4254500"/>
            <a:ext cx="3987800" cy="92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oogle Shape;257;p22"/>
          <p:cNvGrpSpPr/>
          <p:nvPr/>
        </p:nvGrpSpPr>
        <p:grpSpPr>
          <a:xfrm>
            <a:off x="-76200" y="0"/>
            <a:ext cx="11772901" cy="597490"/>
            <a:chOff x="74035" y="2231322"/>
            <a:chExt cx="11699956" cy="743957"/>
          </a:xfrm>
        </p:grpSpPr>
        <p:grpSp>
          <p:nvGrpSpPr>
            <p:cNvPr id="258" name="Google Shape;258;p22"/>
            <p:cNvGrpSpPr/>
            <p:nvPr/>
          </p:nvGrpSpPr>
          <p:grpSpPr>
            <a:xfrm>
              <a:off x="330533" y="2267004"/>
              <a:ext cx="4514357" cy="708275"/>
              <a:chOff x="587624" y="3377549"/>
              <a:chExt cx="2324683" cy="1364238"/>
            </a:xfrm>
          </p:grpSpPr>
          <p:pic>
            <p:nvPicPr>
              <p:cNvPr id="259" name="Google Shape;259;p22" descr="empty-green-rectangle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7624" y="3377549"/>
                <a:ext cx="2324683" cy="13642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60" name="Google Shape;260;p22" descr="green-top-faded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54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61" name="Google Shape;261;p22"/>
            <p:cNvSpPr txBox="1"/>
            <p:nvPr/>
          </p:nvSpPr>
          <p:spPr>
            <a:xfrm>
              <a:off x="74035" y="2267003"/>
              <a:ext cx="1501326" cy="6874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II</a:t>
              </a:r>
              <a:endParaRPr/>
            </a:p>
          </p:txBody>
        </p:sp>
        <p:sp>
          <p:nvSpPr>
            <p:cNvPr id="262" name="Google Shape;262;p22"/>
            <p:cNvSpPr/>
            <p:nvPr/>
          </p:nvSpPr>
          <p:spPr>
            <a:xfrm>
              <a:off x="1209205" y="2231322"/>
              <a:ext cx="10564786" cy="674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9725" tIns="54850" rIns="109725" bIns="548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i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THÍ NGHIỆM CỦA YOUNG (Y-ÂNG) VỀ GIAO THOA ÁNH SÁNG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3" name="Google Shape;263;p22"/>
          <p:cNvSpPr txBox="1"/>
          <p:nvPr/>
        </p:nvSpPr>
        <p:spPr>
          <a:xfrm>
            <a:off x="5715000" y="4077471"/>
            <a:ext cx="25908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facebook:vatlytrucquan</a:t>
            </a:r>
            <a:endParaRPr/>
          </a:p>
        </p:txBody>
      </p:sp>
      <p:sp>
        <p:nvSpPr>
          <p:cNvPr id="264" name="Google Shape;264;p22"/>
          <p:cNvSpPr txBox="1"/>
          <p:nvPr/>
        </p:nvSpPr>
        <p:spPr>
          <a:xfrm>
            <a:off x="685800" y="762000"/>
            <a:ext cx="8610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Công thức xác định bước sóng λ ánh sáng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Google Shape;265;p22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22"/>
          <p:cNvSpPr txBox="1"/>
          <p:nvPr/>
        </p:nvSpPr>
        <p:spPr>
          <a:xfrm>
            <a:off x="838200" y="3581400"/>
            <a:ext cx="2819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2"/>
          <p:cNvSpPr txBox="1"/>
          <p:nvPr/>
        </p:nvSpPr>
        <p:spPr>
          <a:xfrm>
            <a:off x="838200" y="1524000"/>
            <a:ext cx="525780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Vị trí các vân sáng, vân tối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2"/>
          <p:cNvSpPr txBox="1"/>
          <p:nvPr/>
        </p:nvSpPr>
        <p:spPr>
          <a:xfrm>
            <a:off x="1066046" y="2170331"/>
            <a:ext cx="365835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Vị trí các vân sáng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9" name="Google Shape;269;p22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2"/>
          <p:cNvSpPr txBox="1"/>
          <p:nvPr/>
        </p:nvSpPr>
        <p:spPr>
          <a:xfrm>
            <a:off x="1218446" y="3593068"/>
            <a:ext cx="365835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Vị trí các vân tối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1" name="Google Shape;271;p22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22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3" name="Google Shape;273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84450" y="2882900"/>
            <a:ext cx="3054350" cy="710168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22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84450" y="4254500"/>
            <a:ext cx="4273550" cy="77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056155"/>
            <a:ext cx="2184400" cy="436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4"/>
          <p:cNvGrpSpPr/>
          <p:nvPr/>
        </p:nvGrpSpPr>
        <p:grpSpPr>
          <a:xfrm>
            <a:off x="4876800" y="153812"/>
            <a:ext cx="2269096" cy="531988"/>
            <a:chOff x="2193" y="0"/>
            <a:chExt cx="2245706" cy="1239104"/>
          </a:xfrm>
        </p:grpSpPr>
        <p:sp>
          <p:nvSpPr>
            <p:cNvPr id="99" name="Google Shape;99;p14"/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Khởi động</a:t>
              </a:r>
              <a:endParaRPr sz="2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1" name="Google Shape;101;p14" descr="D:\GIÁO AN 11\GIÁO AN\GIAO AN 11 KET NOI CHI THỨC\BAI 12\hính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1" y="1295400"/>
            <a:ext cx="9677400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5"/>
          <p:cNvGrpSpPr/>
          <p:nvPr/>
        </p:nvGrpSpPr>
        <p:grpSpPr>
          <a:xfrm>
            <a:off x="-76200" y="65599"/>
            <a:ext cx="8603570" cy="541686"/>
            <a:chOff x="74035" y="2231322"/>
            <a:chExt cx="8550262" cy="756153"/>
          </a:xfrm>
        </p:grpSpPr>
        <p:grpSp>
          <p:nvGrpSpPr>
            <p:cNvPr id="107" name="Google Shape;107;p15"/>
            <p:cNvGrpSpPr/>
            <p:nvPr/>
          </p:nvGrpSpPr>
          <p:grpSpPr>
            <a:xfrm>
              <a:off x="330533" y="2267004"/>
              <a:ext cx="8293764" cy="708275"/>
              <a:chOff x="587624" y="3377549"/>
              <a:chExt cx="4270901" cy="1364238"/>
            </a:xfrm>
          </p:grpSpPr>
          <p:pic>
            <p:nvPicPr>
              <p:cNvPr id="108" name="Google Shape;108;p15" descr="empty-green-rectangle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7624" y="3377549"/>
                <a:ext cx="4270901" cy="13642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9" name="Google Shape;109;p15" descr="green-top-faded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54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0" name="Google Shape;110;p15"/>
            <p:cNvSpPr txBox="1"/>
            <p:nvPr/>
          </p:nvSpPr>
          <p:spPr>
            <a:xfrm>
              <a:off x="74035" y="2267003"/>
              <a:ext cx="1501326" cy="6874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1209204" y="2231322"/>
              <a:ext cx="7415092" cy="7561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9725" tIns="54850" rIns="109725" bIns="548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i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Hiện tượng giao thoa của hai sóng mặt nước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2" name="Google Shape;112;p15"/>
          <p:cNvSpPr txBox="1"/>
          <p:nvPr/>
        </p:nvSpPr>
        <p:spPr>
          <a:xfrm>
            <a:off x="685800" y="762000"/>
            <a:ext cx="4038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Thí nghiệm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3" name="Google Shape;113;p15" descr="D:\GIÁO AN 11\GIÁO AN\GIAO AN 11 KET NOI CHI THỨC\BAI 12\2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43200" y="770736"/>
            <a:ext cx="7086600" cy="5630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/>
          <p:nvPr/>
        </p:nvSpPr>
        <p:spPr>
          <a:xfrm>
            <a:off x="914400" y="685800"/>
            <a:ext cx="20697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Giải thích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6"/>
          <p:cNvSpPr/>
          <p:nvPr/>
        </p:nvSpPr>
        <p:spPr>
          <a:xfrm>
            <a:off x="5005955" y="3959225"/>
            <a:ext cx="76200" cy="762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6"/>
          <p:cNvSpPr/>
          <p:nvPr/>
        </p:nvSpPr>
        <p:spPr>
          <a:xfrm>
            <a:off x="4832918" y="3773488"/>
            <a:ext cx="457200" cy="457200"/>
          </a:xfrm>
          <a:prstGeom prst="ellipse">
            <a:avLst/>
          </a:prstGeom>
          <a:noFill/>
          <a:ln w="19050" cap="flat" cmpd="sng">
            <a:solidFill>
              <a:srgbClr val="CC009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6"/>
          <p:cNvSpPr/>
          <p:nvPr/>
        </p:nvSpPr>
        <p:spPr>
          <a:xfrm>
            <a:off x="4368178" y="3255899"/>
            <a:ext cx="1371600" cy="13716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6"/>
          <p:cNvSpPr/>
          <p:nvPr/>
        </p:nvSpPr>
        <p:spPr>
          <a:xfrm>
            <a:off x="3928043" y="2881313"/>
            <a:ext cx="2286000" cy="2286000"/>
          </a:xfrm>
          <a:prstGeom prst="ellipse">
            <a:avLst/>
          </a:prstGeom>
          <a:noFill/>
          <a:ln w="19050" cap="flat" cmpd="sng">
            <a:solidFill>
              <a:srgbClr val="CC009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3472431" y="2422526"/>
            <a:ext cx="3198813" cy="3198813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6"/>
          <p:cNvSpPr/>
          <p:nvPr/>
        </p:nvSpPr>
        <p:spPr>
          <a:xfrm>
            <a:off x="3015231" y="1979613"/>
            <a:ext cx="4113213" cy="4113212"/>
          </a:xfrm>
          <a:prstGeom prst="ellipse">
            <a:avLst/>
          </a:prstGeom>
          <a:noFill/>
          <a:ln w="19050" cap="flat" cmpd="sng">
            <a:solidFill>
              <a:srgbClr val="CC009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/>
          <p:cNvSpPr/>
          <p:nvPr/>
        </p:nvSpPr>
        <p:spPr>
          <a:xfrm>
            <a:off x="2558031" y="1511301"/>
            <a:ext cx="5027613" cy="5027613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6"/>
          <p:cNvSpPr/>
          <p:nvPr/>
        </p:nvSpPr>
        <p:spPr>
          <a:xfrm>
            <a:off x="7280843" y="3906838"/>
            <a:ext cx="76200" cy="762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6"/>
          <p:cNvSpPr/>
          <p:nvPr/>
        </p:nvSpPr>
        <p:spPr>
          <a:xfrm>
            <a:off x="7107805" y="3721100"/>
            <a:ext cx="457200" cy="457200"/>
          </a:xfrm>
          <a:prstGeom prst="ellipse">
            <a:avLst/>
          </a:prstGeom>
          <a:noFill/>
          <a:ln w="19050" cap="flat" cmpd="sng">
            <a:solidFill>
              <a:srgbClr val="CC009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6"/>
          <p:cNvSpPr/>
          <p:nvPr/>
        </p:nvSpPr>
        <p:spPr>
          <a:xfrm>
            <a:off x="6661718" y="3286125"/>
            <a:ext cx="1371600" cy="13716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6"/>
          <p:cNvSpPr/>
          <p:nvPr/>
        </p:nvSpPr>
        <p:spPr>
          <a:xfrm>
            <a:off x="6202930" y="2828925"/>
            <a:ext cx="2286000" cy="2286000"/>
          </a:xfrm>
          <a:prstGeom prst="ellipse">
            <a:avLst/>
          </a:prstGeom>
          <a:noFill/>
          <a:ln w="19050" cap="flat" cmpd="sng">
            <a:solidFill>
              <a:srgbClr val="CC009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6"/>
          <p:cNvSpPr/>
          <p:nvPr/>
        </p:nvSpPr>
        <p:spPr>
          <a:xfrm>
            <a:off x="5747318" y="2370138"/>
            <a:ext cx="3198812" cy="3198812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6"/>
          <p:cNvSpPr/>
          <p:nvPr/>
        </p:nvSpPr>
        <p:spPr>
          <a:xfrm>
            <a:off x="5290118" y="1927226"/>
            <a:ext cx="4113212" cy="4113213"/>
          </a:xfrm>
          <a:prstGeom prst="ellipse">
            <a:avLst/>
          </a:prstGeom>
          <a:noFill/>
          <a:ln w="19050" cap="flat" cmpd="sng">
            <a:solidFill>
              <a:srgbClr val="CC009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6"/>
          <p:cNvSpPr/>
          <p:nvPr/>
        </p:nvSpPr>
        <p:spPr>
          <a:xfrm>
            <a:off x="4843237" y="1444626"/>
            <a:ext cx="5027613" cy="5027613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16"/>
          <p:cNvCxnSpPr/>
          <p:nvPr/>
        </p:nvCxnSpPr>
        <p:spPr>
          <a:xfrm>
            <a:off x="6160069" y="1292225"/>
            <a:ext cx="98425" cy="5562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5" name="Google Shape;135;p16"/>
          <p:cNvSpPr/>
          <p:nvPr/>
        </p:nvSpPr>
        <p:spPr>
          <a:xfrm>
            <a:off x="4994844" y="1287463"/>
            <a:ext cx="979487" cy="5535612"/>
          </a:xfrm>
          <a:custGeom>
            <a:avLst/>
            <a:gdLst/>
            <a:ahLst/>
            <a:cxnLst/>
            <a:rect l="l" t="t" r="r" b="b"/>
            <a:pathLst>
              <a:path w="21600" h="41666" fill="none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</a:path>
              <a:path w="21600" h="41666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  <a:lnTo>
                  <a:pt x="0" y="21118"/>
                </a:lnTo>
                <a:lnTo>
                  <a:pt x="4537" y="0"/>
                </a:lnTo>
                <a:close/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6"/>
          <p:cNvSpPr/>
          <p:nvPr/>
        </p:nvSpPr>
        <p:spPr>
          <a:xfrm>
            <a:off x="3939155" y="1457326"/>
            <a:ext cx="1817688" cy="5159375"/>
          </a:xfrm>
          <a:custGeom>
            <a:avLst/>
            <a:gdLst/>
            <a:ahLst/>
            <a:cxnLst/>
            <a:rect l="l" t="t" r="r" b="b"/>
            <a:pathLst>
              <a:path w="21600" h="42360" fill="none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</a:path>
              <a:path w="21600" h="42360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  <a:lnTo>
                  <a:pt x="0" y="21195"/>
                </a:lnTo>
                <a:lnTo>
                  <a:pt x="4161" y="-1"/>
                </a:lnTo>
                <a:close/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6"/>
          <p:cNvSpPr/>
          <p:nvPr/>
        </p:nvSpPr>
        <p:spPr>
          <a:xfrm>
            <a:off x="1261044" y="1855788"/>
            <a:ext cx="4244975" cy="4470400"/>
          </a:xfrm>
          <a:custGeom>
            <a:avLst/>
            <a:gdLst/>
            <a:ahLst/>
            <a:cxnLst/>
            <a:rect l="l" t="t" r="r" b="b"/>
            <a:pathLst>
              <a:path w="21600" h="37097" fill="none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</a:path>
              <a:path w="21600" h="37097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  <a:lnTo>
                  <a:pt x="0" y="18288"/>
                </a:lnTo>
                <a:lnTo>
                  <a:pt x="11493" y="0"/>
                </a:lnTo>
                <a:close/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6"/>
          <p:cNvSpPr/>
          <p:nvPr/>
        </p:nvSpPr>
        <p:spPr>
          <a:xfrm rot="10800000">
            <a:off x="6442644" y="1177926"/>
            <a:ext cx="979487" cy="5535613"/>
          </a:xfrm>
          <a:custGeom>
            <a:avLst/>
            <a:gdLst/>
            <a:ahLst/>
            <a:cxnLst/>
            <a:rect l="l" t="t" r="r" b="b"/>
            <a:pathLst>
              <a:path w="21600" h="41666" fill="none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</a:path>
              <a:path w="21600" h="41666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  <a:lnTo>
                  <a:pt x="0" y="21118"/>
                </a:lnTo>
                <a:lnTo>
                  <a:pt x="4537" y="0"/>
                </a:lnTo>
                <a:close/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6"/>
          <p:cNvSpPr/>
          <p:nvPr/>
        </p:nvSpPr>
        <p:spPr>
          <a:xfrm rot="10647592">
            <a:off x="6661719" y="1390651"/>
            <a:ext cx="1817687" cy="5159375"/>
          </a:xfrm>
          <a:custGeom>
            <a:avLst/>
            <a:gdLst/>
            <a:ahLst/>
            <a:cxnLst/>
            <a:rect l="l" t="t" r="r" b="b"/>
            <a:pathLst>
              <a:path w="21600" h="42360" fill="none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</a:path>
              <a:path w="21600" h="42360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  <a:lnTo>
                  <a:pt x="0" y="21195"/>
                </a:lnTo>
                <a:lnTo>
                  <a:pt x="4161" y="-1"/>
                </a:lnTo>
                <a:close/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6"/>
          <p:cNvSpPr/>
          <p:nvPr/>
        </p:nvSpPr>
        <p:spPr>
          <a:xfrm rot="10643624">
            <a:off x="6910956" y="1660525"/>
            <a:ext cx="4244975" cy="4470400"/>
          </a:xfrm>
          <a:custGeom>
            <a:avLst/>
            <a:gdLst/>
            <a:ahLst/>
            <a:cxnLst/>
            <a:rect l="l" t="t" r="r" b="b"/>
            <a:pathLst>
              <a:path w="21600" h="37097" fill="none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</a:path>
              <a:path w="21600" h="37097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  <a:lnTo>
                  <a:pt x="0" y="18288"/>
                </a:lnTo>
                <a:lnTo>
                  <a:pt x="11493" y="0"/>
                </a:lnTo>
                <a:close/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6"/>
          <p:cNvSpPr txBox="1"/>
          <p:nvPr/>
        </p:nvSpPr>
        <p:spPr>
          <a:xfrm>
            <a:off x="4331268" y="3816351"/>
            <a:ext cx="6858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399"/>
                </a:solidFill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-US" sz="1800" baseline="-25000">
                <a:solidFill>
                  <a:srgbClr val="003399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 sz="1800">
              <a:solidFill>
                <a:srgbClr val="003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7553893" y="3729038"/>
            <a:ext cx="685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399"/>
                </a:solidFill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-US" sz="1800" baseline="-25000">
                <a:solidFill>
                  <a:srgbClr val="003399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sz="1800">
              <a:solidFill>
                <a:srgbClr val="003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3" name="Google Shape;143;p16"/>
          <p:cNvSpPr txBox="1"/>
          <p:nvPr/>
        </p:nvSpPr>
        <p:spPr>
          <a:xfrm>
            <a:off x="1447801" y="5950804"/>
            <a:ext cx="190949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Vân giao thoa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Đứng yên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16"/>
          <p:cNvSpPr txBox="1"/>
          <p:nvPr/>
        </p:nvSpPr>
        <p:spPr>
          <a:xfrm>
            <a:off x="5622264" y="6400801"/>
            <a:ext cx="196079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Vân trung tâm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45" name="Google Shape;145;p16"/>
          <p:cNvCxnSpPr>
            <a:stCxn id="120" idx="5"/>
            <a:endCxn id="127" idx="3"/>
          </p:cNvCxnSpPr>
          <p:nvPr/>
        </p:nvCxnSpPr>
        <p:spPr>
          <a:xfrm rot="10800000" flipH="1">
            <a:off x="5070996" y="3971766"/>
            <a:ext cx="2220900" cy="52500"/>
          </a:xfrm>
          <a:prstGeom prst="straightConnector1">
            <a:avLst/>
          </a:prstGeom>
          <a:noFill/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6" name="Google Shape;146;p16"/>
          <p:cNvSpPr txBox="1"/>
          <p:nvPr/>
        </p:nvSpPr>
        <p:spPr>
          <a:xfrm>
            <a:off x="3500704" y="6103204"/>
            <a:ext cx="190949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Vân giao thoa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Dd cực đại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47" name="Google Shape;147;p16"/>
          <p:cNvGrpSpPr/>
          <p:nvPr/>
        </p:nvGrpSpPr>
        <p:grpSpPr>
          <a:xfrm>
            <a:off x="-76200" y="65599"/>
            <a:ext cx="8603570" cy="541686"/>
            <a:chOff x="74035" y="2231322"/>
            <a:chExt cx="8550262" cy="756153"/>
          </a:xfrm>
        </p:grpSpPr>
        <p:grpSp>
          <p:nvGrpSpPr>
            <p:cNvPr id="148" name="Google Shape;148;p16"/>
            <p:cNvGrpSpPr/>
            <p:nvPr/>
          </p:nvGrpSpPr>
          <p:grpSpPr>
            <a:xfrm>
              <a:off x="330533" y="2267004"/>
              <a:ext cx="8293764" cy="708275"/>
              <a:chOff x="587624" y="3377549"/>
              <a:chExt cx="4270901" cy="1364238"/>
            </a:xfrm>
          </p:grpSpPr>
          <p:pic>
            <p:nvPicPr>
              <p:cNvPr id="149" name="Google Shape;149;p16" descr="empty-green-rectangle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7624" y="3377549"/>
                <a:ext cx="4270901" cy="13642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" name="Google Shape;150;p16" descr="green-top-faded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54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1" name="Google Shape;151;p16"/>
            <p:cNvSpPr txBox="1"/>
            <p:nvPr/>
          </p:nvSpPr>
          <p:spPr>
            <a:xfrm>
              <a:off x="74035" y="2267003"/>
              <a:ext cx="1501326" cy="6874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1209204" y="2231322"/>
              <a:ext cx="7415092" cy="7561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9725" tIns="54850" rIns="109725" bIns="548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i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Hiện tượng giao thoa của hai song mặt nước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17"/>
          <p:cNvGrpSpPr/>
          <p:nvPr/>
        </p:nvGrpSpPr>
        <p:grpSpPr>
          <a:xfrm>
            <a:off x="-76200" y="65599"/>
            <a:ext cx="8603570" cy="541686"/>
            <a:chOff x="74035" y="2231322"/>
            <a:chExt cx="8550262" cy="756153"/>
          </a:xfrm>
        </p:grpSpPr>
        <p:grpSp>
          <p:nvGrpSpPr>
            <p:cNvPr id="158" name="Google Shape;158;p17"/>
            <p:cNvGrpSpPr/>
            <p:nvPr/>
          </p:nvGrpSpPr>
          <p:grpSpPr>
            <a:xfrm>
              <a:off x="330533" y="2267004"/>
              <a:ext cx="8293764" cy="708275"/>
              <a:chOff x="587624" y="3377549"/>
              <a:chExt cx="4270901" cy="1364238"/>
            </a:xfrm>
          </p:grpSpPr>
          <p:pic>
            <p:nvPicPr>
              <p:cNvPr id="159" name="Google Shape;159;p17" descr="empty-green-rectangle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7624" y="3377549"/>
                <a:ext cx="4270901" cy="13642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0" name="Google Shape;160;p17" descr="green-top-faded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54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61" name="Google Shape;161;p17"/>
            <p:cNvSpPr txBox="1"/>
            <p:nvPr/>
          </p:nvSpPr>
          <p:spPr>
            <a:xfrm>
              <a:off x="74035" y="2267003"/>
              <a:ext cx="1501326" cy="6874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7"/>
            <p:cNvSpPr/>
            <p:nvPr/>
          </p:nvSpPr>
          <p:spPr>
            <a:xfrm>
              <a:off x="1209204" y="2231322"/>
              <a:ext cx="7415092" cy="7561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9725" tIns="54850" rIns="109725" bIns="548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i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Hiện tượng giao thoa của hai song mặt nước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" name="Google Shape;163;p17"/>
          <p:cNvSpPr txBox="1"/>
          <p:nvPr/>
        </p:nvSpPr>
        <p:spPr>
          <a:xfrm>
            <a:off x="685800" y="762000"/>
            <a:ext cx="4038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Giải thích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17"/>
          <p:cNvSpPr txBox="1"/>
          <p:nvPr/>
        </p:nvSpPr>
        <p:spPr>
          <a:xfrm>
            <a:off x="914400" y="2286000"/>
            <a:ext cx="97536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Hiện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tượng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hai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sóng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gặp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nhau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tạo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nên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các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gợn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sóng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ổn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định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gọi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là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hiện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tượng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giao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thoa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ánh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sáng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Các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gợn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sóng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ổn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định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gọi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là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vân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giao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thoa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oogle Shape;169;p18"/>
          <p:cNvGrpSpPr/>
          <p:nvPr/>
        </p:nvGrpSpPr>
        <p:grpSpPr>
          <a:xfrm>
            <a:off x="-76200" y="65599"/>
            <a:ext cx="8603570" cy="541686"/>
            <a:chOff x="74035" y="2231322"/>
            <a:chExt cx="8550262" cy="756153"/>
          </a:xfrm>
        </p:grpSpPr>
        <p:grpSp>
          <p:nvGrpSpPr>
            <p:cNvPr id="170" name="Google Shape;170;p18"/>
            <p:cNvGrpSpPr/>
            <p:nvPr/>
          </p:nvGrpSpPr>
          <p:grpSpPr>
            <a:xfrm>
              <a:off x="330533" y="2267004"/>
              <a:ext cx="8293764" cy="708275"/>
              <a:chOff x="587624" y="3377549"/>
              <a:chExt cx="4270901" cy="1364238"/>
            </a:xfrm>
          </p:grpSpPr>
          <p:pic>
            <p:nvPicPr>
              <p:cNvPr id="171" name="Google Shape;171;p18" descr="empty-green-rectangle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7624" y="3377549"/>
                <a:ext cx="4270901" cy="13642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2" name="Google Shape;172;p18" descr="green-top-faded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54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3" name="Google Shape;173;p18"/>
            <p:cNvSpPr txBox="1"/>
            <p:nvPr/>
          </p:nvSpPr>
          <p:spPr>
            <a:xfrm>
              <a:off x="74035" y="2267003"/>
              <a:ext cx="1501326" cy="6874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8"/>
            <p:cNvSpPr/>
            <p:nvPr/>
          </p:nvSpPr>
          <p:spPr>
            <a:xfrm>
              <a:off x="1209204" y="2231322"/>
              <a:ext cx="7415092" cy="7561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9725" tIns="54850" rIns="109725" bIns="548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i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Hiện tượng giao thoa của hai song mặt nước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5" name="Google Shape;175;p18"/>
          <p:cNvSpPr txBox="1"/>
          <p:nvPr/>
        </p:nvSpPr>
        <p:spPr>
          <a:xfrm>
            <a:off x="685800" y="762000"/>
            <a:ext cx="5638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Điều kiện để xảy ra giao thoa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18"/>
          <p:cNvSpPr txBox="1"/>
          <p:nvPr/>
        </p:nvSpPr>
        <p:spPr>
          <a:xfrm>
            <a:off x="914400" y="2286000"/>
            <a:ext cx="8839200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Dao động cùng phương, cùng tần số.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Có độ lệch pha không đổi theo thời gian.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Hai nguồn như vậy gọi là hai nguồn kết hợp. Hai sóng do hai nguồn kết hợp tạo ra gọi là hai sóng kết hợp.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Hiện tượng giao thoa là hiện tượng đặc trưng của sóng</a:t>
            </a: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oogle Shape;181;p19"/>
          <p:cNvGrpSpPr/>
          <p:nvPr/>
        </p:nvGrpSpPr>
        <p:grpSpPr>
          <a:xfrm>
            <a:off x="-76200" y="0"/>
            <a:ext cx="11772901" cy="597490"/>
            <a:chOff x="74035" y="2231322"/>
            <a:chExt cx="11699956" cy="743957"/>
          </a:xfrm>
        </p:grpSpPr>
        <p:grpSp>
          <p:nvGrpSpPr>
            <p:cNvPr id="182" name="Google Shape;182;p19"/>
            <p:cNvGrpSpPr/>
            <p:nvPr/>
          </p:nvGrpSpPr>
          <p:grpSpPr>
            <a:xfrm>
              <a:off x="330533" y="2267004"/>
              <a:ext cx="4514357" cy="708275"/>
              <a:chOff x="587624" y="3377549"/>
              <a:chExt cx="2324683" cy="1364238"/>
            </a:xfrm>
          </p:grpSpPr>
          <p:pic>
            <p:nvPicPr>
              <p:cNvPr id="183" name="Google Shape;183;p19" descr="empty-green-rectangle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587624" y="3377549"/>
                <a:ext cx="2324683" cy="13642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4" name="Google Shape;184;p19" descr="green-top-faded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54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85" name="Google Shape;185;p19"/>
            <p:cNvSpPr txBox="1"/>
            <p:nvPr/>
          </p:nvSpPr>
          <p:spPr>
            <a:xfrm>
              <a:off x="74035" y="2267003"/>
              <a:ext cx="1501326" cy="6874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II</a:t>
              </a:r>
              <a:endParaRPr/>
            </a:p>
          </p:txBody>
        </p:sp>
        <p:sp>
          <p:nvSpPr>
            <p:cNvPr id="186" name="Google Shape;186;p19"/>
            <p:cNvSpPr/>
            <p:nvPr/>
          </p:nvSpPr>
          <p:spPr>
            <a:xfrm>
              <a:off x="1209205" y="2231322"/>
              <a:ext cx="10564786" cy="674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9725" tIns="54850" rIns="109725" bIns="548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i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THÍ NGHIỆM CỦA YOUNG (Y-ÂNG) VỀ GIAO THOA ÁNH SÁNG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7" name="Google Shape;187;p19"/>
          <p:cNvSpPr txBox="1"/>
          <p:nvPr/>
        </p:nvSpPr>
        <p:spPr>
          <a:xfrm>
            <a:off x="5715000" y="4077471"/>
            <a:ext cx="25908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facebook:vatlytrucquan</a:t>
            </a:r>
            <a:endParaRPr/>
          </a:p>
        </p:txBody>
      </p:sp>
      <p:sp>
        <p:nvSpPr>
          <p:cNvPr id="188" name="Google Shape;188;p19"/>
          <p:cNvSpPr txBox="1"/>
          <p:nvPr/>
        </p:nvSpPr>
        <p:spPr>
          <a:xfrm>
            <a:off x="685800" y="762000"/>
            <a:ext cx="4038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Thí nghiệm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9" name="Google Shape;189;p19" descr="D:\GIÁO AN 11\GIÁO AN\GIAO AN 11 KET NOI CHI THỨC\BAI 12\6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05000" y="2286001"/>
            <a:ext cx="8763000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230313" y="320675"/>
            <a:ext cx="7356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THÍ NGHIỆM GIAO THOA VỚI ÁNH SÁNG TRẮNG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2057400" y="2579688"/>
            <a:ext cx="0" cy="7620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2057400" y="3422650"/>
            <a:ext cx="0" cy="7620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4513263" y="3641725"/>
            <a:ext cx="0" cy="5334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>
            <a:off x="4516438" y="2503488"/>
            <a:ext cx="0" cy="5334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flipH="1">
            <a:off x="4510088" y="3143250"/>
            <a:ext cx="6350" cy="409575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2133600" y="28559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057400" y="38465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M</a:t>
            </a:r>
            <a:r>
              <a:rPr kumimoji="0" lang="en-US" alt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1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4302125" y="40735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M</a:t>
            </a:r>
            <a:r>
              <a:rPr kumimoji="0" lang="en-US" alt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2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15371" name="Text Box 17"/>
          <p:cNvSpPr txBox="1">
            <a:spLocks noChangeArrowheads="1"/>
          </p:cNvSpPr>
          <p:nvPr/>
        </p:nvSpPr>
        <p:spPr bwMode="auto">
          <a:xfrm>
            <a:off x="4075113" y="27797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1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15372" name="Text Box 18"/>
          <p:cNvSpPr txBox="1">
            <a:spLocks noChangeArrowheads="1"/>
          </p:cNvSpPr>
          <p:nvPr/>
        </p:nvSpPr>
        <p:spPr bwMode="auto">
          <a:xfrm>
            <a:off x="4114800" y="33623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2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grpSp>
        <p:nvGrpSpPr>
          <p:cNvPr id="15373" name="Group 43"/>
          <p:cNvGrpSpPr>
            <a:grpSpLocks/>
          </p:cNvGrpSpPr>
          <p:nvPr/>
        </p:nvGrpSpPr>
        <p:grpSpPr bwMode="auto">
          <a:xfrm>
            <a:off x="238125" y="2741613"/>
            <a:ext cx="665163" cy="1209675"/>
            <a:chOff x="1379" y="2064"/>
            <a:chExt cx="419" cy="762"/>
          </a:xfrm>
        </p:grpSpPr>
        <p:sp>
          <p:nvSpPr>
            <p:cNvPr id="15390" name="AutoShape 44"/>
            <p:cNvSpPr>
              <a:spLocks noChangeArrowheads="1"/>
            </p:cNvSpPr>
            <p:nvPr/>
          </p:nvSpPr>
          <p:spPr bwMode="auto">
            <a:xfrm>
              <a:off x="1558" y="2344"/>
              <a:ext cx="240" cy="240"/>
            </a:xfrm>
            <a:prstGeom prst="flowChartSummingJunction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grpSp>
          <p:nvGrpSpPr>
            <p:cNvPr id="15391" name="Group 45"/>
            <p:cNvGrpSpPr>
              <a:grpSpLocks/>
            </p:cNvGrpSpPr>
            <p:nvPr/>
          </p:nvGrpSpPr>
          <p:grpSpPr bwMode="auto">
            <a:xfrm>
              <a:off x="1606" y="2584"/>
              <a:ext cx="144" cy="242"/>
              <a:chOff x="1606" y="2632"/>
              <a:chExt cx="144" cy="242"/>
            </a:xfrm>
          </p:grpSpPr>
          <p:sp>
            <p:nvSpPr>
              <p:cNvPr id="15393" name="Line 46"/>
              <p:cNvSpPr>
                <a:spLocks noChangeShapeType="1"/>
              </p:cNvSpPr>
              <p:nvPr/>
            </p:nvSpPr>
            <p:spPr bwMode="auto">
              <a:xfrm>
                <a:off x="1684" y="263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394" name="Rectangle 47"/>
              <p:cNvSpPr>
                <a:spLocks noChangeArrowheads="1"/>
              </p:cNvSpPr>
              <p:nvPr/>
            </p:nvSpPr>
            <p:spPr bwMode="auto">
              <a:xfrm>
                <a:off x="1606" y="2826"/>
                <a:ext cx="144" cy="48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5392" name="Text Box 48"/>
            <p:cNvSpPr txBox="1">
              <a:spLocks noChangeArrowheads="1"/>
            </p:cNvSpPr>
            <p:nvPr/>
          </p:nvSpPr>
          <p:spPr bwMode="auto">
            <a:xfrm>
              <a:off x="1379" y="2064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.VnTimeH" panose="020B7200000000000000" pitchFamily="34" charset="0"/>
                  <a:ea typeface="+mn-ea"/>
                  <a:cs typeface="+mn-cs"/>
                </a:rPr>
                <a:t>®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2092325" y="3382963"/>
            <a:ext cx="2447925" cy="620712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lbow Connector 6"/>
          <p:cNvCxnSpPr/>
          <p:nvPr/>
        </p:nvCxnSpPr>
        <p:spPr bwMode="auto">
          <a:xfrm rot="10800000">
            <a:off x="5867400" y="3362325"/>
            <a:ext cx="349250" cy="53975"/>
          </a:xfrm>
          <a:prstGeom prst="bentConnector3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Arrow Connector 3"/>
          <p:cNvCxnSpPr/>
          <p:nvPr/>
        </p:nvCxnSpPr>
        <p:spPr bwMode="auto">
          <a:xfrm>
            <a:off x="1876425" y="4491038"/>
            <a:ext cx="914400" cy="914400"/>
          </a:xfrm>
          <a:prstGeom prst="straightConnector1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903288" y="3378200"/>
            <a:ext cx="1154112" cy="495300"/>
          </a:xfrm>
          <a:prstGeom prst="straightConnector1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2057400" y="5116513"/>
            <a:ext cx="914400" cy="914400"/>
          </a:xfrm>
          <a:prstGeom prst="straightConnector1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>
            <a:stCxn id="15390" idx="6"/>
          </p:cNvCxnSpPr>
          <p:nvPr/>
        </p:nvCxnSpPr>
        <p:spPr bwMode="auto">
          <a:xfrm flipV="1">
            <a:off x="903288" y="2927350"/>
            <a:ext cx="1154112" cy="449263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2084388" y="2773363"/>
            <a:ext cx="2466975" cy="574675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1" name="Line 6"/>
          <p:cNvSpPr>
            <a:spLocks noChangeShapeType="1"/>
          </p:cNvSpPr>
          <p:nvPr/>
        </p:nvSpPr>
        <p:spPr bwMode="auto">
          <a:xfrm flipH="1">
            <a:off x="8001000" y="1752600"/>
            <a:ext cx="0" cy="3195638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82" name="Text Box 12"/>
          <p:cNvSpPr txBox="1">
            <a:spLocks noChangeArrowheads="1"/>
          </p:cNvSpPr>
          <p:nvPr/>
        </p:nvSpPr>
        <p:spPr bwMode="auto">
          <a:xfrm>
            <a:off x="7667625" y="49482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M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532313" y="3606800"/>
            <a:ext cx="3463925" cy="923925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4560888" y="2706688"/>
            <a:ext cx="3454400" cy="903287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4527550" y="2187575"/>
            <a:ext cx="3455988" cy="903288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4543425" y="3086100"/>
            <a:ext cx="3462338" cy="923925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7" name="Text Box 12"/>
          <p:cNvSpPr txBox="1">
            <a:spLocks noChangeArrowheads="1"/>
          </p:cNvSpPr>
          <p:nvPr/>
        </p:nvSpPr>
        <p:spPr bwMode="auto">
          <a:xfrm>
            <a:off x="8080375" y="30321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O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15388" name="Line 15"/>
          <p:cNvSpPr>
            <a:spLocks noChangeShapeType="1"/>
          </p:cNvSpPr>
          <p:nvPr/>
        </p:nvSpPr>
        <p:spPr bwMode="auto">
          <a:xfrm flipH="1">
            <a:off x="973138" y="3343275"/>
            <a:ext cx="7023100" cy="30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15389" name="Object 4"/>
          <p:cNvGraphicFramePr>
            <a:graphicFrameLocks noChangeAspect="1"/>
          </p:cNvGraphicFramePr>
          <p:nvPr/>
        </p:nvGraphicFramePr>
        <p:xfrm>
          <a:off x="9310688" y="1620837"/>
          <a:ext cx="219868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3" imgW="0" imgH="0" progId="Paint.Picture">
                  <p:embed/>
                </p:oleObj>
              </mc:Choice>
              <mc:Fallback>
                <p:oleObj name="Bitmap Image" r:id="rId3" imgW="0" imgH="0" progId="Paint.Picture">
                  <p:embed/>
                  <p:pic>
                    <p:nvPicPr>
                      <p:cNvPr id="1538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0688" y="1620837"/>
                        <a:ext cx="2198687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305050" y="376238"/>
            <a:ext cx="8524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2. THÍ NGHIỆM GIAO THOA VỚI ÁNH SÁNG ĐƠN SẮC</a:t>
            </a:r>
            <a:endParaRPr kumimoji="0" lang="en-US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>
            <a:off x="1847850" y="2208213"/>
            <a:ext cx="0" cy="7620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1847850" y="3051175"/>
            <a:ext cx="0" cy="7620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4303713" y="3270250"/>
            <a:ext cx="0" cy="5334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4306888" y="2132013"/>
            <a:ext cx="0" cy="5334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 flipH="1">
            <a:off x="4300538" y="2771775"/>
            <a:ext cx="6350" cy="409575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1924050" y="24844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1847850" y="34750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M</a:t>
            </a:r>
            <a:r>
              <a:rPr kumimoji="0" lang="en-US" alt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1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4092575" y="37020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M</a:t>
            </a:r>
            <a:r>
              <a:rPr kumimoji="0" lang="en-US" alt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2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17419" name="Text Box 17"/>
          <p:cNvSpPr txBox="1">
            <a:spLocks noChangeArrowheads="1"/>
          </p:cNvSpPr>
          <p:nvPr/>
        </p:nvSpPr>
        <p:spPr bwMode="auto">
          <a:xfrm>
            <a:off x="3865563" y="24082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1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3905250" y="29908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2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grpSp>
        <p:nvGrpSpPr>
          <p:cNvPr id="17421" name="Group 43"/>
          <p:cNvGrpSpPr>
            <a:grpSpLocks/>
          </p:cNvGrpSpPr>
          <p:nvPr/>
        </p:nvGrpSpPr>
        <p:grpSpPr bwMode="auto">
          <a:xfrm>
            <a:off x="28575" y="2370138"/>
            <a:ext cx="665163" cy="1209675"/>
            <a:chOff x="1379" y="2064"/>
            <a:chExt cx="419" cy="762"/>
          </a:xfrm>
        </p:grpSpPr>
        <p:sp>
          <p:nvSpPr>
            <p:cNvPr id="17440" name="AutoShape 44"/>
            <p:cNvSpPr>
              <a:spLocks noChangeArrowheads="1"/>
            </p:cNvSpPr>
            <p:nvPr/>
          </p:nvSpPr>
          <p:spPr bwMode="auto">
            <a:xfrm>
              <a:off x="1558" y="2344"/>
              <a:ext cx="240" cy="240"/>
            </a:xfrm>
            <a:prstGeom prst="flowChartSummingJunction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grpSp>
          <p:nvGrpSpPr>
            <p:cNvPr id="17441" name="Group 45"/>
            <p:cNvGrpSpPr>
              <a:grpSpLocks/>
            </p:cNvGrpSpPr>
            <p:nvPr/>
          </p:nvGrpSpPr>
          <p:grpSpPr bwMode="auto">
            <a:xfrm>
              <a:off x="1606" y="2584"/>
              <a:ext cx="144" cy="242"/>
              <a:chOff x="1606" y="2632"/>
              <a:chExt cx="144" cy="242"/>
            </a:xfrm>
          </p:grpSpPr>
          <p:sp>
            <p:nvSpPr>
              <p:cNvPr id="17443" name="Line 46"/>
              <p:cNvSpPr>
                <a:spLocks noChangeShapeType="1"/>
              </p:cNvSpPr>
              <p:nvPr/>
            </p:nvSpPr>
            <p:spPr bwMode="auto">
              <a:xfrm>
                <a:off x="1684" y="263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444" name="Rectangle 47"/>
              <p:cNvSpPr>
                <a:spLocks noChangeArrowheads="1"/>
              </p:cNvSpPr>
              <p:nvPr/>
            </p:nvSpPr>
            <p:spPr bwMode="auto">
              <a:xfrm>
                <a:off x="1606" y="2826"/>
                <a:ext cx="144" cy="48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7442" name="Text Box 48"/>
            <p:cNvSpPr txBox="1">
              <a:spLocks noChangeArrowheads="1"/>
            </p:cNvSpPr>
            <p:nvPr/>
          </p:nvSpPr>
          <p:spPr bwMode="auto">
            <a:xfrm>
              <a:off x="1379" y="2064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.VnTimeH" panose="020B7200000000000000" pitchFamily="34" charset="0"/>
                  <a:ea typeface="+mn-ea"/>
                  <a:cs typeface="+mn-cs"/>
                </a:rPr>
                <a:t>®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1882775" y="3011488"/>
            <a:ext cx="2447925" cy="620712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lbow Connector 6"/>
          <p:cNvCxnSpPr/>
          <p:nvPr/>
        </p:nvCxnSpPr>
        <p:spPr bwMode="auto">
          <a:xfrm rot="10800000">
            <a:off x="5657850" y="2990850"/>
            <a:ext cx="349250" cy="53975"/>
          </a:xfrm>
          <a:prstGeom prst="bentConnector3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Arrow Connector 3"/>
          <p:cNvCxnSpPr/>
          <p:nvPr/>
        </p:nvCxnSpPr>
        <p:spPr bwMode="auto">
          <a:xfrm>
            <a:off x="1666875" y="4119563"/>
            <a:ext cx="914400" cy="914400"/>
          </a:xfrm>
          <a:prstGeom prst="straightConnector1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693738" y="3006725"/>
            <a:ext cx="1154112" cy="495300"/>
          </a:xfrm>
          <a:prstGeom prst="straightConnector1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1847850" y="4745038"/>
            <a:ext cx="914400" cy="914400"/>
          </a:xfrm>
          <a:prstGeom prst="straightConnector1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>
            <a:stCxn id="17440" idx="6"/>
          </p:cNvCxnSpPr>
          <p:nvPr/>
        </p:nvCxnSpPr>
        <p:spPr bwMode="auto">
          <a:xfrm flipV="1">
            <a:off x="693738" y="2555875"/>
            <a:ext cx="1154112" cy="449263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1855788" y="2432050"/>
            <a:ext cx="2466975" cy="574675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9" name="Line 6"/>
          <p:cNvSpPr>
            <a:spLocks noChangeShapeType="1"/>
          </p:cNvSpPr>
          <p:nvPr/>
        </p:nvSpPr>
        <p:spPr bwMode="auto">
          <a:xfrm flipH="1">
            <a:off x="7791450" y="1381125"/>
            <a:ext cx="0" cy="3195638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30" name="Text Box 12"/>
          <p:cNvSpPr txBox="1">
            <a:spLocks noChangeArrowheads="1"/>
          </p:cNvSpPr>
          <p:nvPr/>
        </p:nvSpPr>
        <p:spPr bwMode="auto">
          <a:xfrm>
            <a:off x="7458075" y="45767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M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322763" y="3235325"/>
            <a:ext cx="3463925" cy="923925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4351338" y="2335213"/>
            <a:ext cx="3454400" cy="903287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4318000" y="1816100"/>
            <a:ext cx="3455988" cy="903288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4333875" y="2714625"/>
            <a:ext cx="3462338" cy="923925"/>
          </a:xfrm>
          <a:prstGeom prst="line">
            <a:avLst/>
          </a:prstGeom>
          <a:gradFill rotWithShape="1">
            <a:gsLst>
              <a:gs pos="0">
                <a:schemeClr val="tx1">
                  <a:alpha val="32001"/>
                </a:schemeClr>
              </a:gs>
              <a:gs pos="100000">
                <a:schemeClr val="tx1">
                  <a:gamma/>
                  <a:tint val="23922"/>
                  <a:invGamma/>
                  <a:alpha val="52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5" name="Text Box 12"/>
          <p:cNvSpPr txBox="1">
            <a:spLocks noChangeArrowheads="1"/>
          </p:cNvSpPr>
          <p:nvPr/>
        </p:nvSpPr>
        <p:spPr bwMode="auto">
          <a:xfrm>
            <a:off x="7870825" y="26606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O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17436" name="Line 6"/>
          <p:cNvSpPr>
            <a:spLocks noChangeShapeType="1"/>
          </p:cNvSpPr>
          <p:nvPr/>
        </p:nvSpPr>
        <p:spPr bwMode="auto">
          <a:xfrm>
            <a:off x="738188" y="2660650"/>
            <a:ext cx="0" cy="762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37" name="Line 15"/>
          <p:cNvSpPr>
            <a:spLocks noChangeShapeType="1"/>
          </p:cNvSpPr>
          <p:nvPr/>
        </p:nvSpPr>
        <p:spPr bwMode="auto">
          <a:xfrm flipH="1">
            <a:off x="763588" y="2971800"/>
            <a:ext cx="7023100" cy="30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3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563" y="707421"/>
            <a:ext cx="2184400" cy="436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3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xe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ixe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9E08428460C6BB4B8650B90FDACF1BFD" ma:contentTypeVersion="3" ma:contentTypeDescription="Tạo tài liệu mới." ma:contentTypeScope="" ma:versionID="6d292c1b1e36a3da02ea949f362c8340">
  <xsd:schema xmlns:xsd="http://www.w3.org/2001/XMLSchema" xmlns:xs="http://www.w3.org/2001/XMLSchema" xmlns:p="http://schemas.microsoft.com/office/2006/metadata/properties" xmlns:ns2="4221898d-b0bf-4857-9d44-c170828cea0f" targetNamespace="http://schemas.microsoft.com/office/2006/metadata/properties" ma:root="true" ma:fieldsID="8c0e9933245dc1ffe246f5382149bd86" ns2:_="">
    <xsd:import namespace="4221898d-b0bf-4857-9d44-c170828cea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1898d-b0bf-4857-9d44-c170828cea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E8EE88-6774-4C00-9C9B-15590AC1E592}"/>
</file>

<file path=customXml/itemProps2.xml><?xml version="1.0" encoding="utf-8"?>
<ds:datastoreItem xmlns:ds="http://schemas.openxmlformats.org/officeDocument/2006/customXml" ds:itemID="{51F5E42F-93D6-4177-8B7B-18AA502748E0}"/>
</file>

<file path=customXml/itemProps3.xml><?xml version="1.0" encoding="utf-8"?>
<ds:datastoreItem xmlns:ds="http://schemas.openxmlformats.org/officeDocument/2006/customXml" ds:itemID="{239366EF-0369-46C6-8FB5-ED1FA7C52165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408</Words>
  <Application>Microsoft Office PowerPoint</Application>
  <PresentationFormat>Widescreen</PresentationFormat>
  <Paragraphs>86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.VnTime</vt:lpstr>
      <vt:lpstr>.VnTimeH</vt:lpstr>
      <vt:lpstr>Arial</vt:lpstr>
      <vt:lpstr>Calibri</vt:lpstr>
      <vt:lpstr>Calibri Light</vt:lpstr>
      <vt:lpstr>Times New Roman</vt:lpstr>
      <vt:lpstr>Verdana</vt:lpstr>
      <vt:lpstr>Office Theme</vt:lpstr>
      <vt:lpstr>Pixel</vt:lpstr>
      <vt:lpstr>1_Pixel</vt:lpstr>
      <vt:lpstr>Paintbrush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</cp:lastModifiedBy>
  <cp:revision>5</cp:revision>
  <dcterms:modified xsi:type="dcterms:W3CDTF">2023-12-03T09:35:03Z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0x0101009E08428460C6BB4B8650B90FDACF1BFD</vt:lpwstr>
  </property>
</Properties>
</file>