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Tahoma"/>
      <p:regular r:id="rId16"/>
      <p:bold r:id="rId17"/>
    </p:embeddedFon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55DABE-2808-4C18-8172-BCD3F081EBD4}">
  <a:tblStyle styleId="{EF55DABE-2808-4C18-8172-BCD3F081EBD4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2E7E6"/>
          </a:solidFill>
        </a:fill>
      </a:tcStyle>
    </a:wholeTbl>
    <a:band1H>
      <a:tcTxStyle/>
      <a:tcStyle>
        <a:fill>
          <a:solidFill>
            <a:srgbClr val="E3CACA"/>
          </a:solidFill>
        </a:fill>
      </a:tcStyle>
    </a:band1H>
    <a:band2H>
      <a:tcTxStyle/>
    </a:band2H>
    <a:band1V>
      <a:tcTxStyle/>
      <a:tcStyle>
        <a:fill>
          <a:solidFill>
            <a:srgbClr val="E3CACA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CenturyGothic-regular.fntdata"/><Relationship Id="rId8" Type="http://schemas.openxmlformats.org/officeDocument/2006/relationships/slide" Target="slides/slide2.xml"/><Relationship Id="rId21" Type="http://schemas.openxmlformats.org/officeDocument/2006/relationships/font" Target="fonts/CenturyGothic-boldItalic.fntdata"/><Relationship Id="rId3" Type="http://schemas.openxmlformats.org/officeDocument/2006/relationships/tableStyles" Target="tableStyles.xml"/><Relationship Id="rId12" Type="http://schemas.openxmlformats.org/officeDocument/2006/relationships/slide" Target="slides/slide6.xml"/><Relationship Id="rId17" Type="http://schemas.openxmlformats.org/officeDocument/2006/relationships/font" Target="fonts/Tahoma-bold.fntdata"/><Relationship Id="rId7" Type="http://schemas.openxmlformats.org/officeDocument/2006/relationships/slide" Target="slides/slide1.xml"/><Relationship Id="rId20" Type="http://schemas.openxmlformats.org/officeDocument/2006/relationships/font" Target="fonts/CenturyGothic-italic.fntdata"/><Relationship Id="rId2" Type="http://schemas.openxmlformats.org/officeDocument/2006/relationships/presProps" Target="presProps.xml"/><Relationship Id="rId16" Type="http://schemas.openxmlformats.org/officeDocument/2006/relationships/font" Target="fonts/Tahoma-regular.fntdata"/><Relationship Id="rId11" Type="http://schemas.openxmlformats.org/officeDocument/2006/relationships/slide" Target="slides/slide5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24" Type="http://schemas.openxmlformats.org/officeDocument/2006/relationships/customXml" Target="../customXml/item3.xml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23" Type="http://schemas.openxmlformats.org/officeDocument/2006/relationships/customXml" Target="../customXml/item2.xml"/><Relationship Id="rId10" Type="http://schemas.openxmlformats.org/officeDocument/2006/relationships/slide" Target="slides/slide4.xml"/><Relationship Id="rId19" Type="http://schemas.openxmlformats.org/officeDocument/2006/relationships/font" Target="fonts/CenturyGothic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ề Bản chiếu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Ảnh Toàn cảnh cùng với Chú thích">
  <p:cSld name="Ảnh Toàn cảnh cùng với Chú thích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ề và Chú thích">
  <p:cSld name="Tiêu đề và Chú thích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ích dẫn cùng với Chú thích">
  <p:cSld name="Trích dẫn cùng với Chú thích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nh Thiếp">
  <p:cSld name="Danh Thiếp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ột">
  <p:cSld name="3 Cộ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ột Hình ảnh">
  <p:cSld name="3 Cột Hình ảnh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16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16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16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5" name="Google Shape;125;p16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ề và Văn bản Dọc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ề Dọc và Văn bản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ề và Nội dung" type="obj">
  <p:cSld name="OBJEC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58" name="Google Shape;158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ề và Nội dung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Đầu trang của Phần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i Nội dung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ép so sánh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̉ Tiêu đề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ống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ội dung với Chú thích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̉nh với Chú thích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3F3F3">
                  <a:alpha val="6666"/>
                </a:srgbClr>
              </a:gs>
              <a:gs pos="36000">
                <a:srgbClr val="F3F3F3">
                  <a:alpha val="5882"/>
                </a:srgbClr>
              </a:gs>
              <a:gs pos="69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3" name="Google Shape;153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Ảnh có chứa mây, cỏ, bầu trời, ngoài trời&#10;&#10;Mô tả được tạo tự động" id="165" name="Google Shape;165;p21"/>
          <p:cNvPicPr preferRelativeResize="0"/>
          <p:nvPr/>
        </p:nvPicPr>
        <p:blipFill rotWithShape="1">
          <a:blip r:embed="rId3">
            <a:alphaModFix amt="60000"/>
          </a:blip>
          <a:srcRect b="1" l="0" r="5" t="0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>
            <p:ph type="ctrTitle"/>
          </p:nvPr>
        </p:nvSpPr>
        <p:spPr>
          <a:xfrm>
            <a:off x="996275" y="744909"/>
            <a:ext cx="10190071" cy="31458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entury Gothic"/>
              <a:buNone/>
            </a:pPr>
            <a:r>
              <a:rPr b="1" lang="en-US" sz="5200">
                <a:solidFill>
                  <a:srgbClr val="FFFFFF"/>
                </a:solidFill>
              </a:rPr>
              <a:t>TRƯỜNG THPT</a:t>
            </a:r>
            <a:br>
              <a:rPr b="1" lang="en-US" sz="5200">
                <a:solidFill>
                  <a:srgbClr val="FFFFFF"/>
                </a:solidFill>
              </a:rPr>
            </a:br>
            <a:r>
              <a:rPr b="1" lang="en-US" sz="5200">
                <a:solidFill>
                  <a:srgbClr val="FFFFFF"/>
                </a:solidFill>
              </a:rPr>
              <a:t>…………………..</a:t>
            </a:r>
            <a:endParaRPr/>
          </a:p>
        </p:txBody>
      </p:sp>
      <p:sp>
        <p:nvSpPr>
          <p:cNvPr id="167" name="Google Shape;167;p21"/>
          <p:cNvSpPr txBox="1"/>
          <p:nvPr>
            <p:ph idx="1" type="subTitle"/>
          </p:nvPr>
        </p:nvSpPr>
        <p:spPr>
          <a:xfrm>
            <a:off x="1218708" y="4069780"/>
            <a:ext cx="9781327" cy="2056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 b="1" sz="2200" u="sng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760"/>
              <a:buNone/>
            </a:pPr>
            <a:r>
              <a:rPr b="1" lang="en-US" sz="2200" u="sng">
                <a:solidFill>
                  <a:srgbClr val="FFFFFF"/>
                </a:solidFill>
              </a:rPr>
              <a:t>TỔ VẬT LÝ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>
            <a:off x="838200" y="744909"/>
            <a:ext cx="4785546" cy="3155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n-US">
                <a:solidFill>
                  <a:srgbClr val="FFFFFF"/>
                </a:solidFill>
              </a:rPr>
              <a:t>BÀI 10: ĐO TẦN SỐ CỦA SÓNG ÂM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ý thuyết Thực hành: Đo tần số của sóng âm - Vật Lí 11 Kết nối tri thức |  SGK Vật Lí 11 - Kết nối tri thức" id="173" name="Google Shape;173;p22"/>
          <p:cNvPicPr preferRelativeResize="0"/>
          <p:nvPr/>
        </p:nvPicPr>
        <p:blipFill rotWithShape="1">
          <a:blip r:embed="rId3">
            <a:alphaModFix/>
          </a:blip>
          <a:srcRect b="-1" l="837" r="-1" t="0"/>
          <a:stretch/>
        </p:blipFill>
        <p:spPr>
          <a:xfrm>
            <a:off x="6143776" y="10"/>
            <a:ext cx="6069006" cy="3438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óng Âm Là Gì? Lý Thuyết Sóng Âm Và Các Bài Tập Minh Họa" id="174" name="Google Shape;174;p22"/>
          <p:cNvPicPr preferRelativeResize="0"/>
          <p:nvPr/>
        </p:nvPicPr>
        <p:blipFill rotWithShape="1">
          <a:blip r:embed="rId4">
            <a:alphaModFix/>
          </a:blip>
          <a:srcRect b="-1" l="0" r="-2" t="421"/>
          <a:stretch/>
        </p:blipFill>
        <p:spPr>
          <a:xfrm>
            <a:off x="6143776" y="3419179"/>
            <a:ext cx="6069006" cy="3438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FFEFED"/>
            </a:gs>
            <a:gs pos="74000">
              <a:srgbClr val="F17F7D"/>
            </a:gs>
            <a:gs pos="83000">
              <a:srgbClr val="F17F7D"/>
            </a:gs>
            <a:gs pos="100000">
              <a:srgbClr val="F6A9A7"/>
            </a:gs>
          </a:gsLst>
          <a:lin ang="5400000" scaled="0"/>
        </a:gra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1092867" y="152400"/>
            <a:ext cx="10003218" cy="1143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</a:pPr>
            <a:r>
              <a:rPr b="1" lang="en-US">
                <a:solidFill>
                  <a:schemeClr val="dk1"/>
                </a:solidFill>
              </a:rPr>
              <a:t>I. Giới thiệu về dao động kí điện tử</a:t>
            </a:r>
            <a:endParaRPr b="1">
              <a:solidFill>
                <a:schemeClr val="dk1"/>
              </a:solidFill>
            </a:endParaRPr>
          </a:p>
        </p:txBody>
      </p:sp>
      <p:grpSp>
        <p:nvGrpSpPr>
          <p:cNvPr id="180" name="Google Shape;180;p23"/>
          <p:cNvGrpSpPr/>
          <p:nvPr/>
        </p:nvGrpSpPr>
        <p:grpSpPr>
          <a:xfrm>
            <a:off x="239094" y="1295407"/>
            <a:ext cx="11712279" cy="5409604"/>
            <a:chOff x="0" y="5"/>
            <a:chExt cx="11712279" cy="5409604"/>
          </a:xfrm>
        </p:grpSpPr>
        <p:sp>
          <p:nvSpPr>
            <p:cNvPr id="181" name="Google Shape;181;p23"/>
            <p:cNvSpPr/>
            <p:nvPr/>
          </p:nvSpPr>
          <p:spPr>
            <a:xfrm rot="5400000">
              <a:off x="6673880" y="-3639204"/>
              <a:ext cx="1111626" cy="866912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3CACA">
                <a:alpha val="89803"/>
              </a:srgbClr>
            </a:solidFill>
            <a:ln cap="rnd" cmpd="sng" w="19050">
              <a:solidFill>
                <a:srgbClr val="E3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3"/>
            <p:cNvSpPr txBox="1"/>
            <p:nvPr/>
          </p:nvSpPr>
          <p:spPr>
            <a:xfrm>
              <a:off x="2895134" y="193807"/>
              <a:ext cx="8614855" cy="10030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228600" lvl="1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Đo cường độ tín hiệu dao động điện.</a:t>
              </a:r>
              <a:endParaRPr/>
            </a:p>
            <a:p>
              <a:pPr indent="-228600" lvl="1" marL="228600" marR="0" rtl="0" algn="l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Đo tần số, chu kì, khoảng thời gian của tín hiêụ dao động điện.</a:t>
              </a: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0" y="5"/>
              <a:ext cx="2893602" cy="1389533"/>
            </a:xfrm>
            <a:prstGeom prst="roundRect">
              <a:avLst>
                <a:gd fmla="val 16667" name="adj"/>
              </a:avLst>
            </a:prstGeom>
            <a:solidFill>
              <a:srgbClr val="B01210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 txBox="1"/>
            <p:nvPr/>
          </p:nvSpPr>
          <p:spPr>
            <a:xfrm>
              <a:off x="67831" y="67836"/>
              <a:ext cx="2757940" cy="1253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800" lIns="87625" spcFirstLastPara="1" rIns="87625" wrap="square" tIns="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- Các chức năng cơ bản:</a:t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 rot="5400000">
              <a:off x="5302433" y="-1000237"/>
              <a:ext cx="3950009" cy="8869683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3CACA">
                <a:alpha val="89803"/>
              </a:srgbClr>
            </a:solidFill>
            <a:ln cap="rnd" cmpd="sng" w="19050">
              <a:solidFill>
                <a:srgbClr val="E3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3"/>
            <p:cNvSpPr txBox="1"/>
            <p:nvPr/>
          </p:nvSpPr>
          <p:spPr>
            <a:xfrm>
              <a:off x="2842596" y="1652424"/>
              <a:ext cx="8676859" cy="35643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228600" lvl="1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Nối que đo vào châm cắm tín hiệu.</a:t>
              </a:r>
              <a:endParaRPr/>
            </a:p>
            <a:p>
              <a:pPr indent="-228600" lvl="1" marL="228600" marR="0" rtl="0" algn="l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Chọn dạng tín hiệu đô AC hoặc DC.</a:t>
              </a:r>
              <a:endParaRPr/>
            </a:p>
            <a:p>
              <a:pPr indent="-228600" lvl="1" marL="228600" marR="0" rtl="0" algn="l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Nối dao động kí vào nguồn và bật công tắc.</a:t>
              </a:r>
              <a:endParaRPr/>
            </a:p>
            <a:p>
              <a:pPr indent="-228600" lvl="1" marL="228600" marR="0" rtl="0" algn="l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Sử dụng dây đo nối với tín hiệu cần đo.</a:t>
              </a:r>
              <a:endParaRPr/>
            </a:p>
            <a:p>
              <a:pPr indent="-228600" lvl="1" marL="228600" marR="0" rtl="0" algn="l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Nhấn nút TRIGGER để chế độ đo là Auto.</a:t>
              </a:r>
              <a:endParaRPr/>
            </a:p>
            <a:p>
              <a:pPr indent="-228600" lvl="1" marL="228600" marR="0" rtl="0" algn="l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Nhấn nút VONTS/DIV để điều chỉnh biên độ dao động.</a:t>
              </a:r>
              <a:endParaRPr/>
            </a:p>
            <a:p>
              <a:pPr indent="-228600" lvl="1" marL="228600" marR="0" rtl="0" algn="l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Nhấn nút SEC/DIV để điều chỉnh giá trị tương ứng với một ô trên màn hình.</a:t>
              </a:r>
              <a:endParaRPr/>
            </a:p>
            <a:p>
              <a:pPr indent="-228600" lvl="1" marL="228600" marR="0" rtl="0" algn="l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sử dụng nút lên xuống để điều chỉnh đồ thị tín hiệu.</a:t>
              </a: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0" y="2720786"/>
              <a:ext cx="2841065" cy="1389533"/>
            </a:xfrm>
            <a:prstGeom prst="roundRect">
              <a:avLst>
                <a:gd fmla="val 16667" name="adj"/>
              </a:avLst>
            </a:prstGeom>
            <a:solidFill>
              <a:srgbClr val="B01210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3"/>
            <p:cNvSpPr txBox="1"/>
            <p:nvPr/>
          </p:nvSpPr>
          <p:spPr>
            <a:xfrm>
              <a:off x="67831" y="2788617"/>
              <a:ext cx="2705403" cy="1253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800" lIns="87625" spcFirstLastPara="1" rIns="87625" wrap="square" tIns="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- Cách sử dụng dao động kí điện tử để đo tín hiệu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2075" y="1136848"/>
            <a:ext cx="9467850" cy="532566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/>
        </p:nvSpPr>
        <p:spPr>
          <a:xfrm>
            <a:off x="1092867" y="38100"/>
            <a:ext cx="10003218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 Giới thiệu về dao động kí điện tử</a:t>
            </a:r>
            <a:endParaRPr b="1" i="0" sz="4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MỚI 2023] Máy Oscilloscope là gì? Cách sử dụng máy hiện sóng" id="195" name="Google Shape;195;p24"/>
          <p:cNvPicPr preferRelativeResize="0"/>
          <p:nvPr/>
        </p:nvPicPr>
        <p:blipFill rotWithShape="1">
          <a:blip r:embed="rId4">
            <a:alphaModFix/>
          </a:blip>
          <a:srcRect b="10689" l="0" r="0" t="11124"/>
          <a:stretch/>
        </p:blipFill>
        <p:spPr>
          <a:xfrm>
            <a:off x="2169994" y="1373305"/>
            <a:ext cx="6619875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8999"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5207" y="1133474"/>
            <a:ext cx="6910588" cy="300460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/>
          <p:nvPr/>
        </p:nvSpPr>
        <p:spPr>
          <a:xfrm>
            <a:off x="0" y="69920"/>
            <a:ext cx="108680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II. Thực hành đo tần số của sóng âm</a:t>
            </a:r>
            <a:endParaRPr b="0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136206" y="767343"/>
            <a:ext cx="4359595" cy="3108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Dụng cụ thí nghiệm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Dao động k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í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điện tử v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dây đo (1).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Micro (2).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Bộ khuếch đại t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í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hiệu (3).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Âm thoa v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ú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cao su (4).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Gi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á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đỡ v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kẹp giữ âm thoa.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857250" y="578167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/>
          <p:nvPr/>
        </p:nvSpPr>
        <p:spPr>
          <a:xfrm>
            <a:off x="1" y="1762067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9" name="Google Shape;209;p26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-418" y="900279"/>
            <a:ext cx="9404723" cy="883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Thiết kế phương án thí nghiệm</a:t>
            </a:r>
            <a:endParaRPr b="1" sz="40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âu hỏi" id="211" name="Google Shape;21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593" y="1976059"/>
            <a:ext cx="1585090" cy="1585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2688" y="5098091"/>
            <a:ext cx="6202906" cy="181735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 txBox="1"/>
          <p:nvPr/>
        </p:nvSpPr>
        <p:spPr>
          <a:xfrm>
            <a:off x="6686188" y="3176348"/>
            <a:ext cx="5114093" cy="1919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►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Sóng âm truyền tới dao động kí điện tử như thế nào? </a:t>
            </a:r>
            <a:endParaRPr/>
          </a:p>
          <a:p>
            <a:pPr indent="-12192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►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Tại sao tần số của dao động của tín hiệu đưa vào dao động kí lại bằng tần số của âm thoa?</a:t>
            </a: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0" y="0"/>
            <a:ext cx="108680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II. Thực hành đo tần số của sóng âm</a:t>
            </a:r>
            <a:endParaRPr b="0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1852275" y="2438692"/>
            <a:ext cx="10206132" cy="757130"/>
          </a:xfrm>
          <a:prstGeom prst="rect">
            <a:avLst/>
          </a:prstGeom>
          <a:solidFill>
            <a:srgbClr val="C2DDD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Yêu cầu các nhóm quan sát hình thảo luận nhóm và trả lời các câu hỏi: </a:t>
            </a:r>
            <a:endParaRPr/>
          </a:p>
        </p:txBody>
      </p:sp>
      <p:sp>
        <p:nvSpPr>
          <p:cNvPr id="216" name="Google Shape;216;p26"/>
          <p:cNvSpPr txBox="1"/>
          <p:nvPr/>
        </p:nvSpPr>
        <p:spPr>
          <a:xfrm>
            <a:off x="391719" y="3474919"/>
            <a:ext cx="6202906" cy="1550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192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►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Thiết kế phương án thí nghiệm đo tần số sóng âm với các dụng cụ thí nghiệm trên.</a:t>
            </a:r>
            <a:endParaRPr/>
          </a:p>
          <a:p>
            <a:pPr indent="-12192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►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Làm thế nào để giảm ảnh hưởng của tiếng ồn bên ngoài đến phép đo?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FFEFED"/>
            </a:gs>
            <a:gs pos="74000">
              <a:srgbClr val="F17F7D"/>
            </a:gs>
            <a:gs pos="83000">
              <a:srgbClr val="F17F7D"/>
            </a:gs>
            <a:gs pos="100000">
              <a:srgbClr val="F6A9A7"/>
            </a:gs>
          </a:gsLst>
          <a:lin ang="5400000" scaled="0"/>
        </a:gra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/>
        </p:nvSpPr>
        <p:spPr>
          <a:xfrm>
            <a:off x="-418" y="900279"/>
            <a:ext cx="9404723" cy="883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0" y="0"/>
            <a:ext cx="108680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Thực hành đo tần số của sóng âm.</a:t>
            </a:r>
            <a:endParaRPr b="0" i="0" sz="4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-418" y="972592"/>
            <a:ext cx="620791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Tiến hành thí nghiệm.</a:t>
            </a:r>
            <a:endParaRPr/>
          </a:p>
        </p:txBody>
      </p:sp>
      <p:sp>
        <p:nvSpPr>
          <p:cNvPr id="224" name="Google Shape;224;p27"/>
          <p:cNvSpPr txBox="1"/>
          <p:nvPr/>
        </p:nvSpPr>
        <p:spPr>
          <a:xfrm>
            <a:off x="19049" y="1855882"/>
            <a:ext cx="620791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 các nhóm bố trí thí nghiệm như hình, tiến hành thí nghiệm và ghi lại kết quả thí nghiệm vào bảng.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5225" y="1341924"/>
            <a:ext cx="4757256" cy="221566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/>
          <p:nvPr/>
        </p:nvSpPr>
        <p:spPr>
          <a:xfrm>
            <a:off x="19049" y="3744077"/>
            <a:ext cx="620791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Kết quả thí nghiệm.</a:t>
            </a:r>
            <a:endParaRPr/>
          </a:p>
        </p:txBody>
      </p:sp>
      <p:graphicFrame>
        <p:nvGraphicFramePr>
          <p:cNvPr id="227" name="Google Shape;227;p27"/>
          <p:cNvGraphicFramePr/>
          <p:nvPr/>
        </p:nvGraphicFramePr>
        <p:xfrm>
          <a:off x="5261719" y="445196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{EF55DABE-2808-4C18-8172-BCD3F081EBD4}</a:tableStyleId>
              </a:tblPr>
              <a:tblGrid>
                <a:gridCol w="1699100"/>
                <a:gridCol w="1091675"/>
                <a:gridCol w="1032900"/>
                <a:gridCol w="1014700"/>
                <a:gridCol w="1262425"/>
              </a:tblGrid>
              <a:tr h="4129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Đại lượng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Lần đo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Giá trị trung bình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8707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Lần 1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Lần 2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Lần 3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vMerge="1"/>
              </a:tr>
              <a:tr h="41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Chu kì T(s)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1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Tần số (Hz)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3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228" name="Google Shape;228;p27"/>
          <p:cNvSpPr txBox="1"/>
          <p:nvPr/>
        </p:nvSpPr>
        <p:spPr>
          <a:xfrm>
            <a:off x="121021" y="4451963"/>
            <a:ext cx="5038726" cy="1913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thảo luận và tính giá trị trung bình, sai số của phép đo chu kì và tần số của sóng âm, hoàn thành báo cáo thực hành.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28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28"/>
          <p:cNvSpPr/>
          <p:nvPr/>
        </p:nvSpPr>
        <p:spPr>
          <a:xfrm>
            <a:off x="648930" y="629267"/>
            <a:ext cx="9252154" cy="1016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u="none" cap="none" strike="noStrike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III. Vận dụng.</a:t>
            </a: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8"/>
          <p:cNvSpPr/>
          <p:nvPr/>
        </p:nvSpPr>
        <p:spPr>
          <a:xfrm>
            <a:off x="-1" y="1762067"/>
            <a:ext cx="12192418" cy="5095933"/>
          </a:xfrm>
          <a:custGeom>
            <a:rect b="b" l="l" r="r" t="t"/>
            <a:pathLst>
              <a:path extrusionOk="0" h="5095933" w="12192418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38" name="Google Shape;238;p28"/>
          <p:cNvSpPr txBox="1"/>
          <p:nvPr/>
        </p:nvSpPr>
        <p:spPr>
          <a:xfrm>
            <a:off x="-418" y="900279"/>
            <a:ext cx="9404723" cy="883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39" name="Google Shape;239;p28"/>
          <p:cNvGrpSpPr/>
          <p:nvPr/>
        </p:nvGrpSpPr>
        <p:grpSpPr>
          <a:xfrm>
            <a:off x="734050" y="2810418"/>
            <a:ext cx="10725129" cy="3403951"/>
            <a:chOff x="85120" y="162"/>
            <a:chExt cx="10725129" cy="3403951"/>
          </a:xfrm>
        </p:grpSpPr>
        <p:sp>
          <p:nvSpPr>
            <p:cNvPr id="240" name="Google Shape;240;p28"/>
            <p:cNvSpPr/>
            <p:nvPr/>
          </p:nvSpPr>
          <p:spPr>
            <a:xfrm>
              <a:off x="85120" y="162"/>
              <a:ext cx="4596484" cy="2918767"/>
            </a:xfrm>
            <a:prstGeom prst="roundRect">
              <a:avLst>
                <a:gd fmla="val 10000" name="adj"/>
              </a:avLst>
            </a:prstGeom>
            <a:solidFill>
              <a:srgbClr val="B01210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595840" y="485346"/>
              <a:ext cx="4596484" cy="291876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rgbClr val="B012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8"/>
            <p:cNvSpPr txBox="1"/>
            <p:nvPr/>
          </p:nvSpPr>
          <p:spPr>
            <a:xfrm>
              <a:off x="681328" y="570834"/>
              <a:ext cx="4425508" cy="2747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9525" lIns="129525" spcFirstLastPara="1" rIns="129525" wrap="square" tIns="12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entury Gothic"/>
                <a:buNone/>
              </a:pPr>
              <a:r>
                <a:rPr lang="en-US" sz="3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Hãy sử dụng một số ứng dụng trên điện thoại thông minh để chỉnh dây đàn ghita.</a:t>
              </a: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5703045" y="162"/>
              <a:ext cx="4596484" cy="2918767"/>
            </a:xfrm>
            <a:prstGeom prst="roundRect">
              <a:avLst>
                <a:gd fmla="val 10000" name="adj"/>
              </a:avLst>
            </a:prstGeom>
            <a:solidFill>
              <a:srgbClr val="B01210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6213765" y="485346"/>
              <a:ext cx="4596484" cy="291876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rgbClr val="B012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8"/>
            <p:cNvSpPr txBox="1"/>
            <p:nvPr/>
          </p:nvSpPr>
          <p:spPr>
            <a:xfrm>
              <a:off x="6299253" y="570834"/>
              <a:ext cx="4425508" cy="2747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9525" lIns="129525" spcFirstLastPara="1" rIns="129525" wrap="square" tIns="12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entury Gothic"/>
                <a:buNone/>
              </a:pPr>
              <a:r>
                <a:rPr lang="en-US" sz="3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Hãy sử dụng một số ứng dụng trên điện thoại thông minh để đo tần số sóng âm.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9"/>
          <p:cNvPicPr preferRelativeResize="0"/>
          <p:nvPr/>
        </p:nvPicPr>
        <p:blipFill rotWithShape="1">
          <a:blip r:embed="rId4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9"/>
          <p:cNvPicPr preferRelativeResize="0"/>
          <p:nvPr/>
        </p:nvPicPr>
        <p:blipFill rotWithShape="1">
          <a:blip r:embed="rId5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29"/>
          <p:cNvPicPr preferRelativeResize="0"/>
          <p:nvPr/>
        </p:nvPicPr>
        <p:blipFill rotWithShape="1">
          <a:blip r:embed="rId6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9"/>
          <p:cNvPicPr preferRelativeResize="0"/>
          <p:nvPr/>
        </p:nvPicPr>
        <p:blipFill rotWithShape="1">
          <a:blip r:embed="rId7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7400518" y="1447800"/>
            <a:ext cx="4143781" cy="3096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III. Vận dụng.</a:t>
            </a:r>
            <a:endParaRPr/>
          </a:p>
        </p:txBody>
      </p:sp>
      <p:sp>
        <p:nvSpPr>
          <p:cNvPr id="257" name="Google Shape;257;p29"/>
          <p:cNvSpPr/>
          <p:nvPr/>
        </p:nvSpPr>
        <p:spPr>
          <a:xfrm>
            <a:off x="0" y="0"/>
            <a:ext cx="6995919" cy="6858000"/>
          </a:xfrm>
          <a:custGeom>
            <a:rect b="b" l="l" r="r" t="t"/>
            <a:pathLst>
              <a:path extrusionOk="0" h="6858000" w="6995919">
                <a:moveTo>
                  <a:pt x="5651204" y="0"/>
                </a:moveTo>
                <a:lnTo>
                  <a:pt x="6994742" y="0"/>
                </a:lnTo>
                <a:lnTo>
                  <a:pt x="6969697" y="155676"/>
                </a:lnTo>
                <a:lnTo>
                  <a:pt x="6945828" y="310667"/>
                </a:lnTo>
                <a:lnTo>
                  <a:pt x="6922464" y="466344"/>
                </a:lnTo>
                <a:lnTo>
                  <a:pt x="6902461" y="622706"/>
                </a:lnTo>
                <a:lnTo>
                  <a:pt x="6882290" y="778383"/>
                </a:lnTo>
                <a:lnTo>
                  <a:pt x="6863464" y="934745"/>
                </a:lnTo>
                <a:lnTo>
                  <a:pt x="6847328" y="1089050"/>
                </a:lnTo>
                <a:lnTo>
                  <a:pt x="6832032" y="1245413"/>
                </a:lnTo>
                <a:lnTo>
                  <a:pt x="6818080" y="1401089"/>
                </a:lnTo>
                <a:lnTo>
                  <a:pt x="6805978" y="1554023"/>
                </a:lnTo>
                <a:lnTo>
                  <a:pt x="6793875" y="1709013"/>
                </a:lnTo>
                <a:lnTo>
                  <a:pt x="6783790" y="1861947"/>
                </a:lnTo>
                <a:lnTo>
                  <a:pt x="6775890" y="2014880"/>
                </a:lnTo>
                <a:lnTo>
                  <a:pt x="6767653" y="2167128"/>
                </a:lnTo>
                <a:lnTo>
                  <a:pt x="6760762" y="2318004"/>
                </a:lnTo>
                <a:lnTo>
                  <a:pt x="6755887" y="2467508"/>
                </a:lnTo>
                <a:lnTo>
                  <a:pt x="6751685" y="2617013"/>
                </a:lnTo>
                <a:lnTo>
                  <a:pt x="6747651" y="2765145"/>
                </a:lnTo>
                <a:lnTo>
                  <a:pt x="6745802" y="2911221"/>
                </a:lnTo>
                <a:lnTo>
                  <a:pt x="6743785" y="3057296"/>
                </a:lnTo>
                <a:lnTo>
                  <a:pt x="6742776" y="3201314"/>
                </a:lnTo>
                <a:lnTo>
                  <a:pt x="6743785" y="3343960"/>
                </a:lnTo>
                <a:lnTo>
                  <a:pt x="6743785" y="3485235"/>
                </a:lnTo>
                <a:lnTo>
                  <a:pt x="6745802" y="3625138"/>
                </a:lnTo>
                <a:lnTo>
                  <a:pt x="6748827" y="3762298"/>
                </a:lnTo>
                <a:lnTo>
                  <a:pt x="6751685" y="3898087"/>
                </a:lnTo>
                <a:lnTo>
                  <a:pt x="6754879" y="4031132"/>
                </a:lnTo>
                <a:lnTo>
                  <a:pt x="6759753" y="4163491"/>
                </a:lnTo>
                <a:lnTo>
                  <a:pt x="6764964" y="4293793"/>
                </a:lnTo>
                <a:lnTo>
                  <a:pt x="6769670" y="4421352"/>
                </a:lnTo>
                <a:lnTo>
                  <a:pt x="6782950" y="4670298"/>
                </a:lnTo>
                <a:lnTo>
                  <a:pt x="6797069" y="4908956"/>
                </a:lnTo>
                <a:lnTo>
                  <a:pt x="6811861" y="5138013"/>
                </a:lnTo>
                <a:lnTo>
                  <a:pt x="6828166" y="5354726"/>
                </a:lnTo>
                <a:lnTo>
                  <a:pt x="6845143" y="5561838"/>
                </a:lnTo>
                <a:lnTo>
                  <a:pt x="6863464" y="5753862"/>
                </a:lnTo>
                <a:lnTo>
                  <a:pt x="6881450" y="5934227"/>
                </a:lnTo>
                <a:lnTo>
                  <a:pt x="6899435" y="6100191"/>
                </a:lnTo>
                <a:lnTo>
                  <a:pt x="6916412" y="6252438"/>
                </a:lnTo>
                <a:lnTo>
                  <a:pt x="6932549" y="6387541"/>
                </a:lnTo>
                <a:lnTo>
                  <a:pt x="6947845" y="6509613"/>
                </a:lnTo>
                <a:lnTo>
                  <a:pt x="6960620" y="6612483"/>
                </a:lnTo>
                <a:lnTo>
                  <a:pt x="6972722" y="6698894"/>
                </a:lnTo>
                <a:lnTo>
                  <a:pt x="6990036" y="6817538"/>
                </a:lnTo>
                <a:lnTo>
                  <a:pt x="6995919" y="6858000"/>
                </a:lnTo>
                <a:lnTo>
                  <a:pt x="6090565" y="6858000"/>
                </a:lnTo>
                <a:lnTo>
                  <a:pt x="6090565" y="6858000"/>
                </a:lnTo>
                <a:lnTo>
                  <a:pt x="0" y="6858000"/>
                </a:lnTo>
                <a:lnTo>
                  <a:pt x="0" y="0"/>
                </a:lnTo>
                <a:lnTo>
                  <a:pt x="56512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8" name="Google Shape;258;p29"/>
          <p:cNvPicPr preferRelativeResize="0"/>
          <p:nvPr/>
        </p:nvPicPr>
        <p:blipFill rotWithShape="1">
          <a:blip r:embed="rId8">
            <a:alphaModFix/>
          </a:blip>
          <a:srcRect b="8696" l="12347" r="35037" t="38353"/>
          <a:stretch/>
        </p:blipFill>
        <p:spPr>
          <a:xfrm>
            <a:off x="962157" y="647698"/>
            <a:ext cx="4817799" cy="272726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flipH="1">
            <a:off x="6649646" y="-1"/>
            <a:ext cx="559472" cy="3709642"/>
          </a:xfrm>
          <a:custGeom>
            <a:rect b="b" l="l" r="r" t="t"/>
            <a:pathLst>
              <a:path extrusionOk="0" h="3709642" w="55947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0" name="Google Shape;260;p29"/>
          <p:cNvPicPr preferRelativeResize="0"/>
          <p:nvPr/>
        </p:nvPicPr>
        <p:blipFill rotWithShape="1">
          <a:blip r:embed="rId9">
            <a:alphaModFix/>
          </a:blip>
          <a:srcRect b="17728" l="27231" r="50000" t="15983"/>
          <a:stretch/>
        </p:blipFill>
        <p:spPr>
          <a:xfrm>
            <a:off x="2536311" y="3482108"/>
            <a:ext cx="1665642" cy="2727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9E08428460C6BB4B8650B90FDACF1BFD" ma:contentTypeVersion="3" ma:contentTypeDescription="Tạo tài liệu mới." ma:contentTypeScope="" ma:versionID="6d292c1b1e36a3da02ea949f362c8340">
  <xsd:schema xmlns:xsd="http://www.w3.org/2001/XMLSchema" xmlns:xs="http://www.w3.org/2001/XMLSchema" xmlns:p="http://schemas.microsoft.com/office/2006/metadata/properties" xmlns:ns2="4221898d-b0bf-4857-9d44-c170828cea0f" targetNamespace="http://schemas.microsoft.com/office/2006/metadata/properties" ma:root="true" ma:fieldsID="8c0e9933245dc1ffe246f5382149bd86" ns2:_="">
    <xsd:import namespace="4221898d-b0bf-4857-9d44-c170828cea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1898d-b0bf-4857-9d44-c170828ce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7A3DDB-E614-44A7-8FA6-C5C1C59095CE}"/>
</file>

<file path=customXml/itemProps2.xml><?xml version="1.0" encoding="utf-8"?>
<ds:datastoreItem xmlns:ds="http://schemas.openxmlformats.org/officeDocument/2006/customXml" ds:itemID="{6DE46976-177D-41C7-8926-F4E4DEBF579D}"/>
</file>

<file path=customXml/itemProps3.xml><?xml version="1.0" encoding="utf-8"?>
<ds:datastoreItem xmlns:ds="http://schemas.openxmlformats.org/officeDocument/2006/customXml" ds:itemID="{554AE43C-42CA-49F8-A910-111789A87B3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0x0101009E08428460C6BB4B8650B90FDACF1BFD</vt:lpwstr>
  </property>
</Properties>
</file>