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embeddedFontLst>
    <p:embeddedFont>
      <p:font typeface="Noto Sans Symbols"/>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slide" Target="slides/slide17.xml"/><Relationship Id="rId34" Type="http://schemas.openxmlformats.org/officeDocument/2006/relationships/font" Target="fonts/NotoSansSymbols-regular.fntdata"/><Relationship Id="rId25" Type="http://schemas.openxmlformats.org/officeDocument/2006/relationships/slide" Target="slides/slide21.xml"/><Relationship Id="rId7" Type="http://schemas.openxmlformats.org/officeDocument/2006/relationships/slide" Target="slides/slide3.xml"/><Relationship Id="rId33" Type="http://schemas.openxmlformats.org/officeDocument/2006/relationships/slide" Target="slides/slide29.xml"/><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customXml" Target="../customXml/item3.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24" Type="http://schemas.openxmlformats.org/officeDocument/2006/relationships/slide" Target="slides/slide20.xml"/><Relationship Id="rId1" Type="http://schemas.openxmlformats.org/officeDocument/2006/relationships/theme" Target="theme/theme2.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customXml" Target="../customXml/item2.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customXml" Target="../customXml/item1.xml"/><Relationship Id="rId31" Type="http://schemas.openxmlformats.org/officeDocument/2006/relationships/slide" Target="slides/slide27.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NotoSansSymbols-bold.fntdata"/><Relationship Id="rId14" Type="http://schemas.openxmlformats.org/officeDocument/2006/relationships/slide" Target="slides/slide10.xml"/><Relationship Id="rId8" Type="http://schemas.openxmlformats.org/officeDocument/2006/relationships/slide" Target="slides/slide4.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5" name="Google Shape;25;p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11"/>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1"/>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3" name="Google Shape;93;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12"/>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2"/>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9" name="Google Shape;99;p12"/>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0" name="Google Shape;100;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12"/>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
        <p:nvSpPr>
          <p:cNvPr id="104" name="Google Shape;104;p12"/>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13"/>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3"/>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8" name="Google Shape;108;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14"/>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4"/>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14"/>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5" name="Google Shape;115;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14"/>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
        <p:nvSpPr>
          <p:cNvPr id="119" name="Google Shape;119;p14"/>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15"/>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3" name="Google Shape;123;p1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4" name="Google Shape;124;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1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6"/>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0" name="Google Shape;130;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17"/>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7"/>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6" name="Google Shape;136;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8" name="Shape 28"/>
        <p:cNvGrpSpPr/>
        <p:nvPr/>
      </p:nvGrpSpPr>
      <p:grpSpPr>
        <a:xfrm>
          <a:off x="0" y="0"/>
          <a:ext cx="0" cy="0"/>
          <a:chOff x="0" y="0"/>
          <a:chExt cx="0" cy="0"/>
        </a:xfrm>
      </p:grpSpPr>
      <p:grpSp>
        <p:nvGrpSpPr>
          <p:cNvPr id="29" name="Google Shape;29;p3"/>
          <p:cNvGrpSpPr/>
          <p:nvPr/>
        </p:nvGrpSpPr>
        <p:grpSpPr>
          <a:xfrm>
            <a:off x="0" y="-8467"/>
            <a:ext cx="12192000" cy="6866467"/>
            <a:chOff x="0" y="-8467"/>
            <a:chExt cx="12192000" cy="6866467"/>
          </a:xfrm>
        </p:grpSpPr>
        <p:sp>
          <p:nvSpPr>
            <p:cNvPr id="30" name="Google Shape;30;p3"/>
            <p:cNvSpPr/>
            <p:nvPr/>
          </p:nvSpPr>
          <p:spPr>
            <a:xfrm>
              <a:off x="0" y="-7862"/>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31" name="Google Shape;31;p3"/>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32" name="Google Shape;32;p3"/>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33" name="Google Shape;33;p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34" name="Google Shape;34;p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5" name="Google Shape;35;p3"/>
            <p:cNvSpPr/>
            <p:nvPr/>
          </p:nvSpPr>
          <p:spPr>
            <a:xfrm>
              <a:off x="8932333" y="3048000"/>
              <a:ext cx="3259667" cy="3810000"/>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37" name="Google Shape;37;p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38" name="Google Shape;38;p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39" name="Google Shape;39;p3"/>
            <p:cNvSpPr/>
            <p:nvPr/>
          </p:nvSpPr>
          <p:spPr>
            <a:xfrm>
              <a:off x="10371666" y="3589867"/>
              <a:ext cx="1817159" cy="3268133"/>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3"/>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42" name="Google Shape;42;p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4"/>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48" name="Google Shape;48;p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4" name="Google Shape;54;p5"/>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5" name="Google Shape;55;p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1" name="Google Shape;61;p6"/>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2" name="Google Shape;62;p6"/>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3" name="Google Shape;63;p6"/>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4" name="Google Shape;64;p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9"/>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9"/>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9"/>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0" name="Google Shape;80;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10"/>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0"/>
          <p:cNvSpPr/>
          <p:nvPr>
            <p:ph idx="2" type="pic"/>
          </p:nvPr>
        </p:nvSpPr>
        <p:spPr>
          <a:xfrm>
            <a:off x="677334" y="609600"/>
            <a:ext cx="8596668" cy="3845718"/>
          </a:xfrm>
          <a:prstGeom prst="rect">
            <a:avLst/>
          </a:prstGeom>
          <a:noFill/>
          <a:ln>
            <a:noFill/>
          </a:ln>
        </p:spPr>
      </p:sp>
      <p:sp>
        <p:nvSpPr>
          <p:cNvPr id="86" name="Google Shape;86;p10"/>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7" name="Google Shape;87;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9" name="Google Shape;89;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8467"/>
            <a:ext cx="12192000" cy="6866467"/>
            <a:chOff x="0" y="-8467"/>
            <a:chExt cx="12192000" cy="6866467"/>
          </a:xfrm>
        </p:grpSpPr>
        <p:cxnSp>
          <p:nvCxnSpPr>
            <p:cNvPr id="7" name="Google Shape;7;p1"/>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8" name="Google Shape;8;p1"/>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9" name="Google Shape;9;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0" name="Google Shape;10;p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667" cy="3810000"/>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13" name="Google Shape;13;p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14" name="Google Shape;14;p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5" name="Google Shape;15;p1"/>
            <p:cNvSpPr/>
            <p:nvPr/>
          </p:nvSpPr>
          <p:spPr>
            <a:xfrm>
              <a:off x="10371666" y="3589867"/>
              <a:ext cx="1817159" cy="3268133"/>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0" y="4013200"/>
              <a:ext cx="448733" cy="2844800"/>
            </a:xfrm>
            <a:prstGeom prst="triangle">
              <a:avLst>
                <a:gd fmla="val 0" name="adj"/>
              </a:avLst>
            </a:prstGeom>
            <a:solidFill>
              <a:schemeClr val="accen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9.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9.png"/><Relationship Id="rId6" Type="http://schemas.openxmlformats.org/officeDocument/2006/relationships/image" Target="../media/image47.png"/><Relationship Id="rId7"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8.png"/><Relationship Id="rId4" Type="http://schemas.openxmlformats.org/officeDocument/2006/relationships/image" Target="../media/image13.png"/><Relationship Id="rId5" Type="http://schemas.openxmlformats.org/officeDocument/2006/relationships/image" Target="../media/image48.png"/><Relationship Id="rId6" Type="http://schemas.openxmlformats.org/officeDocument/2006/relationships/image" Target="../media/image30.png"/><Relationship Id="rId7" Type="http://schemas.openxmlformats.org/officeDocument/2006/relationships/image" Target="../media/image26.png"/><Relationship Id="rId8"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1.png"/><Relationship Id="rId4" Type="http://schemas.openxmlformats.org/officeDocument/2006/relationships/image" Target="../media/image21.png"/><Relationship Id="rId5"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23.png"/><Relationship Id="rId5" Type="http://schemas.openxmlformats.org/officeDocument/2006/relationships/image" Target="../media/image28.png"/><Relationship Id="rId6"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0.png"/><Relationship Id="rId4" Type="http://schemas.openxmlformats.org/officeDocument/2006/relationships/image" Target="../media/image34.png"/><Relationship Id="rId5" Type="http://schemas.openxmlformats.org/officeDocument/2006/relationships/image" Target="../media/image41.png"/><Relationship Id="rId6" Type="http://schemas.openxmlformats.org/officeDocument/2006/relationships/image" Target="../media/image35.png"/><Relationship Id="rId7" Type="http://schemas.openxmlformats.org/officeDocument/2006/relationships/image" Target="../media/image40.png"/><Relationship Id="rId8"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6.png"/><Relationship Id="rId4" Type="http://schemas.openxmlformats.org/officeDocument/2006/relationships/image" Target="../media/image43.png"/><Relationship Id="rId5" Type="http://schemas.openxmlformats.org/officeDocument/2006/relationships/image" Target="../media/image33.png"/><Relationship Id="rId6"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2.png"/><Relationship Id="rId4" Type="http://schemas.openxmlformats.org/officeDocument/2006/relationships/image" Target="../media/image12.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000"/>
              <a:buFont typeface="Times New Roman"/>
              <a:buNone/>
            </a:pPr>
            <a:r>
              <a:rPr lang="en-US" sz="2000">
                <a:latin typeface="Times New Roman"/>
                <a:ea typeface="Times New Roman"/>
                <a:cs typeface="Times New Roman"/>
                <a:sym typeface="Times New Roman"/>
              </a:rPr>
              <a:t>ĐẶT VẤN ĐỀ</a:t>
            </a:r>
            <a:endParaRPr sz="2000">
              <a:latin typeface="Times New Roman"/>
              <a:ea typeface="Times New Roman"/>
              <a:cs typeface="Times New Roman"/>
              <a:sym typeface="Times New Roman"/>
            </a:endParaRPr>
          </a:p>
        </p:txBody>
      </p:sp>
      <p:sp>
        <p:nvSpPr>
          <p:cNvPr id="144" name="Google Shape;144;p18"/>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p:txBody>
      </p:sp>
      <p:sp>
        <p:nvSpPr>
          <p:cNvPr id="145" name="Google Shape;145;p18"/>
          <p:cNvSpPr/>
          <p:nvPr/>
        </p:nvSpPr>
        <p:spPr>
          <a:xfrm>
            <a:off x="903111" y="2644778"/>
            <a:ext cx="7868356" cy="1258421"/>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0" i="1" lang="en-US" sz="2400" u="none" cap="none" strike="noStrike">
                <a:solidFill>
                  <a:srgbClr val="000000"/>
                </a:solidFill>
                <a:latin typeface="Times New Roman"/>
                <a:ea typeface="Times New Roman"/>
                <a:cs typeface="Times New Roman"/>
                <a:sym typeface="Times New Roman"/>
              </a:rPr>
              <a:t>“Ở lớp 10, khi học về chuyển động của vật, ta đã biết có sự chuyển hoá giữa động năng và thế năng của vật. Vậy trong dao động điều hoà có sự chuyển hoá tương tự không?”</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7"/>
          <p:cNvSpPr txBox="1"/>
          <p:nvPr>
            <p:ph idx="1" type="subTitle"/>
          </p:nvPr>
        </p:nvSpPr>
        <p:spPr>
          <a:xfrm>
            <a:off x="1507067" y="1740471"/>
            <a:ext cx="1823156" cy="449574"/>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600"/>
              <a:buNone/>
            </a:pPr>
            <a:r>
              <a:rPr lang="en-US" sz="2000">
                <a:solidFill>
                  <a:schemeClr val="dk1"/>
                </a:solidFill>
                <a:latin typeface="Times New Roman"/>
                <a:ea typeface="Times New Roman"/>
                <a:cs typeface="Times New Roman"/>
                <a:sym typeface="Times New Roman"/>
              </a:rPr>
              <a:t>II. THẾ NĂNG</a:t>
            </a:r>
            <a:endParaRPr sz="2000">
              <a:solidFill>
                <a:schemeClr val="dk1"/>
              </a:solidFill>
            </a:endParaRPr>
          </a:p>
          <a:p>
            <a:pPr indent="0" lvl="0" marL="0" rtl="0" algn="r">
              <a:spcBef>
                <a:spcPts val="1000"/>
              </a:spcBef>
              <a:spcAft>
                <a:spcPts val="0"/>
              </a:spcAft>
              <a:buSzPts val="1440"/>
              <a:buNone/>
            </a:pPr>
            <a:r>
              <a:t/>
            </a:r>
            <a:endParaRPr>
              <a:latin typeface="Times New Roman"/>
              <a:ea typeface="Times New Roman"/>
              <a:cs typeface="Times New Roman"/>
              <a:sym typeface="Times New Roman"/>
            </a:endParaRPr>
          </a:p>
        </p:txBody>
      </p:sp>
      <p:sp>
        <p:nvSpPr>
          <p:cNvPr id="220" name="Google Shape;220;p27"/>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21" name="Google Shape;221;p27"/>
          <p:cNvSpPr txBox="1"/>
          <p:nvPr/>
        </p:nvSpPr>
        <p:spPr>
          <a:xfrm>
            <a:off x="1507066" y="1332260"/>
            <a:ext cx="1992487" cy="408211"/>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600"/>
              <a:buFont typeface="Noto Sans Symbols"/>
              <a:buNone/>
            </a:pPr>
            <a:r>
              <a:rPr lang="en-US" sz="2000">
                <a:solidFill>
                  <a:schemeClr val="dk1"/>
                </a:solidFill>
                <a:latin typeface="Times New Roman"/>
                <a:ea typeface="Times New Roman"/>
                <a:cs typeface="Times New Roman"/>
                <a:sym typeface="Times New Roman"/>
              </a:rPr>
              <a:t>I. ĐỘNG NĂNG</a:t>
            </a:r>
            <a:endParaRPr sz="2000">
              <a:solidFill>
                <a:schemeClr val="dk1"/>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222" name="Google Shape;222;p27"/>
          <p:cNvSpPr txBox="1"/>
          <p:nvPr/>
        </p:nvSpPr>
        <p:spPr>
          <a:xfrm>
            <a:off x="1213554" y="2103090"/>
            <a:ext cx="2116669" cy="408211"/>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spcBef>
                <a:spcPts val="0"/>
              </a:spcBef>
              <a:spcAft>
                <a:spcPts val="0"/>
              </a:spcAft>
              <a:buClr>
                <a:schemeClr val="accent1"/>
              </a:buClr>
              <a:buSzPct val="80000"/>
              <a:buFont typeface="Noto Sans Symbols"/>
              <a:buNone/>
            </a:pPr>
            <a:r>
              <a:rPr b="1" lang="en-US" sz="2400">
                <a:solidFill>
                  <a:srgbClr val="FF0000"/>
                </a:solidFill>
                <a:latin typeface="Times New Roman"/>
                <a:ea typeface="Times New Roman"/>
                <a:cs typeface="Times New Roman"/>
                <a:sym typeface="Times New Roman"/>
              </a:rPr>
              <a:t>III. CƠ NĂNG</a:t>
            </a:r>
            <a:endParaRPr b="1"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ct val="79999"/>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223" name="Google Shape;223;p27"/>
          <p:cNvSpPr/>
          <p:nvPr/>
        </p:nvSpPr>
        <p:spPr>
          <a:xfrm>
            <a:off x="1106311" y="2410023"/>
            <a:ext cx="7540272" cy="138499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Trong dao động điều hoà có sự chuyển hoá qua lại giữa động năng và thế năng của vật, còn cơ năng, tức tổng động năng và thế năng của vật thì được bảo toàn.</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pic>
        <p:nvPicPr>
          <p:cNvPr id="224" name="Google Shape;224;p27"/>
          <p:cNvPicPr preferRelativeResize="0"/>
          <p:nvPr/>
        </p:nvPicPr>
        <p:blipFill rotWithShape="1">
          <a:blip r:embed="rId3">
            <a:alphaModFix/>
          </a:blip>
          <a:srcRect b="0" l="0" r="0" t="0"/>
          <a:stretch/>
        </p:blipFill>
        <p:spPr>
          <a:xfrm>
            <a:off x="1592448" y="3384938"/>
            <a:ext cx="4333790" cy="683876"/>
          </a:xfrm>
          <a:prstGeom prst="rect">
            <a:avLst/>
          </a:prstGeom>
          <a:noFill/>
          <a:ln>
            <a:noFill/>
          </a:ln>
        </p:spPr>
      </p:pic>
      <p:pic>
        <p:nvPicPr>
          <p:cNvPr id="225" name="Google Shape;225;p27"/>
          <p:cNvPicPr preferRelativeResize="0"/>
          <p:nvPr/>
        </p:nvPicPr>
        <p:blipFill rotWithShape="1">
          <a:blip r:embed="rId4">
            <a:alphaModFix/>
          </a:blip>
          <a:srcRect b="0" l="0" r="0" t="0"/>
          <a:stretch/>
        </p:blipFill>
        <p:spPr>
          <a:xfrm>
            <a:off x="8854999" y="3020992"/>
            <a:ext cx="2997405" cy="2603306"/>
          </a:xfrm>
          <a:prstGeom prst="rect">
            <a:avLst/>
          </a:prstGeom>
          <a:noFill/>
          <a:ln>
            <a:noFill/>
          </a:ln>
        </p:spPr>
      </p:pic>
      <p:sp>
        <p:nvSpPr>
          <p:cNvPr id="226" name="Google Shape;226;p27"/>
          <p:cNvSpPr/>
          <p:nvPr/>
        </p:nvSpPr>
        <p:spPr>
          <a:xfrm>
            <a:off x="1106311" y="4027659"/>
            <a:ext cx="7887218" cy="21236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-Khi vật di chuyển từ biên âm đến vị trí cân bằng thì thế năng giảm động năng tăng và ngược lại.</a:t>
            </a:r>
            <a:endParaRPr sz="2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-Khi vật đi chuyển từ vị trí cân bằng đến biên dương thì thế năng tăng động năng giảm và ngược lại.</a:t>
            </a:r>
            <a:endParaRPr sz="2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-Vật đạt động năng cực đại khi ở vị trí cân bằng và cực tiểu khi ở vị trí biên còn thế năng thì ngược lại.</a:t>
            </a:r>
            <a:endParaRPr sz="2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2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animEffect filter="fade" transition="in">
                                      <p:cBhvr>
                                        <p:cTn dur="500"/>
                                        <p:tgtEl>
                                          <p:spTgt spid="2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1" st="1"/>
                                            </p:txEl>
                                          </p:spTgt>
                                        </p:tgtEl>
                                        <p:attrNameLst>
                                          <p:attrName>style.visibility</p:attrName>
                                        </p:attrNameLst>
                                      </p:cBhvr>
                                      <p:to>
                                        <p:strVal val="visible"/>
                                      </p:to>
                                    </p:set>
                                    <p:animEffect filter="fade" transition="in">
                                      <p:cBhvr>
                                        <p:cTn dur="500"/>
                                        <p:tgtEl>
                                          <p:spTgt spid="2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2" st="2"/>
                                            </p:txEl>
                                          </p:spTgt>
                                        </p:tgtEl>
                                        <p:attrNameLst>
                                          <p:attrName>style.visibility</p:attrName>
                                        </p:attrNameLst>
                                      </p:cBhvr>
                                      <p:to>
                                        <p:strVal val="visible"/>
                                      </p:to>
                                    </p:set>
                                    <p:animEffect filter="fade" transition="in">
                                      <p:cBhvr>
                                        <p:cTn dur="500"/>
                                        <p:tgtEl>
                                          <p:spTgt spid="22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8"/>
          <p:cNvSpPr txBox="1"/>
          <p:nvPr>
            <p:ph idx="1" type="subTitle"/>
          </p:nvPr>
        </p:nvSpPr>
        <p:spPr>
          <a:xfrm>
            <a:off x="1507067" y="1740471"/>
            <a:ext cx="1823156" cy="449574"/>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600"/>
              <a:buNone/>
            </a:pPr>
            <a:r>
              <a:rPr lang="en-US" sz="2000">
                <a:solidFill>
                  <a:schemeClr val="dk1"/>
                </a:solidFill>
                <a:latin typeface="Times New Roman"/>
                <a:ea typeface="Times New Roman"/>
                <a:cs typeface="Times New Roman"/>
                <a:sym typeface="Times New Roman"/>
              </a:rPr>
              <a:t>II. THẾ NĂNG</a:t>
            </a:r>
            <a:endParaRPr sz="2000">
              <a:solidFill>
                <a:schemeClr val="dk1"/>
              </a:solidFill>
            </a:endParaRPr>
          </a:p>
          <a:p>
            <a:pPr indent="0" lvl="0" marL="0" rtl="0" algn="r">
              <a:spcBef>
                <a:spcPts val="1000"/>
              </a:spcBef>
              <a:spcAft>
                <a:spcPts val="0"/>
              </a:spcAft>
              <a:buSzPts val="1440"/>
              <a:buNone/>
            </a:pPr>
            <a:r>
              <a:t/>
            </a:r>
            <a:endParaRPr>
              <a:latin typeface="Times New Roman"/>
              <a:ea typeface="Times New Roman"/>
              <a:cs typeface="Times New Roman"/>
              <a:sym typeface="Times New Roman"/>
            </a:endParaRPr>
          </a:p>
        </p:txBody>
      </p:sp>
      <p:sp>
        <p:nvSpPr>
          <p:cNvPr id="232" name="Google Shape;232;p28"/>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33" name="Google Shape;233;p28"/>
          <p:cNvSpPr txBox="1"/>
          <p:nvPr/>
        </p:nvSpPr>
        <p:spPr>
          <a:xfrm>
            <a:off x="1507066" y="1332260"/>
            <a:ext cx="1992487" cy="408211"/>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600"/>
              <a:buFont typeface="Noto Sans Symbols"/>
              <a:buNone/>
            </a:pPr>
            <a:r>
              <a:rPr lang="en-US" sz="2000">
                <a:solidFill>
                  <a:schemeClr val="dk1"/>
                </a:solidFill>
                <a:latin typeface="Times New Roman"/>
                <a:ea typeface="Times New Roman"/>
                <a:cs typeface="Times New Roman"/>
                <a:sym typeface="Times New Roman"/>
              </a:rPr>
              <a:t>I. ĐỘNG NĂNG</a:t>
            </a:r>
            <a:endParaRPr sz="2000">
              <a:solidFill>
                <a:schemeClr val="dk1"/>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234" name="Google Shape;234;p28"/>
          <p:cNvSpPr txBox="1"/>
          <p:nvPr/>
        </p:nvSpPr>
        <p:spPr>
          <a:xfrm>
            <a:off x="1213554" y="2103090"/>
            <a:ext cx="2116669" cy="408211"/>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spcBef>
                <a:spcPts val="0"/>
              </a:spcBef>
              <a:spcAft>
                <a:spcPts val="0"/>
              </a:spcAft>
              <a:buClr>
                <a:schemeClr val="accent1"/>
              </a:buClr>
              <a:buSzPct val="80000"/>
              <a:buFont typeface="Noto Sans Symbols"/>
              <a:buNone/>
            </a:pPr>
            <a:r>
              <a:rPr b="1" lang="en-US" sz="2400">
                <a:solidFill>
                  <a:srgbClr val="FF0000"/>
                </a:solidFill>
                <a:latin typeface="Times New Roman"/>
                <a:ea typeface="Times New Roman"/>
                <a:cs typeface="Times New Roman"/>
                <a:sym typeface="Times New Roman"/>
              </a:rPr>
              <a:t>III. CƠ NĂNG</a:t>
            </a:r>
            <a:endParaRPr b="1"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ct val="79999"/>
              <a:buFont typeface="Noto Sans Symbols"/>
              <a:buNone/>
            </a:pPr>
            <a:r>
              <a:t/>
            </a:r>
            <a:endParaRPr sz="1800">
              <a:solidFill>
                <a:srgbClr val="7F7F7F"/>
              </a:solidFill>
              <a:latin typeface="Times New Roman"/>
              <a:ea typeface="Times New Roman"/>
              <a:cs typeface="Times New Roman"/>
              <a:sym typeface="Times New Roman"/>
            </a:endParaRPr>
          </a:p>
        </p:txBody>
      </p:sp>
      <p:pic>
        <p:nvPicPr>
          <p:cNvPr id="235" name="Google Shape;235;p28"/>
          <p:cNvPicPr preferRelativeResize="0"/>
          <p:nvPr/>
        </p:nvPicPr>
        <p:blipFill rotWithShape="1">
          <a:blip r:embed="rId3">
            <a:alphaModFix/>
          </a:blip>
          <a:srcRect b="0" l="0" r="0" t="0"/>
          <a:stretch/>
        </p:blipFill>
        <p:spPr>
          <a:xfrm>
            <a:off x="7942971" y="5069710"/>
            <a:ext cx="4249029" cy="1788289"/>
          </a:xfrm>
          <a:prstGeom prst="rect">
            <a:avLst/>
          </a:prstGeom>
          <a:noFill/>
          <a:ln>
            <a:noFill/>
          </a:ln>
        </p:spPr>
      </p:pic>
      <p:sp>
        <p:nvSpPr>
          <p:cNvPr id="236" name="Google Shape;236;p28"/>
          <p:cNvSpPr/>
          <p:nvPr/>
        </p:nvSpPr>
        <p:spPr>
          <a:xfrm>
            <a:off x="1507066" y="2425339"/>
            <a:ext cx="8447162" cy="44935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a) -Từ 0 đến T/4: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tăng từ 0 đến giá trị lớn nhất tại T/4,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giảm từ giá trị lớn nhất về 0 tại T/4</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-Từ T/4 đến T/2: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giảm từ giá trị lớn nhất về 0 tại T/2,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tăng từ 0 đến giá trị lớn nhất tại T/2</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-Từ T/2 đến 3T/4: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tăng từ 0 đạt giá trị lớn nhất tại 3T/4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giảm từ giá trị lớn nhất về 0 tại 3T/4</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-Từ 3T/4 đến T: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giảm từ giá trị lớn nhất về 0 tại T,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tăng từ 0 đến giá trị lớn nhất tại T</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b) -Tại thời điểm t = 0: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0,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-Tại thời điểm t = T/8: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W/2</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-Tại thời điểm t = T/4: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0</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-Tại thời điểm t = 3T/8: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W/2</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ở mỗi thời điểm trên ta đều có: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9"/>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42" name="Google Shape;242;p29"/>
          <p:cNvSpPr/>
          <p:nvPr/>
        </p:nvSpPr>
        <p:spPr>
          <a:xfrm>
            <a:off x="1334069" y="1285078"/>
            <a:ext cx="9292281"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1. Con lắc lò xo:</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pic>
        <p:nvPicPr>
          <p:cNvPr id="243" name="Google Shape;243;p29"/>
          <p:cNvPicPr preferRelativeResize="0"/>
          <p:nvPr/>
        </p:nvPicPr>
        <p:blipFill rotWithShape="1">
          <a:blip r:embed="rId3">
            <a:alphaModFix/>
          </a:blip>
          <a:srcRect b="0" l="0" r="0" t="0"/>
          <a:stretch/>
        </p:blipFill>
        <p:spPr>
          <a:xfrm>
            <a:off x="1334069" y="2211858"/>
            <a:ext cx="8749045" cy="46461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0"/>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pic>
        <p:nvPicPr>
          <p:cNvPr id="249" name="Google Shape;249;p30"/>
          <p:cNvPicPr preferRelativeResize="0"/>
          <p:nvPr/>
        </p:nvPicPr>
        <p:blipFill rotWithShape="1">
          <a:blip r:embed="rId3">
            <a:alphaModFix/>
          </a:blip>
          <a:srcRect b="0" l="0" r="0" t="0"/>
          <a:stretch/>
        </p:blipFill>
        <p:spPr>
          <a:xfrm>
            <a:off x="2011080" y="2817495"/>
            <a:ext cx="2641497" cy="690705"/>
          </a:xfrm>
          <a:prstGeom prst="rect">
            <a:avLst/>
          </a:prstGeom>
          <a:noFill/>
          <a:ln>
            <a:noFill/>
          </a:ln>
        </p:spPr>
      </p:pic>
      <p:pic>
        <p:nvPicPr>
          <p:cNvPr id="250" name="Google Shape;250;p30"/>
          <p:cNvPicPr preferRelativeResize="0"/>
          <p:nvPr/>
        </p:nvPicPr>
        <p:blipFill rotWithShape="1">
          <a:blip r:embed="rId4">
            <a:alphaModFix/>
          </a:blip>
          <a:srcRect b="0" l="0" r="0" t="0"/>
          <a:stretch/>
        </p:blipFill>
        <p:spPr>
          <a:xfrm>
            <a:off x="4463258" y="3448216"/>
            <a:ext cx="1654321" cy="772505"/>
          </a:xfrm>
          <a:prstGeom prst="rect">
            <a:avLst/>
          </a:prstGeom>
          <a:noFill/>
          <a:ln>
            <a:noFill/>
          </a:ln>
        </p:spPr>
      </p:pic>
      <p:pic>
        <p:nvPicPr>
          <p:cNvPr id="251" name="Google Shape;251;p30"/>
          <p:cNvPicPr preferRelativeResize="0"/>
          <p:nvPr/>
        </p:nvPicPr>
        <p:blipFill rotWithShape="1">
          <a:blip r:embed="rId5">
            <a:alphaModFix/>
          </a:blip>
          <a:srcRect b="0" l="0" r="0" t="0"/>
          <a:stretch/>
        </p:blipFill>
        <p:spPr>
          <a:xfrm>
            <a:off x="8885953" y="3448216"/>
            <a:ext cx="2179668" cy="793835"/>
          </a:xfrm>
          <a:prstGeom prst="rect">
            <a:avLst/>
          </a:prstGeom>
          <a:noFill/>
          <a:ln>
            <a:noFill/>
          </a:ln>
        </p:spPr>
      </p:pic>
      <p:pic>
        <p:nvPicPr>
          <p:cNvPr id="252" name="Google Shape;252;p30"/>
          <p:cNvPicPr preferRelativeResize="0"/>
          <p:nvPr/>
        </p:nvPicPr>
        <p:blipFill rotWithShape="1">
          <a:blip r:embed="rId6">
            <a:alphaModFix/>
          </a:blip>
          <a:srcRect b="0" l="0" r="0" t="0"/>
          <a:stretch/>
        </p:blipFill>
        <p:spPr>
          <a:xfrm>
            <a:off x="1334069" y="5501531"/>
            <a:ext cx="7217514" cy="652134"/>
          </a:xfrm>
          <a:prstGeom prst="rect">
            <a:avLst/>
          </a:prstGeom>
          <a:noFill/>
          <a:ln>
            <a:noFill/>
          </a:ln>
        </p:spPr>
      </p:pic>
      <p:sp>
        <p:nvSpPr>
          <p:cNvPr id="253" name="Google Shape;253;p30"/>
          <p:cNvSpPr/>
          <p:nvPr/>
        </p:nvSpPr>
        <p:spPr>
          <a:xfrm>
            <a:off x="1334069" y="1273410"/>
            <a:ext cx="9292281" cy="178510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1. Con lắc lò xo:</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Nếu chọn mốc thế năng ở vị trí cân bằng, thì thế năng đàn hồi của con lắc lò xo ở li độ x là: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sp>
        <p:nvSpPr>
          <p:cNvPr id="254" name="Google Shape;254;p30"/>
          <p:cNvSpPr/>
          <p:nvPr/>
        </p:nvSpPr>
        <p:spPr>
          <a:xfrm>
            <a:off x="3891158" y="2917728"/>
            <a:ext cx="3365459"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k: là độ cứng của lò xo)</a:t>
            </a:r>
            <a:endParaRPr b="0" i="0" sz="2200" u="none" cap="none" strike="noStrike">
              <a:solidFill>
                <a:schemeClr val="dk1"/>
              </a:solidFill>
              <a:latin typeface="Times New Roman"/>
              <a:ea typeface="Times New Roman"/>
              <a:cs typeface="Times New Roman"/>
              <a:sym typeface="Times New Roman"/>
            </a:endParaRPr>
          </a:p>
        </p:txBody>
      </p:sp>
      <p:sp>
        <p:nvSpPr>
          <p:cNvPr id="255" name="Google Shape;255;p30"/>
          <p:cNvSpPr/>
          <p:nvPr/>
        </p:nvSpPr>
        <p:spPr>
          <a:xfrm>
            <a:off x="6117579" y="3597557"/>
            <a:ext cx="2768374"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Chu kì con lắc lò xo: </a:t>
            </a:r>
            <a:endParaRPr b="0" i="0" sz="2200" u="none" cap="none" strike="noStrike">
              <a:solidFill>
                <a:schemeClr val="dk1"/>
              </a:solidFill>
              <a:latin typeface="Times New Roman"/>
              <a:ea typeface="Times New Roman"/>
              <a:cs typeface="Times New Roman"/>
              <a:sym typeface="Times New Roman"/>
            </a:endParaRPr>
          </a:p>
        </p:txBody>
      </p:sp>
      <p:sp>
        <p:nvSpPr>
          <p:cNvPr id="256" name="Google Shape;256;p30"/>
          <p:cNvSpPr/>
          <p:nvPr/>
        </p:nvSpPr>
        <p:spPr>
          <a:xfrm>
            <a:off x="1334071" y="4806420"/>
            <a:ext cx="929228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Cơ năng con lắc lò xo: </a:t>
            </a:r>
            <a:endParaRPr b="0" i="0" sz="2200" u="none" cap="none" strike="noStrike">
              <a:solidFill>
                <a:schemeClr val="dk1"/>
              </a:solidFill>
              <a:latin typeface="Times New Roman"/>
              <a:ea typeface="Times New Roman"/>
              <a:cs typeface="Times New Roman"/>
              <a:sym typeface="Times New Roman"/>
            </a:endParaRPr>
          </a:p>
        </p:txBody>
      </p:sp>
      <p:sp>
        <p:nvSpPr>
          <p:cNvPr id="257" name="Google Shape;257;p30"/>
          <p:cNvSpPr/>
          <p:nvPr/>
        </p:nvSpPr>
        <p:spPr>
          <a:xfrm>
            <a:off x="7751630" y="5616543"/>
            <a:ext cx="929228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hằng số</a:t>
            </a:r>
            <a:endParaRPr b="0" i="0" sz="2200" u="none" cap="none" strike="noStrike">
              <a:solidFill>
                <a:schemeClr val="dk1"/>
              </a:solidFill>
              <a:latin typeface="Times New Roman"/>
              <a:ea typeface="Times New Roman"/>
              <a:cs typeface="Times New Roman"/>
              <a:sym typeface="Times New Roman"/>
            </a:endParaRPr>
          </a:p>
        </p:txBody>
      </p:sp>
      <p:sp>
        <p:nvSpPr>
          <p:cNvPr id="258" name="Google Shape;258;p30"/>
          <p:cNvSpPr/>
          <p:nvPr/>
        </p:nvSpPr>
        <p:spPr>
          <a:xfrm>
            <a:off x="1320789" y="3654929"/>
            <a:ext cx="3185487"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-Tần số góc con lắc lò xo: </a:t>
            </a:r>
            <a:endParaRPr sz="2200">
              <a:solidFill>
                <a:schemeClr val="dk1"/>
              </a:solidFill>
              <a:latin typeface="Trebuchet MS"/>
              <a:ea typeface="Trebuchet MS"/>
              <a:cs typeface="Trebuchet MS"/>
              <a:sym typeface="Trebuchet MS"/>
            </a:endParaRPr>
          </a:p>
        </p:txBody>
      </p:sp>
      <p:pic>
        <p:nvPicPr>
          <p:cNvPr id="259" name="Google Shape;259;p30"/>
          <p:cNvPicPr preferRelativeResize="0"/>
          <p:nvPr/>
        </p:nvPicPr>
        <p:blipFill rotWithShape="1">
          <a:blip r:embed="rId7">
            <a:alphaModFix/>
          </a:blip>
          <a:srcRect b="0" l="0" r="0" t="0"/>
          <a:stretch/>
        </p:blipFill>
        <p:spPr>
          <a:xfrm>
            <a:off x="10799348" y="1539276"/>
            <a:ext cx="1392652" cy="3038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2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1"/>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65" name="Google Shape;265;p31"/>
          <p:cNvSpPr/>
          <p:nvPr/>
        </p:nvSpPr>
        <p:spPr>
          <a:xfrm>
            <a:off x="1334069" y="1611964"/>
            <a:ext cx="9292281"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1. Con lắc lò xo:</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pic>
        <p:nvPicPr>
          <p:cNvPr id="266" name="Google Shape;266;p31"/>
          <p:cNvPicPr preferRelativeResize="0"/>
          <p:nvPr/>
        </p:nvPicPr>
        <p:blipFill rotWithShape="1">
          <a:blip r:embed="rId3">
            <a:alphaModFix/>
          </a:blip>
          <a:srcRect b="0" l="0" r="0" t="0"/>
          <a:stretch/>
        </p:blipFill>
        <p:spPr>
          <a:xfrm>
            <a:off x="10693229" y="1811124"/>
            <a:ext cx="1392652" cy="3038475"/>
          </a:xfrm>
          <a:prstGeom prst="rect">
            <a:avLst/>
          </a:prstGeom>
          <a:noFill/>
          <a:ln>
            <a:noFill/>
          </a:ln>
        </p:spPr>
      </p:pic>
      <p:pic>
        <p:nvPicPr>
          <p:cNvPr id="267" name="Google Shape;267;p31"/>
          <p:cNvPicPr preferRelativeResize="0"/>
          <p:nvPr/>
        </p:nvPicPr>
        <p:blipFill rotWithShape="1">
          <a:blip r:embed="rId4">
            <a:alphaModFix/>
          </a:blip>
          <a:srcRect b="0" l="0" r="0" t="0"/>
          <a:stretch/>
        </p:blipFill>
        <p:spPr>
          <a:xfrm>
            <a:off x="1008159" y="2460463"/>
            <a:ext cx="9359160" cy="2028825"/>
          </a:xfrm>
          <a:prstGeom prst="rect">
            <a:avLst/>
          </a:prstGeom>
          <a:noFill/>
          <a:ln>
            <a:noFill/>
          </a:ln>
        </p:spPr>
      </p:pic>
      <p:grpSp>
        <p:nvGrpSpPr>
          <p:cNvPr id="268" name="Google Shape;268;p31"/>
          <p:cNvGrpSpPr/>
          <p:nvPr/>
        </p:nvGrpSpPr>
        <p:grpSpPr>
          <a:xfrm>
            <a:off x="1133533" y="4454303"/>
            <a:ext cx="4681969" cy="694800"/>
            <a:chOff x="1133533" y="4454303"/>
            <a:chExt cx="4681969" cy="694800"/>
          </a:xfrm>
        </p:grpSpPr>
        <p:sp>
          <p:nvSpPr>
            <p:cNvPr id="269" name="Google Shape;269;p31"/>
            <p:cNvSpPr/>
            <p:nvPr/>
          </p:nvSpPr>
          <p:spPr>
            <a:xfrm>
              <a:off x="1133533" y="4564907"/>
              <a:ext cx="2993624"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1. Chu kì con lắc lò xo: </a:t>
              </a:r>
              <a:endParaRPr b="0" i="0" sz="2200" u="none" cap="none" strike="noStrike">
                <a:solidFill>
                  <a:schemeClr val="dk1"/>
                </a:solidFill>
                <a:latin typeface="Arial"/>
                <a:ea typeface="Arial"/>
                <a:cs typeface="Arial"/>
                <a:sym typeface="Arial"/>
              </a:endParaRPr>
            </a:p>
          </p:txBody>
        </p:sp>
        <p:pic>
          <p:nvPicPr>
            <p:cNvPr id="270" name="Google Shape;270;p31"/>
            <p:cNvPicPr preferRelativeResize="0"/>
            <p:nvPr/>
          </p:nvPicPr>
          <p:blipFill rotWithShape="1">
            <a:blip r:embed="rId5">
              <a:alphaModFix/>
            </a:blip>
            <a:srcRect b="0" l="0" r="0" t="0"/>
            <a:stretch/>
          </p:blipFill>
          <p:spPr>
            <a:xfrm>
              <a:off x="4127157" y="4454303"/>
              <a:ext cx="1688345" cy="694800"/>
            </a:xfrm>
            <a:prstGeom prst="rect">
              <a:avLst/>
            </a:prstGeom>
            <a:noFill/>
            <a:ln>
              <a:noFill/>
            </a:ln>
          </p:spPr>
        </p:pic>
      </p:grpSp>
      <p:sp>
        <p:nvSpPr>
          <p:cNvPr id="271" name="Google Shape;271;p31"/>
          <p:cNvSpPr/>
          <p:nvPr/>
        </p:nvSpPr>
        <p:spPr>
          <a:xfrm>
            <a:off x="1133533" y="5065663"/>
            <a:ext cx="6465873" cy="76944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2. Thực hiện bằng đồng hồ bấm giờ thấy kết quả giống với công thức tính với sai số nhỏ hơn 0,01s</a:t>
            </a:r>
            <a:endParaRPr b="0" i="0" sz="22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2"/>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77" name="Google Shape;277;p32"/>
          <p:cNvSpPr/>
          <p:nvPr/>
        </p:nvSpPr>
        <p:spPr>
          <a:xfrm>
            <a:off x="3225114" y="3247343"/>
            <a:ext cx="2743200" cy="3624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78" name="Google Shape;278;p32"/>
          <p:cNvSpPr/>
          <p:nvPr/>
        </p:nvSpPr>
        <p:spPr>
          <a:xfrm>
            <a:off x="1334069" y="1438966"/>
            <a:ext cx="9478093"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lang="en-US" sz="2200">
                <a:solidFill>
                  <a:schemeClr val="dk1"/>
                </a:solidFill>
                <a:latin typeface="Times New Roman"/>
                <a:ea typeface="Times New Roman"/>
                <a:cs typeface="Times New Roman"/>
                <a:sym typeface="Times New Roman"/>
              </a:rPr>
              <a:t>2</a:t>
            </a:r>
            <a:r>
              <a:rPr b="1" i="0" lang="en-US" sz="2200" u="none" cap="none" strike="noStrike">
                <a:solidFill>
                  <a:schemeClr val="dk1"/>
                </a:solidFill>
                <a:latin typeface="Times New Roman"/>
                <a:ea typeface="Times New Roman"/>
                <a:cs typeface="Times New Roman"/>
                <a:sym typeface="Times New Roman"/>
              </a:rPr>
              <a:t>. Con lắc </a:t>
            </a:r>
            <a:r>
              <a:rPr b="1" lang="en-US" sz="2200">
                <a:solidFill>
                  <a:schemeClr val="dk1"/>
                </a:solidFill>
                <a:latin typeface="Times New Roman"/>
                <a:ea typeface="Times New Roman"/>
                <a:cs typeface="Times New Roman"/>
                <a:sym typeface="Times New Roman"/>
              </a:rPr>
              <a:t>đơn</a:t>
            </a:r>
            <a:r>
              <a:rPr b="1" i="0" lang="en-US" sz="2200" u="none" cap="none" strike="noStrike">
                <a:solidFill>
                  <a:schemeClr val="dk1"/>
                </a:solidFill>
                <a:latin typeface="Times New Roman"/>
                <a:ea typeface="Times New Roman"/>
                <a:cs typeface="Times New Roman"/>
                <a:sym typeface="Times New Roman"/>
              </a:rPr>
              <a:t>:</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pic>
        <p:nvPicPr>
          <p:cNvPr id="279" name="Google Shape;279;p32"/>
          <p:cNvPicPr preferRelativeResize="0"/>
          <p:nvPr/>
        </p:nvPicPr>
        <p:blipFill rotWithShape="1">
          <a:blip r:embed="rId3">
            <a:alphaModFix/>
          </a:blip>
          <a:srcRect b="0" l="0" r="0" t="0"/>
          <a:stretch/>
        </p:blipFill>
        <p:spPr>
          <a:xfrm>
            <a:off x="1037969" y="2333490"/>
            <a:ext cx="4633782" cy="3511255"/>
          </a:xfrm>
          <a:prstGeom prst="rect">
            <a:avLst/>
          </a:prstGeom>
          <a:noFill/>
          <a:ln>
            <a:noFill/>
          </a:ln>
        </p:spPr>
      </p:pic>
      <p:pic>
        <p:nvPicPr>
          <p:cNvPr id="280" name="Google Shape;280;p32"/>
          <p:cNvPicPr preferRelativeResize="0"/>
          <p:nvPr/>
        </p:nvPicPr>
        <p:blipFill rotWithShape="1">
          <a:blip r:embed="rId4">
            <a:alphaModFix/>
          </a:blip>
          <a:srcRect b="0" l="0" r="0" t="0"/>
          <a:stretch/>
        </p:blipFill>
        <p:spPr>
          <a:xfrm>
            <a:off x="6649798" y="2333490"/>
            <a:ext cx="2418196" cy="3390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3"/>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pic>
        <p:nvPicPr>
          <p:cNvPr id="286" name="Google Shape;286;p33"/>
          <p:cNvPicPr preferRelativeResize="0"/>
          <p:nvPr/>
        </p:nvPicPr>
        <p:blipFill rotWithShape="1">
          <a:blip r:embed="rId3">
            <a:alphaModFix/>
          </a:blip>
          <a:srcRect b="0" l="0" r="0" t="0"/>
          <a:stretch/>
        </p:blipFill>
        <p:spPr>
          <a:xfrm>
            <a:off x="8811811" y="2243569"/>
            <a:ext cx="258048" cy="267848"/>
          </a:xfrm>
          <a:prstGeom prst="rect">
            <a:avLst/>
          </a:prstGeom>
          <a:noFill/>
          <a:ln>
            <a:noFill/>
          </a:ln>
        </p:spPr>
      </p:pic>
      <p:pic>
        <p:nvPicPr>
          <p:cNvPr id="287" name="Google Shape;287;p33"/>
          <p:cNvPicPr preferRelativeResize="0"/>
          <p:nvPr/>
        </p:nvPicPr>
        <p:blipFill rotWithShape="1">
          <a:blip r:embed="rId4">
            <a:alphaModFix/>
          </a:blip>
          <a:srcRect b="0" l="0" r="0" t="0"/>
          <a:stretch/>
        </p:blipFill>
        <p:spPr>
          <a:xfrm>
            <a:off x="2766572" y="3020585"/>
            <a:ext cx="618554" cy="647816"/>
          </a:xfrm>
          <a:prstGeom prst="rect">
            <a:avLst/>
          </a:prstGeom>
          <a:noFill/>
          <a:ln>
            <a:noFill/>
          </a:ln>
        </p:spPr>
      </p:pic>
      <p:sp>
        <p:nvSpPr>
          <p:cNvPr id="288" name="Google Shape;288;p33"/>
          <p:cNvSpPr/>
          <p:nvPr/>
        </p:nvSpPr>
        <p:spPr>
          <a:xfrm>
            <a:off x="3225114" y="3247343"/>
            <a:ext cx="2743200" cy="3624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grpSp>
        <p:nvGrpSpPr>
          <p:cNvPr id="289" name="Google Shape;289;p33"/>
          <p:cNvGrpSpPr/>
          <p:nvPr/>
        </p:nvGrpSpPr>
        <p:grpSpPr>
          <a:xfrm>
            <a:off x="1334069" y="1438966"/>
            <a:ext cx="9478093" cy="2083851"/>
            <a:chOff x="1334069" y="1438966"/>
            <a:chExt cx="9478093" cy="2083851"/>
          </a:xfrm>
        </p:grpSpPr>
        <p:sp>
          <p:nvSpPr>
            <p:cNvPr id="290" name="Google Shape;290;p33"/>
            <p:cNvSpPr/>
            <p:nvPr/>
          </p:nvSpPr>
          <p:spPr>
            <a:xfrm>
              <a:off x="1334069" y="1438966"/>
              <a:ext cx="9478093"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lang="en-US" sz="2200">
                  <a:solidFill>
                    <a:schemeClr val="dk1"/>
                  </a:solidFill>
                  <a:latin typeface="Times New Roman"/>
                  <a:ea typeface="Times New Roman"/>
                  <a:cs typeface="Times New Roman"/>
                  <a:sym typeface="Times New Roman"/>
                </a:rPr>
                <a:t>2</a:t>
              </a:r>
              <a:r>
                <a:rPr b="1" i="0" lang="en-US" sz="2200" u="none" cap="none" strike="noStrike">
                  <a:solidFill>
                    <a:schemeClr val="dk1"/>
                  </a:solidFill>
                  <a:latin typeface="Times New Roman"/>
                  <a:ea typeface="Times New Roman"/>
                  <a:cs typeface="Times New Roman"/>
                  <a:sym typeface="Times New Roman"/>
                </a:rPr>
                <a:t>. Con lắc </a:t>
              </a:r>
              <a:r>
                <a:rPr b="1" lang="en-US" sz="2200">
                  <a:solidFill>
                    <a:schemeClr val="dk1"/>
                  </a:solidFill>
                  <a:latin typeface="Times New Roman"/>
                  <a:ea typeface="Times New Roman"/>
                  <a:cs typeface="Times New Roman"/>
                  <a:sym typeface="Times New Roman"/>
                </a:rPr>
                <a:t>đơn</a:t>
              </a:r>
              <a:r>
                <a:rPr b="1" i="0" lang="en-US" sz="2200" u="none" cap="none" strike="noStrike">
                  <a:solidFill>
                    <a:schemeClr val="dk1"/>
                  </a:solidFill>
                  <a:latin typeface="Times New Roman"/>
                  <a:ea typeface="Times New Roman"/>
                  <a:cs typeface="Times New Roman"/>
                  <a:sym typeface="Times New Roman"/>
                </a:rPr>
                <a:t>:</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Nếu chọn mốc thế năng ở vị trí cân bằng, thì thế năng </a:t>
              </a:r>
              <a:r>
                <a:rPr lang="en-US" sz="2200">
                  <a:solidFill>
                    <a:schemeClr val="dk1"/>
                  </a:solidFill>
                  <a:latin typeface="Times New Roman"/>
                  <a:ea typeface="Times New Roman"/>
                  <a:cs typeface="Times New Roman"/>
                  <a:sym typeface="Times New Roman"/>
                </a:rPr>
                <a:t>ở li độ góc     là: </a:t>
              </a:r>
              <a:endParaRPr b="0" i="0" sz="2200" u="none" cap="none" strike="noStrike">
                <a:solidFill>
                  <a:schemeClr val="dk1"/>
                </a:solidFill>
                <a:latin typeface="Times New Roman"/>
                <a:ea typeface="Times New Roman"/>
                <a:cs typeface="Times New Roman"/>
                <a:sym typeface="Times New Roman"/>
              </a:endParaRPr>
            </a:p>
          </p:txBody>
        </p:sp>
        <p:pic>
          <p:nvPicPr>
            <p:cNvPr id="291" name="Google Shape;291;p33"/>
            <p:cNvPicPr preferRelativeResize="0"/>
            <p:nvPr/>
          </p:nvPicPr>
          <p:blipFill rotWithShape="1">
            <a:blip r:embed="rId5">
              <a:alphaModFix/>
            </a:blip>
            <a:srcRect b="0" l="0" r="0" t="0"/>
            <a:stretch/>
          </p:blipFill>
          <p:spPr>
            <a:xfrm>
              <a:off x="2079783" y="2618277"/>
              <a:ext cx="3751396" cy="374978"/>
            </a:xfrm>
            <a:prstGeom prst="rect">
              <a:avLst/>
            </a:prstGeom>
            <a:noFill/>
            <a:ln>
              <a:noFill/>
            </a:ln>
          </p:spPr>
        </p:pic>
        <p:sp>
          <p:nvSpPr>
            <p:cNvPr id="292" name="Google Shape;292;p33"/>
            <p:cNvSpPr/>
            <p:nvPr/>
          </p:nvSpPr>
          <p:spPr>
            <a:xfrm flipH="1">
              <a:off x="2021649" y="3122707"/>
              <a:ext cx="7619061" cy="40011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Times New Roman"/>
                <a:buNone/>
              </a:pPr>
              <a:r>
                <a:rPr b="0" i="0" lang="en-US" sz="2000" u="none" cap="none" strike="noStrike">
                  <a:solidFill>
                    <a:schemeClr val="dk1"/>
                  </a:solidFill>
                  <a:latin typeface="Times New Roman"/>
                  <a:ea typeface="Times New Roman"/>
                  <a:cs typeface="Times New Roman"/>
                  <a:sym typeface="Times New Roman"/>
                </a:rPr>
                <a:t> ( Với          </a:t>
              </a:r>
              <a:r>
                <a:rPr b="0" i="0" lang="en-US" sz="2000" u="none" cap="none" strike="noStrike">
                  <a:solidFill>
                    <a:schemeClr val="dk1"/>
                  </a:solidFill>
                  <a:latin typeface="Times New Roman"/>
                  <a:ea typeface="Times New Roman"/>
                  <a:cs typeface="Times New Roman"/>
                  <a:sym typeface="Times New Roman"/>
                </a:rPr>
                <a:t>    trong đó: </a:t>
              </a:r>
              <a:r>
                <a:rPr b="0" i="0" lang="en-US" sz="2000" u="none" cap="none" strike="noStrike">
                  <a:solidFill>
                    <a:schemeClr val="dk1"/>
                  </a:solidFill>
                  <a:latin typeface="Times New Roman"/>
                  <a:ea typeface="Times New Roman"/>
                  <a:cs typeface="Times New Roman"/>
                  <a:sym typeface="Times New Roman"/>
                </a:rPr>
                <a:t>s: li độ dài;  l: chiều dài con lắc đơn)</a:t>
              </a:r>
              <a:endParaRPr b="0" i="0" sz="2000" u="none" cap="none" strike="noStrike">
                <a:solidFill>
                  <a:schemeClr val="dk1"/>
                </a:solidFill>
                <a:latin typeface="Arial"/>
                <a:ea typeface="Arial"/>
                <a:cs typeface="Arial"/>
                <a:sym typeface="Arial"/>
              </a:endParaRPr>
            </a:p>
          </p:txBody>
        </p:sp>
      </p:grpSp>
      <p:grpSp>
        <p:nvGrpSpPr>
          <p:cNvPr id="293" name="Google Shape;293;p33"/>
          <p:cNvGrpSpPr/>
          <p:nvPr/>
        </p:nvGrpSpPr>
        <p:grpSpPr>
          <a:xfrm>
            <a:off x="1320789" y="3461033"/>
            <a:ext cx="4338606" cy="827221"/>
            <a:chOff x="1320789" y="3461033"/>
            <a:chExt cx="4338606" cy="827221"/>
          </a:xfrm>
        </p:grpSpPr>
        <p:sp>
          <p:nvSpPr>
            <p:cNvPr id="294" name="Google Shape;294;p33"/>
            <p:cNvSpPr/>
            <p:nvPr/>
          </p:nvSpPr>
          <p:spPr>
            <a:xfrm>
              <a:off x="1320789" y="3654929"/>
              <a:ext cx="3044423"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-Tần số góc con lắc đơn: </a:t>
              </a:r>
              <a:endParaRPr sz="2200">
                <a:solidFill>
                  <a:schemeClr val="dk1"/>
                </a:solidFill>
                <a:latin typeface="Trebuchet MS"/>
                <a:ea typeface="Trebuchet MS"/>
                <a:cs typeface="Trebuchet MS"/>
                <a:sym typeface="Trebuchet MS"/>
              </a:endParaRPr>
            </a:p>
          </p:txBody>
        </p:sp>
        <p:pic>
          <p:nvPicPr>
            <p:cNvPr id="295" name="Google Shape;295;p33"/>
            <p:cNvPicPr preferRelativeResize="0"/>
            <p:nvPr/>
          </p:nvPicPr>
          <p:blipFill rotWithShape="1">
            <a:blip r:embed="rId6">
              <a:alphaModFix/>
            </a:blip>
            <a:srcRect b="0" l="0" r="0" t="0"/>
            <a:stretch/>
          </p:blipFill>
          <p:spPr>
            <a:xfrm>
              <a:off x="4167119" y="3461033"/>
              <a:ext cx="1492276" cy="827221"/>
            </a:xfrm>
            <a:prstGeom prst="rect">
              <a:avLst/>
            </a:prstGeom>
            <a:noFill/>
            <a:ln>
              <a:noFill/>
            </a:ln>
          </p:spPr>
        </p:pic>
      </p:grpSp>
      <p:grpSp>
        <p:nvGrpSpPr>
          <p:cNvPr id="296" name="Google Shape;296;p33"/>
          <p:cNvGrpSpPr/>
          <p:nvPr/>
        </p:nvGrpSpPr>
        <p:grpSpPr>
          <a:xfrm>
            <a:off x="5783209" y="3461033"/>
            <a:ext cx="4040538" cy="809765"/>
            <a:chOff x="5783209" y="3461033"/>
            <a:chExt cx="4040538" cy="809765"/>
          </a:xfrm>
        </p:grpSpPr>
        <p:sp>
          <p:nvSpPr>
            <p:cNvPr id="297" name="Google Shape;297;p33"/>
            <p:cNvSpPr/>
            <p:nvPr/>
          </p:nvSpPr>
          <p:spPr>
            <a:xfrm>
              <a:off x="5783209" y="3609841"/>
              <a:ext cx="2768374"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Chu kì con lắc </a:t>
              </a:r>
              <a:r>
                <a:rPr lang="en-US" sz="2200">
                  <a:solidFill>
                    <a:schemeClr val="dk1"/>
                  </a:solidFill>
                  <a:latin typeface="Times New Roman"/>
                  <a:ea typeface="Times New Roman"/>
                  <a:cs typeface="Times New Roman"/>
                  <a:sym typeface="Times New Roman"/>
                </a:rPr>
                <a:t>đơn</a:t>
              </a: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pic>
          <p:nvPicPr>
            <p:cNvPr id="298" name="Google Shape;298;p33"/>
            <p:cNvPicPr preferRelativeResize="0"/>
            <p:nvPr/>
          </p:nvPicPr>
          <p:blipFill rotWithShape="1">
            <a:blip r:embed="rId7">
              <a:alphaModFix/>
            </a:blip>
            <a:srcRect b="0" l="0" r="0" t="0"/>
            <a:stretch/>
          </p:blipFill>
          <p:spPr>
            <a:xfrm>
              <a:off x="8315971" y="3461033"/>
              <a:ext cx="1507776" cy="809765"/>
            </a:xfrm>
            <a:prstGeom prst="rect">
              <a:avLst/>
            </a:prstGeom>
            <a:noFill/>
            <a:ln>
              <a:noFill/>
            </a:ln>
          </p:spPr>
        </p:pic>
      </p:grpSp>
      <p:pic>
        <p:nvPicPr>
          <p:cNvPr id="299" name="Google Shape;299;p33"/>
          <p:cNvPicPr preferRelativeResize="0"/>
          <p:nvPr/>
        </p:nvPicPr>
        <p:blipFill rotWithShape="1">
          <a:blip r:embed="rId8">
            <a:alphaModFix/>
          </a:blip>
          <a:srcRect b="0" l="0" r="0" t="0"/>
          <a:stretch/>
        </p:blipFill>
        <p:spPr>
          <a:xfrm>
            <a:off x="9808251" y="1822836"/>
            <a:ext cx="2418196" cy="3390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4"/>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305" name="Google Shape;305;p34"/>
          <p:cNvSpPr/>
          <p:nvPr/>
        </p:nvSpPr>
        <p:spPr>
          <a:xfrm>
            <a:off x="4313831" y="2919778"/>
            <a:ext cx="159303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hằng số</a:t>
            </a:r>
            <a:endParaRPr b="0" i="0" sz="2200" u="none" cap="none" strike="noStrike">
              <a:solidFill>
                <a:schemeClr val="dk1"/>
              </a:solidFill>
              <a:latin typeface="Times New Roman"/>
              <a:ea typeface="Times New Roman"/>
              <a:cs typeface="Times New Roman"/>
              <a:sym typeface="Times New Roman"/>
            </a:endParaRPr>
          </a:p>
        </p:txBody>
      </p:sp>
      <p:sp>
        <p:nvSpPr>
          <p:cNvPr id="306" name="Google Shape;306;p34"/>
          <p:cNvSpPr/>
          <p:nvPr/>
        </p:nvSpPr>
        <p:spPr>
          <a:xfrm>
            <a:off x="3225114" y="3247343"/>
            <a:ext cx="2743200" cy="36249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07" name="Google Shape;307;p34"/>
          <p:cNvSpPr/>
          <p:nvPr/>
        </p:nvSpPr>
        <p:spPr>
          <a:xfrm>
            <a:off x="1334069" y="1438966"/>
            <a:ext cx="9478093"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200"/>
              <a:buFont typeface="Times New Roman"/>
              <a:buNone/>
            </a:pPr>
            <a:r>
              <a:rPr b="1" i="0" lang="en-US" sz="2200" u="none" cap="none" strike="noStrike">
                <a:solidFill>
                  <a:srgbClr val="FF0000"/>
                </a:solidFill>
                <a:latin typeface="Times New Roman"/>
                <a:ea typeface="Times New Roman"/>
                <a:cs typeface="Times New Roman"/>
                <a:sym typeface="Times New Roman"/>
              </a:rPr>
              <a:t>IV. CƠ NĂNG CON LẮC ĐƠN VÀ CON LẮC LÒ XO.</a:t>
            </a:r>
            <a:endParaRPr b="0" i="0" sz="2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1" lang="en-US" sz="2200">
                <a:solidFill>
                  <a:schemeClr val="dk1"/>
                </a:solidFill>
                <a:latin typeface="Times New Roman"/>
                <a:ea typeface="Times New Roman"/>
                <a:cs typeface="Times New Roman"/>
                <a:sym typeface="Times New Roman"/>
              </a:rPr>
              <a:t>2</a:t>
            </a:r>
            <a:r>
              <a:rPr b="1" i="0" lang="en-US" sz="2200" u="none" cap="none" strike="noStrike">
                <a:solidFill>
                  <a:schemeClr val="dk1"/>
                </a:solidFill>
                <a:latin typeface="Times New Roman"/>
                <a:ea typeface="Times New Roman"/>
                <a:cs typeface="Times New Roman"/>
                <a:sym typeface="Times New Roman"/>
              </a:rPr>
              <a:t>. Con lắc </a:t>
            </a:r>
            <a:r>
              <a:rPr b="1" lang="en-US" sz="2200">
                <a:solidFill>
                  <a:schemeClr val="dk1"/>
                </a:solidFill>
                <a:latin typeface="Times New Roman"/>
                <a:ea typeface="Times New Roman"/>
                <a:cs typeface="Times New Roman"/>
                <a:sym typeface="Times New Roman"/>
              </a:rPr>
              <a:t>đơn</a:t>
            </a:r>
            <a:r>
              <a:rPr b="1" i="0" lang="en-US" sz="2200" u="none" cap="none" strike="noStrike">
                <a:solidFill>
                  <a:schemeClr val="dk1"/>
                </a:solidFill>
                <a:latin typeface="Times New Roman"/>
                <a:ea typeface="Times New Roman"/>
                <a:cs typeface="Times New Roman"/>
                <a:sym typeface="Times New Roman"/>
              </a:rPr>
              <a:t>:</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grpSp>
        <p:nvGrpSpPr>
          <p:cNvPr id="308" name="Google Shape;308;p34"/>
          <p:cNvGrpSpPr/>
          <p:nvPr/>
        </p:nvGrpSpPr>
        <p:grpSpPr>
          <a:xfrm>
            <a:off x="519106" y="2179372"/>
            <a:ext cx="9292281" cy="1300268"/>
            <a:chOff x="1334071" y="4806420"/>
            <a:chExt cx="9292281" cy="1300268"/>
          </a:xfrm>
        </p:grpSpPr>
        <p:sp>
          <p:nvSpPr>
            <p:cNvPr id="309" name="Google Shape;309;p34"/>
            <p:cNvSpPr/>
            <p:nvPr/>
          </p:nvSpPr>
          <p:spPr>
            <a:xfrm>
              <a:off x="1334071" y="4806420"/>
              <a:ext cx="929228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Cơ năng con lắc </a:t>
              </a:r>
              <a:r>
                <a:rPr lang="en-US" sz="2200">
                  <a:solidFill>
                    <a:schemeClr val="dk1"/>
                  </a:solidFill>
                  <a:latin typeface="Times New Roman"/>
                  <a:ea typeface="Times New Roman"/>
                  <a:cs typeface="Times New Roman"/>
                  <a:sym typeface="Times New Roman"/>
                </a:rPr>
                <a:t>đơn</a:t>
              </a:r>
              <a:r>
                <a:rPr b="0" i="0" lang="en-US" sz="2200" u="none" cap="none" strike="noStrike">
                  <a:solidFill>
                    <a:schemeClr val="dk1"/>
                  </a:solidFill>
                  <a:latin typeface="Times New Roman"/>
                  <a:ea typeface="Times New Roman"/>
                  <a:cs typeface="Times New Roman"/>
                  <a:sym typeface="Times New Roman"/>
                </a:rPr>
                <a:t>: </a:t>
              </a:r>
              <a:endParaRPr b="0" i="0" sz="2200" u="none" cap="none" strike="noStrike">
                <a:solidFill>
                  <a:schemeClr val="dk1"/>
                </a:solidFill>
                <a:latin typeface="Times New Roman"/>
                <a:ea typeface="Times New Roman"/>
                <a:cs typeface="Times New Roman"/>
                <a:sym typeface="Times New Roman"/>
              </a:endParaRPr>
            </a:p>
          </p:txBody>
        </p:sp>
        <p:pic>
          <p:nvPicPr>
            <p:cNvPr id="310" name="Google Shape;310;p34"/>
            <p:cNvPicPr preferRelativeResize="0"/>
            <p:nvPr/>
          </p:nvPicPr>
          <p:blipFill rotWithShape="1">
            <a:blip r:embed="rId3">
              <a:alphaModFix/>
            </a:blip>
            <a:srcRect b="0" l="0" r="0" t="0"/>
            <a:stretch/>
          </p:blipFill>
          <p:spPr>
            <a:xfrm>
              <a:off x="1773206" y="5365726"/>
              <a:ext cx="4010003" cy="740962"/>
            </a:xfrm>
            <a:prstGeom prst="rect">
              <a:avLst/>
            </a:prstGeom>
            <a:noFill/>
            <a:ln>
              <a:noFill/>
            </a:ln>
          </p:spPr>
        </p:pic>
      </p:grpSp>
      <p:pic>
        <p:nvPicPr>
          <p:cNvPr id="311" name="Google Shape;311;p34"/>
          <p:cNvPicPr preferRelativeResize="0"/>
          <p:nvPr/>
        </p:nvPicPr>
        <p:blipFill rotWithShape="1">
          <a:blip r:embed="rId4">
            <a:alphaModFix/>
          </a:blip>
          <a:srcRect b="0" l="0" r="0" t="0"/>
          <a:stretch/>
        </p:blipFill>
        <p:spPr>
          <a:xfrm>
            <a:off x="6252518" y="1902940"/>
            <a:ext cx="5939481" cy="49550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VẬN DỤNG</a:t>
            </a:r>
            <a:endParaRPr/>
          </a:p>
        </p:txBody>
      </p:sp>
      <p:pic>
        <p:nvPicPr>
          <p:cNvPr id="317" name="Google Shape;317;p35"/>
          <p:cNvPicPr preferRelativeResize="0"/>
          <p:nvPr>
            <p:ph idx="1" type="body"/>
          </p:nvPr>
        </p:nvPicPr>
        <p:blipFill rotWithShape="1">
          <a:blip r:embed="rId3">
            <a:alphaModFix/>
          </a:blip>
          <a:srcRect b="0" l="0" r="0" t="0"/>
          <a:stretch/>
        </p:blipFill>
        <p:spPr>
          <a:xfrm>
            <a:off x="677333" y="1136822"/>
            <a:ext cx="9096861" cy="53875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6"/>
          <p:cNvSpPr txBox="1"/>
          <p:nvPr>
            <p:ph type="title"/>
          </p:nvPr>
        </p:nvSpPr>
        <p:spPr>
          <a:xfrm>
            <a:off x="677334" y="609600"/>
            <a:ext cx="8596668" cy="51486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VẬN DỤNG</a:t>
            </a:r>
            <a:endParaRPr/>
          </a:p>
        </p:txBody>
      </p:sp>
      <p:sp>
        <p:nvSpPr>
          <p:cNvPr id="323" name="Google Shape;323;p36"/>
          <p:cNvSpPr/>
          <p:nvPr/>
        </p:nvSpPr>
        <p:spPr>
          <a:xfrm>
            <a:off x="621726" y="1270997"/>
            <a:ext cx="9140111" cy="110799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1.</a:t>
            </a:r>
            <a:r>
              <a:rPr b="0" i="0" lang="en-US" sz="2200" u="none" cap="none" strike="noStrike">
                <a:solidFill>
                  <a:schemeClr val="dk1"/>
                </a:solidFill>
                <a:latin typeface="Times New Roman"/>
                <a:ea typeface="Times New Roman"/>
                <a:cs typeface="Times New Roman"/>
                <a:sym typeface="Times New Roman"/>
              </a:rPr>
              <a:t> Từ đồ thị ta có T = 1,2s →ω=2π/T=5/3 (rad/s)</a:t>
            </a:r>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a) Vận tốc cực đại của vật: v</a:t>
            </a:r>
            <a:r>
              <a:rPr b="0" baseline="-25000" i="0" lang="en-US" sz="2200" u="none" cap="none" strike="noStrike">
                <a:solidFill>
                  <a:schemeClr val="dk1"/>
                </a:solidFill>
                <a:latin typeface="Times New Roman"/>
                <a:ea typeface="Times New Roman"/>
                <a:cs typeface="Times New Roman"/>
                <a:sym typeface="Times New Roman"/>
              </a:rPr>
              <a:t>max </a:t>
            </a:r>
            <a:r>
              <a:rPr b="0" i="0" lang="en-US" sz="2200" u="none" cap="none" strike="noStrike">
                <a:solidFill>
                  <a:schemeClr val="dk1"/>
                </a:solidFill>
                <a:latin typeface="Times New Roman"/>
                <a:ea typeface="Times New Roman"/>
                <a:cs typeface="Times New Roman"/>
                <a:sym typeface="Times New Roman"/>
              </a:rPr>
              <a:t>= 0,3 cm/s= 0,003 m/s = ωA=&gt;A= 0,0018 (m)</a:t>
            </a:r>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grpSp>
        <p:nvGrpSpPr>
          <p:cNvPr id="324" name="Google Shape;324;p36"/>
          <p:cNvGrpSpPr/>
          <p:nvPr/>
        </p:nvGrpSpPr>
        <p:grpSpPr>
          <a:xfrm>
            <a:off x="677334" y="3525656"/>
            <a:ext cx="9805830" cy="1107996"/>
            <a:chOff x="677334" y="4284936"/>
            <a:chExt cx="9805830" cy="1107996"/>
          </a:xfrm>
        </p:grpSpPr>
        <p:pic>
          <p:nvPicPr>
            <p:cNvPr id="325" name="Google Shape;325;p36"/>
            <p:cNvPicPr preferRelativeResize="0"/>
            <p:nvPr/>
          </p:nvPicPr>
          <p:blipFill rotWithShape="1">
            <a:blip r:embed="rId3">
              <a:alphaModFix/>
            </a:blip>
            <a:srcRect b="0" l="0" r="0" t="0"/>
            <a:stretch/>
          </p:blipFill>
          <p:spPr>
            <a:xfrm>
              <a:off x="5438002" y="4406190"/>
              <a:ext cx="5045162" cy="865488"/>
            </a:xfrm>
            <a:prstGeom prst="rect">
              <a:avLst/>
            </a:prstGeom>
            <a:noFill/>
            <a:ln>
              <a:noFill/>
            </a:ln>
          </p:spPr>
        </p:pic>
        <p:sp>
          <p:nvSpPr>
            <p:cNvPr id="326" name="Google Shape;326;p36"/>
            <p:cNvSpPr/>
            <p:nvPr/>
          </p:nvSpPr>
          <p:spPr>
            <a:xfrm>
              <a:off x="677334" y="4284936"/>
              <a:ext cx="4821423" cy="110799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c) Theo định luật bảo toàn cơ năng ta có:</a:t>
              </a:r>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grpSp>
      <p:grpSp>
        <p:nvGrpSpPr>
          <p:cNvPr id="327" name="Google Shape;327;p36"/>
          <p:cNvGrpSpPr/>
          <p:nvPr/>
        </p:nvGrpSpPr>
        <p:grpSpPr>
          <a:xfrm>
            <a:off x="677334" y="4450869"/>
            <a:ext cx="9571051" cy="1035264"/>
            <a:chOff x="912113" y="5345566"/>
            <a:chExt cx="9571051" cy="1035264"/>
          </a:xfrm>
        </p:grpSpPr>
        <p:pic>
          <p:nvPicPr>
            <p:cNvPr id="328" name="Google Shape;328;p36"/>
            <p:cNvPicPr preferRelativeResize="0"/>
            <p:nvPr/>
          </p:nvPicPr>
          <p:blipFill rotWithShape="1">
            <a:blip r:embed="rId4">
              <a:alphaModFix/>
            </a:blip>
            <a:srcRect b="0" l="0" r="0" t="0"/>
            <a:stretch/>
          </p:blipFill>
          <p:spPr>
            <a:xfrm>
              <a:off x="6240163" y="5409795"/>
              <a:ext cx="4243001" cy="971035"/>
            </a:xfrm>
            <a:prstGeom prst="rect">
              <a:avLst/>
            </a:prstGeom>
            <a:noFill/>
            <a:ln>
              <a:noFill/>
            </a:ln>
          </p:spPr>
        </p:pic>
        <p:sp>
          <p:nvSpPr>
            <p:cNvPr id="329" name="Google Shape;329;p36"/>
            <p:cNvSpPr/>
            <p:nvPr/>
          </p:nvSpPr>
          <p:spPr>
            <a:xfrm>
              <a:off x="912113" y="5345566"/>
              <a:ext cx="5328050" cy="76944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d) Độ cứng k của lò xo tính theo công thức: </a:t>
              </a:r>
              <a:endParaRPr b="0" i="0" sz="2200" u="none" cap="none" strike="noStrike">
                <a:solidFill>
                  <a:schemeClr val="dk1"/>
                </a:solidFill>
                <a:latin typeface="Times New Roman"/>
                <a:ea typeface="Times New Roman"/>
                <a:cs typeface="Times New Roman"/>
                <a:sym typeface="Times New Roman"/>
              </a:endParaRPr>
            </a:p>
          </p:txBody>
        </p:sp>
      </p:grpSp>
      <p:grpSp>
        <p:nvGrpSpPr>
          <p:cNvPr id="330" name="Google Shape;330;p36"/>
          <p:cNvGrpSpPr/>
          <p:nvPr/>
        </p:nvGrpSpPr>
        <p:grpSpPr>
          <a:xfrm>
            <a:off x="621726" y="2303096"/>
            <a:ext cx="7917255" cy="865488"/>
            <a:chOff x="621726" y="3183630"/>
            <a:chExt cx="7917255" cy="865488"/>
          </a:xfrm>
        </p:grpSpPr>
        <p:pic>
          <p:nvPicPr>
            <p:cNvPr id="331" name="Google Shape;331;p36"/>
            <p:cNvPicPr preferRelativeResize="0"/>
            <p:nvPr/>
          </p:nvPicPr>
          <p:blipFill rotWithShape="1">
            <a:blip r:embed="rId5">
              <a:alphaModFix/>
            </a:blip>
            <a:srcRect b="0" l="0" r="0" t="0"/>
            <a:stretch/>
          </p:blipFill>
          <p:spPr>
            <a:xfrm>
              <a:off x="4401526" y="3183630"/>
              <a:ext cx="4137455" cy="865488"/>
            </a:xfrm>
            <a:prstGeom prst="rect">
              <a:avLst/>
            </a:prstGeom>
            <a:noFill/>
            <a:ln>
              <a:noFill/>
            </a:ln>
          </p:spPr>
        </p:pic>
        <p:sp>
          <p:nvSpPr>
            <p:cNvPr id="332" name="Google Shape;332;p36"/>
            <p:cNvSpPr/>
            <p:nvPr/>
          </p:nvSpPr>
          <p:spPr>
            <a:xfrm>
              <a:off x="621726" y="3344494"/>
              <a:ext cx="3853940"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rgbClr val="000000"/>
                  </a:solidFill>
                  <a:latin typeface="Times New Roman"/>
                  <a:ea typeface="Times New Roman"/>
                  <a:cs typeface="Times New Roman"/>
                  <a:sym typeface="Times New Roman"/>
                </a:rPr>
                <a:t>b) Động năng cực đại của vật là:</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t/>
            </a:r>
            <a:endParaRPr/>
          </a:p>
        </p:txBody>
      </p:sp>
      <p:sp>
        <p:nvSpPr>
          <p:cNvPr id="151" name="Google Shape;151;p19"/>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p:txBody>
      </p:sp>
      <p:sp>
        <p:nvSpPr>
          <p:cNvPr id="152" name="Google Shape;152;p19"/>
          <p:cNvSpPr/>
          <p:nvPr/>
        </p:nvSpPr>
        <p:spPr>
          <a:xfrm>
            <a:off x="677334" y="2967335"/>
            <a:ext cx="8466666"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2400" u="none" cap="none" strike="noStrike">
                <a:solidFill>
                  <a:srgbClr val="000000"/>
                </a:solidFill>
                <a:latin typeface="Times New Roman"/>
                <a:ea typeface="Times New Roman"/>
                <a:cs typeface="Times New Roman"/>
                <a:sym typeface="Times New Roman"/>
              </a:rPr>
              <a:t>Trong dao động điều hòa cũng có sự chuyển đổi giữa động năng và thế năng vì có sự thay đổi về vận tốc đồng thời cũng có sự thay đổi về li độ trong quá trình dao động.</a:t>
            </a:r>
            <a:endParaRPr sz="2400">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7"/>
          <p:cNvSpPr txBox="1"/>
          <p:nvPr>
            <p:ph type="title"/>
          </p:nvPr>
        </p:nvSpPr>
        <p:spPr>
          <a:xfrm>
            <a:off x="677334" y="609600"/>
            <a:ext cx="8596668" cy="52722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VẬN DỤNG</a:t>
            </a:r>
            <a:endParaRPr/>
          </a:p>
        </p:txBody>
      </p:sp>
      <p:sp>
        <p:nvSpPr>
          <p:cNvPr id="338" name="Google Shape;338;p37"/>
          <p:cNvSpPr/>
          <p:nvPr/>
        </p:nvSpPr>
        <p:spPr>
          <a:xfrm>
            <a:off x="797265" y="1504705"/>
            <a:ext cx="9656552" cy="110799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2.</a:t>
            </a:r>
            <a:r>
              <a:rPr b="0" i="0" lang="en-US" sz="2200" u="none" cap="none" strike="noStrike">
                <a:solidFill>
                  <a:schemeClr val="dk1"/>
                </a:solidFill>
                <a:latin typeface="Times New Roman"/>
                <a:ea typeface="Times New Roman"/>
                <a:cs typeface="Times New Roman"/>
                <a:sym typeface="Times New Roman"/>
              </a:rPr>
              <a:t> Ta có:</a:t>
            </a:r>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Độ cứng k = 100 N/m, Khối lượng m = 200 g = 0,2 kg, Biên độ A = 5 cm = 0,05 m</a:t>
            </a:r>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grpSp>
        <p:nvGrpSpPr>
          <p:cNvPr id="339" name="Google Shape;339;p37"/>
          <p:cNvGrpSpPr/>
          <p:nvPr/>
        </p:nvGrpSpPr>
        <p:grpSpPr>
          <a:xfrm>
            <a:off x="945548" y="3946618"/>
            <a:ext cx="4245454" cy="806930"/>
            <a:chOff x="945548" y="3946618"/>
            <a:chExt cx="4245454" cy="806930"/>
          </a:xfrm>
        </p:grpSpPr>
        <p:pic>
          <p:nvPicPr>
            <p:cNvPr id="340" name="Google Shape;340;p37"/>
            <p:cNvPicPr preferRelativeResize="0"/>
            <p:nvPr/>
          </p:nvPicPr>
          <p:blipFill rotWithShape="1">
            <a:blip r:embed="rId3">
              <a:alphaModFix/>
            </a:blip>
            <a:srcRect b="0" l="0" r="0" t="0"/>
            <a:stretch/>
          </p:blipFill>
          <p:spPr>
            <a:xfrm>
              <a:off x="2982616" y="3946618"/>
              <a:ext cx="2208386" cy="806930"/>
            </a:xfrm>
            <a:prstGeom prst="rect">
              <a:avLst/>
            </a:prstGeom>
            <a:noFill/>
            <a:ln>
              <a:noFill/>
            </a:ln>
          </p:spPr>
        </p:pic>
        <p:sp>
          <p:nvSpPr>
            <p:cNvPr id="341" name="Google Shape;341;p37"/>
            <p:cNvSpPr/>
            <p:nvPr/>
          </p:nvSpPr>
          <p:spPr>
            <a:xfrm>
              <a:off x="945548" y="4134640"/>
              <a:ext cx="1995360" cy="43088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b) Tần số góc: </a:t>
              </a:r>
              <a:endParaRPr b="0" i="0" sz="2200" u="none" cap="none" strike="noStrike">
                <a:solidFill>
                  <a:schemeClr val="dk1"/>
                </a:solidFill>
                <a:latin typeface="Times New Roman"/>
                <a:ea typeface="Times New Roman"/>
                <a:cs typeface="Times New Roman"/>
                <a:sym typeface="Times New Roman"/>
              </a:endParaRPr>
            </a:p>
          </p:txBody>
        </p:sp>
      </p:grpSp>
      <p:grpSp>
        <p:nvGrpSpPr>
          <p:cNvPr id="342" name="Google Shape;342;p37"/>
          <p:cNvGrpSpPr/>
          <p:nvPr/>
        </p:nvGrpSpPr>
        <p:grpSpPr>
          <a:xfrm>
            <a:off x="945548" y="4496528"/>
            <a:ext cx="11145121" cy="1057293"/>
            <a:chOff x="677334" y="3871400"/>
            <a:chExt cx="11145121" cy="1057293"/>
          </a:xfrm>
        </p:grpSpPr>
        <p:pic>
          <p:nvPicPr>
            <p:cNvPr id="343" name="Google Shape;343;p37"/>
            <p:cNvPicPr preferRelativeResize="0"/>
            <p:nvPr/>
          </p:nvPicPr>
          <p:blipFill rotWithShape="1">
            <a:blip r:embed="rId4">
              <a:alphaModFix/>
            </a:blip>
            <a:srcRect b="0" l="0" r="0" t="0"/>
            <a:stretch/>
          </p:blipFill>
          <p:spPr>
            <a:xfrm>
              <a:off x="6725549" y="3871400"/>
              <a:ext cx="5096906" cy="944429"/>
            </a:xfrm>
            <a:prstGeom prst="rect">
              <a:avLst/>
            </a:prstGeom>
            <a:noFill/>
            <a:ln>
              <a:noFill/>
            </a:ln>
          </p:spPr>
        </p:pic>
        <p:sp>
          <p:nvSpPr>
            <p:cNvPr id="344" name="Google Shape;344;p37"/>
            <p:cNvSpPr/>
            <p:nvPr/>
          </p:nvSpPr>
          <p:spPr>
            <a:xfrm>
              <a:off x="677334" y="4159252"/>
              <a:ext cx="7735330" cy="76944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Khi vật đi qua vị trí cân bằng vật có tốc độ lớn nhất:</a:t>
              </a:r>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grpSp>
      <p:grpSp>
        <p:nvGrpSpPr>
          <p:cNvPr id="345" name="Google Shape;345;p37"/>
          <p:cNvGrpSpPr/>
          <p:nvPr/>
        </p:nvGrpSpPr>
        <p:grpSpPr>
          <a:xfrm>
            <a:off x="945548" y="5593910"/>
            <a:ext cx="4030120" cy="795518"/>
            <a:chOff x="945548" y="5593910"/>
            <a:chExt cx="4030120" cy="795518"/>
          </a:xfrm>
        </p:grpSpPr>
        <p:pic>
          <p:nvPicPr>
            <p:cNvPr id="346" name="Google Shape;346;p37"/>
            <p:cNvPicPr preferRelativeResize="0"/>
            <p:nvPr/>
          </p:nvPicPr>
          <p:blipFill rotWithShape="1">
            <a:blip r:embed="rId5">
              <a:alphaModFix/>
            </a:blip>
            <a:srcRect b="0" l="0" r="0" t="0"/>
            <a:stretch/>
          </p:blipFill>
          <p:spPr>
            <a:xfrm>
              <a:off x="1423355" y="5593910"/>
              <a:ext cx="3552313" cy="795518"/>
            </a:xfrm>
            <a:prstGeom prst="rect">
              <a:avLst/>
            </a:prstGeom>
            <a:noFill/>
            <a:ln>
              <a:noFill/>
            </a:ln>
          </p:spPr>
        </p:pic>
        <p:sp>
          <p:nvSpPr>
            <p:cNvPr id="347" name="Google Shape;347;p37"/>
            <p:cNvSpPr/>
            <p:nvPr/>
          </p:nvSpPr>
          <p:spPr>
            <a:xfrm>
              <a:off x="945548" y="5772674"/>
              <a:ext cx="1031534"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c) </a:t>
              </a:r>
              <a:endParaRPr b="0" i="0" sz="2200" u="none" cap="none" strike="noStrike">
                <a:solidFill>
                  <a:schemeClr val="dk1"/>
                </a:solidFill>
                <a:latin typeface="Times New Roman"/>
                <a:ea typeface="Times New Roman"/>
                <a:cs typeface="Times New Roman"/>
                <a:sym typeface="Times New Roman"/>
              </a:endParaRPr>
            </a:p>
          </p:txBody>
        </p:sp>
      </p:grpSp>
      <p:grpSp>
        <p:nvGrpSpPr>
          <p:cNvPr id="348" name="Google Shape;348;p37"/>
          <p:cNvGrpSpPr/>
          <p:nvPr/>
        </p:nvGrpSpPr>
        <p:grpSpPr>
          <a:xfrm>
            <a:off x="797265" y="2537569"/>
            <a:ext cx="9114018" cy="1107996"/>
            <a:chOff x="797265" y="2537569"/>
            <a:chExt cx="9114018" cy="1107996"/>
          </a:xfrm>
        </p:grpSpPr>
        <p:pic>
          <p:nvPicPr>
            <p:cNvPr id="349" name="Google Shape;349;p37"/>
            <p:cNvPicPr preferRelativeResize="0"/>
            <p:nvPr/>
          </p:nvPicPr>
          <p:blipFill rotWithShape="1">
            <a:blip r:embed="rId6">
              <a:alphaModFix/>
            </a:blip>
            <a:srcRect b="0" l="0" r="0" t="0"/>
            <a:stretch/>
          </p:blipFill>
          <p:spPr>
            <a:xfrm>
              <a:off x="5191002" y="2785622"/>
              <a:ext cx="4720281" cy="844693"/>
            </a:xfrm>
            <a:prstGeom prst="rect">
              <a:avLst/>
            </a:prstGeom>
            <a:noFill/>
            <a:ln>
              <a:noFill/>
            </a:ln>
          </p:spPr>
        </p:pic>
        <p:sp>
          <p:nvSpPr>
            <p:cNvPr id="350" name="Google Shape;350;p37"/>
            <p:cNvSpPr/>
            <p:nvPr/>
          </p:nvSpPr>
          <p:spPr>
            <a:xfrm>
              <a:off x="797265" y="2537569"/>
              <a:ext cx="4035355"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a)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3 W</a:t>
              </a:r>
              <a:r>
                <a:rPr baseline="-25000" lang="en-US" sz="2200">
                  <a:solidFill>
                    <a:schemeClr val="dk1"/>
                  </a:solidFill>
                  <a:latin typeface="Times New Roman"/>
                  <a:ea typeface="Times New Roman"/>
                  <a:cs typeface="Times New Roman"/>
                  <a:sym typeface="Times New Roman"/>
                </a:rPr>
                <a:t>t </a:t>
              </a:r>
              <a:endParaRPr sz="2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Theo định luật bảo toàn cơ năng:</a:t>
              </a:r>
              <a:endParaRPr/>
            </a:p>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W = W</a:t>
              </a:r>
              <a:r>
                <a:rPr baseline="-25000" lang="en-US" sz="22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baseline="-25000" lang="en-US" sz="22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4 W</a:t>
              </a:r>
              <a:r>
                <a:rPr baseline="-25000" lang="en-US" sz="2200">
                  <a:solidFill>
                    <a:schemeClr val="dk1"/>
                  </a:solidFill>
                  <a:latin typeface="Times New Roman"/>
                  <a:ea typeface="Times New Roman"/>
                  <a:cs typeface="Times New Roman"/>
                  <a:sym typeface="Times New Roman"/>
                </a:rPr>
                <a:t>t</a:t>
              </a:r>
              <a:endParaRPr sz="2200">
                <a:solidFill>
                  <a:schemeClr val="dk1"/>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5FCBEF"/>
              </a:buClr>
              <a:buSzPts val="2200"/>
              <a:buFont typeface="Times New Roman"/>
              <a:buNone/>
            </a:pPr>
            <a:r>
              <a:rPr lang="en-US" sz="2200">
                <a:solidFill>
                  <a:srgbClr val="5FCBEF"/>
                </a:solidFill>
                <a:latin typeface="Times New Roman"/>
                <a:ea typeface="Times New Roman"/>
                <a:cs typeface="Times New Roman"/>
                <a:sym typeface="Times New Roman"/>
              </a:rPr>
              <a:t>VẬN DỤNG</a:t>
            </a:r>
            <a:endParaRPr/>
          </a:p>
        </p:txBody>
      </p:sp>
      <p:sp>
        <p:nvSpPr>
          <p:cNvPr id="356" name="Google Shape;356;p38"/>
          <p:cNvSpPr/>
          <p:nvPr/>
        </p:nvSpPr>
        <p:spPr>
          <a:xfrm>
            <a:off x="677334" y="1463856"/>
            <a:ext cx="8955314" cy="769441"/>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3. </a:t>
            </a:r>
            <a:r>
              <a:rPr b="0" i="0" lang="en-US" sz="2200" u="none" cap="none" strike="noStrike">
                <a:solidFill>
                  <a:schemeClr val="dk1"/>
                </a:solidFill>
                <a:latin typeface="Times New Roman"/>
                <a:ea typeface="Times New Roman"/>
                <a:cs typeface="Times New Roman"/>
                <a:sym typeface="Times New Roman"/>
              </a:rPr>
              <a:t>Một  con lắc lò xo có độ cứng k = 40 N/m dao động điều hòa phương trình. Biểu thức thế năng  là: </a:t>
            </a:r>
            <a:endParaRPr b="0" i="0" sz="2200" u="none" cap="none" strike="noStrike">
              <a:solidFill>
                <a:schemeClr val="dk1"/>
              </a:solidFill>
              <a:latin typeface="Times New Roman"/>
              <a:ea typeface="Times New Roman"/>
              <a:cs typeface="Times New Roman"/>
              <a:sym typeface="Times New Roman"/>
            </a:endParaRPr>
          </a:p>
        </p:txBody>
      </p:sp>
      <p:pic>
        <p:nvPicPr>
          <p:cNvPr id="357" name="Google Shape;357;p38"/>
          <p:cNvPicPr preferRelativeResize="0"/>
          <p:nvPr/>
        </p:nvPicPr>
        <p:blipFill rotWithShape="1">
          <a:blip r:embed="rId3">
            <a:alphaModFix/>
          </a:blip>
          <a:srcRect b="0" l="0" r="0" t="0"/>
          <a:stretch/>
        </p:blipFill>
        <p:spPr>
          <a:xfrm>
            <a:off x="677334" y="2233297"/>
            <a:ext cx="5215466" cy="850266"/>
          </a:xfrm>
          <a:prstGeom prst="rect">
            <a:avLst/>
          </a:prstGeom>
          <a:noFill/>
          <a:ln>
            <a:noFill/>
          </a:ln>
        </p:spPr>
      </p:pic>
      <p:sp>
        <p:nvSpPr>
          <p:cNvPr id="358" name="Google Shape;358;p38"/>
          <p:cNvSpPr/>
          <p:nvPr/>
        </p:nvSpPr>
        <p:spPr>
          <a:xfrm>
            <a:off x="677334" y="3083563"/>
            <a:ext cx="8955314" cy="2123658"/>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Lấy π</a:t>
            </a:r>
            <a:r>
              <a:rPr b="0" baseline="30000" i="0" lang="en-US" sz="2200" u="none" cap="none" strike="noStrike">
                <a:solidFill>
                  <a:schemeClr val="dk1"/>
                </a:solidFill>
                <a:latin typeface="Times New Roman"/>
                <a:ea typeface="Times New Roman"/>
                <a:cs typeface="Times New Roman"/>
                <a:sym typeface="Times New Roman"/>
              </a:rPr>
              <a:t>2</a:t>
            </a:r>
            <a:r>
              <a:rPr b="0" i="0" lang="en-US" sz="2200" u="none" cap="none" strike="noStrike">
                <a:solidFill>
                  <a:schemeClr val="dk1"/>
                </a:solidFill>
                <a:latin typeface="Times New Roman"/>
                <a:ea typeface="Times New Roman"/>
                <a:cs typeface="Times New Roman"/>
                <a:sym typeface="Times New Roman"/>
              </a:rPr>
              <a:t> = 10.</a:t>
            </a:r>
            <a:endParaRPr b="0" i="0" sz="2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a) Xác định cơ năng của con lắc.</a:t>
            </a:r>
            <a:endParaRPr b="0" i="0" sz="2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b) Xác định biên độ dao động của con lắc.</a:t>
            </a:r>
            <a:endParaRPr b="0" i="0" sz="2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c) Con lắc dao động với tần số bằng bao nhiêu ?</a:t>
            </a:r>
            <a:endParaRPr b="0" i="0" sz="2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d) Xác định tốc độ của vật khi qua vị trí cân bằng.</a:t>
            </a:r>
            <a:endParaRPr b="0" i="0" sz="2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e) Xác định khối lượng m của vật nặng.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5FCBEF"/>
              </a:buClr>
              <a:buSzPts val="2400"/>
              <a:buFont typeface="Times New Roman"/>
              <a:buNone/>
            </a:pPr>
            <a:r>
              <a:rPr lang="en-US" sz="2400">
                <a:solidFill>
                  <a:srgbClr val="5FCBEF"/>
                </a:solidFill>
                <a:latin typeface="Times New Roman"/>
                <a:ea typeface="Times New Roman"/>
                <a:cs typeface="Times New Roman"/>
                <a:sym typeface="Times New Roman"/>
              </a:rPr>
              <a:t>VẬN DỤNG</a:t>
            </a:r>
            <a:endParaRPr/>
          </a:p>
        </p:txBody>
      </p:sp>
      <p:pic>
        <p:nvPicPr>
          <p:cNvPr id="364" name="Google Shape;364;p39"/>
          <p:cNvPicPr preferRelativeResize="0"/>
          <p:nvPr/>
        </p:nvPicPr>
        <p:blipFill rotWithShape="1">
          <a:blip r:embed="rId3">
            <a:alphaModFix/>
          </a:blip>
          <a:srcRect b="0" l="0" r="0" t="0"/>
          <a:stretch/>
        </p:blipFill>
        <p:spPr>
          <a:xfrm>
            <a:off x="4975667" y="4768106"/>
            <a:ext cx="4033561" cy="583287"/>
          </a:xfrm>
          <a:prstGeom prst="rect">
            <a:avLst/>
          </a:prstGeom>
          <a:noFill/>
          <a:ln>
            <a:noFill/>
          </a:ln>
        </p:spPr>
      </p:pic>
      <p:grpSp>
        <p:nvGrpSpPr>
          <p:cNvPr id="365" name="Google Shape;365;p39"/>
          <p:cNvGrpSpPr/>
          <p:nvPr/>
        </p:nvGrpSpPr>
        <p:grpSpPr>
          <a:xfrm>
            <a:off x="812799" y="1853456"/>
            <a:ext cx="8345715" cy="482143"/>
            <a:chOff x="812799" y="1853456"/>
            <a:chExt cx="8345715" cy="482143"/>
          </a:xfrm>
        </p:grpSpPr>
        <p:pic>
          <p:nvPicPr>
            <p:cNvPr id="366" name="Google Shape;366;p39"/>
            <p:cNvPicPr preferRelativeResize="0"/>
            <p:nvPr/>
          </p:nvPicPr>
          <p:blipFill rotWithShape="1">
            <a:blip r:embed="rId4">
              <a:alphaModFix/>
            </a:blip>
            <a:srcRect b="0" l="0" r="0" t="0"/>
            <a:stretch/>
          </p:blipFill>
          <p:spPr>
            <a:xfrm>
              <a:off x="6647856" y="1867356"/>
              <a:ext cx="2510658" cy="468243"/>
            </a:xfrm>
            <a:prstGeom prst="rect">
              <a:avLst/>
            </a:prstGeom>
            <a:noFill/>
            <a:ln>
              <a:noFill/>
            </a:ln>
          </p:spPr>
        </p:pic>
        <p:sp>
          <p:nvSpPr>
            <p:cNvPr id="367" name="Google Shape;367;p39"/>
            <p:cNvSpPr/>
            <p:nvPr/>
          </p:nvSpPr>
          <p:spPr>
            <a:xfrm>
              <a:off x="812799" y="185345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a) Cơ năng của con lắc bằng thế năng cực đại nên: </a:t>
              </a:r>
              <a:endParaRPr b="0" i="0" sz="2200" u="none" cap="none" strike="noStrike">
                <a:solidFill>
                  <a:schemeClr val="dk1"/>
                </a:solidFill>
                <a:latin typeface="Arial"/>
                <a:ea typeface="Arial"/>
                <a:cs typeface="Arial"/>
                <a:sym typeface="Arial"/>
              </a:endParaRPr>
            </a:p>
          </p:txBody>
        </p:sp>
      </p:grpSp>
      <p:grpSp>
        <p:nvGrpSpPr>
          <p:cNvPr id="368" name="Google Shape;368;p39"/>
          <p:cNvGrpSpPr/>
          <p:nvPr/>
        </p:nvGrpSpPr>
        <p:grpSpPr>
          <a:xfrm>
            <a:off x="812799" y="2416647"/>
            <a:ext cx="7692789" cy="792542"/>
            <a:chOff x="812799" y="2416647"/>
            <a:chExt cx="7329715" cy="792542"/>
          </a:xfrm>
        </p:grpSpPr>
        <p:pic>
          <p:nvPicPr>
            <p:cNvPr id="369" name="Google Shape;369;p39"/>
            <p:cNvPicPr preferRelativeResize="0"/>
            <p:nvPr/>
          </p:nvPicPr>
          <p:blipFill rotWithShape="1">
            <a:blip r:embed="rId5">
              <a:alphaModFix/>
            </a:blip>
            <a:srcRect b="0" l="0" r="0" t="0"/>
            <a:stretch/>
          </p:blipFill>
          <p:spPr>
            <a:xfrm>
              <a:off x="5079999" y="2416647"/>
              <a:ext cx="3062515" cy="792542"/>
            </a:xfrm>
            <a:prstGeom prst="rect">
              <a:avLst/>
            </a:prstGeom>
            <a:noFill/>
            <a:ln>
              <a:noFill/>
            </a:ln>
          </p:spPr>
        </p:pic>
        <p:sp>
          <p:nvSpPr>
            <p:cNvPr id="370" name="Google Shape;370;p39"/>
            <p:cNvSpPr/>
            <p:nvPr/>
          </p:nvSpPr>
          <p:spPr>
            <a:xfrm>
              <a:off x="812799" y="253925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b) Biên độ dao động của con lắc: </a:t>
              </a:r>
              <a:endParaRPr b="0" i="0" sz="2200" u="none" cap="none" strike="noStrike">
                <a:solidFill>
                  <a:schemeClr val="dk1"/>
                </a:solidFill>
                <a:latin typeface="Arial"/>
                <a:ea typeface="Arial"/>
                <a:cs typeface="Arial"/>
                <a:sym typeface="Arial"/>
              </a:endParaRPr>
            </a:p>
          </p:txBody>
        </p:sp>
      </p:grpSp>
      <p:grpSp>
        <p:nvGrpSpPr>
          <p:cNvPr id="371" name="Google Shape;371;p39"/>
          <p:cNvGrpSpPr/>
          <p:nvPr/>
        </p:nvGrpSpPr>
        <p:grpSpPr>
          <a:xfrm>
            <a:off x="812799" y="3370356"/>
            <a:ext cx="8196430" cy="524160"/>
            <a:chOff x="812799" y="3370356"/>
            <a:chExt cx="8196430" cy="524160"/>
          </a:xfrm>
        </p:grpSpPr>
        <p:pic>
          <p:nvPicPr>
            <p:cNvPr id="372" name="Google Shape;372;p39"/>
            <p:cNvPicPr preferRelativeResize="0"/>
            <p:nvPr/>
          </p:nvPicPr>
          <p:blipFill rotWithShape="1">
            <a:blip r:embed="rId6">
              <a:alphaModFix/>
            </a:blip>
            <a:srcRect b="0" l="0" r="0" t="0"/>
            <a:stretch/>
          </p:blipFill>
          <p:spPr>
            <a:xfrm>
              <a:off x="7213600" y="3370356"/>
              <a:ext cx="1795629" cy="524160"/>
            </a:xfrm>
            <a:prstGeom prst="rect">
              <a:avLst/>
            </a:prstGeom>
            <a:noFill/>
            <a:ln>
              <a:noFill/>
            </a:ln>
          </p:spPr>
        </p:pic>
        <p:sp>
          <p:nvSpPr>
            <p:cNvPr id="373" name="Google Shape;373;p39"/>
            <p:cNvSpPr/>
            <p:nvPr/>
          </p:nvSpPr>
          <p:spPr>
            <a:xfrm>
              <a:off x="812799" y="339650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c) Theo đề bài suy ra thế năng biến thiên với tần số góc </a:t>
              </a:r>
              <a:endParaRPr b="0" i="0" sz="2200" u="none" cap="none" strike="noStrike">
                <a:solidFill>
                  <a:schemeClr val="dk1"/>
                </a:solidFill>
                <a:latin typeface="Arial"/>
                <a:ea typeface="Arial"/>
                <a:cs typeface="Arial"/>
                <a:sym typeface="Arial"/>
              </a:endParaRPr>
            </a:p>
          </p:txBody>
        </p:sp>
      </p:grpSp>
      <p:grpSp>
        <p:nvGrpSpPr>
          <p:cNvPr id="374" name="Google Shape;374;p39"/>
          <p:cNvGrpSpPr/>
          <p:nvPr/>
        </p:nvGrpSpPr>
        <p:grpSpPr>
          <a:xfrm>
            <a:off x="812799" y="3894516"/>
            <a:ext cx="7910287" cy="873590"/>
            <a:chOff x="812799" y="3894516"/>
            <a:chExt cx="7910287" cy="873590"/>
          </a:xfrm>
        </p:grpSpPr>
        <p:pic>
          <p:nvPicPr>
            <p:cNvPr id="375" name="Google Shape;375;p39"/>
            <p:cNvPicPr preferRelativeResize="0"/>
            <p:nvPr/>
          </p:nvPicPr>
          <p:blipFill rotWithShape="1">
            <a:blip r:embed="rId7">
              <a:alphaModFix/>
            </a:blip>
            <a:srcRect b="0" l="0" r="0" t="0"/>
            <a:stretch/>
          </p:blipFill>
          <p:spPr>
            <a:xfrm>
              <a:off x="4789715" y="3894516"/>
              <a:ext cx="3933371" cy="873590"/>
            </a:xfrm>
            <a:prstGeom prst="rect">
              <a:avLst/>
            </a:prstGeom>
            <a:noFill/>
            <a:ln>
              <a:noFill/>
            </a:ln>
          </p:spPr>
        </p:pic>
        <p:sp>
          <p:nvSpPr>
            <p:cNvPr id="376" name="Google Shape;376;p39"/>
            <p:cNvSpPr/>
            <p:nvPr/>
          </p:nvSpPr>
          <p:spPr>
            <a:xfrm>
              <a:off x="812799" y="408230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Vật dao động với tần số góc: </a:t>
              </a:r>
              <a:endParaRPr b="0" i="0" sz="2200" u="none" cap="none" strike="noStrike">
                <a:solidFill>
                  <a:schemeClr val="dk1"/>
                </a:solidFill>
                <a:latin typeface="Arial"/>
                <a:ea typeface="Arial"/>
                <a:cs typeface="Arial"/>
                <a:sym typeface="Arial"/>
              </a:endParaRPr>
            </a:p>
          </p:txBody>
        </p:sp>
      </p:grpSp>
      <p:sp>
        <p:nvSpPr>
          <p:cNvPr id="377" name="Google Shape;377;p39"/>
          <p:cNvSpPr/>
          <p:nvPr/>
        </p:nvSpPr>
        <p:spPr>
          <a:xfrm>
            <a:off x="812799" y="492050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d) Tốc độ của vật khi qua VTCB: </a:t>
            </a:r>
            <a:endParaRPr b="0" i="0" sz="2200" u="none" cap="none" strike="noStrike">
              <a:solidFill>
                <a:schemeClr val="dk1"/>
              </a:solidFill>
              <a:latin typeface="Arial"/>
              <a:ea typeface="Arial"/>
              <a:cs typeface="Arial"/>
              <a:sym typeface="Arial"/>
            </a:endParaRPr>
          </a:p>
        </p:txBody>
      </p:sp>
      <p:grpSp>
        <p:nvGrpSpPr>
          <p:cNvPr id="378" name="Google Shape;378;p39"/>
          <p:cNvGrpSpPr/>
          <p:nvPr/>
        </p:nvGrpSpPr>
        <p:grpSpPr>
          <a:xfrm>
            <a:off x="812799" y="5464042"/>
            <a:ext cx="7692789" cy="950172"/>
            <a:chOff x="812799" y="5464042"/>
            <a:chExt cx="7692789" cy="950172"/>
          </a:xfrm>
        </p:grpSpPr>
        <p:pic>
          <p:nvPicPr>
            <p:cNvPr id="379" name="Google Shape;379;p39"/>
            <p:cNvPicPr preferRelativeResize="0"/>
            <p:nvPr/>
          </p:nvPicPr>
          <p:blipFill rotWithShape="1">
            <a:blip r:embed="rId8">
              <a:alphaModFix/>
            </a:blip>
            <a:srcRect b="0" l="0" r="0" t="0"/>
            <a:stretch/>
          </p:blipFill>
          <p:spPr>
            <a:xfrm>
              <a:off x="4223437" y="5464042"/>
              <a:ext cx="4282151" cy="950172"/>
            </a:xfrm>
            <a:prstGeom prst="rect">
              <a:avLst/>
            </a:prstGeom>
            <a:noFill/>
            <a:ln>
              <a:noFill/>
            </a:ln>
          </p:spPr>
        </p:pic>
        <p:sp>
          <p:nvSpPr>
            <p:cNvPr id="380" name="Google Shape;380;p39"/>
            <p:cNvSpPr/>
            <p:nvPr/>
          </p:nvSpPr>
          <p:spPr>
            <a:xfrm>
              <a:off x="812799" y="5606306"/>
              <a:ext cx="7112001" cy="430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e) Khối lượng của vật nặng: </a:t>
              </a:r>
              <a:endParaRPr b="0" i="0" sz="2200" u="none" cap="none" strike="noStrike">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0"/>
          <p:cNvSpPr txBox="1"/>
          <p:nvPr>
            <p:ph type="title"/>
          </p:nvPr>
        </p:nvSpPr>
        <p:spPr>
          <a:xfrm>
            <a:off x="677334" y="609600"/>
            <a:ext cx="8596668" cy="53957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386" name="Google Shape;386;p40"/>
          <p:cNvSpPr/>
          <p:nvPr/>
        </p:nvSpPr>
        <p:spPr>
          <a:xfrm>
            <a:off x="677334" y="1492468"/>
            <a:ext cx="6096000" cy="45461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Câu 1.</a:t>
            </a:r>
            <a:r>
              <a:rPr lang="en-US" sz="2200">
                <a:solidFill>
                  <a:schemeClr val="dk1"/>
                </a:solidFill>
                <a:latin typeface="Times New Roman"/>
                <a:ea typeface="Times New Roman"/>
                <a:cs typeface="Times New Roman"/>
                <a:sym typeface="Times New Roman"/>
              </a:rPr>
              <a:t> Cơ năng của một vật dao động điều hoà</a:t>
            </a:r>
            <a:endParaRPr sz="2200">
              <a:solidFill>
                <a:schemeClr val="dk1"/>
              </a:solidFill>
              <a:latin typeface="Times New Roman"/>
              <a:ea typeface="Times New Roman"/>
              <a:cs typeface="Times New Roman"/>
              <a:sym typeface="Times New Roman"/>
            </a:endParaRPr>
          </a:p>
        </p:txBody>
      </p:sp>
      <p:sp>
        <p:nvSpPr>
          <p:cNvPr id="387" name="Google Shape;387;p40"/>
          <p:cNvSpPr/>
          <p:nvPr/>
        </p:nvSpPr>
        <p:spPr>
          <a:xfrm>
            <a:off x="677333" y="4020336"/>
            <a:ext cx="8281315"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D.</a:t>
            </a:r>
            <a:r>
              <a:rPr lang="en-US" sz="2200">
                <a:solidFill>
                  <a:schemeClr val="dk1"/>
                </a:solidFill>
                <a:latin typeface="Times New Roman"/>
                <a:ea typeface="Times New Roman"/>
                <a:cs typeface="Times New Roman"/>
                <a:sym typeface="Times New Roman"/>
              </a:rPr>
              <a:t> biến thiên tuần hoàn theo thời gian với chu kỳ bằng chu kỳ dao động của vật.</a:t>
            </a:r>
            <a:endParaRPr sz="2200">
              <a:solidFill>
                <a:schemeClr val="dk1"/>
              </a:solidFill>
              <a:latin typeface="Times New Roman"/>
              <a:ea typeface="Times New Roman"/>
              <a:cs typeface="Times New Roman"/>
              <a:sym typeface="Times New Roman"/>
            </a:endParaRPr>
          </a:p>
        </p:txBody>
      </p:sp>
      <p:sp>
        <p:nvSpPr>
          <p:cNvPr id="388" name="Google Shape;388;p40"/>
          <p:cNvSpPr/>
          <p:nvPr/>
        </p:nvSpPr>
        <p:spPr>
          <a:xfrm>
            <a:off x="677334" y="3469681"/>
            <a:ext cx="5318828" cy="45461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 </a:t>
            </a:r>
            <a:r>
              <a:rPr lang="en-US" sz="2200">
                <a:solidFill>
                  <a:schemeClr val="dk1"/>
                </a:solidFill>
                <a:latin typeface="Times New Roman"/>
                <a:ea typeface="Times New Roman"/>
                <a:cs typeface="Times New Roman"/>
                <a:sym typeface="Times New Roman"/>
              </a:rPr>
              <a:t>bằng động năng của vật khi vật tới VTCB.</a:t>
            </a:r>
            <a:endParaRPr sz="2200">
              <a:solidFill>
                <a:schemeClr val="dk1"/>
              </a:solidFill>
              <a:latin typeface="Times New Roman"/>
              <a:ea typeface="Times New Roman"/>
              <a:cs typeface="Times New Roman"/>
              <a:sym typeface="Times New Roman"/>
            </a:endParaRPr>
          </a:p>
        </p:txBody>
      </p:sp>
      <p:sp>
        <p:nvSpPr>
          <p:cNvPr id="389" name="Google Shape;389;p40"/>
          <p:cNvSpPr/>
          <p:nvPr/>
        </p:nvSpPr>
        <p:spPr>
          <a:xfrm>
            <a:off x="677334" y="2977262"/>
            <a:ext cx="7571303" cy="43024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B.</a:t>
            </a:r>
            <a:r>
              <a:rPr lang="en-US" sz="2200">
                <a:solidFill>
                  <a:schemeClr val="dk1"/>
                </a:solidFill>
                <a:latin typeface="Times New Roman"/>
                <a:ea typeface="Times New Roman"/>
                <a:cs typeface="Times New Roman"/>
                <a:sym typeface="Times New Roman"/>
              </a:rPr>
              <a:t> tăng gấp đôi khi biên độ dao động của vật tăng gấp đôi.	</a:t>
            </a:r>
            <a:endParaRPr sz="2200">
              <a:solidFill>
                <a:schemeClr val="dk1"/>
              </a:solidFill>
              <a:latin typeface="Times New Roman"/>
              <a:ea typeface="Times New Roman"/>
              <a:cs typeface="Times New Roman"/>
              <a:sym typeface="Times New Roman"/>
            </a:endParaRPr>
          </a:p>
        </p:txBody>
      </p:sp>
      <p:sp>
        <p:nvSpPr>
          <p:cNvPr id="390" name="Google Shape;390;p40"/>
          <p:cNvSpPr/>
          <p:nvPr/>
        </p:nvSpPr>
        <p:spPr>
          <a:xfrm>
            <a:off x="677333" y="2101586"/>
            <a:ext cx="8380169"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A.</a:t>
            </a:r>
            <a:r>
              <a:rPr lang="en-US" sz="2200">
                <a:solidFill>
                  <a:schemeClr val="dk1"/>
                </a:solidFill>
                <a:latin typeface="Times New Roman"/>
                <a:ea typeface="Times New Roman"/>
                <a:cs typeface="Times New Roman"/>
                <a:sym typeface="Times New Roman"/>
              </a:rPr>
              <a:t> biến thiên tuần hoàn theo thời gian với chu kỳ bằng một nửa chu kỳ dao động của vật.</a:t>
            </a:r>
            <a:endParaRPr sz="2200">
              <a:solidFill>
                <a:schemeClr val="dk1"/>
              </a:solidFill>
              <a:latin typeface="Times New Roman"/>
              <a:ea typeface="Times New Roman"/>
              <a:cs typeface="Times New Roman"/>
              <a:sym typeface="Times New Roman"/>
            </a:endParaRPr>
          </a:p>
        </p:txBody>
      </p:sp>
      <p:sp>
        <p:nvSpPr>
          <p:cNvPr id="391" name="Google Shape;391;p40"/>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392" name="Google Shape;392;p40"/>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393" name="Google Shape;393;p40"/>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394" name="Google Shape;394;p40"/>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20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20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2000"/>
                                        <p:tgtEl>
                                          <p:spTgt spid="3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1"/>
          <p:cNvSpPr/>
          <p:nvPr/>
        </p:nvSpPr>
        <p:spPr>
          <a:xfrm>
            <a:off x="885568" y="1921447"/>
            <a:ext cx="6096000"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Câu 2.</a:t>
            </a:r>
            <a:r>
              <a:rPr lang="en-US" sz="2200">
                <a:solidFill>
                  <a:schemeClr val="dk1"/>
                </a:solidFill>
                <a:latin typeface="Times New Roman"/>
                <a:ea typeface="Times New Roman"/>
                <a:cs typeface="Times New Roman"/>
                <a:sym typeface="Times New Roman"/>
              </a:rPr>
              <a:t> Khi nói về năng lượng của một vật dao động điều hoà, phát biểu nào sau đây là đúng?</a:t>
            </a:r>
            <a:endParaRPr sz="2200">
              <a:solidFill>
                <a:schemeClr val="dk1"/>
              </a:solidFill>
              <a:latin typeface="Calibri"/>
              <a:ea typeface="Calibri"/>
              <a:cs typeface="Calibri"/>
              <a:sym typeface="Calibri"/>
            </a:endParaRPr>
          </a:p>
        </p:txBody>
      </p:sp>
      <p:sp>
        <p:nvSpPr>
          <p:cNvPr id="400" name="Google Shape;400;p41"/>
          <p:cNvSpPr/>
          <p:nvPr/>
        </p:nvSpPr>
        <p:spPr>
          <a:xfrm>
            <a:off x="885568" y="4768785"/>
            <a:ext cx="6096000" cy="799065"/>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D.</a:t>
            </a:r>
            <a:r>
              <a:rPr lang="en-US" sz="2200">
                <a:solidFill>
                  <a:schemeClr val="dk1"/>
                </a:solidFill>
                <a:latin typeface="Times New Roman"/>
                <a:ea typeface="Times New Roman"/>
                <a:cs typeface="Times New Roman"/>
                <a:sym typeface="Times New Roman"/>
              </a:rPr>
              <a:t> Thế năng và động năng của vật biến thiên cùng tần số với tần số của li độ.</a:t>
            </a:r>
            <a:endParaRPr sz="2200">
              <a:solidFill>
                <a:schemeClr val="dk1"/>
              </a:solidFill>
              <a:latin typeface="Calibri"/>
              <a:ea typeface="Calibri"/>
              <a:cs typeface="Calibri"/>
              <a:sym typeface="Calibri"/>
            </a:endParaRPr>
          </a:p>
        </p:txBody>
      </p:sp>
      <p:sp>
        <p:nvSpPr>
          <p:cNvPr id="401" name="Google Shape;401;p41"/>
          <p:cNvSpPr/>
          <p:nvPr/>
        </p:nvSpPr>
        <p:spPr>
          <a:xfrm>
            <a:off x="887298" y="4243984"/>
            <a:ext cx="5721182" cy="43678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a:t>
            </a:r>
            <a:r>
              <a:rPr lang="en-US" sz="2200">
                <a:solidFill>
                  <a:schemeClr val="dk1"/>
                </a:solidFill>
                <a:latin typeface="Times New Roman"/>
                <a:ea typeface="Times New Roman"/>
                <a:cs typeface="Times New Roman"/>
                <a:sym typeface="Times New Roman"/>
              </a:rPr>
              <a:t> Động năng của vật đạt cực đại khi vật ở VTB.</a:t>
            </a:r>
            <a:endParaRPr sz="2200">
              <a:solidFill>
                <a:schemeClr val="dk1"/>
              </a:solidFill>
              <a:latin typeface="Calibri"/>
              <a:ea typeface="Calibri"/>
              <a:cs typeface="Calibri"/>
              <a:sym typeface="Calibri"/>
            </a:endParaRPr>
          </a:p>
        </p:txBody>
      </p:sp>
      <p:sp>
        <p:nvSpPr>
          <p:cNvPr id="402" name="Google Shape;402;p41"/>
          <p:cNvSpPr/>
          <p:nvPr/>
        </p:nvSpPr>
        <p:spPr>
          <a:xfrm>
            <a:off x="885567" y="3675473"/>
            <a:ext cx="5724644" cy="43678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B.</a:t>
            </a:r>
            <a:r>
              <a:rPr lang="en-US" sz="2200">
                <a:solidFill>
                  <a:schemeClr val="dk1"/>
                </a:solidFill>
                <a:latin typeface="Times New Roman"/>
                <a:ea typeface="Times New Roman"/>
                <a:cs typeface="Times New Roman"/>
                <a:sym typeface="Times New Roman"/>
              </a:rPr>
              <a:t> Thế năng của vật đạt cực đại khi vật ở VTCB.	</a:t>
            </a:r>
            <a:endParaRPr sz="2200">
              <a:solidFill>
                <a:schemeClr val="dk1"/>
              </a:solidFill>
              <a:latin typeface="Calibri"/>
              <a:ea typeface="Calibri"/>
              <a:cs typeface="Calibri"/>
              <a:sym typeface="Calibri"/>
            </a:endParaRPr>
          </a:p>
        </p:txBody>
      </p:sp>
      <p:sp>
        <p:nvSpPr>
          <p:cNvPr id="403" name="Google Shape;403;p41"/>
          <p:cNvSpPr/>
          <p:nvPr/>
        </p:nvSpPr>
        <p:spPr>
          <a:xfrm>
            <a:off x="885567" y="2726858"/>
            <a:ext cx="6787979"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A.</a:t>
            </a:r>
            <a:r>
              <a:rPr lang="en-US" sz="2200">
                <a:solidFill>
                  <a:schemeClr val="dk1"/>
                </a:solidFill>
                <a:latin typeface="Times New Roman"/>
                <a:ea typeface="Times New Roman"/>
                <a:cs typeface="Times New Roman"/>
                <a:sym typeface="Times New Roman"/>
              </a:rPr>
              <a:t> Cứ mỗi chu kì dao động của vật, có bốn thời điểm thế năng bằng động năng.</a:t>
            </a:r>
            <a:endParaRPr sz="2200">
              <a:solidFill>
                <a:schemeClr val="dk1"/>
              </a:solidFill>
              <a:latin typeface="Calibri"/>
              <a:ea typeface="Calibri"/>
              <a:cs typeface="Calibri"/>
              <a:sym typeface="Calibri"/>
            </a:endParaRPr>
          </a:p>
        </p:txBody>
      </p:sp>
      <p:sp>
        <p:nvSpPr>
          <p:cNvPr id="404" name="Google Shape;404;p41"/>
          <p:cNvSpPr txBox="1"/>
          <p:nvPr>
            <p:ph type="title"/>
          </p:nvPr>
        </p:nvSpPr>
        <p:spPr>
          <a:xfrm>
            <a:off x="677334" y="609600"/>
            <a:ext cx="8596668" cy="53957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05" name="Google Shape;405;p41"/>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06" name="Google Shape;406;p41"/>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07" name="Google Shape;407;p41"/>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08" name="Google Shape;408;p41"/>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20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20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2000"/>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2"/>
          <p:cNvSpPr/>
          <p:nvPr/>
        </p:nvSpPr>
        <p:spPr>
          <a:xfrm>
            <a:off x="947350" y="1476499"/>
            <a:ext cx="8023654" cy="147553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Câu 3.</a:t>
            </a:r>
            <a:r>
              <a:rPr lang="en-US" sz="2200">
                <a:solidFill>
                  <a:schemeClr val="dk1"/>
                </a:solidFill>
                <a:latin typeface="Times New Roman"/>
                <a:ea typeface="Times New Roman"/>
                <a:cs typeface="Times New Roman"/>
                <a:sym typeface="Times New Roman"/>
              </a:rPr>
              <a:t> Một vật nhỏ khối lượng100 g dao động điều hoà trên một quỹ đạo thẳng dài 20 cm với tần số góc 6 rad/s. Cơ năng của vật dao động này là</a:t>
            </a:r>
            <a:endParaRPr sz="2200">
              <a:solidFill>
                <a:schemeClr val="dk1"/>
              </a:solidFill>
              <a:latin typeface="Times New Roman"/>
              <a:ea typeface="Times New Roman"/>
              <a:cs typeface="Times New Roman"/>
              <a:sym typeface="Times New Roman"/>
            </a:endParaRPr>
          </a:p>
          <a:p>
            <a:pPr indent="0" lvl="0" marL="0" marR="0" rtl="0" algn="just">
              <a:lnSpc>
                <a:spcPct val="107000"/>
              </a:lnSpc>
              <a:spcBef>
                <a:spcPts val="0"/>
              </a:spcBef>
              <a:spcAft>
                <a:spcPts val="0"/>
              </a:spcAft>
              <a:buNone/>
            </a:pPr>
            <a:r>
              <a:rPr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414" name="Google Shape;414;p42"/>
          <p:cNvSpPr/>
          <p:nvPr/>
        </p:nvSpPr>
        <p:spPr>
          <a:xfrm>
            <a:off x="1233231" y="4226550"/>
            <a:ext cx="902811" cy="38869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D. </a:t>
            </a:r>
            <a:r>
              <a:rPr lang="en-US" sz="1800">
                <a:solidFill>
                  <a:schemeClr val="dk1"/>
                </a:solidFill>
                <a:latin typeface="Times New Roman"/>
                <a:ea typeface="Times New Roman"/>
                <a:cs typeface="Times New Roman"/>
                <a:sym typeface="Times New Roman"/>
              </a:rPr>
              <a:t>36 J.</a:t>
            </a:r>
            <a:endParaRPr sz="1600">
              <a:solidFill>
                <a:schemeClr val="dk1"/>
              </a:solidFill>
              <a:latin typeface="Calibri"/>
              <a:ea typeface="Calibri"/>
              <a:cs typeface="Calibri"/>
              <a:sym typeface="Calibri"/>
            </a:endParaRPr>
          </a:p>
        </p:txBody>
      </p:sp>
      <p:sp>
        <p:nvSpPr>
          <p:cNvPr id="415" name="Google Shape;415;p42"/>
          <p:cNvSpPr/>
          <p:nvPr/>
        </p:nvSpPr>
        <p:spPr>
          <a:xfrm>
            <a:off x="1204376" y="3788029"/>
            <a:ext cx="96051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C. </a:t>
            </a:r>
            <a:r>
              <a:rPr lang="en-US" sz="1800">
                <a:solidFill>
                  <a:schemeClr val="dk1"/>
                </a:solidFill>
                <a:latin typeface="Times New Roman"/>
                <a:ea typeface="Times New Roman"/>
                <a:cs typeface="Times New Roman"/>
                <a:sym typeface="Times New Roman"/>
              </a:rPr>
              <a:t>18 J. </a:t>
            </a:r>
            <a:endParaRPr sz="1800">
              <a:solidFill>
                <a:schemeClr val="dk1"/>
              </a:solidFill>
              <a:latin typeface="Trebuchet MS"/>
              <a:ea typeface="Trebuchet MS"/>
              <a:cs typeface="Trebuchet MS"/>
              <a:sym typeface="Trebuchet MS"/>
            </a:endParaRPr>
          </a:p>
        </p:txBody>
      </p:sp>
      <p:sp>
        <p:nvSpPr>
          <p:cNvPr id="416" name="Google Shape;416;p42"/>
          <p:cNvSpPr/>
          <p:nvPr/>
        </p:nvSpPr>
        <p:spPr>
          <a:xfrm>
            <a:off x="1204376" y="3330144"/>
            <a:ext cx="3638817" cy="38869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B. </a:t>
            </a:r>
            <a:r>
              <a:rPr lang="en-US" sz="1800">
                <a:solidFill>
                  <a:schemeClr val="dk1"/>
                </a:solidFill>
                <a:latin typeface="Times New Roman"/>
                <a:ea typeface="Times New Roman"/>
                <a:cs typeface="Times New Roman"/>
                <a:sym typeface="Times New Roman"/>
              </a:rPr>
              <a:t>0,018 J.	</a:t>
            </a:r>
            <a:endParaRPr sz="1600">
              <a:solidFill>
                <a:schemeClr val="dk1"/>
              </a:solidFill>
              <a:latin typeface="Calibri"/>
              <a:ea typeface="Calibri"/>
              <a:cs typeface="Calibri"/>
              <a:sym typeface="Calibri"/>
            </a:endParaRPr>
          </a:p>
        </p:txBody>
      </p:sp>
      <p:sp>
        <p:nvSpPr>
          <p:cNvPr id="417" name="Google Shape;417;p42"/>
          <p:cNvSpPr/>
          <p:nvPr/>
        </p:nvSpPr>
        <p:spPr>
          <a:xfrm>
            <a:off x="1204376" y="2801960"/>
            <a:ext cx="119135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A. </a:t>
            </a:r>
            <a:r>
              <a:rPr lang="en-US" sz="1800">
                <a:solidFill>
                  <a:schemeClr val="dk1"/>
                </a:solidFill>
                <a:latin typeface="Times New Roman"/>
                <a:ea typeface="Times New Roman"/>
                <a:cs typeface="Times New Roman"/>
                <a:sym typeface="Times New Roman"/>
              </a:rPr>
              <a:t>0,036 J.</a:t>
            </a:r>
            <a:endParaRPr sz="1800">
              <a:solidFill>
                <a:schemeClr val="dk1"/>
              </a:solidFill>
              <a:latin typeface="Trebuchet MS"/>
              <a:ea typeface="Trebuchet MS"/>
              <a:cs typeface="Trebuchet MS"/>
              <a:sym typeface="Trebuchet MS"/>
            </a:endParaRPr>
          </a:p>
        </p:txBody>
      </p:sp>
      <p:sp>
        <p:nvSpPr>
          <p:cNvPr id="418" name="Google Shape;418;p42"/>
          <p:cNvSpPr txBox="1"/>
          <p:nvPr>
            <p:ph type="title"/>
          </p:nvPr>
        </p:nvSpPr>
        <p:spPr>
          <a:xfrm>
            <a:off x="677334" y="609600"/>
            <a:ext cx="8596668" cy="53957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19" name="Google Shape;419;p42"/>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20" name="Google Shape;420;p42"/>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21" name="Google Shape;421;p42"/>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22" name="Google Shape;422;p42"/>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20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2000"/>
                                        <p:tgtEl>
                                          <p:spTgt spid="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2000"/>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3"/>
          <p:cNvSpPr/>
          <p:nvPr/>
        </p:nvSpPr>
        <p:spPr>
          <a:xfrm>
            <a:off x="566123" y="1772274"/>
            <a:ext cx="7317488" cy="1179169"/>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Câu 4.</a:t>
            </a:r>
            <a:r>
              <a:rPr lang="en-US" sz="2200">
                <a:solidFill>
                  <a:schemeClr val="dk1"/>
                </a:solidFill>
                <a:latin typeface="Times New Roman"/>
                <a:ea typeface="Times New Roman"/>
                <a:cs typeface="Times New Roman"/>
                <a:sym typeface="Times New Roman"/>
              </a:rPr>
              <a:t> Một vật có khối lượng 50 g, dao động điều hoà với biên độ 4 cm và tần số góc 3 rad/s. Động năng cực đại của vật là</a:t>
            </a:r>
            <a:endParaRPr sz="22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lang="en-US" sz="2200">
                <a:solidFill>
                  <a:schemeClr val="dk1"/>
                </a:solidFill>
                <a:latin typeface="Times New Roman"/>
                <a:ea typeface="Times New Roman"/>
                <a:cs typeface="Times New Roman"/>
                <a:sym typeface="Times New Roman"/>
              </a:rPr>
              <a:t>	</a:t>
            </a:r>
            <a:endParaRPr sz="2200">
              <a:solidFill>
                <a:schemeClr val="dk1"/>
              </a:solidFill>
              <a:latin typeface="Calibri"/>
              <a:ea typeface="Calibri"/>
              <a:cs typeface="Calibri"/>
              <a:sym typeface="Calibri"/>
            </a:endParaRPr>
          </a:p>
        </p:txBody>
      </p:sp>
      <p:sp>
        <p:nvSpPr>
          <p:cNvPr id="428" name="Google Shape;428;p43"/>
          <p:cNvSpPr/>
          <p:nvPr/>
        </p:nvSpPr>
        <p:spPr>
          <a:xfrm>
            <a:off x="674889" y="4150676"/>
            <a:ext cx="1744388"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a:t>
            </a:r>
            <a:r>
              <a:rPr b="1" lang="en-US" sz="2200">
                <a:solidFill>
                  <a:schemeClr val="dk1"/>
                </a:solidFill>
                <a:latin typeface="Times New Roman"/>
                <a:ea typeface="Times New Roman"/>
                <a:cs typeface="Times New Roman"/>
                <a:sym typeface="Times New Roman"/>
              </a:rPr>
              <a:t>D. </a:t>
            </a:r>
            <a:r>
              <a:rPr lang="en-US" sz="2200">
                <a:solidFill>
                  <a:schemeClr val="dk1"/>
                </a:solidFill>
                <a:latin typeface="Times New Roman"/>
                <a:ea typeface="Times New Roman"/>
                <a:cs typeface="Times New Roman"/>
                <a:sym typeface="Times New Roman"/>
              </a:rPr>
              <a:t>7,2.10</a:t>
            </a:r>
            <a:r>
              <a:rPr baseline="30000" lang="en-US" sz="2200">
                <a:solidFill>
                  <a:schemeClr val="dk1"/>
                </a:solidFill>
                <a:latin typeface="Times New Roman"/>
                <a:ea typeface="Times New Roman"/>
                <a:cs typeface="Times New Roman"/>
                <a:sym typeface="Times New Roman"/>
              </a:rPr>
              <a:t>–4</a:t>
            </a:r>
            <a:r>
              <a:rPr lang="en-US" sz="2200">
                <a:solidFill>
                  <a:schemeClr val="dk1"/>
                </a:solidFill>
                <a:latin typeface="Times New Roman"/>
                <a:ea typeface="Times New Roman"/>
                <a:cs typeface="Times New Roman"/>
                <a:sym typeface="Times New Roman"/>
              </a:rPr>
              <a:t> J.</a:t>
            </a:r>
            <a:endParaRPr sz="2200">
              <a:solidFill>
                <a:schemeClr val="dk1"/>
              </a:solidFill>
              <a:latin typeface="Trebuchet MS"/>
              <a:ea typeface="Trebuchet MS"/>
              <a:cs typeface="Trebuchet MS"/>
              <a:sym typeface="Trebuchet MS"/>
            </a:endParaRPr>
          </a:p>
        </p:txBody>
      </p:sp>
      <p:sp>
        <p:nvSpPr>
          <p:cNvPr id="429" name="Google Shape;429;p43"/>
          <p:cNvSpPr/>
          <p:nvPr/>
        </p:nvSpPr>
        <p:spPr>
          <a:xfrm>
            <a:off x="674769" y="3728454"/>
            <a:ext cx="1202573"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a:t>
            </a:r>
            <a:r>
              <a:rPr b="1" lang="en-US" sz="2200">
                <a:solidFill>
                  <a:schemeClr val="dk1"/>
                </a:solidFill>
                <a:latin typeface="Times New Roman"/>
                <a:ea typeface="Times New Roman"/>
                <a:cs typeface="Times New Roman"/>
                <a:sym typeface="Times New Roman"/>
              </a:rPr>
              <a:t>C. </a:t>
            </a:r>
            <a:r>
              <a:rPr lang="en-US" sz="2200">
                <a:solidFill>
                  <a:schemeClr val="dk1"/>
                </a:solidFill>
                <a:latin typeface="Times New Roman"/>
                <a:ea typeface="Times New Roman"/>
                <a:cs typeface="Times New Roman"/>
                <a:sym typeface="Times New Roman"/>
              </a:rPr>
              <a:t>3,6 J.</a:t>
            </a:r>
            <a:endParaRPr sz="2200">
              <a:solidFill>
                <a:schemeClr val="dk1"/>
              </a:solidFill>
              <a:latin typeface="Trebuchet MS"/>
              <a:ea typeface="Trebuchet MS"/>
              <a:cs typeface="Trebuchet MS"/>
              <a:sym typeface="Trebuchet MS"/>
            </a:endParaRPr>
          </a:p>
        </p:txBody>
      </p:sp>
      <p:sp>
        <p:nvSpPr>
          <p:cNvPr id="430" name="Google Shape;430;p43"/>
          <p:cNvSpPr/>
          <p:nvPr/>
        </p:nvSpPr>
        <p:spPr>
          <a:xfrm>
            <a:off x="677333" y="3236260"/>
            <a:ext cx="2031325"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a:t>
            </a:r>
            <a:r>
              <a:rPr b="1" lang="en-US" sz="2200">
                <a:solidFill>
                  <a:schemeClr val="dk1"/>
                </a:solidFill>
                <a:latin typeface="Times New Roman"/>
                <a:ea typeface="Times New Roman"/>
                <a:cs typeface="Times New Roman"/>
                <a:sym typeface="Times New Roman"/>
              </a:rPr>
              <a:t>B. </a:t>
            </a:r>
            <a:r>
              <a:rPr lang="en-US" sz="2200">
                <a:solidFill>
                  <a:schemeClr val="dk1"/>
                </a:solidFill>
                <a:latin typeface="Times New Roman"/>
                <a:ea typeface="Times New Roman"/>
                <a:cs typeface="Times New Roman"/>
                <a:sym typeface="Times New Roman"/>
              </a:rPr>
              <a:t>7,2 J.	</a:t>
            </a:r>
            <a:endParaRPr sz="2200">
              <a:solidFill>
                <a:schemeClr val="dk1"/>
              </a:solidFill>
              <a:latin typeface="Trebuchet MS"/>
              <a:ea typeface="Trebuchet MS"/>
              <a:cs typeface="Trebuchet MS"/>
              <a:sym typeface="Trebuchet MS"/>
            </a:endParaRPr>
          </a:p>
        </p:txBody>
      </p:sp>
      <p:sp>
        <p:nvSpPr>
          <p:cNvPr id="431" name="Google Shape;431;p43"/>
          <p:cNvSpPr/>
          <p:nvPr/>
        </p:nvSpPr>
        <p:spPr>
          <a:xfrm>
            <a:off x="769666" y="2766777"/>
            <a:ext cx="2031325"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chemeClr val="dk1"/>
                </a:solidFill>
                <a:latin typeface="Times New Roman"/>
                <a:ea typeface="Times New Roman"/>
                <a:cs typeface="Times New Roman"/>
                <a:sym typeface="Times New Roman"/>
              </a:rPr>
              <a:t>A. </a:t>
            </a:r>
            <a:r>
              <a:rPr lang="en-US" sz="2200">
                <a:solidFill>
                  <a:schemeClr val="dk1"/>
                </a:solidFill>
                <a:latin typeface="Times New Roman"/>
                <a:ea typeface="Times New Roman"/>
                <a:cs typeface="Times New Roman"/>
                <a:sym typeface="Times New Roman"/>
              </a:rPr>
              <a:t>3,6.10</a:t>
            </a:r>
            <a:r>
              <a:rPr baseline="30000" lang="en-US" sz="2200">
                <a:solidFill>
                  <a:schemeClr val="dk1"/>
                </a:solidFill>
                <a:latin typeface="Times New Roman"/>
                <a:ea typeface="Times New Roman"/>
                <a:cs typeface="Times New Roman"/>
                <a:sym typeface="Times New Roman"/>
              </a:rPr>
              <a:t>–4</a:t>
            </a:r>
            <a:r>
              <a:rPr lang="en-US" sz="2200">
                <a:solidFill>
                  <a:schemeClr val="dk1"/>
                </a:solidFill>
                <a:latin typeface="Times New Roman"/>
                <a:ea typeface="Times New Roman"/>
                <a:cs typeface="Times New Roman"/>
                <a:sym typeface="Times New Roman"/>
              </a:rPr>
              <a:t> J.	</a:t>
            </a:r>
            <a:endParaRPr sz="2200">
              <a:solidFill>
                <a:schemeClr val="dk1"/>
              </a:solidFill>
              <a:latin typeface="Trebuchet MS"/>
              <a:ea typeface="Trebuchet MS"/>
              <a:cs typeface="Trebuchet MS"/>
              <a:sym typeface="Trebuchet MS"/>
            </a:endParaRPr>
          </a:p>
        </p:txBody>
      </p:sp>
      <p:sp>
        <p:nvSpPr>
          <p:cNvPr id="432" name="Google Shape;432;p43"/>
          <p:cNvSpPr txBox="1"/>
          <p:nvPr>
            <p:ph type="title"/>
          </p:nvPr>
        </p:nvSpPr>
        <p:spPr>
          <a:xfrm>
            <a:off x="677334" y="609600"/>
            <a:ext cx="8596668" cy="53957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33" name="Google Shape;433;p43"/>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34" name="Google Shape;434;p43"/>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35" name="Google Shape;435;p43"/>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36" name="Google Shape;436;p43"/>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2000"/>
                                        <p:tgtEl>
                                          <p:spTgt spid="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20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2000"/>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42" name="Google Shape;442;p44"/>
          <p:cNvSpPr/>
          <p:nvPr/>
        </p:nvSpPr>
        <p:spPr>
          <a:xfrm>
            <a:off x="845759" y="2117099"/>
            <a:ext cx="8248813" cy="769441"/>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1" i="0" lang="en-US" sz="2200" u="none" cap="none" strike="noStrike">
                <a:solidFill>
                  <a:schemeClr val="dk1"/>
                </a:solidFill>
                <a:latin typeface="Times New Roman"/>
                <a:ea typeface="Times New Roman"/>
                <a:cs typeface="Times New Roman"/>
                <a:sym typeface="Times New Roman"/>
              </a:rPr>
              <a:t>Câu</a:t>
            </a:r>
            <a:r>
              <a:rPr b="1" i="0" lang="en-US" sz="2200" u="none" cap="none" strike="noStrike">
                <a:solidFill>
                  <a:schemeClr val="dk1"/>
                </a:solidFill>
                <a:latin typeface="Times New Roman"/>
                <a:ea typeface="Times New Roman"/>
                <a:cs typeface="Times New Roman"/>
                <a:sym typeface="Times New Roman"/>
              </a:rPr>
              <a:t> 5. </a:t>
            </a:r>
            <a:r>
              <a:rPr b="0" i="0" lang="en-US" sz="2200" u="none" cap="none" strike="noStrike">
                <a:solidFill>
                  <a:schemeClr val="dk1"/>
                </a:solidFill>
                <a:latin typeface="Times New Roman"/>
                <a:ea typeface="Times New Roman"/>
                <a:cs typeface="Times New Roman"/>
                <a:sym typeface="Times New Roman"/>
              </a:rPr>
              <a:t>Một vật dao động điều hoà với biên độ A. Tại li độ nào thì thế năng bằng 3 lần động năng?</a:t>
            </a:r>
            <a:endParaRPr b="0" i="0" sz="2200" u="none" cap="none" strike="noStrike">
              <a:solidFill>
                <a:schemeClr val="dk1"/>
              </a:solidFill>
              <a:latin typeface="Arial"/>
              <a:ea typeface="Arial"/>
              <a:cs typeface="Arial"/>
              <a:sym typeface="Arial"/>
            </a:endParaRPr>
          </a:p>
        </p:txBody>
      </p:sp>
      <p:grpSp>
        <p:nvGrpSpPr>
          <p:cNvPr id="443" name="Google Shape;443;p44"/>
          <p:cNvGrpSpPr/>
          <p:nvPr/>
        </p:nvGrpSpPr>
        <p:grpSpPr>
          <a:xfrm>
            <a:off x="-257077" y="3724775"/>
            <a:ext cx="4015946" cy="680895"/>
            <a:chOff x="-257077" y="3724775"/>
            <a:chExt cx="4015946" cy="680895"/>
          </a:xfrm>
        </p:grpSpPr>
        <p:pic>
          <p:nvPicPr>
            <p:cNvPr id="444" name="Google Shape;444;p44"/>
            <p:cNvPicPr preferRelativeResize="0"/>
            <p:nvPr/>
          </p:nvPicPr>
          <p:blipFill rotWithShape="1">
            <a:blip r:embed="rId3">
              <a:alphaModFix/>
            </a:blip>
            <a:srcRect b="0" l="0" r="0" t="0"/>
            <a:stretch/>
          </p:blipFill>
          <p:spPr>
            <a:xfrm>
              <a:off x="1474226" y="3724775"/>
              <a:ext cx="1104564" cy="680895"/>
            </a:xfrm>
            <a:prstGeom prst="rect">
              <a:avLst/>
            </a:prstGeom>
            <a:noFill/>
            <a:ln>
              <a:noFill/>
            </a:ln>
          </p:spPr>
        </p:pic>
        <p:sp>
          <p:nvSpPr>
            <p:cNvPr id="445" name="Google Shape;445;p44"/>
            <p:cNvSpPr/>
            <p:nvPr/>
          </p:nvSpPr>
          <p:spPr>
            <a:xfrm>
              <a:off x="-257077" y="3837468"/>
              <a:ext cx="4015946" cy="43088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	     </a:t>
              </a:r>
              <a:r>
                <a:rPr b="1" i="0" lang="en-US" sz="2200" cap="none" strike="noStrike">
                  <a:solidFill>
                    <a:schemeClr val="dk1"/>
                  </a:solidFill>
                  <a:latin typeface="Times New Roman"/>
                  <a:ea typeface="Times New Roman"/>
                  <a:cs typeface="Times New Roman"/>
                  <a:sym typeface="Times New Roman"/>
                </a:rPr>
                <a:t>B. </a:t>
              </a:r>
              <a:endParaRPr b="0" i="0" sz="2200" cap="none" strike="noStrike">
                <a:solidFill>
                  <a:schemeClr val="dk1"/>
                </a:solidFill>
                <a:latin typeface="Arial"/>
                <a:ea typeface="Arial"/>
                <a:cs typeface="Arial"/>
                <a:sym typeface="Arial"/>
              </a:endParaRPr>
            </a:p>
          </p:txBody>
        </p:sp>
      </p:grpSp>
      <p:grpSp>
        <p:nvGrpSpPr>
          <p:cNvPr id="446" name="Google Shape;446;p44"/>
          <p:cNvGrpSpPr/>
          <p:nvPr/>
        </p:nvGrpSpPr>
        <p:grpSpPr>
          <a:xfrm>
            <a:off x="-257077" y="4562075"/>
            <a:ext cx="4015946" cy="630888"/>
            <a:chOff x="-257077" y="4562075"/>
            <a:chExt cx="4015946" cy="630888"/>
          </a:xfrm>
        </p:grpSpPr>
        <p:pic>
          <p:nvPicPr>
            <p:cNvPr id="447" name="Google Shape;447;p44"/>
            <p:cNvPicPr preferRelativeResize="0"/>
            <p:nvPr/>
          </p:nvPicPr>
          <p:blipFill rotWithShape="1">
            <a:blip r:embed="rId4">
              <a:alphaModFix/>
            </a:blip>
            <a:srcRect b="0" l="0" r="0" t="0"/>
            <a:stretch/>
          </p:blipFill>
          <p:spPr>
            <a:xfrm>
              <a:off x="1606382" y="4562075"/>
              <a:ext cx="815537" cy="630888"/>
            </a:xfrm>
            <a:prstGeom prst="rect">
              <a:avLst/>
            </a:prstGeom>
            <a:noFill/>
            <a:ln>
              <a:noFill/>
            </a:ln>
          </p:spPr>
        </p:pic>
        <p:sp>
          <p:nvSpPr>
            <p:cNvPr id="448" name="Google Shape;448;p44"/>
            <p:cNvSpPr/>
            <p:nvPr/>
          </p:nvSpPr>
          <p:spPr>
            <a:xfrm>
              <a:off x="-257077" y="4675770"/>
              <a:ext cx="4015946" cy="43088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	     C. </a:t>
              </a:r>
              <a:endParaRPr b="0" i="0" sz="2200" u="none" cap="none" strike="noStrike">
                <a:solidFill>
                  <a:schemeClr val="dk1"/>
                </a:solidFill>
                <a:latin typeface="Arial"/>
                <a:ea typeface="Arial"/>
                <a:cs typeface="Arial"/>
                <a:sym typeface="Arial"/>
              </a:endParaRPr>
            </a:p>
          </p:txBody>
        </p:sp>
      </p:grpSp>
      <p:grpSp>
        <p:nvGrpSpPr>
          <p:cNvPr id="449" name="Google Shape;449;p44"/>
          <p:cNvGrpSpPr/>
          <p:nvPr/>
        </p:nvGrpSpPr>
        <p:grpSpPr>
          <a:xfrm>
            <a:off x="18535" y="5225809"/>
            <a:ext cx="4015946" cy="783885"/>
            <a:chOff x="558460" y="5400377"/>
            <a:chExt cx="4015946" cy="783885"/>
          </a:xfrm>
        </p:grpSpPr>
        <p:pic>
          <p:nvPicPr>
            <p:cNvPr id="450" name="Google Shape;450;p44"/>
            <p:cNvPicPr preferRelativeResize="0"/>
            <p:nvPr/>
          </p:nvPicPr>
          <p:blipFill rotWithShape="1">
            <a:blip r:embed="rId5">
              <a:alphaModFix/>
            </a:blip>
            <a:srcRect b="0" l="0" r="0" t="0"/>
            <a:stretch/>
          </p:blipFill>
          <p:spPr>
            <a:xfrm>
              <a:off x="2014151" y="5400377"/>
              <a:ext cx="1104564" cy="783885"/>
            </a:xfrm>
            <a:prstGeom prst="rect">
              <a:avLst/>
            </a:prstGeom>
            <a:noFill/>
            <a:ln>
              <a:noFill/>
            </a:ln>
          </p:spPr>
        </p:pic>
        <p:sp>
          <p:nvSpPr>
            <p:cNvPr id="451" name="Google Shape;451;p44"/>
            <p:cNvSpPr/>
            <p:nvPr/>
          </p:nvSpPr>
          <p:spPr>
            <a:xfrm>
              <a:off x="558460" y="5576875"/>
              <a:ext cx="4015946" cy="43088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	D. </a:t>
              </a:r>
              <a:endParaRPr b="0" i="0" sz="2200" u="none" cap="none" strike="noStrike">
                <a:solidFill>
                  <a:schemeClr val="dk1"/>
                </a:solidFill>
                <a:latin typeface="Arial"/>
                <a:ea typeface="Arial"/>
                <a:cs typeface="Arial"/>
                <a:sym typeface="Arial"/>
              </a:endParaRPr>
            </a:p>
          </p:txBody>
        </p:sp>
      </p:grpSp>
      <p:grpSp>
        <p:nvGrpSpPr>
          <p:cNvPr id="452" name="Google Shape;452;p44"/>
          <p:cNvGrpSpPr/>
          <p:nvPr/>
        </p:nvGrpSpPr>
        <p:grpSpPr>
          <a:xfrm>
            <a:off x="1024563" y="2948568"/>
            <a:ext cx="1199650" cy="554416"/>
            <a:chOff x="814500" y="2899140"/>
            <a:chExt cx="1199650" cy="554416"/>
          </a:xfrm>
        </p:grpSpPr>
        <p:pic>
          <p:nvPicPr>
            <p:cNvPr id="453" name="Google Shape;453;p44"/>
            <p:cNvPicPr preferRelativeResize="0"/>
            <p:nvPr/>
          </p:nvPicPr>
          <p:blipFill rotWithShape="1">
            <a:blip r:embed="rId6">
              <a:alphaModFix/>
            </a:blip>
            <a:srcRect b="0" l="0" r="0" t="0"/>
            <a:stretch/>
          </p:blipFill>
          <p:spPr>
            <a:xfrm>
              <a:off x="1297467" y="2899140"/>
              <a:ext cx="716683" cy="554416"/>
            </a:xfrm>
            <a:prstGeom prst="rect">
              <a:avLst/>
            </a:prstGeom>
            <a:noFill/>
            <a:ln>
              <a:noFill/>
            </a:ln>
          </p:spPr>
        </p:pic>
        <p:sp>
          <p:nvSpPr>
            <p:cNvPr id="454" name="Google Shape;454;p44"/>
            <p:cNvSpPr/>
            <p:nvPr/>
          </p:nvSpPr>
          <p:spPr>
            <a:xfrm>
              <a:off x="814500" y="2927494"/>
              <a:ext cx="529312" cy="43088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200">
                  <a:solidFill>
                    <a:schemeClr val="dk1"/>
                  </a:solidFill>
                  <a:latin typeface="Times New Roman"/>
                  <a:ea typeface="Times New Roman"/>
                  <a:cs typeface="Times New Roman"/>
                  <a:sym typeface="Times New Roman"/>
                </a:rPr>
                <a:t>A. </a:t>
              </a:r>
              <a:endParaRPr sz="2200">
                <a:solidFill>
                  <a:schemeClr val="dk1"/>
                </a:solidFill>
                <a:latin typeface="Trebuchet MS"/>
                <a:ea typeface="Trebuchet MS"/>
                <a:cs typeface="Trebuchet MS"/>
                <a:sym typeface="Trebuchet MS"/>
              </a:endParaRPr>
            </a:p>
          </p:txBody>
        </p:sp>
      </p:grpSp>
      <p:sp>
        <p:nvSpPr>
          <p:cNvPr id="455" name="Google Shape;455;p44"/>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56" name="Google Shape;456;p44"/>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57" name="Google Shape;457;p44"/>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58" name="Google Shape;458;p44"/>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2000"/>
                                        <p:tgtEl>
                                          <p:spTgt spid="4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20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20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5FCBEF"/>
              </a:buClr>
              <a:buSzPts val="2200"/>
              <a:buFont typeface="Times New Roman"/>
              <a:buNone/>
            </a:pPr>
            <a:r>
              <a:rPr lang="en-US" sz="2200">
                <a:solidFill>
                  <a:srgbClr val="5FCBEF"/>
                </a:solidFill>
                <a:latin typeface="Times New Roman"/>
                <a:ea typeface="Times New Roman"/>
                <a:cs typeface="Times New Roman"/>
                <a:sym typeface="Times New Roman"/>
              </a:rPr>
              <a:t>VẬN DỤNG</a:t>
            </a:r>
            <a:endParaRPr/>
          </a:p>
        </p:txBody>
      </p:sp>
      <p:sp>
        <p:nvSpPr>
          <p:cNvPr id="464" name="Google Shape;464;p45"/>
          <p:cNvSpPr/>
          <p:nvPr/>
        </p:nvSpPr>
        <p:spPr>
          <a:xfrm>
            <a:off x="677334" y="2268700"/>
            <a:ext cx="8886796" cy="1014508"/>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n-US" sz="2200">
                <a:solidFill>
                  <a:schemeClr val="dk1"/>
                </a:solidFill>
                <a:latin typeface="Times New Roman"/>
                <a:ea typeface="Times New Roman"/>
                <a:cs typeface="Times New Roman"/>
                <a:sym typeface="Times New Roman"/>
              </a:rPr>
              <a:t>Câu 6.</a:t>
            </a:r>
            <a:r>
              <a:rPr lang="en-US" sz="2200">
                <a:solidFill>
                  <a:schemeClr val="dk1"/>
                </a:solidFill>
                <a:latin typeface="Times New Roman"/>
                <a:ea typeface="Times New Roman"/>
                <a:cs typeface="Times New Roman"/>
                <a:sym typeface="Times New Roman"/>
              </a:rPr>
              <a:t> Một vật dao động điều hoà với biên độ 6 cm. Mốc thế năng ở VTCB. Khi vật có động năng bằng 3/4 lần cơ năng thì vật cách VTCB </a:t>
            </a:r>
            <a:endParaRPr sz="22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lang="en-US" sz="1200">
                <a:solidFill>
                  <a:schemeClr val="dk1"/>
                </a:solidFill>
                <a:latin typeface="Times New Roman"/>
                <a:ea typeface="Times New Roman"/>
                <a:cs typeface="Times New Roman"/>
                <a:sym typeface="Times New Roman"/>
              </a:rPr>
              <a:t>	     	</a:t>
            </a:r>
            <a:endParaRPr sz="1100">
              <a:solidFill>
                <a:schemeClr val="dk1"/>
              </a:solidFill>
              <a:latin typeface="Calibri"/>
              <a:ea typeface="Calibri"/>
              <a:cs typeface="Calibri"/>
              <a:sym typeface="Calibri"/>
            </a:endParaRPr>
          </a:p>
        </p:txBody>
      </p:sp>
      <p:sp>
        <p:nvSpPr>
          <p:cNvPr id="465" name="Google Shape;465;p45"/>
          <p:cNvSpPr/>
          <p:nvPr/>
        </p:nvSpPr>
        <p:spPr>
          <a:xfrm>
            <a:off x="-145143" y="4973690"/>
            <a:ext cx="2678279"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a:t>
            </a:r>
            <a:r>
              <a:rPr b="1" lang="en-US" sz="2200">
                <a:solidFill>
                  <a:schemeClr val="dk1"/>
                </a:solidFill>
                <a:latin typeface="Times New Roman"/>
                <a:ea typeface="Times New Roman"/>
                <a:cs typeface="Times New Roman"/>
                <a:sym typeface="Times New Roman"/>
              </a:rPr>
              <a:t>D.</a:t>
            </a:r>
            <a:r>
              <a:rPr lang="en-US" sz="2200">
                <a:solidFill>
                  <a:schemeClr val="dk1"/>
                </a:solidFill>
                <a:latin typeface="Times New Roman"/>
                <a:ea typeface="Times New Roman"/>
                <a:cs typeface="Times New Roman"/>
                <a:sym typeface="Times New Roman"/>
              </a:rPr>
              <a:t> 3 cm.</a:t>
            </a:r>
            <a:endParaRPr sz="2200">
              <a:solidFill>
                <a:schemeClr val="dk1"/>
              </a:solidFill>
              <a:latin typeface="Trebuchet MS"/>
              <a:ea typeface="Trebuchet MS"/>
              <a:cs typeface="Trebuchet MS"/>
              <a:sym typeface="Trebuchet MS"/>
            </a:endParaRPr>
          </a:p>
        </p:txBody>
      </p:sp>
      <p:sp>
        <p:nvSpPr>
          <p:cNvPr id="466" name="Google Shape;466;p45"/>
          <p:cNvSpPr/>
          <p:nvPr/>
        </p:nvSpPr>
        <p:spPr>
          <a:xfrm>
            <a:off x="720932" y="4377476"/>
            <a:ext cx="1226618"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 </a:t>
            </a:r>
            <a:r>
              <a:rPr b="1" lang="en-US" sz="2200">
                <a:solidFill>
                  <a:schemeClr val="dk1"/>
                </a:solidFill>
                <a:latin typeface="Times New Roman"/>
                <a:ea typeface="Times New Roman"/>
                <a:cs typeface="Times New Roman"/>
                <a:sym typeface="Times New Roman"/>
              </a:rPr>
              <a:t>C.</a:t>
            </a:r>
            <a:r>
              <a:rPr lang="en-US" sz="2200">
                <a:solidFill>
                  <a:schemeClr val="dk1"/>
                </a:solidFill>
                <a:latin typeface="Times New Roman"/>
                <a:ea typeface="Times New Roman"/>
                <a:cs typeface="Times New Roman"/>
                <a:sym typeface="Times New Roman"/>
              </a:rPr>
              <a:t> 4 cm.</a:t>
            </a:r>
            <a:endParaRPr sz="2200">
              <a:solidFill>
                <a:schemeClr val="dk1"/>
              </a:solidFill>
              <a:latin typeface="Trebuchet MS"/>
              <a:ea typeface="Trebuchet MS"/>
              <a:cs typeface="Trebuchet MS"/>
              <a:sym typeface="Trebuchet MS"/>
            </a:endParaRPr>
          </a:p>
        </p:txBody>
      </p:sp>
      <p:sp>
        <p:nvSpPr>
          <p:cNvPr id="467" name="Google Shape;467;p45"/>
          <p:cNvSpPr/>
          <p:nvPr/>
        </p:nvSpPr>
        <p:spPr>
          <a:xfrm>
            <a:off x="791464" y="3787089"/>
            <a:ext cx="1351652"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chemeClr val="dk1"/>
                </a:solidFill>
                <a:latin typeface="Times New Roman"/>
                <a:ea typeface="Times New Roman"/>
                <a:cs typeface="Times New Roman"/>
                <a:sym typeface="Times New Roman"/>
              </a:rPr>
              <a:t>B.</a:t>
            </a:r>
            <a:r>
              <a:rPr lang="en-US" sz="2200">
                <a:solidFill>
                  <a:schemeClr val="dk1"/>
                </a:solidFill>
                <a:latin typeface="Times New Roman"/>
                <a:ea typeface="Times New Roman"/>
                <a:cs typeface="Times New Roman"/>
                <a:sym typeface="Times New Roman"/>
              </a:rPr>
              <a:t> 4,5 cm.</a:t>
            </a:r>
            <a:endParaRPr sz="2200">
              <a:solidFill>
                <a:schemeClr val="dk1"/>
              </a:solidFill>
              <a:latin typeface="Trebuchet MS"/>
              <a:ea typeface="Trebuchet MS"/>
              <a:cs typeface="Trebuchet MS"/>
              <a:sym typeface="Trebuchet MS"/>
            </a:endParaRPr>
          </a:p>
        </p:txBody>
      </p:sp>
      <p:sp>
        <p:nvSpPr>
          <p:cNvPr id="468" name="Google Shape;468;p45"/>
          <p:cNvSpPr/>
          <p:nvPr/>
        </p:nvSpPr>
        <p:spPr>
          <a:xfrm>
            <a:off x="791464" y="3190875"/>
            <a:ext cx="1156086"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chemeClr val="dk1"/>
                </a:solidFill>
                <a:latin typeface="Times New Roman"/>
                <a:ea typeface="Times New Roman"/>
                <a:cs typeface="Times New Roman"/>
                <a:sym typeface="Times New Roman"/>
              </a:rPr>
              <a:t>A. </a:t>
            </a:r>
            <a:r>
              <a:rPr lang="en-US" sz="2200">
                <a:solidFill>
                  <a:schemeClr val="dk1"/>
                </a:solidFill>
                <a:latin typeface="Times New Roman"/>
                <a:ea typeface="Times New Roman"/>
                <a:cs typeface="Times New Roman"/>
                <a:sym typeface="Times New Roman"/>
              </a:rPr>
              <a:t>6 cm.</a:t>
            </a:r>
            <a:endParaRPr sz="2200">
              <a:solidFill>
                <a:schemeClr val="dk1"/>
              </a:solidFill>
              <a:latin typeface="Trebuchet MS"/>
              <a:ea typeface="Trebuchet MS"/>
              <a:cs typeface="Trebuchet MS"/>
              <a:sym typeface="Trebuchet MS"/>
            </a:endParaRPr>
          </a:p>
        </p:txBody>
      </p:sp>
      <p:sp>
        <p:nvSpPr>
          <p:cNvPr id="469" name="Google Shape;469;p45"/>
          <p:cNvSpPr/>
          <p:nvPr/>
        </p:nvSpPr>
        <p:spPr>
          <a:xfrm>
            <a:off x="720932" y="6096000"/>
            <a:ext cx="1920668" cy="537029"/>
          </a:xfrm>
          <a:prstGeom prst="rect">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70" name="Google Shape;470;p45"/>
          <p:cNvSpPr/>
          <p:nvPr/>
        </p:nvSpPr>
        <p:spPr>
          <a:xfrm>
            <a:off x="3149599"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71" name="Google Shape;471;p45"/>
          <p:cNvSpPr/>
          <p:nvPr/>
        </p:nvSpPr>
        <p:spPr>
          <a:xfrm>
            <a:off x="4867749" y="6023428"/>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72" name="Google Shape;472;p45"/>
          <p:cNvSpPr/>
          <p:nvPr/>
        </p:nvSpPr>
        <p:spPr>
          <a:xfrm>
            <a:off x="4008674" y="6016171"/>
            <a:ext cx="841829" cy="696686"/>
          </a:xfrm>
          <a:prstGeom prst="ellipse">
            <a:avLst/>
          </a:prstGeom>
          <a:solidFill>
            <a:schemeClr val="accent1"/>
          </a:solidFill>
          <a:ln cap="rnd" cmpd="sng" w="19050">
            <a:solidFill>
              <a:srgbClr val="4594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500"/>
                                        <p:tgtEl>
                                          <p:spTgt spid="467"/>
                                        </p:tgtEl>
                                      </p:cBhvr>
                                    </p:animEffect>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20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2000"/>
                                        <p:tgtEl>
                                          <p:spTgt spid="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2000"/>
                                        <p:tgtEl>
                                          <p:spTgt spid="4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HƯỚNG DẪN VỀ NHÀ</a:t>
            </a:r>
            <a:endParaRPr sz="2400">
              <a:latin typeface="Times New Roman"/>
              <a:ea typeface="Times New Roman"/>
              <a:cs typeface="Times New Roman"/>
              <a:sym typeface="Times New Roman"/>
            </a:endParaRPr>
          </a:p>
        </p:txBody>
      </p:sp>
      <p:sp>
        <p:nvSpPr>
          <p:cNvPr id="478" name="Google Shape;478;p4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p:txBody>
      </p:sp>
      <p:sp>
        <p:nvSpPr>
          <p:cNvPr id="479" name="Google Shape;479;p46"/>
          <p:cNvSpPr/>
          <p:nvPr/>
        </p:nvSpPr>
        <p:spPr>
          <a:xfrm>
            <a:off x="1027289" y="2790107"/>
            <a:ext cx="8116711" cy="1574214"/>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Xem lại kiến thức đã học ở bài 5</a:t>
            </a:r>
            <a:endParaRPr sz="2400">
              <a:solidFill>
                <a:schemeClr val="dk1"/>
              </a:solidFill>
              <a:latin typeface="Noto Sans Symbols"/>
              <a:ea typeface="Noto Sans Symbols"/>
              <a:cs typeface="Noto Sans Symbols"/>
              <a:sym typeface="Noto Sans Symbols"/>
            </a:endParaRPr>
          </a:p>
          <a:p>
            <a:pPr indent="-342900" lvl="0" marL="342900" marR="0" rtl="0" algn="l">
              <a:lnSpc>
                <a:spcPct val="107000"/>
              </a:lnSpc>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Hoàn thành nhiệm vụ GV giao ở hoạt động vận dụng</a:t>
            </a:r>
            <a:endParaRPr sz="2400">
              <a:solidFill>
                <a:schemeClr val="dk1"/>
              </a:solidFill>
              <a:latin typeface="Noto Sans Symbols"/>
              <a:ea typeface="Noto Sans Symbols"/>
              <a:cs typeface="Noto Sans Symbols"/>
              <a:sym typeface="Noto Sans Symbols"/>
            </a:endParaRPr>
          </a:p>
          <a:p>
            <a:pPr indent="-342900" lvl="0" marL="342900" marR="0" rtl="0" algn="l">
              <a:lnSpc>
                <a:spcPct val="107000"/>
              </a:lnSpc>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Xem trước nội dung </a:t>
            </a:r>
            <a:r>
              <a:rPr b="1" lang="en-US" sz="2400">
                <a:solidFill>
                  <a:srgbClr val="000000"/>
                </a:solidFill>
                <a:latin typeface="Times New Roman"/>
                <a:ea typeface="Times New Roman"/>
                <a:cs typeface="Times New Roman"/>
                <a:sym typeface="Times New Roman"/>
              </a:rPr>
              <a:t>BÀI 6</a:t>
            </a:r>
            <a:endParaRPr sz="2400">
              <a:solidFill>
                <a:schemeClr val="dk1"/>
              </a:solidFill>
              <a:latin typeface="Noto Sans Symbols"/>
              <a:ea typeface="Noto Sans Symbols"/>
              <a:cs typeface="Noto Sans Symbols"/>
              <a:sym typeface="Noto Sans Symbols"/>
            </a:endParaRPr>
          </a:p>
          <a:p>
            <a:pPr indent="0" lvl="0" marL="228600" marR="0" rtl="0" algn="l">
              <a:lnSpc>
                <a:spcPct val="107000"/>
              </a:lnSpc>
              <a:spcBef>
                <a:spcPts val="0"/>
              </a:spcBef>
              <a:spcAft>
                <a:spcPts val="0"/>
              </a:spcAft>
              <a:buNone/>
            </a:pPr>
            <a:r>
              <a:rPr lang="en-US" sz="1800">
                <a:solidFill>
                  <a:srgbClr val="000000"/>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58" name="Google Shape;158;p20"/>
          <p:cNvSpPr/>
          <p:nvPr/>
        </p:nvSpPr>
        <p:spPr>
          <a:xfrm>
            <a:off x="1185334" y="2487551"/>
            <a:ext cx="8899570"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2200">
                <a:solidFill>
                  <a:srgbClr val="000000"/>
                </a:solidFill>
                <a:latin typeface="Times New Roman"/>
                <a:ea typeface="Times New Roman"/>
                <a:cs typeface="Times New Roman"/>
                <a:sym typeface="Times New Roman"/>
              </a:rPr>
              <a:t>   HS đọc sách mục I, nêu khái niệm và công thức động năng trong dao động điều hoà?</a:t>
            </a:r>
            <a:endParaRPr sz="2200">
              <a:solidFill>
                <a:schemeClr val="dk1"/>
              </a:solidFill>
              <a:latin typeface="Calibri"/>
              <a:ea typeface="Calibri"/>
              <a:cs typeface="Calibri"/>
              <a:sym typeface="Calibri"/>
            </a:endParaRPr>
          </a:p>
        </p:txBody>
      </p:sp>
      <p:sp>
        <p:nvSpPr>
          <p:cNvPr id="159" name="Google Shape;159;p20"/>
          <p:cNvSpPr txBox="1"/>
          <p:nvPr/>
        </p:nvSpPr>
        <p:spPr>
          <a:xfrm>
            <a:off x="1018572" y="1733182"/>
            <a:ext cx="2672896" cy="1096899"/>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920"/>
              <a:buFont typeface="Noto Sans Symbols"/>
              <a:buNone/>
            </a:pPr>
            <a:r>
              <a:rPr lang="en-US" sz="2400">
                <a:solidFill>
                  <a:srgbClr val="FF0000"/>
                </a:solidFill>
                <a:latin typeface="Times New Roman"/>
                <a:ea typeface="Times New Roman"/>
                <a:cs typeface="Times New Roman"/>
                <a:sym typeface="Times New Roman"/>
              </a:rPr>
              <a:t>I. ĐỘNG NĂNG</a:t>
            </a:r>
            <a:endParaRPr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idx="1" type="subTitle"/>
          </p:nvPr>
        </p:nvSpPr>
        <p:spPr>
          <a:xfrm>
            <a:off x="1018572" y="1733182"/>
            <a:ext cx="2672896" cy="1096899"/>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920"/>
              <a:buNone/>
            </a:pPr>
            <a:r>
              <a:rPr lang="en-US" sz="2400">
                <a:solidFill>
                  <a:srgbClr val="FF0000"/>
                </a:solidFill>
                <a:latin typeface="Times New Roman"/>
                <a:ea typeface="Times New Roman"/>
                <a:cs typeface="Times New Roman"/>
                <a:sym typeface="Times New Roman"/>
              </a:rPr>
              <a:t>I. ĐỘNG NĂNG</a:t>
            </a:r>
            <a:endParaRPr sz="2400">
              <a:solidFill>
                <a:srgbClr val="FF0000"/>
              </a:solidFill>
            </a:endParaRPr>
          </a:p>
          <a:p>
            <a:pPr indent="0" lvl="0" marL="0" rtl="0" algn="r">
              <a:spcBef>
                <a:spcPts val="1000"/>
              </a:spcBef>
              <a:spcAft>
                <a:spcPts val="0"/>
              </a:spcAft>
              <a:buSzPts val="1440"/>
              <a:buNone/>
            </a:pPr>
            <a:r>
              <a:t/>
            </a:r>
            <a:endParaRPr>
              <a:latin typeface="Times New Roman"/>
              <a:ea typeface="Times New Roman"/>
              <a:cs typeface="Times New Roman"/>
              <a:sym typeface="Times New Roman"/>
            </a:endParaRPr>
          </a:p>
        </p:txBody>
      </p:sp>
      <p:sp>
        <p:nvSpPr>
          <p:cNvPr id="165" name="Google Shape;165;p21"/>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pic>
        <p:nvPicPr>
          <p:cNvPr id="166" name="Google Shape;166;p21"/>
          <p:cNvPicPr preferRelativeResize="0"/>
          <p:nvPr/>
        </p:nvPicPr>
        <p:blipFill rotWithShape="1">
          <a:blip r:embed="rId3">
            <a:alphaModFix/>
          </a:blip>
          <a:srcRect b="0" l="0" r="0" t="0"/>
          <a:stretch/>
        </p:blipFill>
        <p:spPr>
          <a:xfrm>
            <a:off x="8001000" y="2393244"/>
            <a:ext cx="4191000" cy="3883376"/>
          </a:xfrm>
          <a:prstGeom prst="rect">
            <a:avLst/>
          </a:prstGeom>
          <a:noFill/>
          <a:ln>
            <a:noFill/>
          </a:ln>
        </p:spPr>
      </p:pic>
      <p:pic>
        <p:nvPicPr>
          <p:cNvPr id="167" name="Google Shape;167;p21"/>
          <p:cNvPicPr preferRelativeResize="0"/>
          <p:nvPr/>
        </p:nvPicPr>
        <p:blipFill rotWithShape="1">
          <a:blip r:embed="rId4">
            <a:alphaModFix/>
          </a:blip>
          <a:srcRect b="0" l="0" r="0" t="0"/>
          <a:stretch/>
        </p:blipFill>
        <p:spPr>
          <a:xfrm>
            <a:off x="1106311" y="2393244"/>
            <a:ext cx="6784622" cy="38833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73" name="Google Shape;173;p22"/>
          <p:cNvSpPr/>
          <p:nvPr/>
        </p:nvSpPr>
        <p:spPr>
          <a:xfrm>
            <a:off x="1114489" y="3600149"/>
            <a:ext cx="5783022" cy="2462213"/>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Từ thí</a:t>
            </a:r>
            <a:r>
              <a:rPr b="0" i="0" lang="en-US" sz="2200" u="none" cap="none" strike="noStrike">
                <a:solidFill>
                  <a:schemeClr val="dk1"/>
                </a:solidFill>
                <a:latin typeface="Times New Roman"/>
                <a:ea typeface="Times New Roman"/>
                <a:cs typeface="Times New Roman"/>
                <a:sym typeface="Times New Roman"/>
              </a:rPr>
              <a:t> nghiệm mô phỏng và </a:t>
            </a:r>
            <a:r>
              <a:rPr b="0" i="0" lang="en-US" sz="2200" u="none" cap="none" strike="noStrike">
                <a:solidFill>
                  <a:schemeClr val="dk1"/>
                </a:solidFill>
                <a:latin typeface="Times New Roman"/>
                <a:ea typeface="Times New Roman"/>
                <a:cs typeface="Times New Roman"/>
                <a:sym typeface="Times New Roman"/>
              </a:rPr>
              <a:t>đồ thị hình 5.1 ta thấy:</a:t>
            </a:r>
            <a:endParaRPr b="0" i="0" sz="2200" u="none" cap="none" strike="noStrike">
              <a:solidFill>
                <a:schemeClr val="dk1"/>
              </a:solidFill>
              <a:latin typeface="Trebuchet MS"/>
              <a:ea typeface="Trebuchet MS"/>
              <a:cs typeface="Trebuchet MS"/>
              <a:sym typeface="Trebuchet MS"/>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 Khi vật đi từ vị trí cân bằng đến vị trí biên thì động năng của vật đang từ cực đại giảm đến 0.</a:t>
            </a:r>
            <a:endParaRPr b="0" i="0" sz="2200" u="none" cap="none" strike="noStrike">
              <a:solidFill>
                <a:schemeClr val="dk1"/>
              </a:solidFill>
              <a:latin typeface="Trebuchet MS"/>
              <a:ea typeface="Trebuchet MS"/>
              <a:cs typeface="Trebuchet MS"/>
              <a:sym typeface="Trebuchet MS"/>
            </a:endParaRPr>
          </a:p>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 Khi vật đi từ vị trí biên đến vị trí cân bằng đến thì động năng của vật tăng từ 0 đến giá trị cực đại.</a:t>
            </a:r>
            <a:endParaRPr b="0" i="0" sz="2200" u="none" cap="none" strike="noStrike">
              <a:solidFill>
                <a:schemeClr val="dk1"/>
              </a:solidFill>
              <a:latin typeface="Arial"/>
              <a:ea typeface="Arial"/>
              <a:cs typeface="Arial"/>
              <a:sym typeface="Arial"/>
            </a:endParaRPr>
          </a:p>
        </p:txBody>
      </p:sp>
      <p:pic>
        <p:nvPicPr>
          <p:cNvPr id="174" name="Google Shape;174;p22"/>
          <p:cNvPicPr preferRelativeResize="0"/>
          <p:nvPr/>
        </p:nvPicPr>
        <p:blipFill rotWithShape="1">
          <a:blip r:embed="rId3">
            <a:alphaModFix/>
          </a:blip>
          <a:srcRect b="0" l="0" r="0" t="0"/>
          <a:stretch/>
        </p:blipFill>
        <p:spPr>
          <a:xfrm>
            <a:off x="2098178" y="5922503"/>
            <a:ext cx="1907822" cy="760519"/>
          </a:xfrm>
          <a:prstGeom prst="rect">
            <a:avLst/>
          </a:prstGeom>
          <a:noFill/>
          <a:ln>
            <a:noFill/>
          </a:ln>
        </p:spPr>
      </p:pic>
      <p:pic>
        <p:nvPicPr>
          <p:cNvPr id="175" name="Google Shape;175;p22"/>
          <p:cNvPicPr preferRelativeResize="0"/>
          <p:nvPr/>
        </p:nvPicPr>
        <p:blipFill rotWithShape="1">
          <a:blip r:embed="rId4">
            <a:alphaModFix/>
          </a:blip>
          <a:srcRect b="0" l="0" r="0" t="0"/>
          <a:stretch/>
        </p:blipFill>
        <p:spPr>
          <a:xfrm>
            <a:off x="7070954" y="1902724"/>
            <a:ext cx="4191000" cy="4019550"/>
          </a:xfrm>
          <a:prstGeom prst="rect">
            <a:avLst/>
          </a:prstGeom>
          <a:noFill/>
          <a:ln>
            <a:noFill/>
          </a:ln>
        </p:spPr>
      </p:pic>
      <p:sp>
        <p:nvSpPr>
          <p:cNvPr id="176" name="Google Shape;176;p22"/>
          <p:cNvSpPr txBox="1"/>
          <p:nvPr/>
        </p:nvSpPr>
        <p:spPr>
          <a:xfrm>
            <a:off x="1018572" y="1733182"/>
            <a:ext cx="2672896" cy="1096899"/>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920"/>
              <a:buFont typeface="Noto Sans Symbols"/>
              <a:buNone/>
            </a:pPr>
            <a:r>
              <a:rPr lang="en-US" sz="2400">
                <a:solidFill>
                  <a:srgbClr val="FF0000"/>
                </a:solidFill>
                <a:latin typeface="Times New Roman"/>
                <a:ea typeface="Times New Roman"/>
                <a:cs typeface="Times New Roman"/>
                <a:sym typeface="Times New Roman"/>
              </a:rPr>
              <a:t>I. ĐỘNG NĂNG</a:t>
            </a:r>
            <a:endParaRPr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177" name="Google Shape;177;p22"/>
          <p:cNvSpPr/>
          <p:nvPr/>
        </p:nvSpPr>
        <p:spPr>
          <a:xfrm>
            <a:off x="1018572" y="2188505"/>
            <a:ext cx="6533695" cy="11079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Times New Roman"/>
              <a:buNone/>
            </a:pPr>
            <a:r>
              <a:rPr b="0" i="0" lang="en-US" sz="2200" u="none" cap="none" strike="noStrike">
                <a:solidFill>
                  <a:srgbClr val="000000"/>
                </a:solidFill>
                <a:latin typeface="Times New Roman"/>
                <a:ea typeface="Times New Roman"/>
                <a:cs typeface="Times New Roman"/>
                <a:sym typeface="Times New Roman"/>
              </a:rPr>
              <a:t>     Động năng của vật dao động điều hoà được xác định bởi biểu thức:</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rebuchet MS"/>
              <a:buNone/>
            </a:pPr>
            <a:r>
              <a:t/>
            </a:r>
            <a:endParaRPr b="0" i="0" sz="2200" u="none" cap="none" strike="noStrike">
              <a:solidFill>
                <a:schemeClr val="dk1"/>
              </a:solidFill>
              <a:latin typeface="Times New Roman"/>
              <a:ea typeface="Times New Roman"/>
              <a:cs typeface="Times New Roman"/>
              <a:sym typeface="Times New Roman"/>
            </a:endParaRPr>
          </a:p>
        </p:txBody>
      </p:sp>
      <p:pic>
        <p:nvPicPr>
          <p:cNvPr id="178" name="Google Shape;178;p22"/>
          <p:cNvPicPr preferRelativeResize="0"/>
          <p:nvPr/>
        </p:nvPicPr>
        <p:blipFill rotWithShape="1">
          <a:blip r:embed="rId5">
            <a:alphaModFix/>
          </a:blip>
          <a:srcRect b="0" l="0" r="0" t="0"/>
          <a:stretch/>
        </p:blipFill>
        <p:spPr>
          <a:xfrm>
            <a:off x="1255887" y="2936722"/>
            <a:ext cx="3589867" cy="689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3"/>
          <p:cNvSpPr txBox="1"/>
          <p:nvPr>
            <p:ph idx="1" type="subTitle"/>
          </p:nvPr>
        </p:nvSpPr>
        <p:spPr>
          <a:xfrm>
            <a:off x="363815" y="1740470"/>
            <a:ext cx="2966408" cy="1096899"/>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920"/>
              <a:buNone/>
            </a:pPr>
            <a:r>
              <a:rPr b="1" lang="en-US" sz="2400">
                <a:solidFill>
                  <a:srgbClr val="FF0000"/>
                </a:solidFill>
                <a:latin typeface="Times New Roman"/>
                <a:ea typeface="Times New Roman"/>
                <a:cs typeface="Times New Roman"/>
                <a:sym typeface="Times New Roman"/>
              </a:rPr>
              <a:t>II. THẾ NĂNG</a:t>
            </a:r>
            <a:endParaRPr b="1" sz="2400">
              <a:solidFill>
                <a:srgbClr val="FF0000"/>
              </a:solidFill>
            </a:endParaRPr>
          </a:p>
          <a:p>
            <a:pPr indent="0" lvl="0" marL="0" rtl="0" algn="r">
              <a:spcBef>
                <a:spcPts val="1000"/>
              </a:spcBef>
              <a:spcAft>
                <a:spcPts val="0"/>
              </a:spcAft>
              <a:buSzPts val="1440"/>
              <a:buNone/>
            </a:pPr>
            <a:r>
              <a:t/>
            </a:r>
            <a:endParaRPr>
              <a:latin typeface="Times New Roman"/>
              <a:ea typeface="Times New Roman"/>
              <a:cs typeface="Times New Roman"/>
              <a:sym typeface="Times New Roman"/>
            </a:endParaRPr>
          </a:p>
        </p:txBody>
      </p:sp>
      <p:sp>
        <p:nvSpPr>
          <p:cNvPr id="184" name="Google Shape;184;p23"/>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185" name="Google Shape;185;p23"/>
          <p:cNvSpPr/>
          <p:nvPr/>
        </p:nvSpPr>
        <p:spPr>
          <a:xfrm>
            <a:off x="1196622" y="2395246"/>
            <a:ext cx="8240889" cy="81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2200">
                <a:solidFill>
                  <a:srgbClr val="000000"/>
                </a:solidFill>
                <a:latin typeface="Times New Roman"/>
                <a:ea typeface="Times New Roman"/>
                <a:cs typeface="Times New Roman"/>
                <a:sym typeface="Times New Roman"/>
              </a:rPr>
              <a:t>- HS tự đọc SGK phần II, thảo luận để từ đó học sinh viết được công thức thế năng trong dao động điều hoà!</a:t>
            </a:r>
            <a:endParaRPr sz="2200">
              <a:solidFill>
                <a:schemeClr val="dk1"/>
              </a:solidFill>
              <a:latin typeface="Calibri"/>
              <a:ea typeface="Calibri"/>
              <a:cs typeface="Calibri"/>
              <a:sym typeface="Calibri"/>
            </a:endParaRPr>
          </a:p>
        </p:txBody>
      </p:sp>
      <p:sp>
        <p:nvSpPr>
          <p:cNvPr id="186" name="Google Shape;186;p23"/>
          <p:cNvSpPr txBox="1"/>
          <p:nvPr/>
        </p:nvSpPr>
        <p:spPr>
          <a:xfrm>
            <a:off x="826658" y="1332260"/>
            <a:ext cx="2672896" cy="1096899"/>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920"/>
              <a:buFont typeface="Noto Sans Symbols"/>
              <a:buNone/>
            </a:pPr>
            <a:r>
              <a:rPr lang="en-US" sz="2400">
                <a:solidFill>
                  <a:schemeClr val="dk1"/>
                </a:solidFill>
                <a:latin typeface="Times New Roman"/>
                <a:ea typeface="Times New Roman"/>
                <a:cs typeface="Times New Roman"/>
                <a:sym typeface="Times New Roman"/>
              </a:rPr>
              <a:t>I. ĐỘNG NĂNG</a:t>
            </a:r>
            <a:endParaRPr sz="2400">
              <a:solidFill>
                <a:schemeClr val="dk1"/>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4"/>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pic>
        <p:nvPicPr>
          <p:cNvPr id="192" name="Google Shape;192;p24"/>
          <p:cNvPicPr preferRelativeResize="0"/>
          <p:nvPr/>
        </p:nvPicPr>
        <p:blipFill rotWithShape="1">
          <a:blip r:embed="rId3">
            <a:alphaModFix/>
          </a:blip>
          <a:srcRect b="0" l="0" r="0" t="0"/>
          <a:stretch/>
        </p:blipFill>
        <p:spPr>
          <a:xfrm>
            <a:off x="6269441" y="2062137"/>
            <a:ext cx="3597048" cy="3780003"/>
          </a:xfrm>
          <a:prstGeom prst="rect">
            <a:avLst/>
          </a:prstGeom>
          <a:noFill/>
          <a:ln>
            <a:noFill/>
          </a:ln>
        </p:spPr>
      </p:pic>
      <p:pic>
        <p:nvPicPr>
          <p:cNvPr id="193" name="Google Shape;193;p24"/>
          <p:cNvPicPr preferRelativeResize="0"/>
          <p:nvPr/>
        </p:nvPicPr>
        <p:blipFill rotWithShape="1">
          <a:blip r:embed="rId4">
            <a:alphaModFix/>
          </a:blip>
          <a:srcRect b="0" l="0" r="0" t="0"/>
          <a:stretch/>
        </p:blipFill>
        <p:spPr>
          <a:xfrm>
            <a:off x="1507067" y="3062080"/>
            <a:ext cx="2558075" cy="705555"/>
          </a:xfrm>
          <a:prstGeom prst="rect">
            <a:avLst/>
          </a:prstGeom>
          <a:noFill/>
          <a:ln>
            <a:noFill/>
          </a:ln>
        </p:spPr>
      </p:pic>
      <p:pic>
        <p:nvPicPr>
          <p:cNvPr id="194" name="Google Shape;194;p24"/>
          <p:cNvPicPr preferRelativeResize="0"/>
          <p:nvPr/>
        </p:nvPicPr>
        <p:blipFill rotWithShape="1">
          <a:blip r:embed="rId5">
            <a:alphaModFix/>
          </a:blip>
          <a:srcRect b="0" l="0" r="0" t="0"/>
          <a:stretch/>
        </p:blipFill>
        <p:spPr>
          <a:xfrm>
            <a:off x="1507067" y="4330349"/>
            <a:ext cx="3482622" cy="862540"/>
          </a:xfrm>
          <a:prstGeom prst="rect">
            <a:avLst/>
          </a:prstGeom>
          <a:noFill/>
          <a:ln>
            <a:noFill/>
          </a:ln>
        </p:spPr>
      </p:pic>
      <p:sp>
        <p:nvSpPr>
          <p:cNvPr id="195" name="Google Shape;195;p24"/>
          <p:cNvSpPr/>
          <p:nvPr/>
        </p:nvSpPr>
        <p:spPr>
          <a:xfrm>
            <a:off x="848205" y="2368418"/>
            <a:ext cx="4571997" cy="10464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Times New Roman"/>
              <a:buNone/>
            </a:pPr>
            <a:r>
              <a:rPr b="0" i="0" lang="en-US" sz="2200" u="none" cap="none" strike="noStrike">
                <a:solidFill>
                  <a:srgbClr val="000000"/>
                </a:solidFill>
                <a:latin typeface="Times New Roman"/>
                <a:ea typeface="Times New Roman"/>
                <a:cs typeface="Times New Roman"/>
                <a:sym typeface="Times New Roman"/>
              </a:rPr>
              <a:t>    Công thức tính thế năng trong dao động điều hoà:</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196" name="Google Shape;196;p24"/>
          <p:cNvSpPr/>
          <p:nvPr/>
        </p:nvSpPr>
        <p:spPr>
          <a:xfrm>
            <a:off x="667580" y="3759274"/>
            <a:ext cx="4571997" cy="43088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Times New Roman"/>
              <a:buNone/>
            </a:pPr>
            <a:r>
              <a:rPr b="0" i="0" lang="en-US" sz="2200" u="none" cap="none" strike="noStrike">
                <a:solidFill>
                  <a:schemeClr val="dk1"/>
                </a:solidFill>
                <a:latin typeface="Times New Roman"/>
                <a:ea typeface="Times New Roman"/>
                <a:cs typeface="Times New Roman"/>
                <a:sym typeface="Times New Roman"/>
              </a:rPr>
              <a:t>      Từ đồ thị hình 5.2 ta thấy:</a:t>
            </a:r>
            <a:endParaRPr b="0" i="0" sz="2200" u="none" cap="none" strike="noStrike">
              <a:solidFill>
                <a:schemeClr val="dk1"/>
              </a:solidFill>
              <a:latin typeface="Arial"/>
              <a:ea typeface="Arial"/>
              <a:cs typeface="Arial"/>
              <a:sym typeface="Arial"/>
            </a:endParaRPr>
          </a:p>
        </p:txBody>
      </p:sp>
      <p:sp>
        <p:nvSpPr>
          <p:cNvPr id="197" name="Google Shape;197;p24"/>
          <p:cNvSpPr txBox="1"/>
          <p:nvPr/>
        </p:nvSpPr>
        <p:spPr>
          <a:xfrm>
            <a:off x="826658" y="1332260"/>
            <a:ext cx="2672896" cy="1096899"/>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920"/>
              <a:buFont typeface="Noto Sans Symbols"/>
              <a:buNone/>
            </a:pPr>
            <a:r>
              <a:rPr lang="en-US" sz="2400">
                <a:solidFill>
                  <a:schemeClr val="dk1"/>
                </a:solidFill>
                <a:latin typeface="Times New Roman"/>
                <a:ea typeface="Times New Roman"/>
                <a:cs typeface="Times New Roman"/>
                <a:sym typeface="Times New Roman"/>
              </a:rPr>
              <a:t>I. ĐỘNG NĂNG</a:t>
            </a:r>
            <a:endParaRPr sz="2400">
              <a:solidFill>
                <a:schemeClr val="dk1"/>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198" name="Google Shape;198;p24"/>
          <p:cNvSpPr txBox="1"/>
          <p:nvPr/>
        </p:nvSpPr>
        <p:spPr>
          <a:xfrm>
            <a:off x="363815" y="1740470"/>
            <a:ext cx="2966408" cy="1096899"/>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920"/>
              <a:buFont typeface="Noto Sans Symbols"/>
              <a:buNone/>
            </a:pPr>
            <a:r>
              <a:rPr b="1" lang="en-US" sz="2400">
                <a:solidFill>
                  <a:srgbClr val="FF0000"/>
                </a:solidFill>
                <a:latin typeface="Times New Roman"/>
                <a:ea typeface="Times New Roman"/>
                <a:cs typeface="Times New Roman"/>
                <a:sym typeface="Times New Roman"/>
              </a:rPr>
              <a:t>II. THẾ NĂNG</a:t>
            </a:r>
            <a:endParaRPr b="1"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5"/>
          <p:cNvSpPr txBox="1"/>
          <p:nvPr>
            <p:ph idx="1" type="subTitle"/>
          </p:nvPr>
        </p:nvSpPr>
        <p:spPr>
          <a:xfrm>
            <a:off x="1507067" y="1740471"/>
            <a:ext cx="1823156" cy="449574"/>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600"/>
              <a:buNone/>
            </a:pPr>
            <a:r>
              <a:rPr lang="en-US" sz="2000">
                <a:solidFill>
                  <a:schemeClr val="dk1"/>
                </a:solidFill>
                <a:latin typeface="Times New Roman"/>
                <a:ea typeface="Times New Roman"/>
                <a:cs typeface="Times New Roman"/>
                <a:sym typeface="Times New Roman"/>
              </a:rPr>
              <a:t>II. THẾ NĂNG</a:t>
            </a:r>
            <a:endParaRPr sz="2000">
              <a:solidFill>
                <a:schemeClr val="dk1"/>
              </a:solidFill>
            </a:endParaRPr>
          </a:p>
          <a:p>
            <a:pPr indent="0" lvl="0" marL="0" rtl="0" algn="r">
              <a:spcBef>
                <a:spcPts val="1000"/>
              </a:spcBef>
              <a:spcAft>
                <a:spcPts val="0"/>
              </a:spcAft>
              <a:buSzPts val="1440"/>
              <a:buNone/>
            </a:pPr>
            <a:r>
              <a:t/>
            </a:r>
            <a:endParaRPr>
              <a:latin typeface="Times New Roman"/>
              <a:ea typeface="Times New Roman"/>
              <a:cs typeface="Times New Roman"/>
              <a:sym typeface="Times New Roman"/>
            </a:endParaRPr>
          </a:p>
        </p:txBody>
      </p:sp>
      <p:sp>
        <p:nvSpPr>
          <p:cNvPr id="204" name="Google Shape;204;p25"/>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05" name="Google Shape;205;p25"/>
          <p:cNvSpPr txBox="1"/>
          <p:nvPr/>
        </p:nvSpPr>
        <p:spPr>
          <a:xfrm>
            <a:off x="1507066" y="1332260"/>
            <a:ext cx="1992487" cy="408211"/>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accent1"/>
              </a:buClr>
              <a:buSzPts val="1600"/>
              <a:buFont typeface="Noto Sans Symbols"/>
              <a:buNone/>
            </a:pPr>
            <a:r>
              <a:rPr lang="en-US" sz="2000">
                <a:solidFill>
                  <a:schemeClr val="dk1"/>
                </a:solidFill>
                <a:latin typeface="Times New Roman"/>
                <a:ea typeface="Times New Roman"/>
                <a:cs typeface="Times New Roman"/>
                <a:sym typeface="Times New Roman"/>
              </a:rPr>
              <a:t>I. ĐỘNG NĂNG</a:t>
            </a:r>
            <a:endParaRPr sz="2000">
              <a:solidFill>
                <a:schemeClr val="dk1"/>
              </a:solidFill>
              <a:latin typeface="Trebuchet MS"/>
              <a:ea typeface="Trebuchet MS"/>
              <a:cs typeface="Trebuchet MS"/>
              <a:sym typeface="Trebuchet MS"/>
            </a:endParaRPr>
          </a:p>
          <a:p>
            <a:pPr indent="0" lvl="0" marL="0" marR="0" rtl="0" algn="r">
              <a:spcBef>
                <a:spcPts val="1000"/>
              </a:spcBef>
              <a:spcAft>
                <a:spcPts val="0"/>
              </a:spcAft>
              <a:buClr>
                <a:schemeClr val="accent1"/>
              </a:buClr>
              <a:buSzPts val="1440"/>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206" name="Google Shape;206;p25"/>
          <p:cNvSpPr txBox="1"/>
          <p:nvPr/>
        </p:nvSpPr>
        <p:spPr>
          <a:xfrm>
            <a:off x="1213554" y="2103090"/>
            <a:ext cx="2116669" cy="408211"/>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spcBef>
                <a:spcPts val="0"/>
              </a:spcBef>
              <a:spcAft>
                <a:spcPts val="0"/>
              </a:spcAft>
              <a:buClr>
                <a:schemeClr val="accent1"/>
              </a:buClr>
              <a:buSzPct val="80000"/>
              <a:buFont typeface="Noto Sans Symbols"/>
              <a:buNone/>
            </a:pPr>
            <a:r>
              <a:rPr b="1" lang="en-US" sz="2400">
                <a:solidFill>
                  <a:srgbClr val="FF0000"/>
                </a:solidFill>
                <a:latin typeface="Times New Roman"/>
                <a:ea typeface="Times New Roman"/>
                <a:cs typeface="Times New Roman"/>
                <a:sym typeface="Times New Roman"/>
              </a:rPr>
              <a:t>III. CƠ NĂNG</a:t>
            </a:r>
            <a:endParaRPr b="1"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ct val="79999"/>
              <a:buFont typeface="Noto Sans Symbols"/>
              <a:buNone/>
            </a:pPr>
            <a:r>
              <a:t/>
            </a:r>
            <a:endParaRPr sz="1800">
              <a:solidFill>
                <a:srgbClr val="7F7F7F"/>
              </a:solidFill>
              <a:latin typeface="Times New Roman"/>
              <a:ea typeface="Times New Roman"/>
              <a:cs typeface="Times New Roman"/>
              <a:sym typeface="Times New Roman"/>
            </a:endParaRPr>
          </a:p>
        </p:txBody>
      </p:sp>
      <p:sp>
        <p:nvSpPr>
          <p:cNvPr id="207" name="Google Shape;207;p25"/>
          <p:cNvSpPr/>
          <p:nvPr/>
        </p:nvSpPr>
        <p:spPr>
          <a:xfrm>
            <a:off x="1507065" y="2961570"/>
            <a:ext cx="8336845" cy="45461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US" sz="2200">
                <a:solidFill>
                  <a:schemeClr val="dk1"/>
                </a:solidFill>
                <a:latin typeface="Times New Roman"/>
                <a:ea typeface="Times New Roman"/>
                <a:cs typeface="Times New Roman"/>
                <a:sym typeface="Times New Roman"/>
              </a:rPr>
              <a:t>- HS đọc sách mục III, mục đọc hiểu và trả lời các câu hỏi trong SGK!</a:t>
            </a:r>
            <a:endParaRPr sz="2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6"/>
          <p:cNvSpPr/>
          <p:nvPr/>
        </p:nvSpPr>
        <p:spPr>
          <a:xfrm>
            <a:off x="1507067" y="402343"/>
            <a:ext cx="8133643" cy="1179041"/>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BÀI 5: ĐỘNG NĂNG. THẾ NĂNG. SỰ CHUYỂN HOÁ NĂNG LƯỢNG TRONG DAO ĐỘNG ĐIỀU HOÀ (2 TIẾT)</a:t>
            </a:r>
            <a:endParaRPr b="1" sz="24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b="1"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213" name="Google Shape;213;p26"/>
          <p:cNvSpPr txBox="1"/>
          <p:nvPr/>
        </p:nvSpPr>
        <p:spPr>
          <a:xfrm>
            <a:off x="1190625" y="1173173"/>
            <a:ext cx="2116669" cy="408211"/>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spcBef>
                <a:spcPts val="0"/>
              </a:spcBef>
              <a:spcAft>
                <a:spcPts val="0"/>
              </a:spcAft>
              <a:buClr>
                <a:schemeClr val="accent1"/>
              </a:buClr>
              <a:buSzPct val="80000"/>
              <a:buFont typeface="Noto Sans Symbols"/>
              <a:buNone/>
            </a:pPr>
            <a:r>
              <a:rPr b="1" lang="en-US" sz="2400">
                <a:solidFill>
                  <a:srgbClr val="FF0000"/>
                </a:solidFill>
                <a:latin typeface="Times New Roman"/>
                <a:ea typeface="Times New Roman"/>
                <a:cs typeface="Times New Roman"/>
                <a:sym typeface="Times New Roman"/>
              </a:rPr>
              <a:t>III. CƠ NĂNG</a:t>
            </a:r>
            <a:endParaRPr b="1" sz="2400">
              <a:solidFill>
                <a:srgbClr val="FF0000"/>
              </a:solidFill>
              <a:latin typeface="Trebuchet MS"/>
              <a:ea typeface="Trebuchet MS"/>
              <a:cs typeface="Trebuchet MS"/>
              <a:sym typeface="Trebuchet MS"/>
            </a:endParaRPr>
          </a:p>
          <a:p>
            <a:pPr indent="0" lvl="0" marL="0" marR="0" rtl="0" algn="r">
              <a:spcBef>
                <a:spcPts val="1000"/>
              </a:spcBef>
              <a:spcAft>
                <a:spcPts val="0"/>
              </a:spcAft>
              <a:buClr>
                <a:schemeClr val="accent1"/>
              </a:buClr>
              <a:buSzPct val="79999"/>
              <a:buFont typeface="Noto Sans Symbols"/>
              <a:buNone/>
            </a:pPr>
            <a:r>
              <a:t/>
            </a:r>
            <a:endParaRPr sz="1800">
              <a:solidFill>
                <a:srgbClr val="7F7F7F"/>
              </a:solidFill>
              <a:latin typeface="Times New Roman"/>
              <a:ea typeface="Times New Roman"/>
              <a:cs typeface="Times New Roman"/>
              <a:sym typeface="Times New Roman"/>
            </a:endParaRPr>
          </a:p>
        </p:txBody>
      </p:sp>
      <p:pic>
        <p:nvPicPr>
          <p:cNvPr id="214" name="Google Shape;214;p26"/>
          <p:cNvPicPr preferRelativeResize="0"/>
          <p:nvPr/>
        </p:nvPicPr>
        <p:blipFill rotWithShape="1">
          <a:blip r:embed="rId3">
            <a:alphaModFix/>
          </a:blip>
          <a:srcRect b="0" l="0" r="0" t="0"/>
          <a:stretch/>
        </p:blipFill>
        <p:spPr>
          <a:xfrm>
            <a:off x="1377245" y="1581384"/>
            <a:ext cx="9945512" cy="52766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9E08428460C6BB4B8650B90FDACF1BFD" ma:contentTypeVersion="3" ma:contentTypeDescription="Tạo tài liệu mới." ma:contentTypeScope="" ma:versionID="6d292c1b1e36a3da02ea949f362c8340">
  <xsd:schema xmlns:xsd="http://www.w3.org/2001/XMLSchema" xmlns:xs="http://www.w3.org/2001/XMLSchema" xmlns:p="http://schemas.microsoft.com/office/2006/metadata/properties" xmlns:ns2="4221898d-b0bf-4857-9d44-c170828cea0f" targetNamespace="http://schemas.microsoft.com/office/2006/metadata/properties" ma:root="true" ma:fieldsID="8c0e9933245dc1ffe246f5382149bd86" ns2:_="">
    <xsd:import namespace="4221898d-b0bf-4857-9d44-c170828cea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1898d-b0bf-4857-9d44-c170828cea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8821FC-02CA-4225-B741-63F04A0031CE}"/>
</file>

<file path=customXml/itemProps2.xml><?xml version="1.0" encoding="utf-8"?>
<ds:datastoreItem xmlns:ds="http://schemas.openxmlformats.org/officeDocument/2006/customXml" ds:itemID="{47E3BE29-EEB9-4F22-831E-64294555A170}"/>
</file>

<file path=customXml/itemProps3.xml><?xml version="1.0" encoding="utf-8"?>
<ds:datastoreItem xmlns:ds="http://schemas.openxmlformats.org/officeDocument/2006/customXml" ds:itemID="{D8DCF5B7-BA38-454C-8A7F-B926C70BC977}"/>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0x0101009E08428460C6BB4B8650B90FDACF1BFD</vt:lpwstr>
  </property>
</Properties>
</file>