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66" r:id="rId3"/>
    <p:sldId id="268" r:id="rId4"/>
    <p:sldId id="267" r:id="rId5"/>
    <p:sldId id="269" r:id="rId6"/>
    <p:sldId id="270" r:id="rId7"/>
    <p:sldId id="271" r:id="rId8"/>
    <p:sldId id="272" r:id="rId9"/>
    <p:sldId id="273" r:id="rId10"/>
    <p:sldId id="275" r:id="rId11"/>
    <p:sldId id="274"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93" r:id="rId25"/>
    <p:sldId id="294" r:id="rId26"/>
    <p:sldId id="295" r:id="rId27"/>
    <p:sldId id="288" r:id="rId28"/>
    <p:sldId id="289" r:id="rId29"/>
    <p:sldId id="290" r:id="rId30"/>
    <p:sldId id="291"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9" d="100"/>
          <a:sy n="39" d="100"/>
        </p:scale>
        <p:origin x="78"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4/8/2022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4/8/2022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4/8/2022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4/8/2022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4/8/2022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4/8/2022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4/8/2022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4/8/2022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4/8/2022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4/8/2022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4/8/2022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4/8/2022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4635314" y="639097"/>
            <a:ext cx="7330263" cy="3686015"/>
          </a:xfrm>
        </p:spPr>
        <p:txBody>
          <a:bodyPr>
            <a:noAutofit/>
          </a:bodyPr>
          <a:lstStyle/>
          <a:p>
            <a:pPr algn="ctr">
              <a:lnSpc>
                <a:spcPct val="100000"/>
              </a:lnSpc>
              <a:spcBef>
                <a:spcPts val="600"/>
              </a:spcBef>
              <a:spcAft>
                <a:spcPts val="600"/>
              </a:spcAft>
            </a:pPr>
            <a:r>
              <a:rPr lang="en-US" sz="6000" b="1">
                <a:solidFill>
                  <a:srgbClr val="0070C0"/>
                </a:solidFill>
                <a:latin typeface="Times New Roman" panose="02020603050405020304" pitchFamily="18" charset="0"/>
                <a:cs typeface="Times New Roman" panose="02020603050405020304" pitchFamily="18" charset="0"/>
              </a:rPr>
              <a:t>BÀI </a:t>
            </a:r>
            <a:r>
              <a:rPr lang="en-US" sz="6000" b="1" smtClean="0">
                <a:solidFill>
                  <a:srgbClr val="0070C0"/>
                </a:solidFill>
                <a:latin typeface="Times New Roman" panose="02020603050405020304" pitchFamily="18" charset="0"/>
                <a:cs typeface="Times New Roman" panose="02020603050405020304" pitchFamily="18" charset="0"/>
              </a:rPr>
              <a:t>34</a:t>
            </a:r>
            <a:r>
              <a:rPr lang="en-US" sz="6000" b="1">
                <a:solidFill>
                  <a:srgbClr val="FF0000"/>
                </a:solidFill>
                <a:latin typeface="Times New Roman" panose="02020603050405020304" pitchFamily="18" charset="0"/>
                <a:cs typeface="Times New Roman" panose="02020603050405020304" pitchFamily="18" charset="0"/>
              </a:rPr>
              <a:t/>
            </a:r>
            <a:br>
              <a:rPr lang="en-US" sz="6000" b="1">
                <a:solidFill>
                  <a:srgbClr val="FF0000"/>
                </a:solidFill>
                <a:latin typeface="Times New Roman" panose="02020603050405020304" pitchFamily="18" charset="0"/>
                <a:cs typeface="Times New Roman" panose="02020603050405020304" pitchFamily="18" charset="0"/>
              </a:rPr>
            </a:br>
            <a:r>
              <a:rPr lang="en-US" sz="6000" b="1" smtClean="0">
                <a:solidFill>
                  <a:srgbClr val="0070C0"/>
                </a:solidFill>
                <a:latin typeface="Times New Roman" panose="02020603050405020304" pitchFamily="18" charset="0"/>
                <a:cs typeface="Times New Roman" panose="02020603050405020304" pitchFamily="18" charset="0"/>
              </a:rPr>
              <a:t>NGHỀ PHÁT TRIỂN PHẦN MỀM</a:t>
            </a:r>
            <a:endParaRPr lang="en-US" sz="6000" b="1" dirty="0">
              <a:solidFill>
                <a:srgbClr val="0070C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115796" y="4964208"/>
            <a:ext cx="6269347" cy="1021498"/>
          </a:xfrm>
        </p:spPr>
        <p:txBody>
          <a:bodyPr>
            <a:normAutofit/>
          </a:bodyPr>
          <a:lstStyle/>
          <a:p>
            <a:pPr algn="ctr"/>
            <a:r>
              <a:rPr lang="en-US" sz="2400" smtClean="0">
                <a:solidFill>
                  <a:schemeClr val="tx1">
                    <a:lumMod val="85000"/>
                    <a:lumOff val="15000"/>
                  </a:schemeClr>
                </a:solidFill>
              </a:rPr>
              <a:t>Gv. Hoàng Thị Thanh tâm</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80736" y="1334339"/>
            <a:ext cx="7381102" cy="3157764"/>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Theo em, phát biểu “tất cả những người phát triển phần mềm đều có vai trò như nhau” là đúng hay sai?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58599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7968" y="370511"/>
            <a:ext cx="9984260" cy="1366528"/>
          </a:xfrm>
          <a:prstGeom prst="rect">
            <a:avLst/>
          </a:prstGeom>
        </p:spPr>
        <p:txBody>
          <a:bodyPr wrap="square">
            <a:spAutoFit/>
          </a:bodyPr>
          <a:lstStyle/>
          <a:p>
            <a:pPr algn="just">
              <a:lnSpc>
                <a:spcPct val="115000"/>
              </a:lnSpc>
              <a:spcAft>
                <a:spcPts val="0"/>
              </a:spcAft>
            </a:pPr>
            <a:r>
              <a:rPr lang="en-US" sz="36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2. KIẾN THỨC, KĨ NĂNG CỦA NGƯỜI PHÁT TRIỂN PHẦN MỀM</a:t>
            </a:r>
            <a:endParaRPr lang="en-US" sz="36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1037968" y="2649609"/>
            <a:ext cx="10033686" cy="3139321"/>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Có ba hoạt động chính trong phát triển phần mềm là:</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600"/>
              </a:spcBef>
              <a:spcAft>
                <a:spcPts val="600"/>
              </a:spcAft>
              <a:buFont typeface="Arial" panose="020B0604020202020204" pitchFamily="34" charset="0"/>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Lập </a:t>
            </a:r>
            <a:r>
              <a:rPr lang="en-US" sz="2800">
                <a:latin typeface="Times New Roman" panose="02020603050405020304" pitchFamily="18" charset="0"/>
                <a:ea typeface="Times New Roman" panose="02020603050405020304" pitchFamily="18" charset="0"/>
                <a:cs typeface="Times New Roman" panose="02020603050405020304" pitchFamily="18" charset="0"/>
              </a:rPr>
              <a:t>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600"/>
              </a:spcBef>
              <a:spcAft>
                <a:spcPts val="600"/>
              </a:spcAft>
              <a:buFont typeface="Arial" panose="020B0604020202020204" pitchFamily="34" charset="0"/>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Tổ </a:t>
            </a:r>
            <a:r>
              <a:rPr lang="en-US" sz="2800">
                <a:latin typeface="Times New Roman" panose="02020603050405020304" pitchFamily="18" charset="0"/>
                <a:ea typeface="Times New Roman" panose="02020603050405020304" pitchFamily="18" charset="0"/>
                <a:cs typeface="Times New Roman" panose="02020603050405020304" pitchFamily="18" charset="0"/>
              </a:rPr>
              <a:t>chức phát triển phần mềm bao gồm việc vận dụng các kiến thức, hiểu biết và kĩ thuật để tổ chức các hoạt động phân tích, thiết kế, lập trình, kiểm thử, bảo trì, đánh giá, chuyển giao.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600"/>
              </a:spcBef>
              <a:spcAft>
                <a:spcPts val="600"/>
              </a:spcAft>
              <a:buFont typeface="Arial" panose="020B0604020202020204" pitchFamily="34" charset="0"/>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Quản </a:t>
            </a:r>
            <a:r>
              <a:rPr lang="en-US" sz="2800">
                <a:latin typeface="Times New Roman" panose="02020603050405020304" pitchFamily="18" charset="0"/>
                <a:ea typeface="Times New Roman" panose="02020603050405020304" pitchFamily="18" charset="0"/>
                <a:cs typeface="Times New Roman" panose="02020603050405020304" pitchFamily="18" charset="0"/>
              </a:rPr>
              <a:t>trị dự án phát triển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42829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0962" y="2267913"/>
            <a:ext cx="9885406" cy="3065455"/>
          </a:xfrm>
          <a:prstGeom prst="rect">
            <a:avLst/>
          </a:prstGeom>
        </p:spPr>
        <p:txBody>
          <a:bodyPr wrap="square">
            <a:spAutoFit/>
          </a:bodyPr>
          <a:lstStyle/>
          <a:p>
            <a:pPr indent="90170"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Khởi </a:t>
            </a:r>
            <a:r>
              <a:rPr lang="en-US" sz="2800">
                <a:latin typeface="Times New Roman" panose="02020603050405020304" pitchFamily="18" charset="0"/>
                <a:ea typeface="Times New Roman" panose="02020603050405020304" pitchFamily="18" charset="0"/>
                <a:cs typeface="Times New Roman" panose="02020603050405020304" pitchFamily="18" charset="0"/>
              </a:rPr>
              <a:t>đầu,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lập trình viên </a:t>
            </a:r>
            <a:r>
              <a:rPr lang="en-US" sz="2800">
                <a:latin typeface="Times New Roman" panose="02020603050405020304" pitchFamily="18" charset="0"/>
                <a:ea typeface="Times New Roman" panose="02020603050405020304" pitchFamily="18" charset="0"/>
                <a:cs typeface="Times New Roman" panose="02020603050405020304" pitchFamily="18" charset="0"/>
              </a:rPr>
              <a:t>chỉ cần có các hiểu biết cơ bản về một ngôn ngữ lập trình phù hợp để có thể bắt đầu phụ trách những đoạn mã ngắn, đơn giản theo </a:t>
            </a:r>
            <a:r>
              <a:rPr lang="en-US" sz="2800">
                <a:latin typeface="Times New Roman" panose="02020603050405020304" pitchFamily="18" charset="0"/>
                <a:ea typeface="Times New Roman" panose="02020603050405020304" pitchFamily="18" charset="0"/>
                <a:cs typeface="Times New Roman" panose="02020603050405020304" pitchFamily="18" charset="0"/>
              </a:rPr>
              <a:t>thiết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kế.</a:t>
            </a:r>
          </a:p>
          <a:p>
            <a:pPr indent="9017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Với </a:t>
            </a:r>
            <a:r>
              <a:rPr lang="en-US" sz="2800">
                <a:latin typeface="Times New Roman" panose="02020603050405020304" pitchFamily="18" charset="0"/>
                <a:ea typeface="Times New Roman" panose="02020603050405020304" pitchFamily="18" charset="0"/>
                <a:cs typeface="Times New Roman" panose="02020603050405020304" pitchFamily="18" charset="0"/>
              </a:rPr>
              <a:t>kiến thức và kĩ năng có được, ngoài việc lập trình, họ có thể tham gia một số công đoạn khác như kiểm thử, chuyển giao hay bảo trì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2620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1406" y="1639083"/>
            <a:ext cx="10750378" cy="2034660"/>
          </a:xfrm>
          <a:prstGeom prst="rect">
            <a:avLst/>
          </a:prstGeom>
        </p:spPr>
        <p:txBody>
          <a:bodyPr wrap="square">
            <a:spAutoFit/>
          </a:bodyPr>
          <a:lstStyle/>
          <a:p>
            <a:pPr indent="90170"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a:latin typeface="Times New Roman" panose="02020603050405020304" pitchFamily="18" charset="0"/>
                <a:ea typeface="Times New Roman" panose="02020603050405020304" pitchFamily="18" charset="0"/>
                <a:cs typeface="Times New Roman" panose="02020603050405020304" pitchFamily="18" charset="0"/>
              </a:rPr>
              <a:t>cấp độ cao hơn, </a:t>
            </a:r>
            <a:r>
              <a:rPr lang="en-US"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lập trình viên </a:t>
            </a:r>
            <a:r>
              <a:rPr lang="en-US" sz="2800">
                <a:latin typeface="Times New Roman" panose="02020603050405020304" pitchFamily="18" charset="0"/>
                <a:ea typeface="Times New Roman" panose="02020603050405020304" pitchFamily="18" charset="0"/>
                <a:cs typeface="Times New Roman" panose="02020603050405020304" pitchFamily="18" charset="0"/>
              </a:rPr>
              <a:t>được trang bị thêm các kiến thức về thuật toán, cấu trúc dữ liệu, trí tuệ nhân tạo, mật mã,... để có thể viết các chương trình phức tạp đòi hỏi hiểu biết chuyên sâu về toán học và khoa học máy </a:t>
            </a:r>
            <a:r>
              <a:rPr lang="en-US" sz="2800">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3535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3783" y="1074177"/>
            <a:ext cx="10396151" cy="1384995"/>
          </a:xfrm>
          <a:prstGeom prst="rect">
            <a:avLst/>
          </a:prstGeom>
        </p:spPr>
        <p:txBody>
          <a:bodyPr wrap="square">
            <a:spAutoFit/>
          </a:bodyPr>
          <a:lstStyle/>
          <a:p>
            <a:pPr algn="just"/>
            <a:r>
              <a:rPr lang="en-US" sz="2800" smtClean="0">
                <a:latin typeface="Times New Roman" panose="02020603050405020304" pitchFamily="18" charset="0"/>
                <a:ea typeface="Times New Roman" panose="02020603050405020304" pitchFamily="18" charset="0"/>
              </a:rPr>
              <a:t>	Khái </a:t>
            </a:r>
            <a:r>
              <a:rPr lang="en-US" sz="2800">
                <a:latin typeface="Times New Roman" panose="02020603050405020304" pitchFamily="18" charset="0"/>
                <a:ea typeface="Times New Roman" panose="02020603050405020304" pitchFamily="18" charset="0"/>
              </a:rPr>
              <a:t>niệm </a:t>
            </a:r>
            <a:r>
              <a:rPr lang="en-US" sz="2800">
                <a:solidFill>
                  <a:srgbClr val="BF8F00"/>
                </a:solidFill>
                <a:latin typeface="Times New Roman" panose="02020603050405020304" pitchFamily="18" charset="0"/>
                <a:ea typeface="Times New Roman" panose="02020603050405020304" pitchFamily="18" charset="0"/>
              </a:rPr>
              <a:t>kĩ sư phần mềm</a:t>
            </a:r>
            <a:r>
              <a:rPr lang="en-US" sz="2800">
                <a:latin typeface="Times New Roman" panose="02020603050405020304" pitchFamily="18" charset="0"/>
                <a:ea typeface="Times New Roman" panose="02020603050405020304" pitchFamily="18" charset="0"/>
              </a:rPr>
              <a:t> thường để chỉ những người tổ chức làm phần mềm. Họ có thể phụ trách các khâu quan trọng như phân tích, thiết kế hay trực tiếp tham gia hoặc chủ trì quản trị dự án phần mềm.</a:t>
            </a:r>
            <a:endParaRPr lang="en-US" sz="2800"/>
          </a:p>
        </p:txBody>
      </p:sp>
      <p:sp>
        <p:nvSpPr>
          <p:cNvPr id="3" name="Rectangle 2"/>
          <p:cNvSpPr/>
          <p:nvPr/>
        </p:nvSpPr>
        <p:spPr>
          <a:xfrm>
            <a:off x="823782" y="3070821"/>
            <a:ext cx="10396151" cy="2246769"/>
          </a:xfrm>
          <a:prstGeom prst="rect">
            <a:avLst/>
          </a:prstGeom>
        </p:spPr>
        <p:txBody>
          <a:bodyPr wrap="square">
            <a:spAutoFit/>
          </a:bodyPr>
          <a:lstStyle/>
          <a:p>
            <a:pPr algn="just"/>
            <a:r>
              <a:rPr lang="en-US" sz="2800" smtClean="0">
                <a:latin typeface="Times New Roman" panose="02020603050405020304" pitchFamily="18" charset="0"/>
                <a:ea typeface="Times New Roman" panose="02020603050405020304" pitchFamily="18" charset="0"/>
              </a:rPr>
              <a:t>	Sự </a:t>
            </a:r>
            <a:r>
              <a:rPr lang="en-US" sz="2800">
                <a:latin typeface="Times New Roman" panose="02020603050405020304" pitchFamily="18" charset="0"/>
                <a:ea typeface="Times New Roman" panose="02020603050405020304" pitchFamily="18" charset="0"/>
              </a:rPr>
              <a:t>khác biệt giữa các </a:t>
            </a:r>
            <a:r>
              <a:rPr lang="en-US" sz="2800">
                <a:solidFill>
                  <a:srgbClr val="7030A0"/>
                </a:solidFill>
                <a:latin typeface="Times New Roman" panose="02020603050405020304" pitchFamily="18" charset="0"/>
                <a:ea typeface="Times New Roman" panose="02020603050405020304" pitchFamily="18" charset="0"/>
              </a:rPr>
              <a:t>kỹ sư phần mềm </a:t>
            </a:r>
            <a:r>
              <a:rPr lang="en-US" sz="2800">
                <a:latin typeface="Times New Roman" panose="02020603050405020304" pitchFamily="18" charset="0"/>
                <a:ea typeface="Times New Roman" panose="02020603050405020304" pitchFamily="18" charset="0"/>
              </a:rPr>
              <a:t>và </a:t>
            </a:r>
            <a:r>
              <a:rPr lang="en-US" sz="2800">
                <a:solidFill>
                  <a:srgbClr val="7030A0"/>
                </a:solidFill>
                <a:latin typeface="Times New Roman" panose="02020603050405020304" pitchFamily="18" charset="0"/>
                <a:ea typeface="Times New Roman" panose="02020603050405020304" pitchFamily="18" charset="0"/>
              </a:rPr>
              <a:t>lập trình viên </a:t>
            </a:r>
            <a:r>
              <a:rPr lang="en-US" sz="2800">
                <a:latin typeface="Times New Roman" panose="02020603050405020304" pitchFamily="18" charset="0"/>
                <a:ea typeface="Times New Roman" panose="02020603050405020304" pitchFamily="18" charset="0"/>
              </a:rPr>
              <a:t>tương tự như các kiến trúc sư và thợ xây trong xây dựng công trình. Kỹ sư phần mềm không nhất thiết phải lập trình nhưng hiểu biết về lập trình rất quan trọng giúp họ có giải pháp thiết kế tốt. </a:t>
            </a:r>
            <a:r>
              <a:rPr lang="en-US" sz="2800">
                <a:latin typeface="Times New Roman" panose="02020603050405020304" pitchFamily="18" charset="0"/>
                <a:ea typeface="Times New Roman" panose="02020603050405020304" pitchFamily="18" charset="0"/>
              </a:rPr>
              <a:t>Trong </a:t>
            </a:r>
            <a:r>
              <a:rPr lang="en-US" sz="2800" smtClean="0">
                <a:latin typeface="Times New Roman" panose="02020603050405020304" pitchFamily="18" charset="0"/>
                <a:ea typeface="Times New Roman" panose="02020603050405020304" pitchFamily="18" charset="0"/>
              </a:rPr>
              <a:t>thực </a:t>
            </a:r>
            <a:r>
              <a:rPr lang="en-US" sz="2800">
                <a:latin typeface="Times New Roman" panose="02020603050405020304" pitchFamily="18" charset="0"/>
                <a:ea typeface="Times New Roman" panose="02020603050405020304" pitchFamily="18" charset="0"/>
              </a:rPr>
              <a:t>tế, chuyên viên phân tích và thiết kế nói chung đều trải qua quá trình lập trình.</a:t>
            </a:r>
            <a:endParaRPr lang="en-US" sz="2800"/>
          </a:p>
        </p:txBody>
      </p:sp>
    </p:spTree>
    <p:extLst>
      <p:ext uri="{BB962C8B-B14F-4D97-AF65-F5344CB8AC3E}">
        <p14:creationId xmlns:p14="http://schemas.microsoft.com/office/powerpoint/2010/main" val="206317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831" y="1328800"/>
            <a:ext cx="10676239" cy="2554545"/>
          </a:xfrm>
          <a:prstGeom prst="rect">
            <a:avLst/>
          </a:prstGeom>
        </p:spPr>
        <p:txBody>
          <a:bodyPr wrap="square">
            <a:spAutoFit/>
          </a:bodyPr>
          <a:lstStyle/>
          <a:p>
            <a:pPr algn="just">
              <a:spcBef>
                <a:spcPts val="1200"/>
              </a:spcBef>
              <a:spcAft>
                <a:spcPts val="1200"/>
              </a:spcAft>
            </a:pPr>
            <a:r>
              <a:rPr lang="en-US" sz="2800" smtClean="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	Người </a:t>
            </a:r>
            <a:r>
              <a:rPr lang="en-US" sz="280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quản lí dự án </a:t>
            </a:r>
            <a:r>
              <a:rPr lang="en-US" sz="2800">
                <a:latin typeface="Times New Roman" panose="02020603050405020304" pitchFamily="18" charset="0"/>
                <a:ea typeface="Times New Roman" panose="02020603050405020304" pitchFamily="18" charset="0"/>
                <a:cs typeface="Times New Roman" panose="02020603050405020304" pitchFamily="18" charset="0"/>
              </a:rPr>
              <a:t>cần có tầm nhìn, hiểu biết về quy trình làm phần mềm, hiểu biết xu hướng công nghệ, có khả năng tổ chức, lập kế hoạch, điều phối các nguồn lực, tổ chức giám sát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Đối </a:t>
            </a:r>
            <a:r>
              <a:rPr lang="en-US" sz="2800">
                <a:latin typeface="Times New Roman" panose="02020603050405020304" pitchFamily="18" charset="0"/>
                <a:ea typeface="Times New Roman" panose="02020603050405020304" pitchFamily="18" charset="0"/>
                <a:cs typeface="Times New Roman" panose="02020603050405020304" pitchFamily="18" charset="0"/>
              </a:rPr>
              <a:t>với các dự án phần mềm lớn, hoạt động quản trị dự án có vai trò cốt yếu cho sự thành công của dự án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8135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692" y="820594"/>
            <a:ext cx="10552670" cy="4552015"/>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Lập trình viên, kỹ sư phần mềm, người quản trị dự án là những người đảm nhận những công việc quan trọng nhất trong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 những kiến thức nhất định về toán học, cấu trúc dữ liệu về giải thuật nói riêng và về khoa học máy tính nói chung ở các mức khác nhau cùng các khả năng vận dụng thuần phục các kiến thức ấy vào thực tế là những yêu cầu cần có đối với lập trình viên và các kỹ sư phần mềm – người đảm nhận những vị trí quan trọng trong tổ chức phát triển phần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59683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546" y="1314864"/>
            <a:ext cx="10552670" cy="2677656"/>
          </a:xfrm>
          <a:prstGeom prst="rect">
            <a:avLst/>
          </a:prstGeom>
        </p:spPr>
        <p:txBody>
          <a:bodyPr wrap="square">
            <a:spAutoFit/>
          </a:bodyPr>
          <a:lstStyle/>
          <a:p>
            <a:pPr marL="457200" indent="-457200" algn="just">
              <a:buFont typeface="Arial" panose="020B0604020202020204" pitchFamily="34" charset="0"/>
              <a:buChar char="•"/>
            </a:pPr>
            <a:r>
              <a:rPr lang="en-US" sz="2800" smtClean="0">
                <a:solidFill>
                  <a:srgbClr val="002060"/>
                </a:solidFill>
                <a:latin typeface="Times New Roman" panose="02020603050405020304" pitchFamily="18" charset="0"/>
                <a:ea typeface="Times New Roman" panose="02020603050405020304" pitchFamily="18" charset="0"/>
              </a:rPr>
              <a:t>Quản </a:t>
            </a:r>
            <a:r>
              <a:rPr lang="en-US" sz="2800">
                <a:solidFill>
                  <a:srgbClr val="002060"/>
                </a:solidFill>
                <a:latin typeface="Times New Roman" panose="02020603050405020304" pitchFamily="18" charset="0"/>
                <a:ea typeface="Times New Roman" panose="02020603050405020304" pitchFamily="18" charset="0"/>
              </a:rPr>
              <a:t>trị dự án là công việc xuyên suốt quá trình sản xuất phần mềm có vai trò chủ chốt cho sự thành công của dự án phần mềm. Việc có tầm nhìn, hiểu biết về quá trình làm phần mềm, hiểu biết xu hướng công nghệ, có khả năng tổ chức, lập kế hoạch, điều phối các nguồn lực, tổ chức giám sát… là những yêu cầu không thể thiếu đối với người quản trị viên dự án phát triển phần mềm.</a:t>
            </a:r>
            <a:endParaRPr lang="en-US" sz="2800"/>
          </a:p>
        </p:txBody>
      </p:sp>
    </p:spTree>
    <p:extLst>
      <p:ext uri="{BB962C8B-B14F-4D97-AF65-F5344CB8AC3E}">
        <p14:creationId xmlns:p14="http://schemas.microsoft.com/office/powerpoint/2010/main" val="1614219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55373" y="0"/>
            <a:ext cx="11936627" cy="6174974"/>
          </a:xfrm>
          <a:prstGeom prst="cloudCallout">
            <a:avLst>
              <a:gd name="adj1" fmla="val -38224"/>
              <a:gd name="adj2" fmla="val 47692"/>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a:latin typeface="Times New Roman" panose="02020603050405020304" pitchFamily="18" charset="0"/>
                <a:ea typeface="Times New Roman" panose="02020603050405020304" pitchFamily="18" charset="0"/>
                <a:cs typeface="Times New Roman" panose="02020603050405020304" pitchFamily="18" charset="0"/>
              </a:rPr>
              <a:t>Công việc của kĩ sư phần mềm gồm có:</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 Phân tích, thiết kế,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B. Kiểm định và bảo trì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 Định hướng những người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D. Tất cả những điều trên.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Theo em thì những kĩ năng, kiến thức nào là quan trọng nhất đối với nghề phát triển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21426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07523" y="817259"/>
            <a:ext cx="8575589" cy="3420130"/>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a:latin typeface="Times New Roman" panose="02020603050405020304" pitchFamily="18" charset="0"/>
                <a:ea typeface="Times New Roman" panose="02020603050405020304" pitchFamily="18" charset="0"/>
              </a:rPr>
              <a:t>Em có biết làm thế nào để trở thành người tham gia phát triển phần mềm? Theo em có những cơ hội nghề nghiệp nào cho người phát triển phần mềm?</a:t>
            </a:r>
            <a:endParaRPr lang="en-US" sz="2800"/>
          </a:p>
        </p:txBody>
      </p:sp>
    </p:spTree>
    <p:extLst>
      <p:ext uri="{BB962C8B-B14F-4D97-AF65-F5344CB8AC3E}">
        <p14:creationId xmlns:p14="http://schemas.microsoft.com/office/powerpoint/2010/main" val="15411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186249" y="952644"/>
            <a:ext cx="9712410" cy="391206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Theo em, phát triển phần mềm có phải chỉ là việc viết các đoạn mã lệnh bằng một ngôn ngữ lập trình nào đó để máy tính có thể hiểu và giải quyết một bài toán trong thực tế?</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74456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8125" y="974630"/>
            <a:ext cx="9085179" cy="678327"/>
          </a:xfrm>
          <a:prstGeom prst="rect">
            <a:avLst/>
          </a:prstGeom>
        </p:spPr>
        <p:txBody>
          <a:bodyPr wrap="none">
            <a:spAutoFit/>
          </a:bodyPr>
          <a:lstStyle/>
          <a:p>
            <a:pPr algn="just">
              <a:lnSpc>
                <a:spcPct val="115000"/>
              </a:lnSpc>
              <a:spcAft>
                <a:spcPts val="0"/>
              </a:spcAft>
            </a:pPr>
            <a:r>
              <a:rPr lang="vi-VN" sz="36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3. CÔNG VIỆC PHÁT TRIỂN </a:t>
            </a:r>
            <a:r>
              <a:rPr lang="vi-VN" sz="36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PHẦN </a:t>
            </a:r>
            <a:r>
              <a:rPr lang="vi-VN" sz="3600" b="1" smtClean="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MỀM</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881449" y="2331061"/>
            <a:ext cx="10478530" cy="3025700"/>
          </a:xfrm>
          <a:prstGeom prst="rect">
            <a:avLst/>
          </a:prstGeom>
        </p:spPr>
        <p:txBody>
          <a:bodyPr wrap="square">
            <a:spAutoFit/>
          </a:bodyPr>
          <a:lstStyle/>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Để trở thành người phát triển phần mềm</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có </a:t>
            </a:r>
            <a:r>
              <a:rPr lang="vi-VN" sz="2800">
                <a:latin typeface="Times New Roman" panose="02020603050405020304" pitchFamily="18" charset="0"/>
                <a:ea typeface="Times New Roman" panose="02020603050405020304" pitchFamily="18" charset="0"/>
                <a:cs typeface="Times New Roman" panose="02020603050405020304" pitchFamily="18" charset="0"/>
              </a:rPr>
              <a:t>thể bắt đầu với các khóa đào tạo về lập trình, phát triển phần mềm tại các trung tâm, các trường dạy nghề, hoặc các công ty, tập đoàn, dần dần tích lũy kinh nghiệm thông qua các công việc thực tế. Nếu muốn tham gia phát triển phần mềm ở vị trí kĩ sư phần mềm</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cần </a:t>
            </a:r>
            <a:r>
              <a:rPr lang="vi-VN" sz="2800">
                <a:latin typeface="Times New Roman" panose="02020603050405020304" pitchFamily="18" charset="0"/>
                <a:ea typeface="Times New Roman" panose="02020603050405020304" pitchFamily="18" charset="0"/>
                <a:cs typeface="Times New Roman" panose="02020603050405020304" pitchFamily="18" charset="0"/>
              </a:rPr>
              <a:t>theo học ở bậc đại học về tin học hay công nghệ thông </a:t>
            </a:r>
            <a:r>
              <a:rPr lang="vi-VN" sz="2800">
                <a:latin typeface="Times New Roman" panose="02020603050405020304" pitchFamily="18" charset="0"/>
                <a:ea typeface="Times New Roman" panose="02020603050405020304" pitchFamily="18" charset="0"/>
                <a:cs typeface="Times New Roman" panose="02020603050405020304" pitchFamily="18" charset="0"/>
              </a:rPr>
              <a:t>tin</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4932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7265" y="1131091"/>
            <a:ext cx="10676238" cy="4031873"/>
          </a:xfrm>
          <a:prstGeom prst="rect">
            <a:avLst/>
          </a:prstGeom>
        </p:spPr>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Sau khi tốt nghiệp các khóa, ngành đào tạo, có thể tham gia các công việc phát triển phần mềm ở nhiều lĩnh vực như:</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Lập trình ứng dụng</a:t>
            </a:r>
            <a:r>
              <a:rPr lang="vi-VN" sz="2800">
                <a:latin typeface="Times New Roman" panose="02020603050405020304" pitchFamily="18" charset="0"/>
                <a:ea typeface="Times New Roman" panose="02020603050405020304" pitchFamily="18" charset="0"/>
                <a:cs typeface="Times New Roman" panose="02020603050405020304" pitchFamily="18" charset="0"/>
              </a:rPr>
              <a:t>: Viết chương trình với tác vụ cụ thể.</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Phát triển giao diện người dùng:</a:t>
            </a:r>
            <a:r>
              <a:rPr lang="vi-VN" sz="2800">
                <a:latin typeface="Times New Roman" panose="02020603050405020304" pitchFamily="18" charset="0"/>
                <a:ea typeface="Times New Roman" panose="02020603050405020304" pitchFamily="18" charset="0"/>
                <a:cs typeface="Times New Roman" panose="02020603050405020304" pitchFamily="18" charset="0"/>
              </a:rPr>
              <a:t> Xây dựng giao diện thân thiện với người dùng.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Phát triển ứng dụng trên web,</a:t>
            </a:r>
            <a:r>
              <a:rPr lang="vi-VN" sz="2800">
                <a:latin typeface="Times New Roman" panose="02020603050405020304" pitchFamily="18" charset="0"/>
                <a:ea typeface="Times New Roman" panose="02020603050405020304" pitchFamily="18" charset="0"/>
                <a:cs typeface="Times New Roman" panose="02020603050405020304" pitchFamily="18" charset="0"/>
              </a:rPr>
              <a:t> các phần mềm hệ thống hoặc quản trị các hệ thống thông tin, các kho dữ liệu...</a:t>
            </a:r>
            <a:endParaRPr lang="en-US" sz="2800"/>
          </a:p>
        </p:txBody>
      </p:sp>
    </p:spTree>
    <p:extLst>
      <p:ext uri="{BB962C8B-B14F-4D97-AF65-F5344CB8AC3E}">
        <p14:creationId xmlns:p14="http://schemas.microsoft.com/office/powerpoint/2010/main" val="399053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1229945"/>
            <a:ext cx="10305536" cy="3293209"/>
          </a:xfrm>
          <a:prstGeom prst="rect">
            <a:avLst/>
          </a:prstGeom>
        </p:spPr>
        <p:txBody>
          <a:bodyPr wrap="square">
            <a:spAutoFit/>
          </a:bodyPr>
          <a:lstStyle/>
          <a:p>
            <a:pPr algn="just">
              <a:spcBef>
                <a:spcPts val="1200"/>
              </a:spcBef>
              <a:spcAft>
                <a:spcPts val="1200"/>
              </a:spcAft>
            </a:pP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Lập trình trí tuệ nhân tạo/máy học:</a:t>
            </a:r>
            <a:r>
              <a:rPr lang="vi-VN" sz="2800">
                <a:latin typeface="Times New Roman" panose="02020603050405020304" pitchFamily="18" charset="0"/>
                <a:ea typeface="Times New Roman" panose="02020603050405020304" pitchFamily="18" charset="0"/>
                <a:cs typeface="Times New Roman" panose="02020603050405020304" pitchFamily="18" charset="0"/>
              </a:rPr>
              <a:t> Các chương trình có thể bắt chước hành động của con người, có khả năng học và cải thiện kết quả hành động.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Phát triển games:</a:t>
            </a:r>
            <a:r>
              <a:rPr lang="vi-VN" sz="2800">
                <a:latin typeface="Times New Roman" panose="02020603050405020304" pitchFamily="18" charset="0"/>
                <a:ea typeface="Times New Roman" panose="02020603050405020304" pitchFamily="18" charset="0"/>
                <a:cs typeface="Times New Roman" panose="02020603050405020304" pitchFamily="18" charset="0"/>
              </a:rPr>
              <a:t> Xây dựng các phần mềm trò chơi trên máy tính.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Phát triển ứng dụng di động:</a:t>
            </a:r>
            <a:r>
              <a:rPr lang="vi-VN" sz="2800">
                <a:latin typeface="Times New Roman" panose="02020603050405020304" pitchFamily="18" charset="0"/>
                <a:ea typeface="Times New Roman" panose="02020603050405020304" pitchFamily="18" charset="0"/>
                <a:cs typeface="Times New Roman" panose="02020603050405020304" pitchFamily="18" charset="0"/>
              </a:rPr>
              <a:t> Viết các ứng dụng cho điện thoại di động, máy tính bảng và các thiết bị di động khác.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03915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7351" y="1647220"/>
            <a:ext cx="10124303" cy="2677656"/>
          </a:xfrm>
          <a:prstGeom prst="rect">
            <a:avLst/>
          </a:prstGeom>
        </p:spPr>
        <p:txBody>
          <a:bodyPr wrap="square">
            <a:spAutoFit/>
          </a:bodyPr>
          <a:lstStyle/>
          <a:p>
            <a:pPr algn="just"/>
            <a:r>
              <a:rPr lang="en-US" sz="2800" smtClean="0">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Người </a:t>
            </a:r>
            <a:r>
              <a:rPr lang="vi-VN" sz="2800">
                <a:latin typeface="Times New Roman" panose="02020603050405020304" pitchFamily="18" charset="0"/>
                <a:ea typeface="Times New Roman" panose="02020603050405020304" pitchFamily="18" charset="0"/>
              </a:rPr>
              <a:t>muốn tham gia phát triển phần mềm có thể tìm kiếm cơ hội tại các hội chợ việc làm do các tỉnh, thành phố, các công ty, tập đoàn công nghệ như FPT, Viettel, VNPT,... hay các trường đại học tổ chức. Các em cũng có thể tìm kiếm cơ hội việc làm thông qua các trang thông tin tuyển dụng trực tuyến của các doanh nghiệp, hay các chuyên trang về tuyển dụng như TopDev, Vietnamworks, Linkedin</a:t>
            </a:r>
            <a:endParaRPr lang="en-US" sz="2800"/>
          </a:p>
        </p:txBody>
      </p:sp>
    </p:spTree>
    <p:extLst>
      <p:ext uri="{BB962C8B-B14F-4D97-AF65-F5344CB8AC3E}">
        <p14:creationId xmlns:p14="http://schemas.microsoft.com/office/powerpoint/2010/main" val="1331043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28600"/>
            <a:ext cx="12954000" cy="7315200"/>
          </a:xfrm>
          <a:prstGeom prst="rect">
            <a:avLst/>
          </a:prstGeom>
        </p:spPr>
      </p:pic>
    </p:spTree>
    <p:extLst>
      <p:ext uri="{BB962C8B-B14F-4D97-AF65-F5344CB8AC3E}">
        <p14:creationId xmlns:p14="http://schemas.microsoft.com/office/powerpoint/2010/main" val="3492854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28600"/>
            <a:ext cx="12954000" cy="7315200"/>
          </a:xfrm>
          <a:prstGeom prst="rect">
            <a:avLst/>
          </a:prstGeom>
        </p:spPr>
      </p:pic>
    </p:spTree>
    <p:extLst>
      <p:ext uri="{BB962C8B-B14F-4D97-AF65-F5344CB8AC3E}">
        <p14:creationId xmlns:p14="http://schemas.microsoft.com/office/powerpoint/2010/main" val="249076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28600"/>
            <a:ext cx="12954000" cy="7315200"/>
          </a:xfrm>
          <a:prstGeom prst="rect">
            <a:avLst/>
          </a:prstGeom>
        </p:spPr>
      </p:pic>
    </p:spTree>
    <p:extLst>
      <p:ext uri="{BB962C8B-B14F-4D97-AF65-F5344CB8AC3E}">
        <p14:creationId xmlns:p14="http://schemas.microsoft.com/office/powerpoint/2010/main" val="205999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5060" y="1440553"/>
            <a:ext cx="10223156" cy="3293209"/>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Có </a:t>
            </a:r>
            <a:r>
              <a:rPr lang="en-US"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thể </a:t>
            </a:r>
            <a:r>
              <a:rPr lang="en-US" sz="2800" smtClean="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học phát triển phần mềm tại nhiều nơi khác nhau: các trung tâm trường nghề, các công ty, các nhà trường</a:t>
            </a:r>
            <a:r>
              <a:rPr lang="en-US"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US" sz="2800" smtClean="0">
                <a:solidFill>
                  <a:srgbClr val="7F6000"/>
                </a:solidFill>
                <a:latin typeface="Times New Roman" panose="02020603050405020304" pitchFamily="18" charset="0"/>
                <a:ea typeface="Times New Roman" panose="02020603050405020304" pitchFamily="18" charset="0"/>
              </a:rPr>
              <a:t>Các </a:t>
            </a:r>
            <a:r>
              <a:rPr lang="en-US" sz="2800">
                <a:solidFill>
                  <a:srgbClr val="7F6000"/>
                </a:solidFill>
                <a:latin typeface="Times New Roman" panose="02020603050405020304" pitchFamily="18" charset="0"/>
                <a:ea typeface="Times New Roman" panose="02020603050405020304" pitchFamily="18" charset="0"/>
              </a:rPr>
              <a:t>cơ hội nghề nghiệp cho người phát triển phần mềm rất đa dạng. Nhu cầu nhân lực phát triển phần mềm không ngừng tăng cao cùng với sự phát triển ứng dụng của khoa học và công nghệ</a:t>
            </a:r>
            <a:endParaRPr lang="en-US" sz="2800"/>
          </a:p>
        </p:txBody>
      </p:sp>
    </p:spTree>
    <p:extLst>
      <p:ext uri="{BB962C8B-B14F-4D97-AF65-F5344CB8AC3E}">
        <p14:creationId xmlns:p14="http://schemas.microsoft.com/office/powerpoint/2010/main" val="37501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39113" y="461100"/>
            <a:ext cx="10602097" cy="5200471"/>
          </a:xfrm>
          <a:prstGeom prst="cloudCallout">
            <a:avLst>
              <a:gd name="adj1" fmla="val -52068"/>
              <a:gd name="adj2" fmla="val 50646"/>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spcBef>
                <a:spcPts val="1200"/>
              </a:spcBef>
              <a:spcAft>
                <a:spcPts val="1200"/>
              </a:spcAft>
              <a:buClr>
                <a:srgbClr val="92D050"/>
              </a:buClr>
              <a:buSzPts val="1400"/>
            </a:pPr>
            <a:r>
              <a:rPr lang="en-US" sz="28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Em </a:t>
            </a:r>
            <a:r>
              <a:rPr lang="en-US" sz="2800">
                <a:latin typeface="Times New Roman" panose="02020603050405020304" pitchFamily="18" charset="0"/>
                <a:ea typeface="Times New Roman" panose="02020603050405020304" pitchFamily="18" charset="0"/>
                <a:cs typeface="Times New Roman" panose="02020603050405020304" pitchFamily="18" charset="0"/>
              </a:rPr>
              <a:t>đánh giá thế nào về cơ hội việc làm trong tương lai đối với nghề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8100"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Theo em, người tốt nghiệp các trường đại học và công nghệ thông tin có thể làm tốt những công việc gì? Cho những đơn vị như thế nào?</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34971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2994" y="1044832"/>
            <a:ext cx="3121688" cy="707886"/>
          </a:xfrm>
          <a:prstGeom prst="rect">
            <a:avLst/>
          </a:prstGeom>
        </p:spPr>
        <p:txBody>
          <a:bodyPr wrap="none">
            <a:spAutoFit/>
          </a:bodyPr>
          <a:lstStyle/>
          <a:p>
            <a:r>
              <a:rPr lang="vi-VN" sz="4000" b="1">
                <a:solidFill>
                  <a:srgbClr val="002060"/>
                </a:solidFill>
                <a:latin typeface="Times New Roman" panose="02020603050405020304" pitchFamily="18" charset="0"/>
                <a:ea typeface="Times New Roman" panose="02020603050405020304" pitchFamily="18" charset="0"/>
              </a:rPr>
              <a:t>LUYỆN TẬP</a:t>
            </a:r>
            <a:endParaRPr lang="en-US" sz="4000">
              <a:solidFill>
                <a:srgbClr val="002060"/>
              </a:solidFill>
            </a:endParaRPr>
          </a:p>
        </p:txBody>
      </p:sp>
      <p:sp>
        <p:nvSpPr>
          <p:cNvPr id="5" name="Rectangle 4"/>
          <p:cNvSpPr/>
          <p:nvPr/>
        </p:nvSpPr>
        <p:spPr>
          <a:xfrm>
            <a:off x="1334530" y="2745736"/>
            <a:ext cx="9737124" cy="2431435"/>
          </a:xfrm>
          <a:prstGeom prst="rect">
            <a:avLst/>
          </a:prstGeom>
        </p:spPr>
        <p:txBody>
          <a:bodyPr wrap="square">
            <a:spAutoFit/>
          </a:bodyPr>
          <a:lstStyle/>
          <a:p>
            <a:pPr>
              <a:spcBef>
                <a:spcPts val="1200"/>
              </a:spcBef>
              <a:spcAft>
                <a:spcPts val="12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2800">
                <a:latin typeface="Times New Roman" panose="02020603050405020304" pitchFamily="18" charset="0"/>
                <a:ea typeface="Times New Roman" panose="02020603050405020304" pitchFamily="18" charset="0"/>
                <a:cs typeface="Times New Roman" panose="02020603050405020304" pitchFamily="18" charset="0"/>
              </a:rPr>
              <a:t>Mô tả quy trình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2800">
                <a:latin typeface="Times New Roman" panose="02020603050405020304" pitchFamily="18" charset="0"/>
                <a:ea typeface="Times New Roman" panose="02020603050405020304" pitchFamily="18" charset="0"/>
                <a:cs typeface="Times New Roman" panose="02020603050405020304" pitchFamily="18" charset="0"/>
              </a:rPr>
              <a:t>Theo em, để theo học ngành phát triển phần mềm, em cần chuẩn bị tốt những môn học nào?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a:latin typeface="Times New Roman" panose="02020603050405020304" pitchFamily="18" charset="0"/>
                <a:ea typeface="Times New Roman" panose="02020603050405020304" pitchFamily="18" charset="0"/>
                <a:cs typeface="Times New Roman" panose="02020603050405020304" pitchFamily="18" charset="0"/>
              </a:rPr>
              <a:t> Hãy liệt kê một vài phần mềm ứng dụng mà em biết.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9637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14400" y="1026783"/>
            <a:ext cx="10058400" cy="3157764"/>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19685"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Nhiều em mong muốn biết lập trình để làm ra các phần mềm ứng dụng. Vậy em có biết việc sản xuất phần mềm gồm các công đoạn nào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0272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222" y="921263"/>
            <a:ext cx="2933816" cy="707886"/>
          </a:xfrm>
          <a:prstGeom prst="rect">
            <a:avLst/>
          </a:prstGeom>
        </p:spPr>
        <p:txBody>
          <a:bodyPr wrap="none">
            <a:spAutoFit/>
          </a:bodyPr>
          <a:lstStyle/>
          <a:p>
            <a:r>
              <a:rPr lang="nl-NL" sz="4000" b="1">
                <a:solidFill>
                  <a:srgbClr val="002060"/>
                </a:solidFill>
                <a:latin typeface="Times New Roman" panose="02020603050405020304" pitchFamily="18" charset="0"/>
                <a:ea typeface="Times New Roman" panose="02020603050405020304" pitchFamily="18" charset="0"/>
              </a:rPr>
              <a:t>VẬN DỤNG</a:t>
            </a:r>
            <a:endParaRPr lang="en-US" sz="4000">
              <a:solidFill>
                <a:srgbClr val="002060"/>
              </a:solidFill>
            </a:endParaRPr>
          </a:p>
        </p:txBody>
      </p:sp>
      <p:sp>
        <p:nvSpPr>
          <p:cNvPr id="5" name="Rectangle 4"/>
          <p:cNvSpPr/>
          <p:nvPr/>
        </p:nvSpPr>
        <p:spPr>
          <a:xfrm>
            <a:off x="1235676" y="2322795"/>
            <a:ext cx="9835978" cy="2985433"/>
          </a:xfrm>
          <a:prstGeom prst="rect">
            <a:avLst/>
          </a:prstGeom>
        </p:spPr>
        <p:txBody>
          <a:bodyPr wrap="square">
            <a:spAutoFit/>
          </a:bodyPr>
          <a:lstStyle/>
          <a:p>
            <a:pPr algn="just">
              <a:spcBef>
                <a:spcPts val="1200"/>
              </a:spcBef>
              <a:spcAft>
                <a:spcPts val="1200"/>
              </a:spcAft>
            </a:pPr>
            <a:r>
              <a:rPr lang="nl-NL" sz="2800" b="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Ở khu vực nơi em sinh sống hay các tỉnh thành phố lân cận, trường đại học nào đào tạo nghề phát triển phần mềm? Khối thi ngành liên quan đến phát triển phần mềm của trưởng đó là gì?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Ở tỉnh thành phố nơi em cư trú có Trung tâm dạy nghề phát triển phần mềm nào không? Liệt kê một vài khóa học tiêu biểu mà họ cung cấp. </a:t>
            </a:r>
            <a:r>
              <a:rPr lang="nl-NL" sz="2800">
                <a:latin typeface="Times New Roman" panose="02020603050405020304" pitchFamily="18" charset="0"/>
                <a:ea typeface="Times New Roman" panose="02020603050405020304" pitchFamily="18" charset="0"/>
                <a:cs typeface="Times New Roman" panose="02020603050405020304" pitchFamily="18" charset="0"/>
              </a:rPr>
              <a:t>Chia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sẻ </a:t>
            </a:r>
            <a:r>
              <a:rPr lang="nl-NL" sz="2800">
                <a:latin typeface="Times New Roman" panose="02020603050405020304" pitchFamily="18" charset="0"/>
                <a:ea typeface="Times New Roman" panose="02020603050405020304" pitchFamily="18" charset="0"/>
                <a:cs typeface="Times New Roman" panose="02020603050405020304" pitchFamily="18" charset="0"/>
              </a:rPr>
              <a:t>thông tin em tìm hiểu được với các </a:t>
            </a:r>
            <a:r>
              <a:rPr lang="nl-NL" sz="2800">
                <a:latin typeface="Times New Roman" panose="02020603050405020304" pitchFamily="18" charset="0"/>
                <a:ea typeface="Times New Roman" panose="02020603050405020304" pitchFamily="18" charset="0"/>
                <a:cs typeface="Times New Roman" panose="02020603050405020304" pitchFamily="18" charset="0"/>
              </a:rPr>
              <a:t>bạn</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53319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222" y="921263"/>
            <a:ext cx="2933816" cy="707886"/>
          </a:xfrm>
          <a:prstGeom prst="rect">
            <a:avLst/>
          </a:prstGeom>
        </p:spPr>
        <p:txBody>
          <a:bodyPr wrap="none">
            <a:spAutoFit/>
          </a:bodyPr>
          <a:lstStyle/>
          <a:p>
            <a:r>
              <a:rPr lang="nl-NL" sz="4000" b="1">
                <a:solidFill>
                  <a:srgbClr val="002060"/>
                </a:solidFill>
                <a:latin typeface="Times New Roman" panose="02020603050405020304" pitchFamily="18" charset="0"/>
                <a:ea typeface="Times New Roman" panose="02020603050405020304" pitchFamily="18" charset="0"/>
              </a:rPr>
              <a:t>VẬN DỤNG</a:t>
            </a:r>
            <a:endParaRPr lang="en-US" sz="4000">
              <a:solidFill>
                <a:srgbClr val="002060"/>
              </a:solidFill>
            </a:endParaRPr>
          </a:p>
        </p:txBody>
      </p:sp>
      <p:sp>
        <p:nvSpPr>
          <p:cNvPr id="5" name="Rectangle 4"/>
          <p:cNvSpPr/>
          <p:nvPr/>
        </p:nvSpPr>
        <p:spPr>
          <a:xfrm>
            <a:off x="1044141" y="2792352"/>
            <a:ext cx="9835978" cy="1815882"/>
          </a:xfrm>
          <a:prstGeom prst="rect">
            <a:avLst/>
          </a:prstGeom>
        </p:spPr>
        <p:txBody>
          <a:bodyPr wrap="square">
            <a:spAutoFit/>
          </a:bodyPr>
          <a:lstStyle/>
          <a:p>
            <a:pPr algn="just">
              <a:spcBef>
                <a:spcPts val="1200"/>
              </a:spcBef>
              <a:spcAft>
                <a:spcPts val="1200"/>
              </a:spcAft>
            </a:pPr>
            <a:r>
              <a:rPr lang="nl-NL" sz="2800" b="1"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b="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Ở tỉnh thành phố nơi em cư trú có doanh nghiệp nào chuyển về phát triển phần mềm không? Họ có cung cấp các chương trình đào tạo cho người muốn trở thành người phát triển phần mềm của công ty hay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02387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1249" y="1024057"/>
            <a:ext cx="8124660" cy="678327"/>
          </a:xfrm>
          <a:prstGeom prst="rect">
            <a:avLst/>
          </a:prstGeom>
        </p:spPr>
        <p:txBody>
          <a:bodyPr wrap="none">
            <a:spAutoFit/>
          </a:bodyPr>
          <a:lstStyle/>
          <a:p>
            <a:pPr marR="272415" algn="just">
              <a:lnSpc>
                <a:spcPct val="115000"/>
              </a:lnSpc>
              <a:spcAft>
                <a:spcPts val="0"/>
              </a:spcAft>
            </a:pPr>
            <a:r>
              <a:rPr lang="fr-FR" sz="3600" b="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1. PHÁT TRIỂN PHẦN MỀM LÀ GÌ?</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1145058" y="2413856"/>
            <a:ext cx="10223157" cy="954107"/>
          </a:xfrm>
          <a:prstGeom prst="rect">
            <a:avLst/>
          </a:prstGeom>
        </p:spPr>
        <p:txBody>
          <a:bodyPr wrap="square">
            <a:spAutoFit/>
          </a:bodyPr>
          <a:lstStyle/>
          <a:p>
            <a:pPr algn="just"/>
            <a:r>
              <a:rPr lang="en-US" sz="2800">
                <a:latin typeface="Times New Roman" panose="02020603050405020304" pitchFamily="18" charset="0"/>
                <a:ea typeface="Times New Roman" panose="02020603050405020304" pitchFamily="18" charset="0"/>
              </a:rPr>
              <a:t>Các công việc cơ bản, cũng chính là các công đoạn cần thực hiện để sản xuất một phần mềm gồm có:</a:t>
            </a:r>
            <a:endParaRPr lang="en-US" sz="2800"/>
          </a:p>
        </p:txBody>
      </p:sp>
      <p:sp>
        <p:nvSpPr>
          <p:cNvPr id="6" name="Rectangle 5"/>
          <p:cNvSpPr/>
          <p:nvPr/>
        </p:nvSpPr>
        <p:spPr>
          <a:xfrm>
            <a:off x="1145057" y="3714720"/>
            <a:ext cx="10223157" cy="1083374"/>
          </a:xfrm>
          <a:prstGeom prst="rect">
            <a:avLst/>
          </a:prstGeom>
        </p:spPr>
        <p:txBody>
          <a:bodyPr wrap="square">
            <a:spAutoFit/>
          </a:bodyPr>
          <a:lstStyle/>
          <a:p>
            <a:pPr algn="just">
              <a:lnSpc>
                <a:spcPct val="115000"/>
              </a:lnSpc>
              <a:spcAft>
                <a:spcPts val="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Điều tra khảo sát:</a:t>
            </a:r>
            <a:r>
              <a:rPr lang="fr-FR" sz="2800">
                <a:latin typeface="Times New Roman" panose="02020603050405020304" pitchFamily="18" charset="0"/>
                <a:ea typeface="Times New Roman" panose="02020603050405020304" pitchFamily="18" charset="0"/>
                <a:cs typeface="Times New Roman" panose="02020603050405020304" pitchFamily="18" charset="0"/>
              </a:rPr>
              <a:t> Tiếp xúc với khách hàng, tìm hiểu về yêu cầu nghiệp vụ, xây dựng hồ sơ yêu cầu của hệ thống.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4811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551" y="1133818"/>
            <a:ext cx="10948087" cy="3724096"/>
          </a:xfrm>
          <a:prstGeom prst="rect">
            <a:avLst/>
          </a:prstGeom>
        </p:spPr>
        <p:txBody>
          <a:bodyPr wrap="square">
            <a:spAutoFit/>
          </a:bodyPr>
          <a:lstStyle/>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Phân tích hệ thống:</a:t>
            </a:r>
            <a:r>
              <a:rPr lang="fr-FR" sz="2800">
                <a:latin typeface="Times New Roman" panose="02020603050405020304" pitchFamily="18" charset="0"/>
                <a:ea typeface="Times New Roman" panose="02020603050405020304" pitchFamily="18" charset="0"/>
                <a:cs typeface="Times New Roman" panose="02020603050405020304" pitchFamily="18" charset="0"/>
              </a:rPr>
              <a:t> Dựa trên các tài </a:t>
            </a:r>
            <a:r>
              <a:rPr lang="en-US" sz="2800">
                <a:latin typeface="Times New Roman" panose="02020603050405020304" pitchFamily="18" charset="0"/>
                <a:ea typeface="Times New Roman" panose="02020603050405020304" pitchFamily="18" charset="0"/>
                <a:cs typeface="Times New Roman" panose="02020603050405020304" pitchFamily="18" charset="0"/>
              </a:rPr>
              <a:t>liệu điều tra khảo sát, chuyên viên phân tích sẽ tạo ra tài liệu mô tả đầy đủ yêu cầu của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Thiết kế hệ thống:</a:t>
            </a:r>
            <a:r>
              <a:rPr lang="en-US" sz="2800">
                <a:latin typeface="Times New Roman" panose="02020603050405020304" pitchFamily="18" charset="0"/>
                <a:ea typeface="Times New Roman" panose="02020603050405020304" pitchFamily="18" charset="0"/>
                <a:cs typeface="Times New Roman" panose="02020603050405020304" pitchFamily="18" charset="0"/>
              </a:rPr>
              <a:t> Dựa vào tài liệu phân tích, chuyên viên thiết kế sẽ đưa ra thiết kế tổng thể, thiết kế dữ liệu và thiết kế chức năng và có thể cả giao diện chi tiết.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Lập trình:</a:t>
            </a:r>
            <a:r>
              <a:rPr lang="en-US" sz="2800">
                <a:latin typeface="Times New Roman" panose="02020603050405020304" pitchFamily="18" charset="0"/>
                <a:ea typeface="Times New Roman" panose="02020603050405020304" pitchFamily="18" charset="0"/>
                <a:cs typeface="Times New Roman" panose="02020603050405020304" pitchFamily="18" charset="0"/>
              </a:rPr>
              <a:t> Dựa vào tài liệu thiết kế, các lập trình viên sẽ tiến hành tạo cơ sở dữ liệu nếu cần và viết các đoạn mã thực hiện các chức năng.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6076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983" y="938838"/>
            <a:ext cx="10849233" cy="4154984"/>
          </a:xfrm>
          <a:prstGeom prst="rect">
            <a:avLst/>
          </a:prstGeom>
        </p:spPr>
        <p:txBody>
          <a:bodyPr wrap="square">
            <a:spAutoFit/>
          </a:bodyPr>
          <a:lstStyle/>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Kiểm thử:</a:t>
            </a:r>
            <a:r>
              <a:rPr lang="en-US" sz="2800">
                <a:latin typeface="Times New Roman" panose="02020603050405020304" pitchFamily="18" charset="0"/>
                <a:ea typeface="Times New Roman" panose="02020603050405020304" pitchFamily="18" charset="0"/>
                <a:cs typeface="Times New Roman" panose="02020603050405020304" pitchFamily="18" charset="0"/>
              </a:rPr>
              <a:t> Phát hiện để loại bỏ các lỗi cũng như các bất hợp lí trong sử dụng chương trình nếu</a:t>
            </a:r>
            <a:r>
              <a:rPr lang="fr-FR" sz="2800">
                <a:latin typeface="Times New Roman" panose="02020603050405020304" pitchFamily="18" charset="0"/>
                <a:ea typeface="Times New Roman" panose="02020603050405020304" pitchFamily="18" charset="0"/>
                <a:cs typeface="Times New Roman" panose="02020603050405020304" pitchFamily="18" charset="0"/>
              </a:rPr>
              <a:t> có; kiểm tra kết quả thực hiện theo chức năng đã thiết kế,…</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Chuyển giao:</a:t>
            </a:r>
            <a:r>
              <a:rPr lang="fr-FR" sz="2800">
                <a:latin typeface="Times New Roman" panose="02020603050405020304" pitchFamily="18" charset="0"/>
                <a:ea typeface="Times New Roman" panose="02020603050405020304" pitchFamily="18" charset="0"/>
                <a:cs typeface="Times New Roman" panose="02020603050405020304" pitchFamily="18" charset="0"/>
              </a:rPr>
              <a:t> Cài đặt, khởi tạo dữ liệu, hướng dẫn sử dụng và chuyển giao.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Bảo trì</a:t>
            </a: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smtClean="0">
                <a:latin typeface="Times New Roman" panose="02020603050405020304" pitchFamily="18" charset="0"/>
                <a:ea typeface="Times New Roman" panose="02020603050405020304" pitchFamily="18" charset="0"/>
                <a:cs typeface="Times New Roman" panose="02020603050405020304" pitchFamily="18" charset="0"/>
              </a:rPr>
              <a:t>nhằm </a:t>
            </a:r>
            <a:r>
              <a:rPr lang="fr-FR" sz="2800">
                <a:latin typeface="Times New Roman" panose="02020603050405020304" pitchFamily="18" charset="0"/>
                <a:ea typeface="Times New Roman" panose="02020603050405020304" pitchFamily="18" charset="0"/>
                <a:cs typeface="Times New Roman" panose="02020603050405020304" pitchFamily="18" charset="0"/>
              </a:rPr>
              <a:t>khắc phục triệt để các lỗi, nâng cấp cả về tính năng và giao diện của phần mềm. Công việc này có thể là một vòng phát triển mới, liên quan tới tất cả các công việc sản xuất phần mềm nêu trên.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6822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643" y="1325914"/>
            <a:ext cx="10692714" cy="3847207"/>
          </a:xfrm>
          <a:prstGeom prst="rect">
            <a:avLst/>
          </a:prstGeom>
        </p:spPr>
        <p:txBody>
          <a:bodyPr wrap="square">
            <a:spAutoFit/>
          </a:bodyPr>
          <a:lstStyle/>
          <a:p>
            <a:pPr indent="180340" algn="just">
              <a:spcBef>
                <a:spcPts val="1200"/>
              </a:spcBef>
              <a:spcAft>
                <a:spcPts val="1200"/>
              </a:spcAft>
            </a:pPr>
            <a:r>
              <a:rPr lang="fr-FR" sz="2800" smtClean="0">
                <a:latin typeface="Times New Roman" panose="02020603050405020304" pitchFamily="18" charset="0"/>
                <a:ea typeface="Times New Roman" panose="02020603050405020304" pitchFamily="18" charset="0"/>
                <a:cs typeface="Times New Roman" panose="02020603050405020304" pitchFamily="18" charset="0"/>
              </a:rPr>
              <a:t>	Hoạt </a:t>
            </a:r>
            <a:r>
              <a:rPr lang="fr-FR" sz="2800">
                <a:latin typeface="Times New Roman" panose="02020603050405020304" pitchFamily="18" charset="0"/>
                <a:ea typeface="Times New Roman" panose="02020603050405020304" pitchFamily="18" charset="0"/>
                <a:cs typeface="Times New Roman" panose="02020603050405020304" pitchFamily="18" charset="0"/>
              </a:rPr>
              <a:t>động có tính bao trùm lên toàn bộ các công việc cơ bản của sản xuất phần mềm là </a:t>
            </a: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quản trị dự án phần mềm</a:t>
            </a:r>
            <a:r>
              <a:rPr lang="fr-FR" sz="2800">
                <a:latin typeface="Times New Roman" panose="02020603050405020304" pitchFamily="18" charset="0"/>
                <a:ea typeface="Times New Roman" panose="02020603050405020304" pitchFamily="18" charset="0"/>
                <a:cs typeface="Times New Roman" panose="02020603050405020304" pitchFamily="18" charset="0"/>
              </a:rPr>
              <a:t>, bao gồm lập kế hoạch, điều phối nhân sự, tài chính, phương tiện, kiểm soát chất lượng, để đảm bảo thành công của dự 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80340" algn="just">
              <a:spcBef>
                <a:spcPts val="1200"/>
              </a:spcBef>
              <a:spcAft>
                <a:spcPts val="1200"/>
              </a:spcAft>
            </a:pPr>
            <a:r>
              <a:rPr lang="fr-FR" sz="2800" smtClean="0">
                <a:latin typeface="Times New Roman" panose="02020603050405020304" pitchFamily="18" charset="0"/>
                <a:ea typeface="Times New Roman" panose="02020603050405020304" pitchFamily="18" charset="0"/>
                <a:cs typeface="Times New Roman" panose="02020603050405020304" pitchFamily="18" charset="0"/>
              </a:rPr>
              <a:t>	Tất </a:t>
            </a:r>
            <a:r>
              <a:rPr lang="fr-FR" sz="2800">
                <a:latin typeface="Times New Roman" panose="02020603050405020304" pitchFamily="18" charset="0"/>
                <a:ea typeface="Times New Roman" panose="02020603050405020304" pitchFamily="18" charset="0"/>
                <a:cs typeface="Times New Roman" panose="02020603050405020304" pitchFamily="18" charset="0"/>
              </a:rPr>
              <a:t>cả các công việc và hoạt động nêu trên được gọi chung là </a:t>
            </a: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phát triển phần mềm</a:t>
            </a:r>
            <a:r>
              <a:rPr lang="fr-FR"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latin typeface="Times New Roman" panose="02020603050405020304" pitchFamily="18" charset="0"/>
                <a:ea typeface="Times New Roman" panose="02020603050405020304" pitchFamily="18" charset="0"/>
                <a:cs typeface="Times New Roman" panose="02020603050405020304" pitchFamily="18" charset="0"/>
              </a:rPr>
              <a:t>mà lập trình chỉ là một hoạt động trong đó. Những người tham gia vào các công việc và hoạt động đó đều được gọi là </a:t>
            </a: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người phát triển phần mềm</a:t>
            </a:r>
            <a:r>
              <a:rPr lang="fr-FR"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latin typeface="Times New Roman" panose="02020603050405020304" pitchFamily="18" charset="0"/>
                <a:ea typeface="Times New Roman" panose="02020603050405020304" pitchFamily="18" charset="0"/>
                <a:cs typeface="Times New Roman" panose="02020603050405020304" pitchFamily="18" charset="0"/>
              </a:rPr>
              <a:t>(Software Developer).</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5745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8626" y="1386493"/>
            <a:ext cx="4390769" cy="3847207"/>
          </a:xfrm>
          <a:prstGeom prst="rect">
            <a:avLst/>
          </a:prstGeom>
        </p:spPr>
        <p:txBody>
          <a:bodyPr wrap="square">
            <a:spAutoFit/>
          </a:bodyPr>
          <a:lstStyle/>
          <a:p>
            <a:pPr algn="just">
              <a:spcBef>
                <a:spcPts val="1200"/>
              </a:spcBef>
              <a:spcAft>
                <a:spcPts val="1200"/>
              </a:spcAft>
            </a:pPr>
            <a:r>
              <a:rPr lang="fr-FR"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80340" algn="just">
              <a:spcBef>
                <a:spcPts val="1200"/>
              </a:spcBef>
              <a:spcAft>
                <a:spcPts val="1200"/>
              </a:spcAft>
            </a:pPr>
            <a:r>
              <a:rPr lang="fr-FR" sz="2800" smtClean="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smtClean="0">
                <a:latin typeface="Times New Roman" panose="02020603050405020304" pitchFamily="18" charset="0"/>
                <a:ea typeface="Times New Roman" panose="02020603050405020304" pitchFamily="18" charset="0"/>
                <a:cs typeface="Times New Roman" panose="02020603050405020304" pitchFamily="18" charset="0"/>
              </a:rPr>
              <a:t>Phát </a:t>
            </a:r>
            <a:r>
              <a:rPr lang="fr-FR" sz="2800">
                <a:latin typeface="Times New Roman" panose="02020603050405020304" pitchFamily="18" charset="0"/>
                <a:ea typeface="Times New Roman" panose="02020603050405020304" pitchFamily="18" charset="0"/>
                <a:cs typeface="Times New Roman" panose="02020603050405020304" pitchFamily="18" charset="0"/>
              </a:rPr>
              <a:t>triển phần mềm gồm các công việc và hoạt động sau: điều tra, khảo sát, phân tích và thiết kế hệ thống; lập trình; kiểm thử; chuyển giao; bảo trì và quản trị dự án.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p:nvPr/>
        </p:nvPicPr>
        <p:blipFill rotWithShape="1">
          <a:blip r:embed="rId2"/>
          <a:srcRect l="79707" t="34067" r="5854" b="39990"/>
          <a:stretch/>
        </p:blipFill>
        <p:spPr bwMode="auto">
          <a:xfrm>
            <a:off x="7142205" y="1647031"/>
            <a:ext cx="4056363" cy="35866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127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0" y="0"/>
            <a:ext cx="11788345" cy="6174974"/>
          </a:xfrm>
          <a:prstGeom prst="cloudCallout">
            <a:avLst>
              <a:gd name="adj1" fmla="val -42636"/>
              <a:gd name="adj2" fmla="val 48092"/>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Theo em điều nào là đúng nhất trong các điều sau khi nói về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Phát triển phần mềm là lập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Phát triển phần mềm là quá trình gồm nhiều công việc và hoạt động.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Phát triển phần mềm là quá trình gồm nhiều công việc và hoạt động, có thể lặp đi lặp lại.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D. Phát triển phần mềm là quản trị dự án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5812185"/>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9E08428460C6BB4B8650B90FDACF1BFD" ma:contentTypeVersion="4" ma:contentTypeDescription="Tạo tài liệu mới." ma:contentTypeScope="" ma:versionID="1a733ddf46d9174ef568604b2e01d0ca">
  <xsd:schema xmlns:xsd="http://www.w3.org/2001/XMLSchema" xmlns:xs="http://www.w3.org/2001/XMLSchema" xmlns:p="http://schemas.microsoft.com/office/2006/metadata/properties" xmlns:ns2="4221898d-b0bf-4857-9d44-c170828cea0f" targetNamespace="http://schemas.microsoft.com/office/2006/metadata/properties" ma:root="true" ma:fieldsID="0535c3e4c697a68e807648e8749e854f" ns2:_="">
    <xsd:import namespace="4221898d-b0bf-4857-9d44-c170828cea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1898d-b0bf-4857-9d44-c170828ce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D1DD2F-78C0-461A-BDB8-386272ED2437}"/>
</file>

<file path=customXml/itemProps2.xml><?xml version="1.0" encoding="utf-8"?>
<ds:datastoreItem xmlns:ds="http://schemas.openxmlformats.org/officeDocument/2006/customXml" ds:itemID="{F88A6F37-CCF7-4944-A540-7B70EF4749D7}"/>
</file>

<file path=customXml/itemProps3.xml><?xml version="1.0" encoding="utf-8"?>
<ds:datastoreItem xmlns:ds="http://schemas.openxmlformats.org/officeDocument/2006/customXml" ds:itemID="{6C5CF685-79C2-4D7A-9FC7-FA901DE3E75C}"/>
</file>

<file path=docProps/app.xml><?xml version="1.0" encoding="utf-8"?>
<Properties xmlns="http://schemas.openxmlformats.org/officeDocument/2006/extended-properties" xmlns:vt="http://schemas.openxmlformats.org/officeDocument/2006/docPropsVTypes">
  <Template>{AD5F69B3-C589-404B-922E-6F3B70C9976A}tf56160789_win32</Template>
  <TotalTime>176</TotalTime>
  <Words>1465</Words>
  <Application>Microsoft Office PowerPoint</Application>
  <PresentationFormat>Widescreen</PresentationFormat>
  <Paragraphs>70</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Bookman Old Style</vt:lpstr>
      <vt:lpstr>Calibri</vt:lpstr>
      <vt:lpstr>Franklin Gothic Book</vt:lpstr>
      <vt:lpstr>Symbol</vt:lpstr>
      <vt:lpstr>Times New Roman</vt:lpstr>
      <vt:lpstr>1_RetrospectVTI</vt:lpstr>
      <vt:lpstr>BÀI 34 NGHỀ PHÁT TRIỂN PHẦN MỀM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HoangThanh Tam</dc:creator>
  <cp:lastModifiedBy>Admin</cp:lastModifiedBy>
  <cp:revision>12</cp:revision>
  <dcterms:created xsi:type="dcterms:W3CDTF">2022-01-24T09:18:54Z</dcterms:created>
  <dcterms:modified xsi:type="dcterms:W3CDTF">2022-04-08T08:36:49Z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0x0101009E08428460C6BB4B8650B90FDACF1BFD</vt:lpwstr>
  </property>
</Properties>
</file>