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52" r:id="rId6"/>
    <p:sldId id="378" r:id="rId7"/>
    <p:sldId id="361" r:id="rId8"/>
    <p:sldId id="379" r:id="rId9"/>
    <p:sldId id="380" r:id="rId10"/>
    <p:sldId id="381" r:id="rId11"/>
    <p:sldId id="382" r:id="rId12"/>
    <p:sldId id="383" r:id="rId13"/>
    <p:sldId id="384" r:id="rId14"/>
    <p:sldId id="385" r:id="rId15"/>
    <p:sldId id="387" r:id="rId16"/>
    <p:sldId id="386" r:id="rId17"/>
    <p:sldId id="388" r:id="rId18"/>
    <p:sldId id="389" r:id="rId19"/>
    <p:sldId id="390" r:id="rId20"/>
    <p:sldId id="392" r:id="rId21"/>
    <p:sldId id="391" r:id="rId22"/>
    <p:sldId id="393" r:id="rId23"/>
    <p:sldId id="354" r:id="rId24"/>
    <p:sldId id="394" r:id="rId25"/>
    <p:sldId id="395" r:id="rId26"/>
    <p:sldId id="396" r:id="rId27"/>
    <p:sldId id="397" r:id="rId28"/>
    <p:sldId id="398" r:id="rId29"/>
    <p:sldId id="399" r:id="rId30"/>
    <p:sldId id="400" r:id="rId31"/>
    <p:sldId id="401"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39" d="100"/>
          <a:sy n="39" d="100"/>
        </p:scale>
        <p:origin x="78" y="6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April 8, 2022</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April 8,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1200"/>
              </a:spcBef>
              <a:spcAft>
                <a:spcPts val="1200"/>
              </a:spcAft>
            </a:pPr>
            <a:r>
              <a:rPr lang="en-US" sz="4000">
                <a:solidFill>
                  <a:schemeClr val="accent6">
                    <a:lumMod val="50000"/>
                  </a:schemeClr>
                </a:solidFill>
                <a:latin typeface="Times New Roman" panose="02020603050405020304" pitchFamily="18" charset="0"/>
                <a:cs typeface="Times New Roman" panose="02020603050405020304" pitchFamily="18" charset="0"/>
              </a:rPr>
              <a:t>CHỦ ĐỀ </a:t>
            </a:r>
            <a:r>
              <a:rPr lang="en-US" sz="4000" smtClean="0">
                <a:solidFill>
                  <a:schemeClr val="accent6">
                    <a:lumMod val="50000"/>
                  </a:schemeClr>
                </a:solidFill>
                <a:latin typeface="Times New Roman" panose="02020603050405020304" pitchFamily="18" charset="0"/>
                <a:cs typeface="Times New Roman" panose="02020603050405020304" pitchFamily="18" charset="0"/>
              </a:rPr>
              <a:t>6</a:t>
            </a:r>
            <a:r>
              <a:rPr lang="en-US" sz="4000">
                <a:solidFill>
                  <a:srgbClr val="FFC000"/>
                </a:solidFill>
                <a:latin typeface="Times New Roman" panose="02020603050405020304" pitchFamily="18" charset="0"/>
                <a:cs typeface="Times New Roman" panose="02020603050405020304" pitchFamily="18" charset="0"/>
              </a:rPr>
              <a:t/>
            </a:r>
            <a:br>
              <a:rPr lang="en-US" sz="4000">
                <a:solidFill>
                  <a:srgbClr val="FFC000"/>
                </a:solidFill>
                <a:latin typeface="Times New Roman" panose="02020603050405020304" pitchFamily="18" charset="0"/>
                <a:cs typeface="Times New Roman" panose="02020603050405020304" pitchFamily="18" charset="0"/>
              </a:rPr>
            </a:br>
            <a:r>
              <a:rPr lang="en-US" sz="4000">
                <a:solidFill>
                  <a:srgbClr val="C00000"/>
                </a:solidFill>
                <a:latin typeface="Times New Roman" panose="02020603050405020304" pitchFamily="18" charset="0"/>
                <a:cs typeface="Times New Roman" panose="02020603050405020304" pitchFamily="18" charset="0"/>
              </a:rPr>
              <a:t>HƯỚNG NGHIỆP VỚI TIN HỌC</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BÀI 33</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solidFill>
                  <a:srgbClr val="0070C0"/>
                </a:solidFill>
                <a:latin typeface="Times New Roman" panose="02020603050405020304" pitchFamily="18" charset="0"/>
                <a:cs typeface="Times New Roman" panose="02020603050405020304" pitchFamily="18" charset="0"/>
              </a:rPr>
              <a:t>NGHỀ </a:t>
            </a:r>
            <a:r>
              <a:rPr lang="en-US" sz="4000">
                <a:solidFill>
                  <a:srgbClr val="0070C0"/>
                </a:solidFill>
                <a:latin typeface="Times New Roman" panose="02020603050405020304" pitchFamily="18" charset="0"/>
                <a:cs typeface="Times New Roman" panose="02020603050405020304" pitchFamily="18" charset="0"/>
              </a:rPr>
              <a:t>THIẾT KẾ </a:t>
            </a:r>
            <a:r>
              <a:rPr lang="en-US" sz="4000" smtClean="0">
                <a:solidFill>
                  <a:srgbClr val="0070C0"/>
                </a:solidFill>
                <a:latin typeface="Times New Roman" panose="02020603050405020304" pitchFamily="18" charset="0"/>
                <a:cs typeface="Times New Roman" panose="02020603050405020304" pitchFamily="18" charset="0"/>
              </a:rPr>
              <a:t>ĐỒ HỌA MÁY TÍNH</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334000" y="4632681"/>
            <a:ext cx="4258515" cy="438083"/>
          </a:xfrm>
        </p:spPr>
        <p:txBody>
          <a:bodyPr/>
          <a:lstStyle/>
          <a:p>
            <a:pPr algn="ctr"/>
            <a:r>
              <a:rPr lang="en-US" b="1">
                <a:latin typeface="Times New Roman" panose="02020603050405020304" pitchFamily="18" charset="0"/>
                <a:cs typeface="Times New Roman" panose="02020603050405020304" pitchFamily="18" charset="0"/>
              </a:rPr>
              <a:t>GV: Hoàng Thị Thanh Tâm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3556" y="2394597"/>
            <a:ext cx="10313514" cy="25545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 đồ họa là sáng tạo các thông điệp truyền thông kết hợp giữa hình ảnh, kiểu chữ, màu sắc để truyền tải thông tin đến người xem.</a:t>
            </a:r>
          </a:p>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đem lại nhiều lợi ích cho mọi người, cho mọi ngành nghề, lĩnh vực.</a:t>
            </a:r>
          </a:p>
        </p:txBody>
      </p:sp>
      <p:sp>
        <p:nvSpPr>
          <p:cNvPr id="9" name="Rectangle 8"/>
          <p:cNvSpPr/>
          <p:nvPr/>
        </p:nvSpPr>
        <p:spPr>
          <a:xfrm>
            <a:off x="1153556" y="1197051"/>
            <a:ext cx="1630575" cy="613245"/>
          </a:xfrm>
          <a:prstGeom prst="rect">
            <a:avLst/>
          </a:prstGeom>
        </p:spPr>
        <p:txBody>
          <a:bodyPr wrap="none">
            <a:spAutoFit/>
          </a:bodyPr>
          <a:lstStyle/>
          <a:p>
            <a:pPr algn="just">
              <a:lnSpc>
                <a:spcPct val="115000"/>
              </a:lnSpc>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156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6075" y="941853"/>
            <a:ext cx="5511114" cy="5387876"/>
          </a:xfrm>
          <a:prstGeom prst="cloudCallout">
            <a:avLst>
              <a:gd name="adj1" fmla="val -72102"/>
              <a:gd name="adj2" fmla="val 28723"/>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chọn một công việc được nêu trong Hình 33.1 liên quan trực tiếp tới thiết kế đồ họa và cho biết thiết kế đồ họa có thể hỗ trợ những gì cho công việc đó?</a:t>
            </a:r>
            <a:endParaRPr lang="en-US" sz="2800">
              <a:solidFill>
                <a:schemeClr val="bg1"/>
              </a:solidFill>
            </a:endParaRPr>
          </a:p>
        </p:txBody>
      </p:sp>
      <p:pic>
        <p:nvPicPr>
          <p:cNvPr id="1026" name="Picture 2" descr="Tại sao chủ đầu tư nên thiết kế nội thất đẹp cho phòng ne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3601" y="227288"/>
            <a:ext cx="1475517" cy="1475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6813227" y="-365837"/>
            <a:ext cx="2568959" cy="3641301"/>
          </a:xfrm>
          <a:prstGeom prst="rect">
            <a:avLst/>
          </a:prstGeom>
          <a:noFill/>
          <a:ln>
            <a:noFill/>
          </a:ln>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4554" t="20833" r="14375" b="22222"/>
          <a:stretch/>
        </p:blipFill>
        <p:spPr bwMode="auto">
          <a:xfrm>
            <a:off x="9218140" y="227288"/>
            <a:ext cx="2940909" cy="2529876"/>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626" y="3271280"/>
            <a:ext cx="2642358" cy="2741685"/>
          </a:xfrm>
          <a:prstGeom prst="rect">
            <a:avLst/>
          </a:prstGeom>
          <a:noFill/>
          <a:ln>
            <a:noFill/>
          </a:ln>
        </p:spPr>
      </p:pic>
      <p:pic>
        <p:nvPicPr>
          <p:cNvPr id="13" name="Picture 12" descr="Icon&#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33" y="3335538"/>
            <a:ext cx="2624008" cy="2677427"/>
          </a:xfrm>
          <a:prstGeom prst="rect">
            <a:avLst/>
          </a:prstGeom>
          <a:noFill/>
          <a:ln>
            <a:noFill/>
          </a:ln>
        </p:spPr>
      </p:pic>
      <p:sp>
        <p:nvSpPr>
          <p:cNvPr id="14" name="Rectangle 13"/>
          <p:cNvSpPr/>
          <p:nvPr/>
        </p:nvSpPr>
        <p:spPr>
          <a:xfrm>
            <a:off x="730697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5" name="Rectangle 14"/>
          <p:cNvSpPr/>
          <p:nvPr/>
        </p:nvSpPr>
        <p:spPr>
          <a:xfrm>
            <a:off x="9757718"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6" name="Rectangle 15"/>
          <p:cNvSpPr/>
          <p:nvPr/>
        </p:nvSpPr>
        <p:spPr>
          <a:xfrm>
            <a:off x="730697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17" name="Rectangle 16"/>
          <p:cNvSpPr/>
          <p:nvPr/>
        </p:nvSpPr>
        <p:spPr>
          <a:xfrm>
            <a:off x="10251988"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421983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69276" y="1435097"/>
            <a:ext cx="6096000" cy="4076045"/>
          </a:xfrm>
          <a:prstGeom prst="cloudCallou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Theo em, để làm người thiết kế đồ họa cần có những kỹ năng nào? Em có thấy bản thân mình phù hợp với nghề đó hay không?</a:t>
            </a:r>
            <a:endParaRPr lang="en-US" sz="2800"/>
          </a:p>
        </p:txBody>
      </p:sp>
    </p:spTree>
    <p:extLst>
      <p:ext uri="{BB962C8B-B14F-4D97-AF65-F5344CB8AC3E}">
        <p14:creationId xmlns:p14="http://schemas.microsoft.com/office/powerpoint/2010/main" val="7397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p14="http://schemas.microsoft.com/office/powerpoint/2010/main" val="365275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01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vật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 nghệ thuật, xã hội</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4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p14="http://schemas.microsoft.com/office/powerpoint/2010/main" val="211691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92161" y="1191052"/>
            <a:ext cx="4260835" cy="4288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Trong các công việc sau, theo em, 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mtClean="0"/>
              <a:t>	</a:t>
            </a:r>
            <a:r>
              <a:rPr lang="vi-VN" smtClean="0"/>
              <a:t>Theo </a:t>
            </a:r>
            <a:r>
              <a:rPr lang="vi-VN"/>
              <a:t>em, để theo học thiết kế đồ hoạ ở bậc đại học, cao đẳng, cần chuẩn bị tốt những môn học gì?</a:t>
            </a:r>
            <a:endParaRPr lang="en-US"/>
          </a:p>
          <a:p>
            <a:r>
              <a:rPr lang="en-US" smtClean="0"/>
              <a:t>	</a:t>
            </a:r>
            <a:r>
              <a:rPr lang="vi-VN" smtClean="0"/>
              <a:t>Em </a:t>
            </a:r>
            <a:r>
              <a:rPr lang="vi-VN"/>
              <a:t>biết trường đại học nào có đào tạo chuyên ngành thiết kế đồ hoạ?</a:t>
            </a:r>
            <a:endParaRPr lang="en-US"/>
          </a:p>
          <a:p>
            <a:r>
              <a:rPr lang="en-US" smtClean="0"/>
              <a:t>	</a:t>
            </a:r>
            <a:r>
              <a:rPr lang="vi-VN" smtClean="0"/>
              <a:t>Sau </a:t>
            </a:r>
            <a:r>
              <a:rPr lang="vi-VN"/>
              <a:t>khi tốt nghiệp chuyên ngành thiết kế đồ hoạ, người học có thể làm những công việc gì?</a:t>
            </a:r>
            <a:endParaRPr lang="en-US"/>
          </a:p>
        </p:txBody>
      </p:sp>
    </p:spTree>
    <p:extLst>
      <p:ext uri="{BB962C8B-B14F-4D97-AF65-F5344CB8AC3E}">
        <p14:creationId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học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trung tâm, trường dạy nghề</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09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7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p14="http://schemas.microsoft.com/office/powerpoint/2010/main" val="250419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p14="http://schemas.microsoft.com/office/powerpoint/2010/main" val="193511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p14="http://schemas.microsoft.com/office/powerpoint/2010/main" val="417600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p14="http://schemas.microsoft.com/office/powerpoint/2010/main" val="29006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539" y="970691"/>
            <a:ext cx="3121688" cy="707886"/>
          </a:xfrm>
          <a:prstGeom prst="rect">
            <a:avLst/>
          </a:prstGeom>
        </p:spPr>
        <p:txBody>
          <a:bodyPr wrap="none">
            <a:spAutoFit/>
          </a:bodyPr>
          <a:lstStyle/>
          <a:p>
            <a:r>
              <a:rPr lang="vi-VN" sz="4000" b="1">
                <a:solidFill>
                  <a:srgbClr val="4495A2"/>
                </a:solidFill>
                <a:latin typeface="Times New Roman" panose="02020603050405020304" pitchFamily="18" charset="0"/>
                <a:ea typeface="Times New Roman" panose="02020603050405020304" pitchFamily="18" charset="0"/>
              </a:rPr>
              <a:t>LUYỆN TẬP</a:t>
            </a:r>
            <a:endParaRPr lang="en-US" sz="4000">
              <a:solidFill>
                <a:srgbClr val="4495A2"/>
              </a:solidFill>
            </a:endParaRPr>
          </a:p>
        </p:txBody>
      </p:sp>
      <p:sp>
        <p:nvSpPr>
          <p:cNvPr id="9" name="Rectangle 8"/>
          <p:cNvSpPr/>
          <p:nvPr/>
        </p:nvSpPr>
        <p:spPr>
          <a:xfrm>
            <a:off x="1433384" y="2309463"/>
            <a:ext cx="9959546" cy="3431709"/>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hoạ là thao tác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 ra các thành phần đồ hoạ                      B. Lựa chọn các thành phần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startAt="3"/>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Sắp xếp các thành phần đồ hoạ                   D. Tất cả các thao tác trên</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nl-NL" sz="2800" smtClean="0">
                <a:solidFill>
                  <a:schemeClr val="bg1"/>
                </a:solidFill>
                <a:latin typeface="Times New Roman" panose="02020603050405020304" pitchFamily="18" charset="0"/>
                <a:ea typeface="Times New Roman" panose="02020603050405020304" pitchFamily="18" charset="0"/>
              </a:rPr>
              <a:t>2. Sau </a:t>
            </a:r>
            <a:r>
              <a:rPr lang="nl-NL" sz="2800">
                <a:solidFill>
                  <a:schemeClr val="bg1"/>
                </a:solidFill>
                <a:latin typeface="Times New Roman" panose="02020603050405020304" pitchFamily="18" charset="0"/>
                <a:ea typeface="Times New Roman" panose="02020603050405020304" pitchFamily="18" charset="0"/>
              </a:rPr>
              <a:t>khi tốt nghiệp các trường đào tạo về thiết kế đồ hoạ, em có thể làm việc ở những đơn vị nào?</a:t>
            </a:r>
            <a:endParaRPr lang="en-US" sz="2800">
              <a:solidFill>
                <a:schemeClr val="bg1"/>
              </a:solidFill>
            </a:endParaRPr>
          </a:p>
        </p:txBody>
      </p:sp>
    </p:spTree>
    <p:extLst>
      <p:ext uri="{BB962C8B-B14F-4D97-AF65-F5344CB8AC3E}">
        <p14:creationId xmlns:p14="http://schemas.microsoft.com/office/powerpoint/2010/main" val="31694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9815" y="2586462"/>
            <a:ext cx="10231395" cy="2569934"/>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 tìm các kênh thông tin giới thiệu việc làm liên quan đến thiết kế đồ hoạ và chia sẻ với bạn bè về kênh thông tin đó.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công cụ tìm kiếm trên internet để biết các phần mềm công cụ đồ hoạ như Illustrator, Photoshop, Indesign, AutoCad,… được dùng để làm gì?</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593123" y="945977"/>
            <a:ext cx="2933816" cy="707886"/>
          </a:xfrm>
          <a:prstGeom prst="rect">
            <a:avLst/>
          </a:prstGeom>
        </p:spPr>
        <p:txBody>
          <a:bodyPr wrap="none">
            <a:spAutoFit/>
          </a:bodyPr>
          <a:lstStyle/>
          <a:p>
            <a:r>
              <a:rPr lang="nl-NL" sz="4000" b="1">
                <a:solidFill>
                  <a:srgbClr val="4495A2"/>
                </a:solidFill>
                <a:latin typeface="Times New Roman" panose="02020603050405020304" pitchFamily="18" charset="0"/>
                <a:ea typeface="Times New Roman" panose="02020603050405020304" pitchFamily="18" charset="0"/>
              </a:rPr>
              <a:t>VẬN DỤNG</a:t>
            </a:r>
            <a:endParaRPr lang="en-US" sz="4000">
              <a:solidFill>
                <a:srgbClr val="4495A2"/>
              </a:solidFill>
            </a:endParaRPr>
          </a:p>
        </p:txBody>
      </p:sp>
    </p:spTree>
    <p:extLst>
      <p:ext uri="{BB962C8B-B14F-4D97-AF65-F5344CB8AC3E}">
        <p14:creationId xmlns:p14="http://schemas.microsoft.com/office/powerpoint/2010/main" val="10218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075936" y="1289906"/>
            <a:ext cx="6109948" cy="42889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Em hiểu thế nào là thiết kế đồ họa? Em đã bao giờ vẽ tranh hay làm </a:t>
            </a:r>
            <a:r>
              <a:rPr lang="vi-VN" sz="2800" smtClean="0">
                <a:latin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cs typeface="Times New Roman" panose="02020603050405020304" pitchFamily="18" charset="0"/>
              </a:rPr>
              <a:t>i</a:t>
            </a:r>
            <a:r>
              <a:rPr lang="vi-VN" sz="2800" smtClean="0">
                <a:latin typeface="Times New Roman" panose="02020603050405020304" pitchFamily="18" charset="0"/>
                <a:cs typeface="Times New Roman" panose="02020603050405020304" pitchFamily="18" charset="0"/>
              </a:rPr>
              <a:t>m </a:t>
            </a:r>
            <a:r>
              <a:rPr lang="vi-VN" sz="2800">
                <a:latin typeface="Times New Roman" panose="02020603050405020304" pitchFamily="18" charset="0"/>
                <a:cs typeface="Times New Roman" panose="02020603050405020304" pitchFamily="18" charset="0"/>
              </a:rPr>
              <a:t>chưa? Em tạo ra các sản phẩm đó bằng cách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0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smtClean="0">
                <a:solidFill>
                  <a:schemeClr val="accent3">
                    <a:lumMod val="50000"/>
                  </a:schemeClr>
                </a:solidFill>
                <a:latin typeface="Times New Roman" panose="02020603050405020304" pitchFamily="18" charset="0"/>
                <a:ea typeface="Times New Roman" panose="02020603050405020304" pitchFamily="18" charset="0"/>
              </a:rPr>
              <a:t>1. </a:t>
            </a:r>
            <a:r>
              <a:rPr lang="en-US" sz="3200" b="1">
                <a:solidFill>
                  <a:schemeClr val="accent3">
                    <a:lumMod val="50000"/>
                  </a:schemeClr>
                </a:solidFill>
                <a:latin typeface="Times New Roman" panose="02020603050405020304" pitchFamily="18" charset="0"/>
                <a:ea typeface="Times New Roman" panose="02020603050405020304" pitchFamily="18" charset="0"/>
              </a:rPr>
              <a:t>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1795" y="2586462"/>
            <a:ext cx="9588843"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hình ảnh đồ họa thường bao gồm nhiều thành phần như văn bản, các đối tượng hình ảnh như các đường, các hình cơ bản hay hình vẽ, ảnh chụp, màu sắc,… Nhiệm vụ của người thiết kế đồ họa là lựa chọn, vẽ, cắt, ghép, sắp xếp các thành phần trên để tạo thành sản phẩm hoàn chỉnh.</a:t>
            </a:r>
          </a:p>
        </p:txBody>
      </p:sp>
    </p:spTree>
    <p:extLst>
      <p:ext uri="{BB962C8B-B14F-4D97-AF65-F5344CB8AC3E}">
        <p14:creationId xmlns:p14="http://schemas.microsoft.com/office/powerpoint/2010/main" val="3250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4529" y="2718296"/>
            <a:ext cx="9786552" cy="108337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đem lại nhiều lợi ích cho mọi người, ngành nghề, lĩnh vực khác nhau:</a:t>
            </a:r>
          </a:p>
        </p:txBody>
      </p:sp>
    </p:spTree>
    <p:extLst>
      <p:ext uri="{BB962C8B-B14F-4D97-AF65-F5344CB8AC3E}">
        <p14:creationId xmlns:p14="http://schemas.microsoft.com/office/powerpoint/2010/main" val="246519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745736"/>
            <a:ext cx="6096000"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 tạo dựng hình ảnh chuyên nghiệp của tổ chức hoặc cá nhân đối với mọi người thông qua các sản phẩm như logo, áp phích, danh thiếp, thẻ nhân viên, hình ảnh trên mạng xã hội…</a:t>
            </a:r>
          </a:p>
        </p:txBody>
      </p:sp>
    </p:spTree>
    <p:extLst>
      <p:ext uri="{BB962C8B-B14F-4D97-AF65-F5344CB8AC3E}">
        <p14:creationId xmlns:p14="http://schemas.microsoft.com/office/powerpoint/2010/main" val="25133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3105835"/>
            <a:ext cx="60960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 lại trải nghiệm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ặc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biệt cho độc giả, người xem thông qua các hình ảnh truyền thông thu hút và hấp dẫn</a:t>
            </a:r>
          </a:p>
        </p:txBody>
      </p:sp>
    </p:spTree>
    <p:extLst>
      <p:ext uri="{BB962C8B-B14F-4D97-AF65-F5344CB8AC3E}">
        <p14:creationId xmlns:p14="http://schemas.microsoft.com/office/powerpoint/2010/main" val="23264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0864" y="2445219"/>
            <a:ext cx="4366054"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hiệu quả tiếp thị và doanh thu nhờ các tờ rơi, quảng cáo…., với các hình ảnh sản phẩm bắt mắt ấn tượng.</a:t>
            </a:r>
          </a:p>
        </p:txBody>
      </p:sp>
      <p:pic>
        <p:nvPicPr>
          <p:cNvPr id="3" name="Picture 2"/>
          <p:cNvPicPr/>
          <p:nvPr/>
        </p:nvPicPr>
        <p:blipFill rotWithShape="1">
          <a:blip r:embed="rId2"/>
          <a:srcRect l="77694" t="37155" r="4342" b="27686"/>
          <a:stretch/>
        </p:blipFill>
        <p:spPr bwMode="auto">
          <a:xfrm>
            <a:off x="7834184" y="1197051"/>
            <a:ext cx="4096058" cy="5066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16031"/>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4" ma:contentTypeDescription="Tạo tài liệu mới." ma:contentTypeScope="" ma:versionID="1a733ddf46d9174ef568604b2e01d0ca">
  <xsd:schema xmlns:xsd="http://www.w3.org/2001/XMLSchema" xmlns:xs="http://www.w3.org/2001/XMLSchema" xmlns:p="http://schemas.microsoft.com/office/2006/metadata/properties" xmlns:ns2="4221898d-b0bf-4857-9d44-c170828cea0f" targetNamespace="http://schemas.microsoft.com/office/2006/metadata/properties" ma:root="true" ma:fieldsID="0535c3e4c697a68e807648e8749e854f"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FE1B606-C50D-4EE5-A559-2942C768B881}"/>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201</TotalTime>
  <Words>1618</Words>
  <Application>Microsoft Office PowerPoint</Application>
  <PresentationFormat>Widescreen</PresentationFormat>
  <Paragraphs>70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Demi</vt:lpstr>
      <vt:lpstr>Times New Roman</vt:lpstr>
      <vt:lpstr>Wingdings</vt:lpstr>
      <vt:lpstr>Theme1</vt:lpstr>
      <vt:lpstr>CHỦ ĐỀ 6 HƯỚNG NGHIỆP VỚI TIN HỌC BÀI 33 NGHỀ THIẾT KẾ ĐỒ HỌA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Admin</cp:lastModifiedBy>
  <cp:revision>9</cp:revision>
  <dcterms:created xsi:type="dcterms:W3CDTF">2022-01-21T15:16:43Z</dcterms:created>
  <dcterms:modified xsi:type="dcterms:W3CDTF">2022-04-08T06:30:42Z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