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58.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6.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2" r:id="rId1"/>
  </p:sldMasterIdLst>
  <p:notesMasterIdLst>
    <p:notesMasterId r:id="rId66"/>
  </p:notesMasterIdLst>
  <p:sldIdLst>
    <p:sldId id="256" r:id="rId2"/>
    <p:sldId id="318" r:id="rId3"/>
    <p:sldId id="344" r:id="rId4"/>
    <p:sldId id="258" r:id="rId5"/>
    <p:sldId id="275" r:id="rId6"/>
    <p:sldId id="345" r:id="rId7"/>
    <p:sldId id="304" r:id="rId8"/>
    <p:sldId id="346" r:id="rId9"/>
    <p:sldId id="305" r:id="rId10"/>
    <p:sldId id="306" r:id="rId11"/>
    <p:sldId id="348" r:id="rId12"/>
    <p:sldId id="347" r:id="rId13"/>
    <p:sldId id="308" r:id="rId14"/>
    <p:sldId id="309" r:id="rId15"/>
    <p:sldId id="310" r:id="rId16"/>
    <p:sldId id="311" r:id="rId17"/>
    <p:sldId id="319" r:id="rId18"/>
    <p:sldId id="349" r:id="rId19"/>
    <p:sldId id="320" r:id="rId20"/>
    <p:sldId id="321" r:id="rId21"/>
    <p:sldId id="353" r:id="rId22"/>
    <p:sldId id="281" r:id="rId23"/>
    <p:sldId id="350" r:id="rId24"/>
    <p:sldId id="322" r:id="rId25"/>
    <p:sldId id="339" r:id="rId26"/>
    <p:sldId id="323" r:id="rId27"/>
    <p:sldId id="324" r:id="rId28"/>
    <p:sldId id="325" r:id="rId29"/>
    <p:sldId id="326" r:id="rId30"/>
    <p:sldId id="327" r:id="rId31"/>
    <p:sldId id="351" r:id="rId32"/>
    <p:sldId id="328" r:id="rId33"/>
    <p:sldId id="329" r:id="rId34"/>
    <p:sldId id="354" r:id="rId35"/>
    <p:sldId id="352" r:id="rId36"/>
    <p:sldId id="355" r:id="rId37"/>
    <p:sldId id="340" r:id="rId38"/>
    <p:sldId id="330" r:id="rId39"/>
    <p:sldId id="331" r:id="rId40"/>
    <p:sldId id="356" r:id="rId41"/>
    <p:sldId id="341" r:id="rId42"/>
    <p:sldId id="332" r:id="rId43"/>
    <p:sldId id="333" r:id="rId44"/>
    <p:sldId id="334" r:id="rId45"/>
    <p:sldId id="335" r:id="rId46"/>
    <p:sldId id="336" r:id="rId47"/>
    <p:sldId id="337" r:id="rId48"/>
    <p:sldId id="338" r:id="rId49"/>
    <p:sldId id="357" r:id="rId50"/>
    <p:sldId id="361" r:id="rId51"/>
    <p:sldId id="342" r:id="rId52"/>
    <p:sldId id="362" r:id="rId53"/>
    <p:sldId id="358" r:id="rId54"/>
    <p:sldId id="363" r:id="rId55"/>
    <p:sldId id="343" r:id="rId56"/>
    <p:sldId id="359" r:id="rId57"/>
    <p:sldId id="360" r:id="rId58"/>
    <p:sldId id="293" r:id="rId59"/>
    <p:sldId id="296" r:id="rId60"/>
    <p:sldId id="297" r:id="rId61"/>
    <p:sldId id="302" r:id="rId62"/>
    <p:sldId id="303" r:id="rId63"/>
    <p:sldId id="300" r:id="rId64"/>
    <p:sldId id="295"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45" d="100"/>
          <a:sy n="45" d="100"/>
        </p:scale>
        <p:origin x="66"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D2DD4-2FE8-4AF5-9406-EAD1B62B274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A3D28B42-2625-4466-9DF2-E4DA6D208108}">
      <dgm:prSet phldrT="[Text]"/>
      <dgm:spPr/>
      <dgm:t>
        <a:bodyPr/>
        <a:lstStyle/>
        <a:p>
          <a:r>
            <a:rPr lang="en-US" b="1" i="1">
              <a:solidFill>
                <a:schemeClr val="tx1"/>
              </a:solidFill>
              <a:latin typeface="Times New Roman" panose="02020603050405020304" pitchFamily="18" charset="0"/>
              <a:cs typeface="Times New Roman" panose="02020603050405020304" pitchFamily="18" charset="0"/>
            </a:rPr>
            <a:t>2. </a:t>
          </a:r>
          <a:r>
            <a:rPr lang="en-US" b="1" i="1" smtClean="0">
              <a:solidFill>
                <a:schemeClr val="tx1"/>
              </a:solidFill>
              <a:latin typeface="Times New Roman" panose="02020603050405020304" pitchFamily="18" charset="0"/>
              <a:cs typeface="Times New Roman" panose="02020603050405020304" pitchFamily="18" charset="0"/>
            </a:rPr>
            <a:t>Một số quy định pháp lí đối với người </a:t>
          </a:r>
          <a:r>
            <a:rPr lang="en-US" b="1" i="1" smtClean="0">
              <a:solidFill>
                <a:schemeClr val="tx1"/>
              </a:solidFill>
              <a:latin typeface="Times New Roman" panose="02020603050405020304" pitchFamily="18" charset="0"/>
              <a:cs typeface="Times New Roman" panose="02020603050405020304" pitchFamily="18" charset="0"/>
            </a:rPr>
            <a:t>dùng </a:t>
          </a:r>
          <a:r>
            <a:rPr lang="en-US" b="1" i="1" smtClean="0">
              <a:solidFill>
                <a:schemeClr val="tx1"/>
              </a:solidFill>
              <a:latin typeface="Times New Roman" panose="02020603050405020304" pitchFamily="18" charset="0"/>
              <a:cs typeface="Times New Roman" panose="02020603050405020304" pitchFamily="18" charset="0"/>
            </a:rPr>
            <a:t>trên mạng</a:t>
          </a:r>
          <a:endParaRPr lang="en-US" b="1" i="1">
            <a:solidFill>
              <a:schemeClr val="tx1"/>
            </a:solidFill>
            <a:latin typeface="Times New Roman" panose="02020603050405020304" pitchFamily="18" charset="0"/>
            <a:cs typeface="Times New Roman" panose="02020603050405020304" pitchFamily="18" charset="0"/>
          </a:endParaRPr>
        </a:p>
      </dgm:t>
    </dgm:pt>
    <dgm:pt modelId="{36B671AF-0A53-4A9B-A23C-B669B605961B}" type="parTrans" cxnId="{0E01650D-1916-472B-B145-BD7F87A9FA90}">
      <dgm:prSet/>
      <dgm:spPr/>
      <dgm:t>
        <a:bodyPr/>
        <a:lstStyle/>
        <a:p>
          <a:endParaRPr lang="en-US">
            <a:latin typeface="Times New Roman" panose="02020603050405020304" pitchFamily="18" charset="0"/>
            <a:cs typeface="Times New Roman" panose="02020603050405020304" pitchFamily="18" charset="0"/>
          </a:endParaRPr>
        </a:p>
      </dgm:t>
    </dgm:pt>
    <dgm:pt modelId="{64CFB54F-49B2-4C33-A513-4FBD06EF021C}" type="sibTrans" cxnId="{0E01650D-1916-472B-B145-BD7F87A9FA90}">
      <dgm:prSet/>
      <dgm:spPr/>
      <dgm:t>
        <a:bodyPr/>
        <a:lstStyle/>
        <a:p>
          <a:endParaRPr lang="en-US">
            <a:latin typeface="Times New Roman" panose="02020603050405020304" pitchFamily="18" charset="0"/>
            <a:cs typeface="Times New Roman" panose="02020603050405020304" pitchFamily="18" charset="0"/>
          </a:endParaRPr>
        </a:p>
      </dgm:t>
    </dgm:pt>
    <dgm:pt modelId="{9CFA3B5E-5880-401C-BDAE-064E71EF3B90}">
      <dgm:prSet phldrT="[Text]"/>
      <dgm:spPr/>
      <dgm:t>
        <a:bodyPr/>
        <a:lstStyle/>
        <a:p>
          <a:pPr algn="just"/>
          <a:r>
            <a:rPr lang="en-US" b="1" i="1">
              <a:solidFill>
                <a:schemeClr val="tx1"/>
              </a:solidFill>
              <a:latin typeface="Times New Roman" panose="02020603050405020304" pitchFamily="18" charset="0"/>
              <a:cs typeface="Times New Roman" panose="02020603050405020304" pitchFamily="18" charset="0"/>
            </a:rPr>
            <a:t>1. </a:t>
          </a:r>
          <a:r>
            <a:rPr lang="en-US" b="1" i="1" smtClean="0">
              <a:solidFill>
                <a:schemeClr val="tx1"/>
              </a:solidFill>
              <a:latin typeface="Times New Roman" panose="02020603050405020304" pitchFamily="18" charset="0"/>
              <a:cs typeface="Times New Roman" panose="02020603050405020304" pitchFamily="18" charset="0"/>
            </a:rPr>
            <a:t>Những vấn đề đạo đức, pháp luật và văn hóa</a:t>
          </a:r>
          <a:endParaRPr lang="en-US" b="1" i="1">
            <a:solidFill>
              <a:schemeClr val="tx1"/>
            </a:solidFill>
            <a:latin typeface="Times New Roman" panose="02020603050405020304" pitchFamily="18" charset="0"/>
            <a:cs typeface="Times New Roman" panose="02020603050405020304" pitchFamily="18" charset="0"/>
          </a:endParaRPr>
        </a:p>
      </dgm:t>
    </dgm:pt>
    <dgm:pt modelId="{4D42B9CC-2F78-4711-94F0-36C3F9281D4F}" type="sibTrans" cxnId="{DFCDDE4B-D866-4CDE-A0BB-513BCD4666BB}">
      <dgm:prSet/>
      <dgm:spPr/>
      <dgm:t>
        <a:bodyPr/>
        <a:lstStyle/>
        <a:p>
          <a:endParaRPr lang="en-US">
            <a:latin typeface="Times New Roman" panose="02020603050405020304" pitchFamily="18" charset="0"/>
            <a:cs typeface="Times New Roman" panose="02020603050405020304" pitchFamily="18" charset="0"/>
          </a:endParaRPr>
        </a:p>
      </dgm:t>
    </dgm:pt>
    <dgm:pt modelId="{B52A0ADD-7EAF-4AD4-8DD3-99AC3B0E486E}" type="parTrans" cxnId="{DFCDDE4B-D866-4CDE-A0BB-513BCD4666BB}">
      <dgm:prSet/>
      <dgm:spPr/>
      <dgm:t>
        <a:bodyPr/>
        <a:lstStyle/>
        <a:p>
          <a:endParaRPr lang="en-US">
            <a:latin typeface="Times New Roman" panose="02020603050405020304" pitchFamily="18" charset="0"/>
            <a:cs typeface="Times New Roman" panose="02020603050405020304" pitchFamily="18" charset="0"/>
          </a:endParaRPr>
        </a:p>
      </dgm:t>
    </dgm:pt>
    <dgm:pt modelId="{6B1D65CB-56D3-4E2F-830F-BEE033E26621}">
      <dgm:prSet phldrT="[Text]"/>
      <dgm:spPr/>
      <dgm:t>
        <a:bodyPr/>
        <a:lstStyle/>
        <a:p>
          <a:r>
            <a:rPr lang="en-US" b="1" i="1" smtClean="0">
              <a:solidFill>
                <a:schemeClr val="tx1"/>
              </a:solidFill>
              <a:latin typeface="Times New Roman" panose="02020603050405020304" pitchFamily="18" charset="0"/>
              <a:cs typeface="Times New Roman" panose="02020603050405020304" pitchFamily="18" charset="0"/>
            </a:rPr>
            <a:t>3. Quyền tác giả và bản quyền</a:t>
          </a:r>
          <a:endParaRPr lang="en-US" b="1" i="1">
            <a:solidFill>
              <a:schemeClr val="tx1"/>
            </a:solidFill>
            <a:latin typeface="Times New Roman" panose="02020603050405020304" pitchFamily="18" charset="0"/>
            <a:cs typeface="Times New Roman" panose="02020603050405020304" pitchFamily="18" charset="0"/>
          </a:endParaRPr>
        </a:p>
      </dgm:t>
    </dgm:pt>
    <dgm:pt modelId="{305D8D4F-EF1E-4C8B-ADC5-C562B19ACB8F}" type="parTrans" cxnId="{B9483476-FA26-440E-A5B7-279B512CCC65}">
      <dgm:prSet/>
      <dgm:spPr/>
      <dgm:t>
        <a:bodyPr/>
        <a:lstStyle/>
        <a:p>
          <a:endParaRPr lang="en-US"/>
        </a:p>
      </dgm:t>
    </dgm:pt>
    <dgm:pt modelId="{137D823C-FBA9-4FD1-84ED-1517D7282172}" type="sibTrans" cxnId="{B9483476-FA26-440E-A5B7-279B512CCC65}">
      <dgm:prSet/>
      <dgm:spPr/>
      <dgm:t>
        <a:bodyPr/>
        <a:lstStyle/>
        <a:p>
          <a:endParaRPr lang="en-US"/>
        </a:p>
      </dgm:t>
    </dgm:pt>
    <dgm:pt modelId="{2E1CE009-4959-415C-BC48-77C130E0A9C5}" type="pres">
      <dgm:prSet presAssocID="{515D2DD4-2FE8-4AF5-9406-EAD1B62B2747}" presName="Name0" presStyleCnt="0">
        <dgm:presLayoutVars>
          <dgm:chMax val="7"/>
          <dgm:chPref val="7"/>
          <dgm:dir/>
        </dgm:presLayoutVars>
      </dgm:prSet>
      <dgm:spPr/>
      <dgm:t>
        <a:bodyPr/>
        <a:lstStyle/>
        <a:p>
          <a:endParaRPr lang="en-US"/>
        </a:p>
      </dgm:t>
    </dgm:pt>
    <dgm:pt modelId="{91984CBA-23E4-4BFC-834A-EFDC0F188E4E}" type="pres">
      <dgm:prSet presAssocID="{515D2DD4-2FE8-4AF5-9406-EAD1B62B2747}" presName="Name1" presStyleCnt="0"/>
      <dgm:spPr/>
    </dgm:pt>
    <dgm:pt modelId="{122767B3-9631-4526-9879-199C682441B2}" type="pres">
      <dgm:prSet presAssocID="{515D2DD4-2FE8-4AF5-9406-EAD1B62B2747}" presName="cycle" presStyleCnt="0"/>
      <dgm:spPr/>
    </dgm:pt>
    <dgm:pt modelId="{F3B7BFE7-220A-40D2-A634-4E8A84FA5738}" type="pres">
      <dgm:prSet presAssocID="{515D2DD4-2FE8-4AF5-9406-EAD1B62B2747}" presName="srcNode" presStyleLbl="node1" presStyleIdx="0" presStyleCnt="3"/>
      <dgm:spPr/>
    </dgm:pt>
    <dgm:pt modelId="{FF6CEA40-F3ED-40A7-8226-BAB63E6E1D75}" type="pres">
      <dgm:prSet presAssocID="{515D2DD4-2FE8-4AF5-9406-EAD1B62B2747}" presName="conn" presStyleLbl="parChTrans1D2" presStyleIdx="0" presStyleCnt="1"/>
      <dgm:spPr/>
      <dgm:t>
        <a:bodyPr/>
        <a:lstStyle/>
        <a:p>
          <a:endParaRPr lang="en-US"/>
        </a:p>
      </dgm:t>
    </dgm:pt>
    <dgm:pt modelId="{1EC27CFB-ED12-4909-A8E3-10172268BFA2}" type="pres">
      <dgm:prSet presAssocID="{515D2DD4-2FE8-4AF5-9406-EAD1B62B2747}" presName="extraNode" presStyleLbl="node1" presStyleIdx="0" presStyleCnt="3"/>
      <dgm:spPr/>
    </dgm:pt>
    <dgm:pt modelId="{D65905AF-F727-4681-9F82-50B132B4CE6C}" type="pres">
      <dgm:prSet presAssocID="{515D2DD4-2FE8-4AF5-9406-EAD1B62B2747}" presName="dstNode" presStyleLbl="node1" presStyleIdx="0" presStyleCnt="3"/>
      <dgm:spPr/>
    </dgm:pt>
    <dgm:pt modelId="{C2C1BE2A-4242-4EDD-AE77-FF4AE87DC7A2}" type="pres">
      <dgm:prSet presAssocID="{9CFA3B5E-5880-401C-BDAE-064E71EF3B90}" presName="text_1" presStyleLbl="node1" presStyleIdx="0" presStyleCnt="3">
        <dgm:presLayoutVars>
          <dgm:bulletEnabled val="1"/>
        </dgm:presLayoutVars>
      </dgm:prSet>
      <dgm:spPr/>
      <dgm:t>
        <a:bodyPr/>
        <a:lstStyle/>
        <a:p>
          <a:endParaRPr lang="en-US"/>
        </a:p>
      </dgm:t>
    </dgm:pt>
    <dgm:pt modelId="{FE3D0765-E706-4E8B-91DF-7042A31DC8D3}" type="pres">
      <dgm:prSet presAssocID="{9CFA3B5E-5880-401C-BDAE-064E71EF3B90}" presName="accent_1" presStyleCnt="0"/>
      <dgm:spPr/>
    </dgm:pt>
    <dgm:pt modelId="{BD3C2BEC-0769-45ED-9FFE-774F4FAB32B9}" type="pres">
      <dgm:prSet presAssocID="{9CFA3B5E-5880-401C-BDAE-064E71EF3B90}" presName="accentRepeatNode" presStyleLbl="solidFgAcc1" presStyleIdx="0" presStyleCnt="3">
        <dgm:style>
          <a:lnRef idx="1">
            <a:schemeClr val="accent1"/>
          </a:lnRef>
          <a:fillRef idx="2">
            <a:schemeClr val="accent1"/>
          </a:fillRef>
          <a:effectRef idx="1">
            <a:schemeClr val="accent1"/>
          </a:effectRef>
          <a:fontRef idx="minor">
            <a:schemeClr val="dk1"/>
          </a:fontRef>
        </dgm:style>
      </dgm:prSet>
      <dgm:spPr/>
    </dgm:pt>
    <dgm:pt modelId="{DA5CB6FE-9471-4231-ABA3-C8052F5E9E14}" type="pres">
      <dgm:prSet presAssocID="{A3D28B42-2625-4466-9DF2-E4DA6D208108}" presName="text_2" presStyleLbl="node1" presStyleIdx="1" presStyleCnt="3">
        <dgm:presLayoutVars>
          <dgm:bulletEnabled val="1"/>
        </dgm:presLayoutVars>
      </dgm:prSet>
      <dgm:spPr/>
      <dgm:t>
        <a:bodyPr/>
        <a:lstStyle/>
        <a:p>
          <a:endParaRPr lang="en-US"/>
        </a:p>
      </dgm:t>
    </dgm:pt>
    <dgm:pt modelId="{C4BFA488-9868-40C5-B5DB-BB44249D5E2C}" type="pres">
      <dgm:prSet presAssocID="{A3D28B42-2625-4466-9DF2-E4DA6D208108}" presName="accent_2" presStyleCnt="0"/>
      <dgm:spPr/>
    </dgm:pt>
    <dgm:pt modelId="{AA0A3BD2-E2CC-4D6C-B480-55B08B687CC1}" type="pres">
      <dgm:prSet presAssocID="{A3D28B42-2625-4466-9DF2-E4DA6D208108}" presName="accentRepeatNode" presStyleLbl="solidFgAcc1" presStyleIdx="1" presStyleCnt="3">
        <dgm:style>
          <a:lnRef idx="1">
            <a:schemeClr val="accent2"/>
          </a:lnRef>
          <a:fillRef idx="2">
            <a:schemeClr val="accent2"/>
          </a:fillRef>
          <a:effectRef idx="1">
            <a:schemeClr val="accent2"/>
          </a:effectRef>
          <a:fontRef idx="minor">
            <a:schemeClr val="dk1"/>
          </a:fontRef>
        </dgm:style>
      </dgm:prSet>
      <dgm:spPr/>
    </dgm:pt>
    <dgm:pt modelId="{0A06F694-C4AE-476A-A02C-471F1DFF5247}" type="pres">
      <dgm:prSet presAssocID="{6B1D65CB-56D3-4E2F-830F-BEE033E26621}" presName="text_3" presStyleLbl="node1" presStyleIdx="2" presStyleCnt="3">
        <dgm:presLayoutVars>
          <dgm:bulletEnabled val="1"/>
        </dgm:presLayoutVars>
      </dgm:prSet>
      <dgm:spPr/>
      <dgm:t>
        <a:bodyPr/>
        <a:lstStyle/>
        <a:p>
          <a:endParaRPr lang="en-US"/>
        </a:p>
      </dgm:t>
    </dgm:pt>
    <dgm:pt modelId="{53F0165F-A7D2-4901-A876-DFC6A342ECC7}" type="pres">
      <dgm:prSet presAssocID="{6B1D65CB-56D3-4E2F-830F-BEE033E26621}" presName="accent_3" presStyleCnt="0"/>
      <dgm:spPr/>
    </dgm:pt>
    <dgm:pt modelId="{0AD35FD6-36E6-4DF2-A5B5-68871B9DBE27}" type="pres">
      <dgm:prSet presAssocID="{6B1D65CB-56D3-4E2F-830F-BEE033E26621}" presName="accentRepeatNode" presStyleLbl="solidFgAcc1" presStyleIdx="2" presStyleCnt="3"/>
      <dgm:spPr/>
    </dgm:pt>
  </dgm:ptLst>
  <dgm:cxnLst>
    <dgm:cxn modelId="{DFCDDE4B-D866-4CDE-A0BB-513BCD4666BB}" srcId="{515D2DD4-2FE8-4AF5-9406-EAD1B62B2747}" destId="{9CFA3B5E-5880-401C-BDAE-064E71EF3B90}" srcOrd="0" destOrd="0" parTransId="{B52A0ADD-7EAF-4AD4-8DD3-99AC3B0E486E}" sibTransId="{4D42B9CC-2F78-4711-94F0-36C3F9281D4F}"/>
    <dgm:cxn modelId="{0E01650D-1916-472B-B145-BD7F87A9FA90}" srcId="{515D2DD4-2FE8-4AF5-9406-EAD1B62B2747}" destId="{A3D28B42-2625-4466-9DF2-E4DA6D208108}" srcOrd="1" destOrd="0" parTransId="{36B671AF-0A53-4A9B-A23C-B669B605961B}" sibTransId="{64CFB54F-49B2-4C33-A513-4FBD06EF021C}"/>
    <dgm:cxn modelId="{346C5B2C-B35A-41DA-9CA6-0F7067B5C044}" type="presOf" srcId="{9CFA3B5E-5880-401C-BDAE-064E71EF3B90}" destId="{C2C1BE2A-4242-4EDD-AE77-FF4AE87DC7A2}" srcOrd="0" destOrd="0" presId="urn:microsoft.com/office/officeart/2008/layout/VerticalCurvedList"/>
    <dgm:cxn modelId="{09A532DC-FB20-41EA-92DE-F7AC2782F6CA}" type="presOf" srcId="{4D42B9CC-2F78-4711-94F0-36C3F9281D4F}" destId="{FF6CEA40-F3ED-40A7-8226-BAB63E6E1D75}" srcOrd="0" destOrd="0" presId="urn:microsoft.com/office/officeart/2008/layout/VerticalCurvedList"/>
    <dgm:cxn modelId="{8A676EC9-9FD0-45F7-845B-9E44FC5AB0A0}" type="presOf" srcId="{6B1D65CB-56D3-4E2F-830F-BEE033E26621}" destId="{0A06F694-C4AE-476A-A02C-471F1DFF5247}" srcOrd="0" destOrd="0" presId="urn:microsoft.com/office/officeart/2008/layout/VerticalCurvedList"/>
    <dgm:cxn modelId="{B9483476-FA26-440E-A5B7-279B512CCC65}" srcId="{515D2DD4-2FE8-4AF5-9406-EAD1B62B2747}" destId="{6B1D65CB-56D3-4E2F-830F-BEE033E26621}" srcOrd="2" destOrd="0" parTransId="{305D8D4F-EF1E-4C8B-ADC5-C562B19ACB8F}" sibTransId="{137D823C-FBA9-4FD1-84ED-1517D7282172}"/>
    <dgm:cxn modelId="{575EFF83-6C0E-45D4-AEAE-03B8EFE1717F}" type="presOf" srcId="{515D2DD4-2FE8-4AF5-9406-EAD1B62B2747}" destId="{2E1CE009-4959-415C-BC48-77C130E0A9C5}" srcOrd="0" destOrd="0" presId="urn:microsoft.com/office/officeart/2008/layout/VerticalCurvedList"/>
    <dgm:cxn modelId="{618C139D-9DB6-4099-AF1B-5A94BD1EBEEC}" type="presOf" srcId="{A3D28B42-2625-4466-9DF2-E4DA6D208108}" destId="{DA5CB6FE-9471-4231-ABA3-C8052F5E9E14}" srcOrd="0" destOrd="0" presId="urn:microsoft.com/office/officeart/2008/layout/VerticalCurvedList"/>
    <dgm:cxn modelId="{25697E08-610B-467A-A3BC-CFDA38D45A42}" type="presParOf" srcId="{2E1CE009-4959-415C-BC48-77C130E0A9C5}" destId="{91984CBA-23E4-4BFC-834A-EFDC0F188E4E}" srcOrd="0" destOrd="0" presId="urn:microsoft.com/office/officeart/2008/layout/VerticalCurvedList"/>
    <dgm:cxn modelId="{A2B7DF7E-2FD0-43CE-95B5-00BC32666C07}" type="presParOf" srcId="{91984CBA-23E4-4BFC-834A-EFDC0F188E4E}" destId="{122767B3-9631-4526-9879-199C682441B2}" srcOrd="0" destOrd="0" presId="urn:microsoft.com/office/officeart/2008/layout/VerticalCurvedList"/>
    <dgm:cxn modelId="{7B9A4437-0092-4702-9112-1BDA784F08CB}" type="presParOf" srcId="{122767B3-9631-4526-9879-199C682441B2}" destId="{F3B7BFE7-220A-40D2-A634-4E8A84FA5738}" srcOrd="0" destOrd="0" presId="urn:microsoft.com/office/officeart/2008/layout/VerticalCurvedList"/>
    <dgm:cxn modelId="{2730D05D-B85F-465E-8126-B977FBCD32C1}" type="presParOf" srcId="{122767B3-9631-4526-9879-199C682441B2}" destId="{FF6CEA40-F3ED-40A7-8226-BAB63E6E1D75}" srcOrd="1" destOrd="0" presId="urn:microsoft.com/office/officeart/2008/layout/VerticalCurvedList"/>
    <dgm:cxn modelId="{24464391-ABE8-47BA-BD1C-B246057775F8}" type="presParOf" srcId="{122767B3-9631-4526-9879-199C682441B2}" destId="{1EC27CFB-ED12-4909-A8E3-10172268BFA2}" srcOrd="2" destOrd="0" presId="urn:microsoft.com/office/officeart/2008/layout/VerticalCurvedList"/>
    <dgm:cxn modelId="{67B3D23A-A3AC-4986-8C73-935676CB740E}" type="presParOf" srcId="{122767B3-9631-4526-9879-199C682441B2}" destId="{D65905AF-F727-4681-9F82-50B132B4CE6C}" srcOrd="3" destOrd="0" presId="urn:microsoft.com/office/officeart/2008/layout/VerticalCurvedList"/>
    <dgm:cxn modelId="{C169F42A-4188-48CE-B055-C85091207DB4}" type="presParOf" srcId="{91984CBA-23E4-4BFC-834A-EFDC0F188E4E}" destId="{C2C1BE2A-4242-4EDD-AE77-FF4AE87DC7A2}" srcOrd="1" destOrd="0" presId="urn:microsoft.com/office/officeart/2008/layout/VerticalCurvedList"/>
    <dgm:cxn modelId="{F577DC9E-4216-4D1A-A150-EF1BF365F15E}" type="presParOf" srcId="{91984CBA-23E4-4BFC-834A-EFDC0F188E4E}" destId="{FE3D0765-E706-4E8B-91DF-7042A31DC8D3}" srcOrd="2" destOrd="0" presId="urn:microsoft.com/office/officeart/2008/layout/VerticalCurvedList"/>
    <dgm:cxn modelId="{54E357AC-84DA-446D-9918-C0DB7A6A6CBC}" type="presParOf" srcId="{FE3D0765-E706-4E8B-91DF-7042A31DC8D3}" destId="{BD3C2BEC-0769-45ED-9FFE-774F4FAB32B9}" srcOrd="0" destOrd="0" presId="urn:microsoft.com/office/officeart/2008/layout/VerticalCurvedList"/>
    <dgm:cxn modelId="{8C3B86C4-87FB-4DB9-A648-9CD4C772FAF2}" type="presParOf" srcId="{91984CBA-23E4-4BFC-834A-EFDC0F188E4E}" destId="{DA5CB6FE-9471-4231-ABA3-C8052F5E9E14}" srcOrd="3" destOrd="0" presId="urn:microsoft.com/office/officeart/2008/layout/VerticalCurvedList"/>
    <dgm:cxn modelId="{0113E380-50CF-4A61-B8B8-D6DCD34A5A4C}" type="presParOf" srcId="{91984CBA-23E4-4BFC-834A-EFDC0F188E4E}" destId="{C4BFA488-9868-40C5-B5DB-BB44249D5E2C}" srcOrd="4" destOrd="0" presId="urn:microsoft.com/office/officeart/2008/layout/VerticalCurvedList"/>
    <dgm:cxn modelId="{0CC5B53E-F054-4F4F-A8AB-781410D765C2}" type="presParOf" srcId="{C4BFA488-9868-40C5-B5DB-BB44249D5E2C}" destId="{AA0A3BD2-E2CC-4D6C-B480-55B08B687CC1}" srcOrd="0" destOrd="0" presId="urn:microsoft.com/office/officeart/2008/layout/VerticalCurvedList"/>
    <dgm:cxn modelId="{E4993FCE-8EC5-4AD4-A788-44142246E733}" type="presParOf" srcId="{91984CBA-23E4-4BFC-834A-EFDC0F188E4E}" destId="{0A06F694-C4AE-476A-A02C-471F1DFF5247}" srcOrd="5" destOrd="0" presId="urn:microsoft.com/office/officeart/2008/layout/VerticalCurvedList"/>
    <dgm:cxn modelId="{1BE5E77C-A856-475E-B81A-9220EE2AC2C7}" type="presParOf" srcId="{91984CBA-23E4-4BFC-834A-EFDC0F188E4E}" destId="{53F0165F-A7D2-4901-A876-DFC6A342ECC7}" srcOrd="6" destOrd="0" presId="urn:microsoft.com/office/officeart/2008/layout/VerticalCurvedList"/>
    <dgm:cxn modelId="{5BD5D68F-7FE4-44A2-AC59-4B8FB564207C}" type="presParOf" srcId="{53F0165F-A7D2-4901-A876-DFC6A342ECC7}" destId="{0AD35FD6-36E6-4DF2-A5B5-68871B9DBE2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CEA40-F3ED-40A7-8226-BAB63E6E1D75}">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C1BE2A-4242-4EDD-AE77-FF4AE87DC7A2}">
      <dsp:nvSpPr>
        <dsp:cNvPr id="0" name=""/>
        <dsp:cNvSpPr/>
      </dsp:nvSpPr>
      <dsp:spPr>
        <a:xfrm>
          <a:off x="752110" y="541866"/>
          <a:ext cx="7301111" cy="10837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just" defTabSz="1511300">
            <a:lnSpc>
              <a:spcPct val="90000"/>
            </a:lnSpc>
            <a:spcBef>
              <a:spcPct val="0"/>
            </a:spcBef>
            <a:spcAft>
              <a:spcPct val="35000"/>
            </a:spcAft>
          </a:pPr>
          <a:r>
            <a:rPr lang="en-US" sz="3400" b="1" i="1" kern="1200">
              <a:solidFill>
                <a:schemeClr val="tx1"/>
              </a:solidFill>
              <a:latin typeface="Times New Roman" panose="02020603050405020304" pitchFamily="18" charset="0"/>
              <a:cs typeface="Times New Roman" panose="02020603050405020304" pitchFamily="18" charset="0"/>
            </a:rPr>
            <a:t>1. </a:t>
          </a:r>
          <a:r>
            <a:rPr lang="en-US" sz="3400" b="1" i="1" kern="1200" smtClean="0">
              <a:solidFill>
                <a:schemeClr val="tx1"/>
              </a:solidFill>
              <a:latin typeface="Times New Roman" panose="02020603050405020304" pitchFamily="18" charset="0"/>
              <a:cs typeface="Times New Roman" panose="02020603050405020304" pitchFamily="18" charset="0"/>
            </a:rPr>
            <a:t>Những vấn đề đạo đức, pháp luật và văn hóa</a:t>
          </a:r>
          <a:endParaRPr lang="en-US" sz="3400" b="1" i="1" kern="1200">
            <a:solidFill>
              <a:schemeClr val="tx1"/>
            </a:solidFill>
            <a:latin typeface="Times New Roman" panose="02020603050405020304" pitchFamily="18" charset="0"/>
            <a:cs typeface="Times New Roman" panose="02020603050405020304" pitchFamily="18" charset="0"/>
          </a:endParaRPr>
        </a:p>
      </dsp:txBody>
      <dsp:txXfrm>
        <a:off x="752110" y="541866"/>
        <a:ext cx="7301111" cy="1083733"/>
      </dsp:txXfrm>
    </dsp:sp>
    <dsp:sp modelId="{BD3C2BEC-0769-45ED-9FFE-774F4FAB32B9}">
      <dsp:nvSpPr>
        <dsp:cNvPr id="0" name=""/>
        <dsp:cNvSpPr/>
      </dsp:nvSpPr>
      <dsp:spPr>
        <a:xfrm>
          <a:off x="74777" y="406400"/>
          <a:ext cx="1354666" cy="1354666"/>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A5CB6FE-9471-4231-ABA3-C8052F5E9E14}">
      <dsp:nvSpPr>
        <dsp:cNvPr id="0" name=""/>
        <dsp:cNvSpPr/>
      </dsp:nvSpPr>
      <dsp:spPr>
        <a:xfrm>
          <a:off x="1146048" y="2167466"/>
          <a:ext cx="6907174" cy="10837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l" defTabSz="1511300">
            <a:lnSpc>
              <a:spcPct val="90000"/>
            </a:lnSpc>
            <a:spcBef>
              <a:spcPct val="0"/>
            </a:spcBef>
            <a:spcAft>
              <a:spcPct val="35000"/>
            </a:spcAft>
          </a:pPr>
          <a:r>
            <a:rPr lang="en-US" sz="3400" b="1" i="1" kern="1200">
              <a:solidFill>
                <a:schemeClr val="tx1"/>
              </a:solidFill>
              <a:latin typeface="Times New Roman" panose="02020603050405020304" pitchFamily="18" charset="0"/>
              <a:cs typeface="Times New Roman" panose="02020603050405020304" pitchFamily="18" charset="0"/>
            </a:rPr>
            <a:t>2. </a:t>
          </a:r>
          <a:r>
            <a:rPr lang="en-US" sz="3400" b="1" i="1" kern="1200" smtClean="0">
              <a:solidFill>
                <a:schemeClr val="tx1"/>
              </a:solidFill>
              <a:latin typeface="Times New Roman" panose="02020603050405020304" pitchFamily="18" charset="0"/>
              <a:cs typeface="Times New Roman" panose="02020603050405020304" pitchFamily="18" charset="0"/>
            </a:rPr>
            <a:t>Một số quy định pháp lí đối với người </a:t>
          </a:r>
          <a:r>
            <a:rPr lang="en-US" sz="3400" b="1" i="1" kern="1200" smtClean="0">
              <a:solidFill>
                <a:schemeClr val="tx1"/>
              </a:solidFill>
              <a:latin typeface="Times New Roman" panose="02020603050405020304" pitchFamily="18" charset="0"/>
              <a:cs typeface="Times New Roman" panose="02020603050405020304" pitchFamily="18" charset="0"/>
            </a:rPr>
            <a:t>dùng </a:t>
          </a:r>
          <a:r>
            <a:rPr lang="en-US" sz="3400" b="1" i="1" kern="1200" smtClean="0">
              <a:solidFill>
                <a:schemeClr val="tx1"/>
              </a:solidFill>
              <a:latin typeface="Times New Roman" panose="02020603050405020304" pitchFamily="18" charset="0"/>
              <a:cs typeface="Times New Roman" panose="02020603050405020304" pitchFamily="18" charset="0"/>
            </a:rPr>
            <a:t>trên mạng</a:t>
          </a:r>
          <a:endParaRPr lang="en-US" sz="3400" b="1" i="1" kern="1200">
            <a:solidFill>
              <a:schemeClr val="tx1"/>
            </a:solidFill>
            <a:latin typeface="Times New Roman" panose="02020603050405020304" pitchFamily="18" charset="0"/>
            <a:cs typeface="Times New Roman" panose="02020603050405020304" pitchFamily="18" charset="0"/>
          </a:endParaRPr>
        </a:p>
      </dsp:txBody>
      <dsp:txXfrm>
        <a:off x="1146048" y="2167466"/>
        <a:ext cx="6907174" cy="1083733"/>
      </dsp:txXfrm>
    </dsp:sp>
    <dsp:sp modelId="{AA0A3BD2-E2CC-4D6C-B480-55B08B687CC1}">
      <dsp:nvSpPr>
        <dsp:cNvPr id="0" name=""/>
        <dsp:cNvSpPr/>
      </dsp:nvSpPr>
      <dsp:spPr>
        <a:xfrm>
          <a:off x="468714" y="2032000"/>
          <a:ext cx="1354666" cy="1354666"/>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0A06F694-C4AE-476A-A02C-471F1DFF5247}">
      <dsp:nvSpPr>
        <dsp:cNvPr id="0" name=""/>
        <dsp:cNvSpPr/>
      </dsp:nvSpPr>
      <dsp:spPr>
        <a:xfrm>
          <a:off x="752110" y="3793066"/>
          <a:ext cx="7301111" cy="10837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l" defTabSz="1511300">
            <a:lnSpc>
              <a:spcPct val="90000"/>
            </a:lnSpc>
            <a:spcBef>
              <a:spcPct val="0"/>
            </a:spcBef>
            <a:spcAft>
              <a:spcPct val="35000"/>
            </a:spcAft>
          </a:pPr>
          <a:r>
            <a:rPr lang="en-US" sz="3400" b="1" i="1" kern="1200" smtClean="0">
              <a:solidFill>
                <a:schemeClr val="tx1"/>
              </a:solidFill>
              <a:latin typeface="Times New Roman" panose="02020603050405020304" pitchFamily="18" charset="0"/>
              <a:cs typeface="Times New Roman" panose="02020603050405020304" pitchFamily="18" charset="0"/>
            </a:rPr>
            <a:t>3. Quyền tác giả và bản quyền</a:t>
          </a:r>
          <a:endParaRPr lang="en-US" sz="3400" b="1" i="1" kern="1200">
            <a:solidFill>
              <a:schemeClr val="tx1"/>
            </a:solidFill>
            <a:latin typeface="Times New Roman" panose="02020603050405020304" pitchFamily="18" charset="0"/>
            <a:cs typeface="Times New Roman" panose="02020603050405020304" pitchFamily="18" charset="0"/>
          </a:endParaRPr>
        </a:p>
      </dsp:txBody>
      <dsp:txXfrm>
        <a:off x="752110" y="3793066"/>
        <a:ext cx="7301111" cy="1083733"/>
      </dsp:txXfrm>
    </dsp:sp>
    <dsp:sp modelId="{0AD35FD6-36E6-4DF2-A5B5-68871B9DBE27}">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9E65E-E271-4605-B522-67E8FF4A4E06}" type="datetimeFigureOut">
              <a:rPr lang="en-US" smtClean="0"/>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22B18-9774-4504-9BEE-CE4D79852CD7}" type="slidenum">
              <a:rPr lang="en-US" smtClean="0"/>
              <a:t>‹#›</a:t>
            </a:fld>
            <a:endParaRPr lang="en-US"/>
          </a:p>
        </p:txBody>
      </p:sp>
    </p:spTree>
    <p:extLst>
      <p:ext uri="{BB962C8B-B14F-4D97-AF65-F5344CB8AC3E}">
        <p14:creationId xmlns:p14="http://schemas.microsoft.com/office/powerpoint/2010/main" val="1773806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F53991E-3713-4EFF-BFC3-C0686DCBACE9}"/>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49A8E44-330F-4DB1-963D-329D5EAB89F7}" type="slidenum">
              <a:rPr lang="en-US" altLang="en-US"/>
              <a:pPr eaLnBrk="1" hangingPunct="1"/>
              <a:t>58</a:t>
            </a:fld>
            <a:endParaRPr lang="en-US" altLang="en-US"/>
          </a:p>
        </p:txBody>
      </p:sp>
      <p:sp>
        <p:nvSpPr>
          <p:cNvPr id="40963" name="Rectangle 7">
            <a:extLst>
              <a:ext uri="{FF2B5EF4-FFF2-40B4-BE49-F238E27FC236}">
                <a16:creationId xmlns:a16="http://schemas.microsoft.com/office/drawing/2014/main" id="{D6ED43DA-9B43-4179-B766-1C14C06F282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424ECD74-F1A4-4C8E-8EA1-104495CABEB5}" type="slidenum">
              <a:rPr lang="vi-VN" altLang="en-US" sz="1200">
                <a:latin typeface="Arial" panose="020B0604020202020204" pitchFamily="34" charset="0"/>
              </a:rPr>
              <a:pPr algn="r" eaLnBrk="1" hangingPunct="1"/>
              <a:t>58</a:t>
            </a:fld>
            <a:endParaRPr lang="vi-VN" altLang="en-US" sz="1200">
              <a:latin typeface="Arial" panose="020B0604020202020204" pitchFamily="34" charset="0"/>
            </a:endParaRPr>
          </a:p>
        </p:txBody>
      </p:sp>
      <p:sp>
        <p:nvSpPr>
          <p:cNvPr id="40964" name="Rectangle 2">
            <a:extLst>
              <a:ext uri="{FF2B5EF4-FFF2-40B4-BE49-F238E27FC236}">
                <a16:creationId xmlns:a16="http://schemas.microsoft.com/office/drawing/2014/main" id="{0E4F73E3-ABFF-4B2D-869D-3636D707FA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5" name="Rectangle 3">
            <a:extLst>
              <a:ext uri="{FF2B5EF4-FFF2-40B4-BE49-F238E27FC236}">
                <a16:creationId xmlns:a16="http://schemas.microsoft.com/office/drawing/2014/main" id="{21196C3C-EB61-4B9F-8732-01E10527F6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32CA-217E-4D26-AE2C-D39A8A559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912390-C629-4752-B859-2A569A33D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607DA9-FA36-4223-A9ED-E60729D2AB5B}"/>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5" name="Footer Placeholder 4">
            <a:extLst>
              <a:ext uri="{FF2B5EF4-FFF2-40B4-BE49-F238E27FC236}">
                <a16:creationId xmlns:a16="http://schemas.microsoft.com/office/drawing/2014/main" id="{74402E69-24EA-4873-B4B1-51F0CD9460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702FC4-E239-4FD3-8E6F-B6F251A42D9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3059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A02C4-1271-4578-9DDE-0FD7044B26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BCB02-1133-4693-B7E8-8B59DAD65C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94B6A-51C6-42F0-94F2-7F52157BCF61}"/>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5" name="Footer Placeholder 4">
            <a:extLst>
              <a:ext uri="{FF2B5EF4-FFF2-40B4-BE49-F238E27FC236}">
                <a16:creationId xmlns:a16="http://schemas.microsoft.com/office/drawing/2014/main" id="{78CAECED-D513-444C-99CF-E17F9E0311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AFA354-E9B9-424E-9F52-BB3DF0D75AC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89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72521E-7C14-41C4-A501-C5A3DD4019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F00D7-7470-481F-89B9-3964D468BF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97C40-FA84-43AB-A2AE-8D55F88B7DE3}"/>
              </a:ext>
            </a:extLst>
          </p:cNvPr>
          <p:cNvSpPr>
            <a:spLocks noGrp="1"/>
          </p:cNvSpPr>
          <p:nvPr>
            <p:ph type="dt" sz="half" idx="10"/>
          </p:nvPr>
        </p:nvSpPr>
        <p:spPr/>
        <p:txBody>
          <a:bodyPr/>
          <a:lstStyle/>
          <a:p>
            <a:fld id="{48A87A34-81AB-432B-8DAE-1953F412C126}" type="datetimeFigureOut">
              <a:rPr lang="en-US" smtClean="0"/>
              <a:pPr/>
              <a:t>6/16/2022</a:t>
            </a:fld>
            <a:endParaRPr lang="en-US" dirty="0"/>
          </a:p>
        </p:txBody>
      </p:sp>
      <p:sp>
        <p:nvSpPr>
          <p:cNvPr id="5" name="Footer Placeholder 4">
            <a:extLst>
              <a:ext uri="{FF2B5EF4-FFF2-40B4-BE49-F238E27FC236}">
                <a16:creationId xmlns:a16="http://schemas.microsoft.com/office/drawing/2014/main" id="{BC0C7EF6-72EC-4A27-B408-EF15296E85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6A039F-5245-454B-9CCA-E684D05E0F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52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F275-0045-45FB-8AAE-BF102B4DA4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B463C-09FD-4E44-9DAA-8C575EAD9F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D0AEC-EB68-41A0-86DD-862F844BD70D}"/>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5" name="Footer Placeholder 4">
            <a:extLst>
              <a:ext uri="{FF2B5EF4-FFF2-40B4-BE49-F238E27FC236}">
                <a16:creationId xmlns:a16="http://schemas.microsoft.com/office/drawing/2014/main" id="{3F29EFF4-3A72-4228-8224-447A01DBC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E0C2D6-CE6B-4D79-A936-DC9CFE24328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667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3303-9FB2-403C-9256-8241E5796A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DD80F-1862-4C64-80F2-AC33A2E841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DEA455-0768-47CB-9AEC-63436ADC37F5}"/>
              </a:ext>
            </a:extLst>
          </p:cNvPr>
          <p:cNvSpPr>
            <a:spLocks noGrp="1"/>
          </p:cNvSpPr>
          <p:nvPr>
            <p:ph type="dt" sz="half" idx="10"/>
          </p:nvPr>
        </p:nvSpPr>
        <p:spPr/>
        <p:txBody>
          <a:bodyPr/>
          <a:lstStyle/>
          <a:p>
            <a:fld id="{48A87A34-81AB-432B-8DAE-1953F412C126}" type="datetimeFigureOut">
              <a:rPr lang="en-US" smtClean="0"/>
              <a:pPr/>
              <a:t>6/16/2022</a:t>
            </a:fld>
            <a:endParaRPr lang="en-US" dirty="0"/>
          </a:p>
        </p:txBody>
      </p:sp>
      <p:sp>
        <p:nvSpPr>
          <p:cNvPr id="5" name="Footer Placeholder 4">
            <a:extLst>
              <a:ext uri="{FF2B5EF4-FFF2-40B4-BE49-F238E27FC236}">
                <a16:creationId xmlns:a16="http://schemas.microsoft.com/office/drawing/2014/main" id="{7D06EA34-7384-47CB-BDE5-00859C5FE3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0D60A1-BAFA-4831-93ED-5A176E40FD3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771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5447-1C88-4B8E-AD14-4F0897162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2057E-55B8-476F-9438-D59E67F3B0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07D33D-A8B7-4098-98BD-6E171B7E06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07146C-D48F-4D35-965A-15EA9EED6145}"/>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6" name="Footer Placeholder 5">
            <a:extLst>
              <a:ext uri="{FF2B5EF4-FFF2-40B4-BE49-F238E27FC236}">
                <a16:creationId xmlns:a16="http://schemas.microsoft.com/office/drawing/2014/main" id="{AE494276-79E5-4ECE-8FF6-22E05B62AD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72CD86-CD5F-4022-8DFC-0B3695C7A7C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7498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D2261-FEAD-401E-9774-6790C9CAFC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784D57-658F-4655-A37F-60141DD3E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99A84D-2FF0-4683-ADE9-14C2FCEA9C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594E44-2D76-4AE9-A3DC-196D1FB1B4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B63CB8-EC1F-4A67-BB12-56DD07842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FA80E6-C411-4C13-8E0C-AFECD064C8EA}"/>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8" name="Footer Placeholder 7">
            <a:extLst>
              <a:ext uri="{FF2B5EF4-FFF2-40B4-BE49-F238E27FC236}">
                <a16:creationId xmlns:a16="http://schemas.microsoft.com/office/drawing/2014/main" id="{7172D297-52B8-4970-BF22-A7E178343F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AF6467-F79A-4CFC-B93A-9FF6C173CC5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903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3111-CCF0-473B-B336-A2CF37942F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29E154-D77A-4A83-9E67-B4ECC6EB0DC8}"/>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4" name="Footer Placeholder 3">
            <a:extLst>
              <a:ext uri="{FF2B5EF4-FFF2-40B4-BE49-F238E27FC236}">
                <a16:creationId xmlns:a16="http://schemas.microsoft.com/office/drawing/2014/main" id="{3AA48100-AB88-4701-BCAD-F52E8D8CD4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BFA70F-FC2C-4612-9323-61D6A509DF8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412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9B1B9-86F8-4BA9-87AD-65E1680FF2CE}"/>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3" name="Footer Placeholder 2">
            <a:extLst>
              <a:ext uri="{FF2B5EF4-FFF2-40B4-BE49-F238E27FC236}">
                <a16:creationId xmlns:a16="http://schemas.microsoft.com/office/drawing/2014/main" id="{DF6098D3-1B20-4A9B-B935-91E6862CCA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D2C74C-4E05-4542-8656-082B1B1D9E7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284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1278-8D4D-41D8-9B9C-BA5B0A7BB7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08CB3-7AD9-465B-A004-B16C4421B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D4B2-0584-4671-93D1-1AAA6088D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8F45D-F4E9-43B7-955A-BB8C5C418DE0}"/>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6" name="Footer Placeholder 5">
            <a:extLst>
              <a:ext uri="{FF2B5EF4-FFF2-40B4-BE49-F238E27FC236}">
                <a16:creationId xmlns:a16="http://schemas.microsoft.com/office/drawing/2014/main" id="{0C1975B6-809B-4809-B61F-D20933E5D0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9C196A-D66B-4D2A-991C-EE6EDD683C7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442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5401-609C-4D88-9AE0-C671D7E39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BA578C-7A6A-496C-B5CA-4559BBA917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C4767-F17B-4663-BF34-830FCE2A2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713B9-7154-4101-9A67-AE1E27AC0A93}"/>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6" name="Footer Placeholder 5">
            <a:extLst>
              <a:ext uri="{FF2B5EF4-FFF2-40B4-BE49-F238E27FC236}">
                <a16:creationId xmlns:a16="http://schemas.microsoft.com/office/drawing/2014/main" id="{F7C34F67-7145-46BF-8695-CB3CA053E1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064D14-3B2F-4208-AEB8-C52EAB8C45E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581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D70B9-165A-4D46-ACFD-A78B217BDC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58610E-3FE7-4180-9A99-43AE67433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D4A77-7D74-43AF-8A99-47F737DF8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6/16/2022</a:t>
            </a:fld>
            <a:endParaRPr lang="en-US" dirty="0"/>
          </a:p>
        </p:txBody>
      </p:sp>
      <p:sp>
        <p:nvSpPr>
          <p:cNvPr id="5" name="Footer Placeholder 4">
            <a:extLst>
              <a:ext uri="{FF2B5EF4-FFF2-40B4-BE49-F238E27FC236}">
                <a16:creationId xmlns:a16="http://schemas.microsoft.com/office/drawing/2014/main" id="{35F59198-ECD6-4974-8500-8735FA6B58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5F66839-2EB0-498B-8BA2-B5FC4C3DCF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767318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image" Target="../media/image28.gif"/><Relationship Id="rId7" Type="http://schemas.openxmlformats.org/officeDocument/2006/relationships/slide" Target="slide45.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slide" Target="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1.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2.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3.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6.png"/><Relationship Id="rId4" Type="http://schemas.openxmlformats.org/officeDocument/2006/relationships/image" Target="../media/image35.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Kế hoạch ứng dụng công nghệ thông tin trong hoạt độ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1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3674" y="568036"/>
            <a:ext cx="10183090" cy="5860473"/>
          </a:xfrm>
          <a:prstGeom prst="rect">
            <a:avLst/>
          </a:prstGeom>
          <a:solidFill>
            <a:schemeClr val="accent3">
              <a:lumMod val="20000"/>
              <a:lumOff val="80000"/>
            </a:schemeClr>
          </a:solidFill>
          <a:ln w="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noFill/>
              </a:ln>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63783" y="970806"/>
            <a:ext cx="9864436" cy="3877985"/>
          </a:xfrm>
          <a:prstGeom prst="rect">
            <a:avLst/>
          </a:prstGeom>
          <a:noFill/>
          <a:ln>
            <a:noFill/>
          </a:ln>
          <a:effectLst>
            <a:glow rad="228600">
              <a:schemeClr val="accent1">
                <a:satMod val="175000"/>
                <a:alpha val="40000"/>
              </a:schemeClr>
            </a:glow>
            <a:outerShdw blurRad="50800" dist="38100" dir="10800000" algn="r" rotWithShape="0">
              <a:prstClr val="black">
                <a:alpha val="40000"/>
              </a:prstClr>
            </a:outerShdw>
          </a:effectLst>
        </p:spPr>
        <p:txBody>
          <a:bodyPr wrap="square" lIns="91440" tIns="45720" rIns="91440" bIns="45720">
            <a:spAutoFit/>
          </a:bodyPr>
          <a:lstStyle/>
          <a:p>
            <a:pPr algn="ctr">
              <a:spcBef>
                <a:spcPts val="600"/>
              </a:spcBef>
              <a:spcAft>
                <a:spcPts val="600"/>
              </a:spcAft>
            </a:pPr>
            <a:r>
              <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CHỦ ĐỀ </a:t>
            </a:r>
            <a:r>
              <a:rPr lang="en-US" sz="3600" b="1" cap="none" spc="0" smtClean="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3</a:t>
            </a:r>
            <a:endPar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3600" b="1" cap="none" spc="0">
                <a:ln w="12700">
                  <a:solidFill>
                    <a:srgbClr val="FF0000"/>
                  </a:solidFill>
                  <a:prstDash val="solid"/>
                </a:ln>
                <a:solidFill>
                  <a:srgbClr val="FF0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ĐẠO ĐỨC, PHÁP LUẬT VÀ VĂN HÓA </a:t>
            </a:r>
            <a:r>
              <a:rPr lang="en-US" sz="3600" b="1">
                <a:ln w="12700">
                  <a:solidFill>
                    <a:srgbClr val="FF0000"/>
                  </a:solidFill>
                  <a:prstDash val="solid"/>
                </a:ln>
                <a:solidFill>
                  <a:srgbClr val="FF0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TRONG MÔI TRƯỜNG SỐ</a:t>
            </a:r>
          </a:p>
          <a:p>
            <a:pPr algn="ctr">
              <a:spcBef>
                <a:spcPts val="600"/>
              </a:spcBef>
              <a:spcAft>
                <a:spcPts val="600"/>
              </a:spcAft>
            </a:pPr>
            <a:r>
              <a:rPr lang="en-US" sz="3600" b="1" cap="none" spc="0" smtClean="0">
                <a:ln w="12700">
                  <a:solidFill>
                    <a:srgbClr val="7030A0"/>
                  </a:solidFill>
                  <a:prstDash val="solid"/>
                </a:ln>
                <a:solidFill>
                  <a:srgbClr val="7030A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BÀI 11</a:t>
            </a:r>
            <a:endParaRPr lang="en-US" sz="3600" b="1" cap="none" spc="0">
              <a:ln w="12700">
                <a:solidFill>
                  <a:srgbClr val="7030A0"/>
                </a:solidFill>
                <a:prstDash val="solid"/>
              </a:ln>
              <a:solidFill>
                <a:srgbClr val="7030A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3600" b="1" smtClean="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ỨNG XỬ TRÊN MÔI </a:t>
            </a:r>
            <a:r>
              <a:rPr lang="en-US" sz="3600" b="1">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TRƯỜNG </a:t>
            </a:r>
            <a:r>
              <a:rPr lang="en-US" sz="3600" b="1" smtClean="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SỐ. NGHĨA VỤ TÔN TRỌNG BẢN QUYỀN</a:t>
            </a:r>
            <a:endPar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982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527538" y="1021666"/>
            <a:ext cx="11136922" cy="1815882"/>
          </a:xfrm>
          <a:prstGeom prst="rect">
            <a:avLst/>
          </a:prstGeom>
        </p:spPr>
        <p:txBody>
          <a:bodyPr wrap="square">
            <a:spAutoFit/>
          </a:bodyPr>
          <a:lstStyle/>
          <a:p>
            <a:pPr algn="just">
              <a:spcBef>
                <a:spcPts val="1200"/>
              </a:spcBef>
              <a:spcAft>
                <a:spcPts val="1200"/>
              </a:spcAft>
            </a:pP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Vi phạm bản quyền khi sử dụng dữ liệu và phần mềm</a:t>
            </a:r>
            <a:r>
              <a:rPr lang="vi-VN" sz="2800">
                <a:latin typeface="Times New Roman" panose="02020603050405020304" pitchFamily="18" charset="0"/>
                <a:ea typeface="Times New Roman" panose="02020603050405020304" pitchFamily="18" charset="0"/>
                <a:cs typeface="Times New Roman" panose="02020603050405020304" pitchFamily="18" charset="0"/>
              </a:rPr>
              <a:t>. Vấn đề bản quyền không chỉ đặt ra khi giao dịch trên mạng mà trong bất cứ hoàn cảnh nào, những sản phẩm được số hóa và đưa lên mạng rất dễ bị lấy, phát tán, sửa đổi gây thiệt hại cho chủ sở hữu</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85799" y="3363008"/>
            <a:ext cx="5907206" cy="3086515"/>
          </a:xfrm>
          <a:prstGeom prst="rect">
            <a:avLst/>
          </a:prstGeom>
        </p:spPr>
      </p:pic>
      <p:pic>
        <p:nvPicPr>
          <p:cNvPr id="5" name="Picture 4"/>
          <p:cNvPicPr>
            <a:picLocks noChangeAspect="1"/>
          </p:cNvPicPr>
          <p:nvPr/>
        </p:nvPicPr>
        <p:blipFill>
          <a:blip r:embed="rId3"/>
          <a:stretch>
            <a:fillRect/>
          </a:stretch>
        </p:blipFill>
        <p:spPr>
          <a:xfrm>
            <a:off x="7208934" y="3364041"/>
            <a:ext cx="4628223" cy="3085482"/>
          </a:xfrm>
          <a:prstGeom prst="rect">
            <a:avLst/>
          </a:prstGeom>
        </p:spPr>
      </p:pic>
    </p:spTree>
    <p:extLst>
      <p:ext uri="{BB962C8B-B14F-4D97-AF65-F5344CB8AC3E}">
        <p14:creationId xmlns:p14="http://schemas.microsoft.com/office/powerpoint/2010/main" val="4113840402"/>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2370" y="1199087"/>
            <a:ext cx="11136922" cy="523220"/>
          </a:xfrm>
          <a:prstGeom prst="rect">
            <a:avLst/>
          </a:prstGeom>
        </p:spPr>
        <p:txBody>
          <a:bodyPr wrap="square">
            <a:spAutoFit/>
          </a:bodyPr>
          <a:lstStyle/>
          <a:p>
            <a:pPr algn="just">
              <a:spcBef>
                <a:spcPts val="1200"/>
              </a:spcBef>
              <a:spcAft>
                <a:spcPts val="1200"/>
              </a:spcAft>
            </a:pPr>
            <a:r>
              <a:rPr lang="vi-VN" sz="280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Bắt nạt qua mạng</a:t>
            </a:r>
            <a:r>
              <a:rPr lang="vi-VN" sz="280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809055" y="3441839"/>
            <a:ext cx="4714167" cy="2606841"/>
          </a:xfrm>
          <a:prstGeom prst="rect">
            <a:avLst/>
          </a:prstGeom>
        </p:spPr>
      </p:pic>
      <p:pic>
        <p:nvPicPr>
          <p:cNvPr id="5" name="Picture 4"/>
          <p:cNvPicPr>
            <a:picLocks noChangeAspect="1"/>
          </p:cNvPicPr>
          <p:nvPr/>
        </p:nvPicPr>
        <p:blipFill>
          <a:blip r:embed="rId3"/>
          <a:stretch>
            <a:fillRect/>
          </a:stretch>
        </p:blipFill>
        <p:spPr>
          <a:xfrm>
            <a:off x="6401074" y="3444613"/>
            <a:ext cx="4608119" cy="2604067"/>
          </a:xfrm>
          <a:prstGeom prst="rect">
            <a:avLst/>
          </a:prstGeom>
        </p:spPr>
      </p:pic>
    </p:spTree>
    <p:extLst>
      <p:ext uri="{BB962C8B-B14F-4D97-AF65-F5344CB8AC3E}">
        <p14:creationId xmlns:p14="http://schemas.microsoft.com/office/powerpoint/2010/main" val="2844142731"/>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2370" y="1199087"/>
            <a:ext cx="11136922" cy="954107"/>
          </a:xfrm>
          <a:prstGeom prst="rect">
            <a:avLst/>
          </a:prstGeom>
        </p:spPr>
        <p:txBody>
          <a:bodyPr wrap="square">
            <a:spAutoFit/>
          </a:bodyPr>
          <a:lstStyle/>
          <a:p>
            <a:pPr algn="just">
              <a:spcBef>
                <a:spcPts val="1200"/>
              </a:spcBef>
              <a:spcAft>
                <a:spcPts val="1200"/>
              </a:spcAft>
            </a:pPr>
            <a:r>
              <a:rPr lang="vi-VN" sz="280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Lừa đảo qua mạng.</a:t>
            </a:r>
            <a:r>
              <a:rPr lang="vi-VN" sz="2800">
                <a:latin typeface="Times New Roman" panose="02020603050405020304" pitchFamily="18" charset="0"/>
                <a:ea typeface="Times New Roman" panose="02020603050405020304" pitchFamily="18" charset="0"/>
                <a:cs typeface="Times New Roman" panose="02020603050405020304" pitchFamily="18" charset="0"/>
              </a:rPr>
              <a:t> Các hình thức lừa đảo trên mạng khá phổ biến và tinh vi. Nhiều trường hợp lừa đảo qua mạng gây ra những thiệt hại rất lớn.</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6" name="Picture 2">
            <a:extLst>
              <a:ext uri="{FF2B5EF4-FFF2-40B4-BE49-F238E27FC236}">
                <a16:creationId xmlns:a16="http://schemas.microsoft.com/office/drawing/2014/main" id="{2D750846-0229-426D-B746-2DFBA5856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48" y="2708984"/>
            <a:ext cx="4715939" cy="25385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E6B8176-AE95-41DA-BDFD-CF647ACB9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537" y="2947916"/>
            <a:ext cx="4127573" cy="229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53912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DA4D-89D8-40AA-9FBF-F91CD623A8BD}"/>
              </a:ext>
            </a:extLst>
          </p:cNvPr>
          <p:cNvSpPr>
            <a:spLocks noGrp="1"/>
          </p:cNvSpPr>
          <p:nvPr>
            <p:ph type="title"/>
          </p:nvPr>
        </p:nvSpPr>
        <p:spPr>
          <a:xfrm>
            <a:off x="838200" y="365125"/>
            <a:ext cx="10515600" cy="414805"/>
          </a:xfrm>
        </p:spPr>
        <p:txBody>
          <a:bodyPr>
            <a:noAutofit/>
          </a:bodyPr>
          <a:lstStyle/>
          <a:p>
            <a:pPr algn="ctr"/>
            <a:r>
              <a:rPr lang="en-US" sz="3600" b="1">
                <a:solidFill>
                  <a:srgbClr val="0070C0"/>
                </a:solidFill>
                <a:latin typeface="Times New Roman" panose="02020603050405020304" pitchFamily="18" charset="0"/>
                <a:cs typeface="Times New Roman" panose="02020603050405020304" pitchFamily="18" charset="0"/>
              </a:rPr>
              <a:t>Các chiêu trò lừa đảo</a:t>
            </a:r>
          </a:p>
        </p:txBody>
      </p:sp>
      <p:pic>
        <p:nvPicPr>
          <p:cNvPr id="1026" name="Picture 2">
            <a:extLst>
              <a:ext uri="{FF2B5EF4-FFF2-40B4-BE49-F238E27FC236}">
                <a16:creationId xmlns:a16="http://schemas.microsoft.com/office/drawing/2014/main" id="{84F8F615-254C-48C3-ABCB-6B89E9750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17" y="1263650"/>
            <a:ext cx="62865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ECF7B2-4A46-4044-AD87-9B50A17A9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733" y="3121025"/>
            <a:ext cx="600075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0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F0373E0-0E0F-4D2F-9FEB-CCC040EC8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41" y="94152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BA850FE-27D3-4E11-9CCC-C575BD2E5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3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down)">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6650DC7-D9FD-40EF-9B9C-20DA2B812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59" y="549649"/>
            <a:ext cx="57150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103A0C3-1435-43AE-982F-B9C144F19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518" y="2663919"/>
            <a:ext cx="5871882" cy="382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7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7046974-0ADF-4B47-B8CF-5E9772771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88" y="365125"/>
            <a:ext cx="60960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E22533B-3E08-4DC0-9036-7B1C9D63C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162" y="2968625"/>
            <a:ext cx="733425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1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0213" y="378053"/>
            <a:ext cx="10433538" cy="1384995"/>
          </a:xfrm>
          <a:prstGeom prst="rect">
            <a:avLst/>
          </a:prstGeom>
        </p:spPr>
        <p:txBody>
          <a:bodyPr wrap="square">
            <a:spAutoFit/>
          </a:bodyPr>
          <a:lstStyle/>
          <a:p>
            <a:pPr algn="just">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Ứng xử thiếu văn </a:t>
            </a:r>
            <a:r>
              <a:rPr lang="vi-VN" sz="280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hóa.</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Trên các diễn đàn mạng hiện nay, có nhiều người tranh luận thiếu văn hóa, không tôn trọng người đối thoại, thậm chí chửi tục hay công kích sỉ nhục lẫn nhau.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104232" y="2914508"/>
            <a:ext cx="5905500" cy="3676650"/>
          </a:xfrm>
          <a:prstGeom prst="rect">
            <a:avLst/>
          </a:prstGeom>
        </p:spPr>
      </p:pic>
    </p:spTree>
    <p:extLst>
      <p:ext uri="{BB962C8B-B14F-4D97-AF65-F5344CB8AC3E}">
        <p14:creationId xmlns:p14="http://schemas.microsoft.com/office/powerpoint/2010/main" val="3583379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1156" y="1947545"/>
            <a:ext cx="10433538" cy="1307537"/>
          </a:xfrm>
          <a:prstGeom prst="rect">
            <a:avLst/>
          </a:prstGeom>
        </p:spPr>
        <p:txBody>
          <a:bodyPr wrap="square">
            <a:spAutoFit/>
          </a:bodyPr>
          <a:lstStyle/>
          <a:p>
            <a:pPr algn="just">
              <a:lnSpc>
                <a:spcPct val="150000"/>
              </a:lnSpc>
              <a:spcAft>
                <a:spcPts val="0"/>
              </a:spcAft>
            </a:pP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=&gt; </a:t>
            </a:r>
            <a:r>
              <a:rPr lang="vi-VN" sz="2800">
                <a:latin typeface="Times New Roman" panose="02020603050405020304" pitchFamily="18" charset="0"/>
                <a:ea typeface="Times New Roman" panose="02020603050405020304" pitchFamily="18" charset="0"/>
                <a:cs typeface="Times New Roman" panose="02020603050405020304" pitchFamily="18" charset="0"/>
              </a:rPr>
              <a:t>Cần có những quy định pháp luật và các chuẩn mực đạo đức để đảm bảo lợi ích chung của cộng đồng người dùng mạng.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738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0953" y="399246"/>
            <a:ext cx="10269416" cy="6124754"/>
          </a:xfrm>
          <a:prstGeom prst="rect">
            <a:avLst/>
          </a:prstGeom>
        </p:spPr>
        <p:txBody>
          <a:bodyPr wrap="square">
            <a:spAutoFit/>
          </a:bodyPr>
          <a:lstStyle/>
          <a:p>
            <a:pPr algn="just">
              <a:spcBef>
                <a:spcPts val="1200"/>
              </a:spcBef>
              <a:spcAft>
                <a:spcPts val="120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Những hành vi vi phạm về đạo </a:t>
            </a:r>
            <a:r>
              <a:rPr lang="vi-VN" sz="280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đức, </a:t>
            </a:r>
            <a:r>
              <a:rPr lang="vi-VN" sz="2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pháp luật và văn hoá khi sử dụng mạng:</a:t>
            </a:r>
            <a:endParaRPr lang="en-US" sz="28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Đưa tin không phù hợp lên mạng</a:t>
            </a:r>
            <a:endParaRPr lang="en-US" sz="280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Công bố thông tin cá nhân không được phép</a:t>
            </a:r>
            <a:endParaRPr lang="en-US" sz="280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Phát tán thư điện tử , tin nhắn rác </a:t>
            </a:r>
            <a:endParaRPr lang="en-US" sz="280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Vi phạm bản quyền </a:t>
            </a:r>
            <a:endParaRPr lang="en-US" sz="280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Bắt nạt qua mạng </a:t>
            </a:r>
            <a:endParaRPr lang="en-US" sz="2800" smtClean="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vi-VN" sz="2800" smtClean="0">
                <a:solidFill>
                  <a:schemeClr val="accent2">
                    <a:lumMod val="75000"/>
                  </a:schemeClr>
                </a:solidFill>
                <a:latin typeface="Times New Roman" panose="02020603050405020304" pitchFamily="18" charset="0"/>
                <a:ea typeface="Times New Roman" panose="02020603050405020304" pitchFamily="18" charset="0"/>
              </a:rPr>
              <a:t>Ứng </a:t>
            </a:r>
            <a:r>
              <a:rPr lang="vi-VN" sz="2800">
                <a:solidFill>
                  <a:schemeClr val="accent2">
                    <a:lumMod val="75000"/>
                  </a:schemeClr>
                </a:solidFill>
                <a:latin typeface="Times New Roman" panose="02020603050405020304" pitchFamily="18" charset="0"/>
                <a:ea typeface="Times New Roman" panose="02020603050405020304" pitchFamily="18" charset="0"/>
              </a:rPr>
              <a:t>xử thiếu văn hoá</a:t>
            </a:r>
            <a:endParaRPr lang="en-US" sz="2800">
              <a:solidFill>
                <a:schemeClr val="accent2">
                  <a:lumMod val="75000"/>
                </a:schemeClr>
              </a:solidFill>
            </a:endParaRPr>
          </a:p>
        </p:txBody>
      </p:sp>
    </p:spTree>
    <p:extLst>
      <p:ext uri="{BB962C8B-B14F-4D97-AF65-F5344CB8AC3E}">
        <p14:creationId xmlns:p14="http://schemas.microsoft.com/office/powerpoint/2010/main" val="231348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8792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108753" y="986574"/>
            <a:ext cx="8487507" cy="4450854"/>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1. Em hãy lấy ví dụ về các vấn đề tiêu cực có thể này sinh khi tham gia các hoạt động sau trên mạng.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 Tranh luận trên facebook.                   </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b) Gửi thư điện tử.</a:t>
            </a:r>
          </a:p>
        </p:txBody>
      </p:sp>
    </p:spTree>
    <p:extLst>
      <p:ext uri="{BB962C8B-B14F-4D97-AF65-F5344CB8AC3E}">
        <p14:creationId xmlns:p14="http://schemas.microsoft.com/office/powerpoint/2010/main" val="7727125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1527" y="779145"/>
            <a:ext cx="10722591" cy="5262979"/>
          </a:xfrm>
          <a:prstGeom prst="rect">
            <a:avLst/>
          </a:prstGeom>
        </p:spPr>
        <p:txBody>
          <a:bodyPr wrap="square">
            <a:spAutoFit/>
          </a:bodyPr>
          <a:lstStyle/>
          <a:p>
            <a:pPr algn="just">
              <a:spcBef>
                <a:spcPts val="1200"/>
              </a:spcBef>
              <a:spcAft>
                <a:spcPts val="1200"/>
              </a:spcAft>
            </a:pPr>
            <a:r>
              <a:rPr lang="en-US" sz="2400" b="1" u="sng" smtClean="0">
                <a:solidFill>
                  <a:srgbClr val="333333"/>
                </a:solidFill>
                <a:latin typeface="Times New Roman" panose="02020603050405020304" pitchFamily="18" charset="0"/>
                <a:cs typeface="Times New Roman" panose="02020603050405020304" pitchFamily="18" charset="0"/>
              </a:rPr>
              <a:t>Trả lời</a:t>
            </a:r>
            <a:endParaRPr lang="vi-VN" sz="24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vi-VN" sz="2400">
                <a:solidFill>
                  <a:srgbClr val="333333"/>
                </a:solidFill>
                <a:latin typeface="+mj-lt"/>
              </a:rPr>
              <a:t> a. Trên mạng xã hội:</a:t>
            </a:r>
          </a:p>
          <a:p>
            <a:pPr algn="just">
              <a:spcBef>
                <a:spcPts val="1200"/>
              </a:spcBef>
              <a:spcAft>
                <a:spcPts val="1200"/>
              </a:spcAft>
              <a:buFont typeface="Arial" panose="020B0604020202020204" pitchFamily="34" charset="0"/>
              <a:buChar char="•"/>
            </a:pPr>
            <a:r>
              <a:rPr lang="vi-VN" sz="2400">
                <a:solidFill>
                  <a:srgbClr val="333333"/>
                </a:solidFill>
                <a:latin typeface="+mj-lt"/>
              </a:rPr>
              <a:t>Công kích trên mạng xã hội, người ta cho rằng không cần tôn trọng đối thủ tranh biện, tha hồ xỉ vả, văng tục, “chụp mũ” người đối thoại.</a:t>
            </a:r>
          </a:p>
          <a:p>
            <a:pPr algn="just">
              <a:spcBef>
                <a:spcPts val="1200"/>
              </a:spcBef>
              <a:spcAft>
                <a:spcPts val="1200"/>
              </a:spcAft>
              <a:buFont typeface="Arial" panose="020B0604020202020204" pitchFamily="34" charset="0"/>
              <a:buChar char="•"/>
            </a:pPr>
            <a:r>
              <a:rPr lang="vi-VN" sz="2400">
                <a:solidFill>
                  <a:srgbClr val="333333"/>
                </a:solidFill>
                <a:latin typeface="+mj-lt"/>
              </a:rPr>
              <a:t>Mọi người dễ bị ảnh hưởng bởi đám đông, hoặc ưa lợi dụng tâm lý đám đông để che giấu trách nhiệm của bản thân. </a:t>
            </a:r>
          </a:p>
          <a:p>
            <a:pPr algn="just">
              <a:spcBef>
                <a:spcPts val="1200"/>
              </a:spcBef>
              <a:spcAft>
                <a:spcPts val="1200"/>
              </a:spcAft>
            </a:pPr>
            <a:r>
              <a:rPr lang="vi-VN" sz="2400">
                <a:solidFill>
                  <a:srgbClr val="333333"/>
                </a:solidFill>
                <a:latin typeface="+mj-lt"/>
              </a:rPr>
              <a:t> b. Gửi thư điện tử</a:t>
            </a:r>
          </a:p>
          <a:p>
            <a:pPr algn="just">
              <a:spcBef>
                <a:spcPts val="1200"/>
              </a:spcBef>
              <a:spcAft>
                <a:spcPts val="1200"/>
              </a:spcAft>
              <a:buFont typeface="Arial" panose="020B0604020202020204" pitchFamily="34" charset="0"/>
              <a:buChar char="•"/>
            </a:pPr>
            <a:r>
              <a:rPr lang="vi-VN" sz="2400">
                <a:solidFill>
                  <a:srgbClr val="333333"/>
                </a:solidFill>
                <a:latin typeface="+mj-lt"/>
              </a:rPr>
              <a:t>Gửi thư nặc danh hăm dọa người khác.</a:t>
            </a:r>
          </a:p>
          <a:p>
            <a:pPr algn="just">
              <a:spcBef>
                <a:spcPts val="1200"/>
              </a:spcBef>
              <a:spcAft>
                <a:spcPts val="1200"/>
              </a:spcAft>
              <a:buFont typeface="Arial" panose="020B0604020202020204" pitchFamily="34" charset="0"/>
              <a:buChar char="•"/>
            </a:pPr>
            <a:r>
              <a:rPr lang="vi-VN" sz="2400">
                <a:solidFill>
                  <a:srgbClr val="333333"/>
                </a:solidFill>
                <a:latin typeface="+mj-lt"/>
              </a:rPr>
              <a:t>Gửi thư chứa thông tin không xác thực nhằm công kích một ai đó.</a:t>
            </a:r>
            <a:endParaRPr lang="vi-VN" sz="2400" b="0" i="0">
              <a:solidFill>
                <a:srgbClr val="333333"/>
              </a:solidFill>
              <a:effectLst/>
              <a:latin typeface="+mj-lt"/>
            </a:endParaRPr>
          </a:p>
        </p:txBody>
      </p:sp>
    </p:spTree>
    <p:extLst>
      <p:ext uri="{BB962C8B-B14F-4D97-AF65-F5344CB8AC3E}">
        <p14:creationId xmlns:p14="http://schemas.microsoft.com/office/powerpoint/2010/main" val="17478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E635C568-79E6-4F2F-B272-670EAA04342B}"/>
              </a:ext>
            </a:extLst>
          </p:cNvPr>
          <p:cNvSpPr>
            <a:spLocks noGrp="1" noChangeArrowheads="1"/>
          </p:cNvSpPr>
          <p:nvPr>
            <p:ph type="title"/>
          </p:nvPr>
        </p:nvSpPr>
        <p:spPr>
          <a:xfrm>
            <a:off x="0" y="0"/>
            <a:ext cx="12192000" cy="1244184"/>
          </a:xfrm>
        </p:spPr>
        <p:style>
          <a:lnRef idx="1">
            <a:schemeClr val="accent1"/>
          </a:lnRef>
          <a:fillRef idx="3">
            <a:schemeClr val="accent1"/>
          </a:fillRef>
          <a:effectRef idx="2">
            <a:schemeClr val="accent1"/>
          </a:effectRef>
          <a:fontRef idx="minor">
            <a:schemeClr val="lt1"/>
          </a:fontRef>
        </p:style>
        <p:txBody>
          <a:bodyPr>
            <a:noAutofit/>
          </a:bodyPr>
          <a:lstStyle/>
          <a:p>
            <a:pPr algn="ctr">
              <a:lnSpc>
                <a:spcPct val="100000"/>
              </a:lnSpc>
              <a:spcBef>
                <a:spcPts val="600"/>
              </a:spcBef>
              <a:spcAft>
                <a:spcPts val="600"/>
              </a:spcAft>
            </a:pPr>
            <a:r>
              <a:rPr lang="en-US" altLang="en-US" sz="3600" b="1" smtClean="0">
                <a:solidFill>
                  <a:schemeClr val="bg1"/>
                </a:solidFill>
                <a:latin typeface="Times New Roman" panose="02020603050405020304" pitchFamily="18" charset="0"/>
                <a:cs typeface="Times New Roman" panose="02020603050405020304" pitchFamily="18" charset="0"/>
              </a:rPr>
              <a:t>2. </a:t>
            </a:r>
            <a:r>
              <a:rPr lang="en-US" sz="3600" b="1" smtClean="0">
                <a:solidFill>
                  <a:schemeClr val="bg1"/>
                </a:solidFill>
                <a:latin typeface="Times New Roman" panose="02020603050405020304" pitchFamily="18" charset="0"/>
                <a:cs typeface="Times New Roman" panose="02020603050405020304" pitchFamily="18" charset="0"/>
              </a:rPr>
              <a:t>MỘT SỐ QUY ĐỊNH PHÁP LÍ ĐỐI VỚI NGƯỜI DÙNG TRÊN MẠNG</a:t>
            </a:r>
            <a:endParaRPr lang="en-US" altLang="en-US" sz="3600" b="1">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7B3D13E-7F7A-4133-936D-024D52401796}"/>
              </a:ext>
            </a:extLst>
          </p:cNvPr>
          <p:cNvSpPr txBox="1"/>
          <p:nvPr/>
        </p:nvSpPr>
        <p:spPr>
          <a:xfrm>
            <a:off x="540326" y="1531549"/>
            <a:ext cx="11651673" cy="523220"/>
          </a:xfrm>
          <a:prstGeom prst="rect">
            <a:avLst/>
          </a:prstGeom>
          <a:noFill/>
        </p:spPr>
        <p:txBody>
          <a:bodyPr wrap="square">
            <a:spAutoFit/>
          </a:bodyPr>
          <a:lstStyle/>
          <a:p>
            <a:pPr algn="just"/>
            <a:r>
              <a:rPr lang="en-US" sz="2800" i="1">
                <a:solidFill>
                  <a:srgbClr val="C00000"/>
                </a:solidFill>
                <a:latin typeface="Times New Roman" panose="02020603050405020304" pitchFamily="18" charset="0"/>
                <a:cs typeface="Times New Roman" panose="02020603050405020304" pitchFamily="18" charset="0"/>
              </a:rPr>
              <a:t>a) </a:t>
            </a:r>
            <a:r>
              <a:rPr lang="en-US" sz="2800" b="1" i="1">
                <a:solidFill>
                  <a:srgbClr val="C00000"/>
                </a:solidFill>
                <a:latin typeface="Times New Roman" panose="02020603050405020304" pitchFamily="18" charset="0"/>
                <a:cs typeface="Times New Roman" panose="02020603050405020304" pitchFamily="18" charset="0"/>
              </a:rPr>
              <a:t>Các văn bản quy phạm pháp luật</a:t>
            </a:r>
            <a:endParaRPr lang="en-US" sz="2800" i="1">
              <a:solidFill>
                <a:srgbClr val="C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38800" y="2553149"/>
            <a:ext cx="11229643" cy="2985433"/>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Các văn bản quy phạm pháp luật gồm nhiều loại trong đó có: các bộ luật do Quốc hội ban hành và các nghị định do Chính phủ ban hành để cụ thể hoá các điều khoản của luật.</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Quốc hội Việt Nam đã ban hành nhiều bộ luật liên quan đến Công nghệ Thông tin (CNTT) như: Luật Giao dịch điện tử (2005), Luật Công nghệ Thông tin (2006) và Luật an ninh mạng (2018).</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2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0" grpId="0"/>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ững điều cẩn biết để không vi phạm Luật An ninh mạng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702902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6831" y="177154"/>
            <a:ext cx="10761784" cy="6478184"/>
          </a:xfrm>
          <a:prstGeom prst="rect">
            <a:avLst/>
          </a:prstGeom>
        </p:spPr>
        <p:txBody>
          <a:bodyPr wrap="square">
            <a:spAutoFit/>
          </a:bodyPr>
          <a:lstStyle/>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Cụ thể:</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Nghị định 90/2008/NĐ-CP ban hành ngày 13/8/2008 về chống thư rác;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Nghị định 72/2013/NĐ-CP ban hành ngày 15/7/2013 về quản lí, cung cấp và sử dụng dịch vụ Internet;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Nghị định 15/2020/NĐ-CP ban hành ngày 3/2/2020 quy định xử phạt vi phạm hành chính trong lĩnh vực bưu chính, viễn thông, tần số vô tuyến điện, CNTT và giao dịch điện tử.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Tháng 6/2021, Bộ Thông tin và Truyền thông ban hành Bộ Quy tắc ứng xử trên mạng xã hội theo Quyết định số 874/QĐ-BTTTT ban hành ngày 17/6/2021.</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7066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554235" y="1617101"/>
            <a:ext cx="8768862" cy="3888641"/>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1. Em hãy đưa ra một số ví dụ đưa tin lên mạng không đúng đắn.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2. Theo em, hành vi chia sẻ lại một tin không phù hợp với pháp luật có là sai không?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3" name="Title 1"/>
          <p:cNvSpPr>
            <a:spLocks noGrp="1"/>
          </p:cNvSpPr>
          <p:nvPr>
            <p:ph type="title"/>
          </p:nvPr>
        </p:nvSpPr>
        <p:spPr>
          <a:xfrm>
            <a:off x="896815" y="150125"/>
            <a:ext cx="10515600" cy="1157892"/>
          </a:xfrm>
        </p:spPr>
        <p:txBody>
          <a:bodyPr>
            <a:noAutofit/>
          </a:bodyPr>
          <a:lstStyle/>
          <a:p>
            <a:pPr algn="ctr"/>
            <a:r>
              <a:rPr lang="en-US" sz="3600" b="1" smtClean="0">
                <a:solidFill>
                  <a:srgbClr val="C00000"/>
                </a:solidFill>
                <a:latin typeface="Times New Roman" panose="02020603050405020304" pitchFamily="18" charset="0"/>
                <a:cs typeface="Times New Roman" panose="02020603050405020304" pitchFamily="18" charset="0"/>
              </a:rPr>
              <a:t>HOẠT ĐỘNG 2</a:t>
            </a:r>
            <a:br>
              <a:rPr lang="en-US" sz="3600" b="1" smtClean="0">
                <a:solidFill>
                  <a:srgbClr val="C00000"/>
                </a:solidFill>
                <a:latin typeface="Times New Roman" panose="02020603050405020304" pitchFamily="18" charset="0"/>
                <a:cs typeface="Times New Roman" panose="02020603050405020304" pitchFamily="18" charset="0"/>
              </a:rPr>
            </a:br>
            <a:r>
              <a:rPr lang="en-US" sz="3600" b="1" smtClean="0">
                <a:solidFill>
                  <a:srgbClr val="C00000"/>
                </a:solidFill>
                <a:latin typeface="Times New Roman" panose="02020603050405020304" pitchFamily="18" charset="0"/>
                <a:cs typeface="Times New Roman" panose="02020603050405020304" pitchFamily="18" charset="0"/>
              </a:rPr>
              <a:t>Hành vi đưa tin lên mạng</a:t>
            </a:r>
            <a:endParaRPr lang="en-US"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051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932" y="957876"/>
            <a:ext cx="10879016" cy="4893647"/>
          </a:xfrm>
          <a:prstGeom prst="rect">
            <a:avLst/>
          </a:prstGeom>
        </p:spPr>
        <p:txBody>
          <a:bodyPr wrap="square">
            <a:spAutoFit/>
          </a:bodyPr>
          <a:lstStyle/>
          <a:p>
            <a:pPr algn="just">
              <a:spcBef>
                <a:spcPts val="1200"/>
              </a:spcBef>
              <a:spcAft>
                <a:spcPts val="1200"/>
              </a:spcAft>
            </a:pPr>
            <a:r>
              <a:rPr lang="en-US" sz="2800" b="1" i="1">
                <a:solidFill>
                  <a:srgbClr val="C00000"/>
                </a:solidFill>
                <a:latin typeface="Times New Roman" panose="02020603050405020304" pitchFamily="18" charset="0"/>
                <a:cs typeface="Times New Roman" panose="02020603050405020304" pitchFamily="18" charset="0"/>
              </a:rPr>
              <a:t>b) Các quy định của pháp luật đối với người dùng trên không gian mạng</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Điều 12 khoản 2 của Luật công nghệ thông tin</a:t>
            </a:r>
            <a:r>
              <a:rPr lang="en-US" sz="2800">
                <a:latin typeface="Times New Roman" panose="02020603050405020304" pitchFamily="18" charset="0"/>
                <a:ea typeface="Times New Roman" panose="02020603050405020304" pitchFamily="18" charset="0"/>
                <a:cs typeface="Times New Roman" panose="02020603050405020304" pitchFamily="18" charset="0"/>
              </a:rPr>
              <a:t> quy định cấm "Cung cấp, trao đổi, truyền đưa, lưu trữ, sử dụng thông tin số" nhằm các mục đích sau đây:</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 Chống Nhà nước Cộng hoà hội chủ nghĩa Việt Nam, phá hoại khối đoàn kết toàn dân.</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b) Kích động bạo lực, tuyên truyền chiến tranh xâm lược, gây hận thù giữa các dân tộc và nhân dân các nước, kích động dâm ô, đồi trụy, tội ác, tệ nạn xã hội, mê tín dị đoan, phá hoại thuần phong mĩ tục của dân tộc.</a:t>
            </a:r>
          </a:p>
        </p:txBody>
      </p:sp>
    </p:spTree>
    <p:extLst>
      <p:ext uri="{BB962C8B-B14F-4D97-AF65-F5344CB8AC3E}">
        <p14:creationId xmlns:p14="http://schemas.microsoft.com/office/powerpoint/2010/main" val="36799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3046" y="1460553"/>
            <a:ext cx="10902462" cy="3293209"/>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c) Tiết lộ bí mật nhà nước, bí mật quân sự, an ninh, kinh tế, đối ngoại và những mặt khác đã được pháp luật quy định.</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d) Xuyên tạc, vu khống, xúc phạm uy tín của tổ chức, danh dự, nhân phẩm, uy tín của công dân.</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e) Quảng cáo, tuyên truyền hàng hoá, dịch vụ thuộc danh mục cấm đã được pháp luật quy định</a:t>
            </a:r>
          </a:p>
        </p:txBody>
      </p:sp>
    </p:spTree>
    <p:extLst>
      <p:ext uri="{BB962C8B-B14F-4D97-AF65-F5344CB8AC3E}">
        <p14:creationId xmlns:p14="http://schemas.microsoft.com/office/powerpoint/2010/main" val="228347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6830" y="706719"/>
            <a:ext cx="10785231" cy="4893647"/>
          </a:xfrm>
          <a:prstGeom prst="rect">
            <a:avLst/>
          </a:prstGeom>
        </p:spPr>
        <p:txBody>
          <a:bodyPr wrap="square">
            <a:spAutoFit/>
          </a:bodyPr>
          <a:lstStyle/>
          <a:p>
            <a:pPr algn="just">
              <a:spcBef>
                <a:spcPts val="1200"/>
              </a:spcBef>
              <a:spcAft>
                <a:spcPts val="1200"/>
              </a:spcAft>
            </a:pP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Điều 8 khoản 1 trong Luật an ninh mạng </a:t>
            </a:r>
            <a:r>
              <a:rPr lang="en-US" sz="2800">
                <a:latin typeface="Times New Roman" panose="02020603050405020304" pitchFamily="18" charset="0"/>
                <a:ea typeface="Times New Roman" panose="02020603050405020304" pitchFamily="18" charset="0"/>
                <a:cs typeface="Times New Roman" panose="02020603050405020304" pitchFamily="18" charset="0"/>
              </a:rPr>
              <a:t>cấm sử dụng không gian mạng để thực hiện hành vi sau đây:</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 Hành </a:t>
            </a:r>
            <a:r>
              <a:rPr lang="en-US" sz="2800">
                <a:latin typeface="Times New Roman" panose="02020603050405020304" pitchFamily="18" charset="0"/>
                <a:ea typeface="Times New Roman" panose="02020603050405020304" pitchFamily="18" charset="0"/>
                <a:cs typeface="Times New Roman" panose="02020603050405020304" pitchFamily="18" charset="0"/>
              </a:rPr>
              <a:t>vi quy định tại khoản 1 Điều 18 của Luật này.</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b) Tổ </a:t>
            </a:r>
            <a:r>
              <a:rPr lang="en-US" sz="2800">
                <a:latin typeface="Times New Roman" panose="02020603050405020304" pitchFamily="18" charset="0"/>
                <a:ea typeface="Times New Roman" panose="02020603050405020304" pitchFamily="18" charset="0"/>
                <a:cs typeface="Times New Roman" panose="02020603050405020304" pitchFamily="18" charset="0"/>
              </a:rPr>
              <a:t>chức, hoạt động, cấu kết, xúi giục, mua chuộc, lừa gạt, lôi kéo, đào tạo, huấn luyện người chống Nhà nước Cộng hoà xã hội chủ nghĩa Việt Nam.</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c) Xuyên </a:t>
            </a:r>
            <a:r>
              <a:rPr lang="en-US" sz="2800">
                <a:latin typeface="Times New Roman" panose="02020603050405020304" pitchFamily="18" charset="0"/>
                <a:ea typeface="Times New Roman" panose="02020603050405020304" pitchFamily="18" charset="0"/>
                <a:cs typeface="Times New Roman" panose="02020603050405020304" pitchFamily="18" charset="0"/>
              </a:rPr>
              <a:t>tạc lịch sử phủ nhận thành tựu cách mạng, phá hoại khối đại đoàn kết toàn dân tộc, xúc phạm tôn giáo, phân biệt đối xử về giới, phân biệt chủng tộc.</a:t>
            </a:r>
          </a:p>
        </p:txBody>
      </p:sp>
    </p:spTree>
    <p:extLst>
      <p:ext uri="{BB962C8B-B14F-4D97-AF65-F5344CB8AC3E}">
        <p14:creationId xmlns:p14="http://schemas.microsoft.com/office/powerpoint/2010/main" val="830952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2506" y="1322967"/>
            <a:ext cx="10902462" cy="4216539"/>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d) Thông </a:t>
            </a:r>
            <a:r>
              <a:rPr lang="en-US" sz="2800">
                <a:latin typeface="Times New Roman" panose="02020603050405020304" pitchFamily="18" charset="0"/>
                <a:ea typeface="Times New Roman" panose="02020603050405020304" pitchFamily="18" charset="0"/>
                <a:cs typeface="Times New Roman" panose="02020603050405020304" pitchFamily="18" charset="0"/>
              </a:rPr>
              <a:t>tin sai sự thật gây hoang mang trong Nhân dân, gây thiệt hại cho hoạt động kinh tế - xã hội, gây khó khăn cho hoạt động của cơ quan Nhà nước hoặc người thi hành công vụ, xâm phạm quyền lợi và lợi ích hợp pháp của cơ quan, tổ chức, cá nhân khác.</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e) Hoạt </a:t>
            </a:r>
            <a:r>
              <a:rPr lang="en-US" sz="2800">
                <a:latin typeface="Times New Roman" panose="02020603050405020304" pitchFamily="18" charset="0"/>
                <a:ea typeface="Times New Roman" panose="02020603050405020304" pitchFamily="18" charset="0"/>
                <a:cs typeface="Times New Roman" panose="02020603050405020304" pitchFamily="18" charset="0"/>
              </a:rPr>
              <a:t>động mại dâm, tệ nạn xã hội, mua bán người, đăng tải thông tin dâm ô, đồi truỵ, tội ác, phá hoại thuần phong, mĩ tục của dân tộc, đạo đức xã hội, sức khoẻ của cộng đồng.</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f) Xúi </a:t>
            </a:r>
            <a:r>
              <a:rPr lang="en-US" sz="2800">
                <a:latin typeface="Times New Roman" panose="02020603050405020304" pitchFamily="18" charset="0"/>
                <a:ea typeface="Times New Roman" panose="02020603050405020304" pitchFamily="18" charset="0"/>
                <a:cs typeface="Times New Roman" panose="02020603050405020304" pitchFamily="18" charset="0"/>
              </a:rPr>
              <a:t>giục, lôi kéo, kích động người khác phạm tội.</a:t>
            </a:r>
          </a:p>
        </p:txBody>
      </p:sp>
    </p:spTree>
    <p:extLst>
      <p:ext uri="{BB962C8B-B14F-4D97-AF65-F5344CB8AC3E}">
        <p14:creationId xmlns:p14="http://schemas.microsoft.com/office/powerpoint/2010/main" val="573492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7908" y="580587"/>
            <a:ext cx="11629292" cy="5584508"/>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a:lnSpc>
                <a:spcPct val="115000"/>
              </a:lnSpc>
              <a:spcAft>
                <a:spcPts val="0"/>
              </a:spcAft>
            </a:pPr>
            <a:r>
              <a:rPr lang="nl-NL" sz="2800">
                <a:latin typeface="Times New Roman" panose="02020603050405020304" pitchFamily="18" charset="0"/>
                <a:ea typeface="Times New Roman" panose="02020603050405020304" pitchFamily="18" charset="0"/>
                <a:cs typeface="Times New Roman" panose="02020603050405020304" pitchFamily="18" charset="0"/>
              </a:rPr>
              <a:t>Trong cuộc sống, ai cũng có thể có những xung đột lợi ích với cộng đồng và đôi khi có những hành vi đi ngược lại lợi ích chung. Pháp luật quy định rõ những hành vi nào là vi phạm pháp luật mà Nhà nước sẽ cưỡng chế. Những hành vi khác không phù hợp với lợi ích chung của cộng đồng hay xã hội sẽ được coi là thuộc hành vi vi phạm đạo đức.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indent="457200" algn="just">
              <a:lnSpc>
                <a:spcPct val="115000"/>
              </a:lnSpc>
              <a:spcAft>
                <a:spcPts val="0"/>
              </a:spcAft>
            </a:pPr>
            <a:r>
              <a:rPr lang="nl-NL" sz="2800">
                <a:latin typeface="Times New Roman" panose="02020603050405020304" pitchFamily="18" charset="0"/>
                <a:ea typeface="Times New Roman" panose="02020603050405020304" pitchFamily="18" charset="0"/>
                <a:cs typeface="Times New Roman" panose="02020603050405020304" pitchFamily="18" charset="0"/>
              </a:rPr>
              <a:t>Đạo đức là hệ thống các quy tắc, chuẩn mực xã hội mà con người phải tự giác thực hiện cho phù hợp với lợi ích của cộng đồng, của xã hội. Dư luận xã hội và giáo dục là các biện pháp điều chỉnh đạo đức.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indent="457200" algn="just">
              <a:lnSpc>
                <a:spcPct val="115000"/>
              </a:lnSpc>
              <a:spcAft>
                <a:spcPts val="0"/>
              </a:spcAft>
            </a:pPr>
            <a:r>
              <a:rPr lang="nl-NL" sz="2800">
                <a:latin typeface="Times New Roman" panose="02020603050405020304" pitchFamily="18" charset="0"/>
                <a:ea typeface="Times New Roman" panose="02020603050405020304" pitchFamily="18" charset="0"/>
                <a:cs typeface="Times New Roman" panose="02020603050405020304" pitchFamily="18" charset="0"/>
              </a:rPr>
              <a:t>Theo em, những vấn đề đạo đức và pháp luật nảy sinh khi giao tiếp trên mạng đã trở thành phổ biến là gì?</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642072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6959" y="1437095"/>
            <a:ext cx="11019693" cy="1384995"/>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Một số hành vi vi phạm pháp luật về đưa tin trên mạng xã hội được cụ thể hoá kèm theo mức phạt trong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Điều 101, khoản 1 của Nghị định </a:t>
            </a:r>
            <a:r>
              <a:rPr lang="en-US" sz="2800" b="1" i="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15/2020/NĐ-CP</a:t>
            </a:r>
            <a:endPar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3852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311" y="850242"/>
            <a:ext cx="11019693" cy="4893647"/>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 nguyên tắc để nâng cao tính an toàn khi chia sẻ thông tin trên môi trường số:</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Trước khi đăng tin, hãy kiểm tra tin bài có vi phạm pháp luật hay không</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Không chia sẻ tin bài vi phạm pháp luật. Ngoài ra cần phải biết tin tức có chính xác không. Ngày nay trên mạng có rất nhiều tin giả, việc chia sẻ một tin giả chính là tiếp tay cho hành vi tung tin giả.</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Ngay trong cả trường hợp việc đưa tin không vi phạm pháp luật thì cũng phải cân nhắc hậu quả, nhất là khía cạnh đạo đức. Một tin vô hại với người này có thể mang lại tai họa cho một người khác.</a:t>
            </a:r>
          </a:p>
        </p:txBody>
      </p:sp>
    </p:spTree>
    <p:extLst>
      <p:ext uri="{BB962C8B-B14F-4D97-AF65-F5344CB8AC3E}">
        <p14:creationId xmlns:p14="http://schemas.microsoft.com/office/powerpoint/2010/main" val="7552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7572" y="1614554"/>
            <a:ext cx="10691446" cy="3293209"/>
          </a:xfrm>
          <a:prstGeom prst="rect">
            <a:avLst/>
          </a:prstGeom>
        </p:spPr>
        <p:txBody>
          <a:bodyPr wrap="square">
            <a:spAutoFit/>
          </a:bodyPr>
          <a:lstStyle/>
          <a:p>
            <a:pPr algn="ctr">
              <a:spcBef>
                <a:spcPts val="1200"/>
              </a:spcBef>
              <a:spcAft>
                <a:spcPts val="120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latin typeface="Times New Roman" panose="02020603050405020304" pitchFamily="18" charset="0"/>
                <a:ea typeface="Times New Roman" panose="02020603050405020304" pitchFamily="18" charset="0"/>
                <a:cs typeface="Times New Roman" panose="02020603050405020304" pitchFamily="18" charset="0"/>
              </a:rPr>
              <a:t>Khi đưa tin lên mạng, hãy xem xét nội dung các tin bài có vi phạm các quy định của pháp luật hay không. Đừng quên rằng, việc chia sẻ một tin vi phạm luật cũng là vi phạm pháp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luật.</a:t>
            </a:r>
            <a:endParaRPr lang="en-US" sz="280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vi-VN" sz="2800" smtClean="0">
                <a:latin typeface="Times New Roman" panose="02020603050405020304" pitchFamily="18" charset="0"/>
                <a:ea typeface="Times New Roman" panose="02020603050405020304" pitchFamily="18" charset="0"/>
              </a:rPr>
              <a:t>Ngay </a:t>
            </a:r>
            <a:r>
              <a:rPr lang="vi-VN" sz="2800">
                <a:latin typeface="Times New Roman" panose="02020603050405020304" pitchFamily="18" charset="0"/>
                <a:ea typeface="Times New Roman" panose="02020603050405020304" pitchFamily="18" charset="0"/>
              </a:rPr>
              <a:t>khi tin đưa không phạm pháp luật, vẫn phải tính đến các hậu quả của nó khi nó vi phạm những chuẩn mực đạo đức</a:t>
            </a:r>
            <a:endParaRPr lang="en-US" sz="2800"/>
          </a:p>
        </p:txBody>
      </p:sp>
    </p:spTree>
    <p:extLst>
      <p:ext uri="{BB962C8B-B14F-4D97-AF65-F5344CB8AC3E}">
        <p14:creationId xmlns:p14="http://schemas.microsoft.com/office/powerpoint/2010/main" val="4691811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7912" y="1060110"/>
            <a:ext cx="10527323" cy="3416320"/>
          </a:xfrm>
          <a:prstGeom prst="rect">
            <a:avLst/>
          </a:prstGeom>
        </p:spPr>
        <p:txBody>
          <a:bodyPr wrap="square">
            <a:spAutoFit/>
          </a:bodyPr>
          <a:lstStyle/>
          <a:p>
            <a:pPr algn="ctr">
              <a:spcBef>
                <a:spcPts val="1200"/>
              </a:spcBef>
              <a:spcAft>
                <a:spcPts val="1200"/>
              </a:spcAft>
            </a:pPr>
            <a:r>
              <a:rPr lang="en-US" sz="36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KHÁM PHÁ</a:t>
            </a:r>
            <a:endParaRPr lang="en-US" sz="3600" b="1">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Trong </a:t>
            </a:r>
            <a:r>
              <a:rPr lang="vi-VN" sz="2800">
                <a:latin typeface="Times New Roman" panose="02020603050405020304" pitchFamily="18" charset="0"/>
                <a:ea typeface="Times New Roman" panose="02020603050405020304" pitchFamily="18" charset="0"/>
                <a:cs typeface="Times New Roman" panose="02020603050405020304" pitchFamily="18" charset="0"/>
              </a:rPr>
              <a:t>đợt bùng phát dịch Covid-19 vào đầu năm 2021, một cá nhân đã đăng tin sai về hành trình đi lại của một bệnh nhân bị dương tính với virus Covid-19. Sự việc này đã gây hoang mang cho cả một khu dân cư.</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Theo </a:t>
            </a:r>
            <a:r>
              <a:rPr lang="vi-VN" sz="2800">
                <a:latin typeface="Times New Roman" panose="02020603050405020304" pitchFamily="18" charset="0"/>
                <a:ea typeface="Times New Roman" panose="02020603050405020304" pitchFamily="18" charset="0"/>
                <a:cs typeface="Times New Roman" panose="02020603050405020304" pitchFamily="18" charset="0"/>
              </a:rPr>
              <a:t>em, cá nhân trên đã vi phạm điều nào trong bộ các Luật liên quan đến Công nghệ thông tin</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39097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1654" y="1198687"/>
            <a:ext cx="10231272" cy="2123658"/>
          </a:xfrm>
          <a:prstGeom prst="rect">
            <a:avLst/>
          </a:prstGeom>
        </p:spPr>
        <p:txBody>
          <a:bodyPr wrap="square">
            <a:spAutoFit/>
          </a:bodyPr>
          <a:lstStyle/>
          <a:p>
            <a:pPr algn="just">
              <a:spcBef>
                <a:spcPts val="1200"/>
              </a:spcBef>
              <a:spcAft>
                <a:spcPts val="1200"/>
              </a:spcAft>
            </a:pPr>
            <a:r>
              <a:rPr lang="vi-VN"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Hướng dẫn giải:</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1</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Người có hành vi tung tin giả, thông tin sai sự thật về Covid-19 có thể bị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phạt </a:t>
            </a:r>
            <a:r>
              <a:rPr lang="vi-VN" sz="2800">
                <a:latin typeface="Times New Roman" panose="02020603050405020304" pitchFamily="18" charset="0"/>
                <a:ea typeface="Times New Roman" panose="02020603050405020304" pitchFamily="18" charset="0"/>
                <a:cs typeface="Times New Roman" panose="02020603050405020304" pitchFamily="18" charset="0"/>
              </a:rPr>
              <a:t>hành chính theo quy định tại điều 8 khoản 1 Luật An ninh mạng</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2508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4264" y="1073758"/>
            <a:ext cx="10527323" cy="2246769"/>
          </a:xfrm>
          <a:prstGeom prst="rect">
            <a:avLst/>
          </a:prstGeom>
        </p:spPr>
        <p:txBody>
          <a:bodyPr wrap="square">
            <a:spAutoFit/>
          </a:bodyPr>
          <a:lstStyle/>
          <a:p>
            <a:pPr algn="ctr">
              <a:spcBef>
                <a:spcPts val="1200"/>
              </a:spcBef>
              <a:spcAft>
                <a:spcPts val="1200"/>
              </a:spcAft>
            </a:pPr>
            <a:r>
              <a:rPr lang="en-US" sz="36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KHÁM PHÁ</a:t>
            </a:r>
            <a:endParaRPr lang="en-US" sz="3600" b="1">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a:latin typeface="Times New Roman" panose="02020603050405020304" pitchFamily="18" charset="0"/>
                <a:ea typeface="Times New Roman" panose="02020603050405020304" pitchFamily="18" charset="0"/>
                <a:cs typeface="Times New Roman" panose="02020603050405020304" pitchFamily="18" charset="0"/>
              </a:rPr>
              <a:t> Trên mạng hiện nay có rất nhiều quảng cáo sai sự thật. Quảng cáo sai về tác dụng của một loại thuốc sẽ bị phạt theo mục nào của điều khoản 101 khoản 1 của Nghị định 15/2020/NĐ-CP?</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437900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1654" y="1198687"/>
            <a:ext cx="10231272" cy="1692771"/>
          </a:xfrm>
          <a:prstGeom prst="rect">
            <a:avLst/>
          </a:prstGeom>
        </p:spPr>
        <p:txBody>
          <a:bodyPr wrap="square">
            <a:spAutoFit/>
          </a:bodyPr>
          <a:lstStyle/>
          <a:p>
            <a:pPr algn="just">
              <a:spcBef>
                <a:spcPts val="1200"/>
              </a:spcBef>
              <a:spcAft>
                <a:spcPts val="1200"/>
              </a:spcAft>
            </a:pPr>
            <a:r>
              <a:rPr lang="vi-VN"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Hướng dẫn giải:</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2</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Quảng cáo sai về tác dụng của một loại thuốc sẽ bị phạt theo mục a của điều 101 khoản của Nghị định 15/202/NĐ-CP?</a:t>
            </a:r>
          </a:p>
        </p:txBody>
      </p:sp>
    </p:spTree>
    <p:extLst>
      <p:ext uri="{BB962C8B-B14F-4D97-AF65-F5344CB8AC3E}">
        <p14:creationId xmlns:p14="http://schemas.microsoft.com/office/powerpoint/2010/main" val="560695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012033" y="2284913"/>
            <a:ext cx="10152185" cy="2764215"/>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Em hiểu thế nào là quyền tác giả? Tác giả của một tác phẩm (bức tranh, chương trình máy tính) có những quyền gì đối với tác phẩm của mình?</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itle 1"/>
          <p:cNvSpPr>
            <a:spLocks noGrp="1"/>
          </p:cNvSpPr>
          <p:nvPr>
            <p:ph type="title"/>
          </p:nvPr>
        </p:nvSpPr>
        <p:spPr>
          <a:xfrm>
            <a:off x="830325" y="136478"/>
            <a:ext cx="10515600" cy="1157892"/>
          </a:xfrm>
        </p:spPr>
        <p:txBody>
          <a:bodyPr>
            <a:noAutofit/>
          </a:bodyPr>
          <a:lstStyle/>
          <a:p>
            <a:pPr algn="ctr"/>
            <a:r>
              <a:rPr lang="en-US" sz="3600" b="1" smtClean="0">
                <a:solidFill>
                  <a:srgbClr val="C00000"/>
                </a:solidFill>
                <a:latin typeface="Times New Roman" panose="02020603050405020304" pitchFamily="18" charset="0"/>
                <a:cs typeface="Times New Roman" panose="02020603050405020304" pitchFamily="18" charset="0"/>
              </a:rPr>
              <a:t>HOẠT ĐỘNG 3</a:t>
            </a:r>
            <a:br>
              <a:rPr lang="en-US" sz="3600" b="1" smtClean="0">
                <a:solidFill>
                  <a:srgbClr val="C00000"/>
                </a:solidFill>
                <a:latin typeface="Times New Roman" panose="02020603050405020304" pitchFamily="18" charset="0"/>
                <a:cs typeface="Times New Roman" panose="02020603050405020304" pitchFamily="18" charset="0"/>
              </a:rPr>
            </a:br>
            <a:r>
              <a:rPr lang="en-US" sz="3600" b="1" smtClean="0">
                <a:solidFill>
                  <a:srgbClr val="C00000"/>
                </a:solidFill>
                <a:latin typeface="Times New Roman" panose="02020603050405020304" pitchFamily="18" charset="0"/>
                <a:cs typeface="Times New Roman" panose="02020603050405020304" pitchFamily="18" charset="0"/>
              </a:rPr>
              <a:t>Tìm hiểu về quyền tác giả</a:t>
            </a:r>
            <a:endParaRPr lang="en-US"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5452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9614" y="410021"/>
            <a:ext cx="6122189" cy="678327"/>
          </a:xfrm>
          <a:prstGeom prst="rect">
            <a:avLst/>
          </a:prstGeom>
        </p:spPr>
        <p:txBody>
          <a:bodyPr wrap="none">
            <a:spAutoFit/>
          </a:bodyPr>
          <a:lstStyle/>
          <a:p>
            <a:pPr algn="just">
              <a:lnSpc>
                <a:spcPct val="115000"/>
              </a:lnSpc>
              <a:spcAft>
                <a:spcPts val="0"/>
              </a:spcAft>
            </a:pPr>
            <a:r>
              <a:rPr lang="vi-VN" sz="36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 Quyền tác giả và bản quyền</a:t>
            </a:r>
            <a:endParaRPr lang="en-US" sz="360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4"/>
          <p:cNvSpPr/>
          <p:nvPr/>
        </p:nvSpPr>
        <p:spPr>
          <a:xfrm>
            <a:off x="671337" y="1475243"/>
            <a:ext cx="10748689" cy="3724096"/>
          </a:xfrm>
          <a:prstGeom prst="rect">
            <a:avLst/>
          </a:prstGeom>
        </p:spPr>
        <p:txBody>
          <a:bodyPr wrap="square">
            <a:spAutoFit/>
          </a:bodyPr>
          <a:lstStyle/>
          <a:p>
            <a:pPr algn="just">
              <a:spcBef>
                <a:spcPts val="1200"/>
              </a:spcBef>
              <a:spcAft>
                <a:spcPts val="1200"/>
              </a:spcAft>
            </a:pPr>
            <a:r>
              <a:rPr lang="vi-VN" sz="2800" b="1">
                <a:solidFill>
                  <a:srgbClr val="538135"/>
                </a:solidFill>
                <a:latin typeface="Times New Roman" panose="02020603050405020304" pitchFamily="18" charset="0"/>
                <a:ea typeface="Times New Roman" panose="02020603050405020304" pitchFamily="18" charset="0"/>
                <a:cs typeface="Times New Roman" panose="02020603050405020304" pitchFamily="18" charset="0"/>
              </a:rPr>
              <a:t>a) Quyền tác giả</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Quyền tác giả</a:t>
            </a:r>
            <a:r>
              <a:rPr lang="vi-VN" sz="2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là quyền của tổ chức, cá nhân đối với tác phẩm do mình sáng tạo ra hoặc sở hữu.</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Trong luật sở hữu trí tuệ được Quốc Hội ban hành ngày 25 tháng 6 năm 2019, quy định quyền tác giả đối với tác phẩm (bài thơ, bài báo, bức tranh, hình vẽ, chương trình máy tính, sưu tầm dữ liệu,....) bao gồm quyền nhân thân và quyền tài sản. Trong đó:</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5317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0877" y="1783440"/>
            <a:ext cx="10307209" cy="3108543"/>
          </a:xfrm>
          <a:prstGeom prst="rect">
            <a:avLst/>
          </a:prstGeom>
        </p:spPr>
        <p:txBody>
          <a:bodyPr wrap="square">
            <a:spAutoFit/>
          </a:bodyPr>
          <a:lstStyle/>
          <a:p>
            <a:pPr algn="just">
              <a:spcBef>
                <a:spcPts val="1200"/>
              </a:spcBef>
              <a:spcAft>
                <a:spcPts val="1200"/>
              </a:spcAft>
            </a:pPr>
            <a:r>
              <a:rPr lang="vi-VN" sz="2800" i="1">
                <a:latin typeface="Times New Roman" panose="02020603050405020304" pitchFamily="18" charset="0"/>
                <a:ea typeface="Times New Roman" panose="02020603050405020304" pitchFamily="18" charset="0"/>
                <a:cs typeface="Times New Roman" panose="02020603050405020304" pitchFamily="18" charset="0"/>
              </a:rPr>
              <a:t>+ </a:t>
            </a:r>
            <a:r>
              <a:rPr lang="vi-VN"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Quyền nhân thân</a:t>
            </a:r>
            <a:r>
              <a:rPr lang="vi-VN" sz="2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bao gồm các quyền: Đặt tên cho tác phẩm; Đứng tên thật hoặc bút danh trên tác phẩm; được nêu tên thật hoặc bút danh khi tác phẩm được công bố, sử dụng; Công bố tác phẩm hoặc cho phép người khác công bố tác phẩm; Bảo vệ sự toàn vẹn của tác phẩm, không cho người khác sửa chữa, cắt xén hoặc xuyên tạc tác phẩm dưới bất kì hình thức nào gây phương hại đến danh dự và uy tín của tác phẩm</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0758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986621268"/>
              </p:ext>
            </p:extLst>
          </p:nvPr>
        </p:nvGraphicFramePr>
        <p:xfrm>
          <a:off x="3375895" y="8773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Pentagon 8"/>
          <p:cNvSpPr/>
          <p:nvPr/>
        </p:nvSpPr>
        <p:spPr>
          <a:xfrm>
            <a:off x="110837" y="1551709"/>
            <a:ext cx="3810004" cy="4239491"/>
          </a:xfrm>
          <a:prstGeom prst="sun">
            <a:avLst/>
          </a:prstGeom>
          <a:scene3d>
            <a:camera prst="perspectiveFront"/>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Nội dung bài học</a:t>
            </a:r>
          </a:p>
        </p:txBody>
      </p:sp>
    </p:spTree>
    <p:extLst>
      <p:ext uri="{BB962C8B-B14F-4D97-AF65-F5344CB8AC3E}">
        <p14:creationId xmlns:p14="http://schemas.microsoft.com/office/powerpoint/2010/main" val="194667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116" y="2070043"/>
            <a:ext cx="10266266" cy="1384995"/>
          </a:xfrm>
          <a:prstGeom prst="rect">
            <a:avLst/>
          </a:prstGeom>
        </p:spPr>
        <p:txBody>
          <a:bodyPr wrap="square">
            <a:spAutoFit/>
          </a:bodyPr>
          <a:lstStyle/>
          <a:p>
            <a:pPr algn="just">
              <a:spcBef>
                <a:spcPts val="1200"/>
              </a:spcBef>
              <a:spcAft>
                <a:spcPts val="1200"/>
              </a:spcAft>
            </a:pPr>
            <a:r>
              <a:rPr lang="vi-VN" sz="2800" i="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Quyền tài sản </a:t>
            </a:r>
            <a:r>
              <a:rPr lang="vi-VN" sz="2800">
                <a:latin typeface="Times New Roman" panose="02020603050405020304" pitchFamily="18" charset="0"/>
                <a:ea typeface="Times New Roman" panose="02020603050405020304" pitchFamily="18" charset="0"/>
                <a:cs typeface="Times New Roman" panose="02020603050405020304" pitchFamily="18" charset="0"/>
              </a:rPr>
              <a:t>bao gồm các quyền: Làm tác phẩm phái sinh; Sao chép tác phẩm; Truyền đạt tác phẩm đến công chúng; Cho thuê bản gốc hoặc bản sao chương trinh máy tính,...</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9376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16169" y="980825"/>
            <a:ext cx="10996246" cy="5856387"/>
          </a:xfrm>
          <a:prstGeom prst="cloudCallout">
            <a:avLst>
              <a:gd name="adj1" fmla="val -42056"/>
              <a:gd name="adj2" fmla="val 36865"/>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vi phạm bản quyền trong các tình huống sau?</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Hoàng mua với giá rất rẻ một thẻ nhớ USB chứa các video âm nhạc màn người bán đã sưu tầm từ trên Internet không có thoả thuận gì với tác giả hay ca sĩ biểu diễn.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Lan mua một phần mềm có bản quyền trên đĩa CD . Sau khi cài đặt trên máy tính của mình. Lan cài thêm trên máy của một bạn thân.</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3" name="Title 1"/>
          <p:cNvSpPr>
            <a:spLocks noGrp="1"/>
          </p:cNvSpPr>
          <p:nvPr>
            <p:ph type="title"/>
          </p:nvPr>
        </p:nvSpPr>
        <p:spPr>
          <a:xfrm>
            <a:off x="896815" y="0"/>
            <a:ext cx="10515600" cy="1157892"/>
          </a:xfrm>
        </p:spPr>
        <p:txBody>
          <a:bodyPr>
            <a:noAutofit/>
          </a:bodyPr>
          <a:lstStyle/>
          <a:p>
            <a:pPr algn="ctr"/>
            <a:r>
              <a:rPr lang="en-US" sz="3600" b="1" smtClean="0">
                <a:solidFill>
                  <a:srgbClr val="C00000"/>
                </a:solidFill>
                <a:latin typeface="Times New Roman" panose="02020603050405020304" pitchFamily="18" charset="0"/>
                <a:cs typeface="Times New Roman" panose="02020603050405020304" pitchFamily="18" charset="0"/>
              </a:rPr>
              <a:t>HOẠT ĐỘNG 4</a:t>
            </a:r>
            <a:br>
              <a:rPr lang="en-US" sz="3600" b="1" smtClean="0">
                <a:solidFill>
                  <a:srgbClr val="C00000"/>
                </a:solidFill>
                <a:latin typeface="Times New Roman" panose="02020603050405020304" pitchFamily="18" charset="0"/>
                <a:cs typeface="Times New Roman" panose="02020603050405020304" pitchFamily="18" charset="0"/>
              </a:rPr>
            </a:br>
            <a:r>
              <a:rPr lang="en-US" sz="3600" b="1" smtClean="0">
                <a:solidFill>
                  <a:srgbClr val="C00000"/>
                </a:solidFill>
                <a:latin typeface="Times New Roman" panose="02020603050405020304" pitchFamily="18" charset="0"/>
                <a:cs typeface="Times New Roman" panose="02020603050405020304" pitchFamily="18" charset="0"/>
              </a:rPr>
              <a:t>Tìm hiểu về vi phạm bản quyền</a:t>
            </a:r>
            <a:endParaRPr lang="en-US"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5846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774" y="534371"/>
            <a:ext cx="10597662" cy="5940088"/>
          </a:xfrm>
          <a:prstGeom prst="rect">
            <a:avLst/>
          </a:prstGeom>
        </p:spPr>
        <p:txBody>
          <a:bodyPr wrap="square">
            <a:spAutoFit/>
          </a:bodyPr>
          <a:lstStyle/>
          <a:p>
            <a:pPr algn="just">
              <a:spcBef>
                <a:spcPts val="1200"/>
              </a:spcBef>
              <a:spcAft>
                <a:spcPts val="1200"/>
              </a:spcAft>
            </a:pPr>
            <a:r>
              <a:rPr lang="vi-VN" sz="2800" b="1">
                <a:solidFill>
                  <a:srgbClr val="ED7D31"/>
                </a:solidFill>
                <a:latin typeface="Times New Roman" panose="02020603050405020304" pitchFamily="18" charset="0"/>
                <a:ea typeface="Calibri" panose="020F0502020204030204" pitchFamily="34" charset="0"/>
                <a:cs typeface="Times New Roman" panose="02020603050405020304" pitchFamily="18" charset="0"/>
              </a:rPr>
              <a:t>b) Vi phạm bản quyền đối với các sản phẩm tin học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 phạm quyền tài sản hay quyền nhân thân đều là vi phạm bản quyền. Hành vi vi phạm bản quyền rất đa dạng. Sau đây là một số hành vi vi phạm bản quyền đối với các tác phẩm số:</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Mạo danh tác giả.</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Công bố mà không được phép.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Sửa chữa, chuyển thể phần mềm dữ liệu mà không được phép của tác giả.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Sử dụng phần mềm lậu, không mua quyền sử dụng phần mềm đối với các phần mềm phải trả tiền</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9215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839" y="1293516"/>
            <a:ext cx="10925907" cy="4031873"/>
          </a:xfrm>
          <a:prstGeom prst="rect">
            <a:avLst/>
          </a:prstGeom>
        </p:spPr>
        <p:txBody>
          <a:bodyPr wrap="square">
            <a:spAutoFit/>
          </a:bodyPr>
          <a:lstStyle/>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Phá khoá phần mềm, vô hiệu hoá các biện pháp kĩ thuật do chủ sở hữu quyền tác giả thiết lập.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Làm bản phái sinh, phân phối dữ liệu hay phần mềm, kể cả bản phái sinh mà không được phép.</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Chiếm đoạt mã phần mềm.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Đăng tải các tác phẩm, kể cả bản phái sinh mà không có sự cho phép của chủ sở hữu.</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28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4328" y="562841"/>
            <a:ext cx="10761785" cy="3600986"/>
          </a:xfrm>
          <a:prstGeom prst="rect">
            <a:avLst/>
          </a:prstGeom>
        </p:spPr>
        <p:txBody>
          <a:bodyPr wrap="square">
            <a:spAutoFit/>
          </a:bodyPr>
          <a:lstStyle/>
          <a:p>
            <a:pPr algn="just">
              <a:spcBef>
                <a:spcPts val="1200"/>
              </a:spcBef>
              <a:spcAft>
                <a:spcPts val="1200"/>
              </a:spcAft>
            </a:pPr>
            <a:r>
              <a:rPr lang="en-US" sz="2800" b="1">
                <a:solidFill>
                  <a:srgbClr val="ED7D31"/>
                </a:solidFill>
                <a:latin typeface="Times New Roman" panose="02020603050405020304" pitchFamily="18" charset="0"/>
                <a:ea typeface="Calibri" panose="020F0502020204030204" pitchFamily="34" charset="0"/>
                <a:cs typeface="Times New Roman" panose="02020603050405020304" pitchFamily="18" charset="0"/>
              </a:rPr>
              <a:t>c) Tôn trọng bản quyền trong tin học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Trong tin học, khi mua phần mềm, cần phân biệt rõ việc mua bản quyền với mua quyền sử dụng (licence).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mua bản quyền thì người mua có quyền thực hiện các hoạt động kinh doanh đối với tác phẩm đó giống như cách Google mua Youtube.</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Còn nếu chỉ mua quyền sử dụng thì chỉ được sử dụng.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1232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0751" y="1407828"/>
            <a:ext cx="10385947" cy="4031873"/>
          </a:xfrm>
          <a:prstGeom prst="rect">
            <a:avLst/>
          </a:prstGeom>
        </p:spPr>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Quyền sử dụng phần mềm máy tính theo số máy được cài đặt. Nếu mua quyền sử dụng cho một máy rồi cài lại cho máy thứ hai là vi phạm bản quyền.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lĩnh vực tin học, vi phạm bản quyền có thể gây thiệt hại rất lớn cho người đầu tư vì sản phẩm có một số đặc tính:</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Dễ sao chép với chi phí rất thấp.</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Dễ phát tán trên quy mô lớn. </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369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786" y="662727"/>
            <a:ext cx="10668000" cy="5416868"/>
          </a:xfrm>
          <a:prstGeom prst="rect">
            <a:avLst/>
          </a:prstGeom>
        </p:spPr>
        <p:txBody>
          <a:bodyPr wrap="square">
            <a:spAutoFit/>
          </a:bodyPr>
          <a:lstStyle/>
          <a:p>
            <a:pPr algn="just">
              <a:spcBef>
                <a:spcPts val="1200"/>
              </a:spcBef>
              <a:spcAft>
                <a:spcPts val="1200"/>
              </a:spcAft>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Nhà nước </a:t>
            </a:r>
            <a:r>
              <a:rPr lang="vi-VN" sz="2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a:t>
            </a:r>
            <a:r>
              <a:rPr lang="en-US" sz="2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ệ</a:t>
            </a:r>
            <a:r>
              <a:rPr lang="vi-VN" sz="2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 </a:t>
            </a: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Nam đã có quy định rất rõ ràng về những hành vi vi phạm quyền tác giả. Ví dụ nghị định số 131/2013/NĐ-CP quy định những hành vi vi phạm bản quyền như sau:</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“Truyền đạt tác phẩm đến công chúng mà không được phép của chủ sở hữu quyền tác giả”. Việc đưa dữ liệu hay phần mềm của người khác lên mạng không được phép sẽ bị phạt.</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 chép tác phẩm mà không được phép của chủ sở hữu quyền tác giả”. Việc sao chép lậu dữ liệu hay phần mềm sẽ bị phạt.</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“Cố ý hủy bỏ hoặc làm vô hiệu các biện pháp kĩ thuật, công nghệ do chủ sở hữu quyền tác giả thực hiện để bảo vệ quyền tác giả đối với tác phẩm của mình”. Những ai bẻ khóa phần mềm (crack) để dùng sẽ bị phạt.</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64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909" y="92621"/>
            <a:ext cx="11558953" cy="6617196"/>
          </a:xfrm>
          <a:prstGeom prst="rect">
            <a:avLst/>
          </a:prstGeom>
        </p:spPr>
        <p:txBody>
          <a:bodyPr wrap="square">
            <a:spAutoFit/>
          </a:bodyPr>
          <a:lstStyle/>
          <a:p>
            <a:pPr algn="ctr">
              <a:spcBef>
                <a:spcPts val="1200"/>
              </a:spcBef>
              <a:spcAft>
                <a:spcPts val="1200"/>
              </a:spcAft>
            </a:pPr>
            <a:r>
              <a:rPr lang="en-US" sz="32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Ghi nhớ</a:t>
            </a:r>
          </a:p>
          <a:p>
            <a:pPr marL="457200" indent="-457200" algn="just">
              <a:spcBef>
                <a:spcPts val="1200"/>
              </a:spcBef>
              <a:spcAft>
                <a:spcPts val="1200"/>
              </a:spcAft>
              <a:buFont typeface="Arial" panose="020B0604020202020204" pitchFamily="34" charset="0"/>
              <a:buChar char="•"/>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Quyền tác giả là quyền của tổ chức, cá nhân đối với tác phẩm do mình sáng tạo ra hoặc sở hữu. Khái niệm quyền tác giả và bản quyền không hoàn toàn tương đồng, tuy nhiên, trong thực tế chúng thường được dùng chung. Trong các văn bản pháp luật Việt Nam sử dụng từ ngữ chính thức là quyền tác giả.</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1200"/>
              </a:spcBef>
              <a:spcAft>
                <a:spcPts val="1200"/>
              </a:spcAft>
              <a:buFont typeface="Arial" panose="020B0604020202020204" pitchFamily="34" charset="0"/>
              <a:buChar char="•"/>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mềm và dữ liệu số đặc biệt dễ bị xâm phạm bản quyền do dễ sao chép, dễ phát tán.</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1200"/>
              </a:spcBef>
              <a:spcAft>
                <a:spcPts val="1200"/>
              </a:spcAft>
              <a:buFont typeface="Arial" panose="020B0604020202020204" pitchFamily="34" charset="0"/>
              <a:buChar char="•"/>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 vi phạm bản quyền là hành vi phạm pháp, làm tổn hại đến việc kinh doanh của các chủ sở hữu, ảnh hưởng xấu đến những ngành tạo ra sản phẩm trí tuệ, trong đó có tin học.</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1200"/>
              </a:spcBef>
              <a:spcAft>
                <a:spcPts val="1200"/>
              </a:spcAft>
              <a:buFont typeface="Arial" panose="020B0604020202020204" pitchFamily="34" charset="0"/>
              <a:buChar char="•"/>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 nước đã ban hành nhiều quy định xử lí các hành vi vi phạm bản quyền. Hãy tôn trọng bản quyền để phát triển các ngành tạo ra sản phẩm trí tuệ, trong đó có tin học.</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561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55609" y="1048562"/>
            <a:ext cx="10808677" cy="4801314"/>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nl-NL"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Trong các hành vi sau, những hành vi nào là vi phạm bản quyền?</a:t>
            </a:r>
            <a:endPar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Sao chép các đĩa cài đặt phần mềm</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Một người bạn của em mua tài khoản học một khóa tiếng Anh trực tuyến. Em mượn tài khoản để cùng học.</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Phá khóa phần mềm chỉ để thử khả năng phá khóa chứ không dùng</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Em dùng nhờ một phần mềm trên máy tính của </a:t>
            </a: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3D Check Mark Images – Browse 55,018 Stock Photos, Vectors, and Video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0648" y="2088107"/>
            <a:ext cx="1002921" cy="9026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3D Check Mark Images – Browse 55,018 Stock Photos, Vectors, and Video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0648" y="2813315"/>
            <a:ext cx="1002921" cy="9026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3D Check Mark Images – Browse 55,018 Stock Photos, Vectors, and Video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0648" y="3989837"/>
            <a:ext cx="1002921" cy="90262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896815" y="234180"/>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Trò chơi: Ai nhanh hơn</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71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69492" y="1744599"/>
            <a:ext cx="9112154" cy="1055608"/>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nêu ví dụ về một hành vi vi phạm bản quyền đối với sản phẩm tin học</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3088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18623" y="1495038"/>
            <a:ext cx="11418276" cy="5036272"/>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Xem xét tình huống sau và trả lời câu hỏi:</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Do mâu thuẫn ở một diễn đàn trên mạng, một nhóm nữ sinh đánh một bạn nữ khác. Các bạn ở xung quanh đã không can ngăn mà còn quay phim rồi đưa lên mạng xã hội. Do có nhiều bình luận thiếu thiện ý trên mạng xã hội dẫn đến xấu hổ với bạn bè, nạn nhân đã bỏ nhà ra đi không để lại lời nhắn.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800" b="1">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1. Trong tình huống trên, hành vi nào vi phạm pháp luật, hành vi nào vi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p</a:t>
            </a:r>
            <a:r>
              <a:rPr lang="en-US" sz="2800">
                <a:latin typeface="Times New Roman" panose="02020603050405020304" pitchFamily="18" charset="0"/>
                <a:ea typeface="Times New Roman" panose="02020603050405020304" pitchFamily="18" charset="0"/>
                <a:cs typeface="Times New Roman" panose="02020603050405020304" pitchFamily="18" charset="0"/>
              </a:rPr>
              <a:t>h</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ạm </a:t>
            </a:r>
            <a:r>
              <a:rPr lang="vi-VN" sz="2800">
                <a:latin typeface="Times New Roman" panose="02020603050405020304" pitchFamily="18" charset="0"/>
                <a:ea typeface="Times New Roman" panose="02020603050405020304" pitchFamily="18" charset="0"/>
                <a:cs typeface="Times New Roman" panose="02020603050405020304" pitchFamily="18" charset="0"/>
              </a:rPr>
              <a:t>đạo đức?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2. Theo em, yếu tố nào của Internet đã khiến sự việc trở nên trầm trọng?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Title 1"/>
          <p:cNvSpPr txBox="1">
            <a:spLocks/>
          </p:cNvSpPr>
          <p:nvPr/>
        </p:nvSpPr>
        <p:spPr>
          <a:xfrm>
            <a:off x="769961" y="191069"/>
            <a:ext cx="10515600" cy="11578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mtClean="0">
                <a:solidFill>
                  <a:srgbClr val="C00000"/>
                </a:solidFill>
                <a:latin typeface="Times New Roman" panose="02020603050405020304" pitchFamily="18" charset="0"/>
                <a:cs typeface="Times New Roman" panose="02020603050405020304" pitchFamily="18" charset="0"/>
              </a:rPr>
              <a:t>HOẠT ĐỘNG 1</a:t>
            </a:r>
            <a:br>
              <a:rPr lang="en-US" sz="3600" b="1" smtClean="0">
                <a:solidFill>
                  <a:srgbClr val="C00000"/>
                </a:solidFill>
                <a:latin typeface="Times New Roman" panose="02020603050405020304" pitchFamily="18" charset="0"/>
                <a:cs typeface="Times New Roman" panose="02020603050405020304" pitchFamily="18" charset="0"/>
              </a:rPr>
            </a:br>
            <a:r>
              <a:rPr lang="en-US" sz="3600" b="1" smtClean="0">
                <a:solidFill>
                  <a:srgbClr val="C00000"/>
                </a:solidFill>
                <a:latin typeface="Times New Roman" panose="02020603050405020304" pitchFamily="18" charset="0"/>
                <a:cs typeface="Times New Roman" panose="02020603050405020304" pitchFamily="18" charset="0"/>
              </a:rPr>
              <a:t>Hành vi vi phạm pháp luật hay đạo đức</a:t>
            </a:r>
            <a:endParaRPr lang="en-US" sz="36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2513" y="650251"/>
            <a:ext cx="10167583" cy="5878532"/>
          </a:xfrm>
          <a:prstGeom prst="rect">
            <a:avLst/>
          </a:prstGeom>
        </p:spPr>
        <p:txBody>
          <a:bodyPr wrap="square">
            <a:spAutoFit/>
          </a:bodyPr>
          <a:lstStyle/>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 phạm bản quyền là việc sử dụng các tác phẩm được bảo vệ bởi quy định pháp luật một cách trái phép, trừ khi có sự cho phép, do đó vi phạm một số quyền độc quyền được cấp cho chủ bản quyền, như quyền sao chép, phân phối, hiển thị hoặc thực hiện công việc được bảo vệ, hoặc để thực hiện các tác phẩm phái sinh.</a:t>
            </a:r>
          </a:p>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Ví dụ cụ thể: </a:t>
            </a:r>
          </a:p>
          <a:p>
            <a:pPr algn="just">
              <a:spcBef>
                <a:spcPts val="600"/>
              </a:spcBef>
              <a:spcAft>
                <a:spcPts val="600"/>
              </a:spcAft>
              <a:buFont typeface="Arial" panose="020B0604020202020204" pitchFamily="34" charset="0"/>
              <a:buChar char="•"/>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Oracle kiện Google với cáo buộc vi phạm bản quyền Java;</a:t>
            </a:r>
          </a:p>
          <a:p>
            <a:pPr algn="just">
              <a:spcBef>
                <a:spcPts val="600"/>
              </a:spcBef>
              <a:spcAft>
                <a:spcPts val="600"/>
              </a:spcAft>
              <a:buFont typeface="Arial" panose="020B0604020202020204" pitchFamily="34" charset="0"/>
              <a:buChar char="•"/>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Apple kiện Microsoft cáo buộc về hành vi xâm phạm bản quyền MAC;</a:t>
            </a:r>
          </a:p>
          <a:p>
            <a:pPr algn="just">
              <a:spcBef>
                <a:spcPts val="600"/>
              </a:spcBef>
              <a:spcAft>
                <a:spcPts val="600"/>
              </a:spcAft>
              <a:buFont typeface="Arial" panose="020B0604020202020204" pitchFamily="34" charset="0"/>
              <a:buChar char="•"/>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 ty tin học Lạc Việt và Công ty Microsoft Việt Nam khởi kiện Công ty TNHH Quốc tế Gold Long John Đồng Nai Việt Nam vì cho rằng có hành vi sử dụng phần mềm bất hợp pháp.</a:t>
            </a:r>
          </a:p>
        </p:txBody>
      </p:sp>
    </p:spTree>
    <p:extLst>
      <p:ext uri="{BB962C8B-B14F-4D97-AF65-F5344CB8AC3E}">
        <p14:creationId xmlns:p14="http://schemas.microsoft.com/office/powerpoint/2010/main" val="16550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815" y="111350"/>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BÀI TẬP</a:t>
            </a:r>
            <a:endParaRPr lang="en-US" b="1">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68923" y="871641"/>
            <a:ext cx="11371385" cy="4770537"/>
          </a:xfrm>
          <a:prstGeom prst="rect">
            <a:avLst/>
          </a:prstGeom>
        </p:spPr>
        <p:txBody>
          <a:bodyPr wrap="square">
            <a:spAutoFit/>
          </a:bodyPr>
          <a:lstStyle/>
          <a:p>
            <a:pPr algn="just">
              <a:spcBef>
                <a:spcPts val="1200"/>
              </a:spcBef>
              <a:spcAft>
                <a:spcPts val="1200"/>
              </a:spcAft>
            </a:pPr>
            <a:r>
              <a:rPr lang="nl-NL" sz="2800"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1: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các ý kiến sau, em đồng ý, không đồng ý hay chỉ đồng ý một phần với các ý kiến nào? Tại sao?</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Chúng ta có quyền đưa lên mạng xã hội tất cả các tin không phải là tin giả</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Chúng ta có quyền đưa lên mạng xã hội tất cả các tin miễn là không có hại đến cá nhân ai.</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Chúng ta có quyền đưa lên mạng xã hội tất cả các tin miễn là không vi phạm pháp luật</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 có sai không, sai ở đâu?</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0826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3916" y="1321517"/>
            <a:ext cx="9412406" cy="2739211"/>
          </a:xfrm>
          <a:prstGeom prst="rect">
            <a:avLst/>
          </a:prstGeom>
        </p:spPr>
        <p:txBody>
          <a:bodyPr wrap="square">
            <a:spAutoFit/>
          </a:bodyPr>
          <a:lstStyle/>
          <a:p>
            <a:pPr>
              <a:spcBef>
                <a:spcPts val="1200"/>
              </a:spcBef>
              <a:spcAft>
                <a:spcPts val="1200"/>
              </a:spcAft>
            </a:pPr>
            <a:r>
              <a:rPr lang="vi-VN" sz="2800" b="1">
                <a:latin typeface="+mj-lt"/>
              </a:rPr>
              <a:t>Câu 1. </a:t>
            </a:r>
            <a:endParaRPr lang="vi-VN" sz="2800">
              <a:latin typeface="+mj-lt"/>
            </a:endParaRPr>
          </a:p>
          <a:p>
            <a:pPr>
              <a:spcBef>
                <a:spcPts val="1200"/>
              </a:spcBef>
              <a:spcAft>
                <a:spcPts val="1200"/>
              </a:spcAft>
            </a:pPr>
            <a:r>
              <a:rPr lang="vi-VN" sz="2800">
                <a:latin typeface="+mj-lt"/>
              </a:rPr>
              <a:t> a. Không đồng ý </a:t>
            </a:r>
          </a:p>
          <a:p>
            <a:pPr>
              <a:spcBef>
                <a:spcPts val="1200"/>
              </a:spcBef>
              <a:spcAft>
                <a:spcPts val="1200"/>
              </a:spcAft>
            </a:pPr>
            <a:r>
              <a:rPr lang="vi-VN" sz="2800">
                <a:latin typeface="+mj-lt"/>
              </a:rPr>
              <a:t> b. Đồng ý một phần</a:t>
            </a:r>
          </a:p>
          <a:p>
            <a:pPr>
              <a:spcBef>
                <a:spcPts val="1200"/>
              </a:spcBef>
              <a:spcAft>
                <a:spcPts val="1200"/>
              </a:spcAft>
            </a:pPr>
            <a:r>
              <a:rPr lang="vi-VN" sz="2800">
                <a:latin typeface="+mj-lt"/>
              </a:rPr>
              <a:t> c. Đồng </a:t>
            </a:r>
            <a:r>
              <a:rPr lang="vi-VN" sz="2800" smtClean="0">
                <a:latin typeface="+mj-lt"/>
              </a:rPr>
              <a:t>ý</a:t>
            </a:r>
            <a:endParaRPr lang="vi-VN" sz="2800">
              <a:latin typeface="+mj-lt"/>
            </a:endParaRPr>
          </a:p>
        </p:txBody>
      </p:sp>
    </p:spTree>
    <p:extLst>
      <p:ext uri="{BB962C8B-B14F-4D97-AF65-F5344CB8AC3E}">
        <p14:creationId xmlns:p14="http://schemas.microsoft.com/office/powerpoint/2010/main" val="14026156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815" y="234180"/>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BÀI TẬP</a:t>
            </a:r>
            <a:endParaRPr lang="en-US" b="1">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73548" y="1936166"/>
            <a:ext cx="10762134" cy="2554545"/>
          </a:xfrm>
          <a:prstGeom prst="rect">
            <a:avLst/>
          </a:prstGeom>
        </p:spPr>
        <p:txBody>
          <a:bodyPr wrap="square">
            <a:spAutoFit/>
          </a:bodyPr>
          <a:lstStyle/>
          <a:p>
            <a:pPr algn="just">
              <a:spcBef>
                <a:spcPts val="1200"/>
              </a:spcBef>
              <a:spcAft>
                <a:spcPts val="1200"/>
              </a:spcAft>
            </a:pPr>
            <a:r>
              <a:rPr lang="nl-NL" sz="2800" b="1" i="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a:t>
            </a:r>
            <a:r>
              <a:rPr lang="nl-NL" sz="2800"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đại dịch Covid-19, một người dùng Facebook đã chia sẻ tin “Bắt đầu từ ngày 28/3/2020, toàn thành phố Hồ Chí Minh sẽ bị phong tỏa trong 14 ngày, ...”. Khi bị triệu tập để xử phạt, người này đã chứng minh rằng anh ta chỉ đưa lại một tin chứ không bịa.</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này có sai không, sai ở đâu?</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49568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9325" y="1771893"/>
            <a:ext cx="9412406" cy="954107"/>
          </a:xfrm>
          <a:prstGeom prst="rect">
            <a:avLst/>
          </a:prstGeom>
        </p:spPr>
        <p:txBody>
          <a:bodyPr wrap="square">
            <a:spAutoFit/>
          </a:bodyPr>
          <a:lstStyle/>
          <a:p>
            <a:pPr>
              <a:spcBef>
                <a:spcPts val="1200"/>
              </a:spcBef>
              <a:spcAft>
                <a:spcPts val="1200"/>
              </a:spcAft>
            </a:pPr>
            <a:r>
              <a:rPr lang="vi-VN" sz="2800" b="1" smtClean="0">
                <a:latin typeface="+mj-lt"/>
              </a:rPr>
              <a:t>Câu </a:t>
            </a:r>
            <a:r>
              <a:rPr lang="vi-VN" sz="2800" b="1">
                <a:latin typeface="+mj-lt"/>
              </a:rPr>
              <a:t>2.</a:t>
            </a:r>
            <a:r>
              <a:rPr lang="vi-VN" sz="2800">
                <a:latin typeface="+mj-lt"/>
              </a:rPr>
              <a:t> Người này sai ở chỗ không xác minh lại tính xác thực của thông tin mà đã phát tán, gây hoang mang tới người khác.</a:t>
            </a:r>
            <a:endParaRPr lang="vi-VN" sz="2800" b="0" i="0">
              <a:effectLst/>
              <a:latin typeface="+mj-lt"/>
            </a:endParaRPr>
          </a:p>
        </p:txBody>
      </p:sp>
    </p:spTree>
    <p:extLst>
      <p:ext uri="{BB962C8B-B14F-4D97-AF65-F5344CB8AC3E}">
        <p14:creationId xmlns:p14="http://schemas.microsoft.com/office/powerpoint/2010/main" val="34572312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9534" y="1541322"/>
            <a:ext cx="10301355" cy="3908762"/>
          </a:xfrm>
          <a:prstGeom prst="rect">
            <a:avLst/>
          </a:prstGeom>
        </p:spPr>
        <p:txBody>
          <a:bodyPr wrap="square">
            <a:spAutoFit/>
          </a:bodyPr>
          <a:lstStyle/>
          <a:p>
            <a:pPr algn="just">
              <a:spcBef>
                <a:spcPts val="1200"/>
              </a:spcBef>
              <a:spcAft>
                <a:spcPts val="1200"/>
              </a:spcAft>
            </a:pPr>
            <a:r>
              <a:rPr lang="nl-NL" sz="2800"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a:t>
            </a:r>
            <a:r>
              <a:rPr lang="nl-NL" sz="2800" b="1" i="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Nếu đăng trên mạng xã hội nhận xét có tính xúc phạm đến một người khác thì hành vi này là:</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Vi phạm pháp luật</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Vi phạm đạo đức</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Tùy theo mức độ, có thể vi phạm đạo đức hay pháp luật.</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Không vi phạm </a:t>
            </a: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a:spLocks noGrp="1"/>
          </p:cNvSpPr>
          <p:nvPr>
            <p:ph type="title"/>
          </p:nvPr>
        </p:nvSpPr>
        <p:spPr>
          <a:xfrm>
            <a:off x="896815" y="111350"/>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VẬN DỤNG</a:t>
            </a:r>
            <a:endParaRPr lang="en-US" b="1">
              <a:solidFill>
                <a:srgbClr val="C00000"/>
              </a:solidFill>
              <a:latin typeface="Times New Roman" panose="02020603050405020304" pitchFamily="18" charset="0"/>
              <a:cs typeface="Times New Roman" panose="02020603050405020304" pitchFamily="18" charset="0"/>
            </a:endParaRPr>
          </a:p>
        </p:txBody>
      </p:sp>
      <p:pic>
        <p:nvPicPr>
          <p:cNvPr id="5" name="Picture 2" descr="3D Check Mark Images – Browse 55,018 Stock Photos, Vectors, and Video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8073" y="3706718"/>
            <a:ext cx="1002921" cy="90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5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6815" y="1916560"/>
            <a:ext cx="10529982" cy="1815882"/>
          </a:xfrm>
          <a:prstGeom prst="rect">
            <a:avLst/>
          </a:prstGeom>
        </p:spPr>
        <p:txBody>
          <a:bodyPr wrap="square">
            <a:spAutoFit/>
          </a:bodyPr>
          <a:lstStyle/>
          <a:p>
            <a:pPr algn="just">
              <a:spcBef>
                <a:spcPts val="1200"/>
              </a:spcBef>
              <a:spcAft>
                <a:spcPts val="1200"/>
              </a:spcAft>
            </a:pPr>
            <a:r>
              <a:rPr lang="nl-NL" sz="2800" b="1" i="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2.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 nhắc Bình về việc Bình dùng phần mềm lậu và giảng giải cho Bình biết các quy định về quyền tác giả. Nghe xong Bình bảo “Trước đây mình không biết, mà không biết là không có lỗi”. Quan niệm của Bình như vậy có đúng không?</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a:spLocks noGrp="1"/>
          </p:cNvSpPr>
          <p:nvPr>
            <p:ph type="title"/>
          </p:nvPr>
        </p:nvSpPr>
        <p:spPr>
          <a:xfrm>
            <a:off x="896815" y="220532"/>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VẬN DỤNG</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1159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7840" y="1942571"/>
            <a:ext cx="8403101" cy="1384995"/>
          </a:xfrm>
          <a:prstGeom prst="rect">
            <a:avLst/>
          </a:prstGeom>
        </p:spPr>
        <p:txBody>
          <a:bodyPr wrap="square">
            <a:spAutoFit/>
          </a:bodyPr>
          <a:lstStyle/>
          <a:p>
            <a:pPr algn="just"/>
            <a:r>
              <a:rPr lang="vi-VN" sz="2800" b="1" smtClean="0">
                <a:latin typeface="+mj-lt"/>
              </a:rPr>
              <a:t>Câu </a:t>
            </a:r>
            <a:r>
              <a:rPr lang="vi-VN" sz="2800" b="1">
                <a:latin typeface="+mj-lt"/>
              </a:rPr>
              <a:t>2.</a:t>
            </a:r>
            <a:r>
              <a:rPr lang="vi-VN" sz="2800">
                <a:latin typeface="+mj-lt"/>
              </a:rPr>
              <a:t> Quan niệm của Bình như vậy là không đúng.</a:t>
            </a:r>
          </a:p>
          <a:p>
            <a:pPr algn="just"/>
            <a:r>
              <a:rPr lang="vi-VN" sz="2800">
                <a:latin typeface="+mj-lt"/>
              </a:rPr>
              <a:t>* </a:t>
            </a:r>
            <a:r>
              <a:rPr lang="vi-VN" sz="2800" i="1">
                <a:latin typeface="+mj-lt"/>
              </a:rPr>
              <a:t>Giải thích</a:t>
            </a:r>
            <a:r>
              <a:rPr lang="vi-VN" sz="2800">
                <a:latin typeface="+mj-lt"/>
              </a:rPr>
              <a:t>: Nếu không biết, Bình phải tìm hiểu rõ trước khi sử dụng các phần mềm đó.</a:t>
            </a:r>
            <a:endParaRPr lang="vi-VN" sz="2800" b="0" i="0">
              <a:effectLst/>
              <a:latin typeface="+mj-lt"/>
            </a:endParaRPr>
          </a:p>
        </p:txBody>
      </p:sp>
    </p:spTree>
    <p:extLst>
      <p:ext uri="{BB962C8B-B14F-4D97-AF65-F5344CB8AC3E}">
        <p14:creationId xmlns:p14="http://schemas.microsoft.com/office/powerpoint/2010/main" val="41358218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AutoShape 17">
            <a:extLst>
              <a:ext uri="{FF2B5EF4-FFF2-40B4-BE49-F238E27FC236}">
                <a16:creationId xmlns:a16="http://schemas.microsoft.com/office/drawing/2014/main" id="{A30BC22B-B883-404F-90B6-444D4E040875}"/>
              </a:ext>
            </a:extLst>
          </p:cNvPr>
          <p:cNvSpPr>
            <a:spLocks noChangeArrowheads="1"/>
          </p:cNvSpPr>
          <p:nvPr/>
        </p:nvSpPr>
        <p:spPr bwMode="auto">
          <a:xfrm>
            <a:off x="2438400" y="228600"/>
            <a:ext cx="7315200" cy="17526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a:t>
            </a:r>
            <a:r>
              <a:rPr lang="vi-VN" altLang="en-US" sz="4400" b="1">
                <a:latin typeface="Times New Roman" panose="02020603050405020304" pitchFamily="18" charset="0"/>
                <a:cs typeface="Times New Roman" panose="02020603050405020304" pitchFamily="18" charset="0"/>
              </a:rPr>
              <a:t>Â</a:t>
            </a:r>
            <a:r>
              <a:rPr lang="en-US" altLang="en-US" sz="4400" b="1">
                <a:latin typeface="Times New Roman" panose="02020603050405020304" pitchFamily="18" charset="0"/>
                <a:cs typeface="Times New Roman" panose="02020603050405020304" pitchFamily="18" charset="0"/>
              </a:rPr>
              <a:t>U H</a:t>
            </a:r>
            <a:r>
              <a:rPr lang="vi-VN" altLang="en-US" sz="4400" b="1">
                <a:latin typeface="Times New Roman" panose="02020603050405020304" pitchFamily="18" charset="0"/>
                <a:cs typeface="Times New Roman" panose="02020603050405020304" pitchFamily="18" charset="0"/>
              </a:rPr>
              <a:t>ỎI</a:t>
            </a:r>
            <a:r>
              <a:rPr lang="en-US" altLang="en-US" sz="4400" b="1">
                <a:latin typeface="Times New Roman" panose="02020603050405020304" pitchFamily="18" charset="0"/>
                <a:cs typeface="Times New Roman" panose="02020603050405020304" pitchFamily="18" charset="0"/>
              </a:rPr>
              <a:t> TR</a:t>
            </a:r>
            <a:r>
              <a:rPr lang="vi-VN" altLang="en-US" sz="4400" b="1">
                <a:latin typeface="Times New Roman" panose="02020603050405020304" pitchFamily="18" charset="0"/>
                <a:cs typeface="Times New Roman" panose="02020603050405020304" pitchFamily="18" charset="0"/>
              </a:rPr>
              <a:t>Ắ</a:t>
            </a:r>
            <a:r>
              <a:rPr lang="en-US" altLang="en-US" sz="4400" b="1">
                <a:latin typeface="Times New Roman" panose="02020603050405020304" pitchFamily="18" charset="0"/>
                <a:cs typeface="Times New Roman" panose="02020603050405020304" pitchFamily="18" charset="0"/>
              </a:rPr>
              <a:t>C NGHI</a:t>
            </a:r>
            <a:r>
              <a:rPr lang="vi-VN" altLang="en-US" sz="4400" b="1">
                <a:latin typeface="Times New Roman" panose="02020603050405020304" pitchFamily="18" charset="0"/>
                <a:cs typeface="Times New Roman" panose="02020603050405020304" pitchFamily="18" charset="0"/>
              </a:rPr>
              <a:t>ỆM</a:t>
            </a:r>
          </a:p>
        </p:txBody>
      </p:sp>
      <p:sp>
        <p:nvSpPr>
          <p:cNvPr id="9222" name="WordArt 6">
            <a:extLst>
              <a:ext uri="{FF2B5EF4-FFF2-40B4-BE49-F238E27FC236}">
                <a16:creationId xmlns:a16="http://schemas.microsoft.com/office/drawing/2014/main" id="{B3EA02B3-0B93-44E3-BCA4-2B06E4458557}"/>
              </a:ext>
            </a:extLst>
          </p:cNvPr>
          <p:cNvSpPr>
            <a:spLocks noChangeArrowheads="1" noChangeShapeType="1" noTextEdit="1"/>
          </p:cNvSpPr>
          <p:nvPr/>
        </p:nvSpPr>
        <p:spPr bwMode="auto">
          <a:xfrm>
            <a:off x="988253" y="3505200"/>
            <a:ext cx="685800" cy="9334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1</a:t>
            </a:r>
          </a:p>
        </p:txBody>
      </p:sp>
      <p:pic>
        <p:nvPicPr>
          <p:cNvPr id="9225" name="Picture 9" descr="question_pop_up_from_box_hg_clr">
            <a:extLst>
              <a:ext uri="{FF2B5EF4-FFF2-40B4-BE49-F238E27FC236}">
                <a16:creationId xmlns:a16="http://schemas.microsoft.com/office/drawing/2014/main" id="{042314C9-4CA2-44FF-BFC5-6E0D81050A9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4853" y="38862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WordArt 18">
            <a:hlinkClick r:id="rId4" action="ppaction://hlinksldjump"/>
            <a:extLst>
              <a:ext uri="{FF2B5EF4-FFF2-40B4-BE49-F238E27FC236}">
                <a16:creationId xmlns:a16="http://schemas.microsoft.com/office/drawing/2014/main" id="{E9A08FC3-CC73-46AB-999C-D851C3CCD6AB}"/>
              </a:ext>
            </a:extLst>
          </p:cNvPr>
          <p:cNvSpPr>
            <a:spLocks noChangeArrowheads="1" noChangeShapeType="1" noTextEdit="1"/>
          </p:cNvSpPr>
          <p:nvPr/>
        </p:nvSpPr>
        <p:spPr bwMode="auto">
          <a:xfrm>
            <a:off x="3121853" y="3200400"/>
            <a:ext cx="762000" cy="7620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2</a:t>
            </a:r>
          </a:p>
        </p:txBody>
      </p:sp>
      <p:pic>
        <p:nvPicPr>
          <p:cNvPr id="9235" name="Picture 19" descr="question_pop_up_from_box_hg_clr">
            <a:extLst>
              <a:ext uri="{FF2B5EF4-FFF2-40B4-BE49-F238E27FC236}">
                <a16:creationId xmlns:a16="http://schemas.microsoft.com/office/drawing/2014/main" id="{0F50038D-10BE-4F7E-A529-DAB12C0838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2253" y="34290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6" descr="L">
            <a:hlinkClick r:id="" action="ppaction://hlinkshowjump?jump=previousslide"/>
            <a:extLst>
              <a:ext uri="{FF2B5EF4-FFF2-40B4-BE49-F238E27FC236}">
                <a16:creationId xmlns:a16="http://schemas.microsoft.com/office/drawing/2014/main" id="{8747749B-1091-499D-B4C4-19D76C04483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63388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7" descr="0ANINEXT">
            <a:hlinkClick r:id="" action="ppaction://hlinkshowjump?jump=nextslide"/>
            <a:extLst>
              <a:ext uri="{FF2B5EF4-FFF2-40B4-BE49-F238E27FC236}">
                <a16:creationId xmlns:a16="http://schemas.microsoft.com/office/drawing/2014/main" id="{BF681E33-DD14-4D40-9254-53442859BAC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77088" y="6338889"/>
            <a:ext cx="6715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AutoShape 36">
            <a:hlinkClick r:id="rId7" action="ppaction://hlinksldjump"/>
            <a:extLst>
              <a:ext uri="{FF2B5EF4-FFF2-40B4-BE49-F238E27FC236}">
                <a16:creationId xmlns:a16="http://schemas.microsoft.com/office/drawing/2014/main" id="{5780CB7D-379A-4EFA-A4FF-6F3558D820E1}"/>
              </a:ext>
            </a:extLst>
          </p:cNvPr>
          <p:cNvSpPr>
            <a:spLocks noChangeArrowheads="1"/>
          </p:cNvSpPr>
          <p:nvPr/>
        </p:nvSpPr>
        <p:spPr bwMode="auto">
          <a:xfrm>
            <a:off x="6081714" y="6172200"/>
            <a:ext cx="700087"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9260" name="WordArt 44">
            <a:hlinkClick r:id="rId8" action="ppaction://hlinksldjump"/>
            <a:extLst>
              <a:ext uri="{FF2B5EF4-FFF2-40B4-BE49-F238E27FC236}">
                <a16:creationId xmlns:a16="http://schemas.microsoft.com/office/drawing/2014/main" id="{BC1F11D0-9A36-4644-B23E-51E36019F6A9}"/>
              </a:ext>
            </a:extLst>
          </p:cNvPr>
          <p:cNvSpPr>
            <a:spLocks noChangeArrowheads="1" noChangeShapeType="1" noTextEdit="1"/>
          </p:cNvSpPr>
          <p:nvPr/>
        </p:nvSpPr>
        <p:spPr bwMode="auto">
          <a:xfrm>
            <a:off x="5255453" y="26670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3</a:t>
            </a:r>
          </a:p>
        </p:txBody>
      </p:sp>
      <p:pic>
        <p:nvPicPr>
          <p:cNvPr id="9261" name="Picture 45" descr="question_pop_up_from_box_hg_clr">
            <a:extLst>
              <a:ext uri="{FF2B5EF4-FFF2-40B4-BE49-F238E27FC236}">
                <a16:creationId xmlns:a16="http://schemas.microsoft.com/office/drawing/2014/main" id="{E2D5FE35-3784-460D-B449-7338CDD570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8253" y="2971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44">
            <a:hlinkClick r:id="rId8" action="ppaction://hlinksldjump"/>
            <a:extLst>
              <a:ext uri="{FF2B5EF4-FFF2-40B4-BE49-F238E27FC236}">
                <a16:creationId xmlns:a16="http://schemas.microsoft.com/office/drawing/2014/main" id="{5CC5F579-00BC-44C3-86D1-A989CF9D49A3}"/>
              </a:ext>
            </a:extLst>
          </p:cNvPr>
          <p:cNvSpPr>
            <a:spLocks noChangeArrowheads="1" noChangeShapeType="1" noTextEdit="1"/>
          </p:cNvSpPr>
          <p:nvPr/>
        </p:nvSpPr>
        <p:spPr bwMode="auto">
          <a:xfrm>
            <a:off x="7465253" y="24384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4</a:t>
            </a:r>
          </a:p>
        </p:txBody>
      </p:sp>
      <p:pic>
        <p:nvPicPr>
          <p:cNvPr id="3" name="Picture 45" descr="question_pop_up_from_box_hg_clr">
            <a:extLst>
              <a:ext uri="{FF2B5EF4-FFF2-40B4-BE49-F238E27FC236}">
                <a16:creationId xmlns:a16="http://schemas.microsoft.com/office/drawing/2014/main" id="{E4C2A2B5-2F0F-45A6-9D63-8285924544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0453" y="2590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WordArt 44">
            <a:hlinkClick r:id="rId8" action="ppaction://hlinksldjump"/>
            <a:extLst>
              <a:ext uri="{FF2B5EF4-FFF2-40B4-BE49-F238E27FC236}">
                <a16:creationId xmlns:a16="http://schemas.microsoft.com/office/drawing/2014/main" id="{5CC5F579-00BC-44C3-86D1-A989CF9D49A3}"/>
              </a:ext>
            </a:extLst>
          </p:cNvPr>
          <p:cNvSpPr>
            <a:spLocks noChangeArrowheads="1" noChangeShapeType="1" noTextEdit="1"/>
          </p:cNvSpPr>
          <p:nvPr/>
        </p:nvSpPr>
        <p:spPr bwMode="auto">
          <a:xfrm>
            <a:off x="9952890" y="1859285"/>
            <a:ext cx="685800" cy="857250"/>
          </a:xfrm>
          <a:prstGeom prst="rect">
            <a:avLst/>
          </a:prstGeom>
        </p:spPr>
        <p:txBody>
          <a:bodyPr wrap="none" fromWordArt="1">
            <a:prstTxWarp prst="textPlain">
              <a:avLst>
                <a:gd name="adj" fmla="val 50000"/>
              </a:avLst>
            </a:prstTxWarp>
          </a:bodyPr>
          <a:lstStyle/>
          <a:p>
            <a:pPr algn="ct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5</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pic>
        <p:nvPicPr>
          <p:cNvPr id="17" name="Picture 45" descr="question_pop_up_from_box_hg_clr">
            <a:extLst>
              <a:ext uri="{FF2B5EF4-FFF2-40B4-BE49-F238E27FC236}">
                <a16:creationId xmlns:a16="http://schemas.microsoft.com/office/drawing/2014/main" id="{E4C2A2B5-2F0F-45A6-9D63-8285924544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48090" y="2011685"/>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fade">
                                      <p:cBhvr>
                                        <p:cTn id="7" dur="2000"/>
                                        <p:tgtEl>
                                          <p:spTgt spid="9233"/>
                                        </p:tgtEl>
                                      </p:cBhvr>
                                    </p:animEffect>
                                  </p:childTnLst>
                                </p:cTn>
                              </p:par>
                              <p:par>
                                <p:cTn id="8" presetID="10" presetClass="entr" presetSubtype="0" fill="hold" nodeType="withEffect">
                                  <p:stCondLst>
                                    <p:cond delay="0"/>
                                  </p:stCondLst>
                                  <p:childTnLst>
                                    <p:set>
                                      <p:cBhvr>
                                        <p:cTn id="9" dur="1" fill="hold">
                                          <p:stCondLst>
                                            <p:cond delay="0"/>
                                          </p:stCondLst>
                                        </p:cTn>
                                        <p:tgtEl>
                                          <p:spTgt spid="9225"/>
                                        </p:tgtEl>
                                        <p:attrNameLst>
                                          <p:attrName>style.visibility</p:attrName>
                                        </p:attrNameLst>
                                      </p:cBhvr>
                                      <p:to>
                                        <p:strVal val="visible"/>
                                      </p:to>
                                    </p:set>
                                    <p:animEffect transition="in" filter="fade">
                                      <p:cBhvr>
                                        <p:cTn id="10" dur="1000"/>
                                        <p:tgtEl>
                                          <p:spTgt spid="9225"/>
                                        </p:tgtEl>
                                      </p:cBhvr>
                                    </p:animEffect>
                                  </p:childTnLst>
                                </p:cTn>
                              </p:par>
                              <p:par>
                                <p:cTn id="11" presetID="12" presetClass="entr" presetSubtype="4" fill="hold" nodeType="withEffect">
                                  <p:stCondLst>
                                    <p:cond delay="1000"/>
                                  </p:stCondLst>
                                  <p:childTnLst>
                                    <p:set>
                                      <p:cBhvr>
                                        <p:cTn id="12" dur="1" fill="hold">
                                          <p:stCondLst>
                                            <p:cond delay="0"/>
                                          </p:stCondLst>
                                        </p:cTn>
                                        <p:tgtEl>
                                          <p:spTgt spid="9222"/>
                                        </p:tgtEl>
                                        <p:attrNameLst>
                                          <p:attrName>style.visibility</p:attrName>
                                        </p:attrNameLst>
                                      </p:cBhvr>
                                      <p:to>
                                        <p:strVal val="visible"/>
                                      </p:to>
                                    </p:set>
                                    <p:animEffect transition="in" filter="slide(fromBottom)">
                                      <p:cBhvr>
                                        <p:cTn id="13" dur="500"/>
                                        <p:tgtEl>
                                          <p:spTgt spid="9222"/>
                                        </p:tgtEl>
                                      </p:cBhvr>
                                    </p:animEffect>
                                  </p:childTnLst>
                                </p:cTn>
                              </p:par>
                              <p:par>
                                <p:cTn id="14" presetID="10" presetClass="entr" presetSubtype="0" fill="hold" nodeType="withEffect">
                                  <p:stCondLst>
                                    <p:cond delay="1500"/>
                                  </p:stCondLst>
                                  <p:childTnLst>
                                    <p:set>
                                      <p:cBhvr>
                                        <p:cTn id="15" dur="1" fill="hold">
                                          <p:stCondLst>
                                            <p:cond delay="0"/>
                                          </p:stCondLst>
                                        </p:cTn>
                                        <p:tgtEl>
                                          <p:spTgt spid="9235"/>
                                        </p:tgtEl>
                                        <p:attrNameLst>
                                          <p:attrName>style.visibility</p:attrName>
                                        </p:attrNameLst>
                                      </p:cBhvr>
                                      <p:to>
                                        <p:strVal val="visible"/>
                                      </p:to>
                                    </p:set>
                                    <p:animEffect transition="in" filter="fade">
                                      <p:cBhvr>
                                        <p:cTn id="16" dur="1000"/>
                                        <p:tgtEl>
                                          <p:spTgt spid="9235"/>
                                        </p:tgtEl>
                                      </p:cBhvr>
                                    </p:animEffect>
                                  </p:childTnLst>
                                </p:cTn>
                              </p:par>
                              <p:par>
                                <p:cTn id="17" presetID="12" presetClass="entr" presetSubtype="4" fill="hold" nodeType="withEffect">
                                  <p:stCondLst>
                                    <p:cond delay="2000"/>
                                  </p:stCondLst>
                                  <p:childTnLst>
                                    <p:set>
                                      <p:cBhvr>
                                        <p:cTn id="18" dur="1" fill="hold">
                                          <p:stCondLst>
                                            <p:cond delay="0"/>
                                          </p:stCondLst>
                                        </p:cTn>
                                        <p:tgtEl>
                                          <p:spTgt spid="9234"/>
                                        </p:tgtEl>
                                        <p:attrNameLst>
                                          <p:attrName>style.visibility</p:attrName>
                                        </p:attrNameLst>
                                      </p:cBhvr>
                                      <p:to>
                                        <p:strVal val="visible"/>
                                      </p:to>
                                    </p:set>
                                    <p:animEffect transition="in" filter="slide(fromBottom)">
                                      <p:cBhvr>
                                        <p:cTn id="19" dur="1000"/>
                                        <p:tgtEl>
                                          <p:spTgt spid="9234"/>
                                        </p:tgtEl>
                                      </p:cBhvr>
                                    </p:animEffect>
                                  </p:childTnLst>
                                </p:cTn>
                              </p:par>
                              <p:par>
                                <p:cTn id="20" presetID="12" presetClass="entr" presetSubtype="4" fill="hold" nodeType="withEffect">
                                  <p:stCondLst>
                                    <p:cond delay="3000"/>
                                  </p:stCondLst>
                                  <p:childTnLst>
                                    <p:set>
                                      <p:cBhvr>
                                        <p:cTn id="21" dur="1" fill="hold">
                                          <p:stCondLst>
                                            <p:cond delay="0"/>
                                          </p:stCondLst>
                                        </p:cTn>
                                        <p:tgtEl>
                                          <p:spTgt spid="9260"/>
                                        </p:tgtEl>
                                        <p:attrNameLst>
                                          <p:attrName>style.visibility</p:attrName>
                                        </p:attrNameLst>
                                      </p:cBhvr>
                                      <p:to>
                                        <p:strVal val="visible"/>
                                      </p:to>
                                    </p:set>
                                    <p:animEffect transition="in" filter="slide(fromBottom)">
                                      <p:cBhvr>
                                        <p:cTn id="22" dur="1000"/>
                                        <p:tgtEl>
                                          <p:spTgt spid="9260"/>
                                        </p:tgtEl>
                                      </p:cBhvr>
                                    </p:animEffect>
                                  </p:childTnLst>
                                </p:cTn>
                              </p:par>
                              <p:par>
                                <p:cTn id="23" presetID="10" presetClass="entr" presetSubtype="0" fill="hold" nodeType="withEffect">
                                  <p:stCondLst>
                                    <p:cond delay="3000"/>
                                  </p:stCondLst>
                                  <p:childTnLst>
                                    <p:set>
                                      <p:cBhvr>
                                        <p:cTn id="24" dur="1" fill="hold">
                                          <p:stCondLst>
                                            <p:cond delay="0"/>
                                          </p:stCondLst>
                                        </p:cTn>
                                        <p:tgtEl>
                                          <p:spTgt spid="9261"/>
                                        </p:tgtEl>
                                        <p:attrNameLst>
                                          <p:attrName>style.visibility</p:attrName>
                                        </p:attrNameLst>
                                      </p:cBhvr>
                                      <p:to>
                                        <p:strVal val="visible"/>
                                      </p:to>
                                    </p:set>
                                    <p:animEffect transition="in" filter="fade">
                                      <p:cBhvr>
                                        <p:cTn id="25" dur="1000"/>
                                        <p:tgtEl>
                                          <p:spTgt spid="9261"/>
                                        </p:tgtEl>
                                      </p:cBhvr>
                                    </p:animEffect>
                                  </p:childTnLst>
                                </p:cTn>
                              </p:par>
                            </p:childTnLst>
                          </p:cTn>
                        </p:par>
                        <p:par>
                          <p:cTn id="26" fill="hold" nodeType="afterGroup">
                            <p:stCondLst>
                              <p:cond delay="4000"/>
                            </p:stCondLst>
                            <p:childTnLst>
                              <p:par>
                                <p:cTn id="27" presetID="12" presetClass="entr" presetSubtype="4"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slide(fromBottom)">
                                      <p:cBhvr>
                                        <p:cTn id="29" dur="500"/>
                                        <p:tgtEl>
                                          <p:spTgt spid="2"/>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childTnLst>
                          </p:cTn>
                        </p:par>
                        <p:par>
                          <p:cTn id="33" fill="hold">
                            <p:stCondLst>
                              <p:cond delay="5000"/>
                            </p:stCondLst>
                            <p:childTnLst>
                              <p:par>
                                <p:cTn id="34" presetID="12" presetClass="entr" presetSubtype="4"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lide(fromBottom)">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9225"/>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5" presetClass="exit" presetSubtype="0" fill="hold" nodeType="clickEffect">
                                  <p:stCondLst>
                                    <p:cond delay="0"/>
                                  </p:stCondLst>
                                  <p:childTnLst>
                                    <p:anim calcmode="lin" valueType="num">
                                      <p:cBhvr>
                                        <p:cTn id="44" dur="3000"/>
                                        <p:tgtEl>
                                          <p:spTgt spid="9225"/>
                                        </p:tgtEl>
                                        <p:attrNameLst>
                                          <p:attrName>ppt_w</p:attrName>
                                        </p:attrNameLst>
                                      </p:cBhvr>
                                      <p:tavLst>
                                        <p:tav tm="0">
                                          <p:val>
                                            <p:strVal val="ppt_w"/>
                                          </p:val>
                                        </p:tav>
                                        <p:tav tm="100000">
                                          <p:val>
                                            <p:fltVal val="0"/>
                                          </p:val>
                                        </p:tav>
                                      </p:tavLst>
                                    </p:anim>
                                    <p:anim calcmode="lin" valueType="num">
                                      <p:cBhvr>
                                        <p:cTn id="45" dur="3000"/>
                                        <p:tgtEl>
                                          <p:spTgt spid="9225"/>
                                        </p:tgtEl>
                                        <p:attrNameLst>
                                          <p:attrName>ppt_h</p:attrName>
                                        </p:attrNameLst>
                                      </p:cBhvr>
                                      <p:tavLst>
                                        <p:tav tm="0">
                                          <p:val>
                                            <p:strVal val="ppt_h"/>
                                          </p:val>
                                        </p:tav>
                                        <p:tav tm="100000">
                                          <p:val>
                                            <p:fltVal val="0"/>
                                          </p:val>
                                        </p:tav>
                                      </p:tavLst>
                                    </p:anim>
                                    <p:anim calcmode="lin" valueType="num">
                                      <p:cBhvr>
                                        <p:cTn id="46" dur="3000"/>
                                        <p:tgtEl>
                                          <p:spTgt spid="92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7" dur="3000"/>
                                        <p:tgtEl>
                                          <p:spTgt spid="92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8" dur="1" fill="hold">
                                          <p:stCondLst>
                                            <p:cond delay="2999"/>
                                          </p:stCondLst>
                                        </p:cTn>
                                        <p:tgtEl>
                                          <p:spTgt spid="9225"/>
                                        </p:tgtEl>
                                        <p:attrNameLst>
                                          <p:attrName>style.visibility</p:attrName>
                                        </p:attrNameLst>
                                      </p:cBhvr>
                                      <p:to>
                                        <p:strVal val="hidden"/>
                                      </p:to>
                                    </p:set>
                                  </p:childTnLst>
                                </p:cTn>
                              </p:par>
                              <p:par>
                                <p:cTn id="49" presetID="15" presetClass="exit" presetSubtype="0" fill="hold" nodeType="withEffect">
                                  <p:stCondLst>
                                    <p:cond delay="0"/>
                                  </p:stCondLst>
                                  <p:childTnLst>
                                    <p:anim calcmode="lin" valueType="num">
                                      <p:cBhvr>
                                        <p:cTn id="50" dur="3000"/>
                                        <p:tgtEl>
                                          <p:spTgt spid="9222"/>
                                        </p:tgtEl>
                                        <p:attrNameLst>
                                          <p:attrName>ppt_w</p:attrName>
                                        </p:attrNameLst>
                                      </p:cBhvr>
                                      <p:tavLst>
                                        <p:tav tm="0">
                                          <p:val>
                                            <p:strVal val="ppt_w"/>
                                          </p:val>
                                        </p:tav>
                                        <p:tav tm="100000">
                                          <p:val>
                                            <p:fltVal val="0"/>
                                          </p:val>
                                        </p:tav>
                                      </p:tavLst>
                                    </p:anim>
                                    <p:anim calcmode="lin" valueType="num">
                                      <p:cBhvr>
                                        <p:cTn id="51" dur="3000"/>
                                        <p:tgtEl>
                                          <p:spTgt spid="9222"/>
                                        </p:tgtEl>
                                        <p:attrNameLst>
                                          <p:attrName>ppt_h</p:attrName>
                                        </p:attrNameLst>
                                      </p:cBhvr>
                                      <p:tavLst>
                                        <p:tav tm="0">
                                          <p:val>
                                            <p:strVal val="ppt_h"/>
                                          </p:val>
                                        </p:tav>
                                        <p:tav tm="100000">
                                          <p:val>
                                            <p:fltVal val="0"/>
                                          </p:val>
                                        </p:tav>
                                      </p:tavLst>
                                    </p:anim>
                                    <p:anim calcmode="lin" valueType="num">
                                      <p:cBhvr>
                                        <p:cTn id="52" dur="3000"/>
                                        <p:tgtEl>
                                          <p:spTgt spid="922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3" dur="3000"/>
                                        <p:tgtEl>
                                          <p:spTgt spid="922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4" dur="1" fill="hold">
                                          <p:stCondLst>
                                            <p:cond delay="2999"/>
                                          </p:stCondLst>
                                        </p:cTn>
                                        <p:tgtEl>
                                          <p:spTgt spid="9222"/>
                                        </p:tgtEl>
                                        <p:attrNameLst>
                                          <p:attrName>style.visibility</p:attrName>
                                        </p:attrNameLst>
                                      </p:cBhvr>
                                      <p:to>
                                        <p:strVal val="hidden"/>
                                      </p:to>
                                    </p:set>
                                  </p:childTnLst>
                                </p:cTn>
                              </p:par>
                            </p:childTnLst>
                          </p:cTn>
                        </p:par>
                      </p:childTnLst>
                    </p:cTn>
                  </p:par>
                </p:childTnLst>
              </p:cTn>
              <p:nextCondLst>
                <p:cond evt="onClick" delay="0">
                  <p:tgtEl>
                    <p:spTgt spid="9225"/>
                  </p:tgtEl>
                </p:cond>
              </p:nextCondLst>
            </p:seq>
            <p:seq concurrent="1" nextAc="seek">
              <p:cTn id="55" restart="whenNotActive" fill="hold" evtFilter="cancelBubble" nodeType="interactiveSeq">
                <p:stCondLst>
                  <p:cond evt="onClick" delay="0">
                    <p:tgtEl>
                      <p:spTgt spid="9235"/>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5" presetClass="exit" presetSubtype="0" fill="hold" nodeType="clickEffect">
                                  <p:stCondLst>
                                    <p:cond delay="0"/>
                                  </p:stCondLst>
                                  <p:childTnLst>
                                    <p:anim calcmode="lin" valueType="num">
                                      <p:cBhvr>
                                        <p:cTn id="59" dur="3000"/>
                                        <p:tgtEl>
                                          <p:spTgt spid="9235"/>
                                        </p:tgtEl>
                                        <p:attrNameLst>
                                          <p:attrName>ppt_w</p:attrName>
                                        </p:attrNameLst>
                                      </p:cBhvr>
                                      <p:tavLst>
                                        <p:tav tm="0">
                                          <p:val>
                                            <p:strVal val="ppt_w"/>
                                          </p:val>
                                        </p:tav>
                                        <p:tav tm="100000">
                                          <p:val>
                                            <p:fltVal val="0"/>
                                          </p:val>
                                        </p:tav>
                                      </p:tavLst>
                                    </p:anim>
                                    <p:anim calcmode="lin" valueType="num">
                                      <p:cBhvr>
                                        <p:cTn id="60" dur="3000"/>
                                        <p:tgtEl>
                                          <p:spTgt spid="9235"/>
                                        </p:tgtEl>
                                        <p:attrNameLst>
                                          <p:attrName>ppt_h</p:attrName>
                                        </p:attrNameLst>
                                      </p:cBhvr>
                                      <p:tavLst>
                                        <p:tav tm="0">
                                          <p:val>
                                            <p:strVal val="ppt_h"/>
                                          </p:val>
                                        </p:tav>
                                        <p:tav tm="100000">
                                          <p:val>
                                            <p:fltVal val="0"/>
                                          </p:val>
                                        </p:tav>
                                      </p:tavLst>
                                    </p:anim>
                                    <p:anim calcmode="lin" valueType="num">
                                      <p:cBhvr>
                                        <p:cTn id="61" dur="3000"/>
                                        <p:tgtEl>
                                          <p:spTgt spid="92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2" dur="3000"/>
                                        <p:tgtEl>
                                          <p:spTgt spid="92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3" dur="1" fill="hold">
                                          <p:stCondLst>
                                            <p:cond delay="2999"/>
                                          </p:stCondLst>
                                        </p:cTn>
                                        <p:tgtEl>
                                          <p:spTgt spid="9235"/>
                                        </p:tgtEl>
                                        <p:attrNameLst>
                                          <p:attrName>style.visibility</p:attrName>
                                        </p:attrNameLst>
                                      </p:cBhvr>
                                      <p:to>
                                        <p:strVal val="hidden"/>
                                      </p:to>
                                    </p:set>
                                  </p:childTnLst>
                                </p:cTn>
                              </p:par>
                              <p:par>
                                <p:cTn id="64" presetID="15" presetClass="exit" presetSubtype="0" fill="hold" nodeType="withEffect">
                                  <p:stCondLst>
                                    <p:cond delay="0"/>
                                  </p:stCondLst>
                                  <p:childTnLst>
                                    <p:anim calcmode="lin" valueType="num">
                                      <p:cBhvr>
                                        <p:cTn id="65" dur="3000"/>
                                        <p:tgtEl>
                                          <p:spTgt spid="9234"/>
                                        </p:tgtEl>
                                        <p:attrNameLst>
                                          <p:attrName>ppt_w</p:attrName>
                                        </p:attrNameLst>
                                      </p:cBhvr>
                                      <p:tavLst>
                                        <p:tav tm="0">
                                          <p:val>
                                            <p:strVal val="ppt_w"/>
                                          </p:val>
                                        </p:tav>
                                        <p:tav tm="100000">
                                          <p:val>
                                            <p:fltVal val="0"/>
                                          </p:val>
                                        </p:tav>
                                      </p:tavLst>
                                    </p:anim>
                                    <p:anim calcmode="lin" valueType="num">
                                      <p:cBhvr>
                                        <p:cTn id="66" dur="3000"/>
                                        <p:tgtEl>
                                          <p:spTgt spid="9234"/>
                                        </p:tgtEl>
                                        <p:attrNameLst>
                                          <p:attrName>ppt_h</p:attrName>
                                        </p:attrNameLst>
                                      </p:cBhvr>
                                      <p:tavLst>
                                        <p:tav tm="0">
                                          <p:val>
                                            <p:strVal val="ppt_h"/>
                                          </p:val>
                                        </p:tav>
                                        <p:tav tm="100000">
                                          <p:val>
                                            <p:fltVal val="0"/>
                                          </p:val>
                                        </p:tav>
                                      </p:tavLst>
                                    </p:anim>
                                    <p:anim calcmode="lin" valueType="num">
                                      <p:cBhvr>
                                        <p:cTn id="67" dur="3000"/>
                                        <p:tgtEl>
                                          <p:spTgt spid="923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8" dur="3000"/>
                                        <p:tgtEl>
                                          <p:spTgt spid="923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9" dur="1" fill="hold">
                                          <p:stCondLst>
                                            <p:cond delay="29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5"/>
                  </p:tgtEl>
                </p:cond>
              </p:nextCondLst>
            </p:seq>
            <p:seq concurrent="1" nextAc="seek">
              <p:cTn id="70" restart="whenNotActive" fill="hold" evtFilter="cancelBubble" nodeType="interactiveSeq">
                <p:stCondLst>
                  <p:cond evt="onClick" delay="0">
                    <p:tgtEl>
                      <p:spTgt spid="9261"/>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5" presetClass="exit" presetSubtype="0" fill="hold" nodeType="clickEffect">
                                  <p:stCondLst>
                                    <p:cond delay="0"/>
                                  </p:stCondLst>
                                  <p:childTnLst>
                                    <p:anim calcmode="lin" valueType="num">
                                      <p:cBhvr>
                                        <p:cTn id="74" dur="3000"/>
                                        <p:tgtEl>
                                          <p:spTgt spid="9261"/>
                                        </p:tgtEl>
                                        <p:attrNameLst>
                                          <p:attrName>ppt_w</p:attrName>
                                        </p:attrNameLst>
                                      </p:cBhvr>
                                      <p:tavLst>
                                        <p:tav tm="0">
                                          <p:val>
                                            <p:strVal val="ppt_w"/>
                                          </p:val>
                                        </p:tav>
                                        <p:tav tm="100000">
                                          <p:val>
                                            <p:fltVal val="0"/>
                                          </p:val>
                                        </p:tav>
                                      </p:tavLst>
                                    </p:anim>
                                    <p:anim calcmode="lin" valueType="num">
                                      <p:cBhvr>
                                        <p:cTn id="75" dur="3000"/>
                                        <p:tgtEl>
                                          <p:spTgt spid="9261"/>
                                        </p:tgtEl>
                                        <p:attrNameLst>
                                          <p:attrName>ppt_h</p:attrName>
                                        </p:attrNameLst>
                                      </p:cBhvr>
                                      <p:tavLst>
                                        <p:tav tm="0">
                                          <p:val>
                                            <p:strVal val="ppt_h"/>
                                          </p:val>
                                        </p:tav>
                                        <p:tav tm="100000">
                                          <p:val>
                                            <p:fltVal val="0"/>
                                          </p:val>
                                        </p:tav>
                                      </p:tavLst>
                                    </p:anim>
                                    <p:anim calcmode="lin" valueType="num">
                                      <p:cBhvr>
                                        <p:cTn id="76" dur="3000"/>
                                        <p:tgtEl>
                                          <p:spTgt spid="92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7" dur="3000"/>
                                        <p:tgtEl>
                                          <p:spTgt spid="92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8" dur="1" fill="hold">
                                          <p:stCondLst>
                                            <p:cond delay="2999"/>
                                          </p:stCondLst>
                                        </p:cTn>
                                        <p:tgtEl>
                                          <p:spTgt spid="9261"/>
                                        </p:tgtEl>
                                        <p:attrNameLst>
                                          <p:attrName>style.visibility</p:attrName>
                                        </p:attrNameLst>
                                      </p:cBhvr>
                                      <p:to>
                                        <p:strVal val="hidden"/>
                                      </p:to>
                                    </p:set>
                                  </p:childTnLst>
                                </p:cTn>
                              </p:par>
                              <p:par>
                                <p:cTn id="79" presetID="15" presetClass="exit" presetSubtype="0" fill="hold" nodeType="withEffect">
                                  <p:stCondLst>
                                    <p:cond delay="0"/>
                                  </p:stCondLst>
                                  <p:childTnLst>
                                    <p:anim calcmode="lin" valueType="num">
                                      <p:cBhvr>
                                        <p:cTn id="80" dur="3000"/>
                                        <p:tgtEl>
                                          <p:spTgt spid="9260"/>
                                        </p:tgtEl>
                                        <p:attrNameLst>
                                          <p:attrName>ppt_w</p:attrName>
                                        </p:attrNameLst>
                                      </p:cBhvr>
                                      <p:tavLst>
                                        <p:tav tm="0">
                                          <p:val>
                                            <p:strVal val="ppt_w"/>
                                          </p:val>
                                        </p:tav>
                                        <p:tav tm="100000">
                                          <p:val>
                                            <p:fltVal val="0"/>
                                          </p:val>
                                        </p:tav>
                                      </p:tavLst>
                                    </p:anim>
                                    <p:anim calcmode="lin" valueType="num">
                                      <p:cBhvr>
                                        <p:cTn id="81" dur="3000"/>
                                        <p:tgtEl>
                                          <p:spTgt spid="9260"/>
                                        </p:tgtEl>
                                        <p:attrNameLst>
                                          <p:attrName>ppt_h</p:attrName>
                                        </p:attrNameLst>
                                      </p:cBhvr>
                                      <p:tavLst>
                                        <p:tav tm="0">
                                          <p:val>
                                            <p:strVal val="ppt_h"/>
                                          </p:val>
                                        </p:tav>
                                        <p:tav tm="100000">
                                          <p:val>
                                            <p:fltVal val="0"/>
                                          </p:val>
                                        </p:tav>
                                      </p:tavLst>
                                    </p:anim>
                                    <p:anim calcmode="lin" valueType="num">
                                      <p:cBhvr>
                                        <p:cTn id="82" dur="3000"/>
                                        <p:tgtEl>
                                          <p:spTgt spid="92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3" dur="3000"/>
                                        <p:tgtEl>
                                          <p:spTgt spid="92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4" dur="1" fill="hold">
                                          <p:stCondLst>
                                            <p:cond delay="2999"/>
                                          </p:stCondLst>
                                        </p:cTn>
                                        <p:tgtEl>
                                          <p:spTgt spid="9260"/>
                                        </p:tgtEl>
                                        <p:attrNameLst>
                                          <p:attrName>style.visibility</p:attrName>
                                        </p:attrNameLst>
                                      </p:cBhvr>
                                      <p:to>
                                        <p:strVal val="hidden"/>
                                      </p:to>
                                    </p:set>
                                  </p:childTnLst>
                                </p:cTn>
                              </p:par>
                            </p:childTnLst>
                          </p:cTn>
                        </p:par>
                      </p:childTnLst>
                    </p:cTn>
                  </p:par>
                </p:childTnLst>
              </p:cTn>
              <p:nextCondLst>
                <p:cond evt="onClick" delay="0">
                  <p:tgtEl>
                    <p:spTgt spid="9261"/>
                  </p:tgtEl>
                </p:cond>
              </p:nextCondLst>
            </p:seq>
            <p:seq concurrent="1" nextAc="seek">
              <p:cTn id="85" restart="whenNotActive" fill="hold" evtFilter="cancelBubble" nodeType="interactiveSeq">
                <p:stCondLst>
                  <p:cond evt="onClick" delay="0">
                    <p:tgtEl>
                      <p:spTgt spid="3"/>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15" presetClass="exit" presetSubtype="0" fill="hold" nodeType="afterEffect">
                                  <p:stCondLst>
                                    <p:cond delay="0"/>
                                  </p:stCondLst>
                                  <p:childTnLst>
                                    <p:anim calcmode="lin" valueType="num">
                                      <p:cBhvr>
                                        <p:cTn id="89" dur="3000"/>
                                        <p:tgtEl>
                                          <p:spTgt spid="3"/>
                                        </p:tgtEl>
                                        <p:attrNameLst>
                                          <p:attrName>ppt_w</p:attrName>
                                        </p:attrNameLst>
                                      </p:cBhvr>
                                      <p:tavLst>
                                        <p:tav tm="0">
                                          <p:val>
                                            <p:strVal val="ppt_w"/>
                                          </p:val>
                                        </p:tav>
                                        <p:tav tm="100000">
                                          <p:val>
                                            <p:fltVal val="0"/>
                                          </p:val>
                                        </p:tav>
                                      </p:tavLst>
                                    </p:anim>
                                    <p:anim calcmode="lin" valueType="num">
                                      <p:cBhvr>
                                        <p:cTn id="90" dur="3000"/>
                                        <p:tgtEl>
                                          <p:spTgt spid="3"/>
                                        </p:tgtEl>
                                        <p:attrNameLst>
                                          <p:attrName>ppt_h</p:attrName>
                                        </p:attrNameLst>
                                      </p:cBhvr>
                                      <p:tavLst>
                                        <p:tav tm="0">
                                          <p:val>
                                            <p:strVal val="ppt_h"/>
                                          </p:val>
                                        </p:tav>
                                        <p:tav tm="100000">
                                          <p:val>
                                            <p:fltVal val="0"/>
                                          </p:val>
                                        </p:tav>
                                      </p:tavLst>
                                    </p:anim>
                                    <p:anim calcmode="lin" valueType="num">
                                      <p:cBhvr>
                                        <p:cTn id="91" dur="3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2" dur="3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3" dur="1" fill="hold">
                                          <p:stCondLst>
                                            <p:cond delay="2999"/>
                                          </p:stCondLst>
                                        </p:cTn>
                                        <p:tgtEl>
                                          <p:spTgt spid="3"/>
                                        </p:tgtEl>
                                        <p:attrNameLst>
                                          <p:attrName>style.visibility</p:attrName>
                                        </p:attrNameLst>
                                      </p:cBhvr>
                                      <p:to>
                                        <p:strVal val="hidden"/>
                                      </p:to>
                                    </p:set>
                                  </p:childTnLst>
                                </p:cTn>
                              </p:par>
                              <p:par>
                                <p:cTn id="94" presetID="15" presetClass="exit" presetSubtype="0" fill="hold" nodeType="withEffect">
                                  <p:stCondLst>
                                    <p:cond delay="0"/>
                                  </p:stCondLst>
                                  <p:childTnLst>
                                    <p:anim calcmode="lin" valueType="num">
                                      <p:cBhvr>
                                        <p:cTn id="95" dur="500"/>
                                        <p:tgtEl>
                                          <p:spTgt spid="2"/>
                                        </p:tgtEl>
                                        <p:attrNameLst>
                                          <p:attrName>ppt_w</p:attrName>
                                        </p:attrNameLst>
                                      </p:cBhvr>
                                      <p:tavLst>
                                        <p:tav tm="0">
                                          <p:val>
                                            <p:strVal val="ppt_w"/>
                                          </p:val>
                                        </p:tav>
                                        <p:tav tm="100000">
                                          <p:val>
                                            <p:fltVal val="0"/>
                                          </p:val>
                                        </p:tav>
                                      </p:tavLst>
                                    </p:anim>
                                    <p:anim calcmode="lin" valueType="num">
                                      <p:cBhvr>
                                        <p:cTn id="96" dur="500"/>
                                        <p:tgtEl>
                                          <p:spTgt spid="2"/>
                                        </p:tgtEl>
                                        <p:attrNameLst>
                                          <p:attrName>ppt_h</p:attrName>
                                        </p:attrNameLst>
                                      </p:cBhvr>
                                      <p:tavLst>
                                        <p:tav tm="0">
                                          <p:val>
                                            <p:strVal val="ppt_h"/>
                                          </p:val>
                                        </p:tav>
                                        <p:tav tm="100000">
                                          <p:val>
                                            <p:fltVal val="0"/>
                                          </p:val>
                                        </p:tav>
                                      </p:tavLst>
                                    </p:anim>
                                    <p:anim calcmode="lin" valueType="num">
                                      <p:cBhvr>
                                        <p:cTn id="97" dur="5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8" dur="5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0" restart="whenNotActive" fill="hold" evtFilter="cancelBubble" nodeType="interactiveSeq">
                <p:stCondLst>
                  <p:cond evt="onClick" delay="0">
                    <p:tgtEl>
                      <p:spTgt spid="17"/>
                    </p:tgtEl>
                  </p:cond>
                </p:stCondLst>
                <p:endSync evt="end" delay="0">
                  <p:rtn val="all"/>
                </p:endSync>
                <p:childTnLst>
                  <p:par>
                    <p:cTn id="101" fill="hold">
                      <p:stCondLst>
                        <p:cond delay="0"/>
                      </p:stCondLst>
                      <p:childTnLst>
                        <p:par>
                          <p:cTn id="102" fill="hold">
                            <p:stCondLst>
                              <p:cond delay="0"/>
                            </p:stCondLst>
                            <p:childTnLst>
                              <p:par>
                                <p:cTn id="103" presetID="15" presetClass="exit" presetSubtype="0" fill="hold" nodeType="afterEffect">
                                  <p:stCondLst>
                                    <p:cond delay="0"/>
                                  </p:stCondLst>
                                  <p:childTnLst>
                                    <p:anim calcmode="lin" valueType="num">
                                      <p:cBhvr>
                                        <p:cTn id="104" dur="3000"/>
                                        <p:tgtEl>
                                          <p:spTgt spid="17"/>
                                        </p:tgtEl>
                                        <p:attrNameLst>
                                          <p:attrName>ppt_w</p:attrName>
                                        </p:attrNameLst>
                                      </p:cBhvr>
                                      <p:tavLst>
                                        <p:tav tm="0">
                                          <p:val>
                                            <p:strVal val="ppt_w"/>
                                          </p:val>
                                        </p:tav>
                                        <p:tav tm="100000">
                                          <p:val>
                                            <p:fltVal val="0"/>
                                          </p:val>
                                        </p:tav>
                                      </p:tavLst>
                                    </p:anim>
                                    <p:anim calcmode="lin" valueType="num">
                                      <p:cBhvr>
                                        <p:cTn id="105" dur="3000"/>
                                        <p:tgtEl>
                                          <p:spTgt spid="17"/>
                                        </p:tgtEl>
                                        <p:attrNameLst>
                                          <p:attrName>ppt_h</p:attrName>
                                        </p:attrNameLst>
                                      </p:cBhvr>
                                      <p:tavLst>
                                        <p:tav tm="0">
                                          <p:val>
                                            <p:strVal val="ppt_h"/>
                                          </p:val>
                                        </p:tav>
                                        <p:tav tm="100000">
                                          <p:val>
                                            <p:fltVal val="0"/>
                                          </p:val>
                                        </p:tav>
                                      </p:tavLst>
                                    </p:anim>
                                    <p:anim calcmode="lin" valueType="num">
                                      <p:cBhvr>
                                        <p:cTn id="106" dur="3000"/>
                                        <p:tgtEl>
                                          <p:spTgt spid="1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7" dur="3000"/>
                                        <p:tgtEl>
                                          <p:spTgt spid="1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8" dur="1" fill="hold">
                                          <p:stCondLst>
                                            <p:cond delay="2999"/>
                                          </p:stCondLst>
                                        </p:cTn>
                                        <p:tgtEl>
                                          <p:spTgt spid="17"/>
                                        </p:tgtEl>
                                        <p:attrNameLst>
                                          <p:attrName>style.visibility</p:attrName>
                                        </p:attrNameLst>
                                      </p:cBhvr>
                                      <p:to>
                                        <p:strVal val="hidden"/>
                                      </p:to>
                                    </p:set>
                                  </p:childTnLst>
                                </p:cTn>
                              </p:par>
                              <p:par>
                                <p:cTn id="109" presetID="15" presetClass="exit" presetSubtype="0" fill="hold" nodeType="withEffect">
                                  <p:stCondLst>
                                    <p:cond delay="0"/>
                                  </p:stCondLst>
                                  <p:childTnLst>
                                    <p:anim calcmode="lin" valueType="num">
                                      <p:cBhvr>
                                        <p:cTn id="110" dur="500"/>
                                        <p:tgtEl>
                                          <p:spTgt spid="16"/>
                                        </p:tgtEl>
                                        <p:attrNameLst>
                                          <p:attrName>ppt_w</p:attrName>
                                        </p:attrNameLst>
                                      </p:cBhvr>
                                      <p:tavLst>
                                        <p:tav tm="0">
                                          <p:val>
                                            <p:strVal val="ppt_w"/>
                                          </p:val>
                                        </p:tav>
                                        <p:tav tm="100000">
                                          <p:val>
                                            <p:fltVal val="0"/>
                                          </p:val>
                                        </p:tav>
                                      </p:tavLst>
                                    </p:anim>
                                    <p:anim calcmode="lin" valueType="num">
                                      <p:cBhvr>
                                        <p:cTn id="111" dur="500"/>
                                        <p:tgtEl>
                                          <p:spTgt spid="16"/>
                                        </p:tgtEl>
                                        <p:attrNameLst>
                                          <p:attrName>ppt_h</p:attrName>
                                        </p:attrNameLst>
                                      </p:cBhvr>
                                      <p:tavLst>
                                        <p:tav tm="0">
                                          <p:val>
                                            <p:strVal val="ppt_h"/>
                                          </p:val>
                                        </p:tav>
                                        <p:tav tm="100000">
                                          <p:val>
                                            <p:fltVal val="0"/>
                                          </p:val>
                                        </p:tav>
                                      </p:tavLst>
                                    </p:anim>
                                    <p:anim calcmode="lin" valueType="num">
                                      <p:cBhvr>
                                        <p:cTn id="112" dur="500"/>
                                        <p:tgtEl>
                                          <p:spTgt spid="1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3" dur="500"/>
                                        <p:tgtEl>
                                          <p:spTgt spid="1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923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166255" y="277000"/>
            <a:ext cx="11859489"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6301" y="1066801"/>
            <a:ext cx="10772369"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a:extLst>
              <a:ext uri="{FF2B5EF4-FFF2-40B4-BE49-F238E27FC236}">
                <a16:creationId xmlns:a16="http://schemas.microsoft.com/office/drawing/2014/main" id="{C3C71F31-7B1F-4BEF-B951-58F1ABFCD39C}"/>
              </a:ext>
            </a:extLst>
          </p:cNvPr>
          <p:cNvGrpSpPr>
            <a:grpSpLocks/>
          </p:cNvGrpSpPr>
          <p:nvPr/>
        </p:nvGrpSpPr>
        <p:grpSpPr bwMode="auto">
          <a:xfrm>
            <a:off x="7886527" y="6019801"/>
            <a:ext cx="2207183" cy="561975"/>
            <a:chOff x="4512" y="3792"/>
            <a:chExt cx="736" cy="354"/>
          </a:xfrm>
        </p:grpSpPr>
        <p:pic>
          <p:nvPicPr>
            <p:cNvPr id="23597" name="Picture 5" descr="ani32">
              <a:extLst>
                <a:ext uri="{FF2B5EF4-FFF2-40B4-BE49-F238E27FC236}">
                  <a16:creationId xmlns:a16="http://schemas.microsoft.com/office/drawing/2014/main" id="{F355529C-8CC3-4977-9005-CA4B6B00C9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7"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18710" y="486768"/>
            <a:ext cx="21742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16817" y="562969"/>
            <a:ext cx="1993053"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31410" y="484872"/>
            <a:ext cx="2174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a:t>
            </a:r>
            <a:r>
              <a:rPr lang="en-US" altLang="en-US" sz="2400" b="1" smtClean="0">
                <a:latin typeface="Times New Roman" panose="02020603050405020304" pitchFamily="18" charset="0"/>
                <a:cs typeface="Times New Roman" panose="02020603050405020304" pitchFamily="18" charset="0"/>
              </a:rPr>
              <a:t>1</a:t>
            </a:r>
            <a:endParaRPr lang="en-US" altLang="en-US" sz="2400" b="1">
              <a:latin typeface=".VnBlack" panose="020B7200000000000000" pitchFamily="34" charset="0"/>
            </a:endParaRP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10832" y="393702"/>
            <a:ext cx="69180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people008">
            <a:extLst>
              <a:ext uri="{FF2B5EF4-FFF2-40B4-BE49-F238E27FC236}">
                <a16:creationId xmlns:a16="http://schemas.microsoft.com/office/drawing/2014/main" id="{A5D40396-F112-480B-9C5C-D225B17763D6}"/>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09843" y="5283200"/>
            <a:ext cx="12600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424941" y="4618813"/>
            <a:ext cx="8696959"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405545" y="2674612"/>
            <a:ext cx="9487591"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pPr>
            <a:r>
              <a:rPr lang="en-US" sz="2800">
                <a:latin typeface="Times New Roman" panose="02020603050405020304" pitchFamily="18" charset="0"/>
                <a:cs typeface="Times New Roman" panose="02020603050405020304" pitchFamily="18" charset="0"/>
              </a:rPr>
              <a:t>A. Tung những hình ảnh, phim đồi trụy lên mạng</a:t>
            </a:r>
          </a:p>
          <a:p>
            <a:pPr algn="just">
              <a:spcBef>
                <a:spcPts val="600"/>
              </a:spcBef>
            </a:pPr>
            <a:r>
              <a:rPr lang="en-US" sz="2800">
                <a:latin typeface="Times New Roman" panose="02020603050405020304" pitchFamily="18" charset="0"/>
                <a:cs typeface="Times New Roman" panose="02020603050405020304" pitchFamily="18" charset="0"/>
              </a:rPr>
              <a:t>B. Xâm phạm thông tin cá nhân hoặc của tập thể nào đó. Sao chép bản quyền không hợp pháp</a:t>
            </a:r>
          </a:p>
          <a:p>
            <a:pPr algn="just">
              <a:spcBef>
                <a:spcPts val="600"/>
              </a:spcBef>
            </a:pPr>
            <a:r>
              <a:rPr lang="en-US" sz="2800">
                <a:latin typeface="Times New Roman" panose="02020603050405020304" pitchFamily="18" charset="0"/>
                <a:cs typeface="Times New Roman" panose="02020603050405020304" pitchFamily="18" charset="0"/>
              </a:rPr>
              <a:t>C. Lây lan virus qua mạng</a:t>
            </a:r>
          </a:p>
          <a:p>
            <a:pPr algn="just">
              <a:spcBef>
                <a:spcPts val="600"/>
              </a:spcBef>
            </a:pPr>
            <a:r>
              <a:rPr lang="en-US" sz="2800">
                <a:latin typeface="Times New Roman" panose="02020603050405020304" pitchFamily="18" charset="0"/>
                <a:cs typeface="Times New Roman" panose="02020603050405020304" pitchFamily="18" charset="0"/>
              </a:rPr>
              <a:t>D. Cả 3 đáp án trên</a:t>
            </a: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875666" y="6013450"/>
            <a:ext cx="1163301"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59345" y="5181600"/>
            <a:ext cx="1776864"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59345" y="5181600"/>
            <a:ext cx="1776864"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59345" y="5181600"/>
            <a:ext cx="1776864"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59345" y="5181600"/>
            <a:ext cx="1776864"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59345" y="5181600"/>
            <a:ext cx="1776864"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59345" y="5181600"/>
            <a:ext cx="1776864"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59345" y="5181600"/>
            <a:ext cx="1776864"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59345" y="5181600"/>
            <a:ext cx="1776864"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59345" y="5181600"/>
            <a:ext cx="1776864"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57508" y="5180013"/>
            <a:ext cx="1778924"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832453" y="6324601"/>
            <a:ext cx="5222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215045" y="1295400"/>
            <a:ext cx="9487591"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2600" b="1">
                <a:latin typeface="Times New Roman" panose="02020603050405020304" pitchFamily="18" charset="0"/>
                <a:cs typeface="Times New Roman" panose="02020603050405020304" pitchFamily="18" charset="0"/>
              </a:rPr>
              <a:t>Những hành vi nào vi phạm pháp luật trong sử dụng Tin học:</a:t>
            </a:r>
          </a:p>
        </p:txBody>
      </p:sp>
    </p:spTree>
    <p:extLst>
      <p:ext uri="{BB962C8B-B14F-4D97-AF65-F5344CB8AC3E}">
        <p14:creationId xmlns:p14="http://schemas.microsoft.com/office/powerpoint/2010/main" val="2890873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4657" y="344853"/>
            <a:ext cx="2914650" cy="2381250"/>
          </a:xfrm>
          <a:prstGeom prst="rect">
            <a:avLst/>
          </a:prstGeom>
        </p:spPr>
      </p:pic>
      <p:pic>
        <p:nvPicPr>
          <p:cNvPr id="5" name="Picture 4"/>
          <p:cNvPicPr>
            <a:picLocks noChangeAspect="1"/>
          </p:cNvPicPr>
          <p:nvPr/>
        </p:nvPicPr>
        <p:blipFill>
          <a:blip r:embed="rId3"/>
          <a:stretch>
            <a:fillRect/>
          </a:stretch>
        </p:blipFill>
        <p:spPr>
          <a:xfrm>
            <a:off x="7798959" y="344853"/>
            <a:ext cx="3467835" cy="2600876"/>
          </a:xfrm>
          <a:prstGeom prst="rect">
            <a:avLst/>
          </a:prstGeom>
        </p:spPr>
      </p:pic>
      <p:pic>
        <p:nvPicPr>
          <p:cNvPr id="6" name="Picture 5"/>
          <p:cNvPicPr>
            <a:picLocks noChangeAspect="1"/>
          </p:cNvPicPr>
          <p:nvPr/>
        </p:nvPicPr>
        <p:blipFill>
          <a:blip r:embed="rId4"/>
          <a:stretch>
            <a:fillRect/>
          </a:stretch>
        </p:blipFill>
        <p:spPr>
          <a:xfrm>
            <a:off x="1080732" y="3341515"/>
            <a:ext cx="4762500" cy="3162300"/>
          </a:xfrm>
          <a:prstGeom prst="rect">
            <a:avLst/>
          </a:prstGeom>
        </p:spPr>
      </p:pic>
      <p:pic>
        <p:nvPicPr>
          <p:cNvPr id="7" name="Picture 6"/>
          <p:cNvPicPr>
            <a:picLocks noChangeAspect="1"/>
          </p:cNvPicPr>
          <p:nvPr/>
        </p:nvPicPr>
        <p:blipFill>
          <a:blip r:embed="rId5"/>
          <a:stretch>
            <a:fillRect/>
          </a:stretch>
        </p:blipFill>
        <p:spPr>
          <a:xfrm>
            <a:off x="6287068" y="3512965"/>
            <a:ext cx="5715000" cy="2990850"/>
          </a:xfrm>
          <a:prstGeom prst="rect">
            <a:avLst/>
          </a:prstGeom>
        </p:spPr>
      </p:pic>
    </p:spTree>
    <p:extLst>
      <p:ext uri="{BB962C8B-B14F-4D97-AF65-F5344CB8AC3E}">
        <p14:creationId xmlns:p14="http://schemas.microsoft.com/office/powerpoint/2010/main" val="1641353031"/>
      </p:ext>
    </p:extLst>
  </p:cSld>
  <p:clrMapOvr>
    <a:masterClrMapping/>
  </p:clrMapOvr>
  <p:transition spd="slow">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207818" y="369967"/>
            <a:ext cx="11776363"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5853" y="1066801"/>
            <a:ext cx="1069686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a:extLst>
              <a:ext uri="{FF2B5EF4-FFF2-40B4-BE49-F238E27FC236}">
                <a16:creationId xmlns:a16="http://schemas.microsoft.com/office/drawing/2014/main" id="{C3C71F31-7B1F-4BEF-B951-58F1ABFCD39C}"/>
              </a:ext>
            </a:extLst>
          </p:cNvPr>
          <p:cNvGrpSpPr>
            <a:grpSpLocks/>
          </p:cNvGrpSpPr>
          <p:nvPr/>
        </p:nvGrpSpPr>
        <p:grpSpPr bwMode="auto">
          <a:xfrm>
            <a:off x="7911021" y="6019801"/>
            <a:ext cx="2191713" cy="561975"/>
            <a:chOff x="4512" y="3792"/>
            <a:chExt cx="736" cy="354"/>
          </a:xfrm>
        </p:grpSpPr>
        <p:pic>
          <p:nvPicPr>
            <p:cNvPr id="23597" name="Picture 5" descr="ani32">
              <a:extLst>
                <a:ext uri="{FF2B5EF4-FFF2-40B4-BE49-F238E27FC236}">
                  <a16:creationId xmlns:a16="http://schemas.microsoft.com/office/drawing/2014/main" id="{F355529C-8CC3-4977-9005-CA4B6B00C9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7"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42840" y="527712"/>
            <a:ext cx="21590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38937" y="603913"/>
            <a:ext cx="1979083"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55540" y="525816"/>
            <a:ext cx="215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a:t>
            </a:r>
            <a:r>
              <a:rPr lang="en-US" altLang="en-US" sz="2400" b="1" smtClean="0">
                <a:latin typeface="Times New Roman" panose="02020603050405020304" pitchFamily="18" charset="0"/>
                <a:cs typeface="Times New Roman" panose="02020603050405020304" pitchFamily="18" charset="0"/>
              </a:rPr>
              <a:t>2</a:t>
            </a:r>
            <a:endParaRPr lang="en-US" altLang="en-US" sz="2400" b="1">
              <a:latin typeface="Times New Roman" panose="02020603050405020304" pitchFamily="18" charset="0"/>
              <a:cs typeface="Times New Roman" panose="02020603050405020304" pitchFamily="18" charset="0"/>
            </a:endParaRP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60478" y="420610"/>
            <a:ext cx="68695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people008">
            <a:extLst>
              <a:ext uri="{FF2B5EF4-FFF2-40B4-BE49-F238E27FC236}">
                <a16:creationId xmlns:a16="http://schemas.microsoft.com/office/drawing/2014/main" id="{A5D40396-F112-480B-9C5C-D225B17763D6}"/>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3828" y="5283200"/>
            <a:ext cx="1251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711960" y="3339458"/>
            <a:ext cx="8636000"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789633" y="2821990"/>
            <a:ext cx="9102016"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en-US" sz="2600">
                <a:latin typeface="Times New Roman" panose="02020603050405020304" pitchFamily="18" charset="0"/>
                <a:cs typeface="Times New Roman" panose="02020603050405020304" pitchFamily="18" charset="0"/>
              </a:rPr>
              <a:t>A. 12/12/2005</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B. 13/01/2000</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C. 12/2005</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D. 31/01/2005</a:t>
            </a: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719994" y="6013450"/>
            <a:ext cx="1155148"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79065" y="5181600"/>
            <a:ext cx="1764409"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79065" y="5181600"/>
            <a:ext cx="1764409"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79065" y="5181600"/>
            <a:ext cx="1764409"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79065" y="5181600"/>
            <a:ext cx="1764409"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79065" y="5181600"/>
            <a:ext cx="1764409"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79065" y="5181600"/>
            <a:ext cx="1764409"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79065" y="5181600"/>
            <a:ext cx="1764409"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79065" y="5181600"/>
            <a:ext cx="1764409"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79065" y="5181600"/>
            <a:ext cx="1764409"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77251" y="5180013"/>
            <a:ext cx="1766454"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838249" y="6324601"/>
            <a:ext cx="518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115693" y="1272956"/>
            <a:ext cx="9775955"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en-US" sz="2800" b="1">
                <a:latin typeface="Times New Roman" panose="02020603050405020304" pitchFamily="18" charset="0"/>
                <a:cs typeface="Times New Roman" panose="02020603050405020304" pitchFamily="18" charset="0"/>
              </a:rPr>
              <a:t>Quốc hội đã ban hành một số điều luật chống tội </a:t>
            </a:r>
            <a:r>
              <a:rPr lang="en-US" sz="2800" b="1" smtClean="0">
                <a:latin typeface="Times New Roman" panose="02020603050405020304" pitchFamily="18" charset="0"/>
                <a:cs typeface="Times New Roman" panose="02020603050405020304" pitchFamily="18" charset="0"/>
              </a:rPr>
              <a:t>phạm </a:t>
            </a:r>
            <a:r>
              <a:rPr lang="en-US" sz="2800" b="1">
                <a:latin typeface="Times New Roman" panose="02020603050405020304" pitchFamily="18" charset="0"/>
                <a:cs typeface="Times New Roman" panose="02020603050405020304" pitchFamily="18" charset="0"/>
              </a:rPr>
              <a:t>tin </a:t>
            </a:r>
            <a:r>
              <a:rPr lang="en-US" sz="2800" b="1" smtClean="0">
                <a:latin typeface="Times New Roman" panose="02020603050405020304" pitchFamily="18" charset="0"/>
                <a:cs typeface="Times New Roman" panose="02020603050405020304" pitchFamily="18" charset="0"/>
              </a:rPr>
              <a:t>học</a:t>
            </a:r>
          </a:p>
          <a:p>
            <a:pPr algn="just">
              <a:spcBef>
                <a:spcPts val="600"/>
              </a:spcBef>
              <a:spcAft>
                <a:spcPts val="600"/>
              </a:spcAft>
            </a:pPr>
            <a:r>
              <a:rPr lang="en-US" sz="2800" b="1" smtClean="0">
                <a:latin typeface="Times New Roman" panose="02020603050405020304" pitchFamily="18" charset="0"/>
                <a:cs typeface="Times New Roman" panose="02020603050405020304" pitchFamily="18" charset="0"/>
              </a:rPr>
              <a:t>trong </a:t>
            </a:r>
            <a:r>
              <a:rPr lang="en-US" sz="2800" b="1">
                <a:latin typeface="Times New Roman" panose="02020603050405020304" pitchFamily="18" charset="0"/>
                <a:cs typeface="Times New Roman" panose="02020603050405020304" pitchFamily="18" charset="0"/>
              </a:rPr>
              <a:t>bộ luật hình sự vào ngày tháng </a:t>
            </a:r>
            <a:r>
              <a:rPr lang="en-US" sz="2800" b="1" smtClean="0">
                <a:latin typeface="Times New Roman" panose="02020603050405020304" pitchFamily="18" charset="0"/>
                <a:cs typeface="Times New Roman" panose="02020603050405020304" pitchFamily="18" charset="0"/>
              </a:rPr>
              <a:t>năm </a:t>
            </a:r>
            <a:r>
              <a:rPr lang="en-US" sz="2800" b="1">
                <a:latin typeface="Times New Roman" panose="02020603050405020304" pitchFamily="18" charset="0"/>
                <a:cs typeface="Times New Roman" panose="02020603050405020304" pitchFamily="18" charset="0"/>
              </a:rPr>
              <a:t>nào:</a:t>
            </a:r>
          </a:p>
        </p:txBody>
      </p:sp>
    </p:spTree>
    <p:extLst>
      <p:ext uri="{BB962C8B-B14F-4D97-AF65-F5344CB8AC3E}">
        <p14:creationId xmlns:p14="http://schemas.microsoft.com/office/powerpoint/2010/main" val="304326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235527" y="97614"/>
            <a:ext cx="1172094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8437" y="1066801"/>
            <a:ext cx="1064652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a:extLst>
              <a:ext uri="{FF2B5EF4-FFF2-40B4-BE49-F238E27FC236}">
                <a16:creationId xmlns:a16="http://schemas.microsoft.com/office/drawing/2014/main" id="{D962B55C-4E7A-43E0-9B2B-64E2AA006E42}"/>
              </a:ext>
            </a:extLst>
          </p:cNvPr>
          <p:cNvGrpSpPr>
            <a:grpSpLocks/>
          </p:cNvGrpSpPr>
          <p:nvPr/>
        </p:nvGrpSpPr>
        <p:grpSpPr bwMode="auto">
          <a:xfrm>
            <a:off x="8000538" y="6019801"/>
            <a:ext cx="2083724" cy="561975"/>
            <a:chOff x="4512" y="3792"/>
            <a:chExt cx="736" cy="354"/>
          </a:xfrm>
        </p:grpSpPr>
        <p:pic>
          <p:nvPicPr>
            <p:cNvPr id="27693" name="Picture 5" descr="ani32">
              <a:extLst>
                <a:ext uri="{FF2B5EF4-FFF2-40B4-BE49-F238E27FC236}">
                  <a16:creationId xmlns:a16="http://schemas.microsoft.com/office/drawing/2014/main" id="{66180951-6172-40E7-B217-3776228EAD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7"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45380" y="473120"/>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41265" y="549321"/>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58080" y="483061"/>
            <a:ext cx="2148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a:t>
            </a:r>
            <a:r>
              <a:rPr lang="en-US" altLang="en-US" sz="2400" b="1" smtClean="0">
                <a:latin typeface="Times New Roman" panose="02020603050405020304" pitchFamily="18" charset="0"/>
                <a:cs typeface="Times New Roman" panose="02020603050405020304" pitchFamily="18" charset="0"/>
              </a:rPr>
              <a:t>3</a:t>
            </a:r>
            <a:endParaRPr lang="en-US" altLang="en-US" sz="2400" b="1">
              <a:latin typeface="Times New Roman" panose="02020603050405020304" pitchFamily="18" charset="0"/>
              <a:cs typeface="Times New Roman" panose="02020603050405020304" pitchFamily="18" charset="0"/>
            </a:endParaRP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897564" y="448250"/>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people008">
            <a:extLst>
              <a:ext uri="{FF2B5EF4-FFF2-40B4-BE49-F238E27FC236}">
                <a16:creationId xmlns:a16="http://schemas.microsoft.com/office/drawing/2014/main" id="{1C7714F0-EC1C-450F-BDD9-80C030D371E7}"/>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5300" y="5283200"/>
            <a:ext cx="1245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2227257" y="2886155"/>
            <a:ext cx="8302336" cy="527632"/>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2181810" y="2895104"/>
            <a:ext cx="8715754"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Cài đặt phần mềm phát hiện và diệt virus  	</a:t>
            </a:r>
          </a:p>
          <a:p>
            <a:pPr lvl="0">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Thay đổi cấu hình máy tính</a:t>
            </a:r>
            <a:endParaRPr lang="en-US" sz="280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Lắp đặt thêm các thiết bị ngoại vi		</a:t>
            </a: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Cài đặt mật khẩu cá nhân trên máy tính.</a:t>
            </a:r>
            <a:endParaRPr lang="en-US" sz="2800">
              <a:latin typeface="Times New Roman" panose="02020603050405020304" pitchFamily="18" charset="0"/>
              <a:cs typeface="Times New Roman" panose="02020603050405020304" pitchFamily="18" charset="0"/>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4191463" y="5815013"/>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81141" y="5181600"/>
            <a:ext cx="1756106"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81141" y="5181600"/>
            <a:ext cx="1756106"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81141" y="5181600"/>
            <a:ext cx="1756106"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81141" y="5181600"/>
            <a:ext cx="1756106"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81141" y="5181600"/>
            <a:ext cx="1756106"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81141" y="5181600"/>
            <a:ext cx="1756106"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81141" y="5181600"/>
            <a:ext cx="1756106"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81141" y="5181600"/>
            <a:ext cx="1756106"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81141" y="5181600"/>
            <a:ext cx="1756106"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79329" y="5180013"/>
            <a:ext cx="1758142"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8860" y="6324601"/>
            <a:ext cx="5161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86147" y="1295400"/>
            <a:ext cx="957210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2800" b="1">
                <a:latin typeface="Times New Roman" panose="02020603050405020304" pitchFamily="18" charset="0"/>
                <a:cs typeface="Times New Roman" panose="02020603050405020304" pitchFamily="18" charset="0"/>
              </a:rPr>
              <a:t>Để bảo vệ thông tin, chúng ta cần: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710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152400" y="304800"/>
            <a:ext cx="1184563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2930" y="1066801"/>
            <a:ext cx="1075978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a:extLst>
              <a:ext uri="{FF2B5EF4-FFF2-40B4-BE49-F238E27FC236}">
                <a16:creationId xmlns:a16="http://schemas.microsoft.com/office/drawing/2014/main" id="{D962B55C-4E7A-43E0-9B2B-64E2AA006E42}"/>
              </a:ext>
            </a:extLst>
          </p:cNvPr>
          <p:cNvGrpSpPr>
            <a:grpSpLocks/>
          </p:cNvGrpSpPr>
          <p:nvPr/>
        </p:nvGrpSpPr>
        <p:grpSpPr bwMode="auto">
          <a:xfrm>
            <a:off x="7985759" y="6019801"/>
            <a:ext cx="2105891" cy="561975"/>
            <a:chOff x="4512" y="3792"/>
            <a:chExt cx="736" cy="354"/>
          </a:xfrm>
        </p:grpSpPr>
        <p:pic>
          <p:nvPicPr>
            <p:cNvPr id="27693" name="Picture 5" descr="ani32">
              <a:extLst>
                <a:ext uri="{FF2B5EF4-FFF2-40B4-BE49-F238E27FC236}">
                  <a16:creationId xmlns:a16="http://schemas.microsoft.com/office/drawing/2014/main" id="{66180951-6172-40E7-B217-3776228EAD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7"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30140" y="527712"/>
            <a:ext cx="21717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400">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27295" y="603913"/>
            <a:ext cx="1990725"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400">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28235" y="523609"/>
            <a:ext cx="2188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a:t>
            </a:r>
            <a:r>
              <a:rPr lang="en-US" altLang="en-US" sz="2400" b="1" smtClean="0">
                <a:latin typeface="Times New Roman" panose="02020603050405020304" pitchFamily="18" charset="0"/>
                <a:cs typeface="Times New Roman" panose="02020603050405020304" pitchFamily="18" charset="0"/>
              </a:rPr>
              <a:t>4</a:t>
            </a:r>
            <a:endParaRPr lang="en-US" altLang="en-US" sz="2400" b="1">
              <a:latin typeface="Times New Roman" panose="02020603050405020304" pitchFamily="18" charset="0"/>
              <a:cs typeface="Times New Roman" panose="02020603050405020304" pitchFamily="18" charset="0"/>
            </a:endParaRP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597976" y="490249"/>
            <a:ext cx="69099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people008">
            <a:extLst>
              <a:ext uri="{FF2B5EF4-FFF2-40B4-BE49-F238E27FC236}">
                <a16:creationId xmlns:a16="http://schemas.microsoft.com/office/drawing/2014/main" id="{1C7714F0-EC1C-450F-BDD9-80C030D371E7}"/>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16468" y="5283200"/>
            <a:ext cx="12585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1652444" y="4571999"/>
            <a:ext cx="9105421" cy="590013"/>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1619251" y="2813557"/>
            <a:ext cx="9506552"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AutoNum type="alphaUcPeriod"/>
            </a:pPr>
            <a:r>
              <a:rPr lang="fr-FR" sz="2800">
                <a:latin typeface="Times New Roman" panose="02020603050405020304" pitchFamily="18" charset="0"/>
                <a:cs typeface="Times New Roman" panose="02020603050405020304" pitchFamily="18" charset="0"/>
              </a:rPr>
              <a:t> Cài đặt mật khẩu cá nhân trên máy tính.		</a:t>
            </a:r>
          </a:p>
          <a:p>
            <a:pPr lvl="0">
              <a:spcBef>
                <a:spcPts val="600"/>
              </a:spcBef>
              <a:spcAft>
                <a:spcPts val="600"/>
              </a:spcAft>
              <a:buAutoNum type="alphaUcPeriod"/>
            </a:pPr>
            <a:r>
              <a:rPr lang="fr-FR" sz="2800">
                <a:latin typeface="Times New Roman" panose="02020603050405020304" pitchFamily="18" charset="0"/>
                <a:cs typeface="Times New Roman" panose="02020603050405020304" pitchFamily="18" charset="0"/>
              </a:rPr>
              <a:t> Phát tán các hình ảnh đồi trụy trên mạng</a:t>
            </a:r>
            <a:endParaRPr lang="en-US" sz="280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Cố ý làm nhiễm Vius vào máy của người khác</a:t>
            </a: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Sao chép các phần mềm không có bản quyền.</a:t>
            </a:r>
            <a:endParaRPr lang="en-US" altLang="en-US" sz="28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5471578" y="5791199"/>
            <a:ext cx="1161943"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68686" y="5181600"/>
            <a:ext cx="1774788"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68686" y="5181600"/>
            <a:ext cx="1774788"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68686" y="5181600"/>
            <a:ext cx="1774788"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68686" y="5181600"/>
            <a:ext cx="1774788"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68686" y="5181600"/>
            <a:ext cx="1774788"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68686" y="5181600"/>
            <a:ext cx="1774788"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68686" y="5181600"/>
            <a:ext cx="1774788"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68686" y="5181600"/>
            <a:ext cx="1774788"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68686" y="5181600"/>
            <a:ext cx="1774788"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66859" y="5180013"/>
            <a:ext cx="1776845"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5199" y="6324601"/>
            <a:ext cx="5216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18260" y="1295400"/>
            <a:ext cx="967393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fr-FR" sz="2800" b="1">
                <a:latin typeface="Times New Roman" panose="02020603050405020304" pitchFamily="18" charset="0"/>
                <a:cs typeface="Times New Roman" panose="02020603050405020304" pitchFamily="18" charset="0"/>
              </a:rPr>
              <a:t>Các hoạt động nào sau đây không bị phê phán?</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595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a:extLst>
              <a:ext uri="{FF2B5EF4-FFF2-40B4-BE49-F238E27FC236}">
                <a16:creationId xmlns:a16="http://schemas.microsoft.com/office/drawing/2014/main" id="{241ABC2C-730E-4A6D-8B61-6A7162C5F77A}"/>
              </a:ext>
            </a:extLst>
          </p:cNvPr>
          <p:cNvSpPr>
            <a:spLocks noChangeArrowheads="1"/>
          </p:cNvSpPr>
          <p:nvPr/>
        </p:nvSpPr>
        <p:spPr bwMode="auto">
          <a:xfrm>
            <a:off x="180109" y="304800"/>
            <a:ext cx="11720945"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9699" name="Picture 3" descr="33">
            <a:extLst>
              <a:ext uri="{FF2B5EF4-FFF2-40B4-BE49-F238E27FC236}">
                <a16:creationId xmlns:a16="http://schemas.microsoft.com/office/drawing/2014/main" id="{19DA9E82-31BC-4A62-8A24-6E07E25484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8099" y="1066801"/>
            <a:ext cx="10646525"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4">
            <a:extLst>
              <a:ext uri="{FF2B5EF4-FFF2-40B4-BE49-F238E27FC236}">
                <a16:creationId xmlns:a16="http://schemas.microsoft.com/office/drawing/2014/main" id="{79E8191E-FEEC-4CAF-B5F3-80B5BB324A9E}"/>
              </a:ext>
            </a:extLst>
          </p:cNvPr>
          <p:cNvGrpSpPr>
            <a:grpSpLocks/>
          </p:cNvGrpSpPr>
          <p:nvPr/>
        </p:nvGrpSpPr>
        <p:grpSpPr bwMode="auto">
          <a:xfrm>
            <a:off x="7641090" y="6019801"/>
            <a:ext cx="2474422" cy="561975"/>
            <a:chOff x="4512" y="3792"/>
            <a:chExt cx="736" cy="354"/>
          </a:xfrm>
        </p:grpSpPr>
        <p:pic>
          <p:nvPicPr>
            <p:cNvPr id="29741" name="Picture 5" descr="ani32">
              <a:extLst>
                <a:ext uri="{FF2B5EF4-FFF2-40B4-BE49-F238E27FC236}">
                  <a16:creationId xmlns:a16="http://schemas.microsoft.com/office/drawing/2014/main" id="{C3C09B37-2FD0-4B19-A770-5063F42FCFC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2" name="Text Box 6">
              <a:hlinkClick r:id="rId7" action="ppaction://hlinksldjump" tooltip="Trở lại chọn câu hỏi"/>
              <a:extLst>
                <a:ext uri="{FF2B5EF4-FFF2-40B4-BE49-F238E27FC236}">
                  <a16:creationId xmlns:a16="http://schemas.microsoft.com/office/drawing/2014/main" id="{F9EBAD21-6817-42D6-BBE3-8A8DFE59EA34}"/>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9701" name="AutoShape 7">
            <a:extLst>
              <a:ext uri="{FF2B5EF4-FFF2-40B4-BE49-F238E27FC236}">
                <a16:creationId xmlns:a16="http://schemas.microsoft.com/office/drawing/2014/main" id="{22642E4F-555A-41DD-A15A-2ECADBF58809}"/>
              </a:ext>
            </a:extLst>
          </p:cNvPr>
          <p:cNvSpPr>
            <a:spLocks noChangeArrowheads="1"/>
          </p:cNvSpPr>
          <p:nvPr/>
        </p:nvSpPr>
        <p:spPr bwMode="auto">
          <a:xfrm>
            <a:off x="4935220" y="486768"/>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2" name="AutoShape 8">
            <a:extLst>
              <a:ext uri="{FF2B5EF4-FFF2-40B4-BE49-F238E27FC236}">
                <a16:creationId xmlns:a16="http://schemas.microsoft.com/office/drawing/2014/main" id="{C5A600B3-EEEA-403E-9064-951D5946137D}"/>
              </a:ext>
            </a:extLst>
          </p:cNvPr>
          <p:cNvSpPr>
            <a:spLocks noChangeArrowheads="1"/>
          </p:cNvSpPr>
          <p:nvPr/>
        </p:nvSpPr>
        <p:spPr bwMode="auto">
          <a:xfrm>
            <a:off x="5031952" y="562969"/>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3" name="Text Box 9">
            <a:extLst>
              <a:ext uri="{FF2B5EF4-FFF2-40B4-BE49-F238E27FC236}">
                <a16:creationId xmlns:a16="http://schemas.microsoft.com/office/drawing/2014/main" id="{30816DD2-1A76-489B-B500-BAC1AA312865}"/>
              </a:ext>
            </a:extLst>
          </p:cNvPr>
          <p:cNvSpPr txBox="1">
            <a:spLocks noChangeArrowheads="1"/>
          </p:cNvSpPr>
          <p:nvPr/>
        </p:nvSpPr>
        <p:spPr bwMode="auto">
          <a:xfrm>
            <a:off x="4983115" y="453709"/>
            <a:ext cx="2067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cs typeface="Times New Roman" panose="02020603050405020304" pitchFamily="18" charset="0"/>
              </a:rPr>
              <a:t>Câu hỏi 5</a:t>
            </a:r>
          </a:p>
        </p:txBody>
      </p:sp>
      <p:pic>
        <p:nvPicPr>
          <p:cNvPr id="29704" name="Picture 10" descr="star_tip_md_wht">
            <a:extLst>
              <a:ext uri="{FF2B5EF4-FFF2-40B4-BE49-F238E27FC236}">
                <a16:creationId xmlns:a16="http://schemas.microsoft.com/office/drawing/2014/main" id="{35E3B2C0-E6AB-4436-B2D5-9DC95FB4815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45222" y="419101"/>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people008">
            <a:extLst>
              <a:ext uri="{FF2B5EF4-FFF2-40B4-BE49-F238E27FC236}">
                <a16:creationId xmlns:a16="http://schemas.microsoft.com/office/drawing/2014/main" id="{0D2253EA-C03F-45C1-81EF-6B01C13C9D2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19412" y="5283200"/>
            <a:ext cx="1245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AutoShape 12">
            <a:extLst>
              <a:ext uri="{FF2B5EF4-FFF2-40B4-BE49-F238E27FC236}">
                <a16:creationId xmlns:a16="http://schemas.microsoft.com/office/drawing/2014/main" id="{867314A3-E302-41E3-BCCC-B0773780BE1F}"/>
              </a:ext>
            </a:extLst>
          </p:cNvPr>
          <p:cNvSpPr>
            <a:spLocks noChangeArrowheads="1"/>
          </p:cNvSpPr>
          <p:nvPr/>
        </p:nvSpPr>
        <p:spPr bwMode="auto">
          <a:xfrm flipV="1">
            <a:off x="1609457" y="3494573"/>
            <a:ext cx="8400010" cy="563798"/>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6877" name="Text Box 13">
            <a:extLst>
              <a:ext uri="{FF2B5EF4-FFF2-40B4-BE49-F238E27FC236}">
                <a16:creationId xmlns:a16="http://schemas.microsoft.com/office/drawing/2014/main" id="{2C1E2BF2-4467-4858-8240-ACF54E289781}"/>
              </a:ext>
            </a:extLst>
          </p:cNvPr>
          <p:cNvSpPr txBox="1">
            <a:spLocks noChangeArrowheads="1"/>
          </p:cNvSpPr>
          <p:nvPr/>
        </p:nvSpPr>
        <p:spPr bwMode="auto">
          <a:xfrm>
            <a:off x="1587787" y="2398862"/>
            <a:ext cx="9253601"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vi-VN" sz="2800">
                <a:latin typeface="Times New Roman" panose="02020603050405020304" pitchFamily="18" charset="0"/>
                <a:cs typeface="Times New Roman" panose="02020603050405020304" pitchFamily="18" charset="0"/>
              </a:rPr>
              <a:t>A. Chưa được phép của giáo viên khi thực hành</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B. Chơi game trong giờ thực hành</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C. Cả</a:t>
            </a:r>
            <a:r>
              <a:rPr lang="en-US" sz="2800">
                <a:latin typeface="Times New Roman" panose="02020603050405020304" pitchFamily="18" charset="0"/>
                <a:cs typeface="Times New Roman" panose="02020603050405020304" pitchFamily="18" charset="0"/>
              </a:rPr>
              <a:t> A và B đều đúng</a:t>
            </a:r>
            <a:endParaRPr lang="vi-VN" sz="280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800">
                <a:latin typeface="Times New Roman" panose="02020603050405020304" pitchFamily="18" charset="0"/>
                <a:cs typeface="Times New Roman" panose="02020603050405020304" pitchFamily="18" charset="0"/>
              </a:rPr>
              <a:t>D. Câu A đúng, B sai</a:t>
            </a:r>
          </a:p>
        </p:txBody>
      </p:sp>
      <p:sp>
        <p:nvSpPr>
          <p:cNvPr id="36878" name="Text Box 14">
            <a:extLst>
              <a:ext uri="{FF2B5EF4-FFF2-40B4-BE49-F238E27FC236}">
                <a16:creationId xmlns:a16="http://schemas.microsoft.com/office/drawing/2014/main" id="{296FDD5F-7211-4171-9452-819423ADF0D1}"/>
              </a:ext>
            </a:extLst>
          </p:cNvPr>
          <p:cNvSpPr txBox="1">
            <a:spLocks noChangeArrowheads="1"/>
          </p:cNvSpPr>
          <p:nvPr/>
        </p:nvSpPr>
        <p:spPr bwMode="auto">
          <a:xfrm>
            <a:off x="4213107" y="6019801"/>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CD0703C6-A300-4B70-B3C9-BDC1F089BED5}"/>
              </a:ext>
            </a:extLst>
          </p:cNvPr>
          <p:cNvGrpSpPr>
            <a:grpSpLocks/>
          </p:cNvGrpSpPr>
          <p:nvPr/>
        </p:nvGrpSpPr>
        <p:grpSpPr bwMode="auto">
          <a:xfrm>
            <a:off x="9172838" y="5181600"/>
            <a:ext cx="1756106" cy="1295400"/>
            <a:chOff x="4574" y="3342"/>
            <a:chExt cx="960" cy="912"/>
          </a:xfrm>
        </p:grpSpPr>
        <p:sp>
          <p:nvSpPr>
            <p:cNvPr id="29739" name="AutoShape 16">
              <a:extLst>
                <a:ext uri="{FF2B5EF4-FFF2-40B4-BE49-F238E27FC236}">
                  <a16:creationId xmlns:a16="http://schemas.microsoft.com/office/drawing/2014/main" id="{7B33534F-82F9-4EB2-ABB5-4F419EB16EA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40" name="Text Box 17">
              <a:extLst>
                <a:ext uri="{FF2B5EF4-FFF2-40B4-BE49-F238E27FC236}">
                  <a16:creationId xmlns:a16="http://schemas.microsoft.com/office/drawing/2014/main" id="{E3FE1C0B-0063-47B1-82CF-E3AA4361835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3492FE55-0FF6-4B26-A50E-1F86744F9086}"/>
              </a:ext>
            </a:extLst>
          </p:cNvPr>
          <p:cNvGrpSpPr>
            <a:grpSpLocks/>
          </p:cNvGrpSpPr>
          <p:nvPr/>
        </p:nvGrpSpPr>
        <p:grpSpPr bwMode="auto">
          <a:xfrm>
            <a:off x="9172838" y="5181600"/>
            <a:ext cx="1756106" cy="1295400"/>
            <a:chOff x="4574" y="3342"/>
            <a:chExt cx="960" cy="912"/>
          </a:xfrm>
        </p:grpSpPr>
        <p:sp>
          <p:nvSpPr>
            <p:cNvPr id="29737" name="AutoShape 19">
              <a:extLst>
                <a:ext uri="{FF2B5EF4-FFF2-40B4-BE49-F238E27FC236}">
                  <a16:creationId xmlns:a16="http://schemas.microsoft.com/office/drawing/2014/main" id="{008A87F6-C62C-4530-8500-B8A4F433835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8" name="Text Box 20">
              <a:extLst>
                <a:ext uri="{FF2B5EF4-FFF2-40B4-BE49-F238E27FC236}">
                  <a16:creationId xmlns:a16="http://schemas.microsoft.com/office/drawing/2014/main" id="{C0B9A4AE-C721-4997-81C6-591A25A2F37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A5DDF35B-B945-45B4-A132-8E64440CA5DE}"/>
              </a:ext>
            </a:extLst>
          </p:cNvPr>
          <p:cNvGrpSpPr>
            <a:grpSpLocks/>
          </p:cNvGrpSpPr>
          <p:nvPr/>
        </p:nvGrpSpPr>
        <p:grpSpPr bwMode="auto">
          <a:xfrm>
            <a:off x="9172838" y="5181600"/>
            <a:ext cx="1756106" cy="1295400"/>
            <a:chOff x="4574" y="3342"/>
            <a:chExt cx="960" cy="912"/>
          </a:xfrm>
        </p:grpSpPr>
        <p:sp>
          <p:nvSpPr>
            <p:cNvPr id="29735" name="AutoShape 22">
              <a:extLst>
                <a:ext uri="{FF2B5EF4-FFF2-40B4-BE49-F238E27FC236}">
                  <a16:creationId xmlns:a16="http://schemas.microsoft.com/office/drawing/2014/main" id="{C8059F8E-3561-42BD-BD36-D31FEC29EB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6" name="Text Box 23">
              <a:extLst>
                <a:ext uri="{FF2B5EF4-FFF2-40B4-BE49-F238E27FC236}">
                  <a16:creationId xmlns:a16="http://schemas.microsoft.com/office/drawing/2014/main" id="{2780A421-53D6-468D-8935-E785F0128B4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195BE785-31F6-44AC-801C-96C3C73AF6A2}"/>
              </a:ext>
            </a:extLst>
          </p:cNvPr>
          <p:cNvGrpSpPr>
            <a:grpSpLocks/>
          </p:cNvGrpSpPr>
          <p:nvPr/>
        </p:nvGrpSpPr>
        <p:grpSpPr bwMode="auto">
          <a:xfrm>
            <a:off x="9172838" y="5181600"/>
            <a:ext cx="1756106" cy="1295400"/>
            <a:chOff x="4574" y="3342"/>
            <a:chExt cx="960" cy="912"/>
          </a:xfrm>
        </p:grpSpPr>
        <p:sp>
          <p:nvSpPr>
            <p:cNvPr id="29733" name="AutoShape 25">
              <a:extLst>
                <a:ext uri="{FF2B5EF4-FFF2-40B4-BE49-F238E27FC236}">
                  <a16:creationId xmlns:a16="http://schemas.microsoft.com/office/drawing/2014/main" id="{180BB520-3944-4E77-96DF-E7B40DB233B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4" name="Text Box 26">
              <a:extLst>
                <a:ext uri="{FF2B5EF4-FFF2-40B4-BE49-F238E27FC236}">
                  <a16:creationId xmlns:a16="http://schemas.microsoft.com/office/drawing/2014/main" id="{C17691CD-8921-4EDB-BA05-A70FF04FD2C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E5F2750-8464-4EE2-8FCA-978D74543F65}"/>
              </a:ext>
            </a:extLst>
          </p:cNvPr>
          <p:cNvGrpSpPr>
            <a:grpSpLocks/>
          </p:cNvGrpSpPr>
          <p:nvPr/>
        </p:nvGrpSpPr>
        <p:grpSpPr bwMode="auto">
          <a:xfrm>
            <a:off x="9172838" y="5181600"/>
            <a:ext cx="1756106" cy="1295400"/>
            <a:chOff x="4574" y="3342"/>
            <a:chExt cx="960" cy="912"/>
          </a:xfrm>
        </p:grpSpPr>
        <p:sp>
          <p:nvSpPr>
            <p:cNvPr id="29731" name="AutoShape 28">
              <a:extLst>
                <a:ext uri="{FF2B5EF4-FFF2-40B4-BE49-F238E27FC236}">
                  <a16:creationId xmlns:a16="http://schemas.microsoft.com/office/drawing/2014/main" id="{6BAF3080-4E7D-43E6-8FE1-C3D8384978A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2" name="Text Box 29">
              <a:extLst>
                <a:ext uri="{FF2B5EF4-FFF2-40B4-BE49-F238E27FC236}">
                  <a16:creationId xmlns:a16="http://schemas.microsoft.com/office/drawing/2014/main" id="{FF79A972-B890-4E95-A425-1B5E93F1E92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429AB579-2283-4173-9BB6-4B2C1B777857}"/>
              </a:ext>
            </a:extLst>
          </p:cNvPr>
          <p:cNvGrpSpPr>
            <a:grpSpLocks/>
          </p:cNvGrpSpPr>
          <p:nvPr/>
        </p:nvGrpSpPr>
        <p:grpSpPr bwMode="auto">
          <a:xfrm>
            <a:off x="9172838" y="5181600"/>
            <a:ext cx="1756106" cy="1295400"/>
            <a:chOff x="4574" y="3342"/>
            <a:chExt cx="960" cy="912"/>
          </a:xfrm>
        </p:grpSpPr>
        <p:sp>
          <p:nvSpPr>
            <p:cNvPr id="29729" name="AutoShape 31">
              <a:extLst>
                <a:ext uri="{FF2B5EF4-FFF2-40B4-BE49-F238E27FC236}">
                  <a16:creationId xmlns:a16="http://schemas.microsoft.com/office/drawing/2014/main" id="{811D97CE-B7C4-4A34-BA01-4D0AEFAE7E3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0" name="Text Box 32">
              <a:extLst>
                <a:ext uri="{FF2B5EF4-FFF2-40B4-BE49-F238E27FC236}">
                  <a16:creationId xmlns:a16="http://schemas.microsoft.com/office/drawing/2014/main" id="{7080D28A-032D-4C6B-BECC-42B797E7C73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9564B997-6DE4-44EE-B014-FD9E1096ABA9}"/>
              </a:ext>
            </a:extLst>
          </p:cNvPr>
          <p:cNvGrpSpPr>
            <a:grpSpLocks/>
          </p:cNvGrpSpPr>
          <p:nvPr/>
        </p:nvGrpSpPr>
        <p:grpSpPr bwMode="auto">
          <a:xfrm>
            <a:off x="9172838" y="5181600"/>
            <a:ext cx="1756106" cy="1295400"/>
            <a:chOff x="4574" y="3342"/>
            <a:chExt cx="960" cy="912"/>
          </a:xfrm>
        </p:grpSpPr>
        <p:sp>
          <p:nvSpPr>
            <p:cNvPr id="29727" name="AutoShape 34">
              <a:extLst>
                <a:ext uri="{FF2B5EF4-FFF2-40B4-BE49-F238E27FC236}">
                  <a16:creationId xmlns:a16="http://schemas.microsoft.com/office/drawing/2014/main" id="{BDC9EEC4-430B-4C4F-A1ED-BDE1D795271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8" name="Text Box 35">
              <a:extLst>
                <a:ext uri="{FF2B5EF4-FFF2-40B4-BE49-F238E27FC236}">
                  <a16:creationId xmlns:a16="http://schemas.microsoft.com/office/drawing/2014/main" id="{C00C5E31-48B2-4BDB-834F-D952ABCE4BD3}"/>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9E7D3847-9E2C-47F8-A372-9B38EB751306}"/>
              </a:ext>
            </a:extLst>
          </p:cNvPr>
          <p:cNvGrpSpPr>
            <a:grpSpLocks/>
          </p:cNvGrpSpPr>
          <p:nvPr/>
        </p:nvGrpSpPr>
        <p:grpSpPr bwMode="auto">
          <a:xfrm>
            <a:off x="9172838" y="5181600"/>
            <a:ext cx="1756106" cy="1295400"/>
            <a:chOff x="4574" y="3342"/>
            <a:chExt cx="960" cy="912"/>
          </a:xfrm>
        </p:grpSpPr>
        <p:sp>
          <p:nvSpPr>
            <p:cNvPr id="29725" name="AutoShape 37">
              <a:extLst>
                <a:ext uri="{FF2B5EF4-FFF2-40B4-BE49-F238E27FC236}">
                  <a16:creationId xmlns:a16="http://schemas.microsoft.com/office/drawing/2014/main" id="{2CF069F1-3522-435E-8E3D-B54FB15241B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6" name="Text Box 38">
              <a:extLst>
                <a:ext uri="{FF2B5EF4-FFF2-40B4-BE49-F238E27FC236}">
                  <a16:creationId xmlns:a16="http://schemas.microsoft.com/office/drawing/2014/main" id="{527481CB-2632-4C14-9643-DD0D2BF6AC6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B6F0A7DD-EE22-4A11-9E2F-492910CF26E7}"/>
              </a:ext>
            </a:extLst>
          </p:cNvPr>
          <p:cNvGrpSpPr>
            <a:grpSpLocks/>
          </p:cNvGrpSpPr>
          <p:nvPr/>
        </p:nvGrpSpPr>
        <p:grpSpPr bwMode="auto">
          <a:xfrm>
            <a:off x="9172838" y="5181600"/>
            <a:ext cx="1756106" cy="1295400"/>
            <a:chOff x="4574" y="3342"/>
            <a:chExt cx="960" cy="912"/>
          </a:xfrm>
        </p:grpSpPr>
        <p:sp>
          <p:nvSpPr>
            <p:cNvPr id="29723" name="AutoShape 40">
              <a:extLst>
                <a:ext uri="{FF2B5EF4-FFF2-40B4-BE49-F238E27FC236}">
                  <a16:creationId xmlns:a16="http://schemas.microsoft.com/office/drawing/2014/main" id="{E6A7F8B3-4E80-4604-9C7D-F59D2B4C82B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4" name="Text Box 41">
              <a:extLst>
                <a:ext uri="{FF2B5EF4-FFF2-40B4-BE49-F238E27FC236}">
                  <a16:creationId xmlns:a16="http://schemas.microsoft.com/office/drawing/2014/main" id="{FCD027B8-6DB7-4124-A58C-D64E63206A8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AA7AEF3B-6CC5-42B4-89DB-F17EB03E675D}"/>
              </a:ext>
            </a:extLst>
          </p:cNvPr>
          <p:cNvGrpSpPr>
            <a:grpSpLocks/>
          </p:cNvGrpSpPr>
          <p:nvPr/>
        </p:nvGrpSpPr>
        <p:grpSpPr bwMode="auto">
          <a:xfrm>
            <a:off x="9171017" y="5180013"/>
            <a:ext cx="1758141" cy="1295400"/>
            <a:chOff x="4574" y="3342"/>
            <a:chExt cx="960" cy="912"/>
          </a:xfrm>
        </p:grpSpPr>
        <p:sp>
          <p:nvSpPr>
            <p:cNvPr id="29721" name="AutoShape 43">
              <a:extLst>
                <a:ext uri="{FF2B5EF4-FFF2-40B4-BE49-F238E27FC236}">
                  <a16:creationId xmlns:a16="http://schemas.microsoft.com/office/drawing/2014/main" id="{0A2A9483-DD38-4D7D-82E6-373368FC72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29722" name="Text Box 44">
              <a:extLst>
                <a:ext uri="{FF2B5EF4-FFF2-40B4-BE49-F238E27FC236}">
                  <a16:creationId xmlns:a16="http://schemas.microsoft.com/office/drawing/2014/main" id="{6031D083-051C-4880-8B68-EEC5B59FF40A}"/>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6909" name="Text Box 45">
            <a:extLst>
              <a:ext uri="{FF2B5EF4-FFF2-40B4-BE49-F238E27FC236}">
                <a16:creationId xmlns:a16="http://schemas.microsoft.com/office/drawing/2014/main" id="{FE0913B9-9CFC-48EE-B3FB-91FAD74E7186}"/>
              </a:ext>
            </a:extLst>
          </p:cNvPr>
          <p:cNvSpPr txBox="1">
            <a:spLocks noChangeArrowheads="1"/>
          </p:cNvSpPr>
          <p:nvPr/>
        </p:nvSpPr>
        <p:spPr bwMode="auto">
          <a:xfrm>
            <a:off x="2836419" y="6324601"/>
            <a:ext cx="5161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4672F34-C249-4D6D-BDAA-024508946417}"/>
              </a:ext>
            </a:extLst>
          </p:cNvPr>
          <p:cNvSpPr>
            <a:spLocks noChangeArrowheads="1"/>
          </p:cNvSpPr>
          <p:nvPr/>
        </p:nvSpPr>
        <p:spPr bwMode="auto">
          <a:xfrm>
            <a:off x="1363288" y="1219200"/>
            <a:ext cx="9376756" cy="10668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800" b="1">
                <a:latin typeface="Times New Roman" panose="02020603050405020304" pitchFamily="18" charset="0"/>
                <a:cs typeface="Times New Roman" panose="02020603050405020304" pitchFamily="18" charset="0"/>
              </a:rPr>
              <a:t>Những hành vi nào thiếu văn hóa của học </a:t>
            </a:r>
            <a:r>
              <a:rPr lang="vi-VN" sz="2800" b="1" smtClean="0">
                <a:latin typeface="Times New Roman" panose="02020603050405020304" pitchFamily="18" charset="0"/>
                <a:cs typeface="Times New Roman" panose="02020603050405020304" pitchFamily="18" charset="0"/>
              </a:rPr>
              <a:t>sinh</a:t>
            </a:r>
            <a:r>
              <a:rPr lang="en-US" sz="2800" b="1" smtClean="0">
                <a:latin typeface="Times New Roman" panose="02020603050405020304" pitchFamily="18" charset="0"/>
                <a:cs typeface="Times New Roman" panose="02020603050405020304" pitchFamily="18" charset="0"/>
              </a:rPr>
              <a:t> </a:t>
            </a:r>
            <a:r>
              <a:rPr lang="vi-VN" sz="2800" b="1" smtClean="0">
                <a:latin typeface="Times New Roman" panose="02020603050405020304" pitchFamily="18" charset="0"/>
                <a:cs typeface="Times New Roman" panose="02020603050405020304" pitchFamily="18" charset="0"/>
              </a:rPr>
              <a:t>khi </a:t>
            </a:r>
            <a:r>
              <a:rPr lang="vi-VN" sz="2800" b="1">
                <a:latin typeface="Times New Roman" panose="02020603050405020304" pitchFamily="18" charset="0"/>
                <a:cs typeface="Times New Roman" panose="02020603050405020304" pitchFamily="18" charset="0"/>
              </a:rPr>
              <a:t>thực </a:t>
            </a:r>
            <a:endParaRPr lang="en-US" sz="2800" b="1" smtClean="0">
              <a:latin typeface="Times New Roman" panose="02020603050405020304" pitchFamily="18" charset="0"/>
              <a:cs typeface="Times New Roman" panose="02020603050405020304" pitchFamily="18" charset="0"/>
            </a:endParaRPr>
          </a:p>
          <a:p>
            <a:pPr algn="just"/>
            <a:r>
              <a:rPr lang="vi-VN" sz="2800" b="1" smtClean="0">
                <a:latin typeface="Times New Roman" panose="02020603050405020304" pitchFamily="18" charset="0"/>
                <a:cs typeface="Times New Roman" panose="02020603050405020304" pitchFamily="18" charset="0"/>
              </a:rPr>
              <a:t>hành </a:t>
            </a:r>
            <a:r>
              <a:rPr lang="vi-VN" sz="2800" b="1">
                <a:latin typeface="Times New Roman" panose="02020603050405020304" pitchFamily="18" charset="0"/>
                <a:cs typeface="Times New Roman" panose="02020603050405020304" pitchFamily="18" charset="0"/>
              </a:rPr>
              <a:t>tin học:</a:t>
            </a:r>
          </a:p>
        </p:txBody>
      </p:sp>
    </p:spTree>
    <p:extLst>
      <p:ext uri="{BB962C8B-B14F-4D97-AF65-F5344CB8AC3E}">
        <p14:creationId xmlns:p14="http://schemas.microsoft.com/office/powerpoint/2010/main" val="2521460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6877"/>
                                        </p:tgtEl>
                                        <p:attrNameLst>
                                          <p:attrName>style.visibility</p:attrName>
                                        </p:attrNameLst>
                                      </p:cBhvr>
                                      <p:to>
                                        <p:strVal val="visible"/>
                                      </p:to>
                                    </p:set>
                                    <p:anim calcmode="discrete" valueType="clr">
                                      <p:cBhvr override="childStyle">
                                        <p:cTn id="7" dur="150"/>
                                        <p:tgtEl>
                                          <p:spTgt spid="3687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6877"/>
                                        </p:tgtEl>
                                        <p:attrNameLst>
                                          <p:attrName>fillcolor</p:attrName>
                                        </p:attrNameLst>
                                      </p:cBhvr>
                                      <p:tavLst>
                                        <p:tav tm="0">
                                          <p:val>
                                            <p:clrVal>
                                              <a:schemeClr val="accent2"/>
                                            </p:clrVal>
                                          </p:val>
                                        </p:tav>
                                        <p:tav tm="50000">
                                          <p:val>
                                            <p:clrVal>
                                              <a:schemeClr val="hlink"/>
                                            </p:clrVal>
                                          </p:val>
                                        </p:tav>
                                      </p:tavLst>
                                    </p:anim>
                                    <p:set>
                                      <p:cBhvr>
                                        <p:cTn id="9" dur="150"/>
                                        <p:tgtEl>
                                          <p:spTgt spid="36877"/>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87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876"/>
                                        </p:tgtEl>
                                        <p:attrNameLst>
                                          <p:attrName>style.visibility</p:attrName>
                                        </p:attrNameLst>
                                      </p:cBhvr>
                                      <p:to>
                                        <p:strVal val="visible"/>
                                      </p:to>
                                    </p:set>
                                    <p:animEffect transition="in" filter="fade">
                                      <p:cBhvr>
                                        <p:cTn id="18" dur="500"/>
                                        <p:tgtEl>
                                          <p:spTgt spid="36876"/>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6876"/>
                                        </p:tgtEl>
                                        <p:attrNameLst>
                                          <p:attrName>style.color</p:attrName>
                                        </p:attrNameLst>
                                      </p:cBhvr>
                                      <p:by>
                                        <p:hsl h="-7200000" s="0" l="0"/>
                                      </p:by>
                                    </p:animClr>
                                    <p:animClr clrSpc="hsl" dir="cw">
                                      <p:cBhvr>
                                        <p:cTn id="21" dur="500" fill="hold"/>
                                        <p:tgtEl>
                                          <p:spTgt spid="36876"/>
                                        </p:tgtEl>
                                        <p:attrNameLst>
                                          <p:attrName>fillcolor</p:attrName>
                                        </p:attrNameLst>
                                      </p:cBhvr>
                                      <p:by>
                                        <p:hsl h="-7200000" s="0" l="0"/>
                                      </p:by>
                                    </p:animClr>
                                    <p:animClr clrSpc="hsl" dir="cw">
                                      <p:cBhvr>
                                        <p:cTn id="22" dur="500" fill="hold"/>
                                        <p:tgtEl>
                                          <p:spTgt spid="36876"/>
                                        </p:tgtEl>
                                        <p:attrNameLst>
                                          <p:attrName>stroke.color</p:attrName>
                                        </p:attrNameLst>
                                      </p:cBhvr>
                                      <p:by>
                                        <p:hsl h="-7200000" s="0" l="0"/>
                                      </p:by>
                                    </p:animClr>
                                    <p:set>
                                      <p:cBhvr>
                                        <p:cTn id="23" dur="500" fill="hold"/>
                                        <p:tgtEl>
                                          <p:spTgt spid="36876"/>
                                        </p:tgtEl>
                                        <p:attrNameLst>
                                          <p:attrName>fill.type</p:attrName>
                                        </p:attrNameLst>
                                      </p:cBhvr>
                                      <p:to>
                                        <p:strVal val="solid"/>
                                      </p:to>
                                    </p:set>
                                  </p:childTnLst>
                                </p:cTn>
                              </p:par>
                            </p:childTnLst>
                          </p:cTn>
                        </p:par>
                      </p:childTnLst>
                    </p:cTn>
                  </p:par>
                </p:childTnLst>
              </p:cTn>
              <p:nextCondLst>
                <p:cond evt="onClick" delay="0">
                  <p:tgtEl>
                    <p:spTgt spid="36878"/>
                  </p:tgtEl>
                </p:cond>
              </p:nextCondLst>
            </p:seq>
            <p:seq concurrent="1" nextAc="seek">
              <p:cTn id="24" restart="whenNotActive" fill="hold" evtFilter="cancelBubble" nodeType="interactiveSeq">
                <p:stCondLst>
                  <p:cond evt="onClick" delay="0">
                    <p:tgtEl>
                      <p:spTgt spid="3690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6909"/>
                  </p:tgtEl>
                </p:cond>
              </p:nextCondLst>
            </p:seq>
          </p:childTnLst>
        </p:cTn>
      </p:par>
    </p:tnLst>
    <p:bldLst>
      <p:bldP spid="36876" grpId="0" animBg="1"/>
      <p:bldP spid="36876" grpId="1" animBg="1"/>
      <p:bldP spid="9233"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descr="DEN">
            <a:extLst>
              <a:ext uri="{FF2B5EF4-FFF2-40B4-BE49-F238E27FC236}">
                <a16:creationId xmlns:a16="http://schemas.microsoft.com/office/drawing/2014/main" id="{6FCE113D-8C0C-4A6A-A44E-2CC91AB0E102}"/>
              </a:ext>
            </a:extLst>
          </p:cNvPr>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a:xfrm rot="16200000">
            <a:off x="-3078162" y="3097212"/>
            <a:ext cx="6858000" cy="609600"/>
          </a:xfrm>
        </p:spPr>
      </p:pic>
      <p:pic>
        <p:nvPicPr>
          <p:cNvPr id="30723" name="Picture 3" descr="DEN">
            <a:extLst>
              <a:ext uri="{FF2B5EF4-FFF2-40B4-BE49-F238E27FC236}">
                <a16:creationId xmlns:a16="http://schemas.microsoft.com/office/drawing/2014/main" id="{968329CA-A0E0-43BD-85DF-B70EB5F12B9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9318" y="-97328"/>
            <a:ext cx="10979147" cy="65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DEN">
            <a:extLst>
              <a:ext uri="{FF2B5EF4-FFF2-40B4-BE49-F238E27FC236}">
                <a16:creationId xmlns:a16="http://schemas.microsoft.com/office/drawing/2014/main" id="{33F36A56-7842-4E23-A9AA-16DD187F2D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929686" y="3121026"/>
            <a:ext cx="594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DEN">
            <a:extLst>
              <a:ext uri="{FF2B5EF4-FFF2-40B4-BE49-F238E27FC236}">
                <a16:creationId xmlns:a16="http://schemas.microsoft.com/office/drawing/2014/main" id="{C742A8E2-483B-4B90-9D8C-864E9C262DE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55639" y="6192838"/>
            <a:ext cx="11161223"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8">
            <a:extLst>
              <a:ext uri="{FF2B5EF4-FFF2-40B4-BE49-F238E27FC236}">
                <a16:creationId xmlns:a16="http://schemas.microsoft.com/office/drawing/2014/main" id="{82DD650A-4FB2-4FA3-B2BD-19312E2FA054}"/>
              </a:ext>
            </a:extLst>
          </p:cNvPr>
          <p:cNvGrpSpPr>
            <a:grpSpLocks/>
          </p:cNvGrpSpPr>
          <p:nvPr/>
        </p:nvGrpSpPr>
        <p:grpSpPr bwMode="auto">
          <a:xfrm>
            <a:off x="6599969" y="5005388"/>
            <a:ext cx="833438" cy="762000"/>
            <a:chOff x="2400" y="1968"/>
            <a:chExt cx="525" cy="480"/>
          </a:xfrm>
        </p:grpSpPr>
        <p:sp>
          <p:nvSpPr>
            <p:cNvPr id="30804" name="Freeform 9">
              <a:extLst>
                <a:ext uri="{FF2B5EF4-FFF2-40B4-BE49-F238E27FC236}">
                  <a16:creationId xmlns:a16="http://schemas.microsoft.com/office/drawing/2014/main" id="{2A832481-F98A-4C7F-A6A0-12721E20D462}"/>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5" name="Freeform 10">
              <a:extLst>
                <a:ext uri="{FF2B5EF4-FFF2-40B4-BE49-F238E27FC236}">
                  <a16:creationId xmlns:a16="http://schemas.microsoft.com/office/drawing/2014/main" id="{82DF3F8A-D739-4129-AC1E-FC72EA6E939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6" name="Freeform 11">
              <a:extLst>
                <a:ext uri="{FF2B5EF4-FFF2-40B4-BE49-F238E27FC236}">
                  <a16:creationId xmlns:a16="http://schemas.microsoft.com/office/drawing/2014/main" id="{BD3231F3-D8A7-47C8-9073-AE6462DB866F}"/>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7" name="Freeform 12">
              <a:extLst>
                <a:ext uri="{FF2B5EF4-FFF2-40B4-BE49-F238E27FC236}">
                  <a16:creationId xmlns:a16="http://schemas.microsoft.com/office/drawing/2014/main" id="{99270199-691A-4DB9-BC69-465227C35531}"/>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7" name="Group 13">
            <a:extLst>
              <a:ext uri="{FF2B5EF4-FFF2-40B4-BE49-F238E27FC236}">
                <a16:creationId xmlns:a16="http://schemas.microsoft.com/office/drawing/2014/main" id="{453BE525-57F7-44D3-AE58-57199AB7C89F}"/>
              </a:ext>
            </a:extLst>
          </p:cNvPr>
          <p:cNvGrpSpPr>
            <a:grpSpLocks/>
          </p:cNvGrpSpPr>
          <p:nvPr/>
        </p:nvGrpSpPr>
        <p:grpSpPr bwMode="auto">
          <a:xfrm>
            <a:off x="10668000" y="2210996"/>
            <a:ext cx="833438" cy="762000"/>
            <a:chOff x="2400" y="1968"/>
            <a:chExt cx="525" cy="480"/>
          </a:xfrm>
        </p:grpSpPr>
        <p:sp>
          <p:nvSpPr>
            <p:cNvPr id="30800" name="Freeform 14">
              <a:extLst>
                <a:ext uri="{FF2B5EF4-FFF2-40B4-BE49-F238E27FC236}">
                  <a16:creationId xmlns:a16="http://schemas.microsoft.com/office/drawing/2014/main" id="{98C009C3-87D0-41A3-89E6-8D6E9903A6AC}"/>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1" name="Freeform 15">
              <a:extLst>
                <a:ext uri="{FF2B5EF4-FFF2-40B4-BE49-F238E27FC236}">
                  <a16:creationId xmlns:a16="http://schemas.microsoft.com/office/drawing/2014/main" id="{DEFB4E15-5895-4D41-963C-A73B3330E65F}"/>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2" name="Freeform 16">
              <a:extLst>
                <a:ext uri="{FF2B5EF4-FFF2-40B4-BE49-F238E27FC236}">
                  <a16:creationId xmlns:a16="http://schemas.microsoft.com/office/drawing/2014/main" id="{01DC1912-A833-4FA4-A838-802F541DAC98}"/>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3" name="Freeform 17">
              <a:extLst>
                <a:ext uri="{FF2B5EF4-FFF2-40B4-BE49-F238E27FC236}">
                  <a16:creationId xmlns:a16="http://schemas.microsoft.com/office/drawing/2014/main" id="{EFB0B134-2C75-48D1-94F2-1D7A05924FAC}"/>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8" name="Group 18">
            <a:extLst>
              <a:ext uri="{FF2B5EF4-FFF2-40B4-BE49-F238E27FC236}">
                <a16:creationId xmlns:a16="http://schemas.microsoft.com/office/drawing/2014/main" id="{FB87B30C-F4D4-4486-A1F3-8091E724030F}"/>
              </a:ext>
            </a:extLst>
          </p:cNvPr>
          <p:cNvGrpSpPr>
            <a:grpSpLocks/>
          </p:cNvGrpSpPr>
          <p:nvPr/>
        </p:nvGrpSpPr>
        <p:grpSpPr bwMode="auto">
          <a:xfrm>
            <a:off x="2877647" y="5453064"/>
            <a:ext cx="833438" cy="762000"/>
            <a:chOff x="2400" y="1968"/>
            <a:chExt cx="525" cy="480"/>
          </a:xfrm>
        </p:grpSpPr>
        <p:sp>
          <p:nvSpPr>
            <p:cNvPr id="30796" name="Freeform 19">
              <a:extLst>
                <a:ext uri="{FF2B5EF4-FFF2-40B4-BE49-F238E27FC236}">
                  <a16:creationId xmlns:a16="http://schemas.microsoft.com/office/drawing/2014/main" id="{3ADD4A97-5170-4E68-B479-8EE27D435EAB}"/>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7" name="Freeform 20">
              <a:extLst>
                <a:ext uri="{FF2B5EF4-FFF2-40B4-BE49-F238E27FC236}">
                  <a16:creationId xmlns:a16="http://schemas.microsoft.com/office/drawing/2014/main" id="{0C17FF4F-1402-4331-86F8-342D912E2AD6}"/>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8" name="Freeform 21">
              <a:extLst>
                <a:ext uri="{FF2B5EF4-FFF2-40B4-BE49-F238E27FC236}">
                  <a16:creationId xmlns:a16="http://schemas.microsoft.com/office/drawing/2014/main" id="{F5E6A009-0970-42EA-8981-DC80E1C60940}"/>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9" name="Freeform 22">
              <a:extLst>
                <a:ext uri="{FF2B5EF4-FFF2-40B4-BE49-F238E27FC236}">
                  <a16:creationId xmlns:a16="http://schemas.microsoft.com/office/drawing/2014/main" id="{2DFA2C3A-CF6E-41A2-BB9E-111CD05B89B6}"/>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9" name="Group 23">
            <a:extLst>
              <a:ext uri="{FF2B5EF4-FFF2-40B4-BE49-F238E27FC236}">
                <a16:creationId xmlns:a16="http://schemas.microsoft.com/office/drawing/2014/main" id="{DB9E036D-BE5A-4A7C-A623-10D587FA7A0C}"/>
              </a:ext>
            </a:extLst>
          </p:cNvPr>
          <p:cNvGrpSpPr>
            <a:grpSpLocks/>
          </p:cNvGrpSpPr>
          <p:nvPr/>
        </p:nvGrpSpPr>
        <p:grpSpPr bwMode="auto">
          <a:xfrm>
            <a:off x="4648200" y="5410200"/>
            <a:ext cx="833438" cy="762000"/>
            <a:chOff x="2400" y="1968"/>
            <a:chExt cx="525" cy="480"/>
          </a:xfrm>
        </p:grpSpPr>
        <p:sp>
          <p:nvSpPr>
            <p:cNvPr id="30792" name="Freeform 24">
              <a:extLst>
                <a:ext uri="{FF2B5EF4-FFF2-40B4-BE49-F238E27FC236}">
                  <a16:creationId xmlns:a16="http://schemas.microsoft.com/office/drawing/2014/main" id="{FBE5E622-967A-4231-82DD-4BBBF05CF99D}"/>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3" name="Freeform 25">
              <a:extLst>
                <a:ext uri="{FF2B5EF4-FFF2-40B4-BE49-F238E27FC236}">
                  <a16:creationId xmlns:a16="http://schemas.microsoft.com/office/drawing/2014/main" id="{C066B1A0-534C-4FF1-A71C-2A116CD6EDA8}"/>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4" name="Freeform 26">
              <a:extLst>
                <a:ext uri="{FF2B5EF4-FFF2-40B4-BE49-F238E27FC236}">
                  <a16:creationId xmlns:a16="http://schemas.microsoft.com/office/drawing/2014/main" id="{FE5E1E8C-FD55-460E-B33F-F96A7AE70921}"/>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5" name="Freeform 27">
              <a:extLst>
                <a:ext uri="{FF2B5EF4-FFF2-40B4-BE49-F238E27FC236}">
                  <a16:creationId xmlns:a16="http://schemas.microsoft.com/office/drawing/2014/main" id="{4305818C-0D46-438E-AF0E-5C274A8F8D75}"/>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0" name="Group 28">
            <a:extLst>
              <a:ext uri="{FF2B5EF4-FFF2-40B4-BE49-F238E27FC236}">
                <a16:creationId xmlns:a16="http://schemas.microsoft.com/office/drawing/2014/main" id="{86DAD9FF-AA71-4D4D-95FB-4317A827BFDD}"/>
              </a:ext>
            </a:extLst>
          </p:cNvPr>
          <p:cNvGrpSpPr>
            <a:grpSpLocks/>
          </p:cNvGrpSpPr>
          <p:nvPr/>
        </p:nvGrpSpPr>
        <p:grpSpPr bwMode="auto">
          <a:xfrm>
            <a:off x="8078665" y="5341938"/>
            <a:ext cx="833438" cy="762000"/>
            <a:chOff x="2400" y="1968"/>
            <a:chExt cx="525" cy="480"/>
          </a:xfrm>
        </p:grpSpPr>
        <p:sp>
          <p:nvSpPr>
            <p:cNvPr id="30788" name="Freeform 29">
              <a:extLst>
                <a:ext uri="{FF2B5EF4-FFF2-40B4-BE49-F238E27FC236}">
                  <a16:creationId xmlns:a16="http://schemas.microsoft.com/office/drawing/2014/main" id="{DC2933D0-F5A9-43A4-A6FB-235498275AE8}"/>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9" name="Freeform 30">
              <a:extLst>
                <a:ext uri="{FF2B5EF4-FFF2-40B4-BE49-F238E27FC236}">
                  <a16:creationId xmlns:a16="http://schemas.microsoft.com/office/drawing/2014/main" id="{320442A6-85AD-41F3-BF00-02806B1ADF81}"/>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0" name="Freeform 31">
              <a:extLst>
                <a:ext uri="{FF2B5EF4-FFF2-40B4-BE49-F238E27FC236}">
                  <a16:creationId xmlns:a16="http://schemas.microsoft.com/office/drawing/2014/main" id="{72A9DDC5-708E-49B0-A839-0755CFB35D85}"/>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1" name="Freeform 32">
              <a:extLst>
                <a:ext uri="{FF2B5EF4-FFF2-40B4-BE49-F238E27FC236}">
                  <a16:creationId xmlns:a16="http://schemas.microsoft.com/office/drawing/2014/main" id="{32F760F6-29DA-4994-8581-A967323E2AFB}"/>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1" name="Group 33">
            <a:extLst>
              <a:ext uri="{FF2B5EF4-FFF2-40B4-BE49-F238E27FC236}">
                <a16:creationId xmlns:a16="http://schemas.microsoft.com/office/drawing/2014/main" id="{F8CD5FAF-07B8-4652-99C8-D29E7C9E059B}"/>
              </a:ext>
            </a:extLst>
          </p:cNvPr>
          <p:cNvGrpSpPr>
            <a:grpSpLocks/>
          </p:cNvGrpSpPr>
          <p:nvPr/>
        </p:nvGrpSpPr>
        <p:grpSpPr bwMode="auto">
          <a:xfrm>
            <a:off x="10850012" y="4161318"/>
            <a:ext cx="833438" cy="762000"/>
            <a:chOff x="2400" y="1968"/>
            <a:chExt cx="525" cy="480"/>
          </a:xfrm>
        </p:grpSpPr>
        <p:sp>
          <p:nvSpPr>
            <p:cNvPr id="30784" name="Freeform 34">
              <a:extLst>
                <a:ext uri="{FF2B5EF4-FFF2-40B4-BE49-F238E27FC236}">
                  <a16:creationId xmlns:a16="http://schemas.microsoft.com/office/drawing/2014/main" id="{F360C2B3-DB22-408D-912A-BD62880AAC7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5" name="Freeform 35">
              <a:extLst>
                <a:ext uri="{FF2B5EF4-FFF2-40B4-BE49-F238E27FC236}">
                  <a16:creationId xmlns:a16="http://schemas.microsoft.com/office/drawing/2014/main" id="{F18561A0-06EF-455E-9E7B-F4EB906C336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6" name="Freeform 36">
              <a:extLst>
                <a:ext uri="{FF2B5EF4-FFF2-40B4-BE49-F238E27FC236}">
                  <a16:creationId xmlns:a16="http://schemas.microsoft.com/office/drawing/2014/main" id="{B8FCC5F5-522E-46F6-9693-A67D79A90811}"/>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7" name="Freeform 37">
              <a:extLst>
                <a:ext uri="{FF2B5EF4-FFF2-40B4-BE49-F238E27FC236}">
                  <a16:creationId xmlns:a16="http://schemas.microsoft.com/office/drawing/2014/main" id="{66FAC5EC-C2C8-4342-92A7-8F17D26DFB4A}"/>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2" name="Group 38">
            <a:extLst>
              <a:ext uri="{FF2B5EF4-FFF2-40B4-BE49-F238E27FC236}">
                <a16:creationId xmlns:a16="http://schemas.microsoft.com/office/drawing/2014/main" id="{BFD052E3-C43D-45F8-A426-14458B70951E}"/>
              </a:ext>
            </a:extLst>
          </p:cNvPr>
          <p:cNvGrpSpPr>
            <a:grpSpLocks/>
          </p:cNvGrpSpPr>
          <p:nvPr/>
        </p:nvGrpSpPr>
        <p:grpSpPr bwMode="auto">
          <a:xfrm>
            <a:off x="9809894" y="5476876"/>
            <a:ext cx="833438" cy="762000"/>
            <a:chOff x="2400" y="1968"/>
            <a:chExt cx="525" cy="480"/>
          </a:xfrm>
        </p:grpSpPr>
        <p:sp>
          <p:nvSpPr>
            <p:cNvPr id="30780" name="Freeform 39">
              <a:extLst>
                <a:ext uri="{FF2B5EF4-FFF2-40B4-BE49-F238E27FC236}">
                  <a16:creationId xmlns:a16="http://schemas.microsoft.com/office/drawing/2014/main" id="{607CC8FE-69DD-4A66-AC4E-F2EFDE5E1AE2}"/>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1" name="Freeform 40">
              <a:extLst>
                <a:ext uri="{FF2B5EF4-FFF2-40B4-BE49-F238E27FC236}">
                  <a16:creationId xmlns:a16="http://schemas.microsoft.com/office/drawing/2014/main" id="{D0972E9B-4E0E-4AC9-BC7C-9B2E9BBD9CBB}"/>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2" name="Freeform 41">
              <a:extLst>
                <a:ext uri="{FF2B5EF4-FFF2-40B4-BE49-F238E27FC236}">
                  <a16:creationId xmlns:a16="http://schemas.microsoft.com/office/drawing/2014/main" id="{96EA5859-5081-4B5D-B4C3-8B981980151B}"/>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3" name="Freeform 42">
              <a:extLst>
                <a:ext uri="{FF2B5EF4-FFF2-40B4-BE49-F238E27FC236}">
                  <a16:creationId xmlns:a16="http://schemas.microsoft.com/office/drawing/2014/main" id="{193184A3-49D3-4841-8AC7-44D3D07A7E9D}"/>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3" name="Group 43">
            <a:extLst>
              <a:ext uri="{FF2B5EF4-FFF2-40B4-BE49-F238E27FC236}">
                <a16:creationId xmlns:a16="http://schemas.microsoft.com/office/drawing/2014/main" id="{13EED919-CAB8-4EAB-87CB-FE7898C4114D}"/>
              </a:ext>
            </a:extLst>
          </p:cNvPr>
          <p:cNvGrpSpPr>
            <a:grpSpLocks/>
          </p:cNvGrpSpPr>
          <p:nvPr/>
        </p:nvGrpSpPr>
        <p:grpSpPr bwMode="auto">
          <a:xfrm>
            <a:off x="1130238" y="5403415"/>
            <a:ext cx="833438" cy="762000"/>
            <a:chOff x="2400" y="1968"/>
            <a:chExt cx="525" cy="480"/>
          </a:xfrm>
        </p:grpSpPr>
        <p:sp>
          <p:nvSpPr>
            <p:cNvPr id="30776" name="Freeform 44">
              <a:extLst>
                <a:ext uri="{FF2B5EF4-FFF2-40B4-BE49-F238E27FC236}">
                  <a16:creationId xmlns:a16="http://schemas.microsoft.com/office/drawing/2014/main" id="{2F5C3BE1-76C1-4D0F-B17E-174EC54F2CCA}"/>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7" name="Freeform 45">
              <a:extLst>
                <a:ext uri="{FF2B5EF4-FFF2-40B4-BE49-F238E27FC236}">
                  <a16:creationId xmlns:a16="http://schemas.microsoft.com/office/drawing/2014/main" id="{62F732FB-01A9-4F55-8830-A0A9AB9DD4C3}"/>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8" name="Freeform 46">
              <a:extLst>
                <a:ext uri="{FF2B5EF4-FFF2-40B4-BE49-F238E27FC236}">
                  <a16:creationId xmlns:a16="http://schemas.microsoft.com/office/drawing/2014/main" id="{196A8BCC-1088-42C0-ACEA-742C8F74ED83}"/>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9" name="Freeform 47">
              <a:extLst>
                <a:ext uri="{FF2B5EF4-FFF2-40B4-BE49-F238E27FC236}">
                  <a16:creationId xmlns:a16="http://schemas.microsoft.com/office/drawing/2014/main" id="{B7900AA4-4FEF-44A8-BBB9-A6331D920329}"/>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4" name="Group 48">
            <a:extLst>
              <a:ext uri="{FF2B5EF4-FFF2-40B4-BE49-F238E27FC236}">
                <a16:creationId xmlns:a16="http://schemas.microsoft.com/office/drawing/2014/main" id="{04E2D16C-00EB-4C7E-95A2-8E9BD711612B}"/>
              </a:ext>
            </a:extLst>
          </p:cNvPr>
          <p:cNvGrpSpPr>
            <a:grpSpLocks/>
          </p:cNvGrpSpPr>
          <p:nvPr/>
        </p:nvGrpSpPr>
        <p:grpSpPr bwMode="auto">
          <a:xfrm>
            <a:off x="652462" y="628047"/>
            <a:ext cx="833438" cy="762000"/>
            <a:chOff x="2400" y="1968"/>
            <a:chExt cx="525" cy="480"/>
          </a:xfrm>
        </p:grpSpPr>
        <p:sp>
          <p:nvSpPr>
            <p:cNvPr id="30772" name="Freeform 49">
              <a:extLst>
                <a:ext uri="{FF2B5EF4-FFF2-40B4-BE49-F238E27FC236}">
                  <a16:creationId xmlns:a16="http://schemas.microsoft.com/office/drawing/2014/main" id="{FA540045-3F1A-48E1-B086-3BF513939E94}"/>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3" name="Freeform 50">
              <a:extLst>
                <a:ext uri="{FF2B5EF4-FFF2-40B4-BE49-F238E27FC236}">
                  <a16:creationId xmlns:a16="http://schemas.microsoft.com/office/drawing/2014/main" id="{EA29D8F8-578F-454A-9878-AA2AFEC3B23A}"/>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4" name="Freeform 51">
              <a:extLst>
                <a:ext uri="{FF2B5EF4-FFF2-40B4-BE49-F238E27FC236}">
                  <a16:creationId xmlns:a16="http://schemas.microsoft.com/office/drawing/2014/main" id="{4F4BD5BE-C7D0-4EFD-B9E9-5EB0014DE62E}"/>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5" name="Freeform 52">
              <a:extLst>
                <a:ext uri="{FF2B5EF4-FFF2-40B4-BE49-F238E27FC236}">
                  <a16:creationId xmlns:a16="http://schemas.microsoft.com/office/drawing/2014/main" id="{95B84206-015B-4BD5-8ECD-05F777F14877}"/>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5" name="Group 53">
            <a:extLst>
              <a:ext uri="{FF2B5EF4-FFF2-40B4-BE49-F238E27FC236}">
                <a16:creationId xmlns:a16="http://schemas.microsoft.com/office/drawing/2014/main" id="{F36EBEAE-D3C9-4AE4-9131-1969DF471990}"/>
              </a:ext>
            </a:extLst>
          </p:cNvPr>
          <p:cNvGrpSpPr>
            <a:grpSpLocks/>
          </p:cNvGrpSpPr>
          <p:nvPr/>
        </p:nvGrpSpPr>
        <p:grpSpPr bwMode="auto">
          <a:xfrm>
            <a:off x="10804708" y="690084"/>
            <a:ext cx="833438" cy="762000"/>
            <a:chOff x="2400" y="1968"/>
            <a:chExt cx="525" cy="480"/>
          </a:xfrm>
        </p:grpSpPr>
        <p:sp>
          <p:nvSpPr>
            <p:cNvPr id="30768" name="Freeform 54">
              <a:extLst>
                <a:ext uri="{FF2B5EF4-FFF2-40B4-BE49-F238E27FC236}">
                  <a16:creationId xmlns:a16="http://schemas.microsoft.com/office/drawing/2014/main" id="{EED03D0A-6E46-4D2A-A50B-A7D9CE24DF0F}"/>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9" name="Freeform 55">
              <a:extLst>
                <a:ext uri="{FF2B5EF4-FFF2-40B4-BE49-F238E27FC236}">
                  <a16:creationId xmlns:a16="http://schemas.microsoft.com/office/drawing/2014/main" id="{01C617E2-5831-4C92-9CEC-7774ABCED22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0" name="Freeform 56">
              <a:extLst>
                <a:ext uri="{FF2B5EF4-FFF2-40B4-BE49-F238E27FC236}">
                  <a16:creationId xmlns:a16="http://schemas.microsoft.com/office/drawing/2014/main" id="{5CAA5BF9-90E1-4DF2-BD05-6F3C75F5AAFB}"/>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1" name="Freeform 57">
              <a:extLst>
                <a:ext uri="{FF2B5EF4-FFF2-40B4-BE49-F238E27FC236}">
                  <a16:creationId xmlns:a16="http://schemas.microsoft.com/office/drawing/2014/main" id="{8728B5B8-67F3-46A3-9529-BCBC2A1F9D7C}"/>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6" name="Group 58">
            <a:extLst>
              <a:ext uri="{FF2B5EF4-FFF2-40B4-BE49-F238E27FC236}">
                <a16:creationId xmlns:a16="http://schemas.microsoft.com/office/drawing/2014/main" id="{51AFD3B9-D55F-4F5F-859C-8FF2898E9F09}"/>
              </a:ext>
            </a:extLst>
          </p:cNvPr>
          <p:cNvGrpSpPr>
            <a:grpSpLocks/>
          </p:cNvGrpSpPr>
          <p:nvPr/>
        </p:nvGrpSpPr>
        <p:grpSpPr bwMode="auto">
          <a:xfrm>
            <a:off x="2525162" y="415926"/>
            <a:ext cx="833438" cy="762000"/>
            <a:chOff x="2400" y="1968"/>
            <a:chExt cx="525" cy="480"/>
          </a:xfrm>
        </p:grpSpPr>
        <p:sp>
          <p:nvSpPr>
            <p:cNvPr id="30764" name="Freeform 59">
              <a:extLst>
                <a:ext uri="{FF2B5EF4-FFF2-40B4-BE49-F238E27FC236}">
                  <a16:creationId xmlns:a16="http://schemas.microsoft.com/office/drawing/2014/main" id="{0007BD2D-6E68-47D3-8FCF-0F8379BF6015}"/>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5" name="Freeform 60">
              <a:extLst>
                <a:ext uri="{FF2B5EF4-FFF2-40B4-BE49-F238E27FC236}">
                  <a16:creationId xmlns:a16="http://schemas.microsoft.com/office/drawing/2014/main" id="{A9B30390-B4F5-4798-A2BC-918C36A50FD9}"/>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6" name="Freeform 61">
              <a:extLst>
                <a:ext uri="{FF2B5EF4-FFF2-40B4-BE49-F238E27FC236}">
                  <a16:creationId xmlns:a16="http://schemas.microsoft.com/office/drawing/2014/main" id="{3E9299DA-2D12-4C79-9A66-37A5DB266BA6}"/>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7" name="Freeform 62">
              <a:extLst>
                <a:ext uri="{FF2B5EF4-FFF2-40B4-BE49-F238E27FC236}">
                  <a16:creationId xmlns:a16="http://schemas.microsoft.com/office/drawing/2014/main" id="{CFBD769C-A60F-42C6-AB1E-588730E7C542}"/>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7" name="Group 63">
            <a:extLst>
              <a:ext uri="{FF2B5EF4-FFF2-40B4-BE49-F238E27FC236}">
                <a16:creationId xmlns:a16="http://schemas.microsoft.com/office/drawing/2014/main" id="{5B2B0120-69FF-4C84-91BF-48E781A7C275}"/>
              </a:ext>
            </a:extLst>
          </p:cNvPr>
          <p:cNvGrpSpPr>
            <a:grpSpLocks/>
          </p:cNvGrpSpPr>
          <p:nvPr/>
        </p:nvGrpSpPr>
        <p:grpSpPr bwMode="auto">
          <a:xfrm>
            <a:off x="6725443" y="586827"/>
            <a:ext cx="833438" cy="762000"/>
            <a:chOff x="2400" y="1968"/>
            <a:chExt cx="525" cy="480"/>
          </a:xfrm>
        </p:grpSpPr>
        <p:sp>
          <p:nvSpPr>
            <p:cNvPr id="30760" name="Freeform 64">
              <a:extLst>
                <a:ext uri="{FF2B5EF4-FFF2-40B4-BE49-F238E27FC236}">
                  <a16:creationId xmlns:a16="http://schemas.microsoft.com/office/drawing/2014/main" id="{3AE6CD86-B5A1-460E-8BF5-D2C13DF0C49C}"/>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1" name="Freeform 65">
              <a:extLst>
                <a:ext uri="{FF2B5EF4-FFF2-40B4-BE49-F238E27FC236}">
                  <a16:creationId xmlns:a16="http://schemas.microsoft.com/office/drawing/2014/main" id="{78AD58DF-EF2A-42EC-9AD5-1834736B1D25}"/>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2" name="Freeform 66">
              <a:extLst>
                <a:ext uri="{FF2B5EF4-FFF2-40B4-BE49-F238E27FC236}">
                  <a16:creationId xmlns:a16="http://schemas.microsoft.com/office/drawing/2014/main" id="{8C1E5E74-F45F-45A7-AE95-5721646CF12D}"/>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3" name="Freeform 67">
              <a:extLst>
                <a:ext uri="{FF2B5EF4-FFF2-40B4-BE49-F238E27FC236}">
                  <a16:creationId xmlns:a16="http://schemas.microsoft.com/office/drawing/2014/main" id="{37ECB342-50EA-434E-BEB5-1B340AB57382}"/>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8" name="Group 68">
            <a:extLst>
              <a:ext uri="{FF2B5EF4-FFF2-40B4-BE49-F238E27FC236}">
                <a16:creationId xmlns:a16="http://schemas.microsoft.com/office/drawing/2014/main" id="{516C71EA-75D4-4FFE-8939-63A44674B85F}"/>
              </a:ext>
            </a:extLst>
          </p:cNvPr>
          <p:cNvGrpSpPr>
            <a:grpSpLocks/>
          </p:cNvGrpSpPr>
          <p:nvPr/>
        </p:nvGrpSpPr>
        <p:grpSpPr bwMode="auto">
          <a:xfrm>
            <a:off x="813655" y="1870434"/>
            <a:ext cx="833438" cy="762000"/>
            <a:chOff x="2400" y="1968"/>
            <a:chExt cx="525" cy="480"/>
          </a:xfrm>
        </p:grpSpPr>
        <p:sp>
          <p:nvSpPr>
            <p:cNvPr id="30756" name="Freeform 69">
              <a:extLst>
                <a:ext uri="{FF2B5EF4-FFF2-40B4-BE49-F238E27FC236}">
                  <a16:creationId xmlns:a16="http://schemas.microsoft.com/office/drawing/2014/main" id="{C8FAC717-4C1B-47E3-8B44-9FBA1C2BB4F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7" name="Freeform 70">
              <a:extLst>
                <a:ext uri="{FF2B5EF4-FFF2-40B4-BE49-F238E27FC236}">
                  <a16:creationId xmlns:a16="http://schemas.microsoft.com/office/drawing/2014/main" id="{F5D75BE2-C809-4D8A-8192-606DF55261DA}"/>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8" name="Freeform 71">
              <a:extLst>
                <a:ext uri="{FF2B5EF4-FFF2-40B4-BE49-F238E27FC236}">
                  <a16:creationId xmlns:a16="http://schemas.microsoft.com/office/drawing/2014/main" id="{B2F9D775-7C0C-4C9D-964D-83E6E3823526}"/>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9" name="Freeform 72">
              <a:extLst>
                <a:ext uri="{FF2B5EF4-FFF2-40B4-BE49-F238E27FC236}">
                  <a16:creationId xmlns:a16="http://schemas.microsoft.com/office/drawing/2014/main" id="{FE5035BD-8CF0-415A-B715-F420B2394C84}"/>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9" name="Group 73">
            <a:extLst>
              <a:ext uri="{FF2B5EF4-FFF2-40B4-BE49-F238E27FC236}">
                <a16:creationId xmlns:a16="http://schemas.microsoft.com/office/drawing/2014/main" id="{49312632-C595-41BE-97B2-C418C85E5265}"/>
              </a:ext>
            </a:extLst>
          </p:cNvPr>
          <p:cNvGrpSpPr>
            <a:grpSpLocks/>
          </p:cNvGrpSpPr>
          <p:nvPr/>
        </p:nvGrpSpPr>
        <p:grpSpPr bwMode="auto">
          <a:xfrm>
            <a:off x="815977" y="3788625"/>
            <a:ext cx="833438" cy="762000"/>
            <a:chOff x="2400" y="1968"/>
            <a:chExt cx="525" cy="480"/>
          </a:xfrm>
        </p:grpSpPr>
        <p:sp>
          <p:nvSpPr>
            <p:cNvPr id="30752" name="Freeform 74">
              <a:extLst>
                <a:ext uri="{FF2B5EF4-FFF2-40B4-BE49-F238E27FC236}">
                  <a16:creationId xmlns:a16="http://schemas.microsoft.com/office/drawing/2014/main" id="{364F2E0A-0EF9-4B22-9057-F70ADAB3869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3" name="Freeform 75">
              <a:extLst>
                <a:ext uri="{FF2B5EF4-FFF2-40B4-BE49-F238E27FC236}">
                  <a16:creationId xmlns:a16="http://schemas.microsoft.com/office/drawing/2014/main" id="{9BFC27C7-8218-4E5D-B19A-CF74A87D7180}"/>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4" name="Freeform 76">
              <a:extLst>
                <a:ext uri="{FF2B5EF4-FFF2-40B4-BE49-F238E27FC236}">
                  <a16:creationId xmlns:a16="http://schemas.microsoft.com/office/drawing/2014/main" id="{DB5E20EF-43EE-47DA-B85F-6352F3CB7F59}"/>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5" name="Freeform 77">
              <a:extLst>
                <a:ext uri="{FF2B5EF4-FFF2-40B4-BE49-F238E27FC236}">
                  <a16:creationId xmlns:a16="http://schemas.microsoft.com/office/drawing/2014/main" id="{5E55E299-E831-4ABD-8DE1-58A4C9AA18D4}"/>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40" name="Group 78">
            <a:extLst>
              <a:ext uri="{FF2B5EF4-FFF2-40B4-BE49-F238E27FC236}">
                <a16:creationId xmlns:a16="http://schemas.microsoft.com/office/drawing/2014/main" id="{FE6A92C5-AB29-4EE9-84BE-BF23EE651B8E}"/>
              </a:ext>
            </a:extLst>
          </p:cNvPr>
          <p:cNvGrpSpPr>
            <a:grpSpLocks/>
          </p:cNvGrpSpPr>
          <p:nvPr/>
        </p:nvGrpSpPr>
        <p:grpSpPr bwMode="auto">
          <a:xfrm>
            <a:off x="9014007" y="638321"/>
            <a:ext cx="833438" cy="762000"/>
            <a:chOff x="2400" y="1968"/>
            <a:chExt cx="525" cy="480"/>
          </a:xfrm>
        </p:grpSpPr>
        <p:sp>
          <p:nvSpPr>
            <p:cNvPr id="30748" name="Freeform 79">
              <a:extLst>
                <a:ext uri="{FF2B5EF4-FFF2-40B4-BE49-F238E27FC236}">
                  <a16:creationId xmlns:a16="http://schemas.microsoft.com/office/drawing/2014/main" id="{8899474B-061E-404D-95CB-2E3F7657B449}"/>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9" name="Freeform 80">
              <a:extLst>
                <a:ext uri="{FF2B5EF4-FFF2-40B4-BE49-F238E27FC236}">
                  <a16:creationId xmlns:a16="http://schemas.microsoft.com/office/drawing/2014/main" id="{6B8F591F-A29F-4D16-BC0F-974E6C95075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0" name="Freeform 81">
              <a:extLst>
                <a:ext uri="{FF2B5EF4-FFF2-40B4-BE49-F238E27FC236}">
                  <a16:creationId xmlns:a16="http://schemas.microsoft.com/office/drawing/2014/main" id="{2CE87A1A-A5FF-45B3-9884-DE8F4929B938}"/>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1" name="Freeform 82">
              <a:extLst>
                <a:ext uri="{FF2B5EF4-FFF2-40B4-BE49-F238E27FC236}">
                  <a16:creationId xmlns:a16="http://schemas.microsoft.com/office/drawing/2014/main" id="{86329600-73AF-493D-B432-865EE55C90FE}"/>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41" name="Group 83">
            <a:extLst>
              <a:ext uri="{FF2B5EF4-FFF2-40B4-BE49-F238E27FC236}">
                <a16:creationId xmlns:a16="http://schemas.microsoft.com/office/drawing/2014/main" id="{10E8B847-B0C8-439B-9A91-C5A5841C9EF8}"/>
              </a:ext>
            </a:extLst>
          </p:cNvPr>
          <p:cNvGrpSpPr>
            <a:grpSpLocks/>
          </p:cNvGrpSpPr>
          <p:nvPr/>
        </p:nvGrpSpPr>
        <p:grpSpPr bwMode="auto">
          <a:xfrm>
            <a:off x="4439872" y="566128"/>
            <a:ext cx="833438" cy="762000"/>
            <a:chOff x="2400" y="1968"/>
            <a:chExt cx="525" cy="480"/>
          </a:xfrm>
        </p:grpSpPr>
        <p:sp>
          <p:nvSpPr>
            <p:cNvPr id="30744" name="Freeform 84">
              <a:extLst>
                <a:ext uri="{FF2B5EF4-FFF2-40B4-BE49-F238E27FC236}">
                  <a16:creationId xmlns:a16="http://schemas.microsoft.com/office/drawing/2014/main" id="{6535AD72-7E71-412C-ABD1-4024DEA349E5}"/>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5" name="Freeform 85">
              <a:extLst>
                <a:ext uri="{FF2B5EF4-FFF2-40B4-BE49-F238E27FC236}">
                  <a16:creationId xmlns:a16="http://schemas.microsoft.com/office/drawing/2014/main" id="{A6C56DC2-3E53-409A-A784-A172EE4373BC}"/>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6" name="Freeform 86">
              <a:extLst>
                <a:ext uri="{FF2B5EF4-FFF2-40B4-BE49-F238E27FC236}">
                  <a16:creationId xmlns:a16="http://schemas.microsoft.com/office/drawing/2014/main" id="{A5A57E39-A911-4371-8815-E53A57291FD0}"/>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7" name="Freeform 87">
              <a:extLst>
                <a:ext uri="{FF2B5EF4-FFF2-40B4-BE49-F238E27FC236}">
                  <a16:creationId xmlns:a16="http://schemas.microsoft.com/office/drawing/2014/main" id="{9D17AEC8-6A92-408B-8833-D84B08BFF74D}"/>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sp>
        <p:nvSpPr>
          <p:cNvPr id="88" name="Rectangle 87">
            <a:extLst>
              <a:ext uri="{FF2B5EF4-FFF2-40B4-BE49-F238E27FC236}">
                <a16:creationId xmlns:a16="http://schemas.microsoft.com/office/drawing/2014/main" id="{149DB6EF-A634-4AD5-A43D-BDCC0D12FFA1}"/>
              </a:ext>
            </a:extLst>
          </p:cNvPr>
          <p:cNvSpPr/>
          <p:nvPr/>
        </p:nvSpPr>
        <p:spPr>
          <a:xfrm>
            <a:off x="2046087" y="2019153"/>
            <a:ext cx="8347784" cy="230832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XIN CẢM ƠN THẦY CÔ VÀ </a:t>
            </a:r>
          </a:p>
          <a:p>
            <a:pPr algn="ctr">
              <a:defRPr/>
            </a:pPr>
            <a:r>
              <a:rPr lang="en-US" sz="4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CÁC EM HỌC SINH </a:t>
            </a: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ĐÃ THAM GIA TIẾT HỌC</a:t>
            </a:r>
          </a:p>
        </p:txBody>
      </p:sp>
      <p:pic>
        <p:nvPicPr>
          <p:cNvPr id="87" name="j0213869.wav">
            <a:hlinkClick r:id="" action="ppaction://media"/>
            <a:extLst>
              <a:ext uri="{FF2B5EF4-FFF2-40B4-BE49-F238E27FC236}">
                <a16:creationId xmlns:a16="http://schemas.microsoft.com/office/drawing/2014/main" id="{D8182CA4-E7C3-49E8-9B41-3130C5D97636}"/>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363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ppt_x"/>
                                          </p:val>
                                        </p:tav>
                                        <p:tav tm="100000">
                                          <p:val>
                                            <p:strVal val="#ppt_x"/>
                                          </p:val>
                                        </p:tav>
                                      </p:tavLst>
                                    </p:anim>
                                    <p:anim calcmode="lin" valueType="num">
                                      <p:cBhvr additive="base">
                                        <p:cTn id="8"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mediacall" presetSubtype="0" fill="hold" nodeType="clickEffect">
                                  <p:stCondLst>
                                    <p:cond delay="0"/>
                                  </p:stCondLst>
                                  <p:childTnLst>
                                    <p:cmd type="call" cmd="playFrom(0.0)">
                                      <p:cBhvr>
                                        <p:cTn id="13" dur="4715" fill="hold"/>
                                        <p:tgtEl>
                                          <p:spTgt spid="87"/>
                                        </p:tgtEl>
                                      </p:cBhvr>
                                    </p:cmd>
                                  </p:childTnLst>
                                </p:cTn>
                              </p:par>
                            </p:childTnLst>
                          </p:cTn>
                        </p:par>
                      </p:childTnLst>
                    </p:cTn>
                  </p:par>
                </p:childTnLst>
              </p:cTn>
              <p:nextCondLst>
                <p:cond evt="onClick" delay="0">
                  <p:tgtEl>
                    <p:spTgt spid="87"/>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8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7902" y="1505737"/>
            <a:ext cx="10738338" cy="1384995"/>
          </a:xfrm>
          <a:prstGeom prst="rect">
            <a:avLst/>
          </a:prstGeom>
        </p:spPr>
        <p:txBody>
          <a:bodyPr wrap="square">
            <a:spAutoFit/>
          </a:bodyPr>
          <a:lstStyle/>
          <a:p>
            <a:pPr algn="just">
              <a:spcBef>
                <a:spcPts val="1200"/>
              </a:spcBef>
              <a:spcAft>
                <a:spcPts val="1200"/>
              </a:spcAft>
            </a:pPr>
            <a:r>
              <a:rPr lang="en-US"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Đưa tin không phù hợp lên mạng</a:t>
            </a:r>
            <a:r>
              <a:rPr lang="vi-VN" sz="2800">
                <a:latin typeface="Times New Roman" panose="02020603050405020304" pitchFamily="18" charset="0"/>
                <a:ea typeface="Times New Roman" panose="02020603050405020304" pitchFamily="18" charset="0"/>
                <a:cs typeface="Times New Roman" panose="02020603050405020304" pitchFamily="18" charset="0"/>
              </a:rPr>
              <a:t> (bao gồm cả đang chia sẻ tin bài). Tùy theo nội dung thông tin và hậu quả của việc đăng tin, mà những hành vi đó có thể là vi phạm pháp luật hay vi phạm đạo đức.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4"/>
          <p:cNvSpPr/>
          <p:nvPr/>
        </p:nvSpPr>
        <p:spPr>
          <a:xfrm>
            <a:off x="492368" y="328751"/>
            <a:ext cx="11230708" cy="584775"/>
          </a:xfrm>
          <a:prstGeom prst="rect">
            <a:avLst/>
          </a:prstGeom>
        </p:spPr>
        <p:txBody>
          <a:bodyPr wrap="square">
            <a:spAutoFit/>
          </a:bodyPr>
          <a:lstStyle/>
          <a:p>
            <a:pPr lvl="0" algn="ctr"/>
            <a:r>
              <a:rPr lang="en-US" sz="3200" b="1">
                <a:solidFill>
                  <a:srgbClr val="0070C0"/>
                </a:solidFill>
                <a:latin typeface="Times New Roman" panose="02020603050405020304" pitchFamily="18" charset="0"/>
                <a:cs typeface="Times New Roman" panose="02020603050405020304" pitchFamily="18" charset="0"/>
              </a:rPr>
              <a:t>1. NHỮNG VẤN ĐỀ ĐẠO ĐỨC, PHÁP LUẬT VÀ VĂN HÓA</a:t>
            </a:r>
          </a:p>
        </p:txBody>
      </p:sp>
      <p:pic>
        <p:nvPicPr>
          <p:cNvPr id="2" name="Picture 1"/>
          <p:cNvPicPr>
            <a:picLocks noChangeAspect="1"/>
          </p:cNvPicPr>
          <p:nvPr/>
        </p:nvPicPr>
        <p:blipFill>
          <a:blip r:embed="rId2"/>
          <a:stretch>
            <a:fillRect/>
          </a:stretch>
        </p:blipFill>
        <p:spPr>
          <a:xfrm>
            <a:off x="1078173" y="3110067"/>
            <a:ext cx="4673079" cy="3431192"/>
          </a:xfrm>
          <a:prstGeom prst="rect">
            <a:avLst/>
          </a:prstGeom>
        </p:spPr>
      </p:pic>
      <p:pic>
        <p:nvPicPr>
          <p:cNvPr id="6" name="Picture 5"/>
          <p:cNvPicPr>
            <a:picLocks noChangeAspect="1"/>
          </p:cNvPicPr>
          <p:nvPr/>
        </p:nvPicPr>
        <p:blipFill>
          <a:blip r:embed="rId3"/>
          <a:stretch>
            <a:fillRect/>
          </a:stretch>
        </p:blipFill>
        <p:spPr>
          <a:xfrm>
            <a:off x="7421688" y="2969279"/>
            <a:ext cx="3700953" cy="3571980"/>
          </a:xfrm>
          <a:prstGeom prst="rect">
            <a:avLst/>
          </a:prstGeom>
        </p:spPr>
      </p:pic>
    </p:spTree>
    <p:extLst>
      <p:ext uri="{BB962C8B-B14F-4D97-AF65-F5344CB8AC3E}">
        <p14:creationId xmlns:p14="http://schemas.microsoft.com/office/powerpoint/2010/main" val="4124013221"/>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7356" y="1915169"/>
            <a:ext cx="10111589" cy="1384995"/>
          </a:xfrm>
          <a:prstGeom prst="rect">
            <a:avLst/>
          </a:prstGeom>
        </p:spPr>
        <p:txBody>
          <a:bodyPr wrap="square">
            <a:spAutoFit/>
          </a:bodyPr>
          <a:lstStyle/>
          <a:p>
            <a:pPr algn="just">
              <a:spcBef>
                <a:spcPts val="1200"/>
              </a:spcBef>
              <a:spcAft>
                <a:spcPts val="1200"/>
              </a:spcAft>
            </a:pPr>
            <a:r>
              <a:rPr lang="vi-VN" sz="280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Công bố thông tin cá nhân hay tổ chức mà không được phép</a:t>
            </a:r>
            <a:r>
              <a:rPr lang="vi-VN" sz="2800">
                <a:latin typeface="Times New Roman" panose="02020603050405020304" pitchFamily="18" charset="0"/>
                <a:ea typeface="Times New Roman" panose="02020603050405020304" pitchFamily="18" charset="0"/>
                <a:cs typeface="Times New Roman" panose="02020603050405020304" pitchFamily="18" charset="0"/>
              </a:rPr>
              <a:t>, gây ảnh hưởng đến uy tín và danh dự của cá nhân hay tổ chức là hành vi vi phạm pháp luật.</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75066645"/>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7922" y="320482"/>
            <a:ext cx="10328729" cy="2677656"/>
          </a:xfrm>
          <a:prstGeom prst="rect">
            <a:avLst/>
          </a:prstGeom>
        </p:spPr>
        <p:txBody>
          <a:bodyPr wrap="square">
            <a:spAutoFit/>
          </a:bodyPr>
          <a:lstStyle/>
          <a:p>
            <a:pPr algn="just">
              <a:spcAft>
                <a:spcPts val="0"/>
              </a:spcAft>
            </a:pP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Gửi thư rác hay tin nhắn rác</a:t>
            </a:r>
            <a:r>
              <a:rPr lang="vi-VN" sz="2800">
                <a:latin typeface="Times New Roman" panose="02020603050405020304" pitchFamily="18" charset="0"/>
                <a:ea typeface="Times New Roman" panose="02020603050405020304" pitchFamily="18" charset="0"/>
                <a:cs typeface="Times New Roman" panose="02020603050405020304" pitchFamily="18" charset="0"/>
              </a:rPr>
              <a:t>. Những thư hay tin nhắn nhằm mục đích quảng cáo mà người nhận không muốn nhận hoặc không bắt buộc phải nhận theo quy định pháp luật được gọi là thư hay tin nhắn rác. Về bản chất, quảng cáo bằng tin nhắn không phải là một hành vi xấu và không vi phạm pháp luật, nhưng nếu gửi nhiều mà người nhận đã có phản ứng không muốn tiếp nhận thì lại trở thành hành vi quấy nhiễu.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77922" y="3698544"/>
            <a:ext cx="3326849" cy="2217358"/>
          </a:xfrm>
          <a:prstGeom prst="rect">
            <a:avLst/>
          </a:prstGeom>
        </p:spPr>
      </p:pic>
      <p:pic>
        <p:nvPicPr>
          <p:cNvPr id="4" name="Picture 3"/>
          <p:cNvPicPr>
            <a:picLocks noChangeAspect="1"/>
          </p:cNvPicPr>
          <p:nvPr/>
        </p:nvPicPr>
        <p:blipFill>
          <a:blip r:embed="rId3"/>
          <a:stretch>
            <a:fillRect/>
          </a:stretch>
        </p:blipFill>
        <p:spPr>
          <a:xfrm>
            <a:off x="6483365" y="3591667"/>
            <a:ext cx="4051853" cy="2431112"/>
          </a:xfrm>
          <a:prstGeom prst="rect">
            <a:avLst/>
          </a:prstGeom>
        </p:spPr>
      </p:pic>
    </p:spTree>
    <p:extLst>
      <p:ext uri="{BB962C8B-B14F-4D97-AF65-F5344CB8AC3E}">
        <p14:creationId xmlns:p14="http://schemas.microsoft.com/office/powerpoint/2010/main" val="1981505511"/>
      </p:ext>
    </p:extLst>
  </p:cSld>
  <p:clrMapOvr>
    <a:masterClrMapping/>
  </p:clrMapOvr>
  <p:transition spd="slow">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9E08428460C6BB4B8650B90FDACF1BFD" ma:contentTypeVersion="3" ma:contentTypeDescription="Tạo tài liệu mới." ma:contentTypeScope="" ma:versionID="f2e3b8e432f48ee1587320c074e39831">
  <xsd:schema xmlns:xsd="http://www.w3.org/2001/XMLSchema" xmlns:xs="http://www.w3.org/2001/XMLSchema" xmlns:p="http://schemas.microsoft.com/office/2006/metadata/properties" xmlns:ns2="4221898d-b0bf-4857-9d44-c170828cea0f" targetNamespace="http://schemas.microsoft.com/office/2006/metadata/properties" ma:root="true" ma:fieldsID="bf809fea4c6e391120bfd2b54f96ad59" ns2:_="">
    <xsd:import namespace="4221898d-b0bf-4857-9d44-c170828cea0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21898d-b0bf-4857-9d44-c170828cea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D16FC7-F93D-42E7-8D41-184A340E8549}"/>
</file>

<file path=customXml/itemProps2.xml><?xml version="1.0" encoding="utf-8"?>
<ds:datastoreItem xmlns:ds="http://schemas.openxmlformats.org/officeDocument/2006/customXml" ds:itemID="{420B92BE-0BA8-449C-9394-FB993DCB9E22}"/>
</file>

<file path=customXml/itemProps3.xml><?xml version="1.0" encoding="utf-8"?>
<ds:datastoreItem xmlns:ds="http://schemas.openxmlformats.org/officeDocument/2006/customXml" ds:itemID="{40CDEF7D-3750-4F47-B194-F2C8C5783A1F}"/>
</file>

<file path=docProps/app.xml><?xml version="1.0" encoding="utf-8"?>
<Properties xmlns="http://schemas.openxmlformats.org/officeDocument/2006/extended-properties" xmlns:vt="http://schemas.openxmlformats.org/officeDocument/2006/docPropsVTypes">
  <Template/>
  <TotalTime>1067</TotalTime>
  <Words>3862</Words>
  <Application>Microsoft Office PowerPoint</Application>
  <PresentationFormat>Widescreen</PresentationFormat>
  <Paragraphs>270</Paragraphs>
  <Slides>64</Slides>
  <Notes>1</Notes>
  <HiddenSlides>1</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.VnBlack</vt:lpstr>
      <vt:lpstr>.VnTime</vt:lpstr>
      <vt:lpstr>Arial</vt:lpstr>
      <vt:lpstr>Arial Black</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chiêu trò lừa đảo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MỘT SỐ QUY ĐỊNH PHÁP LÍ ĐỐI VỚI NGƯỜI DÙNG TRÊN MẠNG</vt:lpstr>
      <vt:lpstr>PowerPoint Presentation</vt:lpstr>
      <vt:lpstr>PowerPoint Presentation</vt:lpstr>
      <vt:lpstr>HOẠT ĐỘNG 2 Hành vi đưa tin lên mạng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 Tìm hiểu về quyền tác giả</vt:lpstr>
      <vt:lpstr>PowerPoint Presentation</vt:lpstr>
      <vt:lpstr>PowerPoint Presentation</vt:lpstr>
      <vt:lpstr>PowerPoint Presentation</vt:lpstr>
      <vt:lpstr>HOẠT ĐỘNG 4 Tìm hiểu về vi phạm bản quyền</vt:lpstr>
      <vt:lpstr>PowerPoint Presentation</vt:lpstr>
      <vt:lpstr>PowerPoint Presentation</vt:lpstr>
      <vt:lpstr>PowerPoint Presentation</vt:lpstr>
      <vt:lpstr>PowerPoint Presentation</vt:lpstr>
      <vt:lpstr>PowerPoint Presentation</vt:lpstr>
      <vt:lpstr>PowerPoint Presentation</vt:lpstr>
      <vt:lpstr>Trò chơi: Ai nhanh hơn</vt:lpstr>
      <vt:lpstr>PowerPoint Presentation</vt:lpstr>
      <vt:lpstr>PowerPoint Presentation</vt:lpstr>
      <vt:lpstr>BÀI TẬP</vt:lpstr>
      <vt:lpstr>PowerPoint Presentation</vt:lpstr>
      <vt:lpstr>BÀI TẬP</vt:lpstr>
      <vt:lpstr>PowerPoint Presentation</vt:lpstr>
      <vt:lpstr>VẬN DỤNG</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79</cp:revision>
  <dcterms:created xsi:type="dcterms:W3CDTF">2020-11-10T08:16:24Z</dcterms:created>
  <dcterms:modified xsi:type="dcterms:W3CDTF">2022-06-16T15:59:29Z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0x0101009E08428460C6BB4B8650B90FDACF1BFD</vt:lpwstr>
  </property>
</Properties>
</file>