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74" r:id="rId3"/>
    <p:sldId id="377" r:id="rId4"/>
    <p:sldId id="378" r:id="rId5"/>
    <p:sldId id="385" r:id="rId6"/>
    <p:sldId id="380" r:id="rId7"/>
    <p:sldId id="257" r:id="rId8"/>
    <p:sldId id="306" r:id="rId9"/>
    <p:sldId id="301" r:id="rId10"/>
    <p:sldId id="381" r:id="rId11"/>
    <p:sldId id="386" r:id="rId12"/>
    <p:sldId id="354" r:id="rId13"/>
    <p:sldId id="367" r:id="rId14"/>
    <p:sldId id="368" r:id="rId15"/>
    <p:sldId id="285" r:id="rId16"/>
    <p:sldId id="357" r:id="rId17"/>
    <p:sldId id="382" r:id="rId18"/>
    <p:sldId id="32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F5D9"/>
    <a:srgbClr val="099A63"/>
    <a:srgbClr val="FBFBFB"/>
    <a:srgbClr val="F7F7F7"/>
    <a:srgbClr val="0000CC"/>
    <a:srgbClr val="FFCCFF"/>
    <a:srgbClr val="FF99FF"/>
    <a:srgbClr val="FF8B8B"/>
    <a:srgbClr val="FFF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21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2418F-C857-4DEA-BD14-62FB9728B1E8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2F876-9E1B-4BAA-AF97-A731EF9DB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6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993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337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85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30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55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90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26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93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32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7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20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50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04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25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5343768" y="2593791"/>
            <a:ext cx="6047600" cy="1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7494735" y="3493817"/>
            <a:ext cx="3896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460096" y="2791033"/>
            <a:ext cx="1404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59093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5">
  <p:cSld name="Header 5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ctrTitle"/>
          </p:nvPr>
        </p:nvSpPr>
        <p:spPr>
          <a:xfrm flipH="1">
            <a:off x="3635801" y="3862985"/>
            <a:ext cx="4920400" cy="6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ubTitle" idx="1"/>
          </p:nvPr>
        </p:nvSpPr>
        <p:spPr>
          <a:xfrm flipH="1">
            <a:off x="4389401" y="4651147"/>
            <a:ext cx="3413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602201" y="1801795"/>
            <a:ext cx="298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6078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8307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2" y="2"/>
            <a:ext cx="12191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989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CEA526-F5B6-4A1B-A580-E16CE0C024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C9559AB-126C-4D39-8454-6C8B787F1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6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ười tôi yêu tôi thương Lyric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4218" y="391886"/>
            <a:ext cx="10228216" cy="5303520"/>
          </a:xfrm>
        </p:spPr>
      </p:pic>
    </p:spTree>
    <p:extLst>
      <p:ext uri="{BB962C8B-B14F-4D97-AF65-F5344CB8AC3E}">
        <p14:creationId xmlns:p14="http://schemas.microsoft.com/office/powerpoint/2010/main" val="328101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548" y="2248449"/>
            <a:ext cx="8948057" cy="228436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36114" y="681036"/>
            <a:ext cx="4353220" cy="701545"/>
            <a:chOff x="4168573" y="1295284"/>
            <a:chExt cx="4353220" cy="701545"/>
          </a:xfrm>
        </p:grpSpPr>
        <p:sp>
          <p:nvSpPr>
            <p:cNvPr id="6" name="Rounded Rectangle 5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767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64472" y="557327"/>
            <a:ext cx="4990648" cy="553998"/>
            <a:chOff x="689904" y="1379897"/>
            <a:chExt cx="4990648" cy="553998"/>
          </a:xfrm>
        </p:grpSpPr>
        <p:grpSp>
          <p:nvGrpSpPr>
            <p:cNvPr id="35" name="Group 34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1100452" y="1404333"/>
              <a:ext cx="458010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54057" y="1136156"/>
            <a:ext cx="5495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1918" y="1700113"/>
            <a:ext cx="6587949" cy="4905141"/>
            <a:chOff x="201918" y="1700113"/>
            <a:chExt cx="6587949" cy="4905141"/>
          </a:xfrm>
        </p:grpSpPr>
        <p:grpSp>
          <p:nvGrpSpPr>
            <p:cNvPr id="17" name="Group 16"/>
            <p:cNvGrpSpPr/>
            <p:nvPr/>
          </p:nvGrpSpPr>
          <p:grpSpPr>
            <a:xfrm>
              <a:off x="201918" y="2006358"/>
              <a:ext cx="6587949" cy="4598896"/>
              <a:chOff x="2714691" y="3282950"/>
              <a:chExt cx="9466725" cy="2718889"/>
            </a:xfrm>
          </p:grpSpPr>
          <p:sp>
            <p:nvSpPr>
              <p:cNvPr id="18" name="矩形 76"/>
              <p:cNvSpPr/>
              <p:nvPr/>
            </p:nvSpPr>
            <p:spPr>
              <a:xfrm>
                <a:off x="2714691" y="3282950"/>
                <a:ext cx="9466725" cy="2718889"/>
              </a:xfrm>
              <a:prstGeom prst="roundRect">
                <a:avLst/>
              </a:prstGeom>
              <a:solidFill>
                <a:srgbClr val="FFF5D9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136083" tIns="68040" rIns="136083" bIns="6804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+mn-ea"/>
                  <a:sym typeface="+mn-lt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714691" y="3725987"/>
                <a:ext cx="9328294" cy="2233622"/>
              </a:xfrm>
              <a:prstGeom prst="rect">
                <a:avLst/>
              </a:prstGeom>
              <a:noFill/>
            </p:spPr>
            <p:txBody>
              <a:bodyPr wrap="square" lIns="136080" tIns="68040" rIns="136080" bIns="68040">
                <a:spAutoFit/>
              </a:bodyPr>
              <a:lstStyle/>
              <a:p>
                <a:pPr marL="403225" indent="-403225" algn="just">
                  <a:lnSpc>
                    <a:spcPct val="114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vi-VN" sz="2400" b="1" dirty="0">
                    <a:solidFill>
                      <a:srgbClr val="3333CC"/>
                    </a:solidFill>
                  </a:rPr>
                  <a:t>Em cùng bạn thực hiện: </a:t>
                </a:r>
                <a:endParaRPr lang="en-US" sz="2400" b="1" dirty="0" smtClean="0">
                  <a:solidFill>
                    <a:srgbClr val="3333CC"/>
                  </a:solidFill>
                </a:endParaRPr>
              </a:p>
              <a:p>
                <a:pPr marL="511175" indent="-511175" algn="just">
                  <a:lnSpc>
                    <a:spcPct val="114000"/>
                  </a:lnSpc>
                  <a:spcAft>
                    <a:spcPts val="600"/>
                  </a:spcAft>
                </a:pPr>
                <a:r>
                  <a:rPr lang="vi-VN" sz="2400" dirty="0" smtClean="0">
                    <a:solidFill>
                      <a:srgbClr val="FF0000"/>
                    </a:solidFill>
                  </a:rPr>
                  <a:t>[</a:t>
                </a:r>
                <a:r>
                  <a:rPr lang="vi-VN" sz="2400" dirty="0">
                    <a:solidFill>
                      <a:srgbClr val="FF0000"/>
                    </a:solidFill>
                  </a:rPr>
                  <a:t>1] 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 </a:t>
                </a:r>
                <a:r>
                  <a:rPr lang="vi-VN" sz="2400" dirty="0" smtClean="0">
                    <a:solidFill>
                      <a:srgbClr val="3333CC"/>
                    </a:solidFill>
                  </a:rPr>
                  <a:t>Mở </a:t>
                </a:r>
                <a:r>
                  <a:rPr lang="vi-VN" sz="2400" dirty="0">
                    <a:solidFill>
                      <a:srgbClr val="3333CC"/>
                    </a:solidFill>
                  </a:rPr>
                  <a:t>tệp trình chiếu </a:t>
                </a:r>
                <a:r>
                  <a:rPr lang="vi-VN" sz="2400" dirty="0">
                    <a:solidFill>
                      <a:srgbClr val="FF0000"/>
                    </a:solidFill>
                  </a:rPr>
                  <a:t>HeMatTroi</a:t>
                </a:r>
                <a:r>
                  <a:rPr lang="vi-VN" sz="2400" dirty="0" smtClean="0">
                    <a:solidFill>
                      <a:srgbClr val="3333CC"/>
                    </a:solidFill>
                  </a:rPr>
                  <a:t>;</a:t>
                </a:r>
                <a:endParaRPr lang="en-US" sz="2400" dirty="0" smtClean="0">
                  <a:solidFill>
                    <a:srgbClr val="3333CC"/>
                  </a:solidFill>
                </a:endParaRPr>
              </a:p>
              <a:p>
                <a:pPr marL="511175" indent="-511175" algn="just">
                  <a:lnSpc>
                    <a:spcPct val="114000"/>
                  </a:lnSpc>
                  <a:spcAft>
                    <a:spcPts val="600"/>
                  </a:spcAft>
                </a:pPr>
                <a:r>
                  <a:rPr lang="vi-VN" sz="2400" dirty="0" smtClean="0">
                    <a:solidFill>
                      <a:srgbClr val="FF0000"/>
                    </a:solidFill>
                  </a:rPr>
                  <a:t>[</a:t>
                </a:r>
                <a:r>
                  <a:rPr lang="vi-VN" sz="2400" dirty="0">
                    <a:solidFill>
                      <a:srgbClr val="FF0000"/>
                    </a:solidFill>
                  </a:rPr>
                  <a:t>2] 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 </a:t>
                </a:r>
                <a:r>
                  <a:rPr lang="vi-VN" sz="2400" dirty="0" smtClean="0">
                    <a:solidFill>
                      <a:srgbClr val="3333CC"/>
                    </a:solidFill>
                  </a:rPr>
                  <a:t>Chọn </a:t>
                </a:r>
                <a:r>
                  <a:rPr lang="vi-VN" sz="2400" dirty="0">
                    <a:solidFill>
                      <a:srgbClr val="3333CC"/>
                    </a:solidFill>
                  </a:rPr>
                  <a:t>thẻ lệnh </a:t>
                </a:r>
                <a:r>
                  <a:rPr lang="vi-VN" sz="2400" dirty="0">
                    <a:solidFill>
                      <a:srgbClr val="FF0000"/>
                    </a:solidFill>
                  </a:rPr>
                  <a:t>Transitions</a:t>
                </a:r>
                <a:r>
                  <a:rPr lang="vi-VN" sz="2400" dirty="0">
                    <a:solidFill>
                      <a:srgbClr val="3333CC"/>
                    </a:solidFill>
                  </a:rPr>
                  <a:t>; </a:t>
                </a:r>
                <a:endParaRPr lang="en-US" sz="2400" dirty="0" smtClean="0">
                  <a:solidFill>
                    <a:srgbClr val="3333CC"/>
                  </a:solidFill>
                </a:endParaRPr>
              </a:p>
              <a:p>
                <a:pPr marL="511175" indent="-511175" algn="just">
                  <a:lnSpc>
                    <a:spcPct val="114000"/>
                  </a:lnSpc>
                  <a:spcAft>
                    <a:spcPts val="600"/>
                  </a:spcAft>
                </a:pPr>
                <a:r>
                  <a:rPr lang="vi-VN" sz="2400" dirty="0" smtClean="0">
                    <a:solidFill>
                      <a:srgbClr val="FF0000"/>
                    </a:solidFill>
                  </a:rPr>
                  <a:t>[</a:t>
                </a:r>
                <a:r>
                  <a:rPr lang="vi-VN" sz="2400" dirty="0">
                    <a:solidFill>
                      <a:srgbClr val="FF0000"/>
                    </a:solidFill>
                  </a:rPr>
                  <a:t>3] </a:t>
                </a:r>
                <a:r>
                  <a:rPr lang="vi-VN" sz="2400" dirty="0" smtClean="0">
                    <a:solidFill>
                      <a:srgbClr val="3333CC"/>
                    </a:solidFill>
                  </a:rPr>
                  <a:t>Nháy </a:t>
                </a:r>
                <a:r>
                  <a:rPr lang="vi-VN" sz="2400" dirty="0">
                    <a:solidFill>
                      <a:srgbClr val="3333CC"/>
                    </a:solidFill>
                  </a:rPr>
                  <a:t>chuột vào trang chiếu cần tạo hiệu ứng chuyển trang</a:t>
                </a:r>
                <a:r>
                  <a:rPr lang="vi-VN" sz="2400" dirty="0" smtClean="0">
                    <a:solidFill>
                      <a:srgbClr val="3333CC"/>
                    </a:solidFill>
                  </a:rPr>
                  <a:t>;</a:t>
                </a:r>
                <a:endParaRPr lang="en-US" sz="2400" dirty="0" smtClean="0">
                  <a:solidFill>
                    <a:srgbClr val="3333CC"/>
                  </a:solidFill>
                </a:endParaRPr>
              </a:p>
              <a:p>
                <a:pPr marL="511175" indent="-511175" algn="just">
                  <a:lnSpc>
                    <a:spcPct val="114000"/>
                  </a:lnSpc>
                  <a:spcAft>
                    <a:spcPts val="600"/>
                  </a:spcAft>
                </a:pPr>
                <a:r>
                  <a:rPr lang="vi-VN" sz="2400" dirty="0" smtClean="0">
                    <a:solidFill>
                      <a:srgbClr val="FF0000"/>
                    </a:solidFill>
                  </a:rPr>
                  <a:t>[</a:t>
                </a:r>
                <a:r>
                  <a:rPr lang="vi-VN" sz="2400" dirty="0">
                    <a:solidFill>
                      <a:srgbClr val="FF0000"/>
                    </a:solidFill>
                  </a:rPr>
                  <a:t>4] </a:t>
                </a:r>
                <a:r>
                  <a:rPr lang="vi-VN" sz="2400" dirty="0">
                    <a:solidFill>
                      <a:srgbClr val="3333CC"/>
                    </a:solidFill>
                  </a:rPr>
                  <a:t>Chọn một hiệu ứng chuyển trang (ví dụ: </a:t>
                </a:r>
                <a:r>
                  <a:rPr lang="vi-VN" sz="2400" dirty="0">
                    <a:solidFill>
                      <a:srgbClr val="FF0000"/>
                    </a:solidFill>
                  </a:rPr>
                  <a:t>Split</a:t>
                </a:r>
                <a:r>
                  <a:rPr lang="vi-VN" sz="2400" dirty="0">
                    <a:solidFill>
                      <a:srgbClr val="3333CC"/>
                    </a:solidFill>
                  </a:rPr>
                  <a:t>). Em nháy chuột vào để xem trước hiệu ứng vừa chọn.</a:t>
                </a:r>
                <a:endPara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66223" y="1700113"/>
              <a:ext cx="1143403" cy="9567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1" name="Group 20"/>
          <p:cNvGrpSpPr/>
          <p:nvPr/>
        </p:nvGrpSpPr>
        <p:grpSpPr>
          <a:xfrm>
            <a:off x="4391570" y="12626"/>
            <a:ext cx="4353220" cy="622925"/>
            <a:chOff x="4168573" y="1295284"/>
            <a:chExt cx="4353220" cy="622925"/>
          </a:xfrm>
        </p:grpSpPr>
        <p:sp>
          <p:nvSpPr>
            <p:cNvPr id="24" name="Rounded Rectangle 23"/>
            <p:cNvSpPr/>
            <p:nvPr/>
          </p:nvSpPr>
          <p:spPr>
            <a:xfrm>
              <a:off x="4168573" y="1295284"/>
              <a:ext cx="4353220" cy="62292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4400" y="1309141"/>
              <a:ext cx="646921" cy="59584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8982"/>
          <a:stretch/>
        </p:blipFill>
        <p:spPr>
          <a:xfrm>
            <a:off x="6927269" y="2338387"/>
            <a:ext cx="5107849" cy="40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3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124281" y="966722"/>
            <a:ext cx="4990648" cy="553998"/>
            <a:chOff x="689904" y="1379897"/>
            <a:chExt cx="4990648" cy="553998"/>
          </a:xfrm>
        </p:grpSpPr>
        <p:grpSp>
          <p:nvGrpSpPr>
            <p:cNvPr id="35" name="Group 34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1100452" y="1404333"/>
              <a:ext cx="458010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513866" y="1600143"/>
            <a:ext cx="6351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91570" y="12626"/>
            <a:ext cx="4353220" cy="622925"/>
            <a:chOff x="4168573" y="1295284"/>
            <a:chExt cx="4353220" cy="622925"/>
          </a:xfrm>
        </p:grpSpPr>
        <p:sp>
          <p:nvSpPr>
            <p:cNvPr id="24" name="Rounded Rectangle 23"/>
            <p:cNvSpPr/>
            <p:nvPr/>
          </p:nvSpPr>
          <p:spPr>
            <a:xfrm>
              <a:off x="4168573" y="1295284"/>
              <a:ext cx="4353220" cy="62292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1"/>
              <a:ext cx="646921" cy="59584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3875" y="3332623"/>
            <a:ext cx="7422108" cy="242123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54207" y="2178350"/>
            <a:ext cx="9338152" cy="1037731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 All</a:t>
            </a:r>
          </a:p>
        </p:txBody>
      </p:sp>
    </p:spTree>
    <p:extLst>
      <p:ext uri="{BB962C8B-B14F-4D97-AF65-F5344CB8AC3E}">
        <p14:creationId xmlns:p14="http://schemas.microsoft.com/office/powerpoint/2010/main" val="42021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124281" y="966722"/>
            <a:ext cx="4990648" cy="553998"/>
            <a:chOff x="689904" y="1379897"/>
            <a:chExt cx="4990648" cy="553998"/>
          </a:xfrm>
        </p:grpSpPr>
        <p:grpSp>
          <p:nvGrpSpPr>
            <p:cNvPr id="35" name="Group 34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1100452" y="1404333"/>
              <a:ext cx="458010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513866" y="1600143"/>
            <a:ext cx="4403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91570" y="12626"/>
            <a:ext cx="4353220" cy="622925"/>
            <a:chOff x="4168573" y="1295284"/>
            <a:chExt cx="4353220" cy="622925"/>
          </a:xfrm>
        </p:grpSpPr>
        <p:sp>
          <p:nvSpPr>
            <p:cNvPr id="24" name="Rounded Rectangle 23"/>
            <p:cNvSpPr/>
            <p:nvPr/>
          </p:nvSpPr>
          <p:spPr>
            <a:xfrm>
              <a:off x="4168573" y="1295284"/>
              <a:ext cx="4353220" cy="62292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1"/>
              <a:ext cx="646921" cy="59584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4974" y="3487921"/>
            <a:ext cx="7105323" cy="23591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10072" y="2110853"/>
            <a:ext cx="6634718" cy="1411013"/>
            <a:chOff x="1867837" y="2178350"/>
            <a:chExt cx="6634718" cy="1411013"/>
          </a:xfrm>
        </p:grpSpPr>
        <p:sp>
          <p:nvSpPr>
            <p:cNvPr id="8" name="Rounded Rectangle 7"/>
            <p:cNvSpPr/>
            <p:nvPr/>
          </p:nvSpPr>
          <p:spPr>
            <a:xfrm>
              <a:off x="1867837" y="2178350"/>
              <a:ext cx="6634718" cy="1328023"/>
            </a:xfrm>
            <a:prstGeom prst="roundRect">
              <a:avLst/>
            </a:prstGeom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[1] </a:t>
              </a:r>
              <a:r>
                <a:rPr lang="en-US" sz="2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bỏ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endPara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2] </a:t>
              </a:r>
              <a:r>
                <a:rPr lang="en-US" sz="2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None ( </a:t>
              </a:r>
              <a:r>
                <a:rPr lang="en-US" sz="24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)</a:t>
              </a:r>
              <a:endPara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t="1" b="6644"/>
            <a:stretch/>
          </p:blipFill>
          <p:spPr>
            <a:xfrm>
              <a:off x="6346635" y="2810263"/>
              <a:ext cx="722905" cy="77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71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57737" y="238657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924" y="251931"/>
            <a:ext cx="695325" cy="647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0175" y="1543050"/>
            <a:ext cx="874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sz="4000" dirty="0" smtClean="0">
                <a:solidFill>
                  <a:srgbClr val="FF0000"/>
                </a:solidFill>
              </a:rPr>
              <a:t>: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1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924" y="251931"/>
            <a:ext cx="695325" cy="6477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87356" y="947832"/>
            <a:ext cx="10037213" cy="5440091"/>
            <a:chOff x="1187356" y="947832"/>
            <a:chExt cx="10037213" cy="5440091"/>
          </a:xfrm>
        </p:grpSpPr>
        <p:grpSp>
          <p:nvGrpSpPr>
            <p:cNvPr id="9" name="Group 8"/>
            <p:cNvGrpSpPr/>
            <p:nvPr/>
          </p:nvGrpSpPr>
          <p:grpSpPr>
            <a:xfrm>
              <a:off x="1187356" y="1687132"/>
              <a:ext cx="10037213" cy="4700791"/>
              <a:chOff x="1187356" y="1468189"/>
              <a:chExt cx="10037213" cy="4700791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187356" y="1468189"/>
                <a:ext cx="10017456" cy="4700791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244125" y="2367270"/>
                <a:ext cx="9980444" cy="3708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2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US" sz="2500" dirty="0" smtClean="0">
                    <a:solidFill>
                      <a:srgbClr val="3333CC"/>
                    </a:solidFill>
                  </a:rPr>
                  <a:t>  </a:t>
                </a:r>
                <a:r>
                  <a:rPr lang="vi-VN" sz="2500" dirty="0" smtClean="0">
                    <a:solidFill>
                      <a:srgbClr val="3333CC"/>
                    </a:solidFill>
                  </a:rPr>
                  <a:t>Em </a:t>
                </a:r>
                <a:r>
                  <a:rPr lang="vi-VN" sz="2500" dirty="0">
                    <a:solidFill>
                      <a:srgbClr val="3333CC"/>
                    </a:solidFill>
                  </a:rPr>
                  <a:t>cùng bạn thực hiện: </a:t>
                </a:r>
                <a:endParaRPr lang="en-US" sz="2500" dirty="0" smtClean="0">
                  <a:solidFill>
                    <a:srgbClr val="3333CC"/>
                  </a:solidFill>
                </a:endParaRPr>
              </a:p>
              <a:p>
                <a:pPr marL="682625" indent="-334963" algn="just">
                  <a:lnSpc>
                    <a:spcPct val="120000"/>
                  </a:lnSpc>
                  <a:spcAft>
                    <a:spcPts val="600"/>
                  </a:spcAft>
                  <a:buAutoNum type="alphaLcPeriod"/>
                </a:pPr>
                <a:r>
                  <a:rPr lang="vi-VN" sz="2500" dirty="0" smtClean="0">
                    <a:solidFill>
                      <a:srgbClr val="3333CC"/>
                    </a:solidFill>
                  </a:rPr>
                  <a:t>Kích </a:t>
                </a:r>
                <a:r>
                  <a:rPr lang="vi-VN" sz="2500" dirty="0">
                    <a:solidFill>
                      <a:srgbClr val="3333CC"/>
                    </a:solidFill>
                  </a:rPr>
                  <a:t>hoạt phần mềm </a:t>
                </a:r>
                <a:r>
                  <a:rPr lang="vi-VN" sz="2500" dirty="0">
                    <a:solidFill>
                      <a:srgbClr val="FF0000"/>
                    </a:solidFill>
                  </a:rPr>
                  <a:t>PowerPoint</a:t>
                </a:r>
                <a:r>
                  <a:rPr lang="vi-VN" sz="2500" dirty="0">
                    <a:solidFill>
                      <a:srgbClr val="3333CC"/>
                    </a:solidFill>
                  </a:rPr>
                  <a:t>, mở tệp </a:t>
                </a:r>
                <a:r>
                  <a:rPr lang="vi-VN" sz="2500" dirty="0">
                    <a:solidFill>
                      <a:srgbClr val="FF0000"/>
                    </a:solidFill>
                  </a:rPr>
                  <a:t>HeMatTroi</a:t>
                </a:r>
                <a:r>
                  <a:rPr lang="vi-VN" sz="2500" dirty="0">
                    <a:solidFill>
                      <a:srgbClr val="3333CC"/>
                    </a:solidFill>
                  </a:rPr>
                  <a:t>. </a:t>
                </a:r>
                <a:endParaRPr lang="en-US" sz="2500" dirty="0" smtClean="0">
                  <a:solidFill>
                    <a:srgbClr val="3333CC"/>
                  </a:solidFill>
                </a:endParaRPr>
              </a:p>
              <a:p>
                <a:pPr marL="682625" indent="-334963" algn="just">
                  <a:lnSpc>
                    <a:spcPct val="120000"/>
                  </a:lnSpc>
                  <a:spcAft>
                    <a:spcPts val="600"/>
                  </a:spcAft>
                  <a:buAutoNum type="alphaLcPeriod"/>
                </a:pPr>
                <a:r>
                  <a:rPr lang="vi-VN" sz="2500" dirty="0" smtClean="0">
                    <a:solidFill>
                      <a:srgbClr val="3333CC"/>
                    </a:solidFill>
                  </a:rPr>
                  <a:t>Tạo </a:t>
                </a:r>
                <a:r>
                  <a:rPr lang="vi-VN" sz="2500" dirty="0">
                    <a:solidFill>
                      <a:srgbClr val="3333CC"/>
                    </a:solidFill>
                  </a:rPr>
                  <a:t>hiệu ứng cho các trang chiếu (mỗi trang một kiểu hiệu ứng). </a:t>
                </a:r>
                <a:endParaRPr lang="en-US" sz="2500" dirty="0" smtClean="0">
                  <a:solidFill>
                    <a:srgbClr val="3333CC"/>
                  </a:solidFill>
                </a:endParaRPr>
              </a:p>
              <a:p>
                <a:pPr marL="682625" indent="-334963" algn="just">
                  <a:lnSpc>
                    <a:spcPct val="120000"/>
                  </a:lnSpc>
                  <a:spcAft>
                    <a:spcPts val="600"/>
                  </a:spcAft>
                  <a:buAutoNum type="alphaLcPeriod"/>
                </a:pPr>
                <a:r>
                  <a:rPr lang="vi-VN" sz="2500" dirty="0" smtClean="0">
                    <a:solidFill>
                      <a:srgbClr val="3333CC"/>
                    </a:solidFill>
                  </a:rPr>
                  <a:t>Trình </a:t>
                </a:r>
                <a:r>
                  <a:rPr lang="vi-VN" sz="2500" dirty="0">
                    <a:solidFill>
                      <a:srgbClr val="3333CC"/>
                    </a:solidFill>
                  </a:rPr>
                  <a:t>chiếu và quan sát hiệu ứng chuyển trang khi trình chiếu. </a:t>
                </a:r>
                <a:endParaRPr lang="en-US" sz="2500" dirty="0" smtClean="0">
                  <a:solidFill>
                    <a:srgbClr val="3333CC"/>
                  </a:solidFill>
                </a:endParaRPr>
              </a:p>
              <a:p>
                <a:pPr marL="682625" indent="-334963" algn="just">
                  <a:lnSpc>
                    <a:spcPct val="120000"/>
                  </a:lnSpc>
                  <a:spcAft>
                    <a:spcPts val="600"/>
                  </a:spcAft>
                  <a:buAutoNum type="alphaLcPeriod"/>
                </a:pPr>
                <a:r>
                  <a:rPr lang="vi-VN" sz="2500" dirty="0" smtClean="0">
                    <a:solidFill>
                      <a:srgbClr val="3333CC"/>
                    </a:solidFill>
                  </a:rPr>
                  <a:t>Thoát </a:t>
                </a:r>
                <a:r>
                  <a:rPr lang="vi-VN" sz="2500" dirty="0">
                    <a:solidFill>
                      <a:srgbClr val="3333CC"/>
                    </a:solidFill>
                  </a:rPr>
                  <a:t>khỏi chế độ trình chiếu. </a:t>
                </a:r>
                <a:endParaRPr lang="en-US" sz="2500" dirty="0" smtClean="0">
                  <a:solidFill>
                    <a:srgbClr val="3333CC"/>
                  </a:solidFill>
                </a:endParaRPr>
              </a:p>
              <a:p>
                <a:pPr marL="682625" indent="-334963" algn="just">
                  <a:lnSpc>
                    <a:spcPct val="120000"/>
                  </a:lnSpc>
                  <a:spcAft>
                    <a:spcPts val="600"/>
                  </a:spcAft>
                  <a:buAutoNum type="alphaLcPeriod"/>
                </a:pPr>
                <a:r>
                  <a:rPr lang="vi-VN" sz="2500" dirty="0" smtClean="0">
                    <a:solidFill>
                      <a:srgbClr val="3333CC"/>
                    </a:solidFill>
                  </a:rPr>
                  <a:t>Lưu </a:t>
                </a:r>
                <a:r>
                  <a:rPr lang="vi-VN" sz="2500" dirty="0">
                    <a:solidFill>
                      <a:srgbClr val="3333CC"/>
                    </a:solidFill>
                  </a:rPr>
                  <a:t>thay đổi trên tệp trình chiếu; thoát khỏi phần mềm </a:t>
                </a:r>
                <a:r>
                  <a:rPr lang="vi-VN" sz="2500" dirty="0">
                    <a:solidFill>
                      <a:srgbClr val="FF0000"/>
                    </a:solidFill>
                  </a:rPr>
                  <a:t>PowerPoint</a:t>
                </a:r>
                <a:r>
                  <a:rPr lang="vi-VN" sz="2500" dirty="0">
                    <a:solidFill>
                      <a:srgbClr val="3333CC"/>
                    </a:solidFill>
                  </a:rPr>
                  <a:t>.</a:t>
                </a:r>
                <a:endParaRPr lang="en-US" sz="2500" dirty="0">
                  <a:solidFill>
                    <a:srgbClr val="3333CC"/>
                  </a:solidFill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4319" y="947832"/>
              <a:ext cx="1939670" cy="1638381"/>
            </a:xfrm>
            <a:prstGeom prst="rect">
              <a:avLst/>
            </a:prstGeom>
          </p:spPr>
        </p:pic>
      </p:grpSp>
      <p:sp>
        <p:nvSpPr>
          <p:cNvPr id="18" name="Rounded Rectangle 17"/>
          <p:cNvSpPr/>
          <p:nvPr/>
        </p:nvSpPr>
        <p:spPr>
          <a:xfrm>
            <a:off x="4057737" y="184065"/>
            <a:ext cx="4353220" cy="70154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959" y="176637"/>
            <a:ext cx="7239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7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titled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4656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10635" y="2205318"/>
            <a:ext cx="4168589" cy="1842247"/>
          </a:xfrm>
          <a:prstGeom prst="roundRect">
            <a:avLst/>
          </a:prstGeom>
          <a:solidFill>
            <a:srgbClr val="099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CẢM ƠN CÁC EM!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36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87" y="3938047"/>
            <a:ext cx="12658374" cy="2919953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402" y="215297"/>
            <a:ext cx="1664763" cy="15122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128C60D-8F96-265F-F1D4-404A37DFE71C}"/>
              </a:ext>
            </a:extLst>
          </p:cNvPr>
          <p:cNvGrpSpPr/>
          <p:nvPr/>
        </p:nvGrpSpPr>
        <p:grpSpPr>
          <a:xfrm>
            <a:off x="1312433" y="1183283"/>
            <a:ext cx="7239005" cy="1357519"/>
            <a:chOff x="1656456" y="1771310"/>
            <a:chExt cx="7239005" cy="135751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99A371C-0035-4BB0-1313-4BE60E17AC4F}"/>
                </a:ext>
              </a:extLst>
            </p:cNvPr>
            <p:cNvSpPr/>
            <p:nvPr/>
          </p:nvSpPr>
          <p:spPr>
            <a:xfrm>
              <a:off x="2198313" y="1781994"/>
              <a:ext cx="6489065" cy="1346835"/>
            </a:xfrm>
            <a:prstGeom prst="roundRect">
              <a:avLst/>
            </a:prstGeom>
            <a:solidFill>
              <a:srgbClr val="FEF8E6"/>
            </a:solidFill>
            <a:ln w="38100">
              <a:solidFill>
                <a:srgbClr val="224B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68C144-8117-8338-F26D-F13C06758FD5}"/>
                </a:ext>
              </a:extLst>
            </p:cNvPr>
            <p:cNvSpPr/>
            <p:nvPr/>
          </p:nvSpPr>
          <p:spPr>
            <a:xfrm>
              <a:off x="1656456" y="1771310"/>
              <a:ext cx="874580" cy="6546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lnSpc>
                  <a:spcPct val="150000"/>
                </a:lnSpc>
              </a:pPr>
              <a:endParaRPr lang="en-US" sz="2800" b="1" dirty="0"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5D44F0-00D6-BA67-A976-6690A95E4D1F}"/>
                </a:ext>
              </a:extLst>
            </p:cNvPr>
            <p:cNvSpPr/>
            <p:nvPr/>
          </p:nvSpPr>
          <p:spPr>
            <a:xfrm>
              <a:off x="1798272" y="2088107"/>
              <a:ext cx="625280" cy="10030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lnSpc>
                  <a:spcPct val="150000"/>
                </a:lnSpc>
              </a:pPr>
              <a:endParaRPr lang="en-US" altLang="vi-VN" sz="4400" b="1" dirty="0">
                <a:latin typeface="UVF Salome" panose="02000503040000020003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76E2A0-BD8D-A365-C8E9-C7267A7F3D47}"/>
                </a:ext>
              </a:extLst>
            </p:cNvPr>
            <p:cNvSpPr/>
            <p:nvPr/>
          </p:nvSpPr>
          <p:spPr>
            <a:xfrm>
              <a:off x="2215469" y="2032501"/>
              <a:ext cx="667999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/>
              <a:r>
                <a:rPr lang="en-US" altLang="vi-VN" sz="40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altLang="vi-VN" sz="40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altLang="vi-VN" sz="40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vi-VN" sz="40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trang</a:t>
              </a:r>
              <a:endParaRPr lang="en-US" altLang="vi-VN" sz="4000" b="1" dirty="0">
                <a:solidFill>
                  <a:srgbClr val="F93265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26C839-5D7A-D6C9-C68C-38FBFAF1AE92}"/>
              </a:ext>
            </a:extLst>
          </p:cNvPr>
          <p:cNvSpPr/>
          <p:nvPr/>
        </p:nvSpPr>
        <p:spPr>
          <a:xfrm>
            <a:off x="6096000" y="2894028"/>
            <a:ext cx="5159604" cy="14966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F7F333-B4F2-F4B1-A5B8-12BC09AE2944}"/>
              </a:ext>
            </a:extLst>
          </p:cNvPr>
          <p:cNvSpPr txBox="1"/>
          <p:nvPr/>
        </p:nvSpPr>
        <p:spPr>
          <a:xfrm>
            <a:off x="6096000" y="3047290"/>
            <a:ext cx="52444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UTM  avo"/>
              </a:rPr>
              <a:t>Sau bài này em sẽ: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UTM  av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UTM  avo"/>
              </a:rPr>
              <a:t>Sử dụng được một vài hiệu ứng chuyển trang đơn giản.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UTM  avo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624101" y="23050"/>
            <a:ext cx="3133991" cy="685556"/>
            <a:chOff x="9414551" y="266944"/>
            <a:chExt cx="3133991" cy="685556"/>
          </a:xfrm>
        </p:grpSpPr>
        <p:sp>
          <p:nvSpPr>
            <p:cNvPr id="15" name="Rectangle 14"/>
            <p:cNvSpPr/>
            <p:nvPr/>
          </p:nvSpPr>
          <p:spPr>
            <a:xfrm>
              <a:off x="10001250" y="373030"/>
              <a:ext cx="1960595" cy="57947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15C19C-ABFA-453A-87E1-6BF74BA5C22E}"/>
                </a:ext>
              </a:extLst>
            </p:cNvPr>
            <p:cNvSpPr/>
            <p:nvPr/>
          </p:nvSpPr>
          <p:spPr>
            <a:xfrm>
              <a:off x="9414551" y="266944"/>
              <a:ext cx="3133991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vi-VN" sz="2800" b="1" dirty="0" smtClean="0">
                  <a:solidFill>
                    <a:schemeClr val="bg1"/>
                  </a:solidFill>
                  <a:latin typeface="SVN-Androgyne"/>
                  <a:cs typeface="Times New Roman" panose="02020603050405020304" pitchFamily="18" charset="0"/>
                </a:rPr>
                <a:t>TIN HỌC 4 </a:t>
              </a:r>
              <a:endParaRPr lang="vi-VN" sz="2800" b="1" dirty="0">
                <a:solidFill>
                  <a:schemeClr val="bg1"/>
                </a:solidFill>
                <a:latin typeface="SVN-Androgyne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919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556071" y="344228"/>
            <a:ext cx="4134561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6A26C7-1147-42FC-AADF-4ABDE0CAC4CB}"/>
              </a:ext>
            </a:extLst>
          </p:cNvPr>
          <p:cNvGrpSpPr/>
          <p:nvPr/>
        </p:nvGrpSpPr>
        <p:grpSpPr>
          <a:xfrm>
            <a:off x="556072" y="3235751"/>
            <a:ext cx="7837301" cy="2346158"/>
            <a:chOff x="1768766" y="4552258"/>
            <a:chExt cx="7300588" cy="129104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87463E55-27CE-4F53-84D3-A2D16AD8D959}"/>
                </a:ext>
              </a:extLst>
            </p:cNvPr>
            <p:cNvSpPr/>
            <p:nvPr/>
          </p:nvSpPr>
          <p:spPr>
            <a:xfrm>
              <a:off x="1768766" y="4644318"/>
              <a:ext cx="7212563" cy="1198985"/>
            </a:xfrm>
            <a:prstGeom prst="wedgeRoundRectCallout">
              <a:avLst>
                <a:gd name="adj1" fmla="val 32336"/>
                <a:gd name="adj2" fmla="val 14223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A6C8193F-D622-4D36-935C-6910A39E3518}"/>
                </a:ext>
              </a:extLst>
            </p:cNvPr>
            <p:cNvSpPr/>
            <p:nvPr/>
          </p:nvSpPr>
          <p:spPr>
            <a:xfrm>
              <a:off x="1856791" y="4552258"/>
              <a:ext cx="7212563" cy="1198985"/>
            </a:xfrm>
            <a:prstGeom prst="wedgeRoundRectCallout">
              <a:avLst>
                <a:gd name="adj1" fmla="val 53513"/>
                <a:gd name="adj2" fmla="val 45768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00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BFE8E40-0C04-41D1-A809-0C5B1905F92A}"/>
              </a:ext>
            </a:extLst>
          </p:cNvPr>
          <p:cNvSpPr/>
          <p:nvPr/>
        </p:nvSpPr>
        <p:spPr>
          <a:xfrm>
            <a:off x="826822" y="3235751"/>
            <a:ext cx="7390294" cy="1701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ts val="3200"/>
              </a:lnSpc>
            </a:pPr>
            <a:r>
              <a:rPr 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Khi thầy cô giáo trình chiếu bài học, đôi khi em thấy các trang chiếu </a:t>
            </a:r>
            <a:r>
              <a:rPr lang="vi-VN" sz="24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được xuất </a:t>
            </a:r>
            <a:r>
              <a:rPr 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hiện một cách ấn tượng và hấp dẫn. Làm thế nào để được như vậy nhỉ?</a:t>
            </a:r>
          </a:p>
          <a:p>
            <a:pPr algn="just" defTabSz="342900">
              <a:lnSpc>
                <a:spcPts val="3200"/>
              </a:lnSpc>
            </a:pPr>
            <a:r>
              <a:rPr lang="vi-VN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Em hãy cùng tìm hiểu qua bài học này nhé!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1112947" y="1044314"/>
            <a:ext cx="44910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4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4400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3BE4F914-F784-4F29-AAB8-C349D2E5DE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3" t="7883" r="19617" b="8001"/>
          <a:stretch/>
        </p:blipFill>
        <p:spPr>
          <a:xfrm>
            <a:off x="8393373" y="2204720"/>
            <a:ext cx="2895546" cy="384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41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1784" y="404949"/>
            <a:ext cx="10149840" cy="607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68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57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1658983" y="2326088"/>
            <a:ext cx="859536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HIỆU ỨNG CHUYỂN TRANG</a:t>
            </a:r>
            <a:endParaRPr lang="vi-VN" sz="4000" b="1" dirty="0">
              <a:ln w="28575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85971" y="1512604"/>
            <a:ext cx="2083553" cy="65890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21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9246" y="1280159"/>
            <a:ext cx="314814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 smtClean="0">
                <a:solidFill>
                  <a:srgbClr val="FF0000"/>
                </a:solidFill>
              </a:rPr>
              <a:t>PowerPoint</a:t>
            </a:r>
          </a:p>
          <a:p>
            <a:pPr marL="285750" indent="-285750">
              <a:buFontTx/>
              <a:buChar char="-"/>
            </a:pPr>
            <a:r>
              <a:rPr lang="en-US" sz="4000" b="1" dirty="0" smtClean="0">
                <a:solidFill>
                  <a:srgbClr val="FF0000"/>
                </a:solidFill>
              </a:rPr>
              <a:t>Transitions</a:t>
            </a:r>
          </a:p>
          <a:p>
            <a:pPr marL="285750" indent="-285750">
              <a:buFontTx/>
              <a:buChar char="-"/>
            </a:pPr>
            <a:r>
              <a:rPr lang="en-US" sz="4000" b="1" dirty="0" smtClean="0">
                <a:solidFill>
                  <a:srgbClr val="FF0000"/>
                </a:solidFill>
              </a:rPr>
              <a:t>Preview</a:t>
            </a:r>
          </a:p>
          <a:p>
            <a:pPr marL="285750" indent="-285750">
              <a:buFontTx/>
              <a:buChar char="-"/>
            </a:pPr>
            <a:r>
              <a:rPr lang="en-US" sz="4000" b="1" dirty="0" smtClean="0">
                <a:solidFill>
                  <a:srgbClr val="FF0000"/>
                </a:solidFill>
              </a:rPr>
              <a:t>Morph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01244" y="1240971"/>
            <a:ext cx="30567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>
                <a:solidFill>
                  <a:srgbClr val="FF0000"/>
                </a:solidFill>
              </a:rPr>
              <a:t>Wipe</a:t>
            </a:r>
          </a:p>
          <a:p>
            <a:pPr marL="285750" indent="-285750">
              <a:buFontTx/>
              <a:buChar char="-"/>
            </a:pPr>
            <a:r>
              <a:rPr lang="en-US" sz="4000" b="1" dirty="0" smtClean="0">
                <a:solidFill>
                  <a:srgbClr val="FF0000"/>
                </a:solidFill>
              </a:rPr>
              <a:t>Push</a:t>
            </a:r>
            <a:endParaRPr lang="en-US" sz="4000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4000" b="1" dirty="0">
                <a:solidFill>
                  <a:srgbClr val="FF0000"/>
                </a:solidFill>
              </a:rPr>
              <a:t>Split</a:t>
            </a:r>
          </a:p>
          <a:p>
            <a:pPr marL="285750" indent="-285750">
              <a:buFontTx/>
              <a:buChar char="-"/>
            </a:pPr>
            <a:r>
              <a:rPr lang="en-US" sz="4000" b="1" dirty="0">
                <a:solidFill>
                  <a:srgbClr val="FF0000"/>
                </a:solidFill>
              </a:rPr>
              <a:t>Apply To All</a:t>
            </a:r>
          </a:p>
        </p:txBody>
      </p:sp>
    </p:spTree>
    <p:extLst>
      <p:ext uri="{BB962C8B-B14F-4D97-AF65-F5344CB8AC3E}">
        <p14:creationId xmlns:p14="http://schemas.microsoft.com/office/powerpoint/2010/main" val="401403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7737" y="130076"/>
            <a:ext cx="4353220" cy="701545"/>
            <a:chOff x="4168573" y="1295284"/>
            <a:chExt cx="4353220" cy="701545"/>
          </a:xfrm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CC00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400" y="1309140"/>
              <a:ext cx="722412" cy="66537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089212" y="958502"/>
            <a:ext cx="3840526" cy="557823"/>
            <a:chOff x="689904" y="1379897"/>
            <a:chExt cx="3840526" cy="557823"/>
          </a:xfrm>
        </p:grpSpPr>
        <p:grpSp>
          <p:nvGrpSpPr>
            <p:cNvPr id="16" name="Group 15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100452" y="1445277"/>
              <a:ext cx="342997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Transitions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71600" y="4877725"/>
            <a:ext cx="9700507" cy="1277470"/>
            <a:chOff x="2407025" y="4921624"/>
            <a:chExt cx="7543800" cy="1277470"/>
          </a:xfrm>
        </p:grpSpPr>
        <p:sp>
          <p:nvSpPr>
            <p:cNvPr id="5" name="Rounded Rectangle 4"/>
            <p:cNvSpPr/>
            <p:nvPr/>
          </p:nvSpPr>
          <p:spPr>
            <a:xfrm>
              <a:off x="2407025" y="4921624"/>
              <a:ext cx="7543800" cy="1277470"/>
            </a:xfrm>
            <a:prstGeom prst="roundRect">
              <a:avLst/>
            </a:prstGeom>
            <a:noFill/>
            <a:ln w="762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4450" y="5029201"/>
              <a:ext cx="944733" cy="97540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4702" y="5167779"/>
              <a:ext cx="1207994" cy="896844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3535125" y="5145050"/>
              <a:ext cx="5177389" cy="79057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5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 thảo </a:t>
              </a:r>
              <a:r>
                <a:rPr lang="en-US" sz="25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 </a:t>
              </a:r>
              <a:r>
                <a:rPr lang="en-US" sz="25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</a:t>
              </a:r>
              <a:r>
                <a:rPr lang="en-US" sz="25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 </a:t>
              </a:r>
              <a:r>
                <a:rPr lang="en-US" sz="25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cấu tạo và các </a:t>
              </a:r>
              <a:r>
                <a:rPr lang="en-US" sz="25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 năng của dải lệnh </a:t>
              </a:r>
              <a:r>
                <a:rPr lang="en-US" sz="25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Transitions.</a:t>
              </a:r>
              <a:endParaRPr lang="en-US" sz="25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86" y="1623902"/>
            <a:ext cx="10085920" cy="2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157439" y="446903"/>
            <a:ext cx="3840526" cy="553998"/>
            <a:chOff x="689904" y="1379897"/>
            <a:chExt cx="3840526" cy="553998"/>
          </a:xfrm>
        </p:grpSpPr>
        <p:grpSp>
          <p:nvGrpSpPr>
            <p:cNvPr id="24" name="Group 23"/>
            <p:cNvGrpSpPr/>
            <p:nvPr/>
          </p:nvGrpSpPr>
          <p:grpSpPr>
            <a:xfrm>
              <a:off x="689904" y="1379897"/>
              <a:ext cx="429926" cy="553998"/>
              <a:chOff x="1082666" y="1379837"/>
              <a:chExt cx="429926" cy="55399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089340" y="1470217"/>
                <a:ext cx="400792" cy="398384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082666" y="1379837"/>
                <a:ext cx="42992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100452" y="1431629"/>
              <a:ext cx="342997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26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Transitions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40" y="2106016"/>
            <a:ext cx="924734" cy="84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6600"/>
          <a:stretch/>
        </p:blipFill>
        <p:spPr>
          <a:xfrm>
            <a:off x="2423020" y="3202657"/>
            <a:ext cx="866216" cy="9039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711" y="4329339"/>
            <a:ext cx="783154" cy="9247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696" y="5476805"/>
            <a:ext cx="995668" cy="86053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78181" y="1107980"/>
            <a:ext cx="9246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Em hãy ghép các nút lệnh bên 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 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 ứng được </a:t>
            </a:r>
            <a:r>
              <a:rPr lang="vi-VN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bên </a:t>
            </a:r>
            <a:r>
              <a:rPr lang="en-US" sz="2400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 sao cho phù hợp.</a:t>
            </a:r>
            <a:endParaRPr lang="en-US" sz="2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9611" y="2106016"/>
            <a:ext cx="590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3005" y="3083493"/>
            <a:ext cx="590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31771" y="4329339"/>
            <a:ext cx="590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31770" y="5452786"/>
            <a:ext cx="590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891191"/>
              </p:ext>
            </p:extLst>
          </p:nvPr>
        </p:nvGraphicFramePr>
        <p:xfrm>
          <a:off x="4910952" y="2129873"/>
          <a:ext cx="5937293" cy="57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7293">
                  <a:extLst>
                    <a:ext uri="{9D8B030D-6E8A-4147-A177-3AD203B41FA5}">
                      <a16:colId xmlns:a16="http://schemas.microsoft.com/office/drawing/2014/main" val="623270339"/>
                    </a:ext>
                  </a:extLst>
                </a:gridCol>
              </a:tblGrid>
              <a:tr h="578408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04471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298145"/>
              </p:ext>
            </p:extLst>
          </p:nvPr>
        </p:nvGraphicFramePr>
        <p:xfrm>
          <a:off x="4859383" y="3128427"/>
          <a:ext cx="5937293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7293">
                  <a:extLst>
                    <a:ext uri="{9D8B030D-6E8A-4147-A177-3AD203B41FA5}">
                      <a16:colId xmlns:a16="http://schemas.microsoft.com/office/drawing/2014/main" val="2852683628"/>
                    </a:ext>
                  </a:extLst>
                </a:gridCol>
              </a:tblGrid>
              <a:tr h="5106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+mn-lt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vi-VN" sz="1800" dirty="0" smtClean="0">
                          <a:latin typeface="+mn-lt"/>
                          <a:cs typeface="Arial" panose="020B0604020202020204" pitchFamily="34" charset="0"/>
                        </a:rPr>
                        <a:t>Trang chiếu sáng dần từ giữa sang hai bên</a:t>
                      </a:r>
                      <a:endParaRPr 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116605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505462"/>
              </p:ext>
            </p:extLst>
          </p:nvPr>
        </p:nvGraphicFramePr>
        <p:xfrm>
          <a:off x="4859383" y="4357902"/>
          <a:ext cx="5865223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5223">
                  <a:extLst>
                    <a:ext uri="{9D8B030D-6E8A-4147-A177-3AD203B41FA5}">
                      <a16:colId xmlns:a16="http://schemas.microsoft.com/office/drawing/2014/main" val="3864257339"/>
                    </a:ext>
                  </a:extLst>
                </a:gridCol>
              </a:tblGrid>
              <a:tr h="5106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    3. </a:t>
                      </a:r>
                      <a:r>
                        <a:rPr lang="vi-VN" sz="1800" dirty="0" smtClean="0">
                          <a:latin typeface="+mn-lt"/>
                          <a:cs typeface="Arial" panose="020B0604020202020204" pitchFamily="34" charset="0"/>
                        </a:rPr>
                        <a:t>Trang chiếu sáng dần từ phải qua trái</a:t>
                      </a:r>
                      <a:endParaRPr 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67250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077915"/>
              </p:ext>
            </p:extLst>
          </p:nvPr>
        </p:nvGraphicFramePr>
        <p:xfrm>
          <a:off x="4859382" y="5495442"/>
          <a:ext cx="5930537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0537">
                  <a:extLst>
                    <a:ext uri="{9D8B030D-6E8A-4147-A177-3AD203B41FA5}">
                      <a16:colId xmlns:a16="http://schemas.microsoft.com/office/drawing/2014/main" val="4179473579"/>
                    </a:ext>
                  </a:extLst>
                </a:gridCol>
              </a:tblGrid>
              <a:tr h="5157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 4.  </a:t>
                      </a:r>
                      <a:r>
                        <a:rPr lang="vi-VN" sz="1800" dirty="0" smtClean="0">
                          <a:latin typeface="+mn-lt"/>
                          <a:cs typeface="Arial" panose="020B0604020202020204" pitchFamily="34" charset="0"/>
                        </a:rPr>
                        <a:t>Trang chiếu được đẩy từ dưới lên</a:t>
                      </a:r>
                      <a:endParaRPr 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72170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090742" y="2158422"/>
            <a:ext cx="5774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b="1" dirty="0">
                <a:solidFill>
                  <a:schemeClr val="bg1"/>
                </a:solidFill>
                <a:cs typeface="Arial" panose="020B0604020202020204" pitchFamily="34" charset="0"/>
              </a:rPr>
              <a:t>ùng để xem trước một hiệu ứng chuyển trang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>
            <a:endCxn id="7" idx="1"/>
          </p:cNvCxnSpPr>
          <p:nvPr/>
        </p:nvCxnSpPr>
        <p:spPr>
          <a:xfrm>
            <a:off x="3108960" y="2479080"/>
            <a:ext cx="1750422" cy="3412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107725" y="2577042"/>
            <a:ext cx="1738720" cy="3330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969641" y="3319373"/>
            <a:ext cx="2121101" cy="1358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948530" y="3473137"/>
            <a:ext cx="2142212" cy="12032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003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4196</TotalTime>
  <Words>461</Words>
  <Application>Microsoft Office PowerPoint</Application>
  <PresentationFormat>Widescreen</PresentationFormat>
  <Paragraphs>77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微软雅黑</vt:lpstr>
      <vt:lpstr>宋体</vt:lpstr>
      <vt:lpstr>Arial</vt:lpstr>
      <vt:lpstr>Calibri</vt:lpstr>
      <vt:lpstr>Calibri Light</vt:lpstr>
      <vt:lpstr>等线</vt:lpstr>
      <vt:lpstr>Fira Sans Extra Condensed Medium</vt:lpstr>
      <vt:lpstr>iCiel Cadena</vt:lpstr>
      <vt:lpstr>SVN-Androgyne</vt:lpstr>
      <vt:lpstr>SVN-SAF</vt:lpstr>
      <vt:lpstr>Tahoma</vt:lpstr>
      <vt:lpstr>Times New Roman</vt:lpstr>
      <vt:lpstr>UTM  avo</vt:lpstr>
      <vt:lpstr>UTM Avo</vt:lpstr>
      <vt:lpstr>UVF Salome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585</cp:revision>
  <dcterms:created xsi:type="dcterms:W3CDTF">2022-01-27T15:18:21Z</dcterms:created>
  <dcterms:modified xsi:type="dcterms:W3CDTF">2025-02-13T13:34:27Z</dcterms:modified>
</cp:coreProperties>
</file>