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9" r:id="rId2"/>
    <p:sldId id="295" r:id="rId3"/>
    <p:sldId id="287" r:id="rId4"/>
    <p:sldId id="257" r:id="rId5"/>
    <p:sldId id="283" r:id="rId6"/>
    <p:sldId id="298" r:id="rId7"/>
    <p:sldId id="300" r:id="rId8"/>
    <p:sldId id="301" r:id="rId9"/>
    <p:sldId id="299" r:id="rId10"/>
    <p:sldId id="284" r:id="rId11"/>
    <p:sldId id="293" r:id="rId12"/>
    <p:sldId id="296" r:id="rId13"/>
    <p:sldId id="285" r:id="rId14"/>
    <p:sldId id="265" r:id="rId15"/>
    <p:sldId id="302" r:id="rId16"/>
    <p:sldId id="264" r:id="rId17"/>
    <p:sldId id="294" r:id="rId18"/>
    <p:sldId id="256" r:id="rId19"/>
    <p:sldId id="30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00CC"/>
    <a:srgbClr val="FFCCFF"/>
    <a:srgbClr val="9900CC"/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845E2-FEED-4D75-A930-423ED8824991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0FA30-9F53-43FB-9DBE-B4331838F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7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79734B3B-450C-436F-BBAF-0DF0EF1367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A7DD4C29-EF16-4B93-BAB6-90BB120632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64BD185-86B4-42C9-BFDC-EC33A0511E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ECD602-8A42-452D-9012-DDE161BF7F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70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8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2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9619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68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7603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64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6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1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9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7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7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7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0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5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6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EA2FDBC8-2CBE-4AFE-8F53-4080FCD65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5"/>
          <a:stretch>
            <a:fillRect/>
          </a:stretch>
        </p:blipFill>
        <p:spPr bwMode="auto">
          <a:xfrm>
            <a:off x="498122" y="235655"/>
            <a:ext cx="10735734" cy="61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643990" y="2731911"/>
            <a:ext cx="6672597" cy="3124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ĐẾN DỰ TIẾT TIN HỌC</a:t>
            </a:r>
          </a:p>
          <a:p>
            <a:pPr algn="ctr"/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3A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133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3645" y="878226"/>
            <a:ext cx="9129141" cy="4253476"/>
            <a:chOff x="1438476" y="2162683"/>
            <a:chExt cx="8401050" cy="39134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8476" y="2170903"/>
              <a:ext cx="8401050" cy="39052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3695900" y="2162683"/>
              <a:ext cx="5789293" cy="17027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58892" y="6031571"/>
            <a:ext cx="4985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10.2.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endParaRPr lang="en-US" sz="20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as-Keyboard (800x33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286000"/>
            <a:ext cx="88201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209801" y="3429000"/>
            <a:ext cx="5400675" cy="1905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3352800" y="5257801"/>
            <a:ext cx="287338" cy="1008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905001" y="6248401"/>
            <a:ext cx="3095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cs typeface="Arial" panose="020B0604020202020204" pitchFamily="34" charset="0"/>
              </a:rPr>
              <a:t>Khu vực chính</a:t>
            </a: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286000" y="483394"/>
            <a:ext cx="7620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2000" y="5761039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.VnTime" panose="020B7200000000000000" pitchFamily="34" charset="0"/>
              </a:rPr>
              <a:t>Bµn phÝm m¸y tÝnh</a:t>
            </a:r>
          </a:p>
        </p:txBody>
      </p:sp>
      <p:sp>
        <p:nvSpPr>
          <p:cNvPr id="4" name="Oval 3"/>
          <p:cNvSpPr/>
          <p:nvPr/>
        </p:nvSpPr>
        <p:spPr>
          <a:xfrm>
            <a:off x="1473924" y="1489166"/>
            <a:ext cx="812076" cy="78128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93669" y="1489166"/>
            <a:ext cx="483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1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4" grpId="0"/>
      <p:bldP spid="9226" grpId="0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887" y="457199"/>
            <a:ext cx="9130936" cy="5682343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731520" y="1698171"/>
            <a:ext cx="8634549" cy="3435532"/>
          </a:xfrm>
          <a:custGeom>
            <a:avLst/>
            <a:gdLst>
              <a:gd name="connsiteX0" fmla="*/ 457200 w 8634549"/>
              <a:gd name="connsiteY0" fmla="*/ 0 h 3435532"/>
              <a:gd name="connsiteX1" fmla="*/ 0 w 8634549"/>
              <a:gd name="connsiteY1" fmla="*/ 3265715 h 3435532"/>
              <a:gd name="connsiteX2" fmla="*/ 6936377 w 8634549"/>
              <a:gd name="connsiteY2" fmla="*/ 3435532 h 3435532"/>
              <a:gd name="connsiteX3" fmla="*/ 6871063 w 8634549"/>
              <a:gd name="connsiteY3" fmla="*/ 2625635 h 3435532"/>
              <a:gd name="connsiteX4" fmla="*/ 8634549 w 8634549"/>
              <a:gd name="connsiteY4" fmla="*/ 2612572 h 3435532"/>
              <a:gd name="connsiteX5" fmla="*/ 8347166 w 8634549"/>
              <a:gd name="connsiteY5" fmla="*/ 182880 h 3435532"/>
              <a:gd name="connsiteX6" fmla="*/ 8307977 w 8634549"/>
              <a:gd name="connsiteY6" fmla="*/ 156755 h 3435532"/>
              <a:gd name="connsiteX7" fmla="*/ 457200 w 8634549"/>
              <a:gd name="connsiteY7" fmla="*/ 0 h 343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549" h="3435532">
                <a:moveTo>
                  <a:pt x="457200" y="0"/>
                </a:moveTo>
                <a:lnTo>
                  <a:pt x="0" y="3265715"/>
                </a:lnTo>
                <a:lnTo>
                  <a:pt x="6936377" y="3435532"/>
                </a:lnTo>
                <a:lnTo>
                  <a:pt x="6871063" y="2625635"/>
                </a:lnTo>
                <a:lnTo>
                  <a:pt x="8634549" y="2612572"/>
                </a:lnTo>
                <a:lnTo>
                  <a:pt x="8347166" y="182880"/>
                </a:lnTo>
                <a:lnTo>
                  <a:pt x="8307977" y="156755"/>
                </a:lnTo>
                <a:lnTo>
                  <a:pt x="45720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503920" y="3445681"/>
            <a:ext cx="1463040" cy="4637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862457" y="3647803"/>
            <a:ext cx="232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 vực chính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91887" y="548640"/>
            <a:ext cx="1005839" cy="7576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6611" y="558577"/>
            <a:ext cx="496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2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515" y="319711"/>
            <a:ext cx="3640665" cy="7675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3669" y="1463040"/>
            <a:ext cx="7837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 HƠN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651" y="293788"/>
            <a:ext cx="3657995" cy="76120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74503" y="1241426"/>
            <a:ext cx="9676462" cy="1136014"/>
            <a:chOff x="1255594" y="2247312"/>
            <a:chExt cx="9676462" cy="1930845"/>
          </a:xfrm>
        </p:grpSpPr>
        <p:sp>
          <p:nvSpPr>
            <p:cNvPr id="12" name="Rounded Rectangle 11"/>
            <p:cNvSpPr/>
            <p:nvPr/>
          </p:nvSpPr>
          <p:spPr>
            <a:xfrm>
              <a:off x="1255594" y="2247312"/>
              <a:ext cx="9676462" cy="19308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54656" y="2510827"/>
              <a:ext cx="8846634" cy="483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 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Esc có nằm trong khu vực chính của bàn phím không?</a:t>
              </a:r>
              <a:endPara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4969" y="2510827"/>
              <a:ext cx="609446" cy="619053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83063" y="2532479"/>
            <a:ext cx="9676462" cy="3696540"/>
            <a:chOff x="979368" y="1930354"/>
            <a:chExt cx="9321246" cy="36965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9368" y="1930354"/>
              <a:ext cx="9321246" cy="36965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51058" y="3778624"/>
              <a:ext cx="1160930" cy="309282"/>
            </a:xfrm>
            <a:prstGeom prst="rect">
              <a:avLst/>
            </a:prstGeom>
          </p:spPr>
        </p:pic>
      </p:grpSp>
      <p:sp>
        <p:nvSpPr>
          <p:cNvPr id="4" name="Freeform 3"/>
          <p:cNvSpPr/>
          <p:nvPr/>
        </p:nvSpPr>
        <p:spPr>
          <a:xfrm>
            <a:off x="1093878" y="3108960"/>
            <a:ext cx="604293" cy="457200"/>
          </a:xfrm>
          <a:custGeom>
            <a:avLst/>
            <a:gdLst>
              <a:gd name="connsiteX0" fmla="*/ 0 w 600891"/>
              <a:gd name="connsiteY0" fmla="*/ 0 h 431074"/>
              <a:gd name="connsiteX1" fmla="*/ 0 w 600891"/>
              <a:gd name="connsiteY1" fmla="*/ 0 h 431074"/>
              <a:gd name="connsiteX2" fmla="*/ 13063 w 600891"/>
              <a:gd name="connsiteY2" fmla="*/ 117566 h 431074"/>
              <a:gd name="connsiteX3" fmla="*/ 26126 w 600891"/>
              <a:gd name="connsiteY3" fmla="*/ 195943 h 431074"/>
              <a:gd name="connsiteX4" fmla="*/ 26126 w 600891"/>
              <a:gd name="connsiteY4" fmla="*/ 391886 h 431074"/>
              <a:gd name="connsiteX5" fmla="*/ 600891 w 600891"/>
              <a:gd name="connsiteY5" fmla="*/ 431074 h 431074"/>
              <a:gd name="connsiteX6" fmla="*/ 600891 w 600891"/>
              <a:gd name="connsiteY6" fmla="*/ 0 h 431074"/>
              <a:gd name="connsiteX7" fmla="*/ 0 w 600891"/>
              <a:gd name="connsiteY7" fmla="*/ 0 h 43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0891" h="431074">
                <a:moveTo>
                  <a:pt x="0" y="0"/>
                </a:moveTo>
                <a:lnTo>
                  <a:pt x="0" y="0"/>
                </a:lnTo>
                <a:cubicBezTo>
                  <a:pt x="4354" y="39189"/>
                  <a:pt x="7852" y="78482"/>
                  <a:pt x="13063" y="117566"/>
                </a:cubicBezTo>
                <a:cubicBezTo>
                  <a:pt x="16564" y="143820"/>
                  <a:pt x="24866" y="169487"/>
                  <a:pt x="26126" y="195943"/>
                </a:cubicBezTo>
                <a:cubicBezTo>
                  <a:pt x="29233" y="261183"/>
                  <a:pt x="26126" y="326572"/>
                  <a:pt x="26126" y="391886"/>
                </a:cubicBezTo>
                <a:lnTo>
                  <a:pt x="600891" y="431074"/>
                </a:lnTo>
                <a:lnTo>
                  <a:pt x="600891" y="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535577"/>
            <a:ext cx="9563946" cy="5505785"/>
          </a:xfrm>
        </p:spPr>
        <p:txBody>
          <a:bodyPr/>
          <a:lstStyle/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phím là gì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Bàn phím là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thành phần cơ bản của máy tính. Khu vực chính của bàn phím gồm: Hàng phím số và kí hiệu, hàng phím trên, hàng phím cơ sở, hàng phím dưới và hàng phím dưới cùng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9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15" t="2710" r="18621" b="-1"/>
          <a:stretch/>
        </p:blipFill>
        <p:spPr>
          <a:xfrm>
            <a:off x="701412" y="2127531"/>
            <a:ext cx="2552130" cy="3401331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3253542" y="1924334"/>
            <a:ext cx="7808158" cy="2888966"/>
          </a:xfrm>
          <a:prstGeom prst="horizontalScroll">
            <a:avLst/>
          </a:prstGeom>
          <a:solidFill>
            <a:srgbClr val="3333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algn="just"/>
            <a:r>
              <a:rPr lang="vi-VN" sz="2800" dirty="0"/>
              <a:t>Khu vực chính của bàn phím gồm: hàng phím số và kí hiệu, hàng phím trên, hàng phím cơ sở, hàng phím dưới và hàng phím dưới cùng.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03165" y="2265529"/>
            <a:ext cx="354842" cy="341193"/>
          </a:xfrm>
          <a:prstGeom prst="ellipse">
            <a:avLst/>
          </a:prstGeom>
          <a:solidFill>
            <a:srgbClr val="3333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16563" y="2538484"/>
            <a:ext cx="259307" cy="266130"/>
          </a:xfrm>
          <a:prstGeom prst="ellipse">
            <a:avLst/>
          </a:prstGeom>
          <a:solidFill>
            <a:srgbClr val="3333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39358" y="370626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3250" y="1107420"/>
            <a:ext cx="107315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vẻ vè ve, nghe vè bàn phím</a:t>
            </a:r>
          </a:p>
          <a:p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phím đó, hàng nào cũng quen.</a:t>
            </a:r>
            <a:b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phím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rên </a:t>
            </a: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là hàng 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 </a:t>
            </a: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số,</a:t>
            </a:r>
            <a:b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1, 2, 3, 4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lại đến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 nhớ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 không sai phím nào?</a:t>
            </a:r>
          </a:p>
          <a:p>
            <a:endParaRPr lang="vi-V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trên, đứng ngay 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 </a:t>
            </a: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kề,</a:t>
            </a:r>
            <a:b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Q, </a:t>
            </a: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 R, T không hề khó quên.</a:t>
            </a:r>
            <a:b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Y, U, I, O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 đèn 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</a:t>
            </a: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lên,</a:t>
            </a:r>
            <a:b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theo sau đó, xếp 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hàng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cơ sở là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,dãy 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đấy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S, D, F, ngón tay sẵn sàng.</a:t>
            </a:r>
            <a:b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G, H, J, 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xếp ngay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đó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cùng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hề lỡ tay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6381750" y="1417597"/>
            <a:ext cx="495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 </a:t>
            </a: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cũng ra tay,</a:t>
            </a:r>
            <a:b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Z, X, C, V nhảy ngay giữa dòng.</a:t>
            </a:r>
            <a:b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N, M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 thêm 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đông,</a:t>
            </a:r>
            <a:b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“,” và “.” 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 mong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mình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cuối 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hàng, rất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đây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cách dài rộng, chẳng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 đi đâu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 cái 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phím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câu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chạy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 theo,</a:t>
            </a:r>
            <a:b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nối mọi chữ, ý thơ thành lời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phím năm hàng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tuyệt vời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lắm đó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 từng tiếng chữ, cùng đời sánh vai.</a:t>
            </a:r>
            <a:b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phím mỗi nhịp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miệt mài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hăng say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nên trang sách, dệt dài ước mơ</a:t>
            </a:r>
            <a:endParaRPr lang="vi-V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5635" y="584200"/>
            <a:ext cx="6453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VÈ BÀN PHÍM  - KHU VỰC CHÍNH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7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60800" y="2557319"/>
            <a:ext cx="5145960" cy="18651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 w="28575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 w="28575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068" y="6537279"/>
            <a:ext cx="1751108" cy="2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068" y="6537279"/>
            <a:ext cx="1751108" cy="2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5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ướng dẫn cách khởi động tiết học - Bài Mái trường nơi học bao điều hay.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2313" y="254000"/>
            <a:ext cx="10529887" cy="5922963"/>
          </a:xfrm>
        </p:spPr>
      </p:pic>
    </p:spTree>
    <p:extLst>
      <p:ext uri="{BB962C8B-B14F-4D97-AF65-F5344CB8AC3E}">
        <p14:creationId xmlns:p14="http://schemas.microsoft.com/office/powerpoint/2010/main" val="400739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0" y="14785"/>
            <a:ext cx="122936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4521200" y="1753191"/>
            <a:ext cx="6299200" cy="3897195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 smtClean="0">
                <a:solidFill>
                  <a:srgbClr val="FF0000"/>
                </a:solidFill>
              </a:rPr>
              <a:t>Thiết bị giúp đưa thông tin vào máy tính là gì? </a:t>
            </a:r>
            <a:endParaRPr lang="en-US" sz="2133" b="1" dirty="0">
              <a:solidFill>
                <a:srgbClr val="FF0000"/>
              </a:solidFill>
            </a:endParaRPr>
          </a:p>
        </p:txBody>
      </p:sp>
      <p:sp>
        <p:nvSpPr>
          <p:cNvPr id="7" name="AutoShape 2" descr="Tất tần tật về tiếng Việt lớp 4 câu hỏi và dấu chấm hỏi"/>
          <p:cNvSpPr>
            <a:spLocks noChangeAspect="1" noChangeArrowheads="1"/>
          </p:cNvSpPr>
          <p:nvPr/>
        </p:nvSpPr>
        <p:spPr bwMode="auto">
          <a:xfrm>
            <a:off x="201083" y="-32981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100000" l="10000" r="8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243" y="1941371"/>
            <a:ext cx="7042785" cy="4291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5388" y="1753191"/>
            <a:ext cx="4064000" cy="21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C80A5A-72BA-45B9-A254-2A8D09624ECF}"/>
              </a:ext>
            </a:extLst>
          </p:cNvPr>
          <p:cNvSpPr txBox="1"/>
          <p:nvPr/>
        </p:nvSpPr>
        <p:spPr>
          <a:xfrm>
            <a:off x="1080402" y="218767"/>
            <a:ext cx="1972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1</a:t>
            </a:r>
            <a:endParaRPr lang="vi-VN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893749" y="42644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endParaRPr lang="vi-VN" sz="36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052491" y="2335467"/>
            <a:ext cx="5678157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 w="28575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4000" b="1" dirty="0" smtClean="0">
                <a:ln w="28575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4000" b="1" dirty="0">
              <a:ln w="28575">
                <a:solidFill>
                  <a:schemeClr val="bg1"/>
                </a:solidFill>
              </a:ln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b="1" dirty="0" smtClean="0">
                <a:ln w="28575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 PHÍM MÁY TÍNH</a:t>
            </a:r>
            <a:endParaRPr lang="vi-VN" sz="4000" b="1" dirty="0">
              <a:ln w="28575">
                <a:solidFill>
                  <a:schemeClr val="bg1"/>
                </a:solidFill>
              </a:ln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068" y="6537279"/>
            <a:ext cx="1751108" cy="2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58" y="382136"/>
            <a:ext cx="3915196" cy="7941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218733" y="1855695"/>
            <a:ext cx="9321246" cy="3696540"/>
            <a:chOff x="1218733" y="1855695"/>
            <a:chExt cx="9321246" cy="36965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18733" y="1855695"/>
              <a:ext cx="9321246" cy="369654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51058" y="3778624"/>
              <a:ext cx="1160930" cy="3092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67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418416"/>
            <a:ext cx="9106746" cy="364453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77334" y="742622"/>
            <a:ext cx="8596668" cy="864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algn="just">
              <a:lnSpc>
                <a:spcPct val="114000"/>
              </a:lnSpc>
            </a:pP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22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bạn hãy 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10.1 và </a:t>
            </a:r>
            <a:r>
              <a:rPr lang="en-US" sz="22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thành phiếu học tập sau: Điền tên các 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 vực, cụm </a:t>
            </a:r>
            <a:r>
              <a:rPr lang="en-US" sz="22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bàn phím máy tính.</a:t>
            </a:r>
            <a:endParaRPr lang="en-US" sz="22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4297" y="719550"/>
            <a:ext cx="10576961" cy="896173"/>
            <a:chOff x="745463" y="1189491"/>
            <a:chExt cx="10576961" cy="89617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2076" y="1189491"/>
              <a:ext cx="652672" cy="643980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745463" y="1189491"/>
              <a:ext cx="10576961" cy="896173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5109" y="2220686"/>
            <a:ext cx="270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784080" y="3331029"/>
            <a:ext cx="2272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59503" y="5878286"/>
            <a:ext cx="237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25634" y="6008914"/>
            <a:ext cx="235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562" y="4542"/>
            <a:ext cx="3582456" cy="69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0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609600"/>
            <a:ext cx="9002243" cy="543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609600"/>
            <a:ext cx="8819363" cy="55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34969" y="67951"/>
            <a:ext cx="7906045" cy="1279869"/>
            <a:chOff x="612228" y="1160223"/>
            <a:chExt cx="10710196" cy="133140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9208" y="1160223"/>
              <a:ext cx="825607" cy="643980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>
            <a:xfrm>
              <a:off x="612228" y="1189491"/>
              <a:ext cx="10710196" cy="1302137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897627" y="189782"/>
            <a:ext cx="62535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</a:t>
            </a:r>
            <a:r>
              <a:rPr lang="en-US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</a:t>
            </a:r>
            <a:r>
              <a:rPr lang="en-US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 và cho biết: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 vực chính của </a:t>
            </a:r>
            <a:r>
              <a:rPr lang="en-US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 phím máy </a:t>
            </a:r>
            <a:r>
              <a:rPr lang="en-US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gồm những hàng phím nào?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 của hàng phím chứa phím F và J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7829" y="2220686"/>
            <a:ext cx="473746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87829" y="3095897"/>
            <a:ext cx="4737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7829" y="3905794"/>
            <a:ext cx="4737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70263" y="4807131"/>
            <a:ext cx="591312" cy="5617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897627" y="5878286"/>
            <a:ext cx="388373" cy="5704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71109" y="4275126"/>
            <a:ext cx="274320" cy="21735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73783" y="4275126"/>
            <a:ext cx="143691" cy="21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606213" y="4275126"/>
            <a:ext cx="49414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9" y="2202987"/>
            <a:ext cx="9118899" cy="391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1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1639</TotalTime>
  <Words>224</Words>
  <Application>Microsoft Office PowerPoint</Application>
  <PresentationFormat>Widescreen</PresentationFormat>
  <Paragraphs>47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.VnTime</vt:lpstr>
      <vt:lpstr>Arial</vt:lpstr>
      <vt:lpstr>Calibri</vt:lpstr>
      <vt:lpstr>Tahoma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cùng bạn hãy quan sát hình 10.1 và hoàn thành phiếu học tập sau: Điền tên các khu vực, cụm của bàn phím máy tính.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291</cp:revision>
  <dcterms:created xsi:type="dcterms:W3CDTF">2022-01-27T15:18:21Z</dcterms:created>
  <dcterms:modified xsi:type="dcterms:W3CDTF">2025-01-16T13:41:23Z</dcterms:modified>
</cp:coreProperties>
</file>