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69" r:id="rId3"/>
    <p:sldId id="306" r:id="rId4"/>
    <p:sldId id="319" r:id="rId5"/>
    <p:sldId id="287" r:id="rId6"/>
    <p:sldId id="317" r:id="rId7"/>
    <p:sldId id="291" r:id="rId8"/>
    <p:sldId id="292" r:id="rId9"/>
    <p:sldId id="275" r:id="rId10"/>
    <p:sldId id="279" r:id="rId11"/>
    <p:sldId id="303" r:id="rId12"/>
    <p:sldId id="302" r:id="rId13"/>
    <p:sldId id="318" r:id="rId14"/>
    <p:sldId id="293" r:id="rId15"/>
    <p:sldId id="276" r:id="rId16"/>
    <p:sldId id="280" r:id="rId17"/>
    <p:sldId id="263" r:id="rId18"/>
    <p:sldId id="285" r:id="rId19"/>
    <p:sldId id="258" r:id="rId20"/>
    <p:sldId id="295" r:id="rId21"/>
    <p:sldId id="296" r:id="rId22"/>
    <p:sldId id="314" r:id="rId23"/>
    <p:sldId id="298" r:id="rId24"/>
    <p:sldId id="299" r:id="rId25"/>
    <p:sldId id="300" r:id="rId26"/>
    <p:sldId id="309" r:id="rId27"/>
    <p:sldId id="311" r:id="rId28"/>
    <p:sldId id="313" r:id="rId29"/>
    <p:sldId id="325" r:id="rId30"/>
    <p:sldId id="32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2" autoAdjust="0"/>
    <p:restoredTop sz="94660"/>
  </p:normalViewPr>
  <p:slideViewPr>
    <p:cSldViewPr snapToGrid="0">
      <p:cViewPr varScale="1">
        <p:scale>
          <a:sx n="69" d="100"/>
          <a:sy n="69" d="100"/>
        </p:scale>
        <p:origin x="70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72CF1-F3F5-49DD-8AD8-43D90316F37F}"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5F92D-20B2-463F-B50D-E06407245E07}" type="slidenum">
              <a:rPr lang="en-US" smtClean="0"/>
              <a:t>‹#›</a:t>
            </a:fld>
            <a:endParaRPr lang="en-US"/>
          </a:p>
        </p:txBody>
      </p:sp>
    </p:spTree>
    <p:extLst>
      <p:ext uri="{BB962C8B-B14F-4D97-AF65-F5344CB8AC3E}">
        <p14:creationId xmlns:p14="http://schemas.microsoft.com/office/powerpoint/2010/main" val="91473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5905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8386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71534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09679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9894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18958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22806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99962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586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66331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fld id="{31790746-1FB3-41FB-938D-8CC59C100417}" type="datetimeFigureOut">
              <a:rPr lang="en-US" smtClean="0"/>
              <a:t>10/8/2023</a:t>
            </a:fld>
            <a:endParaRPr lang="en-US"/>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08117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90746-1FB3-41FB-938D-8CC59C100417}" type="datetimeFigureOut">
              <a:rPr lang="en-US" smtClean="0"/>
              <a:t>10/8/2023</a:t>
            </a:fld>
            <a:endParaRPr lang="en-US"/>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92074-9FBC-4FEE-8D68-33DD39DE24A2}" type="slidenum">
              <a:rPr lang="en-US" smtClean="0"/>
              <a:t>‹#›</a:t>
            </a:fld>
            <a:endParaRPr lang="en-US"/>
          </a:p>
        </p:txBody>
      </p:sp>
    </p:spTree>
    <p:extLst>
      <p:ext uri="{BB962C8B-B14F-4D97-AF65-F5344CB8AC3E}">
        <p14:creationId xmlns:p14="http://schemas.microsoft.com/office/powerpoint/2010/main" val="67554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 Id="rId9"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444486" y="2767280"/>
            <a:ext cx="9303027" cy="1261884"/>
          </a:xfrm>
          <a:prstGeom prst="rect">
            <a:avLst/>
          </a:prstGeom>
          <a:noFill/>
        </p:spPr>
        <p:txBody>
          <a:bodyPr wrap="square" rtlCol="0">
            <a:spAutoFit/>
          </a:bodyPr>
          <a:lstStyle/>
          <a:p>
            <a:pPr algn="ctr"/>
            <a:r>
              <a:rPr lang="vi-VN" sz="3800">
                <a:solidFill>
                  <a:srgbClr val="FF0000"/>
                </a:solidFill>
                <a:latin typeface="UTM Avo" panose="02040603050506020204" pitchFamily="18" charset="0"/>
              </a:rPr>
              <a:t>CHỦ ĐỀ 5: CON NGƯỜI VÀ SỨC KHỎE</a:t>
            </a:r>
          </a:p>
          <a:p>
            <a:pPr algn="ctr"/>
            <a:r>
              <a:rPr lang="vi-VN" sz="3800">
                <a:solidFill>
                  <a:srgbClr val="0070C0"/>
                </a:solidFill>
                <a:latin typeface="UTM Avo" panose="02040603050506020204" pitchFamily="18" charset="0"/>
              </a:rPr>
              <a:t>BÀI 18: CHẾ ĐỘ ĂN UỐNG</a:t>
            </a:r>
          </a:p>
        </p:txBody>
      </p:sp>
    </p:spTree>
    <p:extLst>
      <p:ext uri="{BB962C8B-B14F-4D97-AF65-F5344CB8AC3E}">
        <p14:creationId xmlns:p14="http://schemas.microsoft.com/office/powerpoint/2010/main" val="82001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8"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F967C45-18F1-D89D-C966-763D99AA3BA7}"/>
              </a:ext>
            </a:extLst>
          </p:cNvPr>
          <p:cNvPicPr>
            <a:picLocks noChangeAspect="1"/>
          </p:cNvPicPr>
          <p:nvPr/>
        </p:nvPicPr>
        <p:blipFill>
          <a:blip r:embed="rId3"/>
          <a:srcRect/>
          <a:stretch>
            <a:fillRect/>
          </a:stretch>
        </p:blipFill>
        <p:spPr>
          <a:xfrm>
            <a:off x="8780319" y="0"/>
            <a:ext cx="3604160" cy="6858000"/>
          </a:xfrm>
          <a:prstGeom prst="rect">
            <a:avLst/>
          </a:prstGeom>
          <a:effectLst>
            <a:outerShdw blurRad="76200" dir="13500000" sy="23000" kx="1200000" algn="br" rotWithShape="0">
              <a:prstClr val="black">
                <a:alpha val="20000"/>
              </a:prstClr>
            </a:outerShdw>
          </a:effectLst>
        </p:spPr>
      </p:pic>
      <p:grpSp>
        <p:nvGrpSpPr>
          <p:cNvPr id="8" name="Group 7"/>
          <p:cNvGrpSpPr/>
          <p:nvPr/>
        </p:nvGrpSpPr>
        <p:grpSpPr>
          <a:xfrm>
            <a:off x="89965" y="103035"/>
            <a:ext cx="9707526" cy="2711302"/>
            <a:chOff x="385511" y="1814563"/>
            <a:chExt cx="9707526" cy="2711302"/>
          </a:xfrm>
        </p:grpSpPr>
        <p:sp>
          <p:nvSpPr>
            <p:cNvPr id="9" name="Speech Bubble: Rectangle with Corners Rounded 6">
              <a:extLst>
                <a:ext uri="{FF2B5EF4-FFF2-40B4-BE49-F238E27FC236}">
                  <a16:creationId xmlns:a16="http://schemas.microsoft.com/office/drawing/2014/main" id="{840EE1F1-6C40-6C98-7652-A7CB2369858A}"/>
                </a:ext>
              </a:extLst>
            </p:cNvPr>
            <p:cNvSpPr/>
            <p:nvPr/>
          </p:nvSpPr>
          <p:spPr>
            <a:xfrm>
              <a:off x="385511" y="1814563"/>
              <a:ext cx="9707526" cy="2711302"/>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bg1"/>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9143998"/>
                        <a:gd name="connsiteY0" fmla="*/ 291805 h 1750796"/>
                        <a:gd name="connsiteX1" fmla="*/ 343182 w 9143998"/>
                        <a:gd name="connsiteY1" fmla="*/ 0 h 1750796"/>
                        <a:gd name="connsiteX2" fmla="*/ 5333999 w 9143998"/>
                        <a:gd name="connsiteY2" fmla="*/ 0 h 1750796"/>
                        <a:gd name="connsiteX3" fmla="*/ 5333999 w 9143998"/>
                        <a:gd name="connsiteY3" fmla="*/ 0 h 1750796"/>
                        <a:gd name="connsiteX4" fmla="*/ 7619998 w 9143998"/>
                        <a:gd name="connsiteY4" fmla="*/ 0 h 1750796"/>
                        <a:gd name="connsiteX5" fmla="*/ 8800815 w 9143998"/>
                        <a:gd name="connsiteY5" fmla="*/ 0 h 1750796"/>
                        <a:gd name="connsiteX6" fmla="*/ 9143998 w 9143998"/>
                        <a:gd name="connsiteY6" fmla="*/ 291805 h 1750796"/>
                        <a:gd name="connsiteX7" fmla="*/ 9143998 w 9143998"/>
                        <a:gd name="connsiteY7" fmla="*/ 1021298 h 1750796"/>
                        <a:gd name="connsiteX8" fmla="*/ 9143998 w 9143998"/>
                        <a:gd name="connsiteY8" fmla="*/ 1021298 h 1750796"/>
                        <a:gd name="connsiteX9" fmla="*/ 9143998 w 9143998"/>
                        <a:gd name="connsiteY9" fmla="*/ 1458997 h 1750796"/>
                        <a:gd name="connsiteX10" fmla="*/ 9143998 w 9143998"/>
                        <a:gd name="connsiteY10" fmla="*/ 1458990 h 1750796"/>
                        <a:gd name="connsiteX11" fmla="*/ 8800815 w 9143998"/>
                        <a:gd name="connsiteY11" fmla="*/ 1750796 h 1750796"/>
                        <a:gd name="connsiteX12" fmla="*/ 7619998 w 9143998"/>
                        <a:gd name="connsiteY12" fmla="*/ 1750796 h 1750796"/>
                        <a:gd name="connsiteX13" fmla="*/ 5986574 w 9143998"/>
                        <a:gd name="connsiteY13" fmla="*/ 2310700 h 1750796"/>
                        <a:gd name="connsiteX14" fmla="*/ 5333999 w 9143998"/>
                        <a:gd name="connsiteY14" fmla="*/ 1750796 h 1750796"/>
                        <a:gd name="connsiteX15" fmla="*/ 343182 w 9143998"/>
                        <a:gd name="connsiteY15" fmla="*/ 1750796 h 1750796"/>
                        <a:gd name="connsiteX16" fmla="*/ 0 w 9143998"/>
                        <a:gd name="connsiteY16" fmla="*/ 1458990 h 1750796"/>
                        <a:gd name="connsiteX17" fmla="*/ 0 w 9143998"/>
                        <a:gd name="connsiteY17" fmla="*/ 1458997 h 1750796"/>
                        <a:gd name="connsiteX18" fmla="*/ 0 w 9143998"/>
                        <a:gd name="connsiteY18" fmla="*/ 1021298 h 1750796"/>
                        <a:gd name="connsiteX19" fmla="*/ 0 w 9143998"/>
                        <a:gd name="connsiteY19" fmla="*/ 1021298 h 1750796"/>
                        <a:gd name="connsiteX20" fmla="*/ 0 w 9143998"/>
                        <a:gd name="connsiteY20" fmla="*/ 291805 h 1750796"/>
                        <a:gd name="connsiteX0" fmla="*/ 0 w 9143998"/>
                        <a:gd name="connsiteY0" fmla="*/ 291805 h 1750796"/>
                        <a:gd name="connsiteX1" fmla="*/ 343182 w 9143998"/>
                        <a:gd name="connsiteY1" fmla="*/ 0 h 1750796"/>
                        <a:gd name="connsiteX2" fmla="*/ 5333999 w 9143998"/>
                        <a:gd name="connsiteY2" fmla="*/ 0 h 1750796"/>
                        <a:gd name="connsiteX3" fmla="*/ 5333999 w 9143998"/>
                        <a:gd name="connsiteY3" fmla="*/ 0 h 1750796"/>
                        <a:gd name="connsiteX4" fmla="*/ 7619998 w 9143998"/>
                        <a:gd name="connsiteY4" fmla="*/ 0 h 1750796"/>
                        <a:gd name="connsiteX5" fmla="*/ 8800815 w 9143998"/>
                        <a:gd name="connsiteY5" fmla="*/ 0 h 1750796"/>
                        <a:gd name="connsiteX6" fmla="*/ 9143998 w 9143998"/>
                        <a:gd name="connsiteY6" fmla="*/ 291805 h 1750796"/>
                        <a:gd name="connsiteX7" fmla="*/ 9143998 w 9143998"/>
                        <a:gd name="connsiteY7" fmla="*/ 1021298 h 1750796"/>
                        <a:gd name="connsiteX8" fmla="*/ 9143998 w 9143998"/>
                        <a:gd name="connsiteY8" fmla="*/ 1021298 h 1750796"/>
                        <a:gd name="connsiteX9" fmla="*/ 9143998 w 9143998"/>
                        <a:gd name="connsiteY9" fmla="*/ 1458997 h 1750796"/>
                        <a:gd name="connsiteX10" fmla="*/ 9143998 w 9143998"/>
                        <a:gd name="connsiteY10" fmla="*/ 1458990 h 1750796"/>
                        <a:gd name="connsiteX11" fmla="*/ 8800815 w 9143998"/>
                        <a:gd name="connsiteY11" fmla="*/ 1750796 h 1750796"/>
                        <a:gd name="connsiteX12" fmla="*/ 7619998 w 9143998"/>
                        <a:gd name="connsiteY12" fmla="*/ 1750796 h 1750796"/>
                        <a:gd name="connsiteX13" fmla="*/ 5986574 w 9143998"/>
                        <a:gd name="connsiteY13" fmla="*/ 2310700 h 1750796"/>
                        <a:gd name="connsiteX14" fmla="*/ 5333999 w 9143998"/>
                        <a:gd name="connsiteY14" fmla="*/ 1750796 h 1750796"/>
                        <a:gd name="connsiteX15" fmla="*/ 343182 w 9143998"/>
                        <a:gd name="connsiteY15" fmla="*/ 1750796 h 1750796"/>
                        <a:gd name="connsiteX16" fmla="*/ 0 w 9143998"/>
                        <a:gd name="connsiteY16" fmla="*/ 1458990 h 1750796"/>
                        <a:gd name="connsiteX17" fmla="*/ 0 w 9143998"/>
                        <a:gd name="connsiteY17" fmla="*/ 1458997 h 1750796"/>
                        <a:gd name="connsiteX18" fmla="*/ 0 w 9143998"/>
                        <a:gd name="connsiteY18" fmla="*/ 1021298 h 1750796"/>
                        <a:gd name="connsiteX19" fmla="*/ 0 w 9143998"/>
                        <a:gd name="connsiteY19" fmla="*/ 1021298 h 1750796"/>
                        <a:gd name="connsiteX20" fmla="*/ 0 w 9143998"/>
                        <a:gd name="connsiteY20" fmla="*/ 291805 h 175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3998" h="1750796" fill="none" extrusionOk="0">
                          <a:moveTo>
                            <a:pt x="0" y="291805"/>
                          </a:moveTo>
                          <a:cubicBezTo>
                            <a:pt x="32555" y="146753"/>
                            <a:pt x="102227" y="18947"/>
                            <a:pt x="343182" y="0"/>
                          </a:cubicBezTo>
                          <a:cubicBezTo>
                            <a:pt x="2544713" y="245074"/>
                            <a:pt x="3556478" y="137878"/>
                            <a:pt x="5333999" y="0"/>
                          </a:cubicBezTo>
                          <a:lnTo>
                            <a:pt x="5333999" y="0"/>
                          </a:lnTo>
                          <a:cubicBezTo>
                            <a:pt x="6065911" y="-160321"/>
                            <a:pt x="6698683" y="71535"/>
                            <a:pt x="7619998" y="0"/>
                          </a:cubicBezTo>
                          <a:cubicBezTo>
                            <a:pt x="7808333" y="-34459"/>
                            <a:pt x="8343949" y="77980"/>
                            <a:pt x="8800815" y="0"/>
                          </a:cubicBezTo>
                          <a:cubicBezTo>
                            <a:pt x="9003937" y="19239"/>
                            <a:pt x="9115779" y="134519"/>
                            <a:pt x="9143998" y="291805"/>
                          </a:cubicBezTo>
                          <a:cubicBezTo>
                            <a:pt x="9129001" y="367729"/>
                            <a:pt x="9133321" y="889561"/>
                            <a:pt x="9143998" y="1021298"/>
                          </a:cubicBezTo>
                          <a:lnTo>
                            <a:pt x="9143998" y="1021298"/>
                          </a:lnTo>
                          <a:cubicBezTo>
                            <a:pt x="9164012" y="1093410"/>
                            <a:pt x="9121844" y="1387215"/>
                            <a:pt x="9143998" y="1458997"/>
                          </a:cubicBezTo>
                          <a:lnTo>
                            <a:pt x="9143998" y="1458990"/>
                          </a:lnTo>
                          <a:cubicBezTo>
                            <a:pt x="9121045" y="1595173"/>
                            <a:pt x="8976437" y="1793552"/>
                            <a:pt x="8800815" y="1750796"/>
                          </a:cubicBezTo>
                          <a:cubicBezTo>
                            <a:pt x="8477482" y="1817697"/>
                            <a:pt x="8176380" y="1721646"/>
                            <a:pt x="7619998" y="1750796"/>
                          </a:cubicBezTo>
                          <a:cubicBezTo>
                            <a:pt x="7290481" y="1842997"/>
                            <a:pt x="6467828" y="2302107"/>
                            <a:pt x="5986574" y="2310700"/>
                          </a:cubicBezTo>
                          <a:cubicBezTo>
                            <a:pt x="5888781" y="2141202"/>
                            <a:pt x="5576064" y="2008813"/>
                            <a:pt x="5333999" y="1750796"/>
                          </a:cubicBezTo>
                          <a:cubicBezTo>
                            <a:pt x="4189327" y="1751261"/>
                            <a:pt x="1605726" y="1832296"/>
                            <a:pt x="343182" y="1750796"/>
                          </a:cubicBezTo>
                          <a:cubicBezTo>
                            <a:pt x="151231" y="1784119"/>
                            <a:pt x="-32328" y="1651590"/>
                            <a:pt x="0" y="1458990"/>
                          </a:cubicBezTo>
                          <a:lnTo>
                            <a:pt x="0" y="1458997"/>
                          </a:lnTo>
                          <a:cubicBezTo>
                            <a:pt x="-67093" y="1238809"/>
                            <a:pt x="-22602" y="1132531"/>
                            <a:pt x="0" y="1021298"/>
                          </a:cubicBezTo>
                          <a:lnTo>
                            <a:pt x="0" y="1021298"/>
                          </a:lnTo>
                          <a:cubicBezTo>
                            <a:pt x="-43985" y="733232"/>
                            <a:pt x="58308" y="488709"/>
                            <a:pt x="0" y="291805"/>
                          </a:cubicBezTo>
                          <a:close/>
                        </a:path>
                        <a:path w="9143998" h="1750796" stroke="0" extrusionOk="0">
                          <a:moveTo>
                            <a:pt x="0" y="291805"/>
                          </a:moveTo>
                          <a:cubicBezTo>
                            <a:pt x="-2475" y="119457"/>
                            <a:pt x="186874" y="-6582"/>
                            <a:pt x="343182" y="0"/>
                          </a:cubicBezTo>
                          <a:cubicBezTo>
                            <a:pt x="2258619" y="191662"/>
                            <a:pt x="3095790" y="-8692"/>
                            <a:pt x="5333999" y="0"/>
                          </a:cubicBezTo>
                          <a:lnTo>
                            <a:pt x="5333999" y="0"/>
                          </a:lnTo>
                          <a:cubicBezTo>
                            <a:pt x="5826260" y="-91405"/>
                            <a:pt x="7184571" y="-37617"/>
                            <a:pt x="7619998" y="0"/>
                          </a:cubicBezTo>
                          <a:cubicBezTo>
                            <a:pt x="7927886" y="-60858"/>
                            <a:pt x="8305302" y="40302"/>
                            <a:pt x="8800815" y="0"/>
                          </a:cubicBezTo>
                          <a:cubicBezTo>
                            <a:pt x="8989084" y="-12636"/>
                            <a:pt x="9138272" y="126394"/>
                            <a:pt x="9143998" y="291805"/>
                          </a:cubicBezTo>
                          <a:cubicBezTo>
                            <a:pt x="9122944" y="375386"/>
                            <a:pt x="9139653" y="881304"/>
                            <a:pt x="9143998" y="1021298"/>
                          </a:cubicBezTo>
                          <a:lnTo>
                            <a:pt x="9143998" y="1021298"/>
                          </a:lnTo>
                          <a:cubicBezTo>
                            <a:pt x="9157949" y="1135637"/>
                            <a:pt x="9109139" y="1281164"/>
                            <a:pt x="9143998" y="1458997"/>
                          </a:cubicBezTo>
                          <a:lnTo>
                            <a:pt x="9143998" y="1458990"/>
                          </a:lnTo>
                          <a:cubicBezTo>
                            <a:pt x="9144175" y="1623092"/>
                            <a:pt x="8986045" y="1774836"/>
                            <a:pt x="8800815" y="1750796"/>
                          </a:cubicBezTo>
                          <a:cubicBezTo>
                            <a:pt x="8272653" y="1838047"/>
                            <a:pt x="7881010" y="1706705"/>
                            <a:pt x="7619998" y="1750796"/>
                          </a:cubicBezTo>
                          <a:cubicBezTo>
                            <a:pt x="6982920" y="2031730"/>
                            <a:pt x="6778069" y="2141515"/>
                            <a:pt x="5986574" y="2310700"/>
                          </a:cubicBezTo>
                          <a:cubicBezTo>
                            <a:pt x="5711538" y="2143338"/>
                            <a:pt x="5578244" y="1946714"/>
                            <a:pt x="5333999" y="1750796"/>
                          </a:cubicBezTo>
                          <a:cubicBezTo>
                            <a:pt x="4009007" y="1830409"/>
                            <a:pt x="1696026" y="1899181"/>
                            <a:pt x="343182" y="1750796"/>
                          </a:cubicBezTo>
                          <a:cubicBezTo>
                            <a:pt x="129707" y="1757088"/>
                            <a:pt x="28355" y="1600456"/>
                            <a:pt x="0" y="1458990"/>
                          </a:cubicBezTo>
                          <a:lnTo>
                            <a:pt x="0" y="1458997"/>
                          </a:lnTo>
                          <a:cubicBezTo>
                            <a:pt x="17666" y="1301185"/>
                            <a:pt x="-11338" y="1131137"/>
                            <a:pt x="0" y="1021298"/>
                          </a:cubicBezTo>
                          <a:lnTo>
                            <a:pt x="0" y="1021298"/>
                          </a:lnTo>
                          <a:cubicBezTo>
                            <a:pt x="39417" y="795577"/>
                            <a:pt x="-14821" y="411429"/>
                            <a:pt x="0" y="291805"/>
                          </a:cubicBezTo>
                          <a:close/>
                        </a:path>
                        <a:path w="9143998" h="1750796" fill="none" stroke="0" extrusionOk="0">
                          <a:moveTo>
                            <a:pt x="0" y="291805"/>
                          </a:moveTo>
                          <a:cubicBezTo>
                            <a:pt x="15777" y="144202"/>
                            <a:pt x="129736" y="6565"/>
                            <a:pt x="343182" y="0"/>
                          </a:cubicBezTo>
                          <a:cubicBezTo>
                            <a:pt x="2691884" y="142172"/>
                            <a:pt x="3431822" y="300379"/>
                            <a:pt x="5333999" y="0"/>
                          </a:cubicBezTo>
                          <a:lnTo>
                            <a:pt x="5333999" y="0"/>
                          </a:lnTo>
                          <a:cubicBezTo>
                            <a:pt x="6120609" y="-53165"/>
                            <a:pt x="6617558" y="-73679"/>
                            <a:pt x="7619998" y="0"/>
                          </a:cubicBezTo>
                          <a:cubicBezTo>
                            <a:pt x="7840680" y="-73641"/>
                            <a:pt x="8337851" y="7355"/>
                            <a:pt x="8800815" y="0"/>
                          </a:cubicBezTo>
                          <a:cubicBezTo>
                            <a:pt x="8991149" y="-8239"/>
                            <a:pt x="9144566" y="127923"/>
                            <a:pt x="9143998" y="291805"/>
                          </a:cubicBezTo>
                          <a:cubicBezTo>
                            <a:pt x="9123756" y="356303"/>
                            <a:pt x="9122556" y="910342"/>
                            <a:pt x="9143998" y="1021298"/>
                          </a:cubicBezTo>
                          <a:lnTo>
                            <a:pt x="9143998" y="1021298"/>
                          </a:lnTo>
                          <a:cubicBezTo>
                            <a:pt x="9154048" y="1095260"/>
                            <a:pt x="9123575" y="1397706"/>
                            <a:pt x="9143998" y="1458997"/>
                          </a:cubicBezTo>
                          <a:lnTo>
                            <a:pt x="9143998" y="1458990"/>
                          </a:lnTo>
                          <a:cubicBezTo>
                            <a:pt x="9138244" y="1597185"/>
                            <a:pt x="8964999" y="1771079"/>
                            <a:pt x="8800815" y="1750796"/>
                          </a:cubicBezTo>
                          <a:cubicBezTo>
                            <a:pt x="8491973" y="1725747"/>
                            <a:pt x="8225061" y="1690034"/>
                            <a:pt x="7619998" y="1750796"/>
                          </a:cubicBezTo>
                          <a:cubicBezTo>
                            <a:pt x="7276466" y="1814675"/>
                            <a:pt x="6430985" y="2302702"/>
                            <a:pt x="5986574" y="2310700"/>
                          </a:cubicBezTo>
                          <a:cubicBezTo>
                            <a:pt x="5937444" y="2188016"/>
                            <a:pt x="5513929" y="2005499"/>
                            <a:pt x="5333999" y="1750796"/>
                          </a:cubicBezTo>
                          <a:cubicBezTo>
                            <a:pt x="4187185" y="1587412"/>
                            <a:pt x="1737252" y="1856583"/>
                            <a:pt x="343182" y="1750796"/>
                          </a:cubicBezTo>
                          <a:cubicBezTo>
                            <a:pt x="119234" y="1761676"/>
                            <a:pt x="6829" y="1617590"/>
                            <a:pt x="0" y="1458990"/>
                          </a:cubicBezTo>
                          <a:lnTo>
                            <a:pt x="0" y="1458997"/>
                          </a:lnTo>
                          <a:cubicBezTo>
                            <a:pt x="-63256" y="1230592"/>
                            <a:pt x="-29153" y="1127919"/>
                            <a:pt x="0" y="1021298"/>
                          </a:cubicBezTo>
                          <a:lnTo>
                            <a:pt x="0" y="1021298"/>
                          </a:lnTo>
                          <a:cubicBezTo>
                            <a:pt x="-60003" y="751570"/>
                            <a:pt x="26071" y="474665"/>
                            <a:pt x="0" y="2918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id="{D85E7B16-51D6-4E31-E58B-0744F83AB670}"/>
                </a:ext>
              </a:extLst>
            </p:cNvPr>
            <p:cNvSpPr txBox="1"/>
            <p:nvPr/>
          </p:nvSpPr>
          <p:spPr>
            <a:xfrm>
              <a:off x="403120" y="2130293"/>
              <a:ext cx="9601200" cy="2308324"/>
            </a:xfrm>
            <a:prstGeom prst="rect">
              <a:avLst/>
            </a:prstGeom>
            <a:noFill/>
          </p:spPr>
          <p:txBody>
            <a:bodyPr wrap="square" rtlCol="0">
              <a:spAutoFit/>
            </a:bodyPr>
            <a:lstStyle/>
            <a:p>
              <a:pPr algn="just" defTabSz="1219170">
                <a:buClr>
                  <a:srgbClr val="000000"/>
                </a:buClr>
              </a:pPr>
              <a:r>
                <a:rPr lang="en-US" sz="3600" kern="0">
                  <a:latin typeface="UTM Avo" panose="02040603050506020204" pitchFamily="18" charset="0"/>
                  <a:cs typeface="Calibri" panose="020F0502020204030204" pitchFamily="34" charset="0"/>
                  <a:sym typeface="Arial"/>
                </a:rPr>
                <a:t>Nếu thường xuyên ăn một đến hai loại thức ăn trong thời gian dài thì có đủ các chất dinh dưỡng và năng lượng cho cơ thể hay không? Vì sao chúng ta phải ăn nhiều loại thức ăn?</a:t>
              </a:r>
              <a:endParaRPr lang="vi-VN" sz="3600" kern="0" dirty="0">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98090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0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C1289C6-F761-44B5-8298-27A4CDA4A827}"/>
              </a:ext>
            </a:extLst>
          </p:cNvPr>
          <p:cNvGrpSpPr/>
          <p:nvPr/>
        </p:nvGrpSpPr>
        <p:grpSpPr>
          <a:xfrm>
            <a:off x="3458817" y="2928258"/>
            <a:ext cx="3889040" cy="3568702"/>
            <a:chOff x="8604068" y="6331731"/>
            <a:chExt cx="3235139" cy="2359924"/>
          </a:xfrm>
        </p:grpSpPr>
        <p:pic>
          <p:nvPicPr>
            <p:cNvPr id="4" name="Picture 3">
              <a:extLst>
                <a:ext uri="{FF2B5EF4-FFF2-40B4-BE49-F238E27FC236}">
                  <a16:creationId xmlns:a16="http://schemas.microsoft.com/office/drawing/2014/main" id="{ED56B953-A29A-A422-E7F0-2658C48DEF7C}"/>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29A6C96C-657E-C59A-DBDD-5287042A38A1}"/>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12" name="文本框 34">
            <a:extLst>
              <a:ext uri="{FF2B5EF4-FFF2-40B4-BE49-F238E27FC236}">
                <a16:creationId xmlns:a16="http://schemas.microsoft.com/office/drawing/2014/main" id="{17D9EAE0-523D-A951-8F47-ED71FFD84B7C}"/>
              </a:ext>
            </a:extLst>
          </p:cNvPr>
          <p:cNvSpPr txBox="1"/>
          <p:nvPr/>
        </p:nvSpPr>
        <p:spPr>
          <a:xfrm flipH="1">
            <a:off x="0" y="1215261"/>
            <a:ext cx="5181599" cy="2009061"/>
          </a:xfrm>
          <a:prstGeom prst="wedgeRoundRectCallout">
            <a:avLst>
              <a:gd name="adj1" fmla="val -22416"/>
              <a:gd name="adj2" fmla="val 7964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a:t>
            </a:r>
            <a:r>
              <a:rPr lang="vi-VN" altLang="en-US" sz="2800">
                <a:solidFill>
                  <a:schemeClr val="accent1"/>
                </a:solidFill>
                <a:latin typeface="UTM Avo" panose="02040603050506020204" pitchFamily="18" charset="0"/>
                <a:cs typeface="Calibri" panose="020F0502020204030204" pitchFamily="34" charset="0"/>
              </a:rPr>
              <a:t> Nếu thường xuyên ăn một đến hai loại thức ăn trong thời gian dài thì không đủ các chất dinh dưỡng và năng lượng cho cơ thể..</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17" name="文本框 34">
            <a:extLst>
              <a:ext uri="{FF2B5EF4-FFF2-40B4-BE49-F238E27FC236}">
                <a16:creationId xmlns:a16="http://schemas.microsoft.com/office/drawing/2014/main" id="{124A1A1A-138A-69E7-C620-D9FBEB44F653}"/>
              </a:ext>
            </a:extLst>
          </p:cNvPr>
          <p:cNvSpPr txBox="1"/>
          <p:nvPr/>
        </p:nvSpPr>
        <p:spPr>
          <a:xfrm>
            <a:off x="5900744" y="1352600"/>
            <a:ext cx="6291256" cy="1055608"/>
          </a:xfrm>
          <a:prstGeom prst="wedgeRoundRectCallout">
            <a:avLst>
              <a:gd name="adj1" fmla="val -40134"/>
              <a:gd name="adj2" fmla="val 95455"/>
              <a:gd name="adj3" fmla="val 16667"/>
            </a:avLst>
          </a:prstGeom>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a:t>
            </a:r>
            <a:r>
              <a:rPr lang="vi-VN" altLang="en-US" sz="2800">
                <a:solidFill>
                  <a:schemeClr val="accent1"/>
                </a:solidFill>
                <a:latin typeface="UTM Avo" panose="02040603050506020204" pitchFamily="18" charset="0"/>
                <a:cs typeface="Calibri" panose="020F0502020204030204" pitchFamily="34" charset="0"/>
              </a:rPr>
              <a:t>Các thức ăn khác nhau giúp chúng ta ăn ngon miệng, tiêu hóa tốt.</a:t>
            </a:r>
            <a:r>
              <a:rPr lang="en-US" altLang="en-US" sz="2800">
                <a:solidFill>
                  <a:schemeClr val="accent1"/>
                </a:solidFill>
                <a:latin typeface="UTM Avo" panose="02040603050506020204" pitchFamily="18" charset="0"/>
                <a:cs typeface="Calibri" panose="020F0502020204030204" pitchFamily="34" charset="0"/>
              </a:rPr>
              <a: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38978837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8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7"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940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C1289C6-F761-44B5-8298-27A4CDA4A827}"/>
              </a:ext>
            </a:extLst>
          </p:cNvPr>
          <p:cNvGrpSpPr/>
          <p:nvPr/>
        </p:nvGrpSpPr>
        <p:grpSpPr>
          <a:xfrm>
            <a:off x="3458816" y="3145972"/>
            <a:ext cx="3812840" cy="3427188"/>
            <a:chOff x="8604068" y="6331731"/>
            <a:chExt cx="3235139" cy="2359924"/>
          </a:xfrm>
        </p:grpSpPr>
        <p:pic>
          <p:nvPicPr>
            <p:cNvPr id="4" name="Picture 3">
              <a:extLst>
                <a:ext uri="{FF2B5EF4-FFF2-40B4-BE49-F238E27FC236}">
                  <a16:creationId xmlns:a16="http://schemas.microsoft.com/office/drawing/2014/main" id="{ED56B953-A29A-A422-E7F0-2658C48DEF7C}"/>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29A6C96C-657E-C59A-DBDD-5287042A38A1}"/>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16" name="文本框 34">
            <a:extLst>
              <a:ext uri="{FF2B5EF4-FFF2-40B4-BE49-F238E27FC236}">
                <a16:creationId xmlns:a16="http://schemas.microsoft.com/office/drawing/2014/main" id="{17D9EAE0-523D-A951-8F47-ED71FFD84B7C}"/>
              </a:ext>
            </a:extLst>
          </p:cNvPr>
          <p:cNvSpPr txBox="1"/>
          <p:nvPr/>
        </p:nvSpPr>
        <p:spPr>
          <a:xfrm flipH="1">
            <a:off x="-32658" y="520836"/>
            <a:ext cx="5496791" cy="2009061"/>
          </a:xfrm>
          <a:prstGeom prst="wedgeRoundRectCallout">
            <a:avLst>
              <a:gd name="adj1" fmla="val -22416"/>
              <a:gd name="adj2" fmla="val 1161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a:t>
            </a:r>
            <a:r>
              <a:rPr lang="vi-VN" altLang="en-US" sz="2800">
                <a:solidFill>
                  <a:schemeClr val="accent1"/>
                </a:solidFill>
                <a:latin typeface="UTM Avo" panose="02040603050506020204" pitchFamily="18" charset="0"/>
                <a:cs typeface="Calibri" panose="020F0502020204030204" pitchFamily="34" charset="0"/>
              </a:rPr>
              <a:t> Các thức ăn khác nhau thì cung cấp cho cơ thể năng lượng và các chất dinh dưỡng khác nhau.</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11" name="文本框 34">
            <a:extLst>
              <a:ext uri="{FF2B5EF4-FFF2-40B4-BE49-F238E27FC236}">
                <a16:creationId xmlns:a16="http://schemas.microsoft.com/office/drawing/2014/main" id="{124A1A1A-138A-69E7-C620-D9FBEB44F653}"/>
              </a:ext>
            </a:extLst>
          </p:cNvPr>
          <p:cNvSpPr txBox="1"/>
          <p:nvPr/>
        </p:nvSpPr>
        <p:spPr>
          <a:xfrm>
            <a:off x="5868087" y="1455104"/>
            <a:ext cx="6291256" cy="1532334"/>
          </a:xfrm>
          <a:prstGeom prst="wedgeRoundRectCallout">
            <a:avLst>
              <a:gd name="adj1" fmla="val -40134"/>
              <a:gd name="adj2" fmla="val 95455"/>
              <a:gd name="adj3" fmla="val 16667"/>
            </a:avLst>
          </a:prstGeom>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vi-VN" altLang="en-US" sz="2800">
                <a:solidFill>
                  <a:schemeClr val="accent1"/>
                </a:solidFill>
                <a:latin typeface="UTM Avo" panose="02040603050506020204" pitchFamily="18" charset="0"/>
                <a:cs typeface="Calibri" panose="020F0502020204030204" pitchFamily="34" charset="0"/>
              </a:rPr>
              <a:t>Chúng ta phải ăn nhiều loại thức ăn để cung cấp đầy đủ, đa dạng các chất dinh dưỡng cần thiết cho cơ thể.</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41843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007CB7-1726-63B3-4E47-89037625B803}"/>
              </a:ext>
            </a:extLst>
          </p:cNvPr>
          <p:cNvPicPr>
            <a:picLocks noChangeAspect="1"/>
          </p:cNvPicPr>
          <p:nvPr/>
        </p:nvPicPr>
        <p:blipFill>
          <a:blip r:embed="rId3"/>
          <a:stretch>
            <a:fillRect/>
          </a:stretch>
        </p:blipFill>
        <p:spPr>
          <a:xfrm>
            <a:off x="119742" y="-1"/>
            <a:ext cx="12192000" cy="6774639"/>
          </a:xfrm>
          <a:prstGeom prst="rect">
            <a:avLst/>
          </a:prstGeom>
        </p:spPr>
      </p:pic>
      <p:sp>
        <p:nvSpPr>
          <p:cNvPr id="3" name="TextBox 2">
            <a:extLst>
              <a:ext uri="{FF2B5EF4-FFF2-40B4-BE49-F238E27FC236}">
                <a16:creationId xmlns:a16="http://schemas.microsoft.com/office/drawing/2014/main" id="{6A45511E-7F7E-0148-0DF7-9298AA058478}"/>
              </a:ext>
            </a:extLst>
          </p:cNvPr>
          <p:cNvSpPr txBox="1"/>
          <p:nvPr/>
        </p:nvSpPr>
        <p:spPr>
          <a:xfrm>
            <a:off x="1560615" y="2222623"/>
            <a:ext cx="9123218" cy="4385816"/>
          </a:xfrm>
          <a:prstGeom prst="rect">
            <a:avLst/>
          </a:prstGeom>
          <a:noFill/>
        </p:spPr>
        <p:txBody>
          <a:bodyPr wrap="square" rtlCol="0">
            <a:spAutoFit/>
          </a:bodyPr>
          <a:lstStyle/>
          <a:p>
            <a:pPr algn="ctr">
              <a:spcAft>
                <a:spcPts val="1800"/>
              </a:spcAft>
            </a:pPr>
            <a:r>
              <a:rPr lang="vi-VN" sz="6600">
                <a:solidFill>
                  <a:srgbClr val="FFFF00"/>
                </a:solidFill>
                <a:latin typeface="UTM Avo" panose="02040603050506020204" pitchFamily="18" charset="0"/>
              </a:rPr>
              <a:t>	Sự cần thiết phải ăn phối hợp nhiều loại thức ăn</a:t>
            </a:r>
          </a:p>
          <a:p>
            <a:pPr algn="ctr">
              <a:spcAft>
                <a:spcPts val="1800"/>
              </a:spcAft>
            </a:pPr>
            <a:r>
              <a:rPr lang="vi-VN" sz="6600">
                <a:solidFill>
                  <a:srgbClr val="FFFF00"/>
                </a:solidFill>
                <a:latin typeface="UTM Avo" panose="02040603050506020204" pitchFamily="18" charset="0"/>
              </a:rPr>
              <a:t>( Tiết 2)</a:t>
            </a:r>
          </a:p>
        </p:txBody>
      </p:sp>
    </p:spTree>
    <p:extLst>
      <p:ext uri="{BB962C8B-B14F-4D97-AF65-F5344CB8AC3E}">
        <p14:creationId xmlns:p14="http://schemas.microsoft.com/office/powerpoint/2010/main" val="29944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98638"/>
            <a:ext cx="11768992" cy="5814392"/>
          </a:xfrm>
          <a:prstGeom prst="rect">
            <a:avLst/>
          </a:prstGeom>
        </p:spPr>
      </p:pic>
      <p:sp>
        <p:nvSpPr>
          <p:cNvPr id="5" name="TextBox 4">
            <a:extLst>
              <a:ext uri="{FF2B5EF4-FFF2-40B4-BE49-F238E27FC236}">
                <a16:creationId xmlns:a16="http://schemas.microsoft.com/office/drawing/2014/main" id="{EA4273A0-742F-0F08-FC3D-E076A5653E63}"/>
              </a:ext>
            </a:extLst>
          </p:cNvPr>
          <p:cNvSpPr txBox="1"/>
          <p:nvPr/>
        </p:nvSpPr>
        <p:spPr>
          <a:xfrm>
            <a:off x="1545770" y="2615964"/>
            <a:ext cx="9013373" cy="1261884"/>
          </a:xfrm>
          <a:prstGeom prst="rect">
            <a:avLst/>
          </a:prstGeom>
          <a:noFill/>
        </p:spPr>
        <p:txBody>
          <a:bodyPr wrap="square" rtlCol="0">
            <a:spAutoFit/>
          </a:bodyPr>
          <a:lstStyle/>
          <a:p>
            <a:pPr algn="just"/>
            <a:r>
              <a:rPr lang="vi-VN" sz="3800">
                <a:solidFill>
                  <a:srgbClr val="FF0000"/>
                </a:solidFill>
                <a:latin typeface="UTM Avo" panose="02040603050506020204" pitchFamily="18" charset="0"/>
                <a:ea typeface="Tahoma" panose="020B0604030504040204" pitchFamily="34" charset="0"/>
                <a:cs typeface="Tahoma" panose="020B0604030504040204" pitchFamily="34" charset="0"/>
              </a:rPr>
              <a:t>Hoạt động 2: </a:t>
            </a:r>
            <a:r>
              <a:rPr lang="vi-VN" sz="3800">
                <a:solidFill>
                  <a:srgbClr val="0070C0"/>
                </a:solidFill>
                <a:latin typeface="UTM Avo" panose="02040603050506020204" pitchFamily="18" charset="0"/>
                <a:ea typeface="Tahoma" panose="020B0604030504040204" pitchFamily="34" charset="0"/>
                <a:cs typeface="Tahoma" panose="020B0604030504040204" pitchFamily="34" charset="0"/>
              </a:rPr>
              <a:t>Tìm hiểu sự cần thiết phải ăn phối hợp nhiều rau, hoa quả mỗi ngày</a:t>
            </a:r>
            <a:endParaRPr lang="en-US" sz="3800" dirty="0">
              <a:solidFill>
                <a:srgbClr val="0070C0"/>
              </a:solidFill>
              <a:effectLst/>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18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ownloads\image (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p:spPr>
      </p:pic>
    </p:spTree>
    <p:extLst>
      <p:ext uri="{BB962C8B-B14F-4D97-AF65-F5344CB8AC3E}">
        <p14:creationId xmlns:p14="http://schemas.microsoft.com/office/powerpoint/2010/main" val="4119399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02A3A9E-D69D-1971-F0BB-A7AB5677A207}"/>
              </a:ext>
            </a:extLst>
          </p:cNvPr>
          <p:cNvGrpSpPr/>
          <p:nvPr/>
        </p:nvGrpSpPr>
        <p:grpSpPr>
          <a:xfrm>
            <a:off x="4581703" y="2380626"/>
            <a:ext cx="5237018" cy="4252523"/>
            <a:chOff x="8604068" y="6331731"/>
            <a:chExt cx="3235139" cy="2359924"/>
          </a:xfrm>
        </p:grpSpPr>
        <p:pic>
          <p:nvPicPr>
            <p:cNvPr id="4" name="Picture 3">
              <a:extLst>
                <a:ext uri="{FF2B5EF4-FFF2-40B4-BE49-F238E27FC236}">
                  <a16:creationId xmlns:a16="http://schemas.microsoft.com/office/drawing/2014/main" id="{21F97AD9-3E13-5ADA-7269-D4991B11F0A2}"/>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17A464D2-AF8F-CFEB-B1BE-770FC64FA46B}"/>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1531B400-7158-4F9C-B58B-3B1374CB14C8}"/>
              </a:ext>
            </a:extLst>
          </p:cNvPr>
          <p:cNvSpPr txBox="1"/>
          <p:nvPr/>
        </p:nvSpPr>
        <p:spPr>
          <a:xfrm flipH="1">
            <a:off x="-1" y="340428"/>
            <a:ext cx="11070771" cy="1464231"/>
          </a:xfrm>
          <a:prstGeom prst="wedgeRoundRectCallout">
            <a:avLst>
              <a:gd name="adj1" fmla="val -22416"/>
              <a:gd name="adj2" fmla="val 1161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fontAlgn="base">
              <a:spcBef>
                <a:spcPct val="0"/>
              </a:spcBef>
              <a:spcAft>
                <a:spcPct val="0"/>
              </a:spcAft>
              <a:defRPr/>
            </a:pPr>
            <a:r>
              <a:rPr lang="en-US" altLang="en-US" sz="4000">
                <a:solidFill>
                  <a:srgbClr val="FF0000"/>
                </a:solidFill>
                <a:latin typeface="UTM Avo" panose="02040603050506020204" pitchFamily="18" charset="0"/>
                <a:cs typeface="Calibri" panose="020F0502020204030204" pitchFamily="34" charset="0"/>
              </a:rPr>
              <a:t>- </a:t>
            </a:r>
            <a:r>
              <a:rPr lang="vi-VN" altLang="en-US" sz="4000">
                <a:solidFill>
                  <a:srgbClr val="FF0000"/>
                </a:solidFill>
                <a:latin typeface="UTM Avo" panose="02040603050506020204" pitchFamily="18" charset="0"/>
                <a:cs typeface="Calibri" panose="020F0502020204030204" pitchFamily="34" charset="0"/>
              </a:rPr>
              <a:t>Vì sao chúng ta cần thiết phải ăn đủ rau và hoa quả mỗi ngày?</a:t>
            </a:r>
            <a:endParaRPr kumimoji="0" lang="en-US" altLang="en-US" sz="40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D2551A92-8E8A-DC87-689E-F35A806BBF49}"/>
              </a:ext>
            </a:extLst>
          </p:cNvPr>
          <p:cNvSpPr txBox="1"/>
          <p:nvPr/>
        </p:nvSpPr>
        <p:spPr>
          <a:xfrm>
            <a:off x="5900744" y="853349"/>
            <a:ext cx="6291256" cy="1328023"/>
          </a:xfrm>
          <a:prstGeom prst="wedgeRoundRectCallout">
            <a:avLst>
              <a:gd name="adj1" fmla="val -40134"/>
              <a:gd name="adj2" fmla="val 954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3600">
                <a:solidFill>
                  <a:schemeClr val="accent1"/>
                </a:solidFill>
                <a:latin typeface="UTM Avo" panose="02040603050506020204" pitchFamily="18" charset="0"/>
                <a:cs typeface="Calibri" panose="020F0502020204030204" pitchFamily="34" charset="0"/>
              </a:rPr>
              <a:t>-</a:t>
            </a:r>
            <a:r>
              <a:rPr lang="vi-VN" altLang="en-US" sz="3600">
                <a:solidFill>
                  <a:schemeClr val="accent1"/>
                </a:solidFill>
                <a:latin typeface="UTM Avo" panose="02040603050506020204" pitchFamily="18" charset="0"/>
                <a:cs typeface="Calibri" panose="020F0502020204030204" pitchFamily="34" charset="0"/>
              </a:rPr>
              <a:t> Để cung cấp chất khoáng giúp xương chắc khỏe. </a:t>
            </a:r>
            <a:r>
              <a:rPr lang="en-US" altLang="en-US" sz="3600">
                <a:solidFill>
                  <a:schemeClr val="accent1"/>
                </a:solidFill>
                <a:latin typeface="UTM Avo" panose="02040603050506020204" pitchFamily="18" charset="0"/>
                <a:cs typeface="Calibri" panose="020F0502020204030204" pitchFamily="34" charset="0"/>
              </a:rPr>
              <a:t>.</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8" name="文本框 34">
            <a:extLst>
              <a:ext uri="{FF2B5EF4-FFF2-40B4-BE49-F238E27FC236}">
                <a16:creationId xmlns:a16="http://schemas.microsoft.com/office/drawing/2014/main" id="{1531B400-7158-4F9C-B58B-3B1374CB14C8}"/>
              </a:ext>
            </a:extLst>
          </p:cNvPr>
          <p:cNvSpPr txBox="1"/>
          <p:nvPr/>
        </p:nvSpPr>
        <p:spPr>
          <a:xfrm flipH="1">
            <a:off x="29443" y="9565"/>
            <a:ext cx="5181599" cy="1940957"/>
          </a:xfrm>
          <a:prstGeom prst="wedgeRoundRectCallout">
            <a:avLst>
              <a:gd name="adj1" fmla="val -22416"/>
              <a:gd name="adj2" fmla="val 125998"/>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3600">
                <a:solidFill>
                  <a:schemeClr val="accent1"/>
                </a:solidFill>
                <a:latin typeface="UTM Avo" panose="02040603050506020204" pitchFamily="18" charset="0"/>
                <a:cs typeface="Calibri" panose="020F0502020204030204" pitchFamily="34" charset="0"/>
              </a:rPr>
              <a:t>- </a:t>
            </a:r>
            <a:r>
              <a:rPr lang="vi-VN" altLang="en-US" sz="3600">
                <a:solidFill>
                  <a:schemeClr val="accent1"/>
                </a:solidFill>
                <a:latin typeface="UTM Avo" panose="02040603050506020204" pitchFamily="18" charset="0"/>
                <a:cs typeface="Calibri" panose="020F0502020204030204" pitchFamily="34" charset="0"/>
              </a:rPr>
              <a:t>Cung cấp vitamin giúp cho mắt, thần kinh, da... khỏe mạnh.</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9" name="文本框 34">
            <a:extLst>
              <a:ext uri="{FF2B5EF4-FFF2-40B4-BE49-F238E27FC236}">
                <a16:creationId xmlns:a16="http://schemas.microsoft.com/office/drawing/2014/main" id="{D2551A92-8E8A-DC87-689E-F35A806BBF49}"/>
              </a:ext>
            </a:extLst>
          </p:cNvPr>
          <p:cNvSpPr txBox="1"/>
          <p:nvPr/>
        </p:nvSpPr>
        <p:spPr>
          <a:xfrm>
            <a:off x="5900744" y="845774"/>
            <a:ext cx="6291256" cy="1328023"/>
          </a:xfrm>
          <a:prstGeom prst="wedgeRoundRectCallout">
            <a:avLst>
              <a:gd name="adj1" fmla="val -40134"/>
              <a:gd name="adj2" fmla="val 954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3600">
                <a:solidFill>
                  <a:schemeClr val="accent1"/>
                </a:solidFill>
                <a:latin typeface="UTM Avo" panose="02040603050506020204" pitchFamily="18" charset="0"/>
                <a:cs typeface="Calibri" panose="020F0502020204030204" pitchFamily="34" charset="0"/>
              </a:rPr>
              <a:t>-</a:t>
            </a:r>
            <a:r>
              <a:rPr lang="vi-VN" altLang="en-US" sz="3600">
                <a:solidFill>
                  <a:schemeClr val="accent1"/>
                </a:solidFill>
                <a:latin typeface="UTM Avo" panose="02040603050506020204" pitchFamily="18" charset="0"/>
                <a:cs typeface="Calibri" panose="020F0502020204030204" pitchFamily="34" charset="0"/>
              </a:rPr>
              <a:t> Cung cấp chất xơ giúp nhanh no và phòng tránh táo bón.</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pic>
        <p:nvPicPr>
          <p:cNvPr id="10" name="Picture 9"/>
          <p:cNvPicPr/>
          <p:nvPr/>
        </p:nvPicPr>
        <p:blipFill>
          <a:blip r:embed="rId4">
            <a:extLst>
              <a:ext uri="{BEBA8EAE-BF5A-486C-A8C5-ECC9F3942E4B}">
                <a14:imgProps xmlns:a14="http://schemas.microsoft.com/office/drawing/2010/main">
                  <a14:imgLayer r:embed="rId5">
                    <a14:imgEffect>
                      <a14:backgroundRemoval t="2948" b="100000" l="0" r="100000"/>
                    </a14:imgEffect>
                  </a14:imgLayer>
                </a14:imgProps>
              </a:ext>
            </a:extLst>
          </a:blip>
          <a:stretch>
            <a:fillRect/>
          </a:stretch>
        </p:blipFill>
        <p:spPr>
          <a:xfrm>
            <a:off x="-1" y="2533042"/>
            <a:ext cx="4436918" cy="3630132"/>
          </a:xfrm>
          <a:prstGeom prst="rect">
            <a:avLst/>
          </a:prstGeom>
        </p:spPr>
      </p:pic>
    </p:spTree>
    <p:extLst>
      <p:ext uri="{BB962C8B-B14F-4D97-AF65-F5344CB8AC3E}">
        <p14:creationId xmlns:p14="http://schemas.microsoft.com/office/powerpoint/2010/main" val="12152054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8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50A6D5-E771-2042-A31D-2FC10E84BDE3}"/>
              </a:ext>
            </a:extLst>
          </p:cNvPr>
          <p:cNvPicPr>
            <a:picLocks noChangeAspect="1"/>
          </p:cNvPicPr>
          <p:nvPr/>
        </p:nvPicPr>
        <p:blipFill rotWithShape="1">
          <a:blip r:embed="rId3"/>
          <a:srcRect b="7395"/>
          <a:stretch/>
        </p:blipFill>
        <p:spPr>
          <a:xfrm>
            <a:off x="0" y="818796"/>
            <a:ext cx="11118574" cy="5220407"/>
          </a:xfrm>
          <a:prstGeom prst="rect">
            <a:avLst/>
          </a:prstGeom>
        </p:spPr>
      </p:pic>
    </p:spTree>
    <p:extLst>
      <p:ext uri="{BB962C8B-B14F-4D97-AF65-F5344CB8AC3E}">
        <p14:creationId xmlns:p14="http://schemas.microsoft.com/office/powerpoint/2010/main" val="2540594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ownloads\image (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45" y="-41564"/>
            <a:ext cx="12254345" cy="6899564"/>
          </a:xfrm>
          <a:prstGeom prst="rect">
            <a:avLst/>
          </a:prstGeom>
          <a:noFill/>
          <a:ln>
            <a:noFill/>
          </a:ln>
        </p:spPr>
      </p:pic>
    </p:spTree>
    <p:extLst>
      <p:ext uri="{BB962C8B-B14F-4D97-AF65-F5344CB8AC3E}">
        <p14:creationId xmlns:p14="http://schemas.microsoft.com/office/powerpoint/2010/main" val="3182011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8FCAAD-0958-A235-1602-5628E3D05F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7111" y1="67354" x2="86889" y2="79038"/>
                        <a14:foregroundMark x1="84667" y1="95876" x2="84667" y2="95876"/>
                        <a14:foregroundMark x1="90889" y1="95533" x2="90889" y2="95533"/>
                        <a14:foregroundMark x1="80222" y1="77320" x2="80222" y2="77320"/>
                        <a14:foregroundMark x1="60000" y1="78694" x2="69026" y2="81144"/>
                        <a14:foregroundMark x1="75280" y1="77202" x2="78889" y2="76632"/>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Removal>
                    </a14:imgEffect>
                  </a14:imgLayer>
                </a14:imgProps>
              </a:ext>
            </a:extLst>
          </a:blip>
          <a:srcRect l="-850" t="38956" r="72052" b="1566"/>
          <a:stretch/>
        </p:blipFill>
        <p:spPr>
          <a:xfrm>
            <a:off x="93412" y="3429000"/>
            <a:ext cx="2361598" cy="3534376"/>
          </a:xfrm>
          <a:prstGeom prst="rect">
            <a:avLst/>
          </a:prstGeom>
        </p:spPr>
      </p:pic>
      <p:pic>
        <p:nvPicPr>
          <p:cNvPr id="4" name="Picture 3">
            <a:extLst>
              <a:ext uri="{FF2B5EF4-FFF2-40B4-BE49-F238E27FC236}">
                <a16:creationId xmlns:a16="http://schemas.microsoft.com/office/drawing/2014/main" id="{F8FC1F42-1C68-3F70-C881-0C581E3E35D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6900" y1="78437" x2="86889" y2="79038"/>
                        <a14:foregroundMark x1="87111" y1="67354" x2="86954" y2="75601"/>
                        <a14:foregroundMark x1="84667" y1="95876" x2="84667" y2="95876"/>
                        <a14:foregroundMark x1="90889" y1="95533" x2="90889" y2="95533"/>
                        <a14:foregroundMark x1="60000" y1="78694" x2="69026" y2="81144"/>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foregroundMark x1="80222" y1="76976" x2="80222" y2="76976"/>
                        <a14:foregroundMark x1="78000" y1="76976" x2="78000" y2="76976"/>
                        <a14:foregroundMark x1="77778" y1="76976" x2="77778" y2="76976"/>
                        <a14:foregroundMark x1="77111" y1="76976" x2="77111" y2="76976"/>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Mark x1="79556" y1="40206" x2="78222" y2="45361"/>
                        <a14:backgroundMark x1="78667" y1="39519" x2="73333" y2="56014"/>
                        <a14:backgroundMark x1="78000" y1="41581" x2="78000" y2="56357"/>
                        <a14:backgroundMark x1="81556" y1="41924" x2="81556" y2="41924"/>
                        <a14:backgroundMark x1="76222" y1="41924" x2="76222" y2="41924"/>
                        <a14:backgroundMark x1="74222" y1="40206" x2="74000" y2="50515"/>
                        <a14:backgroundMark x1="77111" y1="39863" x2="88444" y2="40206"/>
                        <a14:backgroundMark x1="77111" y1="54296" x2="73111" y2="63574"/>
                        <a14:backgroundMark x1="80000" y1="61856" x2="80444" y2="61856"/>
                        <a14:backgroundMark x1="80444" y1="72509" x2="80444" y2="72509"/>
                        <a14:backgroundMark x1="79778" y1="68729" x2="79778" y2="68729"/>
                        <a14:backgroundMark x1="79778" y1="68729" x2="81556" y2="70103"/>
                        <a14:backgroundMark x1="78000" y1="71821" x2="78000" y2="71821"/>
                        <a14:backgroundMark x1="76000" y1="71134" x2="76000" y2="71134"/>
                        <a14:backgroundMark x1="79778" y1="85223" x2="79778" y2="85223"/>
                        <a14:backgroundMark x1="83556" y1="75601" x2="83556" y2="75601"/>
                        <a14:backgroundMark x1="84222" y1="77320" x2="84222" y2="77320"/>
                        <a14:backgroundMark x1="83611" y1="76976" x2="83778" y2="79038"/>
                        <a14:backgroundMark x1="83556" y1="76289" x2="83611" y2="76976"/>
                        <a14:backgroundMark x1="76444" y1="79725" x2="76444" y2="79725"/>
                        <a14:backgroundMark x1="76000" y1="75945" x2="76000" y2="75945"/>
                        <a14:backgroundMark x1="75778" y1="77663" x2="75778" y2="77663"/>
                        <a14:backgroundMark x1="76000" y1="77663" x2="76000" y2="77663"/>
                        <a14:backgroundMark x1="75852" y1="76976" x2="76667" y2="80756"/>
                        <a14:backgroundMark x1="75778" y1="76632" x2="75852" y2="76976"/>
                      </a14:backgroundRemoval>
                    </a14:imgEffect>
                  </a14:imgLayer>
                </a14:imgProps>
              </a:ext>
            </a:extLst>
          </a:blip>
          <a:srcRect l="74729" t="41107" r="-2369" b="1859"/>
          <a:stretch/>
        </p:blipFill>
        <p:spPr>
          <a:xfrm>
            <a:off x="10442713" y="3429000"/>
            <a:ext cx="1749287" cy="2859157"/>
          </a:xfrm>
          <a:prstGeom prst="rect">
            <a:avLst/>
          </a:prstGeom>
        </p:spPr>
      </p:pic>
      <p:pic>
        <p:nvPicPr>
          <p:cNvPr id="5" name="Picture 7">
            <a:extLst>
              <a:ext uri="{FF2B5EF4-FFF2-40B4-BE49-F238E27FC236}">
                <a16:creationId xmlns:a16="http://schemas.microsoft.com/office/drawing/2014/main" id="{8C669512-B789-1628-7955-DA0C50CFAD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62013"/>
            <a:ext cx="2361598" cy="1747582"/>
          </a:xfrm>
          <a:prstGeom prst="rect">
            <a:avLst/>
          </a:prstGeom>
        </p:spPr>
      </p:pic>
      <p:sp>
        <p:nvSpPr>
          <p:cNvPr id="7" name="文本框 34">
            <a:extLst>
              <a:ext uri="{FF2B5EF4-FFF2-40B4-BE49-F238E27FC236}">
                <a16:creationId xmlns:a16="http://schemas.microsoft.com/office/drawing/2014/main" id="{4D1C36C4-C577-22D2-6AF3-AB390323CB2F}"/>
              </a:ext>
            </a:extLst>
          </p:cNvPr>
          <p:cNvSpPr txBox="1"/>
          <p:nvPr/>
        </p:nvSpPr>
        <p:spPr>
          <a:xfrm>
            <a:off x="1949727" y="1124231"/>
            <a:ext cx="3734100" cy="3166824"/>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vi-VN" altLang="en-US" sz="3600">
                <a:solidFill>
                  <a:schemeClr val="accent1"/>
                </a:solidFill>
                <a:latin typeface="UTM Avo" panose="02040603050506020204" pitchFamily="18" charset="0"/>
                <a:cs typeface="Calibri" panose="020F0502020204030204" pitchFamily="34" charset="0"/>
              </a:rPr>
              <a:t> Một số ngày em sẽ ăn các loại rau như là rau cải, rau muống, súp lơ...</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8" name="文本框 34">
            <a:extLst>
              <a:ext uri="{FF2B5EF4-FFF2-40B4-BE49-F238E27FC236}">
                <a16:creationId xmlns:a16="http://schemas.microsoft.com/office/drawing/2014/main" id="{4D1C36C4-C577-22D2-6AF3-AB390323CB2F}"/>
              </a:ext>
            </a:extLst>
          </p:cNvPr>
          <p:cNvSpPr txBox="1"/>
          <p:nvPr/>
        </p:nvSpPr>
        <p:spPr>
          <a:xfrm>
            <a:off x="6975463" y="1453276"/>
            <a:ext cx="3734100" cy="2553891"/>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vi-VN" altLang="en-US" sz="3600">
                <a:solidFill>
                  <a:schemeClr val="accent1"/>
                </a:solidFill>
                <a:latin typeface="UTM Avo" panose="02040603050506020204" pitchFamily="18" charset="0"/>
                <a:cs typeface="Calibri" panose="020F0502020204030204" pitchFamily="34" charset="0"/>
              </a:rPr>
              <a:t> Một số ngày em sẽ ăn các loại hoa quả như là bơ, cam, vải...</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5282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32" y="-1"/>
            <a:ext cx="11430376"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5"/>
          <a:stretch>
            <a:fillRect/>
          </a:stretch>
        </p:blipFill>
        <p:spPr>
          <a:xfrm>
            <a:off x="2107096" y="3333415"/>
            <a:ext cx="8560903" cy="2177831"/>
          </a:xfrm>
          <a:prstGeom prst="rect">
            <a:avLst/>
          </a:prstGeom>
        </p:spPr>
      </p:pic>
    </p:spTree>
    <p:extLst>
      <p:ext uri="{BB962C8B-B14F-4D97-AF65-F5344CB8AC3E}">
        <p14:creationId xmlns:p14="http://schemas.microsoft.com/office/powerpoint/2010/main" val="27513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543"/>
            <a:ext cx="12192000" cy="77827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Admin\Downloads\image (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7" y="457200"/>
            <a:ext cx="12192001" cy="5579926"/>
          </a:xfrm>
          <a:prstGeom prst="rect">
            <a:avLst/>
          </a:prstGeom>
          <a:noFill/>
          <a:ln>
            <a:noFill/>
          </a:ln>
        </p:spPr>
      </p:pic>
    </p:spTree>
    <p:extLst>
      <p:ext uri="{BB962C8B-B14F-4D97-AF65-F5344CB8AC3E}">
        <p14:creationId xmlns:p14="http://schemas.microsoft.com/office/powerpoint/2010/main" val="888960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34">
            <a:extLst>
              <a:ext uri="{FF2B5EF4-FFF2-40B4-BE49-F238E27FC236}">
                <a16:creationId xmlns:a16="http://schemas.microsoft.com/office/drawing/2014/main" id="{4D1C36C4-C577-22D2-6AF3-AB390323CB2F}"/>
              </a:ext>
            </a:extLst>
          </p:cNvPr>
          <p:cNvSpPr txBox="1"/>
          <p:nvPr/>
        </p:nvSpPr>
        <p:spPr>
          <a:xfrm>
            <a:off x="0" y="-66718"/>
            <a:ext cx="5157656" cy="2553891"/>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vi-VN" altLang="en-US" sz="3600">
                <a:solidFill>
                  <a:schemeClr val="accent1"/>
                </a:solidFill>
                <a:latin typeface="UTM Avo" panose="02040603050506020204" pitchFamily="18" charset="0"/>
                <a:cs typeface="Calibri" panose="020F0502020204030204" pitchFamily="34" charset="0"/>
              </a:rPr>
              <a:t> Vì cơ thể cần nhiều loại và nhiều nhóm chất dinh dưỡng để đảm bảo hoạt động sống mỗi ngày. </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8" name="文本框 34">
            <a:extLst>
              <a:ext uri="{FF2B5EF4-FFF2-40B4-BE49-F238E27FC236}">
                <a16:creationId xmlns:a16="http://schemas.microsoft.com/office/drawing/2014/main" id="{4D1C36C4-C577-22D2-6AF3-AB390323CB2F}"/>
              </a:ext>
            </a:extLst>
          </p:cNvPr>
          <p:cNvSpPr txBox="1"/>
          <p:nvPr/>
        </p:nvSpPr>
        <p:spPr>
          <a:xfrm>
            <a:off x="5699051" y="2716"/>
            <a:ext cx="6492949" cy="3779758"/>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vi-VN" altLang="en-US" sz="3600">
                <a:solidFill>
                  <a:schemeClr val="accent1"/>
                </a:solidFill>
                <a:latin typeface="UTM Avo" panose="02040603050506020204" pitchFamily="18" charset="0"/>
                <a:cs typeface="Calibri" panose="020F0502020204030204" pitchFamily="34" charset="0"/>
              </a:rPr>
              <a:t> Cần phải bổ sung, thay đổi đa dạng các loại thức ăn để bổ sung đa dạng chất dinh dưỡng, không nên ăn quá nhiều và thường xuyên một món thức ăn nào đó..</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pic>
        <p:nvPicPr>
          <p:cNvPr id="9" name="Picture 8">
            <a:extLst>
              <a:ext uri="{FF2B5EF4-FFF2-40B4-BE49-F238E27FC236}">
                <a16:creationId xmlns:a16="http://schemas.microsoft.com/office/drawing/2014/main" id="{708FCAAD-0958-A235-1602-5628E3D05F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7111" y1="67354" x2="86889" y2="79038"/>
                        <a14:foregroundMark x1="84667" y1="95876" x2="84667" y2="95876"/>
                        <a14:foregroundMark x1="90889" y1="95533" x2="90889" y2="95533"/>
                        <a14:foregroundMark x1="80222" y1="77320" x2="80222" y2="77320"/>
                        <a14:foregroundMark x1="60000" y1="78694" x2="69026" y2="81144"/>
                        <a14:foregroundMark x1="75280" y1="77202" x2="78889" y2="76632"/>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Removal>
                    </a14:imgEffect>
                  </a14:imgLayer>
                </a14:imgProps>
              </a:ext>
            </a:extLst>
          </a:blip>
          <a:srcRect l="-850" t="38956" r="72052" b="1566"/>
          <a:stretch/>
        </p:blipFill>
        <p:spPr>
          <a:xfrm>
            <a:off x="-1070369" y="1892595"/>
            <a:ext cx="3108870" cy="5070781"/>
          </a:xfrm>
          <a:prstGeom prst="rect">
            <a:avLst/>
          </a:prstGeom>
        </p:spPr>
      </p:pic>
      <p:pic>
        <p:nvPicPr>
          <p:cNvPr id="10" name="Picture 9">
            <a:extLst>
              <a:ext uri="{FF2B5EF4-FFF2-40B4-BE49-F238E27FC236}">
                <a16:creationId xmlns:a16="http://schemas.microsoft.com/office/drawing/2014/main" id="{F8FC1F42-1C68-3F70-C881-0C581E3E35D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6900" y1="78437" x2="86889" y2="79038"/>
                        <a14:foregroundMark x1="87111" y1="67354" x2="86954" y2="75601"/>
                        <a14:foregroundMark x1="84667" y1="95876" x2="84667" y2="95876"/>
                        <a14:foregroundMark x1="90889" y1="95533" x2="90889" y2="95533"/>
                        <a14:foregroundMark x1="60000" y1="78694" x2="69026" y2="81144"/>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foregroundMark x1="80222" y1="76976" x2="80222" y2="76976"/>
                        <a14:foregroundMark x1="78000" y1="76976" x2="78000" y2="76976"/>
                        <a14:foregroundMark x1="77778" y1="76976" x2="77778" y2="76976"/>
                        <a14:foregroundMark x1="77111" y1="76976" x2="77111" y2="76976"/>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Mark x1="79556" y1="40206" x2="78222" y2="45361"/>
                        <a14:backgroundMark x1="78667" y1="39519" x2="73333" y2="56014"/>
                        <a14:backgroundMark x1="78000" y1="41581" x2="78000" y2="56357"/>
                        <a14:backgroundMark x1="81556" y1="41924" x2="81556" y2="41924"/>
                        <a14:backgroundMark x1="76222" y1="41924" x2="76222" y2="41924"/>
                        <a14:backgroundMark x1="74222" y1="40206" x2="74000" y2="50515"/>
                        <a14:backgroundMark x1="77111" y1="39863" x2="88444" y2="40206"/>
                        <a14:backgroundMark x1="77111" y1="54296" x2="73111" y2="63574"/>
                        <a14:backgroundMark x1="80000" y1="61856" x2="80444" y2="61856"/>
                        <a14:backgroundMark x1="80444" y1="72509" x2="80444" y2="72509"/>
                        <a14:backgroundMark x1="79778" y1="68729" x2="79778" y2="68729"/>
                        <a14:backgroundMark x1="79778" y1="68729" x2="81556" y2="70103"/>
                        <a14:backgroundMark x1="78000" y1="71821" x2="78000" y2="71821"/>
                        <a14:backgroundMark x1="76000" y1="71134" x2="76000" y2="71134"/>
                        <a14:backgroundMark x1="79778" y1="85223" x2="79778" y2="85223"/>
                        <a14:backgroundMark x1="83556" y1="75601" x2="83556" y2="75601"/>
                        <a14:backgroundMark x1="84222" y1="77320" x2="84222" y2="77320"/>
                        <a14:backgroundMark x1="83611" y1="76976" x2="83778" y2="79038"/>
                        <a14:backgroundMark x1="83556" y1="76289" x2="83611" y2="76976"/>
                        <a14:backgroundMark x1="76444" y1="79725" x2="76444" y2="79725"/>
                        <a14:backgroundMark x1="76000" y1="75945" x2="76000" y2="75945"/>
                        <a14:backgroundMark x1="75778" y1="77663" x2="75778" y2="77663"/>
                        <a14:backgroundMark x1="76000" y1="77663" x2="76000" y2="77663"/>
                        <a14:backgroundMark x1="75852" y1="76976" x2="76667" y2="80756"/>
                        <a14:backgroundMark x1="75778" y1="76632" x2="75852" y2="76976"/>
                      </a14:backgroundRemoval>
                    </a14:imgEffect>
                  </a14:imgLayer>
                </a14:imgProps>
              </a:ext>
            </a:extLst>
          </a:blip>
          <a:srcRect l="74729" t="41107" r="-2369" b="1859"/>
          <a:stretch/>
        </p:blipFill>
        <p:spPr>
          <a:xfrm>
            <a:off x="9707527" y="2955851"/>
            <a:ext cx="2484474" cy="3902149"/>
          </a:xfrm>
          <a:prstGeom prst="rect">
            <a:avLst/>
          </a:prstGeom>
        </p:spPr>
      </p:pic>
    </p:spTree>
    <p:extLst>
      <p:ext uri="{BB962C8B-B14F-4D97-AF65-F5344CB8AC3E}">
        <p14:creationId xmlns:p14="http://schemas.microsoft.com/office/powerpoint/2010/main" val="84862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98638"/>
            <a:ext cx="11768992" cy="5814392"/>
          </a:xfrm>
          <a:prstGeom prst="rect">
            <a:avLst/>
          </a:prstGeom>
        </p:spPr>
      </p:pic>
      <p:sp>
        <p:nvSpPr>
          <p:cNvPr id="5" name="TextBox 4">
            <a:extLst>
              <a:ext uri="{FF2B5EF4-FFF2-40B4-BE49-F238E27FC236}">
                <a16:creationId xmlns:a16="http://schemas.microsoft.com/office/drawing/2014/main" id="{EA4273A0-742F-0F08-FC3D-E076A5653E63}"/>
              </a:ext>
            </a:extLst>
          </p:cNvPr>
          <p:cNvSpPr txBox="1"/>
          <p:nvPr/>
        </p:nvSpPr>
        <p:spPr>
          <a:xfrm>
            <a:off x="1545770" y="2615964"/>
            <a:ext cx="9013373" cy="1261884"/>
          </a:xfrm>
          <a:prstGeom prst="rect">
            <a:avLst/>
          </a:prstGeom>
          <a:noFill/>
        </p:spPr>
        <p:txBody>
          <a:bodyPr wrap="square" rtlCol="0">
            <a:spAutoFit/>
          </a:bodyPr>
          <a:lstStyle/>
          <a:p>
            <a:pPr algn="just"/>
            <a:r>
              <a:rPr lang="vi-VN" sz="3800">
                <a:solidFill>
                  <a:srgbClr val="FF0000"/>
                </a:solidFill>
                <a:latin typeface="UTM Avo" panose="02040603050506020204" pitchFamily="18" charset="0"/>
                <a:ea typeface="Tahoma" panose="020B0604030504040204" pitchFamily="34" charset="0"/>
                <a:cs typeface="Tahoma" panose="020B0604030504040204" pitchFamily="34" charset="0"/>
              </a:rPr>
              <a:t>Hoạt động 3: </a:t>
            </a:r>
            <a:r>
              <a:rPr lang="vi-VN" sz="3800">
                <a:solidFill>
                  <a:srgbClr val="0070C0"/>
                </a:solidFill>
                <a:latin typeface="UTM Avo" panose="02040603050506020204" pitchFamily="18" charset="0"/>
                <a:ea typeface="Tahoma" panose="020B0604030504040204" pitchFamily="34" charset="0"/>
                <a:cs typeface="Tahoma" panose="020B0604030504040204" pitchFamily="34" charset="0"/>
              </a:rPr>
              <a:t>Tìm hiểu về lí do phải uống đủ nước mỗi ngày.</a:t>
            </a:r>
            <a:endParaRPr lang="en-US" sz="3800" dirty="0">
              <a:solidFill>
                <a:srgbClr val="0070C0"/>
              </a:solidFill>
              <a:effectLst/>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074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909"/>
            <a:ext cx="12192001" cy="527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681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63"/>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8FCAAD-0958-A235-1602-5628E3D05F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7111" y1="67354" x2="86889" y2="79038"/>
                        <a14:foregroundMark x1="84667" y1="95876" x2="84667" y2="95876"/>
                        <a14:foregroundMark x1="90889" y1="95533" x2="90889" y2="95533"/>
                        <a14:foregroundMark x1="80222" y1="77320" x2="80222" y2="77320"/>
                        <a14:foregroundMark x1="60000" y1="78694" x2="69026" y2="81144"/>
                        <a14:foregroundMark x1="75280" y1="77202" x2="78889" y2="76632"/>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Removal>
                    </a14:imgEffect>
                  </a14:imgLayer>
                </a14:imgProps>
              </a:ext>
            </a:extLst>
          </a:blip>
          <a:srcRect l="-850" t="38956" r="72052" b="1566"/>
          <a:stretch/>
        </p:blipFill>
        <p:spPr>
          <a:xfrm>
            <a:off x="93412" y="435429"/>
            <a:ext cx="3157578" cy="6527947"/>
          </a:xfrm>
          <a:prstGeom prst="rect">
            <a:avLst/>
          </a:prstGeom>
        </p:spPr>
      </p:pic>
      <p:pic>
        <p:nvPicPr>
          <p:cNvPr id="4" name="Picture 3">
            <a:extLst>
              <a:ext uri="{FF2B5EF4-FFF2-40B4-BE49-F238E27FC236}">
                <a16:creationId xmlns:a16="http://schemas.microsoft.com/office/drawing/2014/main" id="{F8FC1F42-1C68-3F70-C881-0C581E3E35D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6900" y1="78437" x2="86889" y2="79038"/>
                        <a14:foregroundMark x1="87111" y1="67354" x2="86954" y2="75601"/>
                        <a14:foregroundMark x1="84667" y1="95876" x2="84667" y2="95876"/>
                        <a14:foregroundMark x1="90889" y1="95533" x2="90889" y2="95533"/>
                        <a14:foregroundMark x1="60000" y1="78694" x2="69026" y2="81144"/>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foregroundMark x1="80222" y1="76976" x2="80222" y2="76976"/>
                        <a14:foregroundMark x1="78000" y1="76976" x2="78000" y2="76976"/>
                        <a14:foregroundMark x1="77778" y1="76976" x2="77778" y2="76976"/>
                        <a14:foregroundMark x1="77111" y1="76976" x2="77111" y2="76976"/>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Mark x1="79556" y1="40206" x2="78222" y2="45361"/>
                        <a14:backgroundMark x1="78667" y1="39519" x2="73333" y2="56014"/>
                        <a14:backgroundMark x1="78000" y1="41581" x2="78000" y2="56357"/>
                        <a14:backgroundMark x1="81556" y1="41924" x2="81556" y2="41924"/>
                        <a14:backgroundMark x1="76222" y1="41924" x2="76222" y2="41924"/>
                        <a14:backgroundMark x1="74222" y1="40206" x2="74000" y2="50515"/>
                        <a14:backgroundMark x1="77111" y1="39863" x2="88444" y2="40206"/>
                        <a14:backgroundMark x1="77111" y1="54296" x2="73111" y2="63574"/>
                        <a14:backgroundMark x1="80000" y1="61856" x2="80444" y2="61856"/>
                        <a14:backgroundMark x1="80444" y1="72509" x2="80444" y2="72509"/>
                        <a14:backgroundMark x1="79778" y1="68729" x2="79778" y2="68729"/>
                        <a14:backgroundMark x1="79778" y1="68729" x2="81556" y2="70103"/>
                        <a14:backgroundMark x1="78000" y1="71821" x2="78000" y2="71821"/>
                        <a14:backgroundMark x1="76000" y1="71134" x2="76000" y2="71134"/>
                        <a14:backgroundMark x1="79778" y1="85223" x2="79778" y2="85223"/>
                        <a14:backgroundMark x1="83556" y1="75601" x2="83556" y2="75601"/>
                        <a14:backgroundMark x1="84222" y1="77320" x2="84222" y2="77320"/>
                        <a14:backgroundMark x1="83611" y1="76976" x2="83778" y2="79038"/>
                        <a14:backgroundMark x1="83556" y1="76289" x2="83611" y2="76976"/>
                        <a14:backgroundMark x1="76444" y1="79725" x2="76444" y2="79725"/>
                        <a14:backgroundMark x1="76000" y1="75945" x2="76000" y2="75945"/>
                        <a14:backgroundMark x1="75778" y1="77663" x2="75778" y2="77663"/>
                        <a14:backgroundMark x1="76000" y1="77663" x2="76000" y2="77663"/>
                        <a14:backgroundMark x1="75852" y1="76976" x2="76667" y2="80756"/>
                        <a14:backgroundMark x1="75778" y1="76632" x2="75852" y2="76976"/>
                      </a14:backgroundRemoval>
                    </a14:imgEffect>
                  </a14:imgLayer>
                </a14:imgProps>
              </a:ext>
            </a:extLst>
          </a:blip>
          <a:srcRect l="74729" t="41107" r="-2369" b="1859"/>
          <a:stretch/>
        </p:blipFill>
        <p:spPr>
          <a:xfrm>
            <a:off x="9267056" y="1197429"/>
            <a:ext cx="2837858" cy="5660571"/>
          </a:xfrm>
          <a:prstGeom prst="rect">
            <a:avLst/>
          </a:prstGeom>
        </p:spPr>
      </p:pic>
      <p:pic>
        <p:nvPicPr>
          <p:cNvPr id="5" name="Picture 7">
            <a:extLst>
              <a:ext uri="{FF2B5EF4-FFF2-40B4-BE49-F238E27FC236}">
                <a16:creationId xmlns:a16="http://schemas.microsoft.com/office/drawing/2014/main" id="{8C669512-B789-1628-7955-DA0C50CFAD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62013"/>
            <a:ext cx="2361598" cy="1747582"/>
          </a:xfrm>
          <a:prstGeom prst="rect">
            <a:avLst/>
          </a:prstGeom>
        </p:spPr>
      </p:pic>
      <p:sp>
        <p:nvSpPr>
          <p:cNvPr id="7" name="文本框 34">
            <a:extLst>
              <a:ext uri="{FF2B5EF4-FFF2-40B4-BE49-F238E27FC236}">
                <a16:creationId xmlns:a16="http://schemas.microsoft.com/office/drawing/2014/main" id="{4D1C36C4-C577-22D2-6AF3-AB390323CB2F}"/>
              </a:ext>
            </a:extLst>
          </p:cNvPr>
          <p:cNvSpPr txBox="1"/>
          <p:nvPr/>
        </p:nvSpPr>
        <p:spPr>
          <a:xfrm>
            <a:off x="3011579" y="807555"/>
            <a:ext cx="6698478" cy="2860358"/>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vi-VN" altLang="en-US" sz="5400">
                <a:solidFill>
                  <a:schemeClr val="accent1"/>
                </a:solidFill>
                <a:latin typeface="UTM Avo" panose="02040603050506020204" pitchFamily="18" charset="0"/>
                <a:cs typeface="Calibri" panose="020F0502020204030204" pitchFamily="34" charset="0"/>
              </a:rPr>
              <a:t>Mỗi ngày, chúng em cần uống khoảng 1.5 lít nước.</a:t>
            </a:r>
            <a:endParaRPr kumimoji="0" lang="en-US" altLang="en-US" sz="54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78669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Admin\Downloads\image (5).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98419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9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8FCAAD-0958-A235-1602-5628E3D05F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7111" y1="67354" x2="86889" y2="79038"/>
                        <a14:foregroundMark x1="84667" y1="95876" x2="84667" y2="95876"/>
                        <a14:foregroundMark x1="90889" y1="95533" x2="90889" y2="95533"/>
                        <a14:foregroundMark x1="80222" y1="77320" x2="80222" y2="77320"/>
                        <a14:foregroundMark x1="60000" y1="78694" x2="69026" y2="81144"/>
                        <a14:foregroundMark x1="75280" y1="77202" x2="78889" y2="76632"/>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Removal>
                    </a14:imgEffect>
                  </a14:imgLayer>
                </a14:imgProps>
              </a:ext>
            </a:extLst>
          </a:blip>
          <a:srcRect l="-850" t="38956" r="72052" b="1566"/>
          <a:stretch/>
        </p:blipFill>
        <p:spPr>
          <a:xfrm>
            <a:off x="93412" y="3371406"/>
            <a:ext cx="2361598" cy="3534376"/>
          </a:xfrm>
          <a:prstGeom prst="rect">
            <a:avLst/>
          </a:prstGeom>
        </p:spPr>
      </p:pic>
      <p:pic>
        <p:nvPicPr>
          <p:cNvPr id="4" name="Picture 3">
            <a:extLst>
              <a:ext uri="{FF2B5EF4-FFF2-40B4-BE49-F238E27FC236}">
                <a16:creationId xmlns:a16="http://schemas.microsoft.com/office/drawing/2014/main" id="{F8FC1F42-1C68-3F70-C881-0C581E3E35D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6900" y1="78437" x2="86889" y2="79038"/>
                        <a14:foregroundMark x1="87111" y1="67354" x2="86954" y2="75601"/>
                        <a14:foregroundMark x1="84667" y1="95876" x2="84667" y2="95876"/>
                        <a14:foregroundMark x1="90889" y1="95533" x2="90889" y2="95533"/>
                        <a14:foregroundMark x1="60000" y1="78694" x2="69026" y2="81144"/>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foregroundMark x1="80222" y1="76976" x2="80222" y2="76976"/>
                        <a14:foregroundMark x1="78000" y1="76976" x2="78000" y2="76976"/>
                        <a14:foregroundMark x1="77778" y1="76976" x2="77778" y2="76976"/>
                        <a14:foregroundMark x1="77111" y1="76976" x2="77111" y2="76976"/>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Mark x1="79556" y1="40206" x2="78222" y2="45361"/>
                        <a14:backgroundMark x1="78667" y1="39519" x2="73333" y2="56014"/>
                        <a14:backgroundMark x1="78000" y1="41581" x2="78000" y2="56357"/>
                        <a14:backgroundMark x1="81556" y1="41924" x2="81556" y2="41924"/>
                        <a14:backgroundMark x1="76222" y1="41924" x2="76222" y2="41924"/>
                        <a14:backgroundMark x1="74222" y1="40206" x2="74000" y2="50515"/>
                        <a14:backgroundMark x1="77111" y1="39863" x2="88444" y2="40206"/>
                        <a14:backgroundMark x1="77111" y1="54296" x2="73111" y2="63574"/>
                        <a14:backgroundMark x1="80000" y1="61856" x2="80444" y2="61856"/>
                        <a14:backgroundMark x1="80444" y1="72509" x2="80444" y2="72509"/>
                        <a14:backgroundMark x1="79778" y1="68729" x2="79778" y2="68729"/>
                        <a14:backgroundMark x1="79778" y1="68729" x2="81556" y2="70103"/>
                        <a14:backgroundMark x1="78000" y1="71821" x2="78000" y2="71821"/>
                        <a14:backgroundMark x1="76000" y1="71134" x2="76000" y2="71134"/>
                        <a14:backgroundMark x1="79778" y1="85223" x2="79778" y2="85223"/>
                        <a14:backgroundMark x1="83556" y1="75601" x2="83556" y2="75601"/>
                        <a14:backgroundMark x1="84222" y1="77320" x2="84222" y2="77320"/>
                        <a14:backgroundMark x1="83611" y1="76976" x2="83778" y2="79038"/>
                        <a14:backgroundMark x1="83556" y1="76289" x2="83611" y2="76976"/>
                        <a14:backgroundMark x1="76444" y1="79725" x2="76444" y2="79725"/>
                        <a14:backgroundMark x1="76000" y1="75945" x2="76000" y2="75945"/>
                        <a14:backgroundMark x1="75778" y1="77663" x2="75778" y2="77663"/>
                        <a14:backgroundMark x1="76000" y1="77663" x2="76000" y2="77663"/>
                        <a14:backgroundMark x1="75852" y1="76976" x2="76667" y2="80756"/>
                        <a14:backgroundMark x1="75778" y1="76632" x2="75852" y2="76976"/>
                      </a14:backgroundRemoval>
                    </a14:imgEffect>
                  </a14:imgLayer>
                </a14:imgProps>
              </a:ext>
            </a:extLst>
          </a:blip>
          <a:srcRect l="74729" t="41107" r="-2369" b="1859"/>
          <a:stretch/>
        </p:blipFill>
        <p:spPr>
          <a:xfrm>
            <a:off x="10442713" y="3429000"/>
            <a:ext cx="1749287" cy="2859157"/>
          </a:xfrm>
          <a:prstGeom prst="rect">
            <a:avLst/>
          </a:prstGeom>
        </p:spPr>
      </p:pic>
      <p:pic>
        <p:nvPicPr>
          <p:cNvPr id="5" name="Picture 7">
            <a:extLst>
              <a:ext uri="{FF2B5EF4-FFF2-40B4-BE49-F238E27FC236}">
                <a16:creationId xmlns:a16="http://schemas.microsoft.com/office/drawing/2014/main" id="{8C669512-B789-1628-7955-DA0C50CFAD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62013"/>
            <a:ext cx="2361598" cy="1747582"/>
          </a:xfrm>
          <a:prstGeom prst="rect">
            <a:avLst/>
          </a:prstGeom>
        </p:spPr>
      </p:pic>
      <p:sp>
        <p:nvSpPr>
          <p:cNvPr id="23" name="文本框 34">
            <a:extLst>
              <a:ext uri="{FF2B5EF4-FFF2-40B4-BE49-F238E27FC236}">
                <a16:creationId xmlns:a16="http://schemas.microsoft.com/office/drawing/2014/main" id="{4D1C36C4-C577-22D2-6AF3-AB390323CB2F}"/>
              </a:ext>
            </a:extLst>
          </p:cNvPr>
          <p:cNvSpPr txBox="1"/>
          <p:nvPr/>
        </p:nvSpPr>
        <p:spPr>
          <a:xfrm>
            <a:off x="1905000" y="-52149"/>
            <a:ext cx="10287000" cy="1191816"/>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vi-VN" altLang="en-US" sz="3200">
                <a:solidFill>
                  <a:schemeClr val="accent1"/>
                </a:solidFill>
                <a:latin typeface="UTM Avo"/>
                <a:cs typeface="Calibri" panose="020F0502020204030204" pitchFamily="34" charset="0"/>
              </a:rPr>
              <a:t>Chúng ta phải uống đủ nước mỗi ngày để cung cấp đủ lượng nước cần thiết cho các hoạt động của cơ thể:</a:t>
            </a:r>
            <a:endParaRPr kumimoji="0" lang="en-US" altLang="en-US" sz="3200" i="0" u="none" strike="noStrike" kern="1200" cap="none" spc="0" normalizeH="0" baseline="0" noProof="0" dirty="0">
              <a:ln>
                <a:noFill/>
              </a:ln>
              <a:solidFill>
                <a:schemeClr val="accent1"/>
              </a:solidFill>
              <a:effectLst/>
              <a:uLnTx/>
              <a:uFillTx/>
              <a:latin typeface="UTM Avo"/>
              <a:ea typeface="思源黑体 CN"/>
              <a:cs typeface="Calibri" panose="020F0502020204030204" pitchFamily="34" charset="0"/>
            </a:endParaRPr>
          </a:p>
        </p:txBody>
      </p:sp>
      <p:sp>
        <p:nvSpPr>
          <p:cNvPr id="16" name="Diamond 15">
            <a:extLst>
              <a:ext uri="{FF2B5EF4-FFF2-40B4-BE49-F238E27FC236}">
                <a16:creationId xmlns:a16="http://schemas.microsoft.com/office/drawing/2014/main" id="{35BE9169-719A-68DD-6A1B-FA7CC8B7B5C6}"/>
              </a:ext>
            </a:extLst>
          </p:cNvPr>
          <p:cNvSpPr/>
          <p:nvPr/>
        </p:nvSpPr>
        <p:spPr>
          <a:xfrm>
            <a:off x="6442419" y="2416007"/>
            <a:ext cx="3842657" cy="2368270"/>
          </a:xfrm>
          <a:prstGeom prst="diamond">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50000"/>
              </a:lnSpc>
            </a:pPr>
            <a:endParaRPr lang="en-US" sz="2400">
              <a:solidFill>
                <a:schemeClr val="tx1"/>
              </a:solidFill>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63F09E2B-1239-C6B6-BB0E-7B36D7D3390F}"/>
              </a:ext>
            </a:extLst>
          </p:cNvPr>
          <p:cNvSpPr/>
          <p:nvPr/>
        </p:nvSpPr>
        <p:spPr>
          <a:xfrm>
            <a:off x="4537418" y="1223947"/>
            <a:ext cx="3842658" cy="2354423"/>
          </a:xfrm>
          <a:prstGeom prst="diamond">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50000"/>
              </a:lnSpc>
            </a:pPr>
            <a:endParaRPr lang="en-US" sz="2400">
              <a:solidFill>
                <a:schemeClr val="tx1"/>
              </a:solidFill>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03EE5761-59FE-AE82-8D72-830450FF64DB}"/>
              </a:ext>
            </a:extLst>
          </p:cNvPr>
          <p:cNvSpPr/>
          <p:nvPr/>
        </p:nvSpPr>
        <p:spPr>
          <a:xfrm>
            <a:off x="2547963" y="2412045"/>
            <a:ext cx="3940628" cy="2368272"/>
          </a:xfrm>
          <a:prstGeom prst="diamond">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50000"/>
              </a:lnSpc>
            </a:pPr>
            <a:endParaRPr lang="en-US" sz="2400">
              <a:solidFill>
                <a:schemeClr val="tx1"/>
              </a:solidFill>
              <a:latin typeface="Arial" panose="020B0604020202020204" pitchFamily="34" charset="0"/>
              <a:cs typeface="Arial" panose="020B0604020202020204" pitchFamily="34" charset="0"/>
            </a:endParaRPr>
          </a:p>
        </p:txBody>
      </p:sp>
      <p:sp>
        <p:nvSpPr>
          <p:cNvPr id="19" name="Diamond 18">
            <a:extLst>
              <a:ext uri="{FF2B5EF4-FFF2-40B4-BE49-F238E27FC236}">
                <a16:creationId xmlns:a16="http://schemas.microsoft.com/office/drawing/2014/main" id="{E5847272-3320-E80B-C65A-60639FED5C71}"/>
              </a:ext>
            </a:extLst>
          </p:cNvPr>
          <p:cNvSpPr/>
          <p:nvPr/>
        </p:nvSpPr>
        <p:spPr>
          <a:xfrm>
            <a:off x="4466662" y="3636848"/>
            <a:ext cx="3984170" cy="2368273"/>
          </a:xfrm>
          <a:prstGeom prst="diamon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50000"/>
              </a:lnSpc>
            </a:pPr>
            <a:endParaRPr lang="en-US" sz="2400">
              <a:solidFill>
                <a:schemeClr val="tx1"/>
              </a:solidFill>
              <a:latin typeface="Arial" panose="020B0604020202020204" pitchFamily="34" charset="0"/>
              <a:cs typeface="Arial" panose="020B0604020202020204" pitchFamily="34" charset="0"/>
            </a:endParaRPr>
          </a:p>
        </p:txBody>
      </p:sp>
      <p:pic>
        <p:nvPicPr>
          <p:cNvPr id="20" name="Graphic 17" descr="Flower without stem with solid fill">
            <a:extLst>
              <a:ext uri="{FF2B5EF4-FFF2-40B4-BE49-F238E27FC236}">
                <a16:creationId xmlns:a16="http://schemas.microsoft.com/office/drawing/2014/main" id="{14E6B888-78EE-54F5-84C5-880D7D3C8B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6000" y="3162047"/>
            <a:ext cx="785183" cy="785183"/>
          </a:xfrm>
          <a:prstGeom prst="rect">
            <a:avLst/>
          </a:prstGeom>
        </p:spPr>
      </p:pic>
      <p:sp>
        <p:nvSpPr>
          <p:cNvPr id="21" name="文本框 34">
            <a:extLst>
              <a:ext uri="{FF2B5EF4-FFF2-40B4-BE49-F238E27FC236}">
                <a16:creationId xmlns:a16="http://schemas.microsoft.com/office/drawing/2014/main" id="{4D1C36C4-C577-22D2-6AF3-AB390323CB2F}"/>
              </a:ext>
            </a:extLst>
          </p:cNvPr>
          <p:cNvSpPr txBox="1"/>
          <p:nvPr/>
        </p:nvSpPr>
        <p:spPr>
          <a:xfrm>
            <a:off x="5116284" y="1616388"/>
            <a:ext cx="2775857" cy="1328023"/>
          </a:xfrm>
          <a:prstGeom prst="wedgeRoundRectCallout">
            <a:avLst>
              <a:gd name="adj1" fmla="val -16752"/>
              <a:gd name="adj2" fmla="val 28863"/>
              <a:gd name="adj3" fmla="val 16667"/>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vi-VN" altLang="en-US" sz="2400">
                <a:solidFill>
                  <a:schemeClr val="tx1"/>
                </a:solidFill>
                <a:latin typeface="UTM Avo"/>
                <a:cs typeface="Calibri" panose="020F0502020204030204" pitchFamily="34" charset="0"/>
              </a:rPr>
              <a:t>- Tiêu hóa thức ăn, hòa tan một số chất dinh dưỡng. </a:t>
            </a:r>
          </a:p>
        </p:txBody>
      </p:sp>
      <p:sp>
        <p:nvSpPr>
          <p:cNvPr id="22" name="文本框 34">
            <a:extLst>
              <a:ext uri="{FF2B5EF4-FFF2-40B4-BE49-F238E27FC236}">
                <a16:creationId xmlns:a16="http://schemas.microsoft.com/office/drawing/2014/main" id="{4D1C36C4-C577-22D2-6AF3-AB390323CB2F}"/>
              </a:ext>
            </a:extLst>
          </p:cNvPr>
          <p:cNvSpPr txBox="1"/>
          <p:nvPr/>
        </p:nvSpPr>
        <p:spPr>
          <a:xfrm>
            <a:off x="3383531" y="3121028"/>
            <a:ext cx="2307774" cy="919401"/>
          </a:xfrm>
          <a:prstGeom prst="wedgeRoundRectCallout">
            <a:avLst>
              <a:gd name="adj1" fmla="val -16752"/>
              <a:gd name="adj2" fmla="val 28863"/>
              <a:gd name="adj3" fmla="val 16667"/>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vi-VN" altLang="en-US" sz="2400">
                <a:solidFill>
                  <a:schemeClr val="tx1"/>
                </a:solidFill>
                <a:latin typeface="UTM Avo"/>
                <a:cs typeface="Calibri" panose="020F0502020204030204" pitchFamily="34" charset="0"/>
              </a:rPr>
              <a:t>- Vận chuyển đi khắp cơ thể</a:t>
            </a:r>
          </a:p>
        </p:txBody>
      </p:sp>
      <p:sp>
        <p:nvSpPr>
          <p:cNvPr id="24" name="文本框 34">
            <a:extLst>
              <a:ext uri="{FF2B5EF4-FFF2-40B4-BE49-F238E27FC236}">
                <a16:creationId xmlns:a16="http://schemas.microsoft.com/office/drawing/2014/main" id="{4D1C36C4-C577-22D2-6AF3-AB390323CB2F}"/>
              </a:ext>
            </a:extLst>
          </p:cNvPr>
          <p:cNvSpPr txBox="1"/>
          <p:nvPr/>
        </p:nvSpPr>
        <p:spPr>
          <a:xfrm>
            <a:off x="5050968" y="4068524"/>
            <a:ext cx="2808515" cy="1736646"/>
          </a:xfrm>
          <a:prstGeom prst="wedgeRoundRectCallout">
            <a:avLst>
              <a:gd name="adj1" fmla="val -16752"/>
              <a:gd name="adj2" fmla="val 28863"/>
              <a:gd name="adj3" fmla="val 16667"/>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vi-VN" altLang="en-US" sz="2400">
                <a:solidFill>
                  <a:schemeClr val="tx1"/>
                </a:solidFill>
                <a:latin typeface="UTM Avo"/>
                <a:cs typeface="Calibri" panose="020F0502020204030204" pitchFamily="34" charset="0"/>
              </a:rPr>
              <a:t>- Đào thải các chất độc, chất cặn bã qua nước tiểu, mồ hôi, phân.</a:t>
            </a:r>
          </a:p>
        </p:txBody>
      </p:sp>
      <p:sp>
        <p:nvSpPr>
          <p:cNvPr id="25" name="文本框 34">
            <a:extLst>
              <a:ext uri="{FF2B5EF4-FFF2-40B4-BE49-F238E27FC236}">
                <a16:creationId xmlns:a16="http://schemas.microsoft.com/office/drawing/2014/main" id="{4D1C36C4-C577-22D2-6AF3-AB390323CB2F}"/>
              </a:ext>
            </a:extLst>
          </p:cNvPr>
          <p:cNvSpPr txBox="1"/>
          <p:nvPr/>
        </p:nvSpPr>
        <p:spPr>
          <a:xfrm>
            <a:off x="7267431" y="2977714"/>
            <a:ext cx="2170860" cy="1328023"/>
          </a:xfrm>
          <a:prstGeom prst="wedgeRoundRectCallout">
            <a:avLst>
              <a:gd name="adj1" fmla="val -16752"/>
              <a:gd name="adj2" fmla="val 28863"/>
              <a:gd name="adj3" fmla="val 16667"/>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vi-VN" altLang="en-US" sz="2400">
                <a:solidFill>
                  <a:schemeClr val="tx1"/>
                </a:solidFill>
                <a:latin typeface="UTM Avo"/>
                <a:cs typeface="Calibri" panose="020F0502020204030204" pitchFamily="34" charset="0"/>
              </a:rPr>
              <a:t>- Làm mát cơ thể khi ra mồ hôi.</a:t>
            </a:r>
          </a:p>
        </p:txBody>
      </p:sp>
    </p:spTree>
    <p:extLst>
      <p:ext uri="{BB962C8B-B14F-4D97-AF65-F5344CB8AC3E}">
        <p14:creationId xmlns:p14="http://schemas.microsoft.com/office/powerpoint/2010/main" val="332557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style.rotation</p:attrName>
                                        </p:attrNameLst>
                                      </p:cBhvr>
                                      <p:tavLst>
                                        <p:tav tm="0">
                                          <p:val>
                                            <p:fltVal val="90"/>
                                          </p:val>
                                        </p:tav>
                                        <p:tav tm="100000">
                                          <p:val>
                                            <p:fltVal val="0"/>
                                          </p:val>
                                        </p:tav>
                                      </p:tavLst>
                                    </p:anim>
                                    <p:animEffect transition="in" filter="fade">
                                      <p:cBhvr>
                                        <p:cTn id="45" dur="1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ppt_w</p:attrName>
                                        </p:attrNameLst>
                                      </p:cBhvr>
                                      <p:tavLst>
                                        <p:tav tm="0">
                                          <p:val>
                                            <p:fltVal val="0"/>
                                          </p:val>
                                        </p:tav>
                                        <p:tav tm="100000">
                                          <p:val>
                                            <p:strVal val="#ppt_w"/>
                                          </p:val>
                                        </p:tav>
                                      </p:tavLst>
                                    </p:anim>
                                    <p:anim calcmode="lin" valueType="num">
                                      <p:cBhvr>
                                        <p:cTn id="51" dur="1000" fill="hold"/>
                                        <p:tgtEl>
                                          <p:spTgt spid="22"/>
                                        </p:tgtEl>
                                        <p:attrNameLst>
                                          <p:attrName>ppt_h</p:attrName>
                                        </p:attrNameLst>
                                      </p:cBhvr>
                                      <p:tavLst>
                                        <p:tav tm="0">
                                          <p:val>
                                            <p:fltVal val="0"/>
                                          </p:val>
                                        </p:tav>
                                        <p:tav tm="100000">
                                          <p:val>
                                            <p:strVal val="#ppt_h"/>
                                          </p:val>
                                        </p:tav>
                                      </p:tavLst>
                                    </p:anim>
                                    <p:anim calcmode="lin" valueType="num">
                                      <p:cBhvr>
                                        <p:cTn id="52" dur="1000" fill="hold"/>
                                        <p:tgtEl>
                                          <p:spTgt spid="22"/>
                                        </p:tgtEl>
                                        <p:attrNameLst>
                                          <p:attrName>style.rotation</p:attrName>
                                        </p:attrNameLst>
                                      </p:cBhvr>
                                      <p:tavLst>
                                        <p:tav tm="0">
                                          <p:val>
                                            <p:fltVal val="90"/>
                                          </p:val>
                                        </p:tav>
                                        <p:tav tm="100000">
                                          <p:val>
                                            <p:fltVal val="0"/>
                                          </p:val>
                                        </p:tav>
                                      </p:tavLst>
                                    </p:anim>
                                    <p:animEffect transition="in" filter="fade">
                                      <p:cBhvr>
                                        <p:cTn id="53" dur="10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1000" fill="hold"/>
                                        <p:tgtEl>
                                          <p:spTgt spid="24"/>
                                        </p:tgtEl>
                                        <p:attrNameLst>
                                          <p:attrName>ppt_w</p:attrName>
                                        </p:attrNameLst>
                                      </p:cBhvr>
                                      <p:tavLst>
                                        <p:tav tm="0">
                                          <p:val>
                                            <p:fltVal val="0"/>
                                          </p:val>
                                        </p:tav>
                                        <p:tav tm="100000">
                                          <p:val>
                                            <p:strVal val="#ppt_w"/>
                                          </p:val>
                                        </p:tav>
                                      </p:tavLst>
                                    </p:anim>
                                    <p:anim calcmode="lin" valueType="num">
                                      <p:cBhvr>
                                        <p:cTn id="59" dur="1000" fill="hold"/>
                                        <p:tgtEl>
                                          <p:spTgt spid="24"/>
                                        </p:tgtEl>
                                        <p:attrNameLst>
                                          <p:attrName>ppt_h</p:attrName>
                                        </p:attrNameLst>
                                      </p:cBhvr>
                                      <p:tavLst>
                                        <p:tav tm="0">
                                          <p:val>
                                            <p:fltVal val="0"/>
                                          </p:val>
                                        </p:tav>
                                        <p:tav tm="100000">
                                          <p:val>
                                            <p:strVal val="#ppt_h"/>
                                          </p:val>
                                        </p:tav>
                                      </p:tavLst>
                                    </p:anim>
                                    <p:anim calcmode="lin" valueType="num">
                                      <p:cBhvr>
                                        <p:cTn id="60" dur="1000" fill="hold"/>
                                        <p:tgtEl>
                                          <p:spTgt spid="24"/>
                                        </p:tgtEl>
                                        <p:attrNameLst>
                                          <p:attrName>style.rotation</p:attrName>
                                        </p:attrNameLst>
                                      </p:cBhvr>
                                      <p:tavLst>
                                        <p:tav tm="0">
                                          <p:val>
                                            <p:fltVal val="90"/>
                                          </p:val>
                                        </p:tav>
                                        <p:tav tm="100000">
                                          <p:val>
                                            <p:fltVal val="0"/>
                                          </p:val>
                                        </p:tav>
                                      </p:tavLst>
                                    </p:anim>
                                    <p:animEffect transition="in" filter="fade">
                                      <p:cBhvr>
                                        <p:cTn id="61" dur="1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1000" fill="hold"/>
                                        <p:tgtEl>
                                          <p:spTgt spid="25"/>
                                        </p:tgtEl>
                                        <p:attrNameLst>
                                          <p:attrName>ppt_w</p:attrName>
                                        </p:attrNameLst>
                                      </p:cBhvr>
                                      <p:tavLst>
                                        <p:tav tm="0">
                                          <p:val>
                                            <p:fltVal val="0"/>
                                          </p:val>
                                        </p:tav>
                                        <p:tav tm="100000">
                                          <p:val>
                                            <p:strVal val="#ppt_w"/>
                                          </p:val>
                                        </p:tav>
                                      </p:tavLst>
                                    </p:anim>
                                    <p:anim calcmode="lin" valueType="num">
                                      <p:cBhvr>
                                        <p:cTn id="67" dur="1000" fill="hold"/>
                                        <p:tgtEl>
                                          <p:spTgt spid="25"/>
                                        </p:tgtEl>
                                        <p:attrNameLst>
                                          <p:attrName>ppt_h</p:attrName>
                                        </p:attrNameLst>
                                      </p:cBhvr>
                                      <p:tavLst>
                                        <p:tav tm="0">
                                          <p:val>
                                            <p:fltVal val="0"/>
                                          </p:val>
                                        </p:tav>
                                        <p:tav tm="100000">
                                          <p:val>
                                            <p:strVal val="#ppt_h"/>
                                          </p:val>
                                        </p:tav>
                                      </p:tavLst>
                                    </p:anim>
                                    <p:anim calcmode="lin" valueType="num">
                                      <p:cBhvr>
                                        <p:cTn id="68" dur="1000" fill="hold"/>
                                        <p:tgtEl>
                                          <p:spTgt spid="25"/>
                                        </p:tgtEl>
                                        <p:attrNameLst>
                                          <p:attrName>style.rotation</p:attrName>
                                        </p:attrNameLst>
                                      </p:cBhvr>
                                      <p:tavLst>
                                        <p:tav tm="0">
                                          <p:val>
                                            <p:fltVal val="90"/>
                                          </p:val>
                                        </p:tav>
                                        <p:tav tm="100000">
                                          <p:val>
                                            <p:fltVal val="0"/>
                                          </p:val>
                                        </p:tav>
                                      </p:tavLst>
                                    </p:anim>
                                    <p:animEffect transition="in" filter="fade">
                                      <p:cBhvr>
                                        <p:cTn id="6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6" grpId="0" animBg="1"/>
      <p:bldP spid="17" grpId="0" animBg="1"/>
      <p:bldP spid="18" grpId="0" animBg="1"/>
      <p:bldP spid="19" grpId="0" animBg="1"/>
      <p:bldP spid="21" grpId="0"/>
      <p:bldP spid="22"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9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dmin\Downloads\image (5).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p:spPr>
      </p:pic>
    </p:spTree>
    <p:extLst>
      <p:ext uri="{BB962C8B-B14F-4D97-AF65-F5344CB8AC3E}">
        <p14:creationId xmlns:p14="http://schemas.microsoft.com/office/powerpoint/2010/main" val="41755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9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Admin\Downloads\image (10).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35208"/>
          </a:xfrm>
          <a:prstGeom prst="rect">
            <a:avLst/>
          </a:prstGeom>
          <a:noFill/>
          <a:ln>
            <a:noFill/>
          </a:ln>
        </p:spPr>
      </p:pic>
    </p:spTree>
    <p:extLst>
      <p:ext uri="{BB962C8B-B14F-4D97-AF65-F5344CB8AC3E}">
        <p14:creationId xmlns:p14="http://schemas.microsoft.com/office/powerpoint/2010/main" val="35698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007CB7-1726-63B3-4E47-89037625B803}"/>
              </a:ext>
            </a:extLst>
          </p:cNvPr>
          <p:cNvPicPr>
            <a:picLocks noChangeAspect="1"/>
          </p:cNvPicPr>
          <p:nvPr/>
        </p:nvPicPr>
        <p:blipFill>
          <a:blip r:embed="rId3"/>
          <a:stretch>
            <a:fillRect/>
          </a:stretch>
        </p:blipFill>
        <p:spPr>
          <a:xfrm>
            <a:off x="955135" y="789709"/>
            <a:ext cx="10281729" cy="4848857"/>
          </a:xfrm>
          <a:prstGeom prst="rect">
            <a:avLst/>
          </a:prstGeom>
        </p:spPr>
      </p:pic>
      <p:sp>
        <p:nvSpPr>
          <p:cNvPr id="3" name="TextBox 2">
            <a:extLst>
              <a:ext uri="{FF2B5EF4-FFF2-40B4-BE49-F238E27FC236}">
                <a16:creationId xmlns:a16="http://schemas.microsoft.com/office/drawing/2014/main" id="{6A45511E-7F7E-0148-0DF7-9298AA058478}"/>
              </a:ext>
            </a:extLst>
          </p:cNvPr>
          <p:cNvSpPr txBox="1"/>
          <p:nvPr/>
        </p:nvSpPr>
        <p:spPr>
          <a:xfrm>
            <a:off x="2156037" y="3214137"/>
            <a:ext cx="7879923" cy="1169551"/>
          </a:xfrm>
          <a:prstGeom prst="rect">
            <a:avLst/>
          </a:prstGeom>
          <a:noFill/>
        </p:spPr>
        <p:txBody>
          <a:bodyPr wrap="square" rtlCol="0">
            <a:spAutoFit/>
          </a:bodyPr>
          <a:lstStyle/>
          <a:p>
            <a:pPr algn="ctr">
              <a:spcAft>
                <a:spcPts val="1800"/>
              </a:spcAft>
            </a:pPr>
            <a:r>
              <a:rPr lang="en-US" sz="7000" b="1">
                <a:solidFill>
                  <a:srgbClr val="FFFF00"/>
                </a:solidFill>
                <a:effectLst>
                  <a:outerShdw blurRad="38100" dist="38100" dir="2700000" algn="tl">
                    <a:srgbClr val="000000">
                      <a:alpha val="43137"/>
                    </a:srgbClr>
                  </a:outerShdw>
                </a:effectLst>
                <a:latin typeface="UTM Avenida" panose="02040603050506020204" pitchFamily="18" charset="0"/>
              </a:rPr>
              <a:t>CỦNG CỐ - DẶN DÒ</a:t>
            </a:r>
            <a:endParaRPr lang="en-US" sz="7000" b="1" dirty="0">
              <a:solidFill>
                <a:srgbClr val="FFFF00"/>
              </a:solidFill>
              <a:effectLst>
                <a:outerShdw blurRad="38100" dist="38100" dir="2700000" algn="tl">
                  <a:srgbClr val="000000">
                    <a:alpha val="43137"/>
                  </a:srgbClr>
                </a:outerShdw>
              </a:effectLst>
              <a:latin typeface="UTM Avenida" panose="02040603050506020204" pitchFamily="18" charset="0"/>
            </a:endParaRPr>
          </a:p>
        </p:txBody>
      </p:sp>
    </p:spTree>
    <p:extLst>
      <p:ext uri="{BB962C8B-B14F-4D97-AF65-F5344CB8AC3E}">
        <p14:creationId xmlns:p14="http://schemas.microsoft.com/office/powerpoint/2010/main" val="311745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Thật Đáng Chê - Bé Bảo An, Hồng Ân, Hoàng Bách, Ben Lee _ Mầm Chồi Lá.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131626"/>
          </a:xfrm>
          <a:prstGeom prst="rect">
            <a:avLst/>
          </a:prstGeom>
        </p:spPr>
      </p:pic>
    </p:spTree>
    <p:extLst>
      <p:ext uri="{BB962C8B-B14F-4D97-AF65-F5344CB8AC3E}">
        <p14:creationId xmlns:p14="http://schemas.microsoft.com/office/powerpoint/2010/main" val="39768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6DE91D5-CC05-EC36-7572-FF992A57B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291" y="93914"/>
            <a:ext cx="7057791" cy="6447657"/>
          </a:xfrm>
          <a:prstGeom prst="rect">
            <a:avLst/>
          </a:prstGeom>
        </p:spPr>
      </p:pic>
      <p:pic>
        <p:nvPicPr>
          <p:cNvPr id="4" name="Picture 3">
            <a:extLst>
              <a:ext uri="{FF2B5EF4-FFF2-40B4-BE49-F238E27FC236}">
                <a16:creationId xmlns:a16="http://schemas.microsoft.com/office/drawing/2014/main" id="{88A5E2D4-5646-F784-96AF-3BA86A73A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095" r="4460" b="25617"/>
          <a:stretch/>
        </p:blipFill>
        <p:spPr>
          <a:xfrm>
            <a:off x="5694359" y="3206909"/>
            <a:ext cx="6592076" cy="3814699"/>
          </a:xfrm>
          <a:prstGeom prst="rect">
            <a:avLst/>
          </a:prstGeom>
        </p:spPr>
      </p:pic>
      <p:sp>
        <p:nvSpPr>
          <p:cNvPr id="5" name="Cloud 4">
            <a:extLst>
              <a:ext uri="{FF2B5EF4-FFF2-40B4-BE49-F238E27FC236}">
                <a16:creationId xmlns:a16="http://schemas.microsoft.com/office/drawing/2014/main" id="{F1F45B5A-EF4B-D203-1D00-49D682A11E00}"/>
              </a:ext>
            </a:extLst>
          </p:cNvPr>
          <p:cNvSpPr/>
          <p:nvPr/>
        </p:nvSpPr>
        <p:spPr>
          <a:xfrm>
            <a:off x="97893" y="-50349"/>
            <a:ext cx="5770796" cy="30910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id="{EC9DADD5-C465-0649-1CA8-C12138479F00}"/>
              </a:ext>
            </a:extLst>
          </p:cNvPr>
          <p:cNvSpPr txBox="1"/>
          <p:nvPr/>
        </p:nvSpPr>
        <p:spPr>
          <a:xfrm>
            <a:off x="259391" y="481326"/>
            <a:ext cx="5075849" cy="1754326"/>
          </a:xfrm>
          <a:prstGeom prst="rect">
            <a:avLst/>
          </a:prstGeom>
          <a:noFill/>
        </p:spPr>
        <p:txBody>
          <a:bodyPr wrap="square" rtlCol="0">
            <a:spAutoFit/>
          </a:bodyPr>
          <a:lstStyle/>
          <a:p>
            <a:pPr algn="ctr" defTabSz="914309">
              <a:defRPr/>
            </a:pPr>
            <a:r>
              <a:rPr lang="en-US" sz="5400" dirty="0" err="1">
                <a:ln w="19050">
                  <a:solidFill>
                    <a:prstClr val="white">
                      <a:lumMod val="50000"/>
                    </a:prstClr>
                  </a:solidFill>
                </a:ln>
                <a:solidFill>
                  <a:srgbClr val="FFC000">
                    <a:lumMod val="60000"/>
                    <a:lumOff val="40000"/>
                  </a:srgbClr>
                </a:solidFill>
                <a:latin typeface="UVN Banh Mi" pitchFamily="2" charset="0"/>
              </a:rPr>
              <a:t>Tạm</a:t>
            </a:r>
            <a:r>
              <a:rPr lang="en-US" sz="5400" dirty="0">
                <a:ln w="19050">
                  <a:solidFill>
                    <a:prstClr val="white">
                      <a:lumMod val="50000"/>
                    </a:prstClr>
                  </a:solidFill>
                </a:ln>
                <a:solidFill>
                  <a:srgbClr val="FFC000">
                    <a:lumMod val="60000"/>
                    <a:lumOff val="40000"/>
                  </a:srgbClr>
                </a:solidFill>
                <a:latin typeface="UVN Banh Mi" pitchFamily="2" charset="0"/>
              </a:rPr>
              <a:t> </a:t>
            </a:r>
            <a:r>
              <a:rPr lang="en-US" sz="5400" dirty="0" err="1">
                <a:ln w="19050">
                  <a:solidFill>
                    <a:prstClr val="white">
                      <a:lumMod val="50000"/>
                    </a:prstClr>
                  </a:solidFill>
                </a:ln>
                <a:solidFill>
                  <a:srgbClr val="FFC000">
                    <a:lumMod val="60000"/>
                    <a:lumOff val="40000"/>
                  </a:srgbClr>
                </a:solidFill>
                <a:latin typeface="UVN Banh Mi" pitchFamily="2" charset="0"/>
              </a:rPr>
              <a:t>biệt</a:t>
            </a:r>
            <a:r>
              <a:rPr lang="en-US" sz="5400" dirty="0">
                <a:ln w="19050">
                  <a:solidFill>
                    <a:prstClr val="white">
                      <a:lumMod val="50000"/>
                    </a:prstClr>
                  </a:solidFill>
                </a:ln>
                <a:solidFill>
                  <a:srgbClr val="FFC000">
                    <a:lumMod val="60000"/>
                    <a:lumOff val="40000"/>
                  </a:srgbClr>
                </a:solidFill>
                <a:latin typeface="UVN Banh Mi" pitchFamily="2" charset="0"/>
              </a:rPr>
              <a:t> </a:t>
            </a:r>
            <a:r>
              <a:rPr lang="en-US" sz="5400" dirty="0" err="1">
                <a:ln w="19050">
                  <a:solidFill>
                    <a:prstClr val="white">
                      <a:lumMod val="50000"/>
                    </a:prstClr>
                  </a:solidFill>
                </a:ln>
                <a:solidFill>
                  <a:srgbClr val="FFC000">
                    <a:lumMod val="60000"/>
                    <a:lumOff val="40000"/>
                  </a:srgbClr>
                </a:solidFill>
                <a:latin typeface="UVN Banh Mi" pitchFamily="2" charset="0"/>
              </a:rPr>
              <a:t>và</a:t>
            </a:r>
            <a:r>
              <a:rPr lang="en-US" sz="5400" dirty="0">
                <a:ln w="19050">
                  <a:solidFill>
                    <a:prstClr val="white">
                      <a:lumMod val="50000"/>
                    </a:prstClr>
                  </a:solidFill>
                </a:ln>
                <a:solidFill>
                  <a:srgbClr val="FFC000">
                    <a:lumMod val="60000"/>
                    <a:lumOff val="40000"/>
                  </a:srgbClr>
                </a:solidFill>
                <a:latin typeface="UVN Banh Mi" pitchFamily="2" charset="0"/>
              </a:rPr>
              <a:t> </a:t>
            </a:r>
            <a:endParaRPr lang="vi-VN" sz="5400" dirty="0">
              <a:ln w="19050">
                <a:solidFill>
                  <a:prstClr val="white">
                    <a:lumMod val="50000"/>
                  </a:prstClr>
                </a:solidFill>
              </a:ln>
              <a:solidFill>
                <a:srgbClr val="FFC000">
                  <a:lumMod val="60000"/>
                  <a:lumOff val="40000"/>
                </a:srgbClr>
              </a:solidFill>
              <a:latin typeface="UVN Banh Mi" pitchFamily="2" charset="0"/>
            </a:endParaRPr>
          </a:p>
          <a:p>
            <a:pPr algn="ctr" defTabSz="914309">
              <a:defRPr/>
            </a:pPr>
            <a:r>
              <a:rPr lang="en-US" sz="5400" dirty="0" err="1">
                <a:ln w="19050">
                  <a:solidFill>
                    <a:prstClr val="white">
                      <a:lumMod val="50000"/>
                    </a:prstClr>
                  </a:solidFill>
                </a:ln>
                <a:solidFill>
                  <a:srgbClr val="FFC000">
                    <a:lumMod val="60000"/>
                    <a:lumOff val="40000"/>
                  </a:srgbClr>
                </a:solidFill>
                <a:latin typeface="UVN Banh Mi" pitchFamily="2" charset="0"/>
              </a:rPr>
              <a:t>hẹn</a:t>
            </a:r>
            <a:r>
              <a:rPr lang="en-US" sz="5400" dirty="0">
                <a:ln w="19050">
                  <a:solidFill>
                    <a:prstClr val="white">
                      <a:lumMod val="50000"/>
                    </a:prstClr>
                  </a:solidFill>
                </a:ln>
                <a:solidFill>
                  <a:srgbClr val="FFC000">
                    <a:lumMod val="60000"/>
                    <a:lumOff val="40000"/>
                  </a:srgbClr>
                </a:solidFill>
                <a:latin typeface="UVN Banh Mi" pitchFamily="2" charset="0"/>
              </a:rPr>
              <a:t> </a:t>
            </a:r>
            <a:r>
              <a:rPr lang="en-US" sz="5400" dirty="0" err="1">
                <a:ln w="19050">
                  <a:solidFill>
                    <a:prstClr val="white">
                      <a:lumMod val="50000"/>
                    </a:prstClr>
                  </a:solidFill>
                </a:ln>
                <a:solidFill>
                  <a:srgbClr val="FFC000">
                    <a:lumMod val="60000"/>
                    <a:lumOff val="40000"/>
                  </a:srgbClr>
                </a:solidFill>
                <a:latin typeface="UVN Banh Mi" pitchFamily="2" charset="0"/>
              </a:rPr>
              <a:t>gặp</a:t>
            </a:r>
            <a:r>
              <a:rPr lang="en-US" sz="5400" dirty="0">
                <a:ln w="19050">
                  <a:solidFill>
                    <a:prstClr val="white">
                      <a:lumMod val="50000"/>
                    </a:prstClr>
                  </a:solidFill>
                </a:ln>
                <a:solidFill>
                  <a:srgbClr val="FFC000">
                    <a:lumMod val="60000"/>
                    <a:lumOff val="40000"/>
                  </a:srgbClr>
                </a:solidFill>
                <a:latin typeface="UVN Banh Mi" pitchFamily="2" charset="0"/>
              </a:rPr>
              <a:t> </a:t>
            </a:r>
            <a:r>
              <a:rPr lang="en-US" sz="5400" dirty="0" err="1">
                <a:ln w="19050">
                  <a:solidFill>
                    <a:prstClr val="white">
                      <a:lumMod val="50000"/>
                    </a:prstClr>
                  </a:solidFill>
                </a:ln>
                <a:solidFill>
                  <a:srgbClr val="FFC000">
                    <a:lumMod val="60000"/>
                    <a:lumOff val="40000"/>
                  </a:srgbClr>
                </a:solidFill>
                <a:latin typeface="UVN Banh Mi" pitchFamily="2" charset="0"/>
              </a:rPr>
              <a:t>lại</a:t>
            </a:r>
            <a:r>
              <a:rPr lang="vi-VN" sz="5400" dirty="0">
                <a:ln w="19050">
                  <a:solidFill>
                    <a:prstClr val="white">
                      <a:lumMod val="50000"/>
                    </a:prstClr>
                  </a:solidFill>
                </a:ln>
                <a:solidFill>
                  <a:srgbClr val="FFC000">
                    <a:lumMod val="60000"/>
                    <a:lumOff val="40000"/>
                  </a:srgbClr>
                </a:solidFill>
                <a:latin typeface="UVN Banh Mi" pitchFamily="2" charset="0"/>
              </a:rPr>
              <a:t>  </a:t>
            </a:r>
            <a:endParaRPr lang="en-GB" sz="5400" dirty="0">
              <a:ln w="19050">
                <a:solidFill>
                  <a:prstClr val="white">
                    <a:lumMod val="50000"/>
                  </a:prstClr>
                </a:solidFill>
              </a:ln>
              <a:solidFill>
                <a:srgbClr val="FFC000">
                  <a:lumMod val="60000"/>
                  <a:lumOff val="40000"/>
                </a:srgbClr>
              </a:solidFill>
              <a:latin typeface="UVN Banh Mi" pitchFamily="2" charset="0"/>
            </a:endParaRPr>
          </a:p>
        </p:txBody>
      </p:sp>
      <p:pic>
        <p:nvPicPr>
          <p:cNvPr id="7" name="Picture 6">
            <a:extLst>
              <a:ext uri="{FF2B5EF4-FFF2-40B4-BE49-F238E27FC236}">
                <a16:creationId xmlns:a16="http://schemas.microsoft.com/office/drawing/2014/main" id="{7C38164A-9239-CE38-D4D8-E293ED439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8206" y="217607"/>
            <a:ext cx="1293568" cy="1418019"/>
          </a:xfrm>
          <a:prstGeom prst="rect">
            <a:avLst/>
          </a:prstGeom>
        </p:spPr>
      </p:pic>
      <p:pic>
        <p:nvPicPr>
          <p:cNvPr id="8" name="Picture 7">
            <a:extLst>
              <a:ext uri="{FF2B5EF4-FFF2-40B4-BE49-F238E27FC236}">
                <a16:creationId xmlns:a16="http://schemas.microsoft.com/office/drawing/2014/main" id="{60347CBE-B40F-0E64-0DB5-BCF61BE6D0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7816" y="93914"/>
            <a:ext cx="1556645" cy="1064739"/>
          </a:xfrm>
          <a:prstGeom prst="rect">
            <a:avLst/>
          </a:prstGeom>
        </p:spPr>
      </p:pic>
      <p:pic>
        <p:nvPicPr>
          <p:cNvPr id="9" name="Picture 8">
            <a:extLst>
              <a:ext uri="{FF2B5EF4-FFF2-40B4-BE49-F238E27FC236}">
                <a16:creationId xmlns:a16="http://schemas.microsoft.com/office/drawing/2014/main" id="{52BD2C51-6543-E6F8-9445-7DAD9AD9B7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727217" y="800640"/>
            <a:ext cx="1046828" cy="716026"/>
          </a:xfrm>
          <a:prstGeom prst="rect">
            <a:avLst/>
          </a:prstGeom>
        </p:spPr>
      </p:pic>
    </p:spTree>
    <p:extLst>
      <p:ext uri="{BB962C8B-B14F-4D97-AF65-F5344CB8AC3E}">
        <p14:creationId xmlns:p14="http://schemas.microsoft.com/office/powerpoint/2010/main" val="84129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65"/>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F967C45-18F1-D89D-C966-763D99AA3BA7}"/>
              </a:ext>
            </a:extLst>
          </p:cNvPr>
          <p:cNvPicPr>
            <a:picLocks noChangeAspect="1"/>
          </p:cNvPicPr>
          <p:nvPr/>
        </p:nvPicPr>
        <p:blipFill>
          <a:blip r:embed="rId3"/>
          <a:srcRect/>
          <a:stretch>
            <a:fillRect/>
          </a:stretch>
        </p:blipFill>
        <p:spPr>
          <a:xfrm flipH="1">
            <a:off x="0" y="1513115"/>
            <a:ext cx="3307604" cy="5040086"/>
          </a:xfrm>
          <a:prstGeom prst="rect">
            <a:avLst/>
          </a:prstGeom>
          <a:effectLst>
            <a:outerShdw blurRad="76200" dir="13500000" sy="23000" kx="1200000" algn="br" rotWithShape="0">
              <a:prstClr val="black">
                <a:alpha val="20000"/>
              </a:prstClr>
            </a:outerShdw>
          </a:effectLst>
        </p:spPr>
      </p:pic>
      <p:sp>
        <p:nvSpPr>
          <p:cNvPr id="7" name="文本框 34">
            <a:extLst>
              <a:ext uri="{FF2B5EF4-FFF2-40B4-BE49-F238E27FC236}">
                <a16:creationId xmlns:a16="http://schemas.microsoft.com/office/drawing/2014/main" id="{728951D6-0208-8758-C6AE-2E9E427F2E66}"/>
              </a:ext>
            </a:extLst>
          </p:cNvPr>
          <p:cNvSpPr txBox="1"/>
          <p:nvPr/>
        </p:nvSpPr>
        <p:spPr>
          <a:xfrm>
            <a:off x="6074032" y="158503"/>
            <a:ext cx="5973108" cy="1191816"/>
          </a:xfrm>
          <a:prstGeom prst="wedgeRoundRectCallout">
            <a:avLst>
              <a:gd name="adj1" fmla="val -109008"/>
              <a:gd name="adj2" fmla="val 131184"/>
              <a:gd name="adj3" fmla="val 1666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fontAlgn="base">
              <a:spcBef>
                <a:spcPct val="0"/>
              </a:spcBef>
              <a:spcAft>
                <a:spcPct val="0"/>
              </a:spcAft>
              <a:defRPr/>
            </a:pPr>
            <a:r>
              <a:rPr lang="en-US" altLang="en-US" sz="3200">
                <a:solidFill>
                  <a:srgbClr val="E7E6E6">
                    <a:lumMod val="25000"/>
                  </a:srgbClr>
                </a:solidFill>
                <a:latin typeface="UTM Avo" panose="02040603050506020204" pitchFamily="18" charset="0"/>
                <a:cs typeface="Calibri" panose="020F0502020204030204" pitchFamily="34" charset="0"/>
              </a:rPr>
              <a:t>Các em có biết vì sao Cò bị đau bụng? </a:t>
            </a:r>
            <a:endParaRPr kumimoji="0" lang="en-US" altLang="en-US" sz="3200" i="0" u="none" strike="noStrike" kern="1200" cap="none" spc="0" normalizeH="0" baseline="0" noProof="0" dirty="0">
              <a:ln>
                <a:noFill/>
              </a:ln>
              <a:solidFill>
                <a:srgbClr val="E7E6E6">
                  <a:lumMod val="25000"/>
                </a:srgbClr>
              </a:solidFill>
              <a:effectLst/>
              <a:uLnTx/>
              <a:uFillTx/>
              <a:latin typeface="UTM Avo" panose="02040603050506020204" pitchFamily="18" charset="0"/>
              <a:ea typeface="思源黑体 CN"/>
              <a:cs typeface="Calibri" panose="020F0502020204030204" pitchFamily="34" charset="0"/>
            </a:endParaRPr>
          </a:p>
        </p:txBody>
      </p:sp>
      <p:sp>
        <p:nvSpPr>
          <p:cNvPr id="9" name="文本框 34">
            <a:extLst>
              <a:ext uri="{FF2B5EF4-FFF2-40B4-BE49-F238E27FC236}">
                <a16:creationId xmlns:a16="http://schemas.microsoft.com/office/drawing/2014/main" id="{728951D6-0208-8758-C6AE-2E9E427F2E66}"/>
              </a:ext>
            </a:extLst>
          </p:cNvPr>
          <p:cNvSpPr txBox="1"/>
          <p:nvPr/>
        </p:nvSpPr>
        <p:spPr>
          <a:xfrm>
            <a:off x="6096000" y="158503"/>
            <a:ext cx="5973108" cy="1191816"/>
          </a:xfrm>
          <a:prstGeom prst="wedgeRoundRectCallout">
            <a:avLst>
              <a:gd name="adj1" fmla="val -109008"/>
              <a:gd name="adj2" fmla="val 131184"/>
              <a:gd name="adj3" fmla="val 1666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fontAlgn="base">
              <a:spcBef>
                <a:spcPct val="0"/>
              </a:spcBef>
              <a:spcAft>
                <a:spcPct val="0"/>
              </a:spcAft>
              <a:defRPr/>
            </a:pPr>
            <a:r>
              <a:rPr lang="vi-VN" altLang="en-US" sz="3200">
                <a:solidFill>
                  <a:srgbClr val="E7E6E6">
                    <a:lumMod val="25000"/>
                  </a:srgbClr>
                </a:solidFill>
                <a:latin typeface="UTM Avo" panose="02040603050506020204" pitchFamily="18" charset="0"/>
                <a:cs typeface="Calibri" panose="020F0502020204030204" pitchFamily="34" charset="0"/>
              </a:rPr>
              <a:t>Em hãy kể tên 1 món ăn em thích nhất</a:t>
            </a:r>
          </a:p>
        </p:txBody>
      </p:sp>
      <p:sp>
        <p:nvSpPr>
          <p:cNvPr id="10" name="文本框 34">
            <a:extLst>
              <a:ext uri="{FF2B5EF4-FFF2-40B4-BE49-F238E27FC236}">
                <a16:creationId xmlns:a16="http://schemas.microsoft.com/office/drawing/2014/main" id="{728951D6-0208-8758-C6AE-2E9E427F2E66}"/>
              </a:ext>
            </a:extLst>
          </p:cNvPr>
          <p:cNvSpPr txBox="1"/>
          <p:nvPr/>
        </p:nvSpPr>
        <p:spPr>
          <a:xfrm>
            <a:off x="6114231" y="130431"/>
            <a:ext cx="5973108" cy="1191816"/>
          </a:xfrm>
          <a:prstGeom prst="wedgeRoundRectCallout">
            <a:avLst>
              <a:gd name="adj1" fmla="val -109008"/>
              <a:gd name="adj2" fmla="val 131184"/>
              <a:gd name="adj3" fmla="val 1666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fontAlgn="base">
              <a:spcBef>
                <a:spcPct val="0"/>
              </a:spcBef>
              <a:spcAft>
                <a:spcPct val="0"/>
              </a:spcAft>
              <a:defRPr/>
            </a:pPr>
            <a:r>
              <a:rPr lang="vi-VN" altLang="en-US" sz="3200">
                <a:solidFill>
                  <a:srgbClr val="E7E6E6">
                    <a:lumMod val="25000"/>
                  </a:srgbClr>
                </a:solidFill>
                <a:latin typeface="UTM Avo" panose="02040603050506020204" pitchFamily="18" charset="0"/>
                <a:cs typeface="Calibri" panose="020F0502020204030204" pitchFamily="34" charset="0"/>
              </a:rPr>
              <a:t>Bài hát nhắc đến các con vật nào nhỉ ?</a:t>
            </a:r>
          </a:p>
        </p:txBody>
      </p:sp>
      <p:sp>
        <p:nvSpPr>
          <p:cNvPr id="12" name="文本框 34">
            <a:extLst>
              <a:ext uri="{FF2B5EF4-FFF2-40B4-BE49-F238E27FC236}">
                <a16:creationId xmlns:a16="http://schemas.microsoft.com/office/drawing/2014/main" id="{728951D6-0208-8758-C6AE-2E9E427F2E66}"/>
              </a:ext>
            </a:extLst>
          </p:cNvPr>
          <p:cNvSpPr txBox="1"/>
          <p:nvPr/>
        </p:nvSpPr>
        <p:spPr>
          <a:xfrm>
            <a:off x="5047822" y="130431"/>
            <a:ext cx="7021286" cy="1191816"/>
          </a:xfrm>
          <a:prstGeom prst="wedgeRoundRectCallout">
            <a:avLst>
              <a:gd name="adj1" fmla="val -109008"/>
              <a:gd name="adj2" fmla="val 131184"/>
              <a:gd name="adj3" fmla="val 1666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fontAlgn="base">
              <a:spcBef>
                <a:spcPct val="0"/>
              </a:spcBef>
              <a:spcAft>
                <a:spcPct val="0"/>
              </a:spcAft>
              <a:defRPr/>
            </a:pPr>
            <a:r>
              <a:rPr lang="vi-VN" altLang="en-US" sz="3200">
                <a:solidFill>
                  <a:srgbClr val="E7E6E6">
                    <a:lumMod val="25000"/>
                  </a:srgbClr>
                </a:solidFill>
                <a:latin typeface="UTM Avo" panose="02040603050506020204" pitchFamily="18" charset="0"/>
                <a:cs typeface="Calibri" panose="020F0502020204030204" pitchFamily="34" charset="0"/>
              </a:rPr>
              <a:t>Điều gì sẽ xảy ra nếu em thường xuyên ăn những món ăn mà mình thích?</a:t>
            </a:r>
          </a:p>
        </p:txBody>
      </p:sp>
    </p:spTree>
    <p:extLst>
      <p:ext uri="{BB962C8B-B14F-4D97-AF65-F5344CB8AC3E}">
        <p14:creationId xmlns:p14="http://schemas.microsoft.com/office/powerpoint/2010/main" val="251507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386EC97-9D7D-3CF9-8F42-809FE07D3AF2}"/>
              </a:ext>
            </a:extLst>
          </p:cNvPr>
          <p:cNvPicPr>
            <a:picLocks noChangeAspect="1"/>
          </p:cNvPicPr>
          <p:nvPr/>
        </p:nvPicPr>
        <p:blipFill rotWithShape="1">
          <a:blip r:embed="rId3"/>
          <a:srcRect b="5849"/>
          <a:stretch/>
        </p:blipFill>
        <p:spPr>
          <a:xfrm>
            <a:off x="0" y="831574"/>
            <a:ext cx="11092070" cy="5194852"/>
          </a:xfrm>
          <a:prstGeom prst="rect">
            <a:avLst/>
          </a:prstGeom>
        </p:spPr>
      </p:pic>
    </p:spTree>
    <p:extLst>
      <p:ext uri="{BB962C8B-B14F-4D97-AF65-F5344CB8AC3E}">
        <p14:creationId xmlns:p14="http://schemas.microsoft.com/office/powerpoint/2010/main" val="2935007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007CB7-1726-63B3-4E47-89037625B803}"/>
              </a:ext>
            </a:extLst>
          </p:cNvPr>
          <p:cNvPicPr>
            <a:picLocks noChangeAspect="1"/>
          </p:cNvPicPr>
          <p:nvPr/>
        </p:nvPicPr>
        <p:blipFill>
          <a:blip r:embed="rId3"/>
          <a:stretch>
            <a:fillRect/>
          </a:stretch>
        </p:blipFill>
        <p:spPr>
          <a:xfrm>
            <a:off x="0" y="-1"/>
            <a:ext cx="12192000" cy="6774639"/>
          </a:xfrm>
          <a:prstGeom prst="rect">
            <a:avLst/>
          </a:prstGeom>
        </p:spPr>
      </p:pic>
      <p:sp>
        <p:nvSpPr>
          <p:cNvPr id="3" name="TextBox 2">
            <a:extLst>
              <a:ext uri="{FF2B5EF4-FFF2-40B4-BE49-F238E27FC236}">
                <a16:creationId xmlns:a16="http://schemas.microsoft.com/office/drawing/2014/main" id="{6A45511E-7F7E-0148-0DF7-9298AA058478}"/>
              </a:ext>
            </a:extLst>
          </p:cNvPr>
          <p:cNvSpPr txBox="1"/>
          <p:nvPr/>
        </p:nvSpPr>
        <p:spPr>
          <a:xfrm>
            <a:off x="1517073" y="1950481"/>
            <a:ext cx="9123218" cy="4385816"/>
          </a:xfrm>
          <a:prstGeom prst="rect">
            <a:avLst/>
          </a:prstGeom>
          <a:noFill/>
        </p:spPr>
        <p:txBody>
          <a:bodyPr wrap="square" rtlCol="0">
            <a:spAutoFit/>
          </a:bodyPr>
          <a:lstStyle/>
          <a:p>
            <a:pPr algn="ctr">
              <a:spcAft>
                <a:spcPts val="1800"/>
              </a:spcAft>
            </a:pPr>
            <a:r>
              <a:rPr lang="vi-VN" sz="6600">
                <a:solidFill>
                  <a:srgbClr val="FFFF00"/>
                </a:solidFill>
                <a:latin typeface="UTM Avo" panose="02040603050506020204" pitchFamily="18" charset="0"/>
              </a:rPr>
              <a:t>	Sự cần thiết phải ăn phối hợp nhiều loại thức ăn</a:t>
            </a:r>
          </a:p>
          <a:p>
            <a:pPr algn="ctr">
              <a:spcAft>
                <a:spcPts val="1800"/>
              </a:spcAft>
            </a:pPr>
            <a:r>
              <a:rPr lang="vi-VN" sz="6600">
                <a:solidFill>
                  <a:srgbClr val="FFFF00"/>
                </a:solidFill>
                <a:latin typeface="UTM Avo" panose="02040603050506020204" pitchFamily="18" charset="0"/>
              </a:rPr>
              <a:t>( Tiết 1)</a:t>
            </a:r>
          </a:p>
        </p:txBody>
      </p:sp>
    </p:spTree>
    <p:extLst>
      <p:ext uri="{BB962C8B-B14F-4D97-AF65-F5344CB8AC3E}">
        <p14:creationId xmlns:p14="http://schemas.microsoft.com/office/powerpoint/2010/main" val="282670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98638"/>
            <a:ext cx="11768992" cy="5814392"/>
          </a:xfrm>
          <a:prstGeom prst="rect">
            <a:avLst/>
          </a:prstGeom>
        </p:spPr>
      </p:pic>
      <p:sp>
        <p:nvSpPr>
          <p:cNvPr id="5" name="TextBox 4">
            <a:extLst>
              <a:ext uri="{FF2B5EF4-FFF2-40B4-BE49-F238E27FC236}">
                <a16:creationId xmlns:a16="http://schemas.microsoft.com/office/drawing/2014/main" id="{EA4273A0-742F-0F08-FC3D-E076A5653E63}"/>
              </a:ext>
            </a:extLst>
          </p:cNvPr>
          <p:cNvSpPr txBox="1"/>
          <p:nvPr/>
        </p:nvSpPr>
        <p:spPr>
          <a:xfrm>
            <a:off x="1545770" y="2615964"/>
            <a:ext cx="9013373" cy="1846659"/>
          </a:xfrm>
          <a:prstGeom prst="rect">
            <a:avLst/>
          </a:prstGeom>
          <a:noFill/>
        </p:spPr>
        <p:txBody>
          <a:bodyPr wrap="square" rtlCol="0">
            <a:spAutoFit/>
          </a:bodyPr>
          <a:lstStyle/>
          <a:p>
            <a:pPr algn="just"/>
            <a:r>
              <a:rPr lang="vi-VN" sz="3800">
                <a:solidFill>
                  <a:srgbClr val="FF0000"/>
                </a:solidFill>
                <a:latin typeface="UTM Avo" panose="02040603050506020204" pitchFamily="18" charset="0"/>
                <a:ea typeface="Tahoma" panose="020B0604030504040204" pitchFamily="34" charset="0"/>
                <a:cs typeface="Tahoma" panose="020B0604030504040204" pitchFamily="34" charset="0"/>
              </a:rPr>
              <a:t>Hoạt động 1: </a:t>
            </a:r>
            <a:r>
              <a:rPr lang="vi-VN" sz="3800">
                <a:solidFill>
                  <a:srgbClr val="0070C0"/>
                </a:solidFill>
                <a:latin typeface="UTM Avo" panose="02040603050506020204" pitchFamily="18" charset="0"/>
                <a:ea typeface="Tahoma" panose="020B0604030504040204" pitchFamily="34" charset="0"/>
                <a:cs typeface="Tahoma" panose="020B0604030504040204" pitchFamily="34" charset="0"/>
              </a:rPr>
              <a:t>Xác định các thức ăn khác nhau thì cung cấp cho cơ thể năng lượng và các chất dinh dưỡng khác nhau </a:t>
            </a:r>
            <a:endParaRPr lang="en-US" sz="3800" dirty="0">
              <a:solidFill>
                <a:srgbClr val="0070C0"/>
              </a:solidFill>
              <a:effectLst/>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368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353" r="100000"/>
                    </a14:imgEffect>
                  </a14:imgLayer>
                </a14:imgProps>
              </a:ext>
              <a:ext uri="{28A0092B-C50C-407E-A947-70E740481C1C}">
                <a14:useLocalDpi xmlns:a14="http://schemas.microsoft.com/office/drawing/2010/main" val="0"/>
              </a:ext>
            </a:extLst>
          </a:blip>
          <a:stretch>
            <a:fillRect/>
          </a:stretch>
        </p:blipFill>
        <p:spPr>
          <a:xfrm>
            <a:off x="72737" y="249383"/>
            <a:ext cx="12192000" cy="6608617"/>
          </a:xfrm>
          <a:prstGeom prst="rect">
            <a:avLst/>
          </a:prstGeom>
        </p:spPr>
      </p:pic>
      <p:sp>
        <p:nvSpPr>
          <p:cNvPr id="6" name="TextBox 5">
            <a:extLst>
              <a:ext uri="{FF2B5EF4-FFF2-40B4-BE49-F238E27FC236}">
                <a16:creationId xmlns:a16="http://schemas.microsoft.com/office/drawing/2014/main" id="{6453EEFD-13B7-8539-C1AE-42150DF4C5DA}"/>
              </a:ext>
            </a:extLst>
          </p:cNvPr>
          <p:cNvSpPr txBox="1"/>
          <p:nvPr/>
        </p:nvSpPr>
        <p:spPr>
          <a:xfrm>
            <a:off x="72737" y="-771"/>
            <a:ext cx="12192000" cy="630942"/>
          </a:xfrm>
          <a:prstGeom prst="rect">
            <a:avLst/>
          </a:prstGeom>
          <a:noFill/>
        </p:spPr>
        <p:txBody>
          <a:bodyPr wrap="square" rtlCol="0">
            <a:spAutoFit/>
          </a:bodyPr>
          <a:lstStyle/>
          <a:p>
            <a:pPr algn="ctr"/>
            <a:r>
              <a:rPr lang="vi-VN" sz="3500">
                <a:solidFill>
                  <a:srgbClr val="FF0000"/>
                </a:solidFill>
                <a:latin typeface="UTM Avo" panose="02040603050506020204" pitchFamily="18" charset="0"/>
                <a:ea typeface="Cambria" panose="02040503050406030204" pitchFamily="18" charset="0"/>
              </a:rPr>
              <a:t>Năng lượng và thành phần dinh dưỡng trong 100g thực phẩm </a:t>
            </a:r>
            <a:endParaRPr lang="en-US" sz="3500" dirty="0">
              <a:solidFill>
                <a:srgbClr val="FF000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38726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Admin\Downloads\image (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99" y="0"/>
            <a:ext cx="12210299" cy="5257800"/>
          </a:xfrm>
          <a:prstGeom prst="rect">
            <a:avLst/>
          </a:prstGeom>
          <a:noFill/>
          <a:ln>
            <a:noFill/>
          </a:ln>
        </p:spPr>
      </p:pic>
      <p:pic>
        <p:nvPicPr>
          <p:cNvPr id="9" name="Picture 8" descr="A group of dolls&#10;&#10;Description automatically generated with low confidence">
            <a:extLst>
              <a:ext uri="{FF2B5EF4-FFF2-40B4-BE49-F238E27FC236}">
                <a16:creationId xmlns:a16="http://schemas.microsoft.com/office/drawing/2014/main" id="{E7B51D2C-19BC-2807-6C3A-A0963D7691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flipH="1">
            <a:off x="8783213" y="4259501"/>
            <a:ext cx="3202659" cy="263964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58335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561</Words>
  <Application>Microsoft Office PowerPoint</Application>
  <PresentationFormat>Widescreen</PresentationFormat>
  <Paragraphs>36</Paragraphs>
  <Slides>30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UTM Avenida</vt:lpstr>
      <vt:lpstr>UTM Avo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Trọng Đông</dc:creator>
  <cp:lastModifiedBy>Vũ Trọng Đông</cp:lastModifiedBy>
  <cp:revision>39</cp:revision>
  <dcterms:created xsi:type="dcterms:W3CDTF">2023-08-27T06:50:35Z</dcterms:created>
  <dcterms:modified xsi:type="dcterms:W3CDTF">2023-10-08T02:52:19Z</dcterms:modified>
</cp:coreProperties>
</file>