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52" r:id="rId4"/>
    <p:sldId id="428" r:id="rId5"/>
    <p:sldId id="1032" r:id="rId6"/>
    <p:sldId id="1035" r:id="rId7"/>
    <p:sldId id="1033" r:id="rId8"/>
    <p:sldId id="1036" r:id="rId9"/>
    <p:sldId id="1042" r:id="rId10"/>
    <p:sldId id="1041" r:id="rId11"/>
    <p:sldId id="1040" r:id="rId12"/>
    <p:sldId id="1026" r:id="rId13"/>
    <p:sldId id="1027" r:id="rId14"/>
    <p:sldId id="1030" r:id="rId15"/>
    <p:sldId id="1049" r:id="rId16"/>
    <p:sldId id="1029" r:id="rId17"/>
    <p:sldId id="1038" r:id="rId18"/>
    <p:sldId id="1039" r:id="rId19"/>
    <p:sldId id="1044" r:id="rId20"/>
    <p:sldId id="1045" r:id="rId21"/>
    <p:sldId id="1034" r:id="rId22"/>
    <p:sldId id="264" r:id="rId23"/>
    <p:sldId id="1048" r:id="rId24"/>
    <p:sldId id="104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68" d="100"/>
          <a:sy n="68" d="100"/>
        </p:scale>
        <p:origin x="148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A0347-91B2-4786-965D-9E8AF0DF53DA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5F0C2-BADA-4014-B2D3-EF4BC710A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6EF50-37F6-4FE0-8103-CC278E21EB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8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: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33FD8-FC60-4F8A-B768-53177E63AF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6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8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4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3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9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39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4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66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85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1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9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8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42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82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4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45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17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48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20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50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07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5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9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6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5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0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164B-9430-431A-BD7B-0B4E3DA78205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9B710-1FD8-4013-9CBF-DDDE87B96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5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898BA-EBDE-4466-BAE0-ABB94D7EAB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1ECF-59CE-4F21-B939-47DE9F9DE2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1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xRVMBca_q8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5W2MQ0VZH8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1869" y="1158478"/>
            <a:ext cx="5886450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725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BÁ XUYÊN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93335" y="4653136"/>
            <a:ext cx="36128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8C</a:t>
            </a: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722244" y="2162280"/>
            <a:ext cx="815505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3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CHÀO MỪNG </a:t>
            </a:r>
          </a:p>
          <a:p>
            <a:pPr algn="ctr" defTabSz="685800">
              <a:defRPr/>
            </a:pPr>
            <a:r>
              <a:rPr lang="en-US" sz="33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THẦY CÔ VỀ DỰ </a:t>
            </a:r>
            <a:r>
              <a:rPr lang="en-US" sz="33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buổi</a:t>
            </a:r>
            <a:r>
              <a:rPr lang="en-US" sz="33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33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33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HÔM NAY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E25B8-DBE6-3CE7-95D2-6955586B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28" y="0"/>
            <a:ext cx="2486025" cy="2000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763BF-8A49-7740-684D-BCD1A8AE9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072" y="4491142"/>
            <a:ext cx="1860482" cy="2366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0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314">
        <p:split orient="vert"/>
      </p:transition>
    </mc:Choice>
    <mc:Fallback xmlns="">
      <p:transition spd="slow" advTm="85314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70EC-25A8-3125-52A9-DB6820F7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8EB3E467-9F13-3572-C811-FBE8DB78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9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20FC94-EE55-D88E-84D3-3D60F49B68A2}"/>
              </a:ext>
            </a:extLst>
          </p:cNvPr>
          <p:cNvSpPr txBox="1"/>
          <p:nvPr/>
        </p:nvSpPr>
        <p:spPr>
          <a:xfrm>
            <a:off x="495440" y="836712"/>
            <a:ext cx="8153120" cy="365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MỘT VẤN ĐỀ TRONG ĐỜI SỐNG PHÙ HỢP VỚI LỨA TUỔI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ý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799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65EBC-DF7B-ACF0-38D0-AF483D8F9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5C52C901-05AF-206B-2315-D5B243F6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1E92C6-5645-12CA-95DB-B573290BD799}"/>
              </a:ext>
            </a:extLst>
          </p:cNvPr>
          <p:cNvSpPr/>
          <p:nvPr/>
        </p:nvSpPr>
        <p:spPr>
          <a:xfrm>
            <a:off x="1221944" y="1783846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Để những người tham gia thảo 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cùng hiểu đúng bản chất của 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đề, tạo được sự đồng thuận, từ 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thái độ và hành động phù hợp.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R="6350" indent="12700" algn="just">
              <a:spcAft>
                <a:spcPts val="5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Các thành viên tham gia 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thảo luận và 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người tham dự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buổi thảo luận do muốn hiểu 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về vấn đề.</a:t>
            </a:r>
            <a:endParaRPr lang="en-US" sz="28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AB7F5-3AA3-A587-623F-3D346DA5118B}"/>
              </a:ext>
            </a:extLst>
          </p:cNvPr>
          <p:cNvSpPr txBox="1"/>
          <p:nvPr/>
        </p:nvSpPr>
        <p:spPr>
          <a:xfrm>
            <a:off x="1187624" y="692696"/>
            <a:ext cx="626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THẢO LUẬN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686A73-75D2-A390-0194-0022A5EAF302}"/>
              </a:ext>
            </a:extLst>
          </p:cNvPr>
          <p:cNvSpPr txBox="1"/>
          <p:nvPr/>
        </p:nvSpPr>
        <p:spPr>
          <a:xfrm>
            <a:off x="1292448" y="1154361"/>
            <a:ext cx="6447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02CD-D684-9253-5EC9-7B2463AAF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1A3C8A26-7A0D-A3D2-21A9-91C614A5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40"/>
            <a:ext cx="9216008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813178-AB97-9643-4FC7-D3B89922536E}"/>
              </a:ext>
            </a:extLst>
          </p:cNvPr>
          <p:cNvSpPr/>
          <p:nvPr/>
        </p:nvSpPr>
        <p:spPr>
          <a:xfrm>
            <a:off x="1691680" y="2191924"/>
            <a:ext cx="6624736" cy="29546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sinh cần làm gì 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sinh có trách nhiệm như thế nào với vấn đề trật tự an toàn giao thông?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sinh cần làm gì để góp phần giữ gìn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23410-ABD3-B86E-1B74-205C7752C944}"/>
              </a:ext>
            </a:extLst>
          </p:cNvPr>
          <p:cNvSpPr txBox="1"/>
          <p:nvPr/>
        </p:nvSpPr>
        <p:spPr>
          <a:xfrm>
            <a:off x="1231250" y="620688"/>
            <a:ext cx="467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83D3B-5618-BEF9-C3CB-B47EA34C4781}"/>
              </a:ext>
            </a:extLst>
          </p:cNvPr>
          <p:cNvSpPr txBox="1"/>
          <p:nvPr/>
        </p:nvSpPr>
        <p:spPr>
          <a:xfrm>
            <a:off x="1231250" y="1249808"/>
            <a:ext cx="467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83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Xây dựng văn hóa ứng xử trên mạng xã hội">
            <a:hlinkClick r:id="" action="ppaction://media"/>
            <a:extLst>
              <a:ext uri="{FF2B5EF4-FFF2-40B4-BE49-F238E27FC236}">
                <a16:creationId xmlns:a16="http://schemas.microsoft.com/office/drawing/2014/main" id="{28884A7A-E9AC-A4AB-7569-B01C82F9B9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D370C-0EB3-5403-B9CA-128FBEBAD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6DB04AED-C7A2-2312-2A8E-3D8B49B3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2478D8-D506-5B77-4C11-376E990ECD51}"/>
              </a:ext>
            </a:extLst>
          </p:cNvPr>
          <p:cNvSpPr/>
          <p:nvPr/>
        </p:nvSpPr>
        <p:spPr>
          <a:xfrm>
            <a:off x="1187624" y="980728"/>
            <a:ext cx="6768752" cy="3616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000000"/>
              </a:buClr>
              <a:buSzPts val="1000"/>
              <a:tabLst>
                <a:tab pos="556895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cử một người điều hành thảo luận đảm nhận việc sắp xếp, giới thiệu tuần tự các ý kiến, định hướng vào trọng tâm đề tài, kiểm soát thời gian phát biểu ý kiến của từng người; tổ chức đánh giá, tổng kết cuộc thảo luận.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800"/>
              </a:spcAft>
              <a:buClr>
                <a:srgbClr val="000000"/>
              </a:buClr>
              <a:buSzPts val="1000"/>
              <a:tabLst>
                <a:tab pos="556260" algn="l"/>
              </a:tabLs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Cử một thư kí ghi ghép các ý kiến trong cuộc thảo luận.</a:t>
            </a:r>
            <a:endParaRPr lang="en-US" sz="28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062E4-616F-FCB0-EAFF-EE5536927FFE}"/>
              </a:ext>
            </a:extLst>
          </p:cNvPr>
          <p:cNvSpPr txBox="1"/>
          <p:nvPr/>
        </p:nvSpPr>
        <p:spPr>
          <a:xfrm>
            <a:off x="1187624" y="228754"/>
            <a:ext cx="4670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1A5A-464C-2D0E-52EC-E64BE7D35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320AF1DD-BBD1-B315-5D24-7D455347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D57DB-1A32-E55C-6496-3DDF0D78DE06}"/>
              </a:ext>
            </a:extLst>
          </p:cNvPr>
          <p:cNvSpPr txBox="1"/>
          <p:nvPr/>
        </p:nvSpPr>
        <p:spPr>
          <a:xfrm>
            <a:off x="395536" y="1103253"/>
            <a:ext cx="777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TIẾN HÀNH THẢO LUẬN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BC91-34C2-DFA2-82A4-73B69350FA6E}"/>
              </a:ext>
            </a:extLst>
          </p:cNvPr>
          <p:cNvSpPr/>
          <p:nvPr/>
        </p:nvSpPr>
        <p:spPr>
          <a:xfrm>
            <a:off x="971600" y="2276872"/>
            <a:ext cx="7200800" cy="29546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sinh cần làm gì 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sinh có trách nhiệm như thế nào với vấn đề trật tự an toàn giao thông?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sinh cần làm gì để góp phần giữ gìn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17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5B3DE-441F-7F75-623C-AF30162F35EA}"/>
              </a:ext>
            </a:extLst>
          </p:cNvPr>
          <p:cNvSpPr txBox="1"/>
          <p:nvPr/>
        </p:nvSpPr>
        <p:spPr>
          <a:xfrm>
            <a:off x="539552" y="99972"/>
            <a:ext cx="777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TIẾN HÀNH THẢO LUẬN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347D98-16BD-363E-909C-5719B515C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662304"/>
              </p:ext>
            </p:extLst>
          </p:nvPr>
        </p:nvGraphicFramePr>
        <p:xfrm>
          <a:off x="179512" y="645647"/>
          <a:ext cx="8856984" cy="6023714"/>
        </p:xfrm>
        <a:graphic>
          <a:graphicData uri="http://schemas.openxmlformats.org/drawingml/2006/table">
            <a:tbl>
              <a:tblPr firstRow="1" firstCol="1" bandRow="1"/>
              <a:tblGrid>
                <a:gridCol w="2927309">
                  <a:extLst>
                    <a:ext uri="{9D8B030D-6E8A-4147-A177-3AD203B41FA5}">
                      <a16:colId xmlns:a16="http://schemas.microsoft.com/office/drawing/2014/main" val="626016834"/>
                    </a:ext>
                  </a:extLst>
                </a:gridCol>
                <a:gridCol w="3722605">
                  <a:extLst>
                    <a:ext uri="{9D8B030D-6E8A-4147-A177-3AD203B41FA5}">
                      <a16:colId xmlns:a16="http://schemas.microsoft.com/office/drawing/2014/main" val="1724030046"/>
                    </a:ext>
                  </a:extLst>
                </a:gridCol>
                <a:gridCol w="2207070">
                  <a:extLst>
                    <a:ext uri="{9D8B030D-6E8A-4147-A177-3AD203B41FA5}">
                      <a16:colId xmlns:a16="http://schemas.microsoft.com/office/drawing/2014/main" val="3219792626"/>
                    </a:ext>
                  </a:extLst>
                </a:gridCol>
              </a:tblGrid>
              <a:tr h="637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565281"/>
                  </a:ext>
                </a:extLst>
              </a:tr>
              <a:tr h="14806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0–3đ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577202"/>
                  </a:ext>
                </a:extLst>
              </a:tr>
              <a:tr h="9764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thể hiện độc đáo, thẩm mỹ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0–2đ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830642"/>
                  </a:ext>
                </a:extLst>
              </a:tr>
              <a:tr h="9764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Kỹ năng hợp tác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 công rõ ràng, phối hợp hiệu quả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0–2đ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82905"/>
                  </a:ext>
                </a:extLst>
              </a:tr>
              <a:tr h="9764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0–1đ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049405"/>
                  </a:ext>
                </a:extLst>
              </a:tr>
              <a:tr h="9764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 bày-phản biện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loát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0–2đ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110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56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08738-C260-1BE4-AC3F-5DEF9884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0765DE14-F556-2FEC-4D7B-45ACADB4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37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9AA5D6-2732-ACA9-9F72-547DC82A9B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3568" y="2426720"/>
            <a:ext cx="8155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Thảo </a:t>
            </a:r>
            <a:r>
              <a:rPr lang="en-US" sz="72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luận</a:t>
            </a:r>
            <a:endParaRPr lang="en-US" sz="7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0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5C605-73B4-80B5-2FAA-23D01DCF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A19180CE-662C-2564-98CC-A36CCEAC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37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AD5FC6-1824-7E70-747D-0BB893C093B4}"/>
              </a:ext>
            </a:extLst>
          </p:cNvPr>
          <p:cNvSpPr txBox="1"/>
          <p:nvPr/>
        </p:nvSpPr>
        <p:spPr>
          <a:xfrm>
            <a:off x="251520" y="404664"/>
            <a:ext cx="712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 ĐÁNH GIÁ BUỔI THẢO LUẬN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13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C04016-8606-26C7-E610-60A3510E4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125344"/>
              </p:ext>
            </p:extLst>
          </p:nvPr>
        </p:nvGraphicFramePr>
        <p:xfrm>
          <a:off x="179512" y="260648"/>
          <a:ext cx="8496942" cy="6336705"/>
        </p:xfrm>
        <a:graphic>
          <a:graphicData uri="http://schemas.openxmlformats.org/drawingml/2006/table">
            <a:tbl>
              <a:tblPr firstRow="1" firstCol="1" bandRow="1"/>
              <a:tblGrid>
                <a:gridCol w="2808312">
                  <a:extLst>
                    <a:ext uri="{9D8B030D-6E8A-4147-A177-3AD203B41FA5}">
                      <a16:colId xmlns:a16="http://schemas.microsoft.com/office/drawing/2014/main" val="626016834"/>
                    </a:ext>
                  </a:extLst>
                </a:gridCol>
                <a:gridCol w="3571279">
                  <a:extLst>
                    <a:ext uri="{9D8B030D-6E8A-4147-A177-3AD203B41FA5}">
                      <a16:colId xmlns:a16="http://schemas.microsoft.com/office/drawing/2014/main" val="1724030046"/>
                    </a:ext>
                  </a:extLst>
                </a:gridCol>
                <a:gridCol w="2117351">
                  <a:extLst>
                    <a:ext uri="{9D8B030D-6E8A-4147-A177-3AD203B41FA5}">
                      <a16:colId xmlns:a16="http://schemas.microsoft.com/office/drawing/2014/main" val="3219792626"/>
                    </a:ext>
                  </a:extLst>
                </a:gridCol>
              </a:tblGrid>
              <a:tr h="690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565281"/>
                  </a:ext>
                </a:extLst>
              </a:tr>
              <a:tr h="15519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0–3đ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577202"/>
                  </a:ext>
                </a:extLst>
              </a:tr>
              <a:tr h="10234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thể hiện độc đáo, thẩm mỹ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0–2đ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830642"/>
                  </a:ext>
                </a:extLst>
              </a:tr>
              <a:tr h="10234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Kỹ năng hợp tác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 công rõ ràng, phối hợp hiệu quả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0–2đ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82905"/>
                  </a:ext>
                </a:extLst>
              </a:tr>
              <a:tr h="10234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0–1đ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049405"/>
                  </a:ext>
                </a:extLst>
              </a:tr>
              <a:tr h="10234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 bày-phản biện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loát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0–2đ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110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9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6 Video giới thiệu trò chơi">
            <a:hlinkClick r:id="" action="ppaction://media"/>
            <a:extLst>
              <a:ext uri="{FF2B5EF4-FFF2-40B4-BE49-F238E27FC236}">
                <a16:creationId xmlns:a16="http://schemas.microsoft.com/office/drawing/2014/main" id="{6371860E-BFD6-B637-43B3-1A5FD57DA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367065" y="1368344"/>
            <a:ext cx="8352928" cy="112455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C00000"/>
                </a:solidFill>
                <a:latin typeface="+mj-lt"/>
              </a:rPr>
              <a:t>HS tự đánh </a:t>
            </a:r>
            <a:r>
              <a:rPr lang="vi-VN" sz="2400">
                <a:solidFill>
                  <a:srgbClr val="C00000"/>
                </a:solidFill>
                <a:latin typeface="+mj-lt"/>
              </a:rPr>
              <a:t>giá b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uổi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 dung và hình thức trình bày với hai tư cách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vấn đề thảo luận và nội dung thảo luận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8631" y="2708920"/>
            <a:ext cx="3744416" cy="1656184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4000"/>
              </a:lnSpc>
              <a:spcAft>
                <a:spcPts val="600"/>
              </a:spcAft>
              <a:buClr>
                <a:srgbClr val="000000"/>
              </a:buClr>
              <a:buSzPts val="1000"/>
              <a:tabLst>
                <a:tab pos="550545" algn="l"/>
              </a:tabLst>
            </a:pPr>
            <a:r>
              <a:rPr lang="vi-VN" sz="2000" dirty="0">
                <a:solidFill>
                  <a:schemeClr val="tx1"/>
                </a:solidFill>
                <a:latin typeface="+mj-lt"/>
              </a:rPr>
              <a:t>Vấn đề đời sống được thảo luận thực sự có ý nghĩa không, có tác động gì đến nhận thức của bản thân?</a:t>
            </a:r>
            <a:endParaRPr lang="en-US" sz="20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69817" y="4888412"/>
            <a:ext cx="3744416" cy="1800200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5000"/>
              </a:lnSpc>
              <a:spcAft>
                <a:spcPts val="0"/>
              </a:spcAft>
              <a:buClr>
                <a:srgbClr val="000000"/>
              </a:buClr>
              <a:buSzPts val="1000"/>
              <a:tabLst>
                <a:tab pos="556260" algn="l"/>
              </a:tabLst>
            </a:pPr>
            <a:r>
              <a:rPr lang="vi-VN" sz="2000">
                <a:solidFill>
                  <a:schemeClr val="tx1"/>
                </a:solidFill>
                <a:latin typeface="+mj-lt"/>
              </a:rPr>
              <a:t>Người điều hành và thư kí đã thể hiện đúng vai trò của mình chưa?</a:t>
            </a:r>
            <a:endParaRPr lang="en-US" sz="200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95536" y="4725144"/>
            <a:ext cx="3744416" cy="1800200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7000"/>
              </a:lnSpc>
              <a:spcAft>
                <a:spcPts val="600"/>
              </a:spcAft>
              <a:buClr>
                <a:srgbClr val="000000"/>
              </a:buClr>
              <a:buSzPts val="1000"/>
              <a:tabLst>
                <a:tab pos="550545" algn="l"/>
              </a:tabLst>
            </a:pPr>
            <a:r>
              <a:rPr lang="vi-VN" sz="2000">
                <a:solidFill>
                  <a:schemeClr val="tx1"/>
                </a:solidFill>
                <a:latin typeface="+mj-lt"/>
              </a:rPr>
              <a:t>Các ý kiến phát biểu đã tập trung vào trọng tâm của vấn đề chưa, có tác dụng làm sáng tỏ vấn đề như thế nào?</a:t>
            </a:r>
            <a:endParaRPr lang="en-US" sz="200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783711" y="2700657"/>
            <a:ext cx="3744416" cy="1656184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5000"/>
              </a:lnSpc>
              <a:spcAft>
                <a:spcPts val="600"/>
              </a:spcAft>
              <a:buClr>
                <a:srgbClr val="000000"/>
              </a:buClr>
              <a:buSzPts val="1000"/>
              <a:tabLst>
                <a:tab pos="550545" algn="l"/>
              </a:tabLst>
            </a:pPr>
            <a:r>
              <a:rPr lang="vi-VN" sz="2000">
                <a:solidFill>
                  <a:schemeClr val="tx1"/>
                </a:solidFill>
                <a:latin typeface="+mj-lt"/>
              </a:rPr>
              <a:t>Các thành viên tương tác với nhau ở mức độ nào, có thể hiện thái độ tôn trọng, học hỏi nhau trong thảo luận không?</a:t>
            </a:r>
            <a:endParaRPr lang="en-US" sz="200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107504" y="0"/>
            <a:ext cx="8352928" cy="1556792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ĐÁNH GIÁ BUỔI THẢO LUẬN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352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352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9352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9352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726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ướng dẫn sử dụng internet an toàn cho trẻ em">
            <a:hlinkClick r:id="" action="ppaction://media"/>
            <a:extLst>
              <a:ext uri="{FF2B5EF4-FFF2-40B4-BE49-F238E27FC236}">
                <a16:creationId xmlns:a16="http://schemas.microsoft.com/office/drawing/2014/main" id="{1AC1CF69-D161-6F79-2FE0-60B1C5EBD8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9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5EF8B-316F-A5C6-795C-F65F8AE8D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0+Hình nền powerpoint đơn giản tinh tế nhất hiện nay | Chibi">
            <a:extLst>
              <a:ext uri="{FF2B5EF4-FFF2-40B4-BE49-F238E27FC236}">
                <a16:creationId xmlns:a16="http://schemas.microsoft.com/office/drawing/2014/main" id="{147B8B16-0F1F-C265-2951-346B3E46F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37"/>
            <a:ext cx="9144000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33F22-8B57-A8AC-F9F2-207D357E5497}"/>
              </a:ext>
            </a:extLst>
          </p:cNvPr>
          <p:cNvSpPr txBox="1"/>
          <p:nvPr/>
        </p:nvSpPr>
        <p:spPr>
          <a:xfrm>
            <a:off x="539552" y="476672"/>
            <a:ext cx="648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4: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CỐ, MỞ 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8AB35-DE74-ADAE-5616-F7C3826BB8CF}"/>
              </a:ext>
            </a:extLst>
          </p:cNvPr>
          <p:cNvSpPr/>
          <p:nvPr/>
        </p:nvSpPr>
        <p:spPr>
          <a:xfrm>
            <a:off x="1367644" y="1137470"/>
            <a:ext cx="6408712" cy="4856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09CA3-F732-EE4C-0919-CBA101D3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784976" cy="65527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10C788-51F9-784E-0027-729AB4CBD6D3}"/>
              </a:ext>
            </a:extLst>
          </p:cNvPr>
          <p:cNvSpPr/>
          <p:nvPr/>
        </p:nvSpPr>
        <p:spPr>
          <a:xfrm>
            <a:off x="1619672" y="5373216"/>
            <a:ext cx="5397477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09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viết bài văn nghị luận về một hiện tượng đời sống">
            <a:extLst>
              <a:ext uri="{FF2B5EF4-FFF2-40B4-BE49-F238E27FC236}">
                <a16:creationId xmlns:a16="http://schemas.microsoft.com/office/drawing/2014/main" id="{C81552C9-85C8-71B4-2EA0-734A8106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56895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648EB1-1DC5-9D01-F497-5E6D679D5F8A}"/>
              </a:ext>
            </a:extLst>
          </p:cNvPr>
          <p:cNvSpPr/>
          <p:nvPr/>
        </p:nvSpPr>
        <p:spPr>
          <a:xfrm>
            <a:off x="1492811" y="5916492"/>
            <a:ext cx="6518417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8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3F952-ECCC-F142-8CFD-A59CE560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398A10-10CD-7F1D-F711-4A4DF76865BE}"/>
              </a:ext>
            </a:extLst>
          </p:cNvPr>
          <p:cNvSpPr/>
          <p:nvPr/>
        </p:nvSpPr>
        <p:spPr>
          <a:xfrm>
            <a:off x="2195736" y="5801158"/>
            <a:ext cx="5798337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1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ống khỏe góp xanh 2025: Giới trẻ góp sức bảo vệ môi trường">
            <a:extLst>
              <a:ext uri="{FF2B5EF4-FFF2-40B4-BE49-F238E27FC236}">
                <a16:creationId xmlns:a16="http://schemas.microsoft.com/office/drawing/2014/main" id="{9C5A1D64-1DD6-2B15-6F61-C885825458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58A79-39D1-24CC-F445-D8EA61FE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640960" cy="626469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812223-33F2-9CFB-856D-E4AB993FD661}"/>
              </a:ext>
            </a:extLst>
          </p:cNvPr>
          <p:cNvSpPr/>
          <p:nvPr/>
        </p:nvSpPr>
        <p:spPr>
          <a:xfrm>
            <a:off x="1907704" y="5538936"/>
            <a:ext cx="6120680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5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A1E95-751C-9D07-8719-09DFF8F9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7920880" cy="640871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47E9EC-C26E-9B34-B46F-5BCD32F66E10}"/>
              </a:ext>
            </a:extLst>
          </p:cNvPr>
          <p:cNvSpPr/>
          <p:nvPr/>
        </p:nvSpPr>
        <p:spPr>
          <a:xfrm>
            <a:off x="3563887" y="5610943"/>
            <a:ext cx="4176465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78D75-25CB-2427-CDBB-E40F04FE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12968" cy="67413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428C52-4FD6-6973-C500-2E471F59834F}"/>
              </a:ext>
            </a:extLst>
          </p:cNvPr>
          <p:cNvSpPr/>
          <p:nvPr/>
        </p:nvSpPr>
        <p:spPr>
          <a:xfrm>
            <a:off x="1187624" y="5801158"/>
            <a:ext cx="6806449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BA3F2-4DD6-D9F0-C65B-D6F93F0F2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3425"/>
            <a:ext cx="9036496" cy="648072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92A7F8-3E7B-DC95-9BBB-BBA174452BE4}"/>
              </a:ext>
            </a:extLst>
          </p:cNvPr>
          <p:cNvSpPr/>
          <p:nvPr/>
        </p:nvSpPr>
        <p:spPr>
          <a:xfrm>
            <a:off x="1115616" y="5373216"/>
            <a:ext cx="6192688" cy="9144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NHAC KHONG LOI DU THI\VietNamQueHuongToi-Hoatau_32v7m.mp3"/>
  <p:tag name="PPSNARRATION" val="1,1979765963,D:\Den Duom\nguyet DEN DUOM_pptx\Media.ppcx"/>
  <p:tag name="TIMING" val="|0.001|5.25|5.5|1|5|10"/>
  <p:tag name="ISPRING_CUSTOM_TIMING_USED" val="1"/>
  <p:tag name="GENSWF_ADVANCE_TIME" val="85.314"/>
  <p:tag name="GENSWF_SLIDE_TITLE" val="MỞ ĐẦU"/>
  <p:tag name="ISPRING_SLIDE_INDENT_LEVEL" val="0"/>
  <p:tag name="ISPRING_PRESENTER_ID" val="{E17A6CC5-0A39-40B1-90BD-5C55827AD5BE}"/>
  <p:tag name="ISPRING_SLIDE_ID_2" val="{785637C8-2531-4F1F-B503-0F3DFBB3084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BCAD5C-1527-489A-ACFF-5F210CA9E1CC}&quot;/&gt;&lt;filename val=&quot;C:\Documents and Settings\Administrator\My Documents\My Adobe Presentations\nguyet DEN DUOM\data\asimages\{9EBCAD5C-1527-489A-ACFF-5F210CA9E1CC}.png&quot;/&gt;&lt;hasEffects val=&quot;1&quot;/&gt;&lt;left val=&quot;101.16&quot;/&gt;&lt;top val=&quot;177.84&quot;/&gt;&lt;width val=&quot;501.12&quot;/&gt;&lt;height val=&quot;159.48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BCAD5C-1527-489A-ACFF-5F210CA9E1CC}&quot;/&gt;&lt;filename val=&quot;C:\Documents and Settings\Administrator\My Documents\My Adobe Presentations\nguyet DEN DUOM\data\asimages\{9EBCAD5C-1527-489A-ACFF-5F210CA9E1CC}.png&quot;/&gt;&lt;hasEffects val=&quot;1&quot;/&gt;&lt;left val=&quot;101.16&quot;/&gt;&lt;top val=&quot;177.84&quot;/&gt;&lt;width val=&quot;501.12&quot;/&gt;&lt;height val=&quot;159.48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754</Words>
  <Application>Microsoft Office PowerPoint</Application>
  <PresentationFormat>On-screen Show (4:3)</PresentationFormat>
  <Paragraphs>89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Wingdings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146</cp:revision>
  <dcterms:created xsi:type="dcterms:W3CDTF">2022-06-22T14:22:23Z</dcterms:created>
  <dcterms:modified xsi:type="dcterms:W3CDTF">2025-11-18T00:23:13Z</dcterms:modified>
</cp:coreProperties>
</file>