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56" r:id="rId3"/>
    <p:sldId id="387" r:id="rId4"/>
    <p:sldId id="388" r:id="rId5"/>
    <p:sldId id="389" r:id="rId6"/>
    <p:sldId id="391" r:id="rId7"/>
    <p:sldId id="393" r:id="rId8"/>
    <p:sldId id="257" r:id="rId9"/>
    <p:sldId id="259" r:id="rId10"/>
    <p:sldId id="384" r:id="rId11"/>
    <p:sldId id="306" r:id="rId12"/>
    <p:sldId id="258" r:id="rId13"/>
    <p:sldId id="404" r:id="rId14"/>
    <p:sldId id="394" r:id="rId15"/>
    <p:sldId id="268" r:id="rId16"/>
    <p:sldId id="270" r:id="rId17"/>
    <p:sldId id="395" r:id="rId18"/>
    <p:sldId id="275" r:id="rId19"/>
    <p:sldId id="396" r:id="rId20"/>
    <p:sldId id="397" r:id="rId21"/>
    <p:sldId id="272" r:id="rId22"/>
    <p:sldId id="378" r:id="rId23"/>
    <p:sldId id="399" r:id="rId24"/>
    <p:sldId id="280" r:id="rId25"/>
    <p:sldId id="400" r:id="rId26"/>
    <p:sldId id="401" r:id="rId27"/>
    <p:sldId id="330" r:id="rId28"/>
    <p:sldId id="403" r:id="rId29"/>
    <p:sldId id="265" r:id="rId30"/>
    <p:sldId id="326" r:id="rId31"/>
  </p:sldIdLst>
  <p:sldSz cx="18288000" cy="10287000"/>
  <p:notesSz cx="6858000" cy="9144000"/>
  <p:embeddedFontLst>
    <p:embeddedFont>
      <p:font typeface="Calibri Light" charset="0"/>
      <p:regular r:id="rId33"/>
      <p:italic r:id="rId34"/>
    </p:embeddedFont>
    <p:embeddedFont>
      <p:font typeface="Cambria Math" pitchFamily="18" charset="0"/>
      <p:regular r:id="rId35"/>
    </p:embeddedFon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45.wmf"/><Relationship Id="rId1" Type="http://schemas.openxmlformats.org/officeDocument/2006/relationships/image" Target="../media/image51.wmf"/><Relationship Id="rId4"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00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61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371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04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880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633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74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95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4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47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85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494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12.bin"/><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1.wmf"/><Relationship Id="rId5" Type="http://schemas.openxmlformats.org/officeDocument/2006/relationships/oleObject" Target="../embeddings/oleObject14.bin"/><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4.w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35.w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33.png"/><Relationship Id="rId7" Type="http://schemas.openxmlformats.org/officeDocument/2006/relationships/image" Target="../media/image38.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9.w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1.w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4.bin"/><Relationship Id="rId5" Type="http://schemas.openxmlformats.org/officeDocument/2006/relationships/image" Target="../media/image42.w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46.wmf"/><Relationship Id="rId3" Type="http://schemas.openxmlformats.org/officeDocument/2006/relationships/image" Target="../media/image33.png"/><Relationship Id="rId7" Type="http://schemas.openxmlformats.org/officeDocument/2006/relationships/image" Target="../media/image65.png"/><Relationship Id="rId12"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2.vml"/><Relationship Id="rId11" Type="http://schemas.openxmlformats.org/officeDocument/2006/relationships/image" Target="../media/image45.wmf"/><Relationship Id="rId10" Type="http://schemas.openxmlformats.org/officeDocument/2006/relationships/oleObject" Target="../embeddings/oleObject26.bin"/><Relationship Id="rId9" Type="http://schemas.openxmlformats.org/officeDocument/2006/relationships/image" Target="../media/image44.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33.png"/><Relationship Id="rId7"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9.bin"/><Relationship Id="rId11" Type="http://schemas.openxmlformats.org/officeDocument/2006/relationships/image" Target="../media/image50.wmf"/><Relationship Id="rId5" Type="http://schemas.openxmlformats.org/officeDocument/2006/relationships/image" Target="../media/image47.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49.wmf"/></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33.png"/><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3.bin"/><Relationship Id="rId11" Type="http://schemas.openxmlformats.org/officeDocument/2006/relationships/image" Target="../media/image53.wmf"/><Relationship Id="rId5" Type="http://schemas.openxmlformats.org/officeDocument/2006/relationships/image" Target="../media/image51.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52.wmf"/></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54.wmf"/><Relationship Id="rId4" Type="http://schemas.openxmlformats.org/officeDocument/2006/relationships/oleObject" Target="../embeddings/oleObject36.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2.wav"/><Relationship Id="rId7" Type="http://schemas.openxmlformats.org/officeDocument/2006/relationships/image" Target="../media/image6.gi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wmf"/><Relationship Id="rId4" Type="http://schemas.openxmlformats.org/officeDocument/2006/relationships/audio" Target="../media/audio3.wav"/><Relationship Id="rId9"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11.wmf"/><Relationship Id="rId4" Type="http://schemas.openxmlformats.org/officeDocument/2006/relationships/audio" Target="../media/audio2.wav"/><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oleObject" Target="../embeddings/oleObject5.bin"/><Relationship Id="rId3" Type="http://schemas.openxmlformats.org/officeDocument/2006/relationships/audio" Target="../media/audio3.wav"/><Relationship Id="rId7" Type="http://schemas.openxmlformats.org/officeDocument/2006/relationships/image" Target="../media/image6.gif"/><Relationship Id="rId12" Type="http://schemas.openxmlformats.org/officeDocument/2006/relationships/image" Target="../media/image13.wmf"/><Relationship Id="rId2" Type="http://schemas.openxmlformats.org/officeDocument/2006/relationships/slideLayout" Target="../slideLayouts/slideLayout13.xml"/><Relationship Id="rId16" Type="http://schemas.openxmlformats.org/officeDocument/2006/relationships/image" Target="../media/image15.wmf"/><Relationship Id="rId1" Type="http://schemas.openxmlformats.org/officeDocument/2006/relationships/vmlDrawing" Target="../drawings/vmlDrawing3.vml"/><Relationship Id="rId6" Type="http://schemas.openxmlformats.org/officeDocument/2006/relationships/image" Target="../media/image10.gif"/><Relationship Id="rId11" Type="http://schemas.openxmlformats.org/officeDocument/2006/relationships/oleObject" Target="../embeddings/oleObject4.bin"/><Relationship Id="rId5" Type="http://schemas.openxmlformats.org/officeDocument/2006/relationships/image" Target="../media/image9.png"/><Relationship Id="rId15" Type="http://schemas.openxmlformats.org/officeDocument/2006/relationships/oleObject" Target="../embeddings/oleObject6.bin"/><Relationship Id="rId10" Type="http://schemas.openxmlformats.org/officeDocument/2006/relationships/image" Target="../media/image12.wmf"/><Relationship Id="rId4" Type="http://schemas.openxmlformats.org/officeDocument/2006/relationships/audio" Target="../media/audio2.wav"/><Relationship Id="rId9" Type="http://schemas.openxmlformats.org/officeDocument/2006/relationships/oleObject" Target="../embeddings/oleObject3.bin"/><Relationship Id="rId14"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oleObject" Target="../embeddings/oleObject9.bin"/><Relationship Id="rId3" Type="http://schemas.openxmlformats.org/officeDocument/2006/relationships/audio" Target="../media/audio3.wav"/><Relationship Id="rId7" Type="http://schemas.openxmlformats.org/officeDocument/2006/relationships/image" Target="../media/image6.gif"/><Relationship Id="rId12" Type="http://schemas.openxmlformats.org/officeDocument/2006/relationships/image" Target="../media/image17.wmf"/><Relationship Id="rId2" Type="http://schemas.openxmlformats.org/officeDocument/2006/relationships/slideLayout" Target="../slideLayouts/slideLayout13.xml"/><Relationship Id="rId16" Type="http://schemas.openxmlformats.org/officeDocument/2006/relationships/image" Target="../media/image19.wmf"/><Relationship Id="rId1" Type="http://schemas.openxmlformats.org/officeDocument/2006/relationships/vmlDrawing" Target="../drawings/vmlDrawing4.vml"/><Relationship Id="rId6" Type="http://schemas.openxmlformats.org/officeDocument/2006/relationships/image" Target="../media/image10.gif"/><Relationship Id="rId11" Type="http://schemas.openxmlformats.org/officeDocument/2006/relationships/oleObject" Target="../embeddings/oleObject8.bin"/><Relationship Id="rId5" Type="http://schemas.openxmlformats.org/officeDocument/2006/relationships/image" Target="../media/image9.png"/><Relationship Id="rId15" Type="http://schemas.openxmlformats.org/officeDocument/2006/relationships/oleObject" Target="../embeddings/oleObject10.bin"/><Relationship Id="rId10" Type="http://schemas.openxmlformats.org/officeDocument/2006/relationships/image" Target="../media/image16.wmf"/><Relationship Id="rId4" Type="http://schemas.openxmlformats.org/officeDocument/2006/relationships/audio" Target="../media/audio2.wav"/><Relationship Id="rId9" Type="http://schemas.openxmlformats.org/officeDocument/2006/relationships/oleObject" Target="../embeddings/oleObject7.bin"/><Relationship Id="rId14" Type="http://schemas.openxmlformats.org/officeDocument/2006/relationships/image" Target="../media/image18.wm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2500" y="262427"/>
            <a:ext cx="13639800" cy="3433273"/>
            <a:chOff x="2727156" y="2931165"/>
            <a:chExt cx="13639800" cy="4126550"/>
          </a:xfrm>
        </p:grpSpPr>
        <p:grpSp>
          <p:nvGrpSpPr>
            <p:cNvPr id="40" name="Group 4"/>
            <p:cNvGrpSpPr/>
            <p:nvPr/>
          </p:nvGrpSpPr>
          <p:grpSpPr>
            <a:xfrm>
              <a:off x="2727156" y="2931165"/>
              <a:ext cx="13639800" cy="4126550"/>
              <a:chOff x="-1" y="12700"/>
              <a:chExt cx="8585565" cy="3879921"/>
            </a:xfrm>
          </p:grpSpPr>
          <p:sp>
            <p:nvSpPr>
              <p:cNvPr id="42" name="Freeform 5"/>
              <p:cNvSpPr/>
              <p:nvPr/>
            </p:nvSpPr>
            <p:spPr>
              <a:xfrm>
                <a:off x="12700" y="12700"/>
                <a:ext cx="8560165" cy="3879921"/>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1" y="12700"/>
                <a:ext cx="8585565" cy="3879921"/>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539878" y="3390900"/>
              <a:ext cx="11968854" cy="3440307"/>
            </a:xfrm>
            <a:prstGeom prst="rect">
              <a:avLst/>
            </a:prstGeom>
          </p:spPr>
          <p:txBody>
            <a:bodyPr wrap="none">
              <a:spAutoFit/>
            </a:bodyPr>
            <a:lstStyle/>
            <a:p>
              <a:pPr marL="1143000" indent="-1143000" algn="just">
                <a:lnSpc>
                  <a:spcPct val="150000"/>
                </a:lnSpc>
                <a:buAutoNum type="arabicPeriod"/>
                <a:tabLst>
                  <a:tab pos="360045" algn="l"/>
                  <a:tab pos="720090" algn="l"/>
                </a:tabLst>
              </a:pPr>
              <a:r>
                <a:rPr lang="nl-NL" sz="6000" b="1" smtClean="0">
                  <a:latin typeface="Arial" panose="020B0604020202020204" pitchFamily="34" charset="0"/>
                  <a:ea typeface="Calibri" panose="020F0502020204030204" pitchFamily="34" charset="0"/>
                  <a:cs typeface="Arial" panose="020B0604020202020204" pitchFamily="34" charset="0"/>
                </a:rPr>
                <a:t>GIẢI BÀI TOÁN BẰNG CÁCH </a:t>
              </a:r>
            </a:p>
            <a:p>
              <a:pPr algn="just">
                <a:lnSpc>
                  <a:spcPct val="150000"/>
                </a:lnSpc>
                <a:tabLst>
                  <a:tab pos="360045" algn="l"/>
                  <a:tab pos="720090" algn="l"/>
                </a:tabLst>
              </a:pPr>
              <a:r>
                <a:rPr lang="nl-NL" sz="6000" b="1" smtClean="0">
                  <a:latin typeface="Arial" panose="020B0604020202020204" pitchFamily="34" charset="0"/>
                  <a:ea typeface="Calibri" panose="020F0502020204030204" pitchFamily="34" charset="0"/>
                  <a:cs typeface="Arial" panose="020B0604020202020204" pitchFamily="34" charset="0"/>
                </a:rPr>
                <a:t>			 LẬP HỆ PHƯƠNG TRÌNH</a:t>
              </a:r>
              <a:endParaRPr lang="en-US" sz="6000" dirty="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35442" y="170133"/>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3B50C682-A76A-4790-96DE-BCC283BECCC8}"/>
                  </a:ext>
                </a:extLst>
              </p:cNvPr>
              <p:cNvSpPr txBox="1"/>
              <p:nvPr/>
            </p:nvSpPr>
            <p:spPr>
              <a:xfrm>
                <a:off x="2590800" y="170133"/>
                <a:ext cx="14564833" cy="4955972"/>
              </a:xfrm>
              <a:prstGeom prst="rect">
                <a:avLst/>
              </a:prstGeom>
              <a:noFill/>
            </p:spPr>
            <p:txBody>
              <a:bodyPr wrap="square">
                <a:spAutoFit/>
              </a:bodyPr>
              <a:lstStyle/>
              <a:p>
                <a:pPr algn="just">
                  <a:lnSpc>
                    <a:spcPct val="150000"/>
                  </a:lnSpc>
                  <a:spcAft>
                    <a:spcPts val="800"/>
                  </a:spcAft>
                </a:pPr>
                <a:r>
                  <a:rPr lang="en-US" sz="4000" b="1" kern="100" smtClean="0">
                    <a:latin typeface="Arial" panose="020B0604020202020204" pitchFamily="34" charset="0"/>
                    <a:ea typeface="Times New Roman" panose="02020603050405020304" pitchFamily="18" charset="0"/>
                    <a:cs typeface="Times New Roman" panose="02020603050405020304" pitchFamily="18" charset="0"/>
                  </a:rPr>
                  <a:t>Xét bài toán mở đầu:</a:t>
                </a:r>
              </a:p>
              <a:p>
                <a:pPr algn="just">
                  <a:lnSpc>
                    <a:spcPct val="150000"/>
                  </a:lnSpc>
                  <a:spcAft>
                    <a:spcPts val="800"/>
                  </a:spcAft>
                </a:pPr>
                <a:r>
                  <a:rPr lang="en-US" sz="4000">
                    <a:latin typeface="+mj-lt"/>
                    <a:ea typeface="Calibri" panose="020F0502020204030204" pitchFamily="34" charset="0"/>
                    <a:cs typeface="Arial" panose="020B0604020202020204" pitchFamily="34" charset="0"/>
                  </a:rPr>
                  <a:t>Một vật có khối lượng 124g và thể tích 15</a:t>
                </a:r>
                <a14:m>
                  <m:oMath xmlns:m="http://schemas.openxmlformats.org/officeDocument/2006/math">
                    <m:sSup>
                      <m:sSupPr>
                        <m:ctrlPr>
                          <a:rPr lang="en-US" sz="4000" i="1">
                            <a:latin typeface="Cambria Math"/>
                            <a:ea typeface="Calibri" panose="020F0502020204030204" pitchFamily="34" charset="0"/>
                            <a:cs typeface="Arial" panose="020B0604020202020204" pitchFamily="34" charset="0"/>
                          </a:rPr>
                        </m:ctrlPr>
                      </m:sSupPr>
                      <m:e>
                        <m:r>
                          <a:rPr lang="en-US" sz="4000" b="0" i="1">
                            <a:latin typeface="Cambria Math" panose="02040503050406030204" pitchFamily="18" charset="0"/>
                            <a:ea typeface="Calibri" panose="020F0502020204030204" pitchFamily="34" charset="0"/>
                            <a:cs typeface="Arial" panose="020B0604020202020204" pitchFamily="34" charset="0"/>
                          </a:rPr>
                          <m:t>𝑐𝑚</m:t>
                        </m:r>
                      </m:e>
                      <m:sup>
                        <m:r>
                          <a:rPr lang="en-US" sz="4000" b="0" i="1">
                            <a:latin typeface="Cambria Math" panose="02040503050406030204" pitchFamily="18" charset="0"/>
                            <a:ea typeface="Calibri" panose="020F0502020204030204" pitchFamily="34" charset="0"/>
                            <a:cs typeface="Arial" panose="020B0604020202020204" pitchFamily="34" charset="0"/>
                          </a:rPr>
                          <m:t>3</m:t>
                        </m:r>
                      </m:sup>
                    </m:sSup>
                  </m:oMath>
                </a14:m>
                <a:r>
                  <a:rPr lang="en-US" sz="4000">
                    <a:latin typeface="+mj-lt"/>
                    <a:ea typeface="Calibri" panose="020F0502020204030204" pitchFamily="34" charset="0"/>
                    <a:cs typeface="Arial" panose="020B0604020202020204" pitchFamily="34" charset="0"/>
                  </a:rPr>
                  <a:t> là hợp kim của đồng và kẽm. Tính xem trong đó có bao nhiêu gam đồng và bao nhiêu gam kẽm, biết rằng 1</a:t>
                </a:r>
                <a14:m>
                  <m:oMath xmlns:m="http://schemas.openxmlformats.org/officeDocument/2006/math">
                    <m:sSup>
                      <m:sSupPr>
                        <m:ctrlPr>
                          <a:rPr lang="en-US" sz="4000" i="1">
                            <a:latin typeface="Cambria Math"/>
                            <a:ea typeface="Calibri" panose="020F0502020204030204" pitchFamily="34" charset="0"/>
                            <a:cs typeface="Arial" panose="020B0604020202020204" pitchFamily="34" charset="0"/>
                          </a:rPr>
                        </m:ctrlPr>
                      </m:sSupPr>
                      <m:e>
                        <m:r>
                          <a:rPr lang="en-US" sz="4000" b="0" i="1">
                            <a:latin typeface="Cambria Math" panose="02040503050406030204" pitchFamily="18" charset="0"/>
                            <a:ea typeface="Calibri" panose="020F0502020204030204" pitchFamily="34" charset="0"/>
                            <a:cs typeface="Arial" panose="020B0604020202020204" pitchFamily="34" charset="0"/>
                          </a:rPr>
                          <m:t>𝑐𝑚</m:t>
                        </m:r>
                      </m:e>
                      <m:sup>
                        <m:r>
                          <a:rPr lang="en-US" sz="4000" b="0" i="1">
                            <a:latin typeface="Cambria Math" panose="02040503050406030204" pitchFamily="18" charset="0"/>
                            <a:ea typeface="Calibri" panose="020F0502020204030204" pitchFamily="34" charset="0"/>
                            <a:cs typeface="Arial" panose="020B0604020202020204" pitchFamily="34" charset="0"/>
                          </a:rPr>
                          <m:t>3</m:t>
                        </m:r>
                      </m:sup>
                    </m:sSup>
                  </m:oMath>
                </a14:m>
                <a:r>
                  <a:rPr lang="en-US" sz="4000">
                    <a:latin typeface="+mj-lt"/>
                    <a:ea typeface="Calibri" panose="020F0502020204030204" pitchFamily="34" charset="0"/>
                    <a:cs typeface="Arial" panose="020B0604020202020204" pitchFamily="34" charset="0"/>
                  </a:rPr>
                  <a:t> đồng nặng 8,9g và 1</a:t>
                </a:r>
                <a14:m>
                  <m:oMath xmlns:m="http://schemas.openxmlformats.org/officeDocument/2006/math">
                    <m:sSup>
                      <m:sSupPr>
                        <m:ctrlPr>
                          <a:rPr lang="en-US" sz="4000" i="1">
                            <a:latin typeface="Cambria Math"/>
                            <a:ea typeface="Calibri" panose="020F0502020204030204" pitchFamily="34" charset="0"/>
                            <a:cs typeface="Arial" panose="020B0604020202020204" pitchFamily="34" charset="0"/>
                          </a:rPr>
                        </m:ctrlPr>
                      </m:sSupPr>
                      <m:e>
                        <m:r>
                          <a:rPr lang="en-US" sz="4000" b="0" i="1">
                            <a:latin typeface="Cambria Math" panose="02040503050406030204" pitchFamily="18" charset="0"/>
                            <a:ea typeface="Calibri" panose="020F0502020204030204" pitchFamily="34" charset="0"/>
                            <a:cs typeface="Arial" panose="020B0604020202020204" pitchFamily="34" charset="0"/>
                          </a:rPr>
                          <m:t>𝑐𝑚</m:t>
                        </m:r>
                      </m:e>
                      <m:sup>
                        <m:r>
                          <a:rPr lang="en-US" sz="4000" b="0" i="1">
                            <a:latin typeface="Cambria Math" panose="02040503050406030204" pitchFamily="18" charset="0"/>
                            <a:ea typeface="Calibri" panose="020F0502020204030204" pitchFamily="34" charset="0"/>
                            <a:cs typeface="Arial" panose="020B0604020202020204" pitchFamily="34" charset="0"/>
                          </a:rPr>
                          <m:t>3</m:t>
                        </m:r>
                      </m:sup>
                    </m:sSup>
                  </m:oMath>
                </a14:m>
                <a:r>
                  <a:rPr lang="en-US" sz="4000">
                    <a:latin typeface="+mj-lt"/>
                    <a:ea typeface="Calibri" panose="020F0502020204030204" pitchFamily="34" charset="0"/>
                    <a:cs typeface="Arial" panose="020B0604020202020204" pitchFamily="34" charset="0"/>
                  </a:rPr>
                  <a:t> kẽm nặng 7g.</a:t>
                </a:r>
                <a:endParaRPr lang="en-US" sz="4000" dirty="0">
                  <a:solidFill>
                    <a:srgbClr val="FF0000"/>
                  </a:solidFill>
                  <a:latin typeface="+mj-lt"/>
                  <a:ea typeface="Calibri" panose="020F0502020204030204" pitchFamily="34" charset="0"/>
                  <a:cs typeface="Arial" panose="020B0604020202020204" pitchFamily="34" charset="0"/>
                </a:endParaRPr>
              </a:p>
              <a:p>
                <a:pPr algn="just">
                  <a:lnSpc>
                    <a:spcPct val="150000"/>
                  </a:lnSpc>
                  <a:spcAft>
                    <a:spcPts val="800"/>
                  </a:spcAft>
                </a:pPr>
                <a:r>
                  <a:rPr lang="en-US" sz="4000" kern="100" smtClean="0">
                    <a:latin typeface="+mj-lt"/>
                    <a:ea typeface="Calibri" panose="020F0502020204030204" pitchFamily="34" charset="0"/>
                    <a:cs typeface="Times New Roman" panose="02020603050405020304" pitchFamily="18" charset="0"/>
                  </a:rPr>
                  <a:t>- Gọi x là số gam đồng, y là số gam kẽm cần tính</a:t>
                </a:r>
                <a:endParaRPr lang="en-US" sz="4000"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xmlns="" id="{3B50C682-A76A-4790-96DE-BCC283BECCC8}"/>
                  </a:ext>
                </a:extLst>
              </p:cNvPr>
              <p:cNvSpPr txBox="1">
                <a:spLocks noRot="1" noChangeAspect="1" noMove="1" noResize="1" noEditPoints="1" noAdjustHandles="1" noChangeArrowheads="1" noChangeShapeType="1" noTextEdit="1"/>
              </p:cNvSpPr>
              <p:nvPr/>
            </p:nvSpPr>
            <p:spPr>
              <a:xfrm>
                <a:off x="2590800" y="170133"/>
                <a:ext cx="14564833" cy="4955972"/>
              </a:xfrm>
              <a:prstGeom prst="rect">
                <a:avLst/>
              </a:prstGeom>
              <a:blipFill rotWithShape="0">
                <a:blip r:embed="rId6"/>
                <a:stretch>
                  <a:fillRect l="-1465" r="-1465" b="-246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xmlns:a14="http://schemas.microsoft.com/office/drawing/2010/main" xmlns:mc="http://schemas.openxmlformats.org/markup-compatibility/2006" xmlns="" id="{F1132FA0-EC79-792B-273E-061032A71CD0}"/>
              </a:ext>
            </a:extLst>
          </p:cNvPr>
          <p:cNvSpPr txBox="1"/>
          <p:nvPr/>
        </p:nvSpPr>
        <p:spPr>
          <a:xfrm>
            <a:off x="457200" y="5161536"/>
            <a:ext cx="11353800" cy="707886"/>
          </a:xfrm>
          <a:prstGeom prst="rect">
            <a:avLst/>
          </a:prstGeom>
          <a:noFill/>
        </p:spPr>
        <p:txBody>
          <a:bodyPr wrap="square">
            <a:spAutoFit/>
          </a:bodyPr>
          <a:lstStyle/>
          <a:p>
            <a:pPr lvl="0" algn="ctr" eaLnBrk="0" fontAlgn="base" hangingPunct="0">
              <a:spcBef>
                <a:spcPct val="0"/>
              </a:spcBef>
              <a:spcAft>
                <a:spcPct val="0"/>
              </a:spcAft>
            </a:pPr>
            <a:r>
              <a:rPr lang="en-US" sz="4000" smtClean="0">
                <a:latin typeface="Arial" panose="020B0604020202020204" pitchFamily="34" charset="0"/>
                <a:ea typeface="Arial" panose="020B0604020202020204" pitchFamily="34" charset="0"/>
                <a:cs typeface="Arial" panose="020B0604020202020204" pitchFamily="34" charset="0"/>
              </a:rPr>
              <a:t>HĐ1:  </a:t>
            </a:r>
            <a:r>
              <a:rPr lang="en-US" altLang="en-US" sz="4000">
                <a:solidFill>
                  <a:srgbClr val="000000"/>
                </a:solidFill>
                <a:latin typeface="Open Sans"/>
              </a:rPr>
              <a:t> Biểu thị khối lượng của vật qua x và y</a:t>
            </a:r>
            <a:r>
              <a:rPr lang="en-US" altLang="en-US" sz="4000" smtClean="0">
                <a:solidFill>
                  <a:srgbClr val="000000"/>
                </a:solidFill>
                <a:latin typeface="Open Sans"/>
              </a:rPr>
              <a:t>.</a:t>
            </a:r>
            <a:endParaRPr lang="en-US" altLang="en-US" sz="4400"/>
          </a:p>
        </p:txBody>
      </p:sp>
      <p:sp>
        <p:nvSpPr>
          <p:cNvPr id="5" name="Right Arrow 4"/>
          <p:cNvSpPr/>
          <p:nvPr/>
        </p:nvSpPr>
        <p:spPr>
          <a:xfrm>
            <a:off x="833892" y="6050840"/>
            <a:ext cx="1683248" cy="77484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0800" y="5873093"/>
            <a:ext cx="9671237" cy="820674"/>
          </a:xfrm>
          <a:prstGeom prst="rect">
            <a:avLst/>
          </a:prstGeom>
        </p:spPr>
        <p:txBody>
          <a:bodyPr wrap="none">
            <a:spAutoFit/>
          </a:bodyPr>
          <a:lstStyle/>
          <a:p>
            <a:pPr algn="just">
              <a:lnSpc>
                <a:spcPct val="150000"/>
              </a:lnSpc>
              <a:spcBef>
                <a:spcPts val="300"/>
              </a:spcBef>
              <a:spcAft>
                <a:spcPts val="300"/>
              </a:spcAft>
            </a:pPr>
            <a:r>
              <a:rPr lang="vi-VN" sz="3600">
                <a:solidFill>
                  <a:srgbClr val="C00000"/>
                </a:solidFill>
              </a:rPr>
              <a:t>Vật có khối lượng 124 g nên ta có x + y = 124.</a:t>
            </a:r>
            <a:endParaRPr lang="en-US" sz="3600"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816171" y="7073546"/>
            <a:ext cx="9415142" cy="707886"/>
          </a:xfrm>
          <a:prstGeom prst="rect">
            <a:avLst/>
          </a:prstGeom>
        </p:spPr>
        <p:txBody>
          <a:bodyPr wrap="none">
            <a:spAutoFit/>
          </a:bodyPr>
          <a:lstStyle/>
          <a:p>
            <a:r>
              <a:rPr lang="en-US" sz="4000" smtClean="0">
                <a:solidFill>
                  <a:srgbClr val="000000"/>
                </a:solidFill>
                <a:latin typeface="Open Sans"/>
              </a:rPr>
              <a:t>HĐ2: Biểu </a:t>
            </a:r>
            <a:r>
              <a:rPr lang="en-US" sz="4000">
                <a:solidFill>
                  <a:srgbClr val="000000"/>
                </a:solidFill>
                <a:latin typeface="Open Sans"/>
              </a:rPr>
              <a:t>thị thể tích của vật qua x và y.</a:t>
            </a:r>
            <a:endParaRPr lang="en-US" sz="4000"/>
          </a:p>
        </p:txBody>
      </p:sp>
      <p:sp>
        <p:nvSpPr>
          <p:cNvPr id="14" name="Right Arrow 13"/>
          <p:cNvSpPr/>
          <p:nvPr/>
        </p:nvSpPr>
        <p:spPr>
          <a:xfrm>
            <a:off x="8604183" y="7905145"/>
            <a:ext cx="1683248" cy="77484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10343548" y="6693767"/>
            <a:ext cx="7807763" cy="360471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p:bldP spid="5" grpId="0" animBg="1"/>
      <p:bldP spid="7" grpId="0"/>
      <p:bldP spid="9"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pic>
        <p:nvPicPr>
          <p:cNvPr id="10" name="Picture 9"/>
          <p:cNvPicPr>
            <a:picLocks noChangeAspect="1"/>
          </p:cNvPicPr>
          <p:nvPr/>
        </p:nvPicPr>
        <p:blipFill>
          <a:blip r:embed="rId6"/>
          <a:stretch>
            <a:fillRect/>
          </a:stretch>
        </p:blipFill>
        <p:spPr>
          <a:xfrm>
            <a:off x="741908" y="1028699"/>
            <a:ext cx="17850892" cy="8584636"/>
          </a:xfrm>
          <a:prstGeom prst="rect">
            <a:avLst/>
          </a:prstGeom>
        </p:spPr>
      </p:pic>
    </p:spTree>
    <p:extLst>
      <p:ext uri="{BB962C8B-B14F-4D97-AF65-F5344CB8AC3E}">
        <p14:creationId xmlns:p14="http://schemas.microsoft.com/office/powerpoint/2010/main" val="22826850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a14="http://schemas.microsoft.com/office/drawing/2010/main" xmlns:mc="http://schemas.openxmlformats.org/markup-compatibility/2006" xmlns="" id="{F1132FA0-EC79-792B-273E-061032A71CD0}"/>
              </a:ext>
            </a:extLst>
          </p:cNvPr>
          <p:cNvSpPr txBox="1"/>
          <p:nvPr/>
        </p:nvSpPr>
        <p:spPr>
          <a:xfrm>
            <a:off x="-228600" y="190500"/>
            <a:ext cx="11353800" cy="707886"/>
          </a:xfrm>
          <a:prstGeom prst="rect">
            <a:avLst/>
          </a:prstGeom>
          <a:noFill/>
        </p:spPr>
        <p:txBody>
          <a:bodyPr wrap="square">
            <a:spAutoFit/>
          </a:bodyPr>
          <a:lstStyle/>
          <a:p>
            <a:pPr lvl="0" algn="ctr" eaLnBrk="0" fontAlgn="base" hangingPunct="0">
              <a:spcBef>
                <a:spcPct val="0"/>
              </a:spcBef>
              <a:spcAft>
                <a:spcPct val="0"/>
              </a:spcAft>
            </a:pPr>
            <a:r>
              <a:rPr lang="en-US" sz="4000" smtClean="0">
                <a:latin typeface="Arial" panose="020B0604020202020204" pitchFamily="34" charset="0"/>
                <a:ea typeface="Arial" panose="020B0604020202020204" pitchFamily="34" charset="0"/>
                <a:cs typeface="Arial" panose="020B0604020202020204" pitchFamily="34" charset="0"/>
              </a:rPr>
              <a:t>HĐ3:  </a:t>
            </a:r>
            <a:r>
              <a:rPr lang="en-US" altLang="en-US" sz="4000">
                <a:solidFill>
                  <a:srgbClr val="000000"/>
                </a:solidFill>
                <a:latin typeface="Open Sans"/>
              </a:rPr>
              <a:t> </a:t>
            </a:r>
            <a:r>
              <a:rPr lang="en-US" altLang="en-US" sz="4000" smtClean="0">
                <a:solidFill>
                  <a:srgbClr val="000000"/>
                </a:solidFill>
                <a:latin typeface="Open Sans"/>
              </a:rPr>
              <a:t>Giải hệ PT tìm được và trả lời</a:t>
            </a:r>
            <a:endParaRPr lang="en-US" altLang="en-US" sz="4400"/>
          </a:p>
        </p:txBody>
      </p:sp>
      <p:sp>
        <p:nvSpPr>
          <p:cNvPr id="3" name="TextBox 2">
            <a:extLst>
              <a:ext uri="{FF2B5EF4-FFF2-40B4-BE49-F238E27FC236}">
                <a16:creationId xmlns:a16="http://schemas.microsoft.com/office/drawing/2014/main" xmlns:a14="http://schemas.microsoft.com/office/drawing/2010/main" xmlns:mc="http://schemas.openxmlformats.org/markup-compatibility/2006" xmlns="" id="{F1132FA0-EC79-792B-273E-061032A71CD0}"/>
              </a:ext>
            </a:extLst>
          </p:cNvPr>
          <p:cNvSpPr txBox="1"/>
          <p:nvPr/>
        </p:nvSpPr>
        <p:spPr>
          <a:xfrm>
            <a:off x="304800" y="1562100"/>
            <a:ext cx="11353800" cy="707886"/>
          </a:xfrm>
          <a:prstGeom prst="rect">
            <a:avLst/>
          </a:prstGeom>
          <a:noFill/>
        </p:spPr>
        <p:txBody>
          <a:bodyPr wrap="square">
            <a:spAutoFit/>
          </a:bodyPr>
          <a:lstStyle/>
          <a:p>
            <a:pPr lvl="0" algn="ctr" eaLnBrk="0" fontAlgn="base" hangingPunct="0">
              <a:spcBef>
                <a:spcPct val="0"/>
              </a:spcBef>
              <a:spcAft>
                <a:spcPct val="0"/>
              </a:spcAft>
            </a:pPr>
            <a:r>
              <a:rPr lang="en-US" sz="4000" smtClean="0">
                <a:latin typeface="Arial" panose="020B0604020202020204" pitchFamily="34" charset="0"/>
                <a:ea typeface="Arial" panose="020B0604020202020204" pitchFamily="34" charset="0"/>
                <a:cs typeface="Arial" panose="020B0604020202020204" pitchFamily="34" charset="0"/>
              </a:rPr>
              <a:t>Từ HĐ1 và HĐ2 ta có hệ phương trình</a:t>
            </a:r>
            <a:endParaRPr lang="en-US" altLang="en-US" sz="4400"/>
          </a:p>
        </p:txBody>
      </p:sp>
      <p:graphicFrame>
        <p:nvGraphicFramePr>
          <p:cNvPr id="4" name="Object 3"/>
          <p:cNvGraphicFramePr>
            <a:graphicFrameLocks noChangeAspect="1"/>
          </p:cNvGraphicFramePr>
          <p:nvPr>
            <p:extLst>
              <p:ext uri="{D42A27DB-BD31-4B8C-83A1-F6EECF244321}">
                <p14:modId xmlns:p14="http://schemas.microsoft.com/office/powerpoint/2010/main" val="709224130"/>
              </p:ext>
            </p:extLst>
          </p:nvPr>
        </p:nvGraphicFramePr>
        <p:xfrm>
          <a:off x="10744200" y="898386"/>
          <a:ext cx="3690938" cy="2370138"/>
        </p:xfrm>
        <a:graphic>
          <a:graphicData uri="http://schemas.openxmlformats.org/presentationml/2006/ole">
            <mc:AlternateContent xmlns:mc="http://schemas.openxmlformats.org/markup-compatibility/2006">
              <mc:Choice xmlns:v="urn:schemas-microsoft-com:vml" Requires="v">
                <p:oleObj spid="_x0000_s7246" name="Equation" r:id="rId3" imgW="1104840" imgH="698400" progId="Equation.DSMT4">
                  <p:embed/>
                </p:oleObj>
              </mc:Choice>
              <mc:Fallback>
                <p:oleObj name="Equation" r:id="rId3" imgW="1104840" imgH="698400" progId="Equation.DSMT4">
                  <p:embed/>
                  <p:pic>
                    <p:nvPicPr>
                      <p:cNvPr id="0" name=""/>
                      <p:cNvPicPr>
                        <a:picLocks noChangeAspect="1" noChangeArrowheads="1"/>
                      </p:cNvPicPr>
                      <p:nvPr/>
                    </p:nvPicPr>
                    <p:blipFill>
                      <a:blip r:embed="rId4"/>
                      <a:srcRect/>
                      <a:stretch>
                        <a:fillRect/>
                      </a:stretch>
                    </p:blipFill>
                    <p:spPr bwMode="auto">
                      <a:xfrm>
                        <a:off x="10744200" y="898386"/>
                        <a:ext cx="3690938" cy="2370138"/>
                      </a:xfrm>
                      <a:prstGeom prst="rect">
                        <a:avLst/>
                      </a:prstGeom>
                      <a:noFill/>
                    </p:spPr>
                  </p:pic>
                </p:oleObj>
              </mc:Fallback>
            </mc:AlternateContent>
          </a:graphicData>
        </a:graphic>
      </p:graphicFrame>
      <p:sp>
        <p:nvSpPr>
          <p:cNvPr id="5" name="Rectangle 4"/>
          <p:cNvSpPr/>
          <p:nvPr/>
        </p:nvSpPr>
        <p:spPr>
          <a:xfrm>
            <a:off x="1143000" y="3619500"/>
            <a:ext cx="13563600" cy="6740307"/>
          </a:xfrm>
          <a:prstGeom prst="rect">
            <a:avLst/>
          </a:prstGeom>
        </p:spPr>
        <p:txBody>
          <a:bodyPr wrap="square">
            <a:spAutoFit/>
          </a:bodyPr>
          <a:lstStyle/>
          <a:p>
            <a:pPr algn="just"/>
            <a:r>
              <a:rPr lang="vi-VN" sz="3600">
                <a:solidFill>
                  <a:srgbClr val="000000"/>
                </a:solidFill>
                <a:latin typeface="Open Sans"/>
              </a:rPr>
              <a:t>Nhân hai vế của phương trình thứ hai với 7, ta được: </a:t>
            </a:r>
            <a:endParaRPr lang="en-US" sz="3600" smtClean="0">
              <a:solidFill>
                <a:srgbClr val="000000"/>
              </a:solidFill>
              <a:latin typeface="Open Sans"/>
            </a:endParaRPr>
          </a:p>
          <a:p>
            <a:pPr algn="just"/>
            <a:endParaRPr lang="en-US" sz="3600">
              <a:solidFill>
                <a:srgbClr val="000000"/>
              </a:solidFill>
              <a:latin typeface="Open Sans"/>
            </a:endParaRPr>
          </a:p>
          <a:p>
            <a:pPr algn="just"/>
            <a:endParaRPr lang="en-US" sz="3600" smtClean="0">
              <a:solidFill>
                <a:srgbClr val="000000"/>
              </a:solidFill>
              <a:latin typeface="Open Sans"/>
            </a:endParaRPr>
          </a:p>
          <a:p>
            <a:pPr algn="just"/>
            <a:endParaRPr lang="en-US" sz="3600">
              <a:solidFill>
                <a:srgbClr val="000000"/>
              </a:solidFill>
              <a:latin typeface="Open Sans"/>
            </a:endParaRPr>
          </a:p>
          <a:p>
            <a:pPr algn="just"/>
            <a:r>
              <a:rPr lang="vi-VN" sz="3600" smtClean="0">
                <a:solidFill>
                  <a:srgbClr val="000000"/>
                </a:solidFill>
                <a:latin typeface="Open Sans"/>
              </a:rPr>
              <a:t>Trừ </a:t>
            </a:r>
            <a:r>
              <a:rPr lang="vi-VN" sz="3600">
                <a:solidFill>
                  <a:srgbClr val="000000"/>
                </a:solidFill>
                <a:latin typeface="Open Sans"/>
              </a:rPr>
              <a:t>từng vế hai phương trình của hệ mới, ta được</a:t>
            </a:r>
          </a:p>
          <a:p>
            <a:pPr algn="just"/>
            <a:endParaRPr lang="en-US" sz="3600" smtClean="0">
              <a:solidFill>
                <a:srgbClr val="000000"/>
              </a:solidFill>
              <a:latin typeface="Open Sans"/>
            </a:endParaRPr>
          </a:p>
          <a:p>
            <a:pPr algn="just"/>
            <a:endParaRPr lang="en-US" sz="3600">
              <a:solidFill>
                <a:srgbClr val="000000"/>
              </a:solidFill>
              <a:latin typeface="Open Sans"/>
            </a:endParaRPr>
          </a:p>
          <a:p>
            <a:pPr algn="just"/>
            <a:r>
              <a:rPr lang="vi-VN" sz="3600" smtClean="0">
                <a:solidFill>
                  <a:srgbClr val="000000"/>
                </a:solidFill>
                <a:latin typeface="Open Sans"/>
              </a:rPr>
              <a:t>suy </a:t>
            </a:r>
            <a:r>
              <a:rPr lang="vi-VN" sz="3600">
                <a:solidFill>
                  <a:srgbClr val="000000"/>
                </a:solidFill>
                <a:latin typeface="Open Sans"/>
              </a:rPr>
              <a:t>ra x = 89 (thỏa mãn điều kiện).</a:t>
            </a:r>
          </a:p>
          <a:p>
            <a:pPr algn="just"/>
            <a:endParaRPr lang="en-US" sz="3600" smtClean="0">
              <a:solidFill>
                <a:srgbClr val="000000"/>
              </a:solidFill>
              <a:latin typeface="Open Sans"/>
            </a:endParaRPr>
          </a:p>
          <a:p>
            <a:pPr algn="just"/>
            <a:r>
              <a:rPr lang="vi-VN" sz="3600" smtClean="0">
                <a:solidFill>
                  <a:srgbClr val="000000"/>
                </a:solidFill>
                <a:latin typeface="Open Sans"/>
              </a:rPr>
              <a:t>Thế </a:t>
            </a:r>
            <a:r>
              <a:rPr lang="vi-VN" sz="3600">
                <a:solidFill>
                  <a:srgbClr val="000000"/>
                </a:solidFill>
                <a:latin typeface="Open Sans"/>
              </a:rPr>
              <a:t>x = 89 vào phương trình thứ nhất của hệ ban đầu, ta có</a:t>
            </a:r>
          </a:p>
          <a:p>
            <a:pPr algn="just"/>
            <a:r>
              <a:rPr lang="vi-VN" sz="3600">
                <a:solidFill>
                  <a:srgbClr val="000000"/>
                </a:solidFill>
                <a:latin typeface="Open Sans"/>
              </a:rPr>
              <a:t>89 + y = 124, suy ra y = 35 (thỏa mãn điều kiện).</a:t>
            </a:r>
          </a:p>
          <a:p>
            <a:pPr algn="just"/>
            <a:r>
              <a:rPr lang="vi-VN" sz="3600">
                <a:solidFill>
                  <a:srgbClr val="000000"/>
                </a:solidFill>
                <a:latin typeface="Open Sans"/>
              </a:rPr>
              <a:t>Vậy có 89 g đồng và 35 g kẽm.</a:t>
            </a:r>
            <a:endParaRPr lang="vi-VN" sz="3600" b="0" i="0">
              <a:solidFill>
                <a:srgbClr val="000000"/>
              </a:solidFill>
              <a:effectLst/>
              <a:latin typeface="Open San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01903272"/>
              </p:ext>
            </p:extLst>
          </p:nvPr>
        </p:nvGraphicFramePr>
        <p:xfrm>
          <a:off x="12192000" y="3140767"/>
          <a:ext cx="3563938" cy="2370138"/>
        </p:xfrm>
        <a:graphic>
          <a:graphicData uri="http://schemas.openxmlformats.org/presentationml/2006/ole">
            <mc:AlternateContent xmlns:mc="http://schemas.openxmlformats.org/markup-compatibility/2006">
              <mc:Choice xmlns:v="urn:schemas-microsoft-com:vml" Requires="v">
                <p:oleObj spid="_x0000_s7247" name="Equation" r:id="rId5" imgW="1066680" imgH="698400" progId="Equation.DSMT4">
                  <p:embed/>
                </p:oleObj>
              </mc:Choice>
              <mc:Fallback>
                <p:oleObj name="Equation" r:id="rId5" imgW="1066680" imgH="698400" progId="Equation.DSMT4">
                  <p:embed/>
                  <p:pic>
                    <p:nvPicPr>
                      <p:cNvPr id="0" name=""/>
                      <p:cNvPicPr>
                        <a:picLocks noChangeAspect="1" noChangeArrowheads="1"/>
                      </p:cNvPicPr>
                      <p:nvPr/>
                    </p:nvPicPr>
                    <p:blipFill>
                      <a:blip r:embed="rId6"/>
                      <a:srcRect/>
                      <a:stretch>
                        <a:fillRect/>
                      </a:stretch>
                    </p:blipFill>
                    <p:spPr bwMode="auto">
                      <a:xfrm>
                        <a:off x="12192000" y="3140767"/>
                        <a:ext cx="3563938" cy="237013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3174050"/>
              </p:ext>
            </p:extLst>
          </p:nvPr>
        </p:nvGraphicFramePr>
        <p:xfrm>
          <a:off x="11843941" y="5330378"/>
          <a:ext cx="2258219" cy="1530041"/>
        </p:xfrm>
        <a:graphic>
          <a:graphicData uri="http://schemas.openxmlformats.org/presentationml/2006/ole">
            <mc:AlternateContent xmlns:mc="http://schemas.openxmlformats.org/markup-compatibility/2006">
              <mc:Choice xmlns:v="urn:schemas-microsoft-com:vml" Requires="v">
                <p:oleObj spid="_x0000_s7248" name="Equation" r:id="rId7" imgW="647640" imgH="431640" progId="Equation.DSMT4">
                  <p:embed/>
                </p:oleObj>
              </mc:Choice>
              <mc:Fallback>
                <p:oleObj name="Equation" r:id="rId7" imgW="647640" imgH="431640" progId="Equation.DSMT4">
                  <p:embed/>
                  <p:pic>
                    <p:nvPicPr>
                      <p:cNvPr id="0" name=""/>
                      <p:cNvPicPr>
                        <a:picLocks noChangeAspect="1" noChangeArrowheads="1"/>
                      </p:cNvPicPr>
                      <p:nvPr/>
                    </p:nvPicPr>
                    <p:blipFill>
                      <a:blip r:embed="rId8"/>
                      <a:srcRect/>
                      <a:stretch>
                        <a:fillRect/>
                      </a:stretch>
                    </p:blipFill>
                    <p:spPr bwMode="auto">
                      <a:xfrm>
                        <a:off x="11843941" y="5330378"/>
                        <a:ext cx="2258219" cy="1530041"/>
                      </a:xfrm>
                      <a:prstGeom prst="rect">
                        <a:avLst/>
                      </a:prstGeom>
                      <a:noFill/>
                    </p:spPr>
                  </p:pic>
                </p:oleObj>
              </mc:Fallback>
            </mc:AlternateContent>
          </a:graphicData>
        </a:graphic>
      </p:graphicFrame>
    </p:spTree>
    <p:extLst>
      <p:ext uri="{BB962C8B-B14F-4D97-AF65-F5344CB8AC3E}">
        <p14:creationId xmlns:p14="http://schemas.microsoft.com/office/powerpoint/2010/main" val="134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down)">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down)">
                                      <p:cBhvr>
                                        <p:cTn id="31" dur="500"/>
                                        <p:tgtEl>
                                          <p:spTgt spid="5">
                                            <p:txEl>
                                              <p:pRg st="4" end="4"/>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wipe(down)">
                                      <p:cBhvr>
                                        <p:cTn id="44" dur="500"/>
                                        <p:tgtEl>
                                          <p:spTgt spid="5">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wipe(down)">
                                      <p:cBhvr>
                                        <p:cTn id="49" dur="500"/>
                                        <p:tgtEl>
                                          <p:spTgt spid="5">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wipe(down)">
                                      <p:cBhvr>
                                        <p:cTn id="5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1364" y="2476500"/>
            <a:ext cx="17336635" cy="8888642"/>
            <a:chOff x="1066800" y="3009900"/>
            <a:chExt cx="16341026" cy="4876154"/>
          </a:xfrm>
        </p:grpSpPr>
        <p:sp>
          <p:nvSpPr>
            <p:cNvPr id="28" name="Google Shape;259;p11"/>
            <p:cNvSpPr/>
            <p:nvPr/>
          </p:nvSpPr>
          <p:spPr>
            <a:xfrm>
              <a:off x="1066800" y="3009900"/>
              <a:ext cx="16341026" cy="4284704"/>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64613" y="3128224"/>
              <a:ext cx="15029693" cy="475783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da-DK" sz="4000" b="1" smtClean="0">
                  <a:solidFill>
                    <a:schemeClr val="bg1"/>
                  </a:solidFill>
                  <a:latin typeface="Arial" panose="020B0604020202020204" pitchFamily="34" charset="0"/>
                  <a:ea typeface="Arial" panose="020B0604020202020204" pitchFamily="34" charset="0"/>
                  <a:cs typeface="Arial" panose="020B0604020202020204" pitchFamily="34" charset="0"/>
                </a:rPr>
                <a:t>Bước 1: </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Lập hệ phương trình:</a:t>
              </a:r>
            </a:p>
            <a:p>
              <a:pPr marL="571500" indent="-571500" algn="just">
                <a:lnSpc>
                  <a:spcPct val="150000"/>
                </a:lnSpc>
                <a:spcBef>
                  <a:spcPts val="300"/>
                </a:spcBef>
                <a:spcAft>
                  <a:spcPts val="300"/>
                </a:spcAft>
                <a:buFontTx/>
                <a:buChar char="-"/>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Chọn ẩn số (thường là 2 ẩn)  và đặt điều kiện thích hợp cho ẩn</a:t>
              </a:r>
            </a:p>
            <a:p>
              <a:pPr marL="571500" indent="-571500" algn="just">
                <a:lnSpc>
                  <a:spcPct val="150000"/>
                </a:lnSpc>
                <a:spcBef>
                  <a:spcPts val="300"/>
                </a:spcBef>
                <a:spcAft>
                  <a:spcPts val="300"/>
                </a:spcAft>
                <a:buFontTx/>
                <a:buChar char="-"/>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Biểu diễn các đại lượng chưa biết theo ẩn và các đại lượng đã biết</a:t>
              </a:r>
            </a:p>
            <a:p>
              <a:pPr marL="571500" indent="-571500" algn="just">
                <a:lnSpc>
                  <a:spcPct val="150000"/>
                </a:lnSpc>
                <a:spcBef>
                  <a:spcPts val="300"/>
                </a:spcBef>
                <a:spcAft>
                  <a:spcPts val="300"/>
                </a:spcAft>
                <a:buFontTx/>
                <a:buChar char="-"/>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Lập hệ phương trình biểu thị mối quan hệ giữa các đại lượng</a:t>
              </a:r>
            </a:p>
            <a:p>
              <a:pPr marL="571500" indent="-571500" algn="just">
                <a:lnSpc>
                  <a:spcPct val="150000"/>
                </a:lnSpc>
                <a:spcBef>
                  <a:spcPts val="300"/>
                </a:spcBef>
                <a:spcAft>
                  <a:spcPts val="300"/>
                </a:spcAft>
                <a:buFont typeface="Arial" panose="020B0604020202020204" pitchFamily="34" charset="0"/>
                <a:buChar char="•"/>
              </a:pPr>
              <a:r>
                <a:rPr lang="da-DK" sz="4000" b="1" smtClean="0">
                  <a:solidFill>
                    <a:schemeClr val="bg1"/>
                  </a:solidFill>
                  <a:latin typeface="Arial" panose="020B0604020202020204" pitchFamily="34" charset="0"/>
                  <a:ea typeface="Arial" panose="020B0604020202020204" pitchFamily="34" charset="0"/>
                  <a:cs typeface="Arial" panose="020B0604020202020204" pitchFamily="34" charset="0"/>
                </a:rPr>
                <a:t>Bước 2: </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Giải hệ phương trình</a:t>
              </a:r>
            </a:p>
            <a:p>
              <a:pPr marL="571500" indent="-571500" algn="just">
                <a:lnSpc>
                  <a:spcPct val="150000"/>
                </a:lnSpc>
                <a:spcBef>
                  <a:spcPts val="300"/>
                </a:spcBef>
                <a:spcAft>
                  <a:spcPts val="300"/>
                </a:spcAft>
                <a:buFont typeface="Arial" panose="020B0604020202020204" pitchFamily="34" charset="0"/>
                <a:buChar char="•"/>
              </a:pPr>
              <a:r>
                <a:rPr lang="da-DK" sz="4000" b="1" smtClean="0">
                  <a:solidFill>
                    <a:schemeClr val="bg1"/>
                  </a:solidFill>
                  <a:latin typeface="Arial" panose="020B0604020202020204" pitchFamily="34" charset="0"/>
                  <a:ea typeface="Arial" panose="020B0604020202020204" pitchFamily="34" charset="0"/>
                  <a:cs typeface="Arial" panose="020B0604020202020204" pitchFamily="34" charset="0"/>
                </a:rPr>
                <a:t>Bước 3: </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Trả lời: Kiểm tra xem trong các nghiệm tìm được của hệ phương trình, nghiệm nào thỏa mãn điều kiện của ẩn rồi kết luận</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3197895" y="439530"/>
            <a:ext cx="11847965" cy="1884457"/>
            <a:chOff x="6858000" y="38100"/>
            <a:chExt cx="5181600" cy="1884457"/>
          </a:xfrm>
        </p:grpSpPr>
        <p:grpSp>
          <p:nvGrpSpPr>
            <p:cNvPr id="23" name="Group 9"/>
            <p:cNvGrpSpPr/>
            <p:nvPr/>
          </p:nvGrpSpPr>
          <p:grpSpPr>
            <a:xfrm>
              <a:off x="6858000" y="38100"/>
              <a:ext cx="5181600" cy="1677803"/>
              <a:chOff x="0" y="0"/>
              <a:chExt cx="6451824" cy="1432659"/>
            </a:xfrm>
          </p:grpSpPr>
          <p:sp>
            <p:nvSpPr>
              <p:cNvPr id="24" name="Freeform 10"/>
              <p:cNvSpPr/>
              <p:nvPr/>
            </p:nvSpPr>
            <p:spPr>
              <a:xfrm>
                <a:off x="12700" y="12700"/>
                <a:ext cx="6387054" cy="1419959"/>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sz="2400"/>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tx2"/>
                  </a:solidFill>
                  <a:latin typeface="Arial"/>
                  <a:ea typeface="Arial"/>
                  <a:cs typeface="Arial"/>
                  <a:sym typeface="Arial"/>
                </a:rPr>
                <a:t>TỔNG </a:t>
              </a:r>
              <a:r>
                <a:rPr lang="en-US" sz="4000" b="1" smtClean="0">
                  <a:solidFill>
                    <a:schemeClr val="tx2"/>
                  </a:solidFill>
                  <a:latin typeface="Arial"/>
                  <a:ea typeface="Arial"/>
                  <a:cs typeface="Arial"/>
                  <a:sym typeface="Arial"/>
                </a:rPr>
                <a:t>QUÁT</a:t>
              </a:r>
            </a:p>
            <a:p>
              <a:pPr algn="ctr"/>
              <a:r>
                <a:rPr lang="da-DK" sz="3000">
                  <a:solidFill>
                    <a:srgbClr val="C00000"/>
                  </a:solidFill>
                  <a:latin typeface="Arial" panose="020B0604020202020204" pitchFamily="34" charset="0"/>
                  <a:ea typeface="Times New Roman" panose="02020603050405020304" pitchFamily="18" charset="0"/>
                  <a:cs typeface="Arial" panose="020B0604020202020204" pitchFamily="34" charset="0"/>
                </a:rPr>
                <a:t>Các bước giải bài toán bằng cách lập hệ phương trình:</a:t>
              </a:r>
            </a:p>
            <a:p>
              <a:pPr marL="0" marR="0" lvl="0" indent="0" algn="ctr" rtl="0">
                <a:spcBef>
                  <a:spcPts val="0"/>
                </a:spcBef>
                <a:spcAft>
                  <a:spcPts val="0"/>
                </a:spcAft>
                <a:buNone/>
              </a:pPr>
              <a:endParaRPr sz="3000" b="1" dirty="0">
                <a:solidFill>
                  <a:srgbClr val="C00000"/>
                </a:solidFill>
                <a:latin typeface="Arial"/>
                <a:ea typeface="Arial"/>
                <a:cs typeface="Arial"/>
                <a:sym typeface="Arial"/>
              </a:endParaRPr>
            </a:p>
          </p:txBody>
        </p:sp>
      </p:grpSp>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4097759" y="837677"/>
            <a:ext cx="12611100" cy="2862322"/>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Tìm hai số tự nhiên có tổng bằng 1006, biết rằng nếu lấy số lớn chia cho số nhỏ thì được thương là 2  và số dư là 124.</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0" y="26289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192387" y="3674239"/>
            <a:ext cx="16916400" cy="6145272"/>
          </a:xfrm>
          <a:prstGeom prst="rect">
            <a:avLst/>
          </a:prstGeom>
          <a:noFill/>
        </p:spPr>
        <p:txBody>
          <a:bodyPr wrap="square">
            <a:spAutoFit/>
          </a:bodyPr>
          <a:lstStyle/>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Gọi hai số cần tìm là x và y, trong đó x&lt;y.</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Arial" panose="020B0604020202020204" pitchFamily="34" charset="0"/>
              </a:rPr>
              <a:t>Số dư trong phép chia y cho x là 124 nên x&gt;124.</a:t>
            </a:r>
          </a:p>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Vậy điều kiện của ẩn x, y là</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Arial" panose="020B0604020202020204" pitchFamily="34" charset="0"/>
              </a:rPr>
              <a:t>Tổng hai số bằng 1006 nên ta có PT: x + y =1006</a:t>
            </a:r>
          </a:p>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Khi chia y cho x ta được thương là 2, dư 124 </a:t>
            </a:r>
          </a:p>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nên ta có PT: y = 2x+124</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263063462"/>
              </p:ext>
            </p:extLst>
          </p:nvPr>
        </p:nvGraphicFramePr>
        <p:xfrm>
          <a:off x="8686800" y="5905500"/>
          <a:ext cx="5448300" cy="765175"/>
        </p:xfrm>
        <a:graphic>
          <a:graphicData uri="http://schemas.openxmlformats.org/presentationml/2006/ole">
            <mc:AlternateContent xmlns:mc="http://schemas.openxmlformats.org/markup-compatibility/2006">
              <mc:Choice xmlns:v="urn:schemas-microsoft-com:vml" Requires="v">
                <p:oleObj spid="_x0000_s8214" name="Equation" r:id="rId5" imgW="1562040" imgH="215640" progId="Equation.DSMT4">
                  <p:embed/>
                </p:oleObj>
              </mc:Choice>
              <mc:Fallback>
                <p:oleObj name="Equation" r:id="rId5" imgW="1562040" imgH="215640" progId="Equation.DSMT4">
                  <p:embed/>
                  <p:pic>
                    <p:nvPicPr>
                      <p:cNvPr id="0" name=""/>
                      <p:cNvPicPr>
                        <a:picLocks noChangeAspect="1" noChangeArrowheads="1"/>
                      </p:cNvPicPr>
                      <p:nvPr/>
                    </p:nvPicPr>
                    <p:blipFill>
                      <a:blip r:embed="rId6"/>
                      <a:srcRect/>
                      <a:stretch>
                        <a:fillRect/>
                      </a:stretch>
                    </p:blipFill>
                    <p:spPr bwMode="auto">
                      <a:xfrm>
                        <a:off x="8686800" y="5905500"/>
                        <a:ext cx="5448300" cy="765175"/>
                      </a:xfrm>
                      <a:prstGeom prst="rect">
                        <a:avLst/>
                      </a:prstGeom>
                      <a:noFill/>
                    </p:spPr>
                  </p:pic>
                </p:oleObj>
              </mc:Fallback>
            </mc:AlternateContent>
          </a:graphicData>
        </a:graphic>
      </p:graphicFrame>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1" dur="5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6" dur="500"/>
                                        <p:tgtEl>
                                          <p:spTgt spid="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randombar(horizontal)">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4097759" y="837677"/>
            <a:ext cx="12611100" cy="2862322"/>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Tìm hai số tự nhiên có tổng bằng 1006, biết rằng nếu lấy số lớn chia cho số nhỏ thì được thương là 2  và số dư là 124.</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0" y="262890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192387" y="3674239"/>
            <a:ext cx="16916400" cy="5119350"/>
          </a:xfrm>
          <a:prstGeom prst="rect">
            <a:avLst/>
          </a:prstGeom>
          <a:noFill/>
        </p:spPr>
        <p:txBody>
          <a:bodyPr wrap="square">
            <a:spAutoFit/>
          </a:bodyPr>
          <a:lstStyle/>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Do đó, ta có hệ PT</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Arial" panose="020B0604020202020204" pitchFamily="34" charset="0"/>
              </a:rPr>
              <a:t>Từ (2) thế y = 2x+124 vào (1), ta được 3x + 124 = 1006</a:t>
            </a:r>
          </a:p>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Hay 3x = 882, suy ra x = 294 (TMĐK)</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Arial" panose="020B0604020202020204" pitchFamily="34" charset="0"/>
              </a:rPr>
              <a:t>Từ đó ta được y = 2.294 +124 = 712 (TMĐK)</a:t>
            </a:r>
          </a:p>
          <a:p>
            <a:pPr>
              <a:lnSpc>
                <a:spcPct val="150000"/>
              </a:lnSpc>
              <a:spcAft>
                <a:spcPts val="8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Vậy hai số cần tìm là 294 và 712.</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643706615"/>
              </p:ext>
            </p:extLst>
          </p:nvPr>
        </p:nvGraphicFramePr>
        <p:xfrm>
          <a:off x="6934200" y="3313091"/>
          <a:ext cx="3987800" cy="1724025"/>
        </p:xfrm>
        <a:graphic>
          <a:graphicData uri="http://schemas.openxmlformats.org/presentationml/2006/ole">
            <mc:AlternateContent xmlns:mc="http://schemas.openxmlformats.org/markup-compatibility/2006">
              <mc:Choice xmlns:v="urn:schemas-microsoft-com:vml" Requires="v">
                <p:oleObj spid="_x0000_s9238" name="Equation" r:id="rId4" imgW="1193760" imgH="507960" progId="Equation.DSMT4">
                  <p:embed/>
                </p:oleObj>
              </mc:Choice>
              <mc:Fallback>
                <p:oleObj name="Equation" r:id="rId4" imgW="1193760" imgH="507960" progId="Equation.DSMT4">
                  <p:embed/>
                  <p:pic>
                    <p:nvPicPr>
                      <p:cNvPr id="0" name=""/>
                      <p:cNvPicPr>
                        <a:picLocks noChangeAspect="1" noChangeArrowheads="1"/>
                      </p:cNvPicPr>
                      <p:nvPr/>
                    </p:nvPicPr>
                    <p:blipFill>
                      <a:blip r:embed="rId5"/>
                      <a:srcRect/>
                      <a:stretch>
                        <a:fillRect/>
                      </a:stretch>
                    </p:blipFill>
                    <p:spPr bwMode="auto">
                      <a:xfrm>
                        <a:off x="6934200" y="3313091"/>
                        <a:ext cx="3987800" cy="1724025"/>
                      </a:xfrm>
                      <a:prstGeom prst="rect">
                        <a:avLst/>
                      </a:prstGeom>
                      <a:noFill/>
                    </p:spPr>
                  </p:pic>
                </p:oleObj>
              </mc:Fallback>
            </mc:AlternateContent>
          </a:graphicData>
        </a:graphic>
      </p:graphicFrame>
    </p:spTree>
    <p:extLst>
      <p:ext uri="{BB962C8B-B14F-4D97-AF65-F5344CB8AC3E}">
        <p14:creationId xmlns:p14="http://schemas.microsoft.com/office/powerpoint/2010/main" val="10113314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1" dur="5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2860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r>
              <a:rPr lang="en-US" sz="4500" b="1" dirty="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sp>
        <p:nvSpPr>
          <p:cNvPr id="17" name="Rectangle 16"/>
          <p:cNvSpPr/>
          <p:nvPr/>
        </p:nvSpPr>
        <p:spPr>
          <a:xfrm>
            <a:off x="663736" y="120499"/>
            <a:ext cx="17624264" cy="568873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				</a:t>
            </a:r>
            <a:r>
              <a:rPr lang="en-US" sz="3800" kern="100">
                <a:latin typeface="Arial" panose="020B0604020202020204" pitchFamily="34" charset="0"/>
                <a:ea typeface="Times New Roman" panose="02020603050405020304" pitchFamily="18" charset="0"/>
                <a:cs typeface="Arial" panose="020B0604020202020204" pitchFamily="34" charset="0"/>
              </a:rPr>
              <a:t>	</a:t>
            </a:r>
            <a:r>
              <a:rPr lang="vi-VN" sz="4000"/>
              <a:t>Một chiếc xe khách đi từ Thành phố Hồ Chí Minh đến Cần Thơ, quãng đường dài 170 km. Sau khi xe khách xuất phát 1 giờ 40 phút, một chiếc xe tải bắt đầu đi từ Cần Thơ về Thành phố Hồ Chí Minh và gặp xe khách sau đó 40 phút. Tính vận tốc mỗi xe, biết rằng mỗi xe khách đi nhanh hơn xe tải 15 km</a:t>
            </a:r>
            <a:r>
              <a:rPr lang="vi-VN" sz="4000" smtClean="0"/>
              <a:t>.</a:t>
            </a:r>
            <a:endParaRPr lang="en-US" sz="4000" smtClean="0"/>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0" y="49149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3" name="TextBox 2">
            <a:extLst>
              <a:ext uri="{FF2B5EF4-FFF2-40B4-BE49-F238E27FC236}">
                <a16:creationId xmlns:a16="http://schemas.microsoft.com/office/drawing/2014/main" xmlns:a14="http://schemas.microsoft.com/office/drawing/2010/main" xmlns:mc="http://schemas.openxmlformats.org/markup-compatibility/2006" xmlns="" id="{B4094BD1-0F78-4875-A076-AEEA23DD43AF}"/>
              </a:ext>
            </a:extLst>
          </p:cNvPr>
          <p:cNvSpPr txBox="1"/>
          <p:nvPr/>
        </p:nvSpPr>
        <p:spPr>
          <a:xfrm>
            <a:off x="1905000" y="4897582"/>
            <a:ext cx="14712584" cy="4401205"/>
          </a:xfrm>
          <a:prstGeom prst="rect">
            <a:avLst/>
          </a:prstGeom>
          <a:noFill/>
        </p:spPr>
        <p:txBody>
          <a:bodyPr wrap="square">
            <a:spAutoFit/>
          </a:bodyPr>
          <a:lstStyle/>
          <a:p>
            <a:r>
              <a:rPr lang="vi-VN" sz="4000"/>
              <a:t>Gọi x (km/h), y (km/h) lần lượt là vận tốc của xe khách và xe tải (x &gt; 0, y &gt; 0).</a:t>
            </a:r>
          </a:p>
          <a:p>
            <a:r>
              <a:rPr lang="vi-VN" sz="4000"/>
              <a:t>Vì rằng mỗi xe khách đi nhanh hơn xe tải 15 km </a:t>
            </a:r>
            <a:endParaRPr lang="en-US" sz="4000" smtClean="0"/>
          </a:p>
          <a:p>
            <a:r>
              <a:rPr lang="vi-VN" sz="4000" smtClean="0"/>
              <a:t>nên </a:t>
            </a:r>
            <a:r>
              <a:rPr lang="vi-VN" sz="4000"/>
              <a:t>ta có x – y = 15. (1</a:t>
            </a:r>
            <a:r>
              <a:rPr lang="vi-VN" sz="4000" smtClean="0"/>
              <a:t>)</a:t>
            </a:r>
            <a:endParaRPr lang="en-US" sz="4000" smtClean="0"/>
          </a:p>
          <a:p>
            <a:endParaRPr lang="en-US" sz="4000" smtClean="0"/>
          </a:p>
          <a:p>
            <a:r>
              <a:rPr lang="vi-VN" sz="4000" smtClean="0"/>
              <a:t>Đổi </a:t>
            </a:r>
            <a:endParaRPr lang="en-US" sz="4000" smtClean="0"/>
          </a:p>
          <a:p>
            <a:r>
              <a:rPr lang="vi-VN" sz="4000" smtClean="0"/>
              <a:t>Thời </a:t>
            </a:r>
            <a:r>
              <a:rPr lang="vi-VN" sz="4000"/>
              <a:t>gian xe khách đi được là: </a:t>
            </a:r>
          </a:p>
        </p:txBody>
      </p:sp>
      <p:graphicFrame>
        <p:nvGraphicFramePr>
          <p:cNvPr id="12" name="Object 11"/>
          <p:cNvGraphicFramePr>
            <a:graphicFrameLocks noChangeAspect="1"/>
          </p:cNvGraphicFramePr>
          <p:nvPr>
            <p:extLst>
              <p:ext uri="{D42A27DB-BD31-4B8C-83A1-F6EECF244321}">
                <p14:modId xmlns:p14="http://schemas.microsoft.com/office/powerpoint/2010/main" val="3783644925"/>
              </p:ext>
            </p:extLst>
          </p:nvPr>
        </p:nvGraphicFramePr>
        <p:xfrm>
          <a:off x="3352800" y="7256339"/>
          <a:ext cx="5005387" cy="1530350"/>
        </p:xfrm>
        <a:graphic>
          <a:graphicData uri="http://schemas.openxmlformats.org/presentationml/2006/ole">
            <mc:AlternateContent xmlns:mc="http://schemas.openxmlformats.org/markup-compatibility/2006">
              <mc:Choice xmlns:v="urn:schemas-microsoft-com:vml" Requires="v">
                <p:oleObj spid="_x0000_s10286" name="Equation" r:id="rId4" imgW="1434960" imgH="431640" progId="Equation.DSMT4">
                  <p:embed/>
                </p:oleObj>
              </mc:Choice>
              <mc:Fallback>
                <p:oleObj name="Equation" r:id="rId4" imgW="1434960" imgH="431640" progId="Equation.DSMT4">
                  <p:embed/>
                  <p:pic>
                    <p:nvPicPr>
                      <p:cNvPr id="0" name=""/>
                      <p:cNvPicPr>
                        <a:picLocks noChangeAspect="1" noChangeArrowheads="1"/>
                      </p:cNvPicPr>
                      <p:nvPr/>
                    </p:nvPicPr>
                    <p:blipFill>
                      <a:blip r:embed="rId5"/>
                      <a:srcRect/>
                      <a:stretch>
                        <a:fillRect/>
                      </a:stretch>
                    </p:blipFill>
                    <p:spPr bwMode="auto">
                      <a:xfrm>
                        <a:off x="3352800" y="7256339"/>
                        <a:ext cx="5005387" cy="1530350"/>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56986592"/>
              </p:ext>
            </p:extLst>
          </p:nvPr>
        </p:nvGraphicFramePr>
        <p:xfrm>
          <a:off x="9022713" y="8021514"/>
          <a:ext cx="3146425" cy="1530350"/>
        </p:xfrm>
        <a:graphic>
          <a:graphicData uri="http://schemas.openxmlformats.org/presentationml/2006/ole">
            <mc:AlternateContent xmlns:mc="http://schemas.openxmlformats.org/markup-compatibility/2006">
              <mc:Choice xmlns:v="urn:schemas-microsoft-com:vml" Requires="v">
                <p:oleObj spid="_x0000_s10287" name="Equation" r:id="rId6" imgW="901440" imgH="431640" progId="Equation.DSMT4">
                  <p:embed/>
                </p:oleObj>
              </mc:Choice>
              <mc:Fallback>
                <p:oleObj name="Equation" r:id="rId6" imgW="901440" imgH="431640" progId="Equation.DSMT4">
                  <p:embed/>
                  <p:pic>
                    <p:nvPicPr>
                      <p:cNvPr id="0" name=""/>
                      <p:cNvPicPr>
                        <a:picLocks noChangeAspect="1" noChangeArrowheads="1"/>
                      </p:cNvPicPr>
                      <p:nvPr/>
                    </p:nvPicPr>
                    <p:blipFill>
                      <a:blip r:embed="rId7"/>
                      <a:srcRect/>
                      <a:stretch>
                        <a:fillRect/>
                      </a:stretch>
                    </p:blipFill>
                    <p:spPr bwMode="auto">
                      <a:xfrm>
                        <a:off x="9022713" y="8021514"/>
                        <a:ext cx="3146425" cy="1530350"/>
                      </a:xfrm>
                      <a:prstGeom prst="rect">
                        <a:avLst/>
                      </a:prstGeom>
                      <a:noFill/>
                    </p:spPr>
                  </p:pic>
                </p:oleObj>
              </mc:Fallback>
            </mc:AlternateContent>
          </a:graphicData>
        </a:graphic>
      </p:graphicFrame>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2860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r>
              <a:rPr lang="en-US" sz="4500" b="1" dirty="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sp>
        <p:nvSpPr>
          <p:cNvPr id="17" name="Rectangle 16"/>
          <p:cNvSpPr/>
          <p:nvPr/>
        </p:nvSpPr>
        <p:spPr>
          <a:xfrm>
            <a:off x="663736" y="120499"/>
            <a:ext cx="17624264" cy="861133"/>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				</a:t>
            </a:r>
            <a:r>
              <a:rPr lang="en-US" sz="3800" kern="100">
                <a:latin typeface="Arial" panose="020B0604020202020204" pitchFamily="34" charset="0"/>
                <a:ea typeface="Times New Roman" panose="02020603050405020304" pitchFamily="18" charset="0"/>
                <a:cs typeface="Arial" panose="020B0604020202020204" pitchFamily="34" charset="0"/>
              </a:rPr>
              <a:t>	</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20782" y="135931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3" name="TextBox 2">
            <a:extLst>
              <a:ext uri="{FF2B5EF4-FFF2-40B4-BE49-F238E27FC236}">
                <a16:creationId xmlns:a16="http://schemas.microsoft.com/office/drawing/2014/main" xmlns:a14="http://schemas.microsoft.com/office/drawing/2010/main" xmlns:mc="http://schemas.openxmlformats.org/markup-compatibility/2006" xmlns="" id="{B4094BD1-0F78-4875-A076-AEEA23DD43AF}"/>
              </a:ext>
            </a:extLst>
          </p:cNvPr>
          <p:cNvSpPr txBox="1"/>
          <p:nvPr/>
        </p:nvSpPr>
        <p:spPr>
          <a:xfrm>
            <a:off x="1905000" y="1435514"/>
            <a:ext cx="14712584" cy="6247864"/>
          </a:xfrm>
          <a:prstGeom prst="rect">
            <a:avLst/>
          </a:prstGeom>
          <a:noFill/>
        </p:spPr>
        <p:txBody>
          <a:bodyPr wrap="square">
            <a:spAutoFit/>
          </a:bodyPr>
          <a:lstStyle/>
          <a:p>
            <a:r>
              <a:rPr lang="vi-VN" sz="4000"/>
              <a:t>Quãng đường xe khách đi được là: </a:t>
            </a:r>
            <a:endParaRPr lang="en-US" sz="4000" smtClean="0"/>
          </a:p>
          <a:p>
            <a:endParaRPr lang="en-US" sz="4000"/>
          </a:p>
          <a:p>
            <a:r>
              <a:rPr lang="vi-VN" sz="4000" smtClean="0"/>
              <a:t>Quãng </a:t>
            </a:r>
            <a:r>
              <a:rPr lang="vi-VN" sz="4000"/>
              <a:t>đường xe tải đi được là: </a:t>
            </a:r>
            <a:endParaRPr lang="en-US" sz="4000" smtClean="0"/>
          </a:p>
          <a:p>
            <a:endParaRPr lang="en-US" sz="4000"/>
          </a:p>
          <a:p>
            <a:r>
              <a:rPr lang="vi-VN" sz="4000" smtClean="0"/>
              <a:t>Vì </a:t>
            </a:r>
            <a:r>
              <a:rPr lang="vi-VN" sz="4000"/>
              <a:t>quãng đường Thành phố Hồ Chí Minh đến Cần Thơ dài 170 km nên ta </a:t>
            </a:r>
            <a:r>
              <a:rPr lang="vi-VN" sz="4000" smtClean="0"/>
              <a:t>có</a:t>
            </a:r>
            <a:r>
              <a:rPr lang="en-US" sz="4000" smtClean="0"/>
              <a:t>  </a:t>
            </a:r>
          </a:p>
          <a:p>
            <a:endParaRPr lang="en-US" sz="4000"/>
          </a:p>
          <a:p>
            <a:endParaRPr lang="vi-VN" sz="4000"/>
          </a:p>
          <a:p>
            <a:r>
              <a:rPr lang="vi-VN" sz="4000" smtClean="0"/>
              <a:t>Từ </a:t>
            </a:r>
            <a:r>
              <a:rPr lang="vi-VN" sz="4000"/>
              <a:t>(1) và (2) ta </a:t>
            </a:r>
            <a:r>
              <a:rPr lang="vi-VN" sz="4000" smtClean="0"/>
              <a:t>có</a:t>
            </a:r>
            <a:r>
              <a:rPr lang="en-US" sz="4000" smtClean="0"/>
              <a:t> hệ</a:t>
            </a:r>
            <a:r>
              <a:rPr lang="vi-VN" sz="4000" smtClean="0"/>
              <a:t> </a:t>
            </a:r>
            <a:r>
              <a:rPr lang="vi-VN" sz="4000"/>
              <a:t>phương trình</a:t>
            </a:r>
          </a:p>
          <a:p>
            <a:endParaRPr lang="vi-VN" sz="4000"/>
          </a:p>
        </p:txBody>
      </p:sp>
      <p:graphicFrame>
        <p:nvGraphicFramePr>
          <p:cNvPr id="14" name="Object 13"/>
          <p:cNvGraphicFramePr>
            <a:graphicFrameLocks noChangeAspect="1"/>
          </p:cNvGraphicFramePr>
          <p:nvPr>
            <p:extLst>
              <p:ext uri="{D42A27DB-BD31-4B8C-83A1-F6EECF244321}">
                <p14:modId xmlns:p14="http://schemas.microsoft.com/office/powerpoint/2010/main" val="315151796"/>
              </p:ext>
            </p:extLst>
          </p:nvPr>
        </p:nvGraphicFramePr>
        <p:xfrm>
          <a:off x="10041888" y="996547"/>
          <a:ext cx="2127250" cy="1530350"/>
        </p:xfrm>
        <a:graphic>
          <a:graphicData uri="http://schemas.openxmlformats.org/presentationml/2006/ole">
            <mc:AlternateContent xmlns:mc="http://schemas.openxmlformats.org/markup-compatibility/2006">
              <mc:Choice xmlns:v="urn:schemas-microsoft-com:vml" Requires="v">
                <p:oleObj spid="_x0000_s11346" name="Equation" r:id="rId4" imgW="609480" imgH="431640" progId="Equation.DSMT4">
                  <p:embed/>
                </p:oleObj>
              </mc:Choice>
              <mc:Fallback>
                <p:oleObj name="Equation" r:id="rId4" imgW="609480" imgH="431640" progId="Equation.DSMT4">
                  <p:embed/>
                  <p:pic>
                    <p:nvPicPr>
                      <p:cNvPr id="0" name=""/>
                      <p:cNvPicPr>
                        <a:picLocks noChangeAspect="1" noChangeArrowheads="1"/>
                      </p:cNvPicPr>
                      <p:nvPr/>
                    </p:nvPicPr>
                    <p:blipFill>
                      <a:blip r:embed="rId5"/>
                      <a:srcRect/>
                      <a:stretch>
                        <a:fillRect/>
                      </a:stretch>
                    </p:blipFill>
                    <p:spPr bwMode="auto">
                      <a:xfrm>
                        <a:off x="10041888" y="996547"/>
                        <a:ext cx="2127250" cy="1530350"/>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4672550"/>
              </p:ext>
            </p:extLst>
          </p:nvPr>
        </p:nvGraphicFramePr>
        <p:xfrm>
          <a:off x="9453563" y="2216150"/>
          <a:ext cx="2171700" cy="1530350"/>
        </p:xfrm>
        <a:graphic>
          <a:graphicData uri="http://schemas.openxmlformats.org/presentationml/2006/ole">
            <mc:AlternateContent xmlns:mc="http://schemas.openxmlformats.org/markup-compatibility/2006">
              <mc:Choice xmlns:v="urn:schemas-microsoft-com:vml" Requires="v">
                <p:oleObj spid="_x0000_s11347" name="Equation" r:id="rId6" imgW="622080" imgH="431640" progId="Equation.DSMT4">
                  <p:embed/>
                </p:oleObj>
              </mc:Choice>
              <mc:Fallback>
                <p:oleObj name="Equation" r:id="rId6" imgW="622080" imgH="431640" progId="Equation.DSMT4">
                  <p:embed/>
                  <p:pic>
                    <p:nvPicPr>
                      <p:cNvPr id="0" name=""/>
                      <p:cNvPicPr>
                        <a:picLocks noChangeAspect="1" noChangeArrowheads="1"/>
                      </p:cNvPicPr>
                      <p:nvPr/>
                    </p:nvPicPr>
                    <p:blipFill>
                      <a:blip r:embed="rId7"/>
                      <a:srcRect/>
                      <a:stretch>
                        <a:fillRect/>
                      </a:stretch>
                    </p:blipFill>
                    <p:spPr bwMode="auto">
                      <a:xfrm>
                        <a:off x="9453563" y="2216150"/>
                        <a:ext cx="2171700" cy="1530350"/>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865038430"/>
              </p:ext>
            </p:extLst>
          </p:nvPr>
        </p:nvGraphicFramePr>
        <p:xfrm>
          <a:off x="5334000" y="4473056"/>
          <a:ext cx="4387850" cy="1530350"/>
        </p:xfrm>
        <a:graphic>
          <a:graphicData uri="http://schemas.openxmlformats.org/presentationml/2006/ole">
            <mc:AlternateContent xmlns:mc="http://schemas.openxmlformats.org/markup-compatibility/2006">
              <mc:Choice xmlns:v="urn:schemas-microsoft-com:vml" Requires="v">
                <p:oleObj spid="_x0000_s11348" name="Equation" r:id="rId8" imgW="1257120" imgH="431640" progId="Equation.DSMT4">
                  <p:embed/>
                </p:oleObj>
              </mc:Choice>
              <mc:Fallback>
                <p:oleObj name="Equation" r:id="rId8" imgW="1257120" imgH="431640" progId="Equation.DSMT4">
                  <p:embed/>
                  <p:pic>
                    <p:nvPicPr>
                      <p:cNvPr id="0" name=""/>
                      <p:cNvPicPr>
                        <a:picLocks noChangeAspect="1" noChangeArrowheads="1"/>
                      </p:cNvPicPr>
                      <p:nvPr/>
                    </p:nvPicPr>
                    <p:blipFill>
                      <a:blip r:embed="rId9"/>
                      <a:srcRect/>
                      <a:stretch>
                        <a:fillRect/>
                      </a:stretch>
                    </p:blipFill>
                    <p:spPr bwMode="auto">
                      <a:xfrm>
                        <a:off x="5334000" y="4473056"/>
                        <a:ext cx="4387850" cy="1530350"/>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348034667"/>
              </p:ext>
            </p:extLst>
          </p:nvPr>
        </p:nvGraphicFramePr>
        <p:xfrm>
          <a:off x="9921875" y="5603875"/>
          <a:ext cx="4497388" cy="2371725"/>
        </p:xfrm>
        <a:graphic>
          <a:graphicData uri="http://schemas.openxmlformats.org/presentationml/2006/ole">
            <mc:AlternateContent xmlns:mc="http://schemas.openxmlformats.org/markup-compatibility/2006">
              <mc:Choice xmlns:v="urn:schemas-microsoft-com:vml" Requires="v">
                <p:oleObj spid="_x0000_s11349" name="Equation" r:id="rId10" imgW="1346040" imgH="698400" progId="Equation.DSMT4">
                  <p:embed/>
                </p:oleObj>
              </mc:Choice>
              <mc:Fallback>
                <p:oleObj name="Equation" r:id="rId10" imgW="1346040" imgH="698400" progId="Equation.DSMT4">
                  <p:embed/>
                  <p:pic>
                    <p:nvPicPr>
                      <p:cNvPr id="0" name=""/>
                      <p:cNvPicPr>
                        <a:picLocks noChangeAspect="1" noChangeArrowheads="1"/>
                      </p:cNvPicPr>
                      <p:nvPr/>
                    </p:nvPicPr>
                    <p:blipFill>
                      <a:blip r:embed="rId11"/>
                      <a:srcRect/>
                      <a:stretch>
                        <a:fillRect/>
                      </a:stretch>
                    </p:blipFill>
                    <p:spPr bwMode="auto">
                      <a:xfrm>
                        <a:off x="9921875" y="5603875"/>
                        <a:ext cx="4497388" cy="2371725"/>
                      </a:xfrm>
                      <a:prstGeom prst="rect">
                        <a:avLst/>
                      </a:prstGeom>
                      <a:noFill/>
                    </p:spPr>
                  </p:pic>
                </p:oleObj>
              </mc:Fallback>
            </mc:AlternateContent>
          </a:graphicData>
        </a:graphic>
      </p:graphicFrame>
    </p:spTree>
    <p:extLst>
      <p:ext uri="{BB962C8B-B14F-4D97-AF65-F5344CB8AC3E}">
        <p14:creationId xmlns:p14="http://schemas.microsoft.com/office/powerpoint/2010/main" val="1901514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74172" y="1943061"/>
            <a:ext cx="15685228" cy="5078313"/>
          </a:xfrm>
          <a:prstGeom prst="rect">
            <a:avLst/>
          </a:prstGeom>
        </p:spPr>
        <p:txBody>
          <a:bodyPr wrap="square">
            <a:spAutoFit/>
          </a:bodyPr>
          <a:lstStyle/>
          <a:p>
            <a:pPr algn="just">
              <a:lnSpc>
                <a:spcPct val="150000"/>
              </a:lnSpc>
            </a:pPr>
            <a:r>
              <a:rPr lang="vi-VN" sz="3600">
                <a:latin typeface="Open Sans"/>
              </a:rPr>
              <a:t>Nhân hai vế của phương trình thứ hai với </a:t>
            </a:r>
            <a:r>
              <a:rPr lang="vi-VN" sz="3600" smtClean="0">
                <a:latin typeface="Open Sans"/>
              </a:rPr>
              <a:t>3, </a:t>
            </a:r>
            <a:r>
              <a:rPr lang="vi-VN" sz="3600">
                <a:latin typeface="Open Sans"/>
              </a:rPr>
              <a:t>ta được: </a:t>
            </a:r>
            <a:endParaRPr lang="en-US" sz="3600" smtClean="0">
              <a:latin typeface="Open Sans"/>
            </a:endParaRPr>
          </a:p>
          <a:p>
            <a:pPr algn="just">
              <a:lnSpc>
                <a:spcPct val="150000"/>
              </a:lnSpc>
            </a:pPr>
            <a:endParaRPr lang="en-US" sz="3600" smtClean="0">
              <a:latin typeface="Open Sans"/>
            </a:endParaRPr>
          </a:p>
          <a:p>
            <a:pPr algn="just">
              <a:lnSpc>
                <a:spcPct val="150000"/>
              </a:lnSpc>
            </a:pPr>
            <a:r>
              <a:rPr lang="vi-VN" sz="3600" smtClean="0">
                <a:latin typeface="Open Sans"/>
              </a:rPr>
              <a:t>Từ </a:t>
            </a:r>
            <a:r>
              <a:rPr lang="vi-VN" sz="3600">
                <a:latin typeface="Open Sans"/>
              </a:rPr>
              <a:t>phương trình thứ nhất ta có y = x – 15. Thế vào phương trình thứ hai, ta </a:t>
            </a:r>
            <a:r>
              <a:rPr lang="vi-VN" sz="3600" smtClean="0">
                <a:latin typeface="Open Sans"/>
              </a:rPr>
              <a:t>được</a:t>
            </a:r>
            <a:r>
              <a:rPr lang="en-US" sz="3600" smtClean="0">
                <a:latin typeface="Open Sans"/>
              </a:rPr>
              <a:t> </a:t>
            </a:r>
            <a:r>
              <a:rPr lang="vi-VN" sz="3600" smtClean="0">
                <a:latin typeface="Open Sans"/>
              </a:rPr>
              <a:t>7(x </a:t>
            </a:r>
            <a:r>
              <a:rPr lang="vi-VN" sz="3600">
                <a:latin typeface="Open Sans"/>
              </a:rPr>
              <a:t>– 15) + 2y = 510, tức là 9x – 30 = 510, suy ra x = 60 </a:t>
            </a:r>
            <a:r>
              <a:rPr lang="vi-VN" sz="3600" smtClean="0">
                <a:latin typeface="Open Sans"/>
              </a:rPr>
              <a:t>(</a:t>
            </a:r>
            <a:r>
              <a:rPr lang="en-US" sz="3600" smtClean="0">
                <a:latin typeface="Open Sans"/>
              </a:rPr>
              <a:t>TMĐK)</a:t>
            </a:r>
            <a:endParaRPr lang="vi-VN" sz="3600">
              <a:latin typeface="Open Sans"/>
            </a:endParaRPr>
          </a:p>
          <a:p>
            <a:pPr algn="just">
              <a:lnSpc>
                <a:spcPct val="150000"/>
              </a:lnSpc>
            </a:pPr>
            <a:r>
              <a:rPr lang="vi-VN" sz="3600">
                <a:latin typeface="Open Sans"/>
              </a:rPr>
              <a:t>Từ đó y = 60 – 15 = 45 </a:t>
            </a:r>
            <a:r>
              <a:rPr lang="vi-VN" sz="3600" smtClean="0">
                <a:latin typeface="Open Sans"/>
              </a:rPr>
              <a:t>(</a:t>
            </a:r>
            <a:r>
              <a:rPr lang="en-US" sz="3600" smtClean="0">
                <a:latin typeface="Open Sans"/>
              </a:rPr>
              <a:t>TMĐK</a:t>
            </a:r>
            <a:r>
              <a:rPr lang="vi-VN" sz="3600" smtClean="0">
                <a:latin typeface="Open Sans"/>
              </a:rPr>
              <a:t>).</a:t>
            </a:r>
            <a:endParaRPr lang="en-US" sz="3600" smtClean="0">
              <a:latin typeface="Open Sans"/>
            </a:endParaRPr>
          </a:p>
          <a:p>
            <a:pPr algn="just">
              <a:lnSpc>
                <a:spcPct val="150000"/>
              </a:lnSpc>
            </a:pPr>
            <a:r>
              <a:rPr lang="vi-VN" sz="3600" smtClean="0">
                <a:latin typeface="Open Sans"/>
              </a:rPr>
              <a:t>Vậy </a:t>
            </a:r>
            <a:r>
              <a:rPr lang="vi-VN" sz="3600">
                <a:latin typeface="Open Sans"/>
              </a:rPr>
              <a:t>vận tốc của xe khách là 45 km/h và vận tốc của xe tải là 60 km/h.</a:t>
            </a:r>
            <a:endParaRPr lang="vi-VN" sz="3600" b="0" i="0">
              <a:effectLst/>
              <a:latin typeface="Open Sans"/>
            </a:endParaRPr>
          </a:p>
        </p:txBody>
      </p:sp>
      <p:sp>
        <p:nvSpPr>
          <p:cNvPr id="17" name="Google Shape;322;p15"/>
          <p:cNvSpPr/>
          <p:nvPr/>
        </p:nvSpPr>
        <p:spPr>
          <a:xfrm>
            <a:off x="22860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r>
              <a:rPr lang="en-US" sz="4500" b="1" dirty="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20782" y="135931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aphicFrame>
        <p:nvGraphicFramePr>
          <p:cNvPr id="21" name="Object 20"/>
          <p:cNvGraphicFramePr>
            <a:graphicFrameLocks noChangeAspect="1"/>
          </p:cNvGraphicFramePr>
          <p:nvPr>
            <p:extLst>
              <p:ext uri="{D42A27DB-BD31-4B8C-83A1-F6EECF244321}">
                <p14:modId xmlns:p14="http://schemas.microsoft.com/office/powerpoint/2010/main" val="1682421300"/>
              </p:ext>
            </p:extLst>
          </p:nvPr>
        </p:nvGraphicFramePr>
        <p:xfrm>
          <a:off x="13441363" y="1517650"/>
          <a:ext cx="4284662" cy="1724025"/>
        </p:xfrm>
        <a:graphic>
          <a:graphicData uri="http://schemas.openxmlformats.org/presentationml/2006/ole">
            <mc:AlternateContent xmlns:mc="http://schemas.openxmlformats.org/markup-compatibility/2006">
              <mc:Choice xmlns:v="urn:schemas-microsoft-com:vml" Requires="v">
                <p:oleObj spid="_x0000_s12324" name="Equation" r:id="rId4" imgW="1282680" imgH="507960" progId="Equation.DSMT4">
                  <p:embed/>
                </p:oleObj>
              </mc:Choice>
              <mc:Fallback>
                <p:oleObj name="Equation" r:id="rId4" imgW="1282680" imgH="507960" progId="Equation.DSMT4">
                  <p:embed/>
                  <p:pic>
                    <p:nvPicPr>
                      <p:cNvPr id="0" name=""/>
                      <p:cNvPicPr>
                        <a:picLocks noChangeAspect="1" noChangeArrowheads="1"/>
                      </p:cNvPicPr>
                      <p:nvPr/>
                    </p:nvPicPr>
                    <p:blipFill>
                      <a:blip r:embed="rId5"/>
                      <a:srcRect/>
                      <a:stretch>
                        <a:fillRect/>
                      </a:stretch>
                    </p:blipFill>
                    <p:spPr bwMode="auto">
                      <a:xfrm>
                        <a:off x="13441363" y="1517650"/>
                        <a:ext cx="4284662" cy="1724025"/>
                      </a:xfrm>
                      <a:prstGeom prst="rect">
                        <a:avLst/>
                      </a:prstGeom>
                      <a:noFill/>
                    </p:spPr>
                  </p:pic>
                </p:oleObj>
              </mc:Fallback>
            </mc:AlternateContent>
          </a:graphicData>
        </a:graphic>
      </p:graphicFrame>
      <p:sp>
        <p:nvSpPr>
          <p:cNvPr id="22" name="Google Shape;322;p15"/>
          <p:cNvSpPr/>
          <p:nvPr/>
        </p:nvSpPr>
        <p:spPr>
          <a:xfrm>
            <a:off x="228600" y="874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r>
              <a:rPr lang="en-US" sz="4500" b="1" dirty="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242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down)">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down)">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473775" y="206882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ln w="6600">
                  <a:solidFill>
                    <a:srgbClr val="ED7D31"/>
                  </a:solidFill>
                  <a:prstDash val="solid"/>
                </a:ln>
                <a:solidFill>
                  <a:srgbClr val="FFFFFF"/>
                </a:solidFill>
                <a:effectLst>
                  <a:outerShdw dist="38100" dir="2700000" algn="tl" rotWithShape="0">
                    <a:srgbClr val="ED7D31"/>
                  </a:outerShdw>
                </a:effectLst>
              </a:rPr>
              <a:t>Ong</a:t>
            </a:r>
            <a:endParaRPr lang="en-US" sz="9900">
              <a:solidFill>
                <a:prstClr val="white"/>
              </a:solidFill>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3707891" y="29717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ln w="6600">
                  <a:solidFill>
                    <a:srgbClr val="ED7D31"/>
                  </a:solidFill>
                  <a:prstDash val="solid"/>
                </a:ln>
                <a:solidFill>
                  <a:srgbClr val="FFFFFF"/>
                </a:solidFill>
                <a:effectLst>
                  <a:outerShdw dist="38100" dir="2700000" algn="tl" rotWithShape="0">
                    <a:srgbClr val="ED7D31"/>
                  </a:outerShdw>
                </a:effectLst>
              </a:rPr>
              <a:t>non</a:t>
            </a:r>
            <a:endParaRPr lang="en-US" sz="9900">
              <a:solidFill>
                <a:prstClr val="white"/>
              </a:solidFill>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10176122" y="384047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 xmlns:a16="http://schemas.microsoft.com/office/drawing/2014/main" id="{199C24C2-6B91-4322-BDB4-819FF0CB9BE4}"/>
              </a:ext>
            </a:extLst>
          </p:cNvPr>
          <p:cNvSpPr/>
          <p:nvPr/>
        </p:nvSpPr>
        <p:spPr>
          <a:xfrm>
            <a:off x="6942006" y="206882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ln w="6600">
                  <a:solidFill>
                    <a:srgbClr val="ED7D31"/>
                  </a:solidFill>
                  <a:prstDash val="solid"/>
                </a:ln>
                <a:solidFill>
                  <a:srgbClr val="FFFFFF"/>
                </a:solidFill>
                <a:effectLst>
                  <a:outerShdw dist="38100" dir="2700000" algn="tl" rotWithShape="0">
                    <a:srgbClr val="ED7D31"/>
                  </a:outerShdw>
                </a:effectLst>
              </a:rPr>
              <a:t>học</a:t>
            </a:r>
            <a:endParaRPr lang="en-US" sz="9900">
              <a:solidFill>
                <a:prstClr val="white"/>
              </a:solidFill>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
        <p:nvSpPr>
          <p:cNvPr id="18" name="Rectangle 17">
            <a:extLst>
              <a:ext uri="{FF2B5EF4-FFF2-40B4-BE49-F238E27FC236}">
                <a16:creationId xmlns="" xmlns:a16="http://schemas.microsoft.com/office/drawing/2014/main" id="{EEA834E6-709B-490E-901D-06776B901B01}"/>
              </a:ext>
            </a:extLst>
          </p:cNvPr>
          <p:cNvSpPr/>
          <p:nvPr/>
        </p:nvSpPr>
        <p:spPr>
          <a:xfrm>
            <a:off x="7130942" y="8126727"/>
            <a:ext cx="6327053" cy="1477328"/>
          </a:xfrm>
          <a:prstGeom prst="rect">
            <a:avLst/>
          </a:prstGeom>
        </p:spPr>
        <p:txBody>
          <a:bodyPr wrap="none">
            <a:spAutoFit/>
          </a:bodyPr>
          <a:lstStyle/>
          <a:p>
            <a:r>
              <a:rPr lang="en-US" sz="9000">
                <a:solidFill>
                  <a:prstClr val="black"/>
                </a:solidFill>
              </a:rPr>
              <a:t>The little bee</a:t>
            </a:r>
          </a:p>
        </p:txBody>
      </p:sp>
    </p:spTree>
    <p:extLst>
      <p:ext uri="{BB962C8B-B14F-4D97-AF65-F5344CB8AC3E}">
        <p14:creationId xmlns:p14="http://schemas.microsoft.com/office/powerpoint/2010/main" val="40641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5684184" y="3324145"/>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344299" cy="360098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Hai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đội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công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nhân</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làm</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một</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đoạn</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đường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trong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24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ngày</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thì</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xong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Mỗi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ngày</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đội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I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làm</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được</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nhiều</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gấp</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rưỡi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đội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II.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Hỏi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nếu</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làm</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một</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mình</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thì</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mỗi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đội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làm</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xong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đoạn</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đường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đó</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trong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bao</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lâu</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Giải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sử</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năng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suất</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của</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mỗi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đội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là</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không</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đổi</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4" name="Rectangle 3">
            <a:extLst>
              <a:ext uri="{FF2B5EF4-FFF2-40B4-BE49-F238E27FC236}">
                <a16:creationId xmlns:a16="http://schemas.microsoft.com/office/drawing/2014/main" xmlns:a14="http://schemas.microsoft.com/office/drawing/2010/main" xmlns:mc="http://schemas.openxmlformats.org/markup-compatibility/2006" xmlns="" id="{F7E9E277-2916-5EC0-67CA-ABE2709F4382}"/>
              </a:ext>
            </a:extLst>
          </p:cNvPr>
          <p:cNvSpPr/>
          <p:nvPr/>
        </p:nvSpPr>
        <p:spPr>
          <a:xfrm>
            <a:off x="1046752" y="4522086"/>
            <a:ext cx="16194496" cy="4888518"/>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Gọi x là số ngày để đội I hoàn thành công việc nếu làm riêng một mình;</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Arial" panose="020B0604020202020204" pitchFamily="34" charset="0"/>
              </a:rPr>
              <a:t>y là số ngày </a:t>
            </a:r>
            <a:r>
              <a:rPr lang="en-US" sz="3800" kern="100">
                <a:latin typeface="Arial" panose="020B0604020202020204" pitchFamily="34" charset="0"/>
                <a:ea typeface="Times New Roman" panose="02020603050405020304" pitchFamily="18" charset="0"/>
                <a:cs typeface="Arial" panose="020B0604020202020204" pitchFamily="34" charset="0"/>
              </a:rPr>
              <a:t>để đội </a:t>
            </a:r>
            <a:r>
              <a:rPr lang="en-US" sz="3800" kern="100" smtClean="0">
                <a:latin typeface="Arial" panose="020B0604020202020204" pitchFamily="34" charset="0"/>
                <a:ea typeface="Times New Roman" panose="02020603050405020304" pitchFamily="18" charset="0"/>
                <a:cs typeface="Arial" panose="020B0604020202020204" pitchFamily="34" charset="0"/>
              </a:rPr>
              <a:t>II </a:t>
            </a:r>
            <a:r>
              <a:rPr lang="en-US" sz="3800" kern="100">
                <a:latin typeface="Arial" panose="020B0604020202020204" pitchFamily="34" charset="0"/>
                <a:ea typeface="Times New Roman" panose="02020603050405020304" pitchFamily="18" charset="0"/>
                <a:cs typeface="Arial" panose="020B0604020202020204" pitchFamily="34" charset="0"/>
              </a:rPr>
              <a:t>hoàn thành công việc nếu làm riêng một </a:t>
            </a:r>
            <a:r>
              <a:rPr lang="en-US" sz="3800" kern="100" smtClean="0">
                <a:latin typeface="Arial" panose="020B0604020202020204" pitchFamily="34" charset="0"/>
                <a:ea typeface="Times New Roman" panose="02020603050405020304" pitchFamily="18" charset="0"/>
                <a:cs typeface="Arial" panose="020B0604020202020204" pitchFamily="34" charset="0"/>
              </a:rPr>
              <a:t>mình.</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Arial" panose="020B0604020202020204" pitchFamily="34" charset="0"/>
              </a:rPr>
              <a:t>Điều kiện: x &gt;0, y&gt;0</a:t>
            </a:r>
          </a:p>
          <a:p>
            <a:pPr>
              <a:lnSpc>
                <a:spcPct val="150000"/>
              </a:lnSpc>
              <a:spcAft>
                <a:spcPts val="800"/>
              </a:spcAft>
            </a:pPr>
            <a:r>
              <a:rPr lang="en-US" sz="3800" kern="100">
                <a:latin typeface="Arial" panose="020B0604020202020204" pitchFamily="34" charset="0"/>
                <a:ea typeface="Calibri" panose="020F0502020204030204" pitchFamily="34" charset="0"/>
                <a:cs typeface="Arial" panose="020B0604020202020204" pitchFamily="34" charset="0"/>
              </a:rPr>
              <a:t>Mỗi ngày, đội I làm được		(công việc), đội </a:t>
            </a:r>
            <a:r>
              <a:rPr lang="en-US" sz="3800" kern="100" smtClean="0">
                <a:latin typeface="Arial" panose="020B0604020202020204" pitchFamily="34" charset="0"/>
                <a:ea typeface="Calibri" panose="020F0502020204030204" pitchFamily="34" charset="0"/>
                <a:cs typeface="Arial" panose="020B0604020202020204" pitchFamily="34" charset="0"/>
              </a:rPr>
              <a:t>II </a:t>
            </a:r>
            <a:r>
              <a:rPr lang="en-US" sz="3800" kern="100">
                <a:latin typeface="Arial" panose="020B0604020202020204" pitchFamily="34" charset="0"/>
                <a:ea typeface="Calibri" panose="020F0502020204030204" pitchFamily="34" charset="0"/>
                <a:cs typeface="Arial" panose="020B0604020202020204" pitchFamily="34" charset="0"/>
              </a:rPr>
              <a:t>làm được	</a:t>
            </a:r>
            <a:r>
              <a:rPr lang="en-US" sz="3800" kern="100" smtClean="0">
                <a:latin typeface="Arial" panose="020B0604020202020204" pitchFamily="34" charset="0"/>
                <a:ea typeface="Calibri" panose="020F0502020204030204" pitchFamily="34" charset="0"/>
                <a:cs typeface="Arial" panose="020B0604020202020204" pitchFamily="34" charset="0"/>
              </a:rPr>
              <a:t>   (</a:t>
            </a:r>
            <a:r>
              <a:rPr lang="en-US" sz="3800" kern="100">
                <a:latin typeface="Arial" panose="020B0604020202020204" pitchFamily="34" charset="0"/>
                <a:ea typeface="Calibri" panose="020F0502020204030204" pitchFamily="34" charset="0"/>
                <a:cs typeface="Arial" panose="020B0604020202020204" pitchFamily="34" charset="0"/>
              </a:rPr>
              <a:t>công việc)  </a:t>
            </a: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213846408"/>
              </p:ext>
            </p:extLst>
          </p:nvPr>
        </p:nvGraphicFramePr>
        <p:xfrm>
          <a:off x="6705600" y="7180826"/>
          <a:ext cx="531813" cy="1530350"/>
        </p:xfrm>
        <a:graphic>
          <a:graphicData uri="http://schemas.openxmlformats.org/presentationml/2006/ole">
            <mc:AlternateContent xmlns:mc="http://schemas.openxmlformats.org/markup-compatibility/2006">
              <mc:Choice xmlns:v="urn:schemas-microsoft-com:vml" Requires="v">
                <p:oleObj spid="_x0000_s13352" name="Equation" r:id="rId4" imgW="152280" imgH="431640" progId="Equation.DSMT4">
                  <p:embed/>
                </p:oleObj>
              </mc:Choice>
              <mc:Fallback>
                <p:oleObj name="Equation" r:id="rId4" imgW="152280" imgH="431640" progId="Equation.DSMT4">
                  <p:embed/>
                  <p:pic>
                    <p:nvPicPr>
                      <p:cNvPr id="0" name=""/>
                      <p:cNvPicPr>
                        <a:picLocks noChangeAspect="1" noChangeArrowheads="1"/>
                      </p:cNvPicPr>
                      <p:nvPr/>
                    </p:nvPicPr>
                    <p:blipFill>
                      <a:blip r:embed="rId5"/>
                      <a:srcRect/>
                      <a:stretch>
                        <a:fillRect/>
                      </a:stretch>
                    </p:blipFill>
                    <p:spPr bwMode="auto">
                      <a:xfrm>
                        <a:off x="6705600" y="7180826"/>
                        <a:ext cx="531813" cy="1530350"/>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59740844"/>
              </p:ext>
            </p:extLst>
          </p:nvPr>
        </p:nvGraphicFramePr>
        <p:xfrm>
          <a:off x="13563600" y="7090338"/>
          <a:ext cx="576263" cy="1620838"/>
        </p:xfrm>
        <a:graphic>
          <a:graphicData uri="http://schemas.openxmlformats.org/presentationml/2006/ole">
            <mc:AlternateContent xmlns:mc="http://schemas.openxmlformats.org/markup-compatibility/2006">
              <mc:Choice xmlns:v="urn:schemas-microsoft-com:vml" Requires="v">
                <p:oleObj spid="_x0000_s13353" name="Equation" r:id="rId6" imgW="164880" imgH="457200" progId="Equation.DSMT4">
                  <p:embed/>
                </p:oleObj>
              </mc:Choice>
              <mc:Fallback>
                <p:oleObj name="Equation" r:id="rId6" imgW="164880" imgH="457200" progId="Equation.DSMT4">
                  <p:embed/>
                  <p:pic>
                    <p:nvPicPr>
                      <p:cNvPr id="0" name=""/>
                      <p:cNvPicPr>
                        <a:picLocks noChangeAspect="1" noChangeArrowheads="1"/>
                      </p:cNvPicPr>
                      <p:nvPr/>
                    </p:nvPicPr>
                    <p:blipFill>
                      <a:blip r:embed="rId7"/>
                      <a:srcRect/>
                      <a:stretch>
                        <a:fillRect/>
                      </a:stretch>
                    </p:blipFill>
                    <p:spPr bwMode="auto">
                      <a:xfrm>
                        <a:off x="13563600" y="7090338"/>
                        <a:ext cx="576263" cy="1620838"/>
                      </a:xfrm>
                      <a:prstGeom prst="rect">
                        <a:avLst/>
                      </a:prstGeom>
                      <a:noFill/>
                    </p:spPr>
                  </p:pic>
                </p:oleObj>
              </mc:Fallback>
            </mc:AlternateContent>
          </a:graphicData>
        </a:graphic>
      </p:graphicFrame>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27673"/>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3962400" y="-38100"/>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344299"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F7E9E277-2916-5EC0-67CA-ABE2709F4382}"/>
                  </a:ext>
                </a:extLst>
              </p:cNvPr>
              <p:cNvSpPr/>
              <p:nvPr/>
            </p:nvSpPr>
            <p:spPr>
              <a:xfrm>
                <a:off x="624060" y="868367"/>
                <a:ext cx="16194496" cy="9073638"/>
              </a:xfrm>
              <a:prstGeom prst="rect">
                <a:avLst/>
              </a:prstGeom>
            </p:spPr>
            <p:txBody>
              <a:bodyPr wrap="square">
                <a:spAutoFit/>
              </a:bodyPr>
              <a:lstStyle/>
              <a:p>
                <a:pPr lvl="0">
                  <a:lnSpc>
                    <a:spcPct val="150000"/>
                  </a:lnSpc>
                  <a:spcAft>
                    <a:spcPts val="800"/>
                  </a:spcAft>
                  <a:defRPr/>
                </a:pPr>
                <a:r>
                  <a:rPr kumimoji="0" lang="en-US" sz="4000" b="0" i="0" u="none" strike="noStrike" kern="1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Mỗi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gấp</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rưỡi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II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PT:  </a:t>
                </a:r>
                <a14:m>
                  <m:oMath xmlns:m="http://schemas.openxmlformats.org/officeDocument/2006/math">
                    <m:f>
                      <m:fPr>
                        <m:ctrlPr>
                          <a:rPr kumimoji="0" lang="en-US" sz="40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num>
                      <m:den>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den>
                    </m:f>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num>
                      <m:den>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solidFill>
                              <a:prstClr val="black"/>
                            </a:solidFill>
                            <a:latin typeface="Cambria Math"/>
                            <a:ea typeface="Times New Roman" panose="02020603050405020304" pitchFamily="18" charset="0"/>
                            <a:cs typeface="Arial" panose="020B0604020202020204" pitchFamily="34" charset="0"/>
                          </a:rPr>
                        </m:ctrlPr>
                      </m:fPr>
                      <m:num>
                        <m:r>
                          <a:rPr lang="en-US" sz="40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kern="10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den>
                    </m:f>
                  </m:oMath>
                </a14:m>
                <a:r>
                  <a:rPr kumimoji="0" lang="en-US" sz="4000" b="0" i="0" u="none" strike="noStrike" kern="1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a:t>
                </a:r>
              </a:p>
              <a:p>
                <a:pPr>
                  <a:lnSpc>
                    <a:spcPct val="150000"/>
                  </a:lnSpc>
                  <a:spcAft>
                    <a:spcPts val="800"/>
                  </a:spcAft>
                  <a:defRPr/>
                </a:pPr>
                <a:r>
                  <a:rPr kumimoji="0" lang="en-US" sz="4000" b="0" i="0" u="none" strike="noStrike" kern="1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24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xong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việc</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đội</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kern="100">
                            <a:solidFill>
                              <a:prstClr val="black"/>
                            </a:solidFill>
                            <a:latin typeface="Cambria Math"/>
                            <a:ea typeface="Times New Roman" panose="02020603050405020304" pitchFamily="18" charset="0"/>
                            <a:cs typeface="Arial" panose="020B0604020202020204" pitchFamily="34" charset="0"/>
                          </a:rPr>
                        </m:ctrlPr>
                      </m:fPr>
                      <m:num>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400" b="0" i="1" kern="10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24</m:t>
                        </m:r>
                      </m:den>
                    </m:f>
                    <m:r>
                      <a:rPr lang="en-US" sz="4400" b="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việc</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en-US" sz="4000" b="0" i="0" u="none" strike="noStrike" kern="100" cap="none" spc="0" normalizeH="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PT: </a:t>
                </a:r>
                <a14:m>
                  <m:oMath xmlns:m="http://schemas.openxmlformats.org/officeDocument/2006/math">
                    <m:f>
                      <m:fPr>
                        <m:ctrlPr>
                          <a:rPr lang="en-US" sz="4400" i="1" kern="100">
                            <a:solidFill>
                              <a:prstClr val="black"/>
                            </a:solidFill>
                            <a:latin typeface="Cambria Math"/>
                            <a:ea typeface="Times New Roman" panose="02020603050405020304" pitchFamily="18" charset="0"/>
                            <a:cs typeface="Arial" panose="020B0604020202020204" pitchFamily="34" charset="0"/>
                          </a:rPr>
                        </m:ctrlPr>
                      </m:fPr>
                      <m:num>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den>
                    </m:f>
                    <m:r>
                      <a:rPr lang="en-US" sz="4400" b="0" i="1" kern="10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400" i="1" kern="100">
                            <a:solidFill>
                              <a:prstClr val="black"/>
                            </a:solidFill>
                            <a:latin typeface="Cambria Math"/>
                            <a:ea typeface="Times New Roman" panose="02020603050405020304" pitchFamily="18" charset="0"/>
                            <a:cs typeface="Arial" panose="020B0604020202020204" pitchFamily="34" charset="0"/>
                          </a:rPr>
                        </m:ctrlPr>
                      </m:fPr>
                      <m:num>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den>
                    </m:f>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400" i="1" kern="100">
                            <a:solidFill>
                              <a:prstClr val="black"/>
                            </a:solidFill>
                            <a:latin typeface="Cambria Math"/>
                            <a:ea typeface="Times New Roman" panose="02020603050405020304" pitchFamily="18" charset="0"/>
                            <a:cs typeface="Arial" panose="020B0604020202020204" pitchFamily="34" charset="0"/>
                          </a:rPr>
                        </m:ctrlPr>
                      </m:fPr>
                      <m:num>
                        <m:r>
                          <a:rPr lang="en-US" sz="4400" b="0" i="1" kern="10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400" i="1" kern="1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400" b="0" i="1" kern="10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den>
                    </m:f>
                  </m:oMath>
                </a14:m>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(2)</a:t>
                </a:r>
              </a:p>
              <a:p>
                <a:pPr>
                  <a:lnSpc>
                    <a:spcPct val="150000"/>
                  </a:lnSpc>
                  <a:spcAft>
                    <a:spcPts val="800"/>
                  </a:spcAft>
                  <a:defRPr/>
                </a:pP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(1)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(2) ta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PT (I) </a:t>
                </a:r>
              </a:p>
              <a:p>
                <a:pPr>
                  <a:lnSpc>
                    <a:spcPct val="150000"/>
                  </a:lnSpc>
                  <a:spcAft>
                    <a:spcPts val="800"/>
                  </a:spcAft>
                  <a:defRPr/>
                </a:pPr>
                <a:endPar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endPar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Nếu</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đặt</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thì</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ta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PT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mới</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ẩn</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u, v </a:t>
                </a:r>
                <a:r>
                  <a:rPr lang="en-US" sz="4000" kern="1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00" dirty="0" smtClean="0">
                    <a:solidFill>
                      <a:prstClr val="black"/>
                    </a:solidFill>
                    <a:latin typeface="Arial" panose="020B0604020202020204" pitchFamily="34" charset="0"/>
                    <a:ea typeface="Calibri" panose="020F0502020204030204" pitchFamily="34" charset="0"/>
                    <a:cs typeface="Arial" panose="020B0604020202020204" pitchFamily="34" charset="0"/>
                  </a:rPr>
                  <a:t>   (II)  </a:t>
                </a:r>
                <a:endPar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800"/>
                  </a:spcAft>
                  <a:defRPr/>
                </a:pPr>
                <a:endPar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624060" y="868367"/>
                <a:ext cx="16194496" cy="9073638"/>
              </a:xfrm>
              <a:prstGeom prst="rect">
                <a:avLst/>
              </a:prstGeom>
              <a:blipFill rotWithShape="1">
                <a:blip r:embed="rId7"/>
                <a:stretch>
                  <a:fillRect l="-1317"/>
                </a:stretch>
              </a:blipFill>
            </p:spPr>
            <p:txBody>
              <a:bodyPr/>
              <a:lstStyle/>
              <a:p>
                <a:r>
                  <a:rPr lang="en-US">
                    <a:noFill/>
                  </a:rPr>
                  <a:t> </a:t>
                </a:r>
              </a:p>
            </p:txBody>
          </p:sp>
        </mc:Fallback>
      </mc:AlternateContent>
      <p:graphicFrame>
        <p:nvGraphicFramePr>
          <p:cNvPr id="15" name="Object 14"/>
          <p:cNvGraphicFramePr>
            <a:graphicFrameLocks noChangeAspect="1"/>
          </p:cNvGraphicFramePr>
          <p:nvPr>
            <p:extLst>
              <p:ext uri="{D42A27DB-BD31-4B8C-83A1-F6EECF244321}">
                <p14:modId xmlns:p14="http://schemas.microsoft.com/office/powerpoint/2010/main" val="3687320958"/>
              </p:ext>
            </p:extLst>
          </p:nvPr>
        </p:nvGraphicFramePr>
        <p:xfrm>
          <a:off x="7398556" y="4330316"/>
          <a:ext cx="2927350" cy="3278188"/>
        </p:xfrm>
        <a:graphic>
          <a:graphicData uri="http://schemas.openxmlformats.org/presentationml/2006/ole">
            <mc:AlternateContent xmlns:mc="http://schemas.openxmlformats.org/markup-compatibility/2006">
              <mc:Choice xmlns:v="urn:schemas-microsoft-com:vml" Requires="v">
                <p:oleObj spid="_x0000_s14392" name="Equation" r:id="rId8" imgW="876240" imgH="965160" progId="Equation.DSMT4">
                  <p:embed/>
                </p:oleObj>
              </mc:Choice>
              <mc:Fallback>
                <p:oleObj name="Equation" r:id="rId8" imgW="876240" imgH="965160" progId="Equation.DSMT4">
                  <p:embed/>
                  <p:pic>
                    <p:nvPicPr>
                      <p:cNvPr id="0" name=""/>
                      <p:cNvPicPr>
                        <a:picLocks noChangeAspect="1" noChangeArrowheads="1"/>
                      </p:cNvPicPr>
                      <p:nvPr/>
                    </p:nvPicPr>
                    <p:blipFill>
                      <a:blip r:embed="rId9"/>
                      <a:srcRect/>
                      <a:stretch>
                        <a:fillRect/>
                      </a:stretch>
                    </p:blipFill>
                    <p:spPr bwMode="auto">
                      <a:xfrm>
                        <a:off x="7398556" y="4330316"/>
                        <a:ext cx="2927350" cy="3278188"/>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53941894"/>
              </p:ext>
            </p:extLst>
          </p:nvPr>
        </p:nvGraphicFramePr>
        <p:xfrm>
          <a:off x="2845789" y="7684166"/>
          <a:ext cx="3435350" cy="1552575"/>
        </p:xfrm>
        <a:graphic>
          <a:graphicData uri="http://schemas.openxmlformats.org/presentationml/2006/ole">
            <mc:AlternateContent xmlns:mc="http://schemas.openxmlformats.org/markup-compatibility/2006">
              <mc:Choice xmlns:v="urn:schemas-microsoft-com:vml" Requires="v">
                <p:oleObj spid="_x0000_s14393" name="Equation" r:id="rId10" imgW="1028520" imgH="457200" progId="Equation.DSMT4">
                  <p:embed/>
                </p:oleObj>
              </mc:Choice>
              <mc:Fallback>
                <p:oleObj name="Equation" r:id="rId10" imgW="1028520" imgH="457200" progId="Equation.DSMT4">
                  <p:embed/>
                  <p:pic>
                    <p:nvPicPr>
                      <p:cNvPr id="0" name=""/>
                      <p:cNvPicPr>
                        <a:picLocks noChangeAspect="1" noChangeArrowheads="1"/>
                      </p:cNvPicPr>
                      <p:nvPr/>
                    </p:nvPicPr>
                    <p:blipFill>
                      <a:blip r:embed="rId11"/>
                      <a:srcRect/>
                      <a:stretch>
                        <a:fillRect/>
                      </a:stretch>
                    </p:blipFill>
                    <p:spPr bwMode="auto">
                      <a:xfrm>
                        <a:off x="2845789" y="7684166"/>
                        <a:ext cx="3435350" cy="1552575"/>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33763489"/>
              </p:ext>
            </p:extLst>
          </p:nvPr>
        </p:nvGraphicFramePr>
        <p:xfrm>
          <a:off x="14020505" y="6922580"/>
          <a:ext cx="3479800" cy="3019425"/>
        </p:xfrm>
        <a:graphic>
          <a:graphicData uri="http://schemas.openxmlformats.org/presentationml/2006/ole">
            <mc:AlternateContent xmlns:mc="http://schemas.openxmlformats.org/markup-compatibility/2006">
              <mc:Choice xmlns:v="urn:schemas-microsoft-com:vml" Requires="v">
                <p:oleObj spid="_x0000_s14394" name="Equation" r:id="rId12" imgW="1041120" imgH="888840" progId="Equation.DSMT4">
                  <p:embed/>
                </p:oleObj>
              </mc:Choice>
              <mc:Fallback>
                <p:oleObj name="Equation" r:id="rId12" imgW="1041120" imgH="888840" progId="Equation.DSMT4">
                  <p:embed/>
                  <p:pic>
                    <p:nvPicPr>
                      <p:cNvPr id="0" name=""/>
                      <p:cNvPicPr>
                        <a:picLocks noChangeAspect="1" noChangeArrowheads="1"/>
                      </p:cNvPicPr>
                      <p:nvPr/>
                    </p:nvPicPr>
                    <p:blipFill>
                      <a:blip r:embed="rId13"/>
                      <a:srcRect/>
                      <a:stretch>
                        <a:fillRect/>
                      </a:stretch>
                    </p:blipFill>
                    <p:spPr bwMode="auto">
                      <a:xfrm>
                        <a:off x="14020505" y="6922580"/>
                        <a:ext cx="3479800" cy="3019425"/>
                      </a:xfrm>
                      <a:prstGeom prst="rect">
                        <a:avLst/>
                      </a:prstGeom>
                      <a:noFill/>
                    </p:spPr>
                  </p:pic>
                </p:oleObj>
              </mc:Fallback>
            </mc:AlternateContent>
          </a:graphicData>
        </a:graphic>
      </p:graphicFrame>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down)">
                                      <p:cBhvr>
                                        <p:cTn id="25" dur="500"/>
                                        <p:tgtEl>
                                          <p:spTgt spid="4">
                                            <p:txEl>
                                              <p:pRg st="5" end="5"/>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27673"/>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3962400" y="-38100"/>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344299"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xmlns:a14="http://schemas.microsoft.com/office/drawing/2010/main" xmlns:mc="http://schemas.openxmlformats.org/markup-compatibility/2006" xmlns="" id="{F7E9E277-2916-5EC0-67CA-ABE2709F4382}"/>
              </a:ext>
            </a:extLst>
          </p:cNvPr>
          <p:cNvSpPr/>
          <p:nvPr/>
        </p:nvSpPr>
        <p:spPr>
          <a:xfrm>
            <a:off x="624060" y="868367"/>
            <a:ext cx="16194496" cy="14250055"/>
          </a:xfrm>
          <a:prstGeom prst="rect">
            <a:avLst/>
          </a:prstGeom>
        </p:spPr>
        <p:txBody>
          <a:bodyPr wrap="square">
            <a:spAutoFit/>
          </a:bodyPr>
          <a:lstStyle/>
          <a:p>
            <a:pPr lvl="0">
              <a:lnSpc>
                <a:spcPct val="150000"/>
              </a:lnSpc>
              <a:spcAft>
                <a:spcPts val="800"/>
              </a:spcAft>
              <a:defRPr/>
            </a:pPr>
            <a:r>
              <a:rPr kumimoji="0" lang="en-US" sz="4000" b="0" i="0" u="none" strike="noStrike" kern="1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Giải</a:t>
            </a:r>
            <a:r>
              <a:rPr kumimoji="0" lang="en-US" sz="4000" b="0" i="0" u="none" strike="noStrike" kern="1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hệ (II): Thế 					ta được</a:t>
            </a:r>
          </a:p>
          <a:p>
            <a:pPr lvl="0">
              <a:lnSpc>
                <a:spcPct val="150000"/>
              </a:lnSpc>
              <a:spcAft>
                <a:spcPts val="800"/>
              </a:spcAft>
              <a:defRPr/>
            </a:pPr>
            <a:endParaRPr lang="en-US" sz="4000" kern="1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endParaRPr kumimoji="0" lang="en-US" sz="4000" b="0" i="0" u="none" strike="noStrike" kern="1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kumimoji="0" lang="en-US" sz="4000" b="0" i="0" u="none" strike="noStrike" kern="1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a:t>
            </a:r>
          </a:p>
          <a:p>
            <a:pPr lvl="0">
              <a:lnSpc>
                <a:spcPct val="150000"/>
              </a:lnSpc>
              <a:spcAft>
                <a:spcPts val="800"/>
              </a:spcAft>
              <a:defRPr/>
            </a:pPr>
            <a:r>
              <a:rPr lang="en-US" sz="4000" kern="100" noProof="0" smtClean="0">
                <a:solidFill>
                  <a:prstClr val="black"/>
                </a:solidFill>
                <a:latin typeface="Arial" panose="020B0604020202020204" pitchFamily="34" charset="0"/>
                <a:ea typeface="Times New Roman" panose="02020603050405020304" pitchFamily="18" charset="0"/>
                <a:cs typeface="Arial" panose="020B0604020202020204" pitchFamily="34" charset="0"/>
              </a:rPr>
              <a:t>Do đó, ta có</a:t>
            </a:r>
          </a:p>
          <a:p>
            <a:pPr lvl="0">
              <a:lnSpc>
                <a:spcPct val="150000"/>
              </a:lnSpc>
              <a:spcAft>
                <a:spcPts val="800"/>
              </a:spcAft>
              <a:defRPr/>
            </a:pPr>
            <a:endParaRPr kumimoji="0" lang="en-US" sz="4000" b="0" i="0" u="none" strike="noStrike" kern="100" cap="none" spc="0" normalizeH="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endParaRPr lang="en-US" sz="4000" kern="100" noProof="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4000" kern="100" noProof="0"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 nếu làm một mình thì đội I làm xong đoạn đường đó trong 40 ngày, còn đội II làm xong trong 60 ngày.</a:t>
            </a:r>
            <a:endParaRPr kumimoji="0" lang="en-US" sz="4000" b="0" i="0" u="none" strike="noStrike" kern="1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endParaRPr kumimoji="0" lang="en-US" sz="4000" b="0" i="0" u="none" strike="noStrike" kern="1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endParaRPr lang="en-US" sz="40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endParaRPr lang="en-US" sz="40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800"/>
              </a:spcAft>
              <a:defRPr/>
            </a:pPr>
            <a:endPar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87710076"/>
              </p:ext>
            </p:extLst>
          </p:nvPr>
        </p:nvGraphicFramePr>
        <p:xfrm>
          <a:off x="4771949" y="693130"/>
          <a:ext cx="3986212" cy="1465262"/>
        </p:xfrm>
        <a:graphic>
          <a:graphicData uri="http://schemas.openxmlformats.org/presentationml/2006/ole">
            <mc:AlternateContent xmlns:mc="http://schemas.openxmlformats.org/markup-compatibility/2006">
              <mc:Choice xmlns:v="urn:schemas-microsoft-com:vml" Requires="v">
                <p:oleObj spid="_x0000_s15430" name="Equation" r:id="rId4" imgW="1193760" imgH="431640" progId="Equation.DSMT4">
                  <p:embed/>
                </p:oleObj>
              </mc:Choice>
              <mc:Fallback>
                <p:oleObj name="Equation" r:id="rId4" imgW="1193760" imgH="431640" progId="Equation.DSMT4">
                  <p:embed/>
                  <p:pic>
                    <p:nvPicPr>
                      <p:cNvPr id="0" name=""/>
                      <p:cNvPicPr>
                        <a:picLocks noChangeAspect="1" noChangeArrowheads="1"/>
                      </p:cNvPicPr>
                      <p:nvPr/>
                    </p:nvPicPr>
                    <p:blipFill>
                      <a:blip r:embed="rId5"/>
                      <a:srcRect/>
                      <a:stretch>
                        <a:fillRect/>
                      </a:stretch>
                    </p:blipFill>
                    <p:spPr bwMode="auto">
                      <a:xfrm>
                        <a:off x="4771949" y="693130"/>
                        <a:ext cx="3986212" cy="1465262"/>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20813915"/>
              </p:ext>
            </p:extLst>
          </p:nvPr>
        </p:nvGraphicFramePr>
        <p:xfrm>
          <a:off x="2150412" y="2192059"/>
          <a:ext cx="9369425" cy="1465263"/>
        </p:xfrm>
        <a:graphic>
          <a:graphicData uri="http://schemas.openxmlformats.org/presentationml/2006/ole">
            <mc:AlternateContent xmlns:mc="http://schemas.openxmlformats.org/markup-compatibility/2006">
              <mc:Choice xmlns:v="urn:schemas-microsoft-com:vml" Requires="v">
                <p:oleObj spid="_x0000_s15431" name="Equation" r:id="rId6" imgW="2806560" imgH="431640" progId="Equation.DSMT4">
                  <p:embed/>
                </p:oleObj>
              </mc:Choice>
              <mc:Fallback>
                <p:oleObj name="Equation" r:id="rId6" imgW="2806560" imgH="431640" progId="Equation.DSMT4">
                  <p:embed/>
                  <p:pic>
                    <p:nvPicPr>
                      <p:cNvPr id="0" name=""/>
                      <p:cNvPicPr>
                        <a:picLocks noChangeAspect="1" noChangeArrowheads="1"/>
                      </p:cNvPicPr>
                      <p:nvPr/>
                    </p:nvPicPr>
                    <p:blipFill>
                      <a:blip r:embed="rId7"/>
                      <a:srcRect/>
                      <a:stretch>
                        <a:fillRect/>
                      </a:stretch>
                    </p:blipFill>
                    <p:spPr bwMode="auto">
                      <a:xfrm>
                        <a:off x="2150412" y="2192059"/>
                        <a:ext cx="9369425" cy="1465263"/>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90877153"/>
              </p:ext>
            </p:extLst>
          </p:nvPr>
        </p:nvGraphicFramePr>
        <p:xfrm>
          <a:off x="2895600" y="3772098"/>
          <a:ext cx="4705350" cy="1465262"/>
        </p:xfrm>
        <a:graphic>
          <a:graphicData uri="http://schemas.openxmlformats.org/presentationml/2006/ole">
            <mc:AlternateContent xmlns:mc="http://schemas.openxmlformats.org/markup-compatibility/2006">
              <mc:Choice xmlns:v="urn:schemas-microsoft-com:vml" Requires="v">
                <p:oleObj spid="_x0000_s15432" name="Equation" r:id="rId8" imgW="1409400" imgH="431640" progId="Equation.DSMT4">
                  <p:embed/>
                </p:oleObj>
              </mc:Choice>
              <mc:Fallback>
                <p:oleObj name="Equation" r:id="rId8" imgW="1409400" imgH="431640" progId="Equation.DSMT4">
                  <p:embed/>
                  <p:pic>
                    <p:nvPicPr>
                      <p:cNvPr id="0" name=""/>
                      <p:cNvPicPr>
                        <a:picLocks noChangeAspect="1" noChangeArrowheads="1"/>
                      </p:cNvPicPr>
                      <p:nvPr/>
                    </p:nvPicPr>
                    <p:blipFill>
                      <a:blip r:embed="rId9"/>
                      <a:srcRect/>
                      <a:stretch>
                        <a:fillRect/>
                      </a:stretch>
                    </p:blipFill>
                    <p:spPr bwMode="auto">
                      <a:xfrm>
                        <a:off x="2895600" y="3772098"/>
                        <a:ext cx="4705350" cy="1465262"/>
                      </a:xfrm>
                      <a:prstGeom prst="rect">
                        <a:avLst/>
                      </a:prstGeom>
                      <a:no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35729228"/>
              </p:ext>
            </p:extLst>
          </p:nvPr>
        </p:nvGraphicFramePr>
        <p:xfrm>
          <a:off x="3541257" y="5284235"/>
          <a:ext cx="7761288" cy="3062288"/>
        </p:xfrm>
        <a:graphic>
          <a:graphicData uri="http://schemas.openxmlformats.org/presentationml/2006/ole">
            <mc:AlternateContent xmlns:mc="http://schemas.openxmlformats.org/markup-compatibility/2006">
              <mc:Choice xmlns:v="urn:schemas-microsoft-com:vml" Requires="v">
                <p:oleObj spid="_x0000_s15433" name="Equation" r:id="rId10" imgW="2323800" imgH="901440" progId="Equation.DSMT4">
                  <p:embed/>
                </p:oleObj>
              </mc:Choice>
              <mc:Fallback>
                <p:oleObj name="Equation" r:id="rId10" imgW="2323800" imgH="901440" progId="Equation.DSMT4">
                  <p:embed/>
                  <p:pic>
                    <p:nvPicPr>
                      <p:cNvPr id="0" name=""/>
                      <p:cNvPicPr>
                        <a:picLocks noChangeAspect="1" noChangeArrowheads="1"/>
                      </p:cNvPicPr>
                      <p:nvPr/>
                    </p:nvPicPr>
                    <p:blipFill>
                      <a:blip r:embed="rId11"/>
                      <a:srcRect/>
                      <a:stretch>
                        <a:fillRect/>
                      </a:stretch>
                    </p:blipFill>
                    <p:spPr bwMode="auto">
                      <a:xfrm>
                        <a:off x="3541257" y="5284235"/>
                        <a:ext cx="7761288" cy="3062288"/>
                      </a:xfrm>
                      <a:prstGeom prst="rect">
                        <a:avLst/>
                      </a:prstGeom>
                      <a:noFill/>
                    </p:spPr>
                  </p:pic>
                </p:oleObj>
              </mc:Fallback>
            </mc:AlternateContent>
          </a:graphicData>
        </a:graphic>
      </p:graphicFrame>
    </p:spTree>
    <p:extLst>
      <p:ext uri="{BB962C8B-B14F-4D97-AF65-F5344CB8AC3E}">
        <p14:creationId xmlns:p14="http://schemas.microsoft.com/office/powerpoint/2010/main" val="2277515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5" dur="500"/>
                                        <p:tgtEl>
                                          <p:spTgt spid="4">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6" dur="500"/>
                                        <p:tgtEl>
                                          <p:spTgt spid="4">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123160" y="3695700"/>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305590" y="7705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2</a:t>
            </a:r>
            <a:r>
              <a:rPr lang="en-US" sz="4500" b="1">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447800" y="1181100"/>
                <a:ext cx="16154400" cy="2716000"/>
              </a:xfrm>
              <a:prstGeom prst="rect">
                <a:avLst/>
              </a:prstGeom>
            </p:spPr>
            <p:txBody>
              <a:bodyPr wrap="square">
                <a:spAutoFit/>
              </a:bodyPr>
              <a:lstStyle/>
              <a:p>
                <a:r>
                  <a:rPr lang="vi-VN" sz="3600" dirty="0" smtClean="0">
                    <a:solidFill>
                      <a:srgbClr val="000000"/>
                    </a:solidFill>
                    <a:latin typeface="Open Sans"/>
                  </a:rPr>
                  <a:t>Nếu hai vòi cùng chảy vào một bể không có nước thì bể sẽ đầy trong 1 giờ 20 phút. Nếu mở riêng vòi thứ nhất trong 10 phút và vòi thứ hai trong 12 phút thì chỉ được</a:t>
                </a:r>
                <a:r>
                  <a:rPr lang="vi-VN" sz="3600" dirty="0">
                    <a:solidFill>
                      <a:srgbClr val="000000"/>
                    </a:solidFill>
                    <a:latin typeface="Open Sans"/>
                  </a:rPr>
                  <a:t> </a:t>
                </a:r>
                <a14:m>
                  <m:oMath xmlns:m="http://schemas.openxmlformats.org/officeDocument/2006/math">
                    <m:f>
                      <m:fPr>
                        <m:ctrlPr>
                          <a:rPr lang="vi-VN" sz="4400" i="1" smtClean="0">
                            <a:solidFill>
                              <a:srgbClr val="000000"/>
                            </a:solidFill>
                            <a:latin typeface="Cambria Math"/>
                          </a:rPr>
                        </m:ctrlPr>
                      </m:fPr>
                      <m:num>
                        <m:r>
                          <a:rPr lang="en-US" sz="4400" b="0" i="1" smtClean="0">
                            <a:solidFill>
                              <a:srgbClr val="000000"/>
                            </a:solidFill>
                            <a:latin typeface="Cambria Math" panose="02040503050406030204" pitchFamily="18" charset="0"/>
                          </a:rPr>
                          <m:t>2</m:t>
                        </m:r>
                      </m:num>
                      <m:den>
                        <m:r>
                          <a:rPr lang="en-US" sz="4400" b="0" i="1" smtClean="0">
                            <a:solidFill>
                              <a:srgbClr val="000000"/>
                            </a:solidFill>
                            <a:latin typeface="Cambria Math" panose="02040503050406030204" pitchFamily="18" charset="0"/>
                          </a:rPr>
                          <m:t>15</m:t>
                        </m:r>
                      </m:den>
                    </m:f>
                  </m:oMath>
                </a14:m>
                <a:r>
                  <a:rPr lang="en-US" sz="4400" dirty="0" smtClean="0">
                    <a:solidFill>
                      <a:srgbClr val="000000"/>
                    </a:solidFill>
                    <a:latin typeface="Open Sans"/>
                  </a:rPr>
                  <a:t>  </a:t>
                </a:r>
                <a:r>
                  <a:rPr lang="vi-VN" sz="3600" dirty="0" smtClean="0">
                    <a:solidFill>
                      <a:srgbClr val="000000"/>
                    </a:solidFill>
                    <a:latin typeface="Open Sans"/>
                  </a:rPr>
                  <a:t>bể </a:t>
                </a:r>
                <a:r>
                  <a:rPr lang="vi-VN" sz="3600" dirty="0">
                    <a:solidFill>
                      <a:srgbClr val="000000"/>
                    </a:solidFill>
                    <a:latin typeface="Open Sans"/>
                  </a:rPr>
                  <a:t>nước. Hỏi nếu mở riêng từng vòi thì thời gian để mỗi vòi chảy đầy bể nước là bao nhiêu phút?</a:t>
                </a:r>
                <a:endParaRPr lang="en-US" sz="3600" dirty="0"/>
              </a:p>
            </p:txBody>
          </p:sp>
        </mc:Choice>
        <mc:Fallback xmlns="">
          <p:sp>
            <p:nvSpPr>
              <p:cNvPr id="3" name="Rectangle 2"/>
              <p:cNvSpPr>
                <a:spLocks noRot="1" noChangeAspect="1" noMove="1" noResize="1" noEditPoints="1" noAdjustHandles="1" noChangeArrowheads="1" noChangeShapeType="1" noTextEdit="1"/>
              </p:cNvSpPr>
              <p:nvPr/>
            </p:nvSpPr>
            <p:spPr>
              <a:xfrm>
                <a:off x="1447800" y="1181100"/>
                <a:ext cx="16154400" cy="2716000"/>
              </a:xfrm>
              <a:prstGeom prst="rect">
                <a:avLst/>
              </a:prstGeom>
              <a:blipFill rotWithShape="1">
                <a:blip r:embed="rId3"/>
                <a:stretch>
                  <a:fillRect l="-1170" t="-3371" r="-1057" b="-7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31522" y="4041048"/>
                <a:ext cx="15970678" cy="6378093"/>
              </a:xfrm>
              <a:prstGeom prst="rect">
                <a:avLst/>
              </a:prstGeom>
            </p:spPr>
            <p:txBody>
              <a:bodyPr wrap="square">
                <a:spAutoFit/>
              </a:bodyPr>
              <a:lstStyle/>
              <a:p>
                <a:pPr algn="just"/>
                <a:r>
                  <a:rPr lang="vi-VN" sz="3600" dirty="0" smtClean="0">
                    <a:solidFill>
                      <a:srgbClr val="000000"/>
                    </a:solidFill>
                    <a:latin typeface="Open Sans"/>
                  </a:rPr>
                  <a:t>Gọi x (phút), y (phút) lần lượt là thời gian vòi thứ nhất, vòi thứ hai chảy một mình để đầy bể (x &gt; 0, y &gt; 0).</a:t>
                </a:r>
              </a:p>
              <a:p>
                <a:pPr algn="just"/>
                <a:r>
                  <a:rPr lang="vi-VN" sz="3600" dirty="0">
                    <a:solidFill>
                      <a:srgbClr val="000000"/>
                    </a:solidFill>
                    <a:latin typeface="Open Sans"/>
                  </a:rPr>
                  <a:t>Trong 1 phút vòi thứ nhất chảy được</a:t>
                </a:r>
                <a:r>
                  <a:rPr lang="vi-VN"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b="0" i="1" smtClean="0">
                            <a:solidFill>
                              <a:srgbClr val="000000"/>
                            </a:solidFill>
                            <a:latin typeface="Cambria Math" panose="02040503050406030204" pitchFamily="18" charset="0"/>
                          </a:rPr>
                          <m:t>𝑥</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 vòi thứ hai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b="0" i="1" smtClean="0">
                            <a:solidFill>
                              <a:srgbClr val="000000"/>
                            </a:solidFill>
                            <a:latin typeface="Cambria Math" panose="02040503050406030204" pitchFamily="18" charset="0"/>
                          </a:rPr>
                          <m:t>𝑦</m:t>
                        </m:r>
                      </m:den>
                    </m:f>
                  </m:oMath>
                </a14:m>
                <a:r>
                  <a:rPr lang="vi-VN" sz="3600" dirty="0" smtClean="0">
                    <a:solidFill>
                      <a:srgbClr val="000000"/>
                    </a:solidFill>
                    <a:latin typeface="MJXc-TeX-main-R"/>
                  </a:rPr>
                  <a:t> </a:t>
                </a:r>
                <a:r>
                  <a:rPr lang="vi-VN" sz="3600" dirty="0" smtClean="0">
                    <a:solidFill>
                      <a:srgbClr val="000000"/>
                    </a:solidFill>
                    <a:latin typeface="Open Sans"/>
                  </a:rPr>
                  <a:t>(</a:t>
                </a:r>
                <a:r>
                  <a:rPr lang="vi-VN" sz="3600" dirty="0">
                    <a:solidFill>
                      <a:srgbClr val="000000"/>
                    </a:solidFill>
                    <a:latin typeface="Open Sans"/>
                  </a:rPr>
                  <a:t>bể).</a:t>
                </a:r>
              </a:p>
              <a:p>
                <a:pPr algn="just"/>
                <a:r>
                  <a:rPr lang="vi-VN" sz="3600" dirty="0">
                    <a:solidFill>
                      <a:srgbClr val="000000"/>
                    </a:solidFill>
                    <a:latin typeface="Open Sans"/>
                  </a:rPr>
                  <a:t>Đổi: 1 giờ 20 phút = 80 phút.</a:t>
                </a:r>
              </a:p>
              <a:p>
                <a:pPr algn="just"/>
                <a:r>
                  <a:rPr lang="vi-VN" sz="3600" dirty="0">
                    <a:solidFill>
                      <a:srgbClr val="000000"/>
                    </a:solidFill>
                    <a:latin typeface="Open Sans"/>
                  </a:rPr>
                  <a:t>Sau 1 giờ 20 phút, vòi thứ nhất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𝑥</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a:t>
                </a:r>
              </a:p>
              <a:p>
                <a:pPr algn="just"/>
                <a:r>
                  <a:rPr lang="vi-VN" sz="3600" dirty="0">
                    <a:solidFill>
                      <a:srgbClr val="000000"/>
                    </a:solidFill>
                    <a:latin typeface="Open Sans"/>
                  </a:rPr>
                  <a:t>Sau 1 giờ 20 phút, vòi thứ hai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𝑦</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a:t>
                </a:r>
              </a:p>
              <a:p>
                <a:pPr algn="just"/>
                <a:r>
                  <a:rPr lang="vi-VN" sz="3600" dirty="0">
                    <a:solidFill>
                      <a:srgbClr val="000000"/>
                    </a:solidFill>
                    <a:latin typeface="Open Sans"/>
                  </a:rPr>
                  <a:t>Sau 1 giờ 20 phút, cả hai vòi cùng chảy thì đầy bể nên ta có phương trình</a:t>
                </a:r>
                <a:r>
                  <a:rPr lang="vi-VN" sz="3600" dirty="0" smtClean="0">
                    <a:solidFill>
                      <a:srgbClr val="000000"/>
                    </a:solidFill>
                    <a:latin typeface="Open Sans"/>
                  </a:rPr>
                  <a:t>:</a:t>
                </a:r>
                <a:endParaRPr lang="en-US" sz="3600" dirty="0" smtClean="0">
                  <a:solidFill>
                    <a:srgbClr val="000000"/>
                  </a:solidFill>
                  <a:latin typeface="Open Sans"/>
                </a:endParaRPr>
              </a:p>
              <a:p>
                <a:pPr algn="just"/>
                <a:r>
                  <a:rPr lang="en-US" sz="3600" dirty="0" smtClean="0">
                    <a:solidFill>
                      <a:srgbClr val="000000"/>
                    </a:solidFill>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𝑥</m:t>
                        </m:r>
                      </m:den>
                    </m:f>
                  </m:oMath>
                </a14:m>
                <a:r>
                  <a:rPr lang="en-US" sz="4400" b="0" i="0" dirty="0" smtClean="0">
                    <a:solidFill>
                      <a:srgbClr val="000000"/>
                    </a:solidFill>
                    <a:effectLst/>
                    <a:latin typeface="Open Sans"/>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80</m:t>
                        </m:r>
                      </m:num>
                      <m:den>
                        <m:r>
                          <a:rPr lang="en-US" sz="4400" b="0" i="1" smtClean="0">
                            <a:solidFill>
                              <a:srgbClr val="000000"/>
                            </a:solidFill>
                            <a:latin typeface="Cambria Math" panose="02040503050406030204" pitchFamily="18" charset="0"/>
                          </a:rPr>
                          <m:t>𝑦</m:t>
                        </m:r>
                      </m:den>
                    </m:f>
                    <m:r>
                      <a:rPr lang="en-US" sz="4400" b="0" i="1" smtClean="0">
                        <a:solidFill>
                          <a:srgbClr val="000000"/>
                        </a:solidFill>
                        <a:latin typeface="Cambria Math" panose="02040503050406030204" pitchFamily="18" charset="0"/>
                      </a:rPr>
                      <m:t>=1 </m:t>
                    </m:r>
                  </m:oMath>
                </a14:m>
                <a:endParaRPr lang="vi-VN" sz="4400" b="0" i="0" dirty="0">
                  <a:solidFill>
                    <a:srgbClr val="000000"/>
                  </a:solidFill>
                  <a:effectLst/>
                  <a:latin typeface="Open Sans"/>
                </a:endParaRPr>
              </a:p>
            </p:txBody>
          </p:sp>
        </mc:Choice>
        <mc:Fallback xmlns="">
          <p:sp>
            <p:nvSpPr>
              <p:cNvPr id="4" name="Rectangle 3"/>
              <p:cNvSpPr>
                <a:spLocks noRot="1" noChangeAspect="1" noMove="1" noResize="1" noEditPoints="1" noAdjustHandles="1" noChangeArrowheads="1" noChangeShapeType="1" noTextEdit="1"/>
              </p:cNvSpPr>
              <p:nvPr/>
            </p:nvSpPr>
            <p:spPr>
              <a:xfrm>
                <a:off x="1631522" y="4041048"/>
                <a:ext cx="15970678" cy="6378093"/>
              </a:xfrm>
              <a:prstGeom prst="rect">
                <a:avLst/>
              </a:prstGeom>
              <a:blipFill rotWithShape="1">
                <a:blip r:embed="rId4"/>
                <a:stretch>
                  <a:fillRect l="-1183" t="-1434" r="-1145"/>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circle(in)">
                                      <p:cBhvr>
                                        <p:cTn id="23" dur="2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circle(in)">
                                      <p:cBhvr>
                                        <p:cTn id="28" dur="20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circle(in)">
                                      <p:cBhvr>
                                        <p:cTn id="33" dur="2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circle(in)">
                                      <p:cBhvr>
                                        <p:cTn id="38" dur="20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circle(in)">
                                      <p:cBhvr>
                                        <p:cTn id="43" dur="20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circle(in)">
                                      <p:cBhvr>
                                        <p:cTn id="48" dur="2000"/>
                                        <p:tgtEl>
                                          <p:spTgt spid="4">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circle(in)">
                                      <p:cBhvr>
                                        <p:cTn id="53"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172200" y="69342"/>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305590" y="7705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2</a:t>
            </a:r>
            <a:r>
              <a:rPr lang="en-US" sz="4500" b="1">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485900" y="1132835"/>
                <a:ext cx="15361077" cy="8930458"/>
              </a:xfrm>
              <a:prstGeom prst="rect">
                <a:avLst/>
              </a:prstGeom>
            </p:spPr>
            <p:txBody>
              <a:bodyPr wrap="square">
                <a:spAutoFit/>
              </a:bodyPr>
              <a:lstStyle/>
              <a:p>
                <a:pPr algn="just"/>
                <a:r>
                  <a:rPr lang="vi-VN" sz="3600" dirty="0" smtClean="0">
                    <a:solidFill>
                      <a:srgbClr val="000000"/>
                    </a:solidFill>
                    <a:latin typeface="Open Sans"/>
                  </a:rPr>
                  <a:t>Gọi x (phút), y (phút) lần lượt là thời gian vòi thứ nhất, vòi thứ hai chảy một mình để đầy bể (x &gt; 0, y &gt; 0).</a:t>
                </a:r>
              </a:p>
              <a:p>
                <a:pPr algn="just"/>
                <a:r>
                  <a:rPr lang="vi-VN" sz="3600" dirty="0">
                    <a:solidFill>
                      <a:srgbClr val="000000"/>
                    </a:solidFill>
                    <a:latin typeface="Open Sans"/>
                  </a:rPr>
                  <a:t>Trong 1 phút vòi thứ nhất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b="0" i="1" smtClean="0">
                            <a:solidFill>
                              <a:srgbClr val="000000"/>
                            </a:solidFill>
                            <a:latin typeface="Cambria Math" panose="02040503050406030204" pitchFamily="18" charset="0"/>
                          </a:rPr>
                          <m:t>𝑥</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 vòi thứ hai chảy được </a:t>
                </a:r>
                <a:r>
                  <a:rPr lang="vi-VN"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b="0" i="1" smtClean="0">
                            <a:solidFill>
                              <a:srgbClr val="000000"/>
                            </a:solidFill>
                            <a:latin typeface="Cambria Math" panose="02040503050406030204" pitchFamily="18" charset="0"/>
                          </a:rPr>
                          <m:t>𝑦</m:t>
                        </m:r>
                      </m:den>
                    </m:f>
                  </m:oMath>
                </a14:m>
                <a:r>
                  <a:rPr lang="vi-VN" sz="3600" dirty="0" smtClean="0">
                    <a:solidFill>
                      <a:srgbClr val="000000"/>
                    </a:solidFill>
                    <a:latin typeface="MJXc-TeX-main-R"/>
                  </a:rPr>
                  <a:t> </a:t>
                </a:r>
                <a:r>
                  <a:rPr lang="vi-VN" sz="3600" dirty="0" smtClean="0">
                    <a:solidFill>
                      <a:srgbClr val="000000"/>
                    </a:solidFill>
                    <a:latin typeface="Open Sans"/>
                  </a:rPr>
                  <a:t>(</a:t>
                </a:r>
                <a:r>
                  <a:rPr lang="vi-VN" sz="3600" dirty="0">
                    <a:solidFill>
                      <a:srgbClr val="000000"/>
                    </a:solidFill>
                    <a:latin typeface="Open Sans"/>
                  </a:rPr>
                  <a:t>bể).</a:t>
                </a:r>
              </a:p>
              <a:p>
                <a:pPr algn="just"/>
                <a:r>
                  <a:rPr lang="vi-VN" sz="3600" dirty="0">
                    <a:solidFill>
                      <a:srgbClr val="000000"/>
                    </a:solidFill>
                    <a:latin typeface="Open Sans"/>
                  </a:rPr>
                  <a:t>Đổi: 1 giờ 20 phút = 80 phút.</a:t>
                </a:r>
              </a:p>
              <a:p>
                <a:pPr algn="just"/>
                <a:r>
                  <a:rPr lang="vi-VN" sz="3600" dirty="0">
                    <a:solidFill>
                      <a:srgbClr val="000000"/>
                    </a:solidFill>
                    <a:latin typeface="Open Sans"/>
                  </a:rPr>
                  <a:t>Sau 1 giờ 20 phút, vòi thứ nhất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𝑥</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a:t>
                </a:r>
              </a:p>
              <a:p>
                <a:pPr algn="just"/>
                <a:r>
                  <a:rPr lang="vi-VN" sz="3600" dirty="0">
                    <a:solidFill>
                      <a:srgbClr val="000000"/>
                    </a:solidFill>
                    <a:latin typeface="Open Sans"/>
                  </a:rPr>
                  <a:t>Sau 1 giờ 20 phút, vòi thứ hai chảy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𝑦</m:t>
                        </m:r>
                      </m:den>
                    </m:f>
                    <m:r>
                      <a:rPr lang="en-US" sz="4400" i="1">
                        <a:solidFill>
                          <a:srgbClr val="000000"/>
                        </a:solidFill>
                        <a:latin typeface="Cambria Math" panose="02040503050406030204" pitchFamily="18" charset="0"/>
                      </a:rPr>
                      <m:t> </m:t>
                    </m:r>
                  </m:oMath>
                </a14:m>
                <a:r>
                  <a:rPr lang="vi-VN" sz="3600" dirty="0">
                    <a:solidFill>
                      <a:srgbClr val="000000"/>
                    </a:solidFill>
                    <a:latin typeface="Open Sans"/>
                  </a:rPr>
                  <a:t>(bể).</a:t>
                </a:r>
              </a:p>
              <a:p>
                <a:pPr algn="just"/>
                <a:r>
                  <a:rPr lang="vi-VN" sz="3600" dirty="0">
                    <a:solidFill>
                      <a:srgbClr val="000000"/>
                    </a:solidFill>
                    <a:latin typeface="Open Sans"/>
                  </a:rPr>
                  <a:t>Sau 1 giờ 20 phút, cả hai vòi cùng chảy thì đầy bể nên ta có phương trình</a:t>
                </a:r>
                <a:r>
                  <a:rPr lang="vi-VN" sz="3600" dirty="0" smtClean="0">
                    <a:solidFill>
                      <a:srgbClr val="000000"/>
                    </a:solidFill>
                    <a:latin typeface="Open Sans"/>
                  </a:rPr>
                  <a:t>:</a:t>
                </a:r>
                <a:endParaRPr lang="en-US" sz="3600" dirty="0" smtClean="0">
                  <a:solidFill>
                    <a:srgbClr val="000000"/>
                  </a:solidFill>
                  <a:latin typeface="Open Sans"/>
                </a:endParaRPr>
              </a:p>
              <a:p>
                <a:pPr algn="just"/>
                <a:r>
                  <a:rPr lang="en-US" sz="3600" dirty="0" smtClean="0">
                    <a:solidFill>
                      <a:srgbClr val="000000"/>
                    </a:solidFill>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80</m:t>
                        </m:r>
                      </m:num>
                      <m:den>
                        <m:r>
                          <a:rPr lang="en-US" sz="4400" i="1">
                            <a:solidFill>
                              <a:srgbClr val="000000"/>
                            </a:solidFill>
                            <a:latin typeface="Cambria Math" panose="02040503050406030204" pitchFamily="18" charset="0"/>
                          </a:rPr>
                          <m:t>𝑥</m:t>
                        </m:r>
                      </m:den>
                    </m:f>
                  </m:oMath>
                </a14:m>
                <a:r>
                  <a:rPr lang="en-US" sz="4400" b="0" i="0" dirty="0" smtClean="0">
                    <a:solidFill>
                      <a:srgbClr val="000000"/>
                    </a:solidFill>
                    <a:effectLst/>
                    <a:latin typeface="Open Sans"/>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80</m:t>
                        </m:r>
                      </m:num>
                      <m:den>
                        <m:r>
                          <a:rPr lang="en-US" sz="4400" b="0" i="1" smtClean="0">
                            <a:solidFill>
                              <a:srgbClr val="000000"/>
                            </a:solidFill>
                            <a:latin typeface="Cambria Math" panose="02040503050406030204" pitchFamily="18" charset="0"/>
                          </a:rPr>
                          <m:t>𝑦</m:t>
                        </m:r>
                      </m:den>
                    </m:f>
                    <m:r>
                      <a:rPr lang="en-US" sz="4400" b="0" i="1" smtClean="0">
                        <a:solidFill>
                          <a:srgbClr val="000000"/>
                        </a:solidFill>
                        <a:latin typeface="Cambria Math" panose="02040503050406030204" pitchFamily="18" charset="0"/>
                      </a:rPr>
                      <m:t>=1</m:t>
                    </m:r>
                  </m:oMath>
                </a14:m>
                <a:r>
                  <a:rPr lang="en-US" sz="4400" b="0" i="0" dirty="0" smtClean="0">
                    <a:solidFill>
                      <a:srgbClr val="000000"/>
                    </a:solidFill>
                    <a:effectLst/>
                    <a:latin typeface="Open Sans"/>
                  </a:rPr>
                  <a:t> hay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i="1">
                            <a:solidFill>
                              <a:srgbClr val="000000"/>
                            </a:solidFill>
                            <a:latin typeface="Cambria Math" panose="02040503050406030204" pitchFamily="18" charset="0"/>
                          </a:rPr>
                          <m:t>𝑥</m:t>
                        </m:r>
                      </m:den>
                    </m:f>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i="1">
                            <a:solidFill>
                              <a:srgbClr val="000000"/>
                            </a:solidFill>
                            <a:latin typeface="Cambria Math" panose="02040503050406030204" pitchFamily="18" charset="0"/>
                          </a:rPr>
                          <m:t>𝑦</m:t>
                        </m:r>
                      </m:den>
                    </m:f>
                    <m:r>
                      <a:rPr lang="en-US" sz="4400" i="1">
                        <a:solidFill>
                          <a:srgbClr val="000000"/>
                        </a:solidFill>
                        <a:latin typeface="Cambria Math" panose="02040503050406030204" pitchFamily="18" charset="0"/>
                      </a:rPr>
                      <m:t>=</m:t>
                    </m:r>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1</m:t>
                        </m:r>
                      </m:num>
                      <m:den>
                        <m:r>
                          <a:rPr lang="en-US" sz="4400" b="0" i="1" smtClean="0">
                            <a:solidFill>
                              <a:srgbClr val="000000"/>
                            </a:solidFill>
                            <a:latin typeface="Cambria Math" panose="02040503050406030204" pitchFamily="18" charset="0"/>
                          </a:rPr>
                          <m:t>80</m:t>
                        </m:r>
                      </m:den>
                    </m:f>
                  </m:oMath>
                </a14:m>
                <a:endParaRPr lang="en-US" sz="4400" b="0" i="0" dirty="0" smtClean="0">
                  <a:solidFill>
                    <a:srgbClr val="000000"/>
                  </a:solidFill>
                  <a:effectLst/>
                  <a:latin typeface="Open Sans"/>
                </a:endParaRPr>
              </a:p>
              <a:p>
                <a:pPr algn="just"/>
                <a:r>
                  <a:rPr lang="vi-VN" sz="3600" dirty="0" smtClean="0"/>
                  <a:t>Mở </a:t>
                </a:r>
                <a:r>
                  <a:rPr lang="vi-VN" sz="3600" dirty="0"/>
                  <a:t>vòi thứ nhất trong 10 phút và vòi thứ 2 trong 12 phút thì chỉ được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2</m:t>
                        </m:r>
                      </m:num>
                      <m:den>
                        <m:r>
                          <a:rPr lang="en-US" sz="4400" b="0" i="1" smtClean="0">
                            <a:solidFill>
                              <a:srgbClr val="000000"/>
                            </a:solidFill>
                            <a:latin typeface="Cambria Math" panose="02040503050406030204" pitchFamily="18" charset="0"/>
                          </a:rPr>
                          <m:t>15</m:t>
                        </m:r>
                      </m:den>
                    </m:f>
                  </m:oMath>
                </a14:m>
                <a:r>
                  <a:rPr lang="vi-VN" sz="3600" dirty="0"/>
                  <a:t> bể nước nên ta có phương trình: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r>
                          <a:rPr lang="en-US" sz="4400" i="1">
                            <a:solidFill>
                              <a:srgbClr val="000000"/>
                            </a:solidFill>
                            <a:latin typeface="Cambria Math" panose="02040503050406030204" pitchFamily="18" charset="0"/>
                          </a:rPr>
                          <m:t>0</m:t>
                        </m:r>
                      </m:num>
                      <m:den>
                        <m:r>
                          <a:rPr lang="en-US" sz="4400" i="1">
                            <a:solidFill>
                              <a:srgbClr val="000000"/>
                            </a:solidFill>
                            <a:latin typeface="Cambria Math" panose="02040503050406030204" pitchFamily="18" charset="0"/>
                          </a:rPr>
                          <m:t>𝑥</m:t>
                        </m:r>
                      </m:den>
                    </m:f>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12</m:t>
                        </m:r>
                      </m:num>
                      <m:den>
                        <m:r>
                          <a:rPr lang="en-US" sz="4400" i="1">
                            <a:solidFill>
                              <a:srgbClr val="000000"/>
                            </a:solidFill>
                            <a:latin typeface="Cambria Math" panose="02040503050406030204" pitchFamily="18" charset="0"/>
                          </a:rPr>
                          <m:t>𝑦</m:t>
                        </m:r>
                      </m:den>
                    </m:f>
                    <m:r>
                      <a:rPr lang="en-US" sz="4400" i="1">
                        <a:solidFill>
                          <a:srgbClr val="000000"/>
                        </a:solidFill>
                        <a:latin typeface="Cambria Math" panose="02040503050406030204" pitchFamily="18" charset="0"/>
                      </a:rPr>
                      <m:t>=</m:t>
                    </m:r>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i="1">
                            <a:solidFill>
                              <a:srgbClr val="000000"/>
                            </a:solidFill>
                            <a:latin typeface="Cambria Math" panose="02040503050406030204" pitchFamily="18" charset="0"/>
                          </a:rPr>
                          <m:t>2</m:t>
                        </m:r>
                      </m:num>
                      <m:den>
                        <m:r>
                          <a:rPr lang="en-US" sz="4400" i="1">
                            <a:solidFill>
                              <a:srgbClr val="000000"/>
                            </a:solidFill>
                            <a:latin typeface="Cambria Math" panose="02040503050406030204" pitchFamily="18" charset="0"/>
                          </a:rPr>
                          <m:t>15</m:t>
                        </m:r>
                      </m:den>
                    </m:f>
                  </m:oMath>
                </a14:m>
                <a:r>
                  <a:rPr lang="en-US" sz="4400" dirty="0" smtClean="0">
                    <a:solidFill>
                      <a:srgbClr val="000000"/>
                    </a:solidFill>
                    <a:latin typeface="Open Sans"/>
                  </a:rPr>
                  <a:t>  hay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5</m:t>
                        </m:r>
                      </m:num>
                      <m:den>
                        <m:r>
                          <a:rPr lang="en-US" sz="4400" i="1">
                            <a:solidFill>
                              <a:srgbClr val="000000"/>
                            </a:solidFill>
                            <a:latin typeface="Cambria Math" panose="02040503050406030204" pitchFamily="18" charset="0"/>
                          </a:rPr>
                          <m:t>𝑥</m:t>
                        </m:r>
                      </m:den>
                    </m:f>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6</m:t>
                        </m:r>
                      </m:num>
                      <m:den>
                        <m:r>
                          <a:rPr lang="en-US" sz="4400" i="1">
                            <a:solidFill>
                              <a:srgbClr val="000000"/>
                            </a:solidFill>
                            <a:latin typeface="Cambria Math" panose="02040503050406030204" pitchFamily="18" charset="0"/>
                          </a:rPr>
                          <m:t>𝑦</m:t>
                        </m:r>
                      </m:den>
                    </m:f>
                    <m:r>
                      <a:rPr lang="en-US" sz="4400" i="1">
                        <a:solidFill>
                          <a:srgbClr val="000000"/>
                        </a:solidFill>
                        <a:latin typeface="Cambria Math" panose="02040503050406030204" pitchFamily="18" charset="0"/>
                      </a:rPr>
                      <m:t>=</m:t>
                    </m:r>
                  </m:oMath>
                </a14:m>
                <a:r>
                  <a:rPr lang="en-US" sz="4400" dirty="0">
                    <a:solidFill>
                      <a:srgbClr val="000000"/>
                    </a:solidFill>
                    <a:latin typeface="Open Sans"/>
                  </a:rPr>
                  <a:t> </a:t>
                </a:r>
                <a14:m>
                  <m:oMath xmlns:m="http://schemas.openxmlformats.org/officeDocument/2006/math">
                    <m:f>
                      <m:fPr>
                        <m:ctrlPr>
                          <a:rPr lang="vi-VN" sz="4400" i="1">
                            <a:solidFill>
                              <a:srgbClr val="000000"/>
                            </a:solidFill>
                            <a:latin typeface="Cambria Math"/>
                          </a:rPr>
                        </m:ctrlPr>
                      </m:fPr>
                      <m:num>
                        <m:r>
                          <a:rPr lang="en-US" sz="4400" b="0" i="1" smtClean="0">
                            <a:solidFill>
                              <a:srgbClr val="000000"/>
                            </a:solidFill>
                            <a:latin typeface="Cambria Math" panose="02040503050406030204" pitchFamily="18" charset="0"/>
                          </a:rPr>
                          <m:t>1</m:t>
                        </m:r>
                      </m:num>
                      <m:den>
                        <m:r>
                          <a:rPr lang="en-US" sz="4400" i="1">
                            <a:solidFill>
                              <a:srgbClr val="000000"/>
                            </a:solidFill>
                            <a:latin typeface="Cambria Math" panose="02040503050406030204" pitchFamily="18" charset="0"/>
                          </a:rPr>
                          <m:t>15</m:t>
                        </m:r>
                      </m:den>
                    </m:f>
                  </m:oMath>
                </a14:m>
                <a:endParaRPr lang="en-US" sz="4400" dirty="0">
                  <a:solidFill>
                    <a:srgbClr val="000000"/>
                  </a:solidFill>
                  <a:latin typeface="Open Sans"/>
                </a:endParaRPr>
              </a:p>
              <a:p>
                <a:pPr algn="just"/>
                <a:endParaRPr lang="vi-VN" sz="3600" b="0" i="0" dirty="0">
                  <a:solidFill>
                    <a:srgbClr val="000000"/>
                  </a:solidFill>
                  <a:effectLst/>
                  <a:latin typeface="Open Sans"/>
                </a:endParaRPr>
              </a:p>
            </p:txBody>
          </p:sp>
        </mc:Choice>
        <mc:Fallback xmlns="">
          <p:sp>
            <p:nvSpPr>
              <p:cNvPr id="4" name="Rectangle 3"/>
              <p:cNvSpPr>
                <a:spLocks noRot="1" noChangeAspect="1" noMove="1" noResize="1" noEditPoints="1" noAdjustHandles="1" noChangeArrowheads="1" noChangeShapeType="1" noTextEdit="1"/>
              </p:cNvSpPr>
              <p:nvPr/>
            </p:nvSpPr>
            <p:spPr>
              <a:xfrm>
                <a:off x="1485900" y="1132835"/>
                <a:ext cx="15361077" cy="8930458"/>
              </a:xfrm>
              <a:prstGeom prst="rect">
                <a:avLst/>
              </a:prstGeom>
              <a:blipFill rotWithShape="1">
                <a:blip r:embed="rId3"/>
                <a:stretch>
                  <a:fillRect l="-1230" t="-1024" r="-1190"/>
                </a:stretch>
              </a:blipFill>
            </p:spPr>
            <p:txBody>
              <a:bodyPr/>
              <a:lstStyle/>
              <a:p>
                <a:r>
                  <a:rPr lang="en-US">
                    <a:noFill/>
                  </a:rPr>
                  <a:t> </a:t>
                </a:r>
              </a:p>
            </p:txBody>
          </p:sp>
        </mc:Fallback>
      </mc:AlternateContent>
    </p:spTree>
    <p:extLst>
      <p:ext uri="{BB962C8B-B14F-4D97-AF65-F5344CB8AC3E}">
        <p14:creationId xmlns:p14="http://schemas.microsoft.com/office/powerpoint/2010/main" val="117753325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172200" y="69342"/>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305590" y="7705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2</a:t>
            </a:r>
            <a:r>
              <a:rPr lang="en-US" sz="4500" b="1">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sp>
        <p:nvSpPr>
          <p:cNvPr id="4" name="Rectangle 3"/>
          <p:cNvSpPr/>
          <p:nvPr/>
        </p:nvSpPr>
        <p:spPr>
          <a:xfrm>
            <a:off x="1485900" y="1132835"/>
            <a:ext cx="15361077" cy="646331"/>
          </a:xfrm>
          <a:prstGeom prst="rect">
            <a:avLst/>
          </a:prstGeom>
        </p:spPr>
        <p:txBody>
          <a:bodyPr wrap="square">
            <a:spAutoFit/>
          </a:bodyPr>
          <a:lstStyle/>
          <a:p>
            <a:pPr algn="just"/>
            <a:r>
              <a:rPr lang="en-US" sz="3600" smtClean="0">
                <a:solidFill>
                  <a:srgbClr val="000000"/>
                </a:solidFill>
                <a:latin typeface="Open Sans"/>
              </a:rPr>
              <a:t>Do đó, ta có hệ PT   (I)</a:t>
            </a:r>
            <a:endParaRPr lang="vi-VN" sz="3600" b="0" i="0">
              <a:solidFill>
                <a:srgbClr val="000000"/>
              </a:solidFill>
              <a:effectLst/>
              <a:latin typeface="Open San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157030319"/>
              </p:ext>
            </p:extLst>
          </p:nvPr>
        </p:nvGraphicFramePr>
        <p:xfrm>
          <a:off x="3678239" y="2114550"/>
          <a:ext cx="2549132" cy="2897061"/>
        </p:xfrm>
        <a:graphic>
          <a:graphicData uri="http://schemas.openxmlformats.org/presentationml/2006/ole">
            <mc:AlternateContent xmlns:mc="http://schemas.openxmlformats.org/markup-compatibility/2006">
              <mc:Choice xmlns:v="urn:schemas-microsoft-com:vml" Requires="v">
                <p:oleObj spid="_x0000_s16446" name="Equation" r:id="rId4" imgW="863280" imgH="965160" progId="Equation.DSMT4">
                  <p:embed/>
                </p:oleObj>
              </mc:Choice>
              <mc:Fallback>
                <p:oleObj name="Equation" r:id="rId4" imgW="863280" imgH="965160" progId="Equation.DSMT4">
                  <p:embed/>
                  <p:pic>
                    <p:nvPicPr>
                      <p:cNvPr id="0" name=""/>
                      <p:cNvPicPr>
                        <a:picLocks noChangeAspect="1" noChangeArrowheads="1"/>
                      </p:cNvPicPr>
                      <p:nvPr/>
                    </p:nvPicPr>
                    <p:blipFill>
                      <a:blip r:embed="rId5"/>
                      <a:srcRect/>
                      <a:stretch>
                        <a:fillRect/>
                      </a:stretch>
                    </p:blipFill>
                    <p:spPr bwMode="auto">
                      <a:xfrm>
                        <a:off x="3678239" y="2114550"/>
                        <a:ext cx="2549132" cy="2897061"/>
                      </a:xfrm>
                      <a:prstGeom prst="rect">
                        <a:avLst/>
                      </a:prstGeom>
                      <a:noFill/>
                    </p:spPr>
                  </p:pic>
                </p:oleObj>
              </mc:Fallback>
            </mc:AlternateContent>
          </a:graphicData>
        </a:graphic>
      </p:graphicFrame>
      <p:sp>
        <p:nvSpPr>
          <p:cNvPr id="2" name="Rectangle 1"/>
          <p:cNvSpPr/>
          <p:nvPr/>
        </p:nvSpPr>
        <p:spPr>
          <a:xfrm>
            <a:off x="844791" y="5474206"/>
            <a:ext cx="13097688" cy="4657685"/>
          </a:xfrm>
          <a:prstGeom prst="rect">
            <a:avLst/>
          </a:prstGeom>
        </p:spPr>
        <p:txBody>
          <a:bodyPr wrap="none">
            <a:spAutoFit/>
          </a:bodyPr>
          <a:lstStyle/>
          <a:p>
            <a:pPr>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Đặt</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thì ta có hệ PT mới ẩn u, v là   (II)  </a:t>
            </a:r>
            <a:endPar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r>
              <a:rPr lang="en-US" sz="3600" smtClean="0"/>
              <a:t>Giải hệ II ta tìm được </a:t>
            </a:r>
          </a:p>
          <a:p>
            <a:pPr>
              <a:lnSpc>
                <a:spcPct val="150000"/>
              </a:lnSpc>
              <a:spcAft>
                <a:spcPts val="800"/>
              </a:spcAft>
              <a:defRPr/>
            </a:pP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defRPr/>
            </a:pPr>
            <a:r>
              <a:rPr lang="en-US" sz="3600"/>
              <a:t>Vậy nếu chảy một mình, để đầy bể vòi thứ nhất chảy trong 120 phút, </a:t>
            </a:r>
            <a:endParaRPr lang="en-US" sz="3600" smtClean="0"/>
          </a:p>
          <a:p>
            <a:pPr>
              <a:lnSpc>
                <a:spcPct val="150000"/>
              </a:lnSpc>
              <a:spcAft>
                <a:spcPts val="800"/>
              </a:spcAft>
              <a:defRPr/>
            </a:pPr>
            <a:r>
              <a:rPr lang="en-US" sz="3600" smtClean="0"/>
              <a:t>vòi </a:t>
            </a:r>
            <a:r>
              <a:rPr lang="en-US" sz="3600"/>
              <a:t>thứ hai 240 phút.</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955397769"/>
              </p:ext>
            </p:extLst>
          </p:nvPr>
        </p:nvGraphicFramePr>
        <p:xfrm>
          <a:off x="1981200" y="5392738"/>
          <a:ext cx="2973155" cy="1343690"/>
        </p:xfrm>
        <a:graphic>
          <a:graphicData uri="http://schemas.openxmlformats.org/presentationml/2006/ole">
            <mc:AlternateContent xmlns:mc="http://schemas.openxmlformats.org/markup-compatibility/2006">
              <mc:Choice xmlns:v="urn:schemas-microsoft-com:vml" Requires="v">
                <p:oleObj spid="_x0000_s16447" name="Equation" r:id="rId6" imgW="1028520" imgH="457200" progId="Equation.DSMT4">
                  <p:embed/>
                </p:oleObj>
              </mc:Choice>
              <mc:Fallback>
                <p:oleObj name="Equation" r:id="rId6" imgW="1028520" imgH="457200" progId="Equation.DSMT4">
                  <p:embed/>
                  <p:pic>
                    <p:nvPicPr>
                      <p:cNvPr id="0" name=""/>
                      <p:cNvPicPr>
                        <a:picLocks noChangeAspect="1" noChangeArrowheads="1"/>
                      </p:cNvPicPr>
                      <p:nvPr/>
                    </p:nvPicPr>
                    <p:blipFill>
                      <a:blip r:embed="rId7"/>
                      <a:srcRect/>
                      <a:stretch>
                        <a:fillRect/>
                      </a:stretch>
                    </p:blipFill>
                    <p:spPr bwMode="auto">
                      <a:xfrm>
                        <a:off x="1981200" y="5392738"/>
                        <a:ext cx="2973155" cy="1343690"/>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34367756"/>
              </p:ext>
            </p:extLst>
          </p:nvPr>
        </p:nvGraphicFramePr>
        <p:xfrm>
          <a:off x="12295284" y="3906298"/>
          <a:ext cx="2716142" cy="2611781"/>
        </p:xfrm>
        <a:graphic>
          <a:graphicData uri="http://schemas.openxmlformats.org/presentationml/2006/ole">
            <mc:AlternateContent xmlns:mc="http://schemas.openxmlformats.org/markup-compatibility/2006">
              <mc:Choice xmlns:v="urn:schemas-microsoft-com:vml" Requires="v">
                <p:oleObj spid="_x0000_s16448" name="Equation" r:id="rId8" imgW="939600" imgH="888840" progId="Equation.DSMT4">
                  <p:embed/>
                </p:oleObj>
              </mc:Choice>
              <mc:Fallback>
                <p:oleObj name="Equation" r:id="rId8" imgW="939600" imgH="888840" progId="Equation.DSMT4">
                  <p:embed/>
                  <p:pic>
                    <p:nvPicPr>
                      <p:cNvPr id="0" name=""/>
                      <p:cNvPicPr>
                        <a:picLocks noChangeAspect="1" noChangeArrowheads="1"/>
                      </p:cNvPicPr>
                      <p:nvPr/>
                    </p:nvPicPr>
                    <p:blipFill>
                      <a:blip r:embed="rId9"/>
                      <a:srcRect/>
                      <a:stretch>
                        <a:fillRect/>
                      </a:stretch>
                    </p:blipFill>
                    <p:spPr bwMode="auto">
                      <a:xfrm>
                        <a:off x="12295284" y="3906298"/>
                        <a:ext cx="2716142" cy="2611781"/>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832027391"/>
              </p:ext>
            </p:extLst>
          </p:nvPr>
        </p:nvGraphicFramePr>
        <p:xfrm>
          <a:off x="5340749" y="6296210"/>
          <a:ext cx="8220075" cy="1951037"/>
        </p:xfrm>
        <a:graphic>
          <a:graphicData uri="http://schemas.openxmlformats.org/presentationml/2006/ole">
            <mc:AlternateContent xmlns:mc="http://schemas.openxmlformats.org/markup-compatibility/2006">
              <mc:Choice xmlns:v="urn:schemas-microsoft-com:vml" Requires="v">
                <p:oleObj spid="_x0000_s16449" name="Equation" r:id="rId10" imgW="2882880" imgH="672840" progId="Equation.DSMT4">
                  <p:embed/>
                </p:oleObj>
              </mc:Choice>
              <mc:Fallback>
                <p:oleObj name="Equation" r:id="rId10" imgW="2882880" imgH="672840" progId="Equation.DSMT4">
                  <p:embed/>
                  <p:pic>
                    <p:nvPicPr>
                      <p:cNvPr id="0" name=""/>
                      <p:cNvPicPr>
                        <a:picLocks noChangeAspect="1" noChangeArrowheads="1"/>
                      </p:cNvPicPr>
                      <p:nvPr/>
                    </p:nvPicPr>
                    <p:blipFill>
                      <a:blip r:embed="rId11"/>
                      <a:srcRect/>
                      <a:stretch>
                        <a:fillRect/>
                      </a:stretch>
                    </p:blipFill>
                    <p:spPr bwMode="auto">
                      <a:xfrm>
                        <a:off x="5340749" y="6296210"/>
                        <a:ext cx="8220075" cy="1951037"/>
                      </a:xfrm>
                      <a:prstGeom prst="rect">
                        <a:avLst/>
                      </a:prstGeom>
                      <a:noFill/>
                    </p:spPr>
                  </p:pic>
                </p:oleObj>
              </mc:Fallback>
            </mc:AlternateContent>
          </a:graphicData>
        </a:graphic>
      </p:graphicFrame>
    </p:spTree>
    <p:extLst>
      <p:ext uri="{BB962C8B-B14F-4D97-AF65-F5344CB8AC3E}">
        <p14:creationId xmlns:p14="http://schemas.microsoft.com/office/powerpoint/2010/main" val="233107977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6915"/>
            <a:ext cx="10167940" cy="1377085"/>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894844"/>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18468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400" b="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Vận dụng: Bài 1.17 SGK/23</a:t>
              </a:r>
              <a:endParaRPr kumimoji="0" lang="en-US" sz="5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sp>
        <p:nvSpPr>
          <p:cNvPr id="7" name="Rectangle 3"/>
          <p:cNvSpPr>
            <a:spLocks noChangeArrowheads="1"/>
          </p:cNvSpPr>
          <p:nvPr/>
        </p:nvSpPr>
        <p:spPr bwMode="auto">
          <a:xfrm>
            <a:off x="358060" y="1662503"/>
            <a:ext cx="1701554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rgbClr val="000000"/>
                </a:solidFill>
                <a:effectLst/>
                <a:latin typeface="Open Sans"/>
              </a:rPr>
              <a:t>Năm ngoái, hai đơn vị sản xuất nông nghiệp thu hoạch được 3 600 tấn thóc. Năm nay, hai đơn vị thu hoạch 4 095 tấn thóc. Hỏi năm nay, mỗi đơn vị thu hoạch được bao nhiêu tấn thóc, biết rằng năm nay, đơn vị thứ nhất làm vượt 15%, đơn vị thứ hai làm vượt mức 12% so với năm ngoái?</a:t>
            </a:r>
            <a:endParaRPr kumimoji="0" lang="en-US" altLang="en-US" sz="36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rgbClr val="313131"/>
                </a:solidFill>
                <a:effectLst/>
                <a:latin typeface="Open Sans"/>
              </a:rPr>
              <a:t/>
            </a:r>
            <a:br>
              <a:rPr kumimoji="0" lang="en-US" altLang="en-US" sz="3600" b="0" i="0" u="none" strike="noStrike" cap="none" normalizeH="0" baseline="0" smtClean="0">
                <a:ln>
                  <a:noFill/>
                </a:ln>
                <a:solidFill>
                  <a:srgbClr val="313131"/>
                </a:solidFill>
                <a:effectLst/>
                <a:latin typeface="Open Sans"/>
              </a:rPr>
            </a:br>
            <a:endParaRPr kumimoji="0" lang="en-US" altLang="en-US" sz="3600" b="0" i="0" u="none" strike="noStrike" cap="none" normalizeH="0" baseline="0" smtClean="0">
              <a:ln>
                <a:noFill/>
              </a:ln>
              <a:solidFill>
                <a:schemeClr val="tx1"/>
              </a:solidFill>
              <a:effectLst/>
            </a:endParaRPr>
          </a:p>
        </p:txBody>
      </p:sp>
      <p:sp>
        <p:nvSpPr>
          <p:cNvPr id="9" name="Rectangle 8"/>
          <p:cNvSpPr/>
          <p:nvPr/>
        </p:nvSpPr>
        <p:spPr>
          <a:xfrm>
            <a:off x="1638719" y="4096992"/>
            <a:ext cx="14706600" cy="5632311"/>
          </a:xfrm>
          <a:prstGeom prst="rect">
            <a:avLst/>
          </a:prstGeom>
        </p:spPr>
        <p:txBody>
          <a:bodyPr wrap="square">
            <a:spAutoFit/>
          </a:bodyPr>
          <a:lstStyle/>
          <a:p>
            <a:pPr marL="571500" indent="-571500" algn="just">
              <a:buFont typeface="Arial" panose="020B0604020202020204" pitchFamily="34" charset="0"/>
              <a:buChar char="•"/>
            </a:pPr>
            <a:r>
              <a:rPr lang="vi-VN" sz="3600">
                <a:solidFill>
                  <a:srgbClr val="000000"/>
                </a:solidFill>
                <a:latin typeface="Open Sans"/>
              </a:rPr>
              <a:t>Gọi số thóc của hai đơn vị thu hoạch được trong năm ngoái lần lượt là x, y (tấn thóc) (x, y &gt; 0).</a:t>
            </a:r>
          </a:p>
          <a:p>
            <a:pPr marL="571500" indent="-571500" algn="just">
              <a:buFont typeface="Arial" panose="020B0604020202020204" pitchFamily="34" charset="0"/>
              <a:buChar char="•"/>
            </a:pPr>
            <a:r>
              <a:rPr lang="vi-VN" sz="3600">
                <a:solidFill>
                  <a:srgbClr val="000000"/>
                </a:solidFill>
                <a:latin typeface="Open Sans"/>
              </a:rPr>
              <a:t>Năm ngoái, hai đơn vị sản xuất nông nghiệp thu hoạch </a:t>
            </a:r>
            <a:r>
              <a:rPr lang="vi-VN" sz="3600" smtClean="0">
                <a:solidFill>
                  <a:srgbClr val="000000"/>
                </a:solidFill>
                <a:latin typeface="Open Sans"/>
              </a:rPr>
              <a:t>được </a:t>
            </a:r>
            <a:r>
              <a:rPr lang="vi-VN" sz="3600">
                <a:solidFill>
                  <a:srgbClr val="000000"/>
                </a:solidFill>
                <a:latin typeface="Open Sans"/>
              </a:rPr>
              <a:t>3 600 tấn thóc nên ta có phương trình x + y = 3 600 (tấn thóc</a:t>
            </a:r>
            <a:r>
              <a:rPr lang="vi-VN" sz="3600" smtClean="0">
                <a:solidFill>
                  <a:srgbClr val="000000"/>
                </a:solidFill>
                <a:latin typeface="Open Sans"/>
              </a:rPr>
              <a:t>).   (1) </a:t>
            </a:r>
            <a:endParaRPr lang="vi-VN" sz="3600">
              <a:solidFill>
                <a:srgbClr val="000000"/>
              </a:solidFill>
              <a:latin typeface="Open Sans"/>
            </a:endParaRPr>
          </a:p>
          <a:p>
            <a:pPr marL="571500" indent="-571500" algn="just">
              <a:buFont typeface="Arial" panose="020B0604020202020204" pitchFamily="34" charset="0"/>
              <a:buChar char="•"/>
            </a:pPr>
            <a:r>
              <a:rPr lang="vi-VN" sz="3600">
                <a:solidFill>
                  <a:srgbClr val="000000"/>
                </a:solidFill>
                <a:latin typeface="Open Sans"/>
              </a:rPr>
              <a:t>Năm nay đội thứ nhất làm vượt mức 15%  so với năm ngoái nên năm nay đội sẽ thu hoạch được 115%x = 1,15x (tấn thóc).</a:t>
            </a:r>
          </a:p>
          <a:p>
            <a:pPr marL="571500" indent="-571500" algn="just">
              <a:buFont typeface="Arial" panose="020B0604020202020204" pitchFamily="34" charset="0"/>
              <a:buChar char="•"/>
            </a:pPr>
            <a:r>
              <a:rPr lang="vi-VN" sz="3600">
                <a:solidFill>
                  <a:srgbClr val="000000"/>
                </a:solidFill>
                <a:latin typeface="Open Sans"/>
              </a:rPr>
              <a:t>Đội thứ hai làm vượt mức 12%  so với năm ngoái nên năm nay đội sẽ thu hoạch được 112%y = 1,12y (tấn thóc).</a:t>
            </a:r>
          </a:p>
          <a:p>
            <a:pPr marL="571500" indent="-571500" algn="just">
              <a:buFont typeface="Arial" panose="020B0604020202020204" pitchFamily="34" charset="0"/>
              <a:buChar char="•"/>
            </a:pPr>
            <a:r>
              <a:rPr lang="vi-VN" sz="3600">
                <a:solidFill>
                  <a:srgbClr val="000000"/>
                </a:solidFill>
                <a:latin typeface="Open Sans"/>
              </a:rPr>
              <a:t>Nên năm nay hai đội thu hoạch được 4 095 tấn thóc, ta </a:t>
            </a:r>
            <a:r>
              <a:rPr lang="vi-VN" sz="3600" smtClean="0">
                <a:solidFill>
                  <a:srgbClr val="000000"/>
                </a:solidFill>
                <a:latin typeface="Open Sans"/>
              </a:rPr>
              <a:t>có</a:t>
            </a:r>
            <a:endParaRPr lang="en-US" sz="3600" smtClean="0">
              <a:solidFill>
                <a:srgbClr val="000000"/>
              </a:solidFill>
              <a:latin typeface="Open Sans"/>
            </a:endParaRPr>
          </a:p>
          <a:p>
            <a:pPr algn="just"/>
            <a:r>
              <a:rPr lang="vi-VN" sz="3600" smtClean="0">
                <a:solidFill>
                  <a:srgbClr val="000000"/>
                </a:solidFill>
                <a:latin typeface="Open Sans"/>
              </a:rPr>
              <a:t> </a:t>
            </a:r>
            <a:r>
              <a:rPr lang="vi-VN" sz="3600">
                <a:solidFill>
                  <a:srgbClr val="000000"/>
                </a:solidFill>
                <a:latin typeface="Open Sans"/>
              </a:rPr>
              <a:t>phương trình </a:t>
            </a:r>
            <a:r>
              <a:rPr lang="vi-VN" sz="3600" smtClean="0">
                <a:solidFill>
                  <a:srgbClr val="000000"/>
                </a:solidFill>
                <a:latin typeface="Open Sans"/>
              </a:rPr>
              <a:t>1,15x </a:t>
            </a:r>
            <a:r>
              <a:rPr lang="vi-VN" sz="3600">
                <a:solidFill>
                  <a:srgbClr val="000000"/>
                </a:solidFill>
                <a:latin typeface="Open Sans"/>
              </a:rPr>
              <a:t>+ 1,12y = 4095</a:t>
            </a:r>
            <a:r>
              <a:rPr lang="vi-VN" sz="3600" smtClean="0">
                <a:solidFill>
                  <a:srgbClr val="000000"/>
                </a:solidFill>
                <a:latin typeface="Open Sans"/>
              </a:rPr>
              <a:t>.	(2)</a:t>
            </a:r>
            <a:endParaRPr lang="vi-VN" sz="3600" b="0" i="0">
              <a:solidFill>
                <a:srgbClr val="000000"/>
              </a:solidFill>
              <a:effectLst/>
              <a:latin typeface="Open Sans"/>
            </a:endParaRPr>
          </a:p>
        </p:txBody>
      </p:sp>
      <p:grpSp>
        <p:nvGrpSpPr>
          <p:cNvPr id="19" name="Google Shape;305;p14"/>
          <p:cNvGrpSpPr/>
          <p:nvPr/>
        </p:nvGrpSpPr>
        <p:grpSpPr>
          <a:xfrm flipH="1">
            <a:off x="-89812" y="4119050"/>
            <a:ext cx="1699513" cy="1188276"/>
            <a:chOff x="7890477" y="787864"/>
            <a:chExt cx="2022200" cy="1289304"/>
          </a:xfrm>
        </p:grpSpPr>
        <p:pic>
          <p:nvPicPr>
            <p:cNvPr id="20"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6915"/>
            <a:ext cx="10167940" cy="1377085"/>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894844"/>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18468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400" b="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Vận dụng: Bài 1.17 SGK/23</a:t>
              </a:r>
              <a:endParaRPr kumimoji="0" lang="en-US" sz="5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sp>
        <p:nvSpPr>
          <p:cNvPr id="7" name="Rectangle 3"/>
          <p:cNvSpPr>
            <a:spLocks noChangeArrowheads="1"/>
          </p:cNvSpPr>
          <p:nvPr/>
        </p:nvSpPr>
        <p:spPr bwMode="auto">
          <a:xfrm>
            <a:off x="358060" y="1662503"/>
            <a:ext cx="1701554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rgbClr val="000000"/>
                </a:solidFill>
                <a:effectLst/>
                <a:latin typeface="Open Sans"/>
              </a:rPr>
              <a:t>Năm ngoái, hai đơn vị sản xuất nông nghiệp thu hoạch được 3 600 tấn thóc. Năm nay, hai đơn vị thu hoạch 4 095 tấn thóc. Hỏi năm nay, mỗi đơn vị thu hoạch được bao nhiêu tấn thóc, biết rằng năm nay, đơn vị thứ nhất làm vượt 15%, đơn vị thứ hai làm vượt mức 12% so với năm ngoái?</a:t>
            </a:r>
            <a:endParaRPr kumimoji="0" lang="en-US" altLang="en-US" sz="36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rgbClr val="313131"/>
                </a:solidFill>
                <a:effectLst/>
                <a:latin typeface="Open Sans"/>
              </a:rPr>
              <a:t/>
            </a:r>
            <a:br>
              <a:rPr kumimoji="0" lang="en-US" altLang="en-US" sz="3600" b="0" i="0" u="none" strike="noStrike" cap="none" normalizeH="0" baseline="0" smtClean="0">
                <a:ln>
                  <a:noFill/>
                </a:ln>
                <a:solidFill>
                  <a:srgbClr val="313131"/>
                </a:solidFill>
                <a:effectLst/>
                <a:latin typeface="Open Sans"/>
              </a:rPr>
            </a:br>
            <a:endParaRPr kumimoji="0" lang="en-US" altLang="en-US" sz="3600" b="0" i="0" u="none" strike="noStrike" cap="none" normalizeH="0" baseline="0" smtClean="0">
              <a:ln>
                <a:noFill/>
              </a:ln>
              <a:solidFill>
                <a:schemeClr val="tx1"/>
              </a:solidFill>
              <a:effectLst/>
            </a:endParaRPr>
          </a:p>
        </p:txBody>
      </p:sp>
      <p:grpSp>
        <p:nvGrpSpPr>
          <p:cNvPr id="19" name="Google Shape;305;p14"/>
          <p:cNvGrpSpPr/>
          <p:nvPr/>
        </p:nvGrpSpPr>
        <p:grpSpPr>
          <a:xfrm flipH="1">
            <a:off x="-89812" y="4119050"/>
            <a:ext cx="1699513" cy="1188276"/>
            <a:chOff x="7890477" y="787864"/>
            <a:chExt cx="2022200" cy="1289304"/>
          </a:xfrm>
        </p:grpSpPr>
        <p:pic>
          <p:nvPicPr>
            <p:cNvPr id="20"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1572966" y="4015388"/>
            <a:ext cx="15384474" cy="6001643"/>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vi-VN" sz="3200" dirty="0">
                <a:solidFill>
                  <a:srgbClr val="000000"/>
                </a:solidFill>
                <a:latin typeface="Open Sans"/>
              </a:rPr>
              <a:t>Từ (1) và (2), ta có hệ phương trình: </a:t>
            </a:r>
            <a:endParaRPr lang="en-US" sz="3200" dirty="0" smtClean="0">
              <a:solidFill>
                <a:srgbClr val="000000"/>
              </a:solidFill>
              <a:latin typeface="Open Sans"/>
            </a:endParaRPr>
          </a:p>
          <a:p>
            <a:pPr marL="457200" indent="-457200" algn="just">
              <a:lnSpc>
                <a:spcPct val="150000"/>
              </a:lnSpc>
              <a:buFont typeface="Arial" panose="020B0604020202020204" pitchFamily="34" charset="0"/>
              <a:buChar char="•"/>
            </a:pPr>
            <a:endParaRPr lang="en-US" sz="3200" dirty="0">
              <a:solidFill>
                <a:srgbClr val="000000"/>
              </a:solidFill>
              <a:latin typeface="Open Sans"/>
            </a:endParaRPr>
          </a:p>
          <a:p>
            <a:pPr marL="457200" indent="-457200" algn="just">
              <a:lnSpc>
                <a:spcPct val="150000"/>
              </a:lnSpc>
              <a:buFont typeface="Arial" panose="020B0604020202020204" pitchFamily="34" charset="0"/>
              <a:buChar char="•"/>
            </a:pPr>
            <a:r>
              <a:rPr lang="vi-VN" sz="3200" dirty="0" smtClean="0">
                <a:solidFill>
                  <a:srgbClr val="000000"/>
                </a:solidFill>
                <a:latin typeface="Open Sans"/>
              </a:rPr>
              <a:t>Từ </a:t>
            </a:r>
            <a:r>
              <a:rPr lang="vi-VN" sz="3200" dirty="0">
                <a:solidFill>
                  <a:srgbClr val="000000"/>
                </a:solidFill>
                <a:latin typeface="Open Sans"/>
              </a:rPr>
              <a:t>phương trình thứ nhất ta có y = 3 600 – x. Thế vào phương trình thứ hai, ta </a:t>
            </a:r>
            <a:r>
              <a:rPr lang="vi-VN" sz="3200" dirty="0" smtClean="0">
                <a:solidFill>
                  <a:srgbClr val="000000"/>
                </a:solidFill>
                <a:latin typeface="Open Sans"/>
              </a:rPr>
              <a:t>được</a:t>
            </a:r>
            <a:r>
              <a:rPr lang="en-US" sz="3200" dirty="0" smtClean="0">
                <a:solidFill>
                  <a:srgbClr val="000000"/>
                </a:solidFill>
                <a:latin typeface="Open Sans"/>
              </a:rPr>
              <a:t>  </a:t>
            </a:r>
            <a:r>
              <a:rPr lang="vi-VN" sz="3200" dirty="0" smtClean="0">
                <a:solidFill>
                  <a:srgbClr val="000000"/>
                </a:solidFill>
                <a:latin typeface="Open Sans"/>
              </a:rPr>
              <a:t>1,15x </a:t>
            </a:r>
            <a:r>
              <a:rPr lang="vi-VN" sz="3200" dirty="0">
                <a:solidFill>
                  <a:srgbClr val="000000"/>
                </a:solidFill>
                <a:latin typeface="Open Sans"/>
              </a:rPr>
              <a:t>+ 1,12(3 600 – x) = 4 095, tức là 0,03x + 4 032 = 4 095.</a:t>
            </a:r>
          </a:p>
          <a:p>
            <a:pPr marL="457200" indent="-457200" algn="just">
              <a:lnSpc>
                <a:spcPct val="150000"/>
              </a:lnSpc>
              <a:buFont typeface="Arial" panose="020B0604020202020204" pitchFamily="34" charset="0"/>
              <a:buChar char="•"/>
            </a:pPr>
            <a:r>
              <a:rPr lang="vi-VN" sz="3200" dirty="0">
                <a:solidFill>
                  <a:srgbClr val="000000"/>
                </a:solidFill>
                <a:latin typeface="Open Sans"/>
              </a:rPr>
              <a:t>Suy ra 0,03x = 63 hay x = 2 100 (thỏa mãn điều kiện).</a:t>
            </a:r>
          </a:p>
          <a:p>
            <a:pPr marL="457200" indent="-457200" algn="just">
              <a:lnSpc>
                <a:spcPct val="150000"/>
              </a:lnSpc>
              <a:buFont typeface="Arial" panose="020B0604020202020204" pitchFamily="34" charset="0"/>
              <a:buChar char="•"/>
            </a:pPr>
            <a:r>
              <a:rPr lang="vi-VN" sz="3200" dirty="0">
                <a:solidFill>
                  <a:srgbClr val="000000"/>
                </a:solidFill>
                <a:latin typeface="Open Sans"/>
              </a:rPr>
              <a:t>Từ đó y = 3 600 – 2 100 = 2415 (thỏa mãn điều kiện).</a:t>
            </a:r>
          </a:p>
          <a:p>
            <a:pPr marL="457200" indent="-457200" algn="just">
              <a:lnSpc>
                <a:spcPct val="150000"/>
              </a:lnSpc>
              <a:buFont typeface="Arial" panose="020B0604020202020204" pitchFamily="34" charset="0"/>
              <a:buChar char="•"/>
            </a:pPr>
            <a:r>
              <a:rPr lang="vi-VN" sz="3200" dirty="0">
                <a:solidFill>
                  <a:srgbClr val="000000"/>
                </a:solidFill>
                <a:latin typeface="Open Sans"/>
              </a:rPr>
              <a:t>Vậy năm nay đội thứ nhất thu hoạch được 2415 tấn thóc</a:t>
            </a:r>
            <a:r>
              <a:rPr lang="vi-VN" sz="3200" dirty="0" smtClean="0">
                <a:solidFill>
                  <a:srgbClr val="000000"/>
                </a:solidFill>
                <a:latin typeface="Open Sans"/>
              </a:rPr>
              <a:t>,</a:t>
            </a:r>
            <a:endParaRPr lang="en-US" sz="3200" dirty="0" smtClean="0">
              <a:solidFill>
                <a:srgbClr val="000000"/>
              </a:solidFill>
              <a:latin typeface="Open Sans"/>
            </a:endParaRPr>
          </a:p>
          <a:p>
            <a:pPr marL="457200" indent="-457200" algn="just">
              <a:lnSpc>
                <a:spcPct val="150000"/>
              </a:lnSpc>
              <a:buFont typeface="Arial" panose="020B0604020202020204" pitchFamily="34" charset="0"/>
              <a:buChar char="•"/>
            </a:pPr>
            <a:r>
              <a:rPr lang="vi-VN" sz="3200" dirty="0" smtClean="0">
                <a:solidFill>
                  <a:srgbClr val="000000"/>
                </a:solidFill>
                <a:latin typeface="Open Sans"/>
              </a:rPr>
              <a:t> </a:t>
            </a:r>
            <a:r>
              <a:rPr lang="vi-VN" sz="3200" dirty="0">
                <a:solidFill>
                  <a:srgbClr val="000000"/>
                </a:solidFill>
                <a:latin typeface="Open Sans"/>
              </a:rPr>
              <a:t>đội thứ hai thu hoạch được 1680 tấn thóc.</a:t>
            </a:r>
          </a:p>
        </p:txBody>
      </p:sp>
      <p:graphicFrame>
        <p:nvGraphicFramePr>
          <p:cNvPr id="17" name="Object 16"/>
          <p:cNvGraphicFramePr>
            <a:graphicFrameLocks noChangeAspect="1"/>
          </p:cNvGraphicFramePr>
          <p:nvPr>
            <p:extLst>
              <p:ext uri="{D42A27DB-BD31-4B8C-83A1-F6EECF244321}">
                <p14:modId xmlns:p14="http://schemas.microsoft.com/office/powerpoint/2010/main" val="514420262"/>
              </p:ext>
            </p:extLst>
          </p:nvPr>
        </p:nvGraphicFramePr>
        <p:xfrm>
          <a:off x="8897914" y="4195250"/>
          <a:ext cx="4735512" cy="1492250"/>
        </p:xfrm>
        <a:graphic>
          <a:graphicData uri="http://schemas.openxmlformats.org/presentationml/2006/ole">
            <mc:AlternateContent xmlns:mc="http://schemas.openxmlformats.org/markup-compatibility/2006">
              <mc:Choice xmlns:v="urn:schemas-microsoft-com:vml" Requires="v">
                <p:oleObj spid="_x0000_s20493" name="Equation" r:id="rId4" imgW="1638000" imgH="507960" progId="Equation.DSMT4">
                  <p:embed/>
                </p:oleObj>
              </mc:Choice>
              <mc:Fallback>
                <p:oleObj name="Equation" r:id="rId4" imgW="1638000" imgH="507960" progId="Equation.DSMT4">
                  <p:embed/>
                  <p:pic>
                    <p:nvPicPr>
                      <p:cNvPr id="0" name=""/>
                      <p:cNvPicPr>
                        <a:picLocks noChangeAspect="1" noChangeArrowheads="1"/>
                      </p:cNvPicPr>
                      <p:nvPr/>
                    </p:nvPicPr>
                    <p:blipFill>
                      <a:blip r:embed="rId5"/>
                      <a:srcRect/>
                      <a:stretch>
                        <a:fillRect/>
                      </a:stretch>
                    </p:blipFill>
                    <p:spPr bwMode="auto">
                      <a:xfrm>
                        <a:off x="8897914" y="4195250"/>
                        <a:ext cx="4735512" cy="1492250"/>
                      </a:xfrm>
                      <a:prstGeom prst="rect">
                        <a:avLst/>
                      </a:prstGeom>
                      <a:noFill/>
                    </p:spPr>
                  </p:pic>
                </p:oleObj>
              </mc:Fallback>
            </mc:AlternateContent>
          </a:graphicData>
        </a:graphic>
      </p:graphicFrame>
    </p:spTree>
    <p:extLst>
      <p:ext uri="{BB962C8B-B14F-4D97-AF65-F5344CB8AC3E}">
        <p14:creationId xmlns:p14="http://schemas.microsoft.com/office/powerpoint/2010/main" val="5568998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23.</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err="1">
                  <a:solidFill>
                    <a:schemeClr val="dk1"/>
                  </a:solidFill>
                  <a:latin typeface="Arial"/>
                  <a:ea typeface="Arial"/>
                  <a:cs typeface="Arial"/>
                  <a:sym typeface="Arial"/>
                </a:rPr>
                <a:t>bài</a:t>
              </a:r>
              <a:r>
                <a:rPr lang="en-US" sz="3800">
                  <a:solidFill>
                    <a:schemeClr val="dk1"/>
                  </a:solidFill>
                  <a:latin typeface="Arial"/>
                  <a:ea typeface="Arial"/>
                  <a:cs typeface="Arial"/>
                  <a:sym typeface="Arial"/>
                </a:rPr>
                <a:t> </a:t>
              </a:r>
              <a:r>
                <a:rPr lang="en-US" sz="3800" smtClean="0">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Bài tập cuối chương 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241233" y="726218"/>
            <a:ext cx="11760518" cy="241173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smtClean="0">
                <a:solidFill>
                  <a:schemeClr val="tx1"/>
                </a:solidFill>
                <a:latin typeface="Times New Roman" panose="02020603050405020304" pitchFamily="18" charset="0"/>
                <a:cs typeface="Times New Roman" panose="02020603050405020304" pitchFamily="18" charset="0"/>
              </a:rPr>
              <a:t>Câu 1. Nghiệm của hệ PT 			     là</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226681" y="8586095"/>
            <a:ext cx="4281387"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A. </a:t>
            </a:r>
            <a:r>
              <a:rPr lang="en-US" sz="4800" smtClean="0">
                <a:solidFill>
                  <a:srgbClr val="002060"/>
                </a:solidFill>
                <a:latin typeface="Times New Roman" panose="02020603050405020304" pitchFamily="18" charset="0"/>
                <a:cs typeface="Times New Roman" panose="02020603050405020304" pitchFamily="18" charset="0"/>
              </a:rPr>
              <a:t>(x;y) = (4;-2)</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840865"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B</a:t>
            </a:r>
            <a:r>
              <a:rPr lang="en-US" sz="4800" smtClean="0">
                <a:solidFill>
                  <a:srgbClr val="002060"/>
                </a:solidFill>
                <a:latin typeface="Times New Roman" panose="02020603050405020304" pitchFamily="18" charset="0"/>
                <a:cs typeface="Times New Roman" panose="02020603050405020304" pitchFamily="18" charset="0"/>
              </a:rPr>
              <a:t>.(</a:t>
            </a:r>
            <a:r>
              <a:rPr lang="en-US" sz="4800">
                <a:solidFill>
                  <a:srgbClr val="002060"/>
                </a:solidFill>
                <a:latin typeface="Times New Roman" panose="02020603050405020304" pitchFamily="18" charset="0"/>
                <a:cs typeface="Times New Roman" panose="02020603050405020304" pitchFamily="18" charset="0"/>
              </a:rPr>
              <a:t>x;y) = </a:t>
            </a:r>
            <a:r>
              <a:rPr lang="en-US" sz="4800" smtClean="0">
                <a:solidFill>
                  <a:srgbClr val="002060"/>
                </a:solidFill>
                <a:latin typeface="Times New Roman" panose="02020603050405020304" pitchFamily="18" charset="0"/>
                <a:cs typeface="Times New Roman" panose="02020603050405020304" pitchFamily="18" charset="0"/>
              </a:rPr>
              <a:t>(2;4)</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9089308"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smtClean="0">
                <a:solidFill>
                  <a:srgbClr val="002060"/>
                </a:solidFill>
                <a:latin typeface="Times New Roman" panose="02020603050405020304" pitchFamily="18" charset="0"/>
                <a:cs typeface="Times New Roman" panose="02020603050405020304" pitchFamily="18" charset="0"/>
              </a:rPr>
              <a:t>C. (</a:t>
            </a:r>
            <a:r>
              <a:rPr lang="en-US" sz="4400" smtClean="0">
                <a:solidFill>
                  <a:srgbClr val="002060"/>
                </a:solidFill>
                <a:latin typeface="Times New Roman" panose="02020603050405020304" pitchFamily="18" charset="0"/>
                <a:cs typeface="Times New Roman" panose="02020603050405020304" pitchFamily="18" charset="0"/>
              </a:rPr>
              <a:t>x;y</a:t>
            </a:r>
            <a:r>
              <a:rPr lang="en-US" sz="4400">
                <a:solidFill>
                  <a:srgbClr val="002060"/>
                </a:solidFill>
                <a:latin typeface="Times New Roman" panose="02020603050405020304" pitchFamily="18" charset="0"/>
                <a:cs typeface="Times New Roman" panose="02020603050405020304" pitchFamily="18" charset="0"/>
              </a:rPr>
              <a:t>) = </a:t>
            </a:r>
            <a:r>
              <a:rPr lang="en-US" sz="4400" smtClean="0">
                <a:solidFill>
                  <a:srgbClr val="002060"/>
                </a:solidFill>
                <a:latin typeface="Times New Roman" panose="02020603050405020304" pitchFamily="18" charset="0"/>
                <a:cs typeface="Times New Roman" panose="02020603050405020304" pitchFamily="18" charset="0"/>
              </a:rPr>
              <a:t>(-2;4</a:t>
            </a:r>
            <a:r>
              <a:rPr lang="en-US" sz="4400">
                <a:solidFill>
                  <a:srgbClr val="002060"/>
                </a:solidFill>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13337750"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smtClean="0">
                <a:solidFill>
                  <a:srgbClr val="002060"/>
                </a:solidFill>
                <a:latin typeface="Times New Roman" panose="02020603050405020304" pitchFamily="18" charset="0"/>
                <a:cs typeface="Times New Roman" panose="02020603050405020304" pitchFamily="18" charset="0"/>
              </a:rPr>
              <a:t>D</a:t>
            </a:r>
            <a:r>
              <a:rPr lang="en-US" sz="4400" smtClean="0">
                <a:solidFill>
                  <a:srgbClr val="002060"/>
                </a:solidFill>
                <a:latin typeface="Times New Roman" panose="02020603050405020304" pitchFamily="18" charset="0"/>
                <a:cs typeface="Times New Roman" panose="02020603050405020304" pitchFamily="18" charset="0"/>
              </a:rPr>
              <a:t>.(</a:t>
            </a:r>
            <a:r>
              <a:rPr lang="en-US" sz="4400">
                <a:solidFill>
                  <a:srgbClr val="002060"/>
                </a:solidFill>
                <a:latin typeface="Times New Roman" panose="02020603050405020304" pitchFamily="18" charset="0"/>
                <a:cs typeface="Times New Roman" panose="02020603050405020304" pitchFamily="18" charset="0"/>
              </a:rPr>
              <a:t>x;y) = </a:t>
            </a:r>
            <a:r>
              <a:rPr lang="en-US" sz="4400" smtClean="0">
                <a:solidFill>
                  <a:srgbClr val="002060"/>
                </a:solidFill>
                <a:latin typeface="Times New Roman" panose="02020603050405020304" pitchFamily="18" charset="0"/>
                <a:cs typeface="Times New Roman" panose="02020603050405020304" pitchFamily="18" charset="0"/>
              </a:rPr>
              <a:t>(-4;2)</a:t>
            </a:r>
            <a:endParaRPr lang="en-US" sz="4400">
              <a:solidFill>
                <a:srgbClr val="002060"/>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062510341"/>
              </p:ext>
            </p:extLst>
          </p:nvPr>
        </p:nvGraphicFramePr>
        <p:xfrm>
          <a:off x="9051925" y="1081088"/>
          <a:ext cx="3024188" cy="1820862"/>
        </p:xfrm>
        <a:graphic>
          <a:graphicData uri="http://schemas.openxmlformats.org/presentationml/2006/ole">
            <mc:AlternateContent xmlns:mc="http://schemas.openxmlformats.org/markup-compatibility/2006">
              <mc:Choice xmlns:v="urn:schemas-microsoft-com:vml" Requires="v">
                <p:oleObj spid="_x0000_s1058" name="Equation" r:id="rId9" imgW="850680" imgH="507960" progId="Equation.DSMT4">
                  <p:embed/>
                </p:oleObj>
              </mc:Choice>
              <mc:Fallback>
                <p:oleObj name="Equation" r:id="rId9" imgW="850680" imgH="507960" progId="Equation.DSMT4">
                  <p:embed/>
                  <p:pic>
                    <p:nvPicPr>
                      <p:cNvPr id="0" name="Object 1"/>
                      <p:cNvPicPr>
                        <a:picLocks noChangeAspect="1" noChangeArrowheads="1"/>
                      </p:cNvPicPr>
                      <p:nvPr/>
                    </p:nvPicPr>
                    <p:blipFill>
                      <a:blip r:embed="rId10"/>
                      <a:srcRect/>
                      <a:stretch>
                        <a:fillRect/>
                      </a:stretch>
                    </p:blipFill>
                    <p:spPr bwMode="auto">
                      <a:xfrm>
                        <a:off x="9051925" y="1081088"/>
                        <a:ext cx="3024188" cy="1820862"/>
                      </a:xfrm>
                      <a:prstGeom prst="rect">
                        <a:avLst/>
                      </a:prstGeom>
                      <a:noFill/>
                    </p:spPr>
                  </p:pic>
                </p:oleObj>
              </mc:Fallback>
            </mc:AlternateContent>
          </a:graphicData>
        </a:graphic>
      </p:graphicFrame>
    </p:spTree>
    <p:extLst>
      <p:ext uri="{BB962C8B-B14F-4D97-AF65-F5344CB8AC3E}">
        <p14:creationId xmlns:p14="http://schemas.microsoft.com/office/powerpoint/2010/main" val="313056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54200" y="-211042"/>
            <a:ext cx="4286250" cy="428625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241232" y="726218"/>
            <a:ext cx="12541567" cy="241173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smtClean="0">
                <a:solidFill>
                  <a:schemeClr val="tx1"/>
                </a:solidFill>
                <a:latin typeface="Times New Roman" panose="02020603050405020304" pitchFamily="18" charset="0"/>
                <a:cs typeface="Times New Roman" panose="02020603050405020304" pitchFamily="18" charset="0"/>
              </a:rPr>
              <a:t>Câu 2. Số nghiệm của hệ PT				là</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92423"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A. </a:t>
            </a:r>
            <a:r>
              <a:rPr lang="en-US" sz="4800" smtClean="0">
                <a:solidFill>
                  <a:srgbClr val="002060"/>
                </a:solidFill>
                <a:latin typeface="Times New Roman" panose="02020603050405020304" pitchFamily="18" charset="0"/>
                <a:cs typeface="Times New Roman" panose="02020603050405020304" pitchFamily="18" charset="0"/>
              </a:rPr>
              <a:t>Vô nghiệm</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856" y="3610487"/>
            <a:ext cx="4401504" cy="4401504"/>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840865"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B. </a:t>
            </a:r>
            <a:r>
              <a:rPr lang="en-US" sz="4800" smtClean="0">
                <a:solidFill>
                  <a:srgbClr val="002060"/>
                </a:solidFill>
                <a:latin typeface="Times New Roman" panose="02020603050405020304" pitchFamily="18" charset="0"/>
                <a:cs typeface="Times New Roman" panose="02020603050405020304" pitchFamily="18" charset="0"/>
              </a:rPr>
              <a:t>1 nghiệm</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9089308"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a:solidFill>
                  <a:srgbClr val="002060"/>
                </a:solidFill>
                <a:latin typeface="Times New Roman" panose="02020603050405020304" pitchFamily="18" charset="0"/>
                <a:cs typeface="Times New Roman" panose="02020603050405020304" pitchFamily="18" charset="0"/>
              </a:rPr>
              <a:t>C. </a:t>
            </a:r>
            <a:r>
              <a:rPr lang="en-US" sz="4200" smtClean="0">
                <a:solidFill>
                  <a:srgbClr val="002060"/>
                </a:solidFill>
                <a:latin typeface="Times New Roman" panose="02020603050405020304" pitchFamily="18" charset="0"/>
                <a:cs typeface="Times New Roman" panose="02020603050405020304" pitchFamily="18" charset="0"/>
              </a:rPr>
              <a:t>Vô số nghiệm</a:t>
            </a:r>
            <a:endParaRPr lang="en-US" sz="42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13337750"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a:solidFill>
                  <a:srgbClr val="002060"/>
                </a:solidFill>
                <a:latin typeface="Times New Roman" panose="02020603050405020304" pitchFamily="18" charset="0"/>
                <a:cs typeface="Times New Roman" panose="02020603050405020304" pitchFamily="18" charset="0"/>
              </a:rPr>
              <a:t>D. </a:t>
            </a:r>
            <a:r>
              <a:rPr lang="en-US" sz="4200" smtClean="0">
                <a:solidFill>
                  <a:srgbClr val="002060"/>
                </a:solidFill>
                <a:latin typeface="Times New Roman" panose="02020603050405020304" pitchFamily="18" charset="0"/>
                <a:cs typeface="Times New Roman" panose="02020603050405020304" pitchFamily="18" charset="0"/>
              </a:rPr>
              <a:t>2 nghiệm</a:t>
            </a:r>
            <a:endParaRPr lang="en-US" sz="4200">
              <a:solidFill>
                <a:srgbClr val="002060"/>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790591445"/>
              </p:ext>
            </p:extLst>
          </p:nvPr>
        </p:nvGraphicFramePr>
        <p:xfrm>
          <a:off x="10135025" y="726218"/>
          <a:ext cx="3077528" cy="2215820"/>
        </p:xfrm>
        <a:graphic>
          <a:graphicData uri="http://schemas.openxmlformats.org/presentationml/2006/ole">
            <mc:AlternateContent xmlns:mc="http://schemas.openxmlformats.org/markup-compatibility/2006">
              <mc:Choice xmlns:v="urn:schemas-microsoft-com:vml" Requires="v">
                <p:oleObj spid="_x0000_s2080" name="Equation" r:id="rId9" imgW="711200" imgH="508000" progId="Equation.DSMT4">
                  <p:embed/>
                </p:oleObj>
              </mc:Choice>
              <mc:Fallback>
                <p:oleObj name="Equation" r:id="rId9" imgW="711200" imgH="508000"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5025" y="726218"/>
                        <a:ext cx="3077528" cy="2215820"/>
                      </a:xfrm>
                      <a:prstGeom prst="rect">
                        <a:avLst/>
                      </a:prstGeom>
                      <a:noFill/>
                    </p:spPr>
                  </p:pic>
                </p:oleObj>
              </mc:Fallback>
            </mc:AlternateContent>
          </a:graphicData>
        </a:graphic>
      </p:graphicFrame>
    </p:spTree>
    <p:extLst>
      <p:ext uri="{BB962C8B-B14F-4D97-AF65-F5344CB8AC3E}">
        <p14:creationId xmlns:p14="http://schemas.microsoft.com/office/powerpoint/2010/main" val="22347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5" y="2085498"/>
            <a:ext cx="4401504" cy="4401504"/>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241233" y="726218"/>
            <a:ext cx="11760518" cy="241173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chemeClr val="tx1"/>
                </a:solidFill>
                <a:latin typeface="Times New Roman" panose="02020603050405020304" pitchFamily="18" charset="0"/>
                <a:cs typeface="Times New Roman" panose="02020603050405020304" pitchFamily="18" charset="0"/>
              </a:rPr>
              <a:t>Câu 3. Hệ phương trình nào sau đây vô nghiệm ?</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12" y="-98836"/>
            <a:ext cx="2401059" cy="241173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0" y="6928295"/>
            <a:ext cx="4161269" cy="313515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a:solidFill>
                  <a:srgbClr val="002060"/>
                </a:solidFill>
                <a:latin typeface="Times New Roman" panose="02020603050405020304" pitchFamily="18" charset="0"/>
                <a:cs typeface="Times New Roman" panose="02020603050405020304" pitchFamily="18" charset="0"/>
              </a:rPr>
              <a:t>A. </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193" y="2227653"/>
            <a:ext cx="4401504" cy="4401504"/>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633657" y="6759239"/>
            <a:ext cx="4161269" cy="33042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smtClean="0">
                <a:solidFill>
                  <a:srgbClr val="002060"/>
                </a:solidFill>
                <a:latin typeface="Times New Roman" panose="02020603050405020304" pitchFamily="18" charset="0"/>
                <a:cs typeface="Times New Roman" panose="02020603050405020304" pitchFamily="18" charset="0"/>
              </a:rPr>
              <a:t>B.</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946" y="2143125"/>
            <a:ext cx="4401504" cy="4401504"/>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9089307" y="7269773"/>
            <a:ext cx="4318880" cy="281487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a:solidFill>
                  <a:srgbClr val="002060"/>
                </a:solidFill>
                <a:latin typeface="Times New Roman" panose="02020603050405020304" pitchFamily="18" charset="0"/>
                <a:cs typeface="Times New Roman" panose="02020603050405020304" pitchFamily="18" charset="0"/>
              </a:rPr>
              <a:t>C. </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43796" y="2632464"/>
            <a:ext cx="4401504" cy="4401504"/>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13582533" y="7318271"/>
            <a:ext cx="4161269" cy="27813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smtClean="0">
                <a:solidFill>
                  <a:srgbClr val="002060"/>
                </a:solidFill>
                <a:latin typeface="Times New Roman" panose="02020603050405020304" pitchFamily="18" charset="0"/>
                <a:cs typeface="Times New Roman" panose="02020603050405020304" pitchFamily="18" charset="0"/>
              </a:rPr>
              <a:t>D.</a:t>
            </a:r>
            <a:endParaRPr lang="en-US" sz="4200">
              <a:solidFill>
                <a:srgbClr val="002060"/>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965027546"/>
              </p:ext>
            </p:extLst>
          </p:nvPr>
        </p:nvGraphicFramePr>
        <p:xfrm>
          <a:off x="5337531" y="7033968"/>
          <a:ext cx="3293415" cy="2801296"/>
        </p:xfrm>
        <a:graphic>
          <a:graphicData uri="http://schemas.openxmlformats.org/presentationml/2006/ole">
            <mc:AlternateContent xmlns:mc="http://schemas.openxmlformats.org/markup-compatibility/2006">
              <mc:Choice xmlns:v="urn:schemas-microsoft-com:vml" Requires="v">
                <p:oleObj spid="_x0000_s4210" name="Equation" r:id="rId9" imgW="825500" imgH="698500" progId="Equation.DSMT4">
                  <p:embed/>
                </p:oleObj>
              </mc:Choice>
              <mc:Fallback>
                <p:oleObj name="Equation" r:id="rId9" imgW="825500" imgH="698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7531" y="7033968"/>
                        <a:ext cx="3293415" cy="2801296"/>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73425638"/>
              </p:ext>
            </p:extLst>
          </p:nvPr>
        </p:nvGraphicFramePr>
        <p:xfrm>
          <a:off x="9523309" y="7305571"/>
          <a:ext cx="3727267" cy="2398415"/>
        </p:xfrm>
        <a:graphic>
          <a:graphicData uri="http://schemas.openxmlformats.org/presentationml/2006/ole">
            <mc:AlternateContent xmlns:mc="http://schemas.openxmlformats.org/markup-compatibility/2006">
              <mc:Choice xmlns:v="urn:schemas-microsoft-com:vml" Requires="v">
                <p:oleObj spid="_x0000_s4211" name="Equation" r:id="rId11" imgW="1091726" imgH="698197" progId="Equation.DSMT4">
                  <p:embed/>
                </p:oleObj>
              </mc:Choice>
              <mc:Fallback>
                <p:oleObj name="Equation" r:id="rId11" imgW="1091726" imgH="698197"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3309" y="7305571"/>
                        <a:ext cx="3727267" cy="239841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57351812"/>
              </p:ext>
            </p:extLst>
          </p:nvPr>
        </p:nvGraphicFramePr>
        <p:xfrm>
          <a:off x="732076" y="7319844"/>
          <a:ext cx="3138474" cy="2369868"/>
        </p:xfrm>
        <a:graphic>
          <a:graphicData uri="http://schemas.openxmlformats.org/presentationml/2006/ole">
            <mc:AlternateContent xmlns:mc="http://schemas.openxmlformats.org/markup-compatibility/2006">
              <mc:Choice xmlns:v="urn:schemas-microsoft-com:vml" Requires="v">
                <p:oleObj spid="_x0000_s4212" name="Equation" r:id="rId13" imgW="939800" imgH="698500" progId="Equation.DSMT4">
                  <p:embed/>
                </p:oleObj>
              </mc:Choice>
              <mc:Fallback>
                <p:oleObj name="Equation" r:id="rId13" imgW="939800" imgH="6985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2076" y="7319844"/>
                        <a:ext cx="3138474" cy="2369868"/>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253993893"/>
              </p:ext>
            </p:extLst>
          </p:nvPr>
        </p:nvGraphicFramePr>
        <p:xfrm>
          <a:off x="14345876" y="7305571"/>
          <a:ext cx="3373972" cy="2547693"/>
        </p:xfrm>
        <a:graphic>
          <a:graphicData uri="http://schemas.openxmlformats.org/presentationml/2006/ole">
            <mc:AlternateContent xmlns:mc="http://schemas.openxmlformats.org/markup-compatibility/2006">
              <mc:Choice xmlns:v="urn:schemas-microsoft-com:vml" Requires="v">
                <p:oleObj spid="_x0000_s4213" name="Equation" r:id="rId15" imgW="939800" imgH="698500" progId="Equation.DSMT4">
                  <p:embed/>
                </p:oleObj>
              </mc:Choice>
              <mc:Fallback>
                <p:oleObj name="Equation" r:id="rId15" imgW="939800" imgH="6985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345876" y="7305571"/>
                        <a:ext cx="3373972" cy="2547693"/>
                      </a:xfrm>
                      <a:prstGeom prst="rect">
                        <a:avLst/>
                      </a:prstGeom>
                      <a:noFill/>
                    </p:spPr>
                  </p:pic>
                </p:oleObj>
              </mc:Fallback>
            </mc:AlternateContent>
          </a:graphicData>
        </a:graphic>
      </p:graphicFrame>
    </p:spTree>
    <p:extLst>
      <p:ext uri="{BB962C8B-B14F-4D97-AF65-F5344CB8AC3E}">
        <p14:creationId xmlns:p14="http://schemas.microsoft.com/office/powerpoint/2010/main" val="329462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5" y="2085498"/>
            <a:ext cx="4401504" cy="4401504"/>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241233" y="726218"/>
            <a:ext cx="11760518" cy="241173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black"/>
                </a:solidFill>
                <a:latin typeface="Times New Roman" panose="02020603050405020304" pitchFamily="18" charset="0"/>
                <a:cs typeface="Times New Roman" panose="02020603050405020304" pitchFamily="18" charset="0"/>
              </a:rPr>
              <a:t>Câu 4</a:t>
            </a:r>
            <a:r>
              <a:rPr lang="en-US" sz="4800" b="1" smtClean="0">
                <a:solidFill>
                  <a:prstClr val="black"/>
                </a:solidFill>
                <a:latin typeface="Times New Roman" panose="02020603050405020304" pitchFamily="18" charset="0"/>
                <a:cs typeface="Times New Roman" panose="02020603050405020304" pitchFamily="18" charset="0"/>
              </a:rPr>
              <a:t>. Nghiệm (x, y) = (1; -2) là nghiệm của hệ PT nào sau đây?</a:t>
            </a:r>
            <a:endParaRPr lang="en-US" sz="4800" b="1">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12" y="-98836"/>
            <a:ext cx="2401059" cy="241173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0" y="6928295"/>
            <a:ext cx="4161269" cy="313515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a:solidFill>
                  <a:srgbClr val="002060"/>
                </a:solidFill>
                <a:latin typeface="Times New Roman" panose="02020603050405020304" pitchFamily="18" charset="0"/>
                <a:cs typeface="Times New Roman" panose="02020603050405020304" pitchFamily="18" charset="0"/>
              </a:rPr>
              <a:t>A. </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193" y="2227653"/>
            <a:ext cx="4401504" cy="4401504"/>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633657" y="6759239"/>
            <a:ext cx="4161269" cy="33042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smtClean="0">
                <a:solidFill>
                  <a:srgbClr val="002060"/>
                </a:solidFill>
                <a:latin typeface="Times New Roman" panose="02020603050405020304" pitchFamily="18" charset="0"/>
                <a:cs typeface="Times New Roman" panose="02020603050405020304" pitchFamily="18" charset="0"/>
              </a:rPr>
              <a:t>B.</a:t>
            </a:r>
            <a:endParaRPr lang="en-US" sz="48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9117" y="2774616"/>
            <a:ext cx="4401504" cy="4401504"/>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13969120" y="7020393"/>
            <a:ext cx="4318880" cy="281487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smtClean="0">
                <a:solidFill>
                  <a:srgbClr val="002060"/>
                </a:solidFill>
                <a:latin typeface="Times New Roman" panose="02020603050405020304" pitchFamily="18" charset="0"/>
                <a:cs typeface="Times New Roman" panose="02020603050405020304" pitchFamily="18" charset="0"/>
              </a:rPr>
              <a:t>D. </a:t>
            </a:r>
            <a:endParaRPr lang="en-US" sz="42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6232" y="2357735"/>
            <a:ext cx="4401504" cy="4401504"/>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9093008" y="7176120"/>
            <a:ext cx="4161269" cy="27813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smtClean="0">
                <a:solidFill>
                  <a:srgbClr val="002060"/>
                </a:solidFill>
                <a:latin typeface="Times New Roman" panose="02020603050405020304" pitchFamily="18" charset="0"/>
                <a:cs typeface="Times New Roman" panose="02020603050405020304" pitchFamily="18" charset="0"/>
              </a:rPr>
              <a:t>C.</a:t>
            </a:r>
            <a:endParaRPr lang="en-US" sz="4200">
              <a:solidFill>
                <a:srgbClr val="002060"/>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596104100"/>
              </p:ext>
            </p:extLst>
          </p:nvPr>
        </p:nvGraphicFramePr>
        <p:xfrm>
          <a:off x="5387975" y="7416800"/>
          <a:ext cx="3192463" cy="2035175"/>
        </p:xfrm>
        <a:graphic>
          <a:graphicData uri="http://schemas.openxmlformats.org/presentationml/2006/ole">
            <mc:AlternateContent xmlns:mc="http://schemas.openxmlformats.org/markup-compatibility/2006">
              <mc:Choice xmlns:v="urn:schemas-microsoft-com:vml" Requires="v">
                <p:oleObj spid="_x0000_s5234" name="Equation" r:id="rId9" imgW="799920" imgH="507960" progId="Equation.DSMT4">
                  <p:embed/>
                </p:oleObj>
              </mc:Choice>
              <mc:Fallback>
                <p:oleObj name="Equation" r:id="rId9" imgW="799920" imgH="507960" progId="Equation.DSMT4">
                  <p:embed/>
                  <p:pic>
                    <p:nvPicPr>
                      <p:cNvPr id="0" name=""/>
                      <p:cNvPicPr>
                        <a:picLocks noChangeAspect="1" noChangeArrowheads="1"/>
                      </p:cNvPicPr>
                      <p:nvPr/>
                    </p:nvPicPr>
                    <p:blipFill>
                      <a:blip r:embed="rId10"/>
                      <a:srcRect/>
                      <a:stretch>
                        <a:fillRect/>
                      </a:stretch>
                    </p:blipFill>
                    <p:spPr bwMode="auto">
                      <a:xfrm>
                        <a:off x="5387975" y="7416800"/>
                        <a:ext cx="3192463" cy="203517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2574379"/>
              </p:ext>
            </p:extLst>
          </p:nvPr>
        </p:nvGraphicFramePr>
        <p:xfrm>
          <a:off x="14784619" y="7633360"/>
          <a:ext cx="2730500" cy="1744663"/>
        </p:xfrm>
        <a:graphic>
          <a:graphicData uri="http://schemas.openxmlformats.org/presentationml/2006/ole">
            <mc:AlternateContent xmlns:mc="http://schemas.openxmlformats.org/markup-compatibility/2006">
              <mc:Choice xmlns:v="urn:schemas-microsoft-com:vml" Requires="v">
                <p:oleObj spid="_x0000_s5235" name="Equation" r:id="rId11" imgW="799920" imgH="507960" progId="Equation.DSMT4">
                  <p:embed/>
                </p:oleObj>
              </mc:Choice>
              <mc:Fallback>
                <p:oleObj name="Equation" r:id="rId11" imgW="799920" imgH="507960" progId="Equation.DSMT4">
                  <p:embed/>
                  <p:pic>
                    <p:nvPicPr>
                      <p:cNvPr id="0" name=""/>
                      <p:cNvPicPr>
                        <a:picLocks noChangeAspect="1" noChangeArrowheads="1"/>
                      </p:cNvPicPr>
                      <p:nvPr/>
                    </p:nvPicPr>
                    <p:blipFill>
                      <a:blip r:embed="rId12"/>
                      <a:srcRect/>
                      <a:stretch>
                        <a:fillRect/>
                      </a:stretch>
                    </p:blipFill>
                    <p:spPr bwMode="auto">
                      <a:xfrm>
                        <a:off x="14784619" y="7633360"/>
                        <a:ext cx="2730500" cy="1744663"/>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84306495"/>
              </p:ext>
            </p:extLst>
          </p:nvPr>
        </p:nvGraphicFramePr>
        <p:xfrm>
          <a:off x="1014413" y="7808913"/>
          <a:ext cx="2671762" cy="1724025"/>
        </p:xfrm>
        <a:graphic>
          <a:graphicData uri="http://schemas.openxmlformats.org/presentationml/2006/ole">
            <mc:AlternateContent xmlns:mc="http://schemas.openxmlformats.org/markup-compatibility/2006">
              <mc:Choice xmlns:v="urn:schemas-microsoft-com:vml" Requires="v">
                <p:oleObj spid="_x0000_s5236" name="Equation" r:id="rId13" imgW="799920" imgH="507960" progId="Equation.DSMT4">
                  <p:embed/>
                </p:oleObj>
              </mc:Choice>
              <mc:Fallback>
                <p:oleObj name="Equation" r:id="rId13" imgW="799920" imgH="507960" progId="Equation.DSMT4">
                  <p:embed/>
                  <p:pic>
                    <p:nvPicPr>
                      <p:cNvPr id="0" name=""/>
                      <p:cNvPicPr>
                        <a:picLocks noChangeAspect="1" noChangeArrowheads="1"/>
                      </p:cNvPicPr>
                      <p:nvPr/>
                    </p:nvPicPr>
                    <p:blipFill>
                      <a:blip r:embed="rId14"/>
                      <a:srcRect/>
                      <a:stretch>
                        <a:fillRect/>
                      </a:stretch>
                    </p:blipFill>
                    <p:spPr bwMode="auto">
                      <a:xfrm>
                        <a:off x="1014413" y="7808913"/>
                        <a:ext cx="2671762" cy="17240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927654754"/>
              </p:ext>
            </p:extLst>
          </p:nvPr>
        </p:nvGraphicFramePr>
        <p:xfrm>
          <a:off x="9790113" y="7635875"/>
          <a:ext cx="3192462" cy="1851025"/>
        </p:xfrm>
        <a:graphic>
          <a:graphicData uri="http://schemas.openxmlformats.org/presentationml/2006/ole">
            <mc:AlternateContent xmlns:mc="http://schemas.openxmlformats.org/markup-compatibility/2006">
              <mc:Choice xmlns:v="urn:schemas-microsoft-com:vml" Requires="v">
                <p:oleObj spid="_x0000_s5237" name="Equation" r:id="rId15" imgW="888840" imgH="507960" progId="Equation.DSMT4">
                  <p:embed/>
                </p:oleObj>
              </mc:Choice>
              <mc:Fallback>
                <p:oleObj name="Equation" r:id="rId15" imgW="888840" imgH="507960" progId="Equation.DSMT4">
                  <p:embed/>
                  <p:pic>
                    <p:nvPicPr>
                      <p:cNvPr id="0" name=""/>
                      <p:cNvPicPr>
                        <a:picLocks noChangeAspect="1" noChangeArrowheads="1"/>
                      </p:cNvPicPr>
                      <p:nvPr/>
                    </p:nvPicPr>
                    <p:blipFill>
                      <a:blip r:embed="rId16"/>
                      <a:srcRect/>
                      <a:stretch>
                        <a:fillRect/>
                      </a:stretch>
                    </p:blipFill>
                    <p:spPr bwMode="auto">
                      <a:xfrm>
                        <a:off x="9790113" y="7635875"/>
                        <a:ext cx="3192462" cy="1851025"/>
                      </a:xfrm>
                      <a:prstGeom prst="rect">
                        <a:avLst/>
                      </a:prstGeom>
                      <a:noFill/>
                    </p:spPr>
                  </p:pic>
                </p:oleObj>
              </mc:Fallback>
            </mc:AlternateContent>
          </a:graphicData>
        </a:graphic>
      </p:graphicFrame>
    </p:spTree>
    <p:extLst>
      <p:ext uri="{BB962C8B-B14F-4D97-AF65-F5344CB8AC3E}">
        <p14:creationId xmlns:p14="http://schemas.microsoft.com/office/powerpoint/2010/main" val="416362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smtClean="0">
                  <a:solidFill>
                    <a:srgbClr val="FF0000"/>
                  </a:solidFill>
                  <a:latin typeface="Arial" panose="020B0604020202020204" pitchFamily="34" charset="0"/>
                  <a:cs typeface="Arial" panose="020B0604020202020204" pitchFamily="34" charset="0"/>
                </a:rPr>
                <a:t>Bài toán mở đầu</a:t>
              </a:r>
              <a:endParaRPr lang="en-US" sz="6000" b="1" dirty="0">
                <a:solidFill>
                  <a:srgbClr val="FF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460355" y="2226199"/>
                <a:ext cx="15595889" cy="5093702"/>
              </a:xfrm>
              <a:prstGeom prst="rect">
                <a:avLst/>
              </a:prstGeom>
            </p:spPr>
            <p:txBody>
              <a:bodyPr wrap="square">
                <a:spAutoFit/>
              </a:bodyPr>
              <a:lstStyle/>
              <a:p>
                <a:pPr algn="just">
                  <a:lnSpc>
                    <a:spcPct val="200000"/>
                  </a:lnSpc>
                  <a:spcBef>
                    <a:spcPts val="300"/>
                  </a:spcBef>
                  <a:spcAft>
                    <a:spcPts val="300"/>
                  </a:spcAft>
                </a:pPr>
                <a:r>
                  <a:rPr lang="en-US" sz="4000" smtClean="0">
                    <a:latin typeface="Arial" panose="020B0604020202020204" pitchFamily="34" charset="0"/>
                    <a:ea typeface="Calibri" panose="020F0502020204030204" pitchFamily="34" charset="0"/>
                    <a:cs typeface="Arial" panose="020B0604020202020204" pitchFamily="34" charset="0"/>
                  </a:rPr>
                  <a:t>Một vật có khối lượng 124g và thể tích 15</a:t>
                </a:r>
                <a14:m>
                  <m:oMath xmlns:m="http://schemas.openxmlformats.org/officeDocument/2006/math">
                    <m:sSup>
                      <m:sSupPr>
                        <m:ctrlPr>
                          <a:rPr lang="en-US" sz="4000" i="1" smtClean="0">
                            <a:latin typeface="Cambria Math"/>
                            <a:ea typeface="Calibri" panose="020F0502020204030204" pitchFamily="34" charset="0"/>
                            <a:cs typeface="Arial" panose="020B0604020202020204" pitchFamily="34" charset="0"/>
                          </a:rPr>
                        </m:ctrlPr>
                      </m:sSupPr>
                      <m:e>
                        <m:r>
                          <a:rPr lang="en-US" sz="4000" b="0" i="1" smtClean="0">
                            <a:latin typeface="Cambria Math" panose="02040503050406030204" pitchFamily="18" charset="0"/>
                            <a:ea typeface="Calibri" panose="020F0502020204030204" pitchFamily="34" charset="0"/>
                            <a:cs typeface="Arial" panose="020B0604020202020204" pitchFamily="34" charset="0"/>
                          </a:rPr>
                          <m:t>𝑐𝑚</m:t>
                        </m:r>
                      </m:e>
                      <m:sup>
                        <m:r>
                          <a:rPr lang="en-US" sz="4000" b="0" i="1" smtClean="0">
                            <a:latin typeface="Cambria Math" panose="02040503050406030204" pitchFamily="18" charset="0"/>
                            <a:ea typeface="Calibri" panose="020F0502020204030204" pitchFamily="34" charset="0"/>
                            <a:cs typeface="Arial" panose="020B0604020202020204" pitchFamily="34" charset="0"/>
                          </a:rPr>
                          <m:t>3</m:t>
                        </m:r>
                      </m:sup>
                    </m:sSup>
                  </m:oMath>
                </a14:m>
                <a:r>
                  <a:rPr lang="en-US" sz="4000" smtClean="0">
                    <a:latin typeface="Arial" panose="020B0604020202020204" pitchFamily="34" charset="0"/>
                    <a:ea typeface="Calibri" panose="020F0502020204030204" pitchFamily="34" charset="0"/>
                    <a:cs typeface="Arial" panose="020B0604020202020204" pitchFamily="34" charset="0"/>
                  </a:rPr>
                  <a:t> là hợp kim của đồng và kẽm. Tính xem trong đó có bao nhiêu gam đồng và bao nhiêu gam kẽm, biết rằng 1</a:t>
                </a:r>
                <a14:m>
                  <m:oMath xmlns:m="http://schemas.openxmlformats.org/officeDocument/2006/math">
                    <m:sSup>
                      <m:sSupPr>
                        <m:ctrlPr>
                          <a:rPr lang="en-US" sz="4000" i="1">
                            <a:latin typeface="Cambria Math"/>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𝑐𝑚</m:t>
                        </m:r>
                      </m:e>
                      <m:sup>
                        <m:r>
                          <a:rPr lang="en-US" sz="4000" i="1">
                            <a:latin typeface="Cambria Math" panose="02040503050406030204" pitchFamily="18" charset="0"/>
                            <a:ea typeface="Calibri" panose="020F0502020204030204" pitchFamily="34" charset="0"/>
                            <a:cs typeface="Arial" panose="020B0604020202020204" pitchFamily="34" charset="0"/>
                          </a:rPr>
                          <m:t>3</m:t>
                        </m:r>
                      </m:sup>
                    </m:sSup>
                  </m:oMath>
                </a14:m>
                <a:r>
                  <a:rPr lang="en-US" sz="4000" smtClean="0">
                    <a:latin typeface="Arial" panose="020B0604020202020204" pitchFamily="34" charset="0"/>
                    <a:ea typeface="Calibri" panose="020F0502020204030204" pitchFamily="34" charset="0"/>
                    <a:cs typeface="Arial" panose="020B0604020202020204" pitchFamily="34" charset="0"/>
                  </a:rPr>
                  <a:t> đồng nặng 8,9g và 1</a:t>
                </a:r>
                <a14:m>
                  <m:oMath xmlns:m="http://schemas.openxmlformats.org/officeDocument/2006/math">
                    <m:sSup>
                      <m:sSupPr>
                        <m:ctrlPr>
                          <a:rPr lang="en-US" sz="4000" i="1">
                            <a:latin typeface="Cambria Math"/>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𝑐𝑚</m:t>
                        </m:r>
                      </m:e>
                      <m:sup>
                        <m:r>
                          <a:rPr lang="en-US" sz="4000" i="1">
                            <a:latin typeface="Cambria Math" panose="02040503050406030204" pitchFamily="18" charset="0"/>
                            <a:ea typeface="Calibri" panose="020F0502020204030204" pitchFamily="34" charset="0"/>
                            <a:cs typeface="Arial" panose="020B0604020202020204" pitchFamily="34" charset="0"/>
                          </a:rPr>
                          <m:t>3</m:t>
                        </m:r>
                      </m:sup>
                    </m:sSup>
                  </m:oMath>
                </a14:m>
                <a:r>
                  <a:rPr lang="en-US" sz="4000" smtClean="0">
                    <a:latin typeface="Arial" panose="020B0604020202020204" pitchFamily="34" charset="0"/>
                    <a:ea typeface="Calibri" panose="020F0502020204030204" pitchFamily="34" charset="0"/>
                    <a:cs typeface="Arial" panose="020B0604020202020204" pitchFamily="34" charset="0"/>
                  </a:rPr>
                  <a:t> kẽm nặng 7g.</a:t>
                </a:r>
                <a:endParaRPr lang="en-US"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200000"/>
                  </a:lnSpc>
                  <a:spcBef>
                    <a:spcPts val="300"/>
                  </a:spcBef>
                  <a:spcAft>
                    <a:spcPts val="300"/>
                  </a:spcAft>
                </a:pPr>
                <a:endParaRPr lang="en-US" sz="4000" u="sng"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60355" y="2226199"/>
                <a:ext cx="15595889" cy="5093702"/>
              </a:xfrm>
              <a:prstGeom prst="rect">
                <a:avLst/>
              </a:prstGeom>
              <a:blipFill rotWithShape="0">
                <a:blip r:embed="rId2"/>
                <a:stretch>
                  <a:fillRect l="-1407" r="-1368"/>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09600" y="815500"/>
            <a:ext cx="16681220" cy="8561051"/>
          </a:xfrm>
          <a:prstGeom prst="rect">
            <a:avLst/>
          </a:prstGeom>
        </p:spPr>
      </p:pic>
      <p:sp>
        <p:nvSpPr>
          <p:cNvPr id="20" name="Google Shape;132;p3"/>
          <p:cNvSpPr/>
          <p:nvPr/>
        </p:nvSpPr>
        <p:spPr>
          <a:xfrm>
            <a:off x="762000" y="1638300"/>
            <a:ext cx="156972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4800" b="1" smtClean="0">
                <a:solidFill>
                  <a:schemeClr val="lt1"/>
                </a:solidFill>
                <a:latin typeface="Arial"/>
                <a:ea typeface="Arial"/>
                <a:cs typeface="Arial"/>
                <a:sym typeface="Arial"/>
              </a:rPr>
              <a:t>CHƯƠNG</a:t>
            </a:r>
            <a:r>
              <a:rPr lang="en-US" sz="4800" b="1" smtClean="0">
                <a:solidFill>
                  <a:schemeClr val="lt1"/>
                </a:solidFill>
                <a:latin typeface="Arial"/>
                <a:ea typeface="Arial"/>
                <a:cs typeface="Arial"/>
                <a:sym typeface="Arial"/>
              </a:rPr>
              <a:t> I.</a:t>
            </a:r>
            <a:r>
              <a:rPr lang="vi-VN" sz="4800" b="1" smtClean="0">
                <a:solidFill>
                  <a:schemeClr val="lt1"/>
                </a:solidFill>
                <a:latin typeface="Arial"/>
                <a:ea typeface="Arial"/>
                <a:cs typeface="Arial"/>
                <a:sym typeface="Arial"/>
              </a:rPr>
              <a:t> </a:t>
            </a:r>
            <a:r>
              <a:rPr lang="en-US" sz="4800" b="1" smtClean="0">
                <a:solidFill>
                  <a:schemeClr val="lt1"/>
                </a:solidFill>
                <a:latin typeface="Arial"/>
                <a:ea typeface="Arial"/>
                <a:cs typeface="Arial"/>
                <a:sym typeface="Arial"/>
              </a:rPr>
              <a:t>PHƯƠNG TRÌNH VÀ HỆ PHƯƠNG TRÌNH BẬC NHẤT HAI ẨN</a:t>
            </a:r>
            <a:endParaRPr sz="4800" dirty="0">
              <a:solidFill>
                <a:schemeClr val="lt1"/>
              </a:solidFill>
              <a:latin typeface="Calibri"/>
              <a:ea typeface="Calibri"/>
              <a:cs typeface="Calibri"/>
              <a:sym typeface="Calibri"/>
            </a:endParaRPr>
          </a:p>
        </p:txBody>
      </p:sp>
      <p:sp>
        <p:nvSpPr>
          <p:cNvPr id="21" name="Google Shape;133;p3"/>
          <p:cNvSpPr/>
          <p:nvPr/>
        </p:nvSpPr>
        <p:spPr>
          <a:xfrm>
            <a:off x="1828800" y="4012048"/>
            <a:ext cx="15561641" cy="286228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000" b="1">
                <a:solidFill>
                  <a:srgbClr val="FFFF00"/>
                </a:solidFill>
                <a:latin typeface="Arial"/>
                <a:ea typeface="Arial"/>
                <a:cs typeface="Arial"/>
                <a:sym typeface="Arial"/>
              </a:rPr>
              <a:t>BÀI </a:t>
            </a:r>
            <a:r>
              <a:rPr lang="en-US" sz="6000" b="1" smtClean="0">
                <a:solidFill>
                  <a:srgbClr val="FFFF00"/>
                </a:solidFill>
                <a:latin typeface="Arial"/>
                <a:ea typeface="Arial"/>
                <a:cs typeface="Arial"/>
                <a:sym typeface="Arial"/>
              </a:rPr>
              <a:t>3. GIẢI BÀI TOÁN BẰNG CÁCH </a:t>
            </a:r>
          </a:p>
          <a:p>
            <a:pPr lvl="0" algn="ctr">
              <a:lnSpc>
                <a:spcPct val="150000"/>
              </a:lnSpc>
            </a:pPr>
            <a:r>
              <a:rPr lang="en-US" sz="6000" b="1" smtClean="0">
                <a:solidFill>
                  <a:srgbClr val="FFFF00"/>
                </a:solidFill>
                <a:latin typeface="Arial"/>
                <a:ea typeface="Arial"/>
                <a:cs typeface="Arial"/>
                <a:sym typeface="Arial"/>
              </a:rPr>
              <a:t>LẬP HỆ PHƯƠNG TRÌNH</a:t>
            </a:r>
            <a:endParaRPr sz="60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spTree>
  </p:cSld>
  <p:clrMapOvr>
    <a:masterClrMapping/>
  </p:clrMapOvr>
  <p:transition spd="med">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19709" y="3572846"/>
            <a:ext cx="13095754" cy="1131079"/>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Giải bài toán bằng cách lập hệ phương trình</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962400" y="6062179"/>
            <a:ext cx="5955476"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Luyện tập, vận dụng </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14173200" y="7315412"/>
            <a:ext cx="3087506" cy="2593735"/>
          </a:xfrm>
          <a:prstGeom prst="rect">
            <a:avLst/>
          </a:prstGeom>
        </p:spPr>
      </p:pic>
      <p:grpSp>
        <p:nvGrpSpPr>
          <p:cNvPr id="24" name="Group 23"/>
          <p:cNvGrpSpPr/>
          <p:nvPr/>
        </p:nvGrpSpPr>
        <p:grpSpPr>
          <a:xfrm>
            <a:off x="2286000" y="3605063"/>
            <a:ext cx="1236936" cy="1155973"/>
            <a:chOff x="2315060" y="3149849"/>
            <a:chExt cx="1236936" cy="1155973"/>
          </a:xfrm>
        </p:grpSpPr>
        <p:pic>
          <p:nvPicPr>
            <p:cNvPr id="25"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382773" y="5888873"/>
            <a:ext cx="1236936" cy="1155973"/>
            <a:chOff x="2315060" y="3149849"/>
            <a:chExt cx="1236936" cy="1155973"/>
          </a:xfrm>
        </p:grpSpPr>
        <p:pic>
          <p:nvPicPr>
            <p:cNvPr id="28"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6202</TotalTime>
  <Words>1361</Words>
  <Application>Microsoft Office PowerPoint</Application>
  <PresentationFormat>Custom</PresentationFormat>
  <Paragraphs>198</Paragraphs>
  <Slides>29</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9" baseType="lpstr">
      <vt:lpstr>Arial</vt:lpstr>
      <vt:lpstr>Calibri Light</vt:lpstr>
      <vt:lpstr>Times New Roman</vt:lpstr>
      <vt:lpstr>Cambria Math</vt:lpstr>
      <vt:lpstr>MJXc-TeX-main-R</vt:lpstr>
      <vt:lpstr>Open Sans</vt:lpstr>
      <vt:lpstr>Calibri</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Windows User</cp:lastModifiedBy>
  <cp:revision>5</cp:revision>
  <dcterms:created xsi:type="dcterms:W3CDTF">2006-08-16T00:00:00Z</dcterms:created>
  <dcterms:modified xsi:type="dcterms:W3CDTF">2025-04-25T08:24:31Z</dcterms:modified>
  <dc:identifier>DAFWAZhnXwQ</dc:identifier>
</cp:coreProperties>
</file>