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21" r:id="rId2"/>
    <p:sldId id="256" r:id="rId3"/>
    <p:sldId id="257" r:id="rId4"/>
    <p:sldId id="316" r:id="rId5"/>
    <p:sldId id="261" r:id="rId6"/>
    <p:sldId id="308" r:id="rId7"/>
    <p:sldId id="309" r:id="rId8"/>
    <p:sldId id="313" r:id="rId9"/>
    <p:sldId id="317" r:id="rId10"/>
    <p:sldId id="283" r:id="rId11"/>
    <p:sldId id="318" r:id="rId12"/>
    <p:sldId id="274" r:id="rId13"/>
    <p:sldId id="319" r:id="rId14"/>
    <p:sldId id="276" r:id="rId15"/>
    <p:sldId id="320" r:id="rId16"/>
    <p:sldId id="32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2" d="100"/>
          <a:sy n="72" d="100"/>
        </p:scale>
        <p:origin x="-57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4/25/2025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32000" y="446642"/>
            <a:ext cx="8302476" cy="5181600"/>
          </a:xfrm>
          <a:prstGeom prst="rect">
            <a:avLst/>
          </a:prstGeom>
        </p:spPr>
      </p:pic>
      <p:pic>
        <p:nvPicPr>
          <p:cNvPr id="5" name="Picture 5"/>
          <p:cNvPicPr>
            <a:picLocks noChangeAspect="1"/>
          </p:cNvPicPr>
          <p:nvPr/>
        </p:nvPicPr>
        <p:blipFill>
          <a:blip r:embed="rId5"/>
          <a:srcRect/>
          <a:stretch>
            <a:fillRect/>
          </a:stretch>
        </p:blipFill>
        <p:spPr>
          <a:xfrm>
            <a:off x="10061508" y="4334728"/>
            <a:ext cx="2445322" cy="2955072"/>
          </a:xfrm>
          <a:prstGeom prst="rect">
            <a:avLst/>
          </a:prstGeom>
        </p:spPr>
      </p:pic>
      <p:pic>
        <p:nvPicPr>
          <p:cNvPr id="6" name="Picture 6"/>
          <p:cNvPicPr>
            <a:picLocks noChangeAspect="1"/>
          </p:cNvPicPr>
          <p:nvPr/>
        </p:nvPicPr>
        <p:blipFill>
          <a:blip r:embed="rId6"/>
          <a:srcRect/>
          <a:stretch>
            <a:fillRect/>
          </a:stretch>
        </p:blipFill>
        <p:spPr>
          <a:xfrm rot="-3777034">
            <a:off x="9496622" y="-145973"/>
            <a:ext cx="1475719" cy="1676953"/>
          </a:xfrm>
          <a:prstGeom prst="rect">
            <a:avLst/>
          </a:prstGeom>
        </p:spPr>
      </p:pic>
      <p:pic>
        <p:nvPicPr>
          <p:cNvPr id="8" name="Picture 8"/>
          <p:cNvPicPr>
            <a:picLocks noChangeAspect="1"/>
          </p:cNvPicPr>
          <p:nvPr/>
        </p:nvPicPr>
        <p:blipFill>
          <a:blip r:embed="rId7"/>
          <a:srcRect/>
          <a:stretch>
            <a:fillRect/>
          </a:stretch>
        </p:blipFill>
        <p:spPr>
          <a:xfrm>
            <a:off x="1" y="3327400"/>
            <a:ext cx="3916353" cy="6013594"/>
          </a:xfrm>
          <a:prstGeom prst="rect">
            <a:avLst/>
          </a:prstGeom>
        </p:spPr>
      </p:pic>
      <p:sp>
        <p:nvSpPr>
          <p:cNvPr id="9" name="Google Shape;99;p1"/>
          <p:cNvSpPr txBox="1"/>
          <p:nvPr/>
        </p:nvSpPr>
        <p:spPr>
          <a:xfrm>
            <a:off x="2568060" y="1239573"/>
            <a:ext cx="7174845" cy="2646851"/>
          </a:xfrm>
          <a:prstGeom prst="rect">
            <a:avLst/>
          </a:prstGeom>
          <a:noFill/>
          <a:ln>
            <a:noFill/>
          </a:ln>
        </p:spPr>
        <p:txBody>
          <a:bodyPr spcFirstLastPara="1" wrap="square" lIns="60944" tIns="30464" rIns="60944" bIns="30464" anchor="t" anchorCtr="0">
            <a:spAutoFit/>
          </a:bodyPr>
          <a:lstStyle/>
          <a:p>
            <a:pPr algn="ctr">
              <a:lnSpc>
                <a:spcPct val="150000"/>
              </a:lnSpc>
            </a:pPr>
            <a:r>
              <a:rPr lang="en-US" sz="3600" b="1" dirty="0">
                <a:solidFill>
                  <a:schemeClr val="bg1"/>
                </a:solidFill>
                <a:latin typeface="Arial"/>
                <a:ea typeface="Arial"/>
                <a:cs typeface="Arial"/>
                <a:sym typeface="Arial"/>
              </a:rPr>
              <a:t>CHÀO MỪNG CÁC EM </a:t>
            </a:r>
            <a:endParaRPr sz="3600" dirty="0">
              <a:solidFill>
                <a:schemeClr val="bg1"/>
              </a:solidFill>
            </a:endParaRPr>
          </a:p>
          <a:p>
            <a:pPr algn="ctr">
              <a:lnSpc>
                <a:spcPct val="150000"/>
              </a:lnSpc>
            </a:pPr>
            <a:r>
              <a:rPr lang="en-US" sz="3600" b="1" dirty="0">
                <a:solidFill>
                  <a:schemeClr val="bg1"/>
                </a:solidFill>
                <a:latin typeface="Arial"/>
                <a:ea typeface="Arial"/>
                <a:cs typeface="Arial"/>
                <a:sym typeface="Arial"/>
              </a:rPr>
              <a:t>ĐẾN VỚI BÀI HỌC HÔM NAY!</a:t>
            </a:r>
          </a:p>
          <a:p>
            <a:pPr algn="ctr">
              <a:lnSpc>
                <a:spcPct val="150000"/>
              </a:lnSpc>
            </a:pPr>
            <a:endParaRPr lang="en-US" sz="4000" b="1"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2849645903"/>
      </p:ext>
    </p:extLst>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6" name="Rectangle 5"/>
          <p:cNvSpPr/>
          <p:nvPr/>
        </p:nvSpPr>
        <p:spPr>
          <a:xfrm>
            <a:off x="292689" y="99917"/>
            <a:ext cx="11609886"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bảng 5.2. Trình bày trình tự đọc bản vẽ nhà</a:t>
            </a:r>
          </a:p>
          <a:p>
            <a:r>
              <a:rPr lang="en-US" sz="2800" b="1">
                <a:latin typeface="Times New Roman" panose="02020603050405020304" pitchFamily="18" charset="0"/>
                <a:cs typeface="Times New Roman" panose="02020603050405020304" pitchFamily="18" charset="0"/>
              </a:rPr>
              <a:t>2. Đọc bảng nhà một tầng hình 5.3 theo trình tự đọc bản vẽ nhà theo bảng 5.2</a:t>
            </a:r>
          </a:p>
          <a:p>
            <a:endParaRPr lang="en-US" sz="2800" b="1">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43922085"/>
              </p:ext>
            </p:extLst>
          </p:nvPr>
        </p:nvGraphicFramePr>
        <p:xfrm>
          <a:off x="406989" y="1620667"/>
          <a:ext cx="11613172" cy="5218782"/>
        </p:xfrm>
        <a:graphic>
          <a:graphicData uri="http://schemas.openxmlformats.org/drawingml/2006/table">
            <a:tbl>
              <a:tblPr firstRow="1" firstCol="1" bandRow="1"/>
              <a:tblGrid>
                <a:gridCol w="2341265">
                  <a:extLst>
                    <a:ext uri="{9D8B030D-6E8A-4147-A177-3AD203B41FA5}">
                      <a16:colId xmlns="" xmlns:a16="http://schemas.microsoft.com/office/drawing/2014/main" val="3559690938"/>
                    </a:ext>
                  </a:extLst>
                </a:gridCol>
                <a:gridCol w="3107423">
                  <a:extLst>
                    <a:ext uri="{9D8B030D-6E8A-4147-A177-3AD203B41FA5}">
                      <a16:colId xmlns="" xmlns:a16="http://schemas.microsoft.com/office/drawing/2014/main" val="2431998841"/>
                    </a:ext>
                  </a:extLst>
                </a:gridCol>
                <a:gridCol w="6164484">
                  <a:extLst>
                    <a:ext uri="{9D8B030D-6E8A-4147-A177-3AD203B41FA5}">
                      <a16:colId xmlns="" xmlns:a16="http://schemas.microsoft.com/office/drawing/2014/main" val="445326973"/>
                    </a:ext>
                  </a:extLst>
                </a:gridCol>
              </a:tblGrid>
              <a:tr h="311256">
                <a:tc>
                  <a:txBody>
                    <a:bodyPr/>
                    <a:lstStyle/>
                    <a:p>
                      <a:pPr marL="0" marR="0" algn="ctr">
                        <a:lnSpc>
                          <a:spcPct val="107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Trình tự đọc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Nội dung đọc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Kết quả đọc bản vẽ nhà ở (hình 3.4)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43663414"/>
                  </a:ext>
                </a:extLst>
              </a:tr>
              <a:tr h="635431">
                <a:tc>
                  <a:txBody>
                    <a:bodyPr/>
                    <a:lstStyle/>
                    <a:p>
                      <a:pPr marL="0" marR="0">
                        <a:spcBef>
                          <a:spcPts val="0"/>
                        </a:spcBef>
                        <a:spcAft>
                          <a:spcPts val="0"/>
                        </a:spcAft>
                      </a:pPr>
                      <a:r>
                        <a:rPr lang="en-US" sz="2000" b="1" i="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Bước 1. Khung tên: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20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Tên gọi ngôi nhà</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Tỉ lệ</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Nhà một</a:t>
                      </a:r>
                      <a:r>
                        <a:rPr lang="en-US" sz="20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tầng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Tỉ lệ 1:100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56512121"/>
                  </a:ext>
                </a:extLst>
              </a:tr>
              <a:tr h="978711">
                <a:tc>
                  <a:txBody>
                    <a:bodyPr/>
                    <a:lstStyle/>
                    <a:p>
                      <a:pPr marL="0" marR="0">
                        <a:lnSpc>
                          <a:spcPct val="107000"/>
                        </a:lnSpc>
                        <a:spcBef>
                          <a:spcPts val="0"/>
                        </a:spcBef>
                        <a:spcAft>
                          <a:spcPts val="0"/>
                        </a:spcAft>
                      </a:pPr>
                      <a:r>
                        <a:rPr lang="en-US" sz="2000" b="1" i="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Bước 2: Hình biểu diễn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Tên gọi các hình biểu diễn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Mặt bằng</a:t>
                      </a:r>
                    </a:p>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Mặt đứng</a:t>
                      </a:r>
                    </a:p>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Mặt cắt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68361518"/>
                  </a:ext>
                </a:extLst>
              </a:tr>
              <a:tr h="1646167">
                <a:tc>
                  <a:txBody>
                    <a:bodyPr/>
                    <a:lstStyle/>
                    <a:p>
                      <a:pPr marL="0" marR="0">
                        <a:lnSpc>
                          <a:spcPct val="107000"/>
                        </a:lnSpc>
                        <a:spcBef>
                          <a:spcPts val="0"/>
                        </a:spcBef>
                        <a:spcAft>
                          <a:spcPts val="0"/>
                        </a:spcAft>
                      </a:pPr>
                      <a:r>
                        <a:rPr lang="en-US" sz="2000" b="1" i="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Bước 3: Kích thước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Kích thước chung </a:t>
                      </a:r>
                    </a:p>
                    <a:p>
                      <a:pPr marL="0" marR="0">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Kích thước từng bộ phận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- 15666 x 4500 x 6350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Kích thước từng bộ phận: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Phòng khách, phòng</a:t>
                      </a:r>
                      <a:r>
                        <a:rPr lang="en-US" sz="20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bếp, ăn</a:t>
                      </a: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5000x4500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Hai</a:t>
                      </a:r>
                      <a:r>
                        <a:rPr lang="en-US" sz="20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p</a:t>
                      </a: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hòng ngủ mỗi</a:t>
                      </a:r>
                      <a:r>
                        <a:rPr lang="en-US" sz="20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phòng</a:t>
                      </a: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3400x3150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Phòng</a:t>
                      </a:r>
                      <a:r>
                        <a:rPr lang="en-US" sz="20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vệ sinh</a:t>
                      </a: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3100x3000</a:t>
                      </a:r>
                    </a:p>
                    <a:p>
                      <a:pPr marL="0" marR="0">
                        <a:lnSpc>
                          <a:spcPct val="107000"/>
                        </a:lnSpc>
                        <a:spcBef>
                          <a:spcPts val="0"/>
                        </a:spcBef>
                        <a:spcAft>
                          <a:spcPts val="0"/>
                        </a:spcAft>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Hành</a:t>
                      </a:r>
                      <a:r>
                        <a:rPr lang="en-US" sz="20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lang: 9300x1350</a:t>
                      </a:r>
                    </a:p>
                    <a:p>
                      <a:pPr marL="0" marR="0">
                        <a:lnSpc>
                          <a:spcPct val="107000"/>
                        </a:lnSpc>
                        <a:spcBef>
                          <a:spcPts val="0"/>
                        </a:spcBef>
                        <a:spcAft>
                          <a:spcPts val="0"/>
                        </a:spcAft>
                      </a:pPr>
                      <a:r>
                        <a:rPr lang="en-US" sz="20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Mái cao: 2200, tường cao 3700, nền cao 450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94225932"/>
                  </a:ext>
                </a:extLst>
              </a:tr>
              <a:tr h="978711">
                <a:tc>
                  <a:txBody>
                    <a:bodyPr/>
                    <a:lstStyle/>
                    <a:p>
                      <a:pPr marL="0" marR="0">
                        <a:spcBef>
                          <a:spcPts val="0"/>
                        </a:spcBef>
                        <a:spcAft>
                          <a:spcPts val="0"/>
                        </a:spcAft>
                      </a:pPr>
                      <a:r>
                        <a:rPr lang="en-US" sz="2000" b="1" i="1">
                          <a:effectLst/>
                          <a:latin typeface="Times New Roman" panose="02020603050405020304" pitchFamily="18" charset="0"/>
                          <a:ea typeface="Times New Roman" panose="02020603050405020304" pitchFamily="18" charset="0"/>
                          <a:cs typeface="Times New Roman" panose="02020603050405020304" pitchFamily="18" charset="0"/>
                        </a:rPr>
                        <a:t> Bước 4. Các bộ phận chính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20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Số phòng</a:t>
                      </a:r>
                    </a:p>
                    <a:p>
                      <a:pPr marL="0" marR="0">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Số cửa đi và cửa sổ.</a:t>
                      </a:r>
                    </a:p>
                    <a:p>
                      <a:pPr marL="0" marR="0">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Các bộ phận khác.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7000"/>
                        </a:lnSpc>
                        <a:spcBef>
                          <a:spcPts val="0"/>
                        </a:spcBef>
                        <a:spcAft>
                          <a:spcPts val="0"/>
                        </a:spcAft>
                        <a:buFontTx/>
                        <a:buNone/>
                      </a:pP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- 1 phòng</a:t>
                      </a:r>
                      <a:r>
                        <a:rPr lang="en-US" sz="20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khách, bếp, ăn, 2 phòng ngủ và 1 nhà vệ sinh.</a:t>
                      </a:r>
                      <a:endParaRPr lang="en-US" sz="2000" baseline="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2000" baseline="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1 cửa</a:t>
                      </a:r>
                      <a:r>
                        <a:rPr lang="en-US" sz="20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đi 2 cánh, 3 cửa đi 1 cánh, 2 cửa sổ kép.</a:t>
                      </a:r>
                    </a:p>
                    <a:p>
                      <a:pPr marL="0" marR="0" indent="0">
                        <a:lnSpc>
                          <a:spcPct val="107000"/>
                        </a:lnSpc>
                        <a:spcBef>
                          <a:spcPts val="0"/>
                        </a:spcBef>
                        <a:spcAft>
                          <a:spcPts val="0"/>
                        </a:spcAft>
                        <a:buFontTx/>
                        <a:buNone/>
                      </a:pPr>
                      <a:r>
                        <a:rPr lang="en-US" sz="20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Hành lang.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43187070"/>
                  </a:ext>
                </a:extLst>
              </a:tr>
            </a:tbl>
          </a:graphicData>
        </a:graphic>
      </p:graphicFrame>
    </p:spTree>
    <p:extLst>
      <p:ext uri="{BB962C8B-B14F-4D97-AF65-F5344CB8AC3E}">
        <p14:creationId xmlns:p14="http://schemas.microsoft.com/office/powerpoint/2010/main" val="13037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262979"/>
          </a:xfrm>
          <a:prstGeom prst="rect">
            <a:avLst/>
          </a:prstGeom>
        </p:spPr>
        <p:txBody>
          <a:bodyPr wrap="square">
            <a:spAutoFit/>
          </a:bodyPr>
          <a:lstStyle/>
          <a:p>
            <a:r>
              <a:rPr lang="en-US" sz="2400" b="1">
                <a:latin typeface="Times New Roman" panose="02020603050405020304" pitchFamily="18" charset="0"/>
                <a:cs typeface="Times New Roman" panose="02020603050405020304" pitchFamily="18" charset="0"/>
              </a:rPr>
              <a:t>III. Đọc bản vẽ nhà</a:t>
            </a:r>
          </a:p>
          <a:p>
            <a:r>
              <a:rPr lang="en-US" sz="2400">
                <a:latin typeface="Times New Roman" panose="02020603050405020304" pitchFamily="18" charset="0"/>
                <a:cs typeface="Times New Roman" panose="02020603050405020304" pitchFamily="18" charset="0"/>
              </a:rPr>
              <a:t>- Bước 1. Khung tên:</a:t>
            </a:r>
          </a:p>
          <a:p>
            <a:r>
              <a:rPr lang="en-US" sz="2400">
                <a:latin typeface="Times New Roman" panose="02020603050405020304" pitchFamily="18" charset="0"/>
                <a:cs typeface="Times New Roman" panose="02020603050405020304" pitchFamily="18" charset="0"/>
              </a:rPr>
              <a:t>+ Tên của ngôi nhà</a:t>
            </a:r>
          </a:p>
          <a:p>
            <a:r>
              <a:rPr lang="en-US" sz="2400">
                <a:latin typeface="Times New Roman" panose="02020603050405020304" pitchFamily="18" charset="0"/>
                <a:cs typeface="Times New Roman" panose="02020603050405020304" pitchFamily="18" charset="0"/>
              </a:rPr>
              <a:t>+ Tỉ lệ bản vẽ</a:t>
            </a:r>
          </a:p>
          <a:p>
            <a:r>
              <a:rPr lang="en-US" sz="2400">
                <a:latin typeface="Times New Roman" panose="02020603050405020304" pitchFamily="18" charset="0"/>
                <a:cs typeface="Times New Roman" panose="02020603050405020304" pitchFamily="18" charset="0"/>
              </a:rPr>
              <a:t>+ Đơn vị thiết kế</a:t>
            </a:r>
          </a:p>
          <a:p>
            <a:r>
              <a:rPr lang="en-US" sz="2400">
                <a:latin typeface="Times New Roman" panose="02020603050405020304" pitchFamily="18" charset="0"/>
                <a:cs typeface="Times New Roman" panose="02020603050405020304" pitchFamily="18" charset="0"/>
              </a:rPr>
              <a:t>- Bước 2. Hình biểu diễn: tên gọi các hình biểu diễn; vị trí đặt các hình biểu diễn</a:t>
            </a:r>
          </a:p>
          <a:p>
            <a:r>
              <a:rPr lang="en-US" sz="2400">
                <a:latin typeface="Times New Roman" panose="02020603050405020304" pitchFamily="18" charset="0"/>
                <a:cs typeface="Times New Roman" panose="02020603050405020304" pitchFamily="18" charset="0"/>
              </a:rPr>
              <a:t>- Bước 3. Kích thước:</a:t>
            </a:r>
          </a:p>
          <a:p>
            <a:r>
              <a:rPr lang="en-US" sz="2400">
                <a:latin typeface="Times New Roman" panose="02020603050405020304" pitchFamily="18" charset="0"/>
                <a:cs typeface="Times New Roman" panose="02020603050405020304" pitchFamily="18" charset="0"/>
              </a:rPr>
              <a:t>+ Kích thước chung của ngôi nhà</a:t>
            </a:r>
          </a:p>
          <a:p>
            <a:r>
              <a:rPr lang="en-US" sz="2400">
                <a:latin typeface="Times New Roman" panose="02020603050405020304" pitchFamily="18" charset="0"/>
                <a:cs typeface="Times New Roman" panose="02020603050405020304" pitchFamily="18" charset="0"/>
              </a:rPr>
              <a:t>+ Kích thước từng phòng</a:t>
            </a:r>
          </a:p>
          <a:p>
            <a:r>
              <a:rPr lang="en-US" sz="2400">
                <a:latin typeface="Times New Roman" panose="02020603050405020304" pitchFamily="18" charset="0"/>
                <a:cs typeface="Times New Roman" panose="02020603050405020304" pitchFamily="18" charset="0"/>
              </a:rPr>
              <a:t>+ Kích thước của từng loại cửa.</a:t>
            </a:r>
          </a:p>
          <a:p>
            <a:r>
              <a:rPr lang="en-US" sz="2400">
                <a:latin typeface="Times New Roman" panose="02020603050405020304" pitchFamily="18" charset="0"/>
                <a:cs typeface="Times New Roman" panose="02020603050405020304" pitchFamily="18" charset="0"/>
              </a:rPr>
              <a:t>- Bước 4. Các bộ phận chính</a:t>
            </a:r>
          </a:p>
          <a:p>
            <a:r>
              <a:rPr lang="en-US" sz="2400">
                <a:latin typeface="Times New Roman" panose="02020603050405020304" pitchFamily="18" charset="0"/>
                <a:cs typeface="Times New Roman" panose="02020603050405020304" pitchFamily="18" charset="0"/>
              </a:rPr>
              <a:t>+ Số phòng</a:t>
            </a:r>
          </a:p>
          <a:p>
            <a:r>
              <a:rPr lang="en-US" sz="2400">
                <a:latin typeface="Times New Roman" panose="02020603050405020304" pitchFamily="18" charset="0"/>
                <a:cs typeface="Times New Roman" panose="02020603050405020304" pitchFamily="18" charset="0"/>
              </a:rPr>
              <a:t>+ Số lượng cửa đi và cửa sổ.</a:t>
            </a:r>
          </a:p>
          <a:p>
            <a:r>
              <a:rPr lang="en-US" sz="2400">
                <a:latin typeface="Times New Roman" panose="02020603050405020304" pitchFamily="18" charset="0"/>
                <a:cs typeface="Times New Roman" panose="02020603050405020304" pitchFamily="18" charset="0"/>
              </a:rPr>
              <a:t>+ Các loại cửa được sử dụng</a:t>
            </a:r>
          </a:p>
        </p:txBody>
      </p:sp>
      <p:pic>
        <p:nvPicPr>
          <p:cNvPr id="2" name="Picture 1"/>
          <p:cNvPicPr>
            <a:picLocks noChangeAspect="1"/>
          </p:cNvPicPr>
          <p:nvPr/>
        </p:nvPicPr>
        <p:blipFill>
          <a:blip r:embed="rId3"/>
          <a:stretch>
            <a:fillRect/>
          </a:stretch>
        </p:blipFill>
        <p:spPr>
          <a:xfrm>
            <a:off x="4487326" y="4303"/>
            <a:ext cx="3481118" cy="646232"/>
          </a:xfrm>
          <a:prstGeom prst="rect">
            <a:avLst/>
          </a:prstGeom>
        </p:spPr>
      </p:pic>
    </p:spTree>
    <p:extLst>
      <p:ext uri="{BB962C8B-B14F-4D97-AF65-F5344CB8AC3E}">
        <p14:creationId xmlns:p14="http://schemas.microsoft.com/office/powerpoint/2010/main" val="416755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304800" y="584775"/>
            <a:ext cx="1188720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 Đọc bản vẽ nhà trên hình 5.4 theo trình tự bảng 5.2</a:t>
            </a:r>
          </a:p>
        </p:txBody>
      </p:sp>
      <p:pic>
        <p:nvPicPr>
          <p:cNvPr id="2" name="Picture 1"/>
          <p:cNvPicPr>
            <a:picLocks noChangeAspect="1"/>
          </p:cNvPicPr>
          <p:nvPr/>
        </p:nvPicPr>
        <p:blipFill>
          <a:blip r:embed="rId3"/>
          <a:stretch>
            <a:fillRect/>
          </a:stretch>
        </p:blipFill>
        <p:spPr>
          <a:xfrm>
            <a:off x="1270052" y="1169550"/>
            <a:ext cx="8770763" cy="5424021"/>
          </a:xfrm>
          <a:prstGeom prst="rect">
            <a:avLst/>
          </a:prstGeom>
        </p:spPr>
      </p:pic>
    </p:spTree>
    <p:extLst>
      <p:ext uri="{BB962C8B-B14F-4D97-AF65-F5344CB8AC3E}">
        <p14:creationId xmlns:p14="http://schemas.microsoft.com/office/powerpoint/2010/main" val="14084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304800" y="584775"/>
            <a:ext cx="1188720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 Đọc bản vẽ nhà trên hình 5.4 theo trình tự bảng 5.2</a:t>
            </a:r>
          </a:p>
        </p:txBody>
      </p:sp>
      <p:pic>
        <p:nvPicPr>
          <p:cNvPr id="2" name="Picture 1"/>
          <p:cNvPicPr>
            <a:picLocks noChangeAspect="1"/>
          </p:cNvPicPr>
          <p:nvPr/>
        </p:nvPicPr>
        <p:blipFill>
          <a:blip r:embed="rId3"/>
          <a:stretch>
            <a:fillRect/>
          </a:stretch>
        </p:blipFill>
        <p:spPr>
          <a:xfrm>
            <a:off x="164842" y="1234864"/>
            <a:ext cx="5125615" cy="5424021"/>
          </a:xfrm>
          <a:prstGeom prst="rect">
            <a:avLst/>
          </a:prstGeom>
        </p:spPr>
      </p:pic>
      <p:sp>
        <p:nvSpPr>
          <p:cNvPr id="5" name="Rectangle 4"/>
          <p:cNvSpPr/>
          <p:nvPr/>
        </p:nvSpPr>
        <p:spPr>
          <a:xfrm>
            <a:off x="5175380" y="979973"/>
            <a:ext cx="6674498" cy="5324535"/>
          </a:xfrm>
          <a:prstGeom prst="rect">
            <a:avLst/>
          </a:prstGeom>
        </p:spPr>
        <p:txBody>
          <a:bodyPr wrap="square">
            <a:spAutoFit/>
          </a:bodyPr>
          <a:lstStyle/>
          <a:p>
            <a:r>
              <a:rPr lang="vi-VN" sz="2000">
                <a:solidFill>
                  <a:srgbClr val="0000FF"/>
                </a:solidFill>
                <a:latin typeface="Times New Roman" panose="02020603050405020304" pitchFamily="18" charset="0"/>
                <a:cs typeface="Times New Roman" panose="02020603050405020304" pitchFamily="18" charset="0"/>
              </a:rPr>
              <a:t>1. Khung tên:</a:t>
            </a:r>
          </a:p>
          <a:p>
            <a:r>
              <a:rPr lang="vi-VN" sz="2000">
                <a:solidFill>
                  <a:srgbClr val="0000FF"/>
                </a:solidFill>
                <a:latin typeface="Times New Roman" panose="02020603050405020304" pitchFamily="18" charset="0"/>
                <a:cs typeface="Times New Roman" panose="02020603050405020304" pitchFamily="18" charset="0"/>
              </a:rPr>
              <a:t>Nhà mái bằng </a:t>
            </a:r>
          </a:p>
          <a:p>
            <a:r>
              <a:rPr lang="vi-VN" sz="2000">
                <a:solidFill>
                  <a:srgbClr val="0000FF"/>
                </a:solidFill>
                <a:latin typeface="Times New Roman" panose="02020603050405020304" pitchFamily="18" charset="0"/>
                <a:cs typeface="Times New Roman" panose="02020603050405020304" pitchFamily="18" charset="0"/>
              </a:rPr>
              <a:t>1 : 100</a:t>
            </a:r>
          </a:p>
          <a:p>
            <a:r>
              <a:rPr lang="vi-VN" sz="2000">
                <a:solidFill>
                  <a:srgbClr val="0000FF"/>
                </a:solidFill>
                <a:latin typeface="Times New Roman" panose="02020603050405020304" pitchFamily="18" charset="0"/>
                <a:cs typeface="Times New Roman" panose="02020603050405020304" pitchFamily="18" charset="0"/>
              </a:rPr>
              <a:t>2. Hình biểu diễn:</a:t>
            </a:r>
          </a:p>
          <a:p>
            <a:r>
              <a:rPr lang="vi-VN" sz="2000">
                <a:solidFill>
                  <a:srgbClr val="0000FF"/>
                </a:solidFill>
                <a:latin typeface="Times New Roman" panose="02020603050405020304" pitchFamily="18" charset="0"/>
                <a:cs typeface="Times New Roman" panose="02020603050405020304" pitchFamily="18" charset="0"/>
              </a:rPr>
              <a:t>Mặt đứng</a:t>
            </a:r>
          </a:p>
          <a:p>
            <a:r>
              <a:rPr lang="vi-VN" sz="2000">
                <a:solidFill>
                  <a:srgbClr val="0000FF"/>
                </a:solidFill>
                <a:latin typeface="Times New Roman" panose="02020603050405020304" pitchFamily="18" charset="0"/>
                <a:cs typeface="Times New Roman" panose="02020603050405020304" pitchFamily="18" charset="0"/>
              </a:rPr>
              <a:t>Mặt cắt</a:t>
            </a:r>
          </a:p>
          <a:p>
            <a:r>
              <a:rPr lang="vi-VN" sz="2000">
                <a:solidFill>
                  <a:srgbClr val="0000FF"/>
                </a:solidFill>
                <a:latin typeface="Times New Roman" panose="02020603050405020304" pitchFamily="18" charset="0"/>
                <a:cs typeface="Times New Roman" panose="02020603050405020304" pitchFamily="18" charset="0"/>
              </a:rPr>
              <a:t>Mặt bằng</a:t>
            </a:r>
          </a:p>
          <a:p>
            <a:r>
              <a:rPr lang="vi-VN" sz="2000">
                <a:solidFill>
                  <a:srgbClr val="0000FF"/>
                </a:solidFill>
                <a:latin typeface="Times New Roman" panose="02020603050405020304" pitchFamily="18" charset="0"/>
                <a:cs typeface="Times New Roman" panose="02020603050405020304" pitchFamily="18" charset="0"/>
              </a:rPr>
              <a:t>3. Kích thước:</a:t>
            </a:r>
          </a:p>
          <a:p>
            <a:r>
              <a:rPr lang="vi-VN" sz="2000">
                <a:solidFill>
                  <a:srgbClr val="0000FF"/>
                </a:solidFill>
                <a:latin typeface="Times New Roman" panose="02020603050405020304" pitchFamily="18" charset="0"/>
                <a:cs typeface="Times New Roman" panose="02020603050405020304" pitchFamily="18" charset="0"/>
              </a:rPr>
              <a:t>14 400 - 7 000 - 4 200</a:t>
            </a:r>
          </a:p>
          <a:p>
            <a:r>
              <a:rPr lang="vi-VN" sz="2000">
                <a:solidFill>
                  <a:srgbClr val="0000FF"/>
                </a:solidFill>
                <a:latin typeface="Times New Roman" panose="02020603050405020304" pitchFamily="18" charset="0"/>
                <a:cs typeface="Times New Roman" panose="02020603050405020304" pitchFamily="18" charset="0"/>
              </a:rPr>
              <a:t>Phòng khách, phòng bếp: 6 200 - 4 800</a:t>
            </a:r>
          </a:p>
          <a:p>
            <a:r>
              <a:rPr lang="vi-VN" sz="2000">
                <a:solidFill>
                  <a:srgbClr val="0000FF"/>
                </a:solidFill>
                <a:latin typeface="Times New Roman" panose="02020603050405020304" pitchFamily="18" charset="0"/>
                <a:cs typeface="Times New Roman" panose="02020603050405020304" pitchFamily="18" charset="0"/>
              </a:rPr>
              <a:t>Nhà vệ sinh: 4 800 - 2 200</a:t>
            </a:r>
          </a:p>
          <a:p>
            <a:r>
              <a:rPr lang="vi-VN" sz="2000">
                <a:solidFill>
                  <a:srgbClr val="0000FF"/>
                </a:solidFill>
                <a:latin typeface="Times New Roman" panose="02020603050405020304" pitchFamily="18" charset="0"/>
                <a:cs typeface="Times New Roman" panose="02020603050405020304" pitchFamily="18" charset="0"/>
              </a:rPr>
              <a:t>Phòng ngủ 1: 4 800 - 3 000</a:t>
            </a:r>
          </a:p>
          <a:p>
            <a:r>
              <a:rPr lang="vi-VN" sz="2000">
                <a:solidFill>
                  <a:srgbClr val="0000FF"/>
                </a:solidFill>
                <a:latin typeface="Times New Roman" panose="02020603050405020304" pitchFamily="18" charset="0"/>
                <a:cs typeface="Times New Roman" panose="02020603050405020304" pitchFamily="18" charset="0"/>
              </a:rPr>
              <a:t>Phòng ngủ 2: 7 000 - 3 000</a:t>
            </a:r>
          </a:p>
          <a:p>
            <a:r>
              <a:rPr lang="vi-VN" sz="2000">
                <a:solidFill>
                  <a:srgbClr val="0000FF"/>
                </a:solidFill>
                <a:latin typeface="Times New Roman" panose="02020603050405020304" pitchFamily="18" charset="0"/>
                <a:cs typeface="Times New Roman" panose="02020603050405020304" pitchFamily="18" charset="0"/>
              </a:rPr>
              <a:t>Hành lang: 9 400 - 2 200</a:t>
            </a:r>
          </a:p>
          <a:p>
            <a:r>
              <a:rPr lang="vi-VN" sz="2000">
                <a:solidFill>
                  <a:srgbClr val="0000FF"/>
                </a:solidFill>
                <a:latin typeface="Times New Roman" panose="02020603050405020304" pitchFamily="18" charset="0"/>
                <a:cs typeface="Times New Roman" panose="02020603050405020304" pitchFamily="18" charset="0"/>
              </a:rPr>
              <a:t>4. Các bộ phận:</a:t>
            </a:r>
          </a:p>
          <a:p>
            <a:r>
              <a:rPr lang="vi-VN" sz="2000">
                <a:solidFill>
                  <a:srgbClr val="0000FF"/>
                </a:solidFill>
                <a:latin typeface="Times New Roman" panose="02020603050405020304" pitchFamily="18" charset="0"/>
                <a:cs typeface="Times New Roman" panose="02020603050405020304" pitchFamily="18" charset="0"/>
              </a:rPr>
              <a:t>- 1 phòng khách + phòng bếp, 1 nhà vệ sinh, 2 phòng ngủ</a:t>
            </a:r>
          </a:p>
          <a:p>
            <a:r>
              <a:rPr lang="vi-VN" sz="2000">
                <a:solidFill>
                  <a:srgbClr val="0000FF"/>
                </a:solidFill>
                <a:latin typeface="Times New Roman" panose="02020603050405020304" pitchFamily="18" charset="0"/>
                <a:cs typeface="Times New Roman" panose="02020603050405020304" pitchFamily="18" charset="0"/>
              </a:rPr>
              <a:t>- 1 cửa đi 2 cánh, 3 cửa đi 1 cánh, 2 cửa sổ kép, 3 cửa sổ đơn </a:t>
            </a:r>
            <a:endParaRPr lang="en-US" sz="20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89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circle(in)">
                                      <p:cBhvr>
                                        <p:cTn id="25" dur="2000"/>
                                        <p:tgtEl>
                                          <p:spTgt spid="5">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circle(in)">
                                      <p:cBhvr>
                                        <p:cTn id="28" dur="2000"/>
                                        <p:tgtEl>
                                          <p:spTgt spid="5">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circle(in)">
                                      <p:cBhvr>
                                        <p:cTn id="31" dur="2000"/>
                                        <p:tgtEl>
                                          <p:spTgt spid="5">
                                            <p:txEl>
                                              <p:pRg st="8" end="8"/>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circle(in)">
                                      <p:cBhvr>
                                        <p:cTn id="34" dur="2000"/>
                                        <p:tgtEl>
                                          <p:spTgt spid="5">
                                            <p:txEl>
                                              <p:pRg st="9" end="9"/>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circle(in)">
                                      <p:cBhvr>
                                        <p:cTn id="37" dur="2000"/>
                                        <p:tgtEl>
                                          <p:spTgt spid="5">
                                            <p:txEl>
                                              <p:pRg st="10" end="1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5">
                                            <p:txEl>
                                              <p:pRg st="11" end="11"/>
                                            </p:txEl>
                                          </p:spTgt>
                                        </p:tgtEl>
                                        <p:attrNameLst>
                                          <p:attrName>style.visibility</p:attrName>
                                        </p:attrNameLst>
                                      </p:cBhvr>
                                      <p:to>
                                        <p:strVal val="visible"/>
                                      </p:to>
                                    </p:set>
                                    <p:animEffect transition="in" filter="circle(in)">
                                      <p:cBhvr>
                                        <p:cTn id="40" dur="2000"/>
                                        <p:tgtEl>
                                          <p:spTgt spid="5">
                                            <p:txEl>
                                              <p:pRg st="11" end="11"/>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animEffect transition="in" filter="circle(in)">
                                      <p:cBhvr>
                                        <p:cTn id="43" dur="2000"/>
                                        <p:tgtEl>
                                          <p:spTgt spid="5">
                                            <p:txEl>
                                              <p:pRg st="12" end="12"/>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5">
                                            <p:txEl>
                                              <p:pRg st="13" end="13"/>
                                            </p:txEl>
                                          </p:spTgt>
                                        </p:tgtEl>
                                        <p:attrNameLst>
                                          <p:attrName>style.visibility</p:attrName>
                                        </p:attrNameLst>
                                      </p:cBhvr>
                                      <p:to>
                                        <p:strVal val="visible"/>
                                      </p:to>
                                    </p:set>
                                    <p:animEffect transition="in" filter="circle(in)">
                                      <p:cBhvr>
                                        <p:cTn id="46" dur="2000"/>
                                        <p:tgtEl>
                                          <p:spTgt spid="5">
                                            <p:txEl>
                                              <p:pRg st="13" end="13"/>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5">
                                            <p:txEl>
                                              <p:pRg st="14" end="14"/>
                                            </p:txEl>
                                          </p:spTgt>
                                        </p:tgtEl>
                                        <p:attrNameLst>
                                          <p:attrName>style.visibility</p:attrName>
                                        </p:attrNameLst>
                                      </p:cBhvr>
                                      <p:to>
                                        <p:strVal val="visible"/>
                                      </p:to>
                                    </p:set>
                                    <p:animEffect transition="in" filter="circle(in)">
                                      <p:cBhvr>
                                        <p:cTn id="49" dur="2000"/>
                                        <p:tgtEl>
                                          <p:spTgt spid="5">
                                            <p:txEl>
                                              <p:pRg st="14" end="14"/>
                                            </p:txEl>
                                          </p:spTgt>
                                        </p:tgtEl>
                                      </p:cBhvr>
                                    </p:animEffect>
                                  </p:childTnLst>
                                </p:cTn>
                              </p:par>
                              <p:par>
                                <p:cTn id="50" presetID="6" presetClass="entr" presetSubtype="16" fill="hold" nodeType="withEffect">
                                  <p:stCondLst>
                                    <p:cond delay="0"/>
                                  </p:stCondLst>
                                  <p:childTnLst>
                                    <p:set>
                                      <p:cBhvr>
                                        <p:cTn id="51" dur="1" fill="hold">
                                          <p:stCondLst>
                                            <p:cond delay="0"/>
                                          </p:stCondLst>
                                        </p:cTn>
                                        <p:tgtEl>
                                          <p:spTgt spid="5">
                                            <p:txEl>
                                              <p:pRg st="15" end="15"/>
                                            </p:txEl>
                                          </p:spTgt>
                                        </p:tgtEl>
                                        <p:attrNameLst>
                                          <p:attrName>style.visibility</p:attrName>
                                        </p:attrNameLst>
                                      </p:cBhvr>
                                      <p:to>
                                        <p:strVal val="visible"/>
                                      </p:to>
                                    </p:set>
                                    <p:animEffect transition="in" filter="circle(in)">
                                      <p:cBhvr>
                                        <p:cTn id="52" dur="2000"/>
                                        <p:tgtEl>
                                          <p:spTgt spid="5">
                                            <p:txEl>
                                              <p:pRg st="15" end="15"/>
                                            </p:txEl>
                                          </p:spTgt>
                                        </p:tgtEl>
                                      </p:cBhvr>
                                    </p:animEffect>
                                  </p:childTnLst>
                                </p:cTn>
                              </p:par>
                              <p:par>
                                <p:cTn id="53" presetID="6" presetClass="entr" presetSubtype="16" fill="hold" nodeType="withEffect">
                                  <p:stCondLst>
                                    <p:cond delay="0"/>
                                  </p:stCondLst>
                                  <p:childTnLst>
                                    <p:set>
                                      <p:cBhvr>
                                        <p:cTn id="54" dur="1" fill="hold">
                                          <p:stCondLst>
                                            <p:cond delay="0"/>
                                          </p:stCondLst>
                                        </p:cTn>
                                        <p:tgtEl>
                                          <p:spTgt spid="5">
                                            <p:txEl>
                                              <p:pRg st="16" end="16"/>
                                            </p:txEl>
                                          </p:spTgt>
                                        </p:tgtEl>
                                        <p:attrNameLst>
                                          <p:attrName>style.visibility</p:attrName>
                                        </p:attrNameLst>
                                      </p:cBhvr>
                                      <p:to>
                                        <p:strVal val="visible"/>
                                      </p:to>
                                    </p:set>
                                    <p:animEffect transition="in" filter="circle(in)">
                                      <p:cBhvr>
                                        <p:cTn id="55" dur="20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954107"/>
          </a:xfrm>
          <a:prstGeom prst="rect">
            <a:avLst/>
          </a:prstGeom>
        </p:spPr>
        <p:txBody>
          <a:bodyPr wrap="square">
            <a:spAutoFit/>
          </a:bodyPr>
          <a:lstStyle/>
          <a:p>
            <a:r>
              <a:rPr lang="vi-VN" dirty="0"/>
              <a:t> </a:t>
            </a:r>
            <a:r>
              <a:rPr lang="en-US" sz="2800" b="1" dirty="0" err="1">
                <a:latin typeface="Times New Roman" panose="02020603050405020304" pitchFamily="18" charset="0"/>
                <a:cs typeface="Times New Roman" panose="02020603050405020304" pitchFamily="18" charset="0"/>
              </a:rPr>
              <a:t>Sưu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tầm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smtClean="0">
                <a:latin typeface="Times New Roman" panose="02020603050405020304" pitchFamily="18" charset="0"/>
                <a:cs typeface="Times New Roman" panose="02020603050405020304" pitchFamily="18" charset="0"/>
              </a:rPr>
              <a:t>.</a:t>
            </a:r>
          </a:p>
          <a:p>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Trên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mẫu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đẹp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mẫu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trúc</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523220"/>
          </a:xfrm>
          <a:prstGeom prst="rect">
            <a:avLst/>
          </a:prstGeom>
        </p:spPr>
        <p:txBody>
          <a:bodyPr wrap="square">
            <a:spAutoFit/>
          </a:bodyPr>
          <a:lstStyle/>
          <a:p>
            <a:r>
              <a:rPr lang="vi-VN"/>
              <a:t> </a:t>
            </a:r>
            <a:r>
              <a:rPr lang="en-US" sz="2800" b="1">
                <a:latin typeface="Times New Roman" panose="02020603050405020304" pitchFamily="18" charset="0"/>
                <a:cs typeface="Times New Roman" panose="02020603050405020304" pitchFamily="18" charset="0"/>
              </a:rPr>
              <a:t>Sưu tầm của một bản vẽ nhà đơn giản và đọc bản vẽ đó.</a:t>
            </a:r>
          </a:p>
        </p:txBody>
      </p:sp>
      <p:pic>
        <p:nvPicPr>
          <p:cNvPr id="2" name="Picture 1"/>
          <p:cNvPicPr>
            <a:picLocks noChangeAspect="1"/>
          </p:cNvPicPr>
          <p:nvPr/>
        </p:nvPicPr>
        <p:blipFill>
          <a:blip r:embed="rId3"/>
          <a:stretch>
            <a:fillRect/>
          </a:stretch>
        </p:blipFill>
        <p:spPr>
          <a:xfrm>
            <a:off x="1041020" y="1107995"/>
            <a:ext cx="9343951" cy="5644534"/>
          </a:xfrm>
          <a:prstGeom prst="rect">
            <a:avLst/>
          </a:prstGeom>
        </p:spPr>
      </p:pic>
    </p:spTree>
    <p:extLst>
      <p:ext uri="{BB962C8B-B14F-4D97-AF65-F5344CB8AC3E}">
        <p14:creationId xmlns:p14="http://schemas.microsoft.com/office/powerpoint/2010/main" val="299742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90863" y="838200"/>
            <a:ext cx="10058400" cy="4135331"/>
          </a:xfrm>
          <a:prstGeom prst="rect">
            <a:avLst/>
          </a:prstGeom>
        </p:spPr>
      </p:pic>
      <p:pic>
        <p:nvPicPr>
          <p:cNvPr id="7" name="Picture 6"/>
          <p:cNvPicPr>
            <a:picLocks noChangeAspect="1"/>
          </p:cNvPicPr>
          <p:nvPr/>
        </p:nvPicPr>
        <p:blipFill>
          <a:blip r:embed="rId4"/>
          <a:stretch>
            <a:fillRect/>
          </a:stretch>
        </p:blipFill>
        <p:spPr>
          <a:xfrm>
            <a:off x="0" y="3924093"/>
            <a:ext cx="4064000" cy="3920475"/>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9917801" y="377125"/>
            <a:ext cx="1156599" cy="1196997"/>
          </a:xfrm>
          <a:prstGeom prst="rect">
            <a:avLst/>
          </a:prstGeom>
        </p:spPr>
      </p:pic>
      <p:pic>
        <p:nvPicPr>
          <p:cNvPr id="11" name="Picture 5"/>
          <p:cNvPicPr>
            <a:picLocks noChangeAspect="1"/>
          </p:cNvPicPr>
          <p:nvPr/>
        </p:nvPicPr>
        <p:blipFill>
          <a:blip r:embed="rId6"/>
          <a:srcRect/>
          <a:stretch>
            <a:fillRect/>
          </a:stretch>
        </p:blipFill>
        <p:spPr>
          <a:xfrm>
            <a:off x="10210800" y="5150210"/>
            <a:ext cx="3054807" cy="1523585"/>
          </a:xfrm>
          <a:prstGeom prst="rect">
            <a:avLst/>
          </a:prstGeom>
        </p:spPr>
      </p:pic>
      <p:sp>
        <p:nvSpPr>
          <p:cNvPr id="12" name="Rectangle 11"/>
          <p:cNvSpPr/>
          <p:nvPr/>
        </p:nvSpPr>
        <p:spPr>
          <a:xfrm>
            <a:off x="1776663" y="1414700"/>
            <a:ext cx="8686800" cy="2369879"/>
          </a:xfrm>
          <a:prstGeom prst="rect">
            <a:avLst/>
          </a:prstGeom>
        </p:spPr>
        <p:txBody>
          <a:bodyPr wrap="square" lIns="60954" tIns="30477" rIns="60954" bIns="30477">
            <a:spAutoFit/>
          </a:bodyPr>
          <a:lstStyle/>
          <a:p>
            <a:pPr lvl="0" algn="ctr">
              <a:lnSpc>
                <a:spcPct val="150000"/>
              </a:lnSpc>
            </a:pPr>
            <a:r>
              <a:rPr lang="en-US" sz="50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50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24482043"/>
      </p:ext>
    </p:extLst>
  </p:cSld>
  <p:clrMapOvr>
    <a:masterClrMapping/>
  </p:clrMapOvr>
  <p:transition spd="med">
    <p:split orient="vert"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6892" y="123246"/>
            <a:ext cx="3382608"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5. BẢN VẼ NHÀ</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5" name="Picture 4"/>
          <p:cNvPicPr>
            <a:picLocks noChangeAspect="1"/>
          </p:cNvPicPr>
          <p:nvPr/>
        </p:nvPicPr>
        <p:blipFill>
          <a:blip r:embed="rId3"/>
          <a:stretch>
            <a:fillRect/>
          </a:stretch>
        </p:blipFill>
        <p:spPr>
          <a:xfrm>
            <a:off x="536330" y="584911"/>
            <a:ext cx="11192608" cy="5953261"/>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871813" y="71562"/>
            <a:ext cx="3192966"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Khi xây dựng một ngôi nhà, người thợ sử dụng bản vẽ nhà để làm gì?</a:t>
            </a:r>
          </a:p>
        </p:txBody>
      </p:sp>
      <p:pic>
        <p:nvPicPr>
          <p:cNvPr id="3" name="Picture 2"/>
          <p:cNvPicPr>
            <a:picLocks noChangeAspect="1"/>
          </p:cNvPicPr>
          <p:nvPr/>
        </p:nvPicPr>
        <p:blipFill>
          <a:blip r:embed="rId2"/>
          <a:stretch>
            <a:fillRect/>
          </a:stretch>
        </p:blipFill>
        <p:spPr>
          <a:xfrm>
            <a:off x="499387" y="450846"/>
            <a:ext cx="8134659" cy="5956308"/>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168054" y="71562"/>
            <a:ext cx="38967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Khi xây dựng một ngôi nhà, người thợ sử dụng bản vẽ nhà để dự toán chi phí và xây dựng ngôi nhà đúng như mong muốn.</a:t>
            </a:r>
          </a:p>
        </p:txBody>
      </p:sp>
      <p:pic>
        <p:nvPicPr>
          <p:cNvPr id="3" name="Picture 2"/>
          <p:cNvPicPr>
            <a:picLocks noChangeAspect="1"/>
          </p:cNvPicPr>
          <p:nvPr/>
        </p:nvPicPr>
        <p:blipFill>
          <a:blip r:embed="rId2"/>
          <a:stretch>
            <a:fillRect/>
          </a:stretch>
        </p:blipFill>
        <p:spPr>
          <a:xfrm>
            <a:off x="499388" y="450846"/>
            <a:ext cx="7070790" cy="5956308"/>
          </a:xfrm>
          <a:prstGeom prst="rect">
            <a:avLst/>
          </a:prstGeom>
        </p:spPr>
      </p:pic>
    </p:spTree>
    <p:extLst>
      <p:ext uri="{BB962C8B-B14F-4D97-AF65-F5344CB8AC3E}">
        <p14:creationId xmlns:p14="http://schemas.microsoft.com/office/powerpoint/2010/main" val="419568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446" y="-25129"/>
            <a:ext cx="12024732"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1.Trên Hình 3.4 có các hình biểu diễn nào? </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4" name="Picture 3"/>
          <p:cNvPicPr>
            <a:picLocks noChangeAspect="1"/>
          </p:cNvPicPr>
          <p:nvPr/>
        </p:nvPicPr>
        <p:blipFill>
          <a:blip r:embed="rId3"/>
          <a:stretch>
            <a:fillRect/>
          </a:stretch>
        </p:blipFill>
        <p:spPr>
          <a:xfrm>
            <a:off x="298580" y="498090"/>
            <a:ext cx="10916816" cy="5576139"/>
          </a:xfrm>
          <a:prstGeom prst="rect">
            <a:avLst/>
          </a:prstGeom>
        </p:spPr>
      </p:pic>
      <p:sp>
        <p:nvSpPr>
          <p:cNvPr id="6" name="Rectangle 5"/>
          <p:cNvSpPr/>
          <p:nvPr/>
        </p:nvSpPr>
        <p:spPr>
          <a:xfrm>
            <a:off x="298579" y="6211669"/>
            <a:ext cx="11728579"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Bản vẽ nhà cho ta biết những thông tin nào của ngôi nhà?</a:t>
            </a:r>
          </a:p>
        </p:txBody>
      </p:sp>
    </p:spTree>
    <p:extLst>
      <p:ext uri="{BB962C8B-B14F-4D97-AF65-F5344CB8AC3E}">
        <p14:creationId xmlns:p14="http://schemas.microsoft.com/office/powerpoint/2010/main" val="20153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446" y="-25129"/>
            <a:ext cx="448151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1.Trên Hình 3.4 có các hình biểu diễn nào? </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4" name="Picture 3"/>
          <p:cNvPicPr>
            <a:picLocks noChangeAspect="1"/>
          </p:cNvPicPr>
          <p:nvPr/>
        </p:nvPicPr>
        <p:blipFill>
          <a:blip r:embed="rId3"/>
          <a:stretch>
            <a:fillRect/>
          </a:stretch>
        </p:blipFill>
        <p:spPr>
          <a:xfrm>
            <a:off x="230446" y="802431"/>
            <a:ext cx="4711959" cy="4792665"/>
          </a:xfrm>
          <a:prstGeom prst="rect">
            <a:avLst/>
          </a:prstGeom>
        </p:spPr>
      </p:pic>
      <p:sp>
        <p:nvSpPr>
          <p:cNvPr id="6" name="Rectangle 5"/>
          <p:cNvSpPr/>
          <p:nvPr/>
        </p:nvSpPr>
        <p:spPr>
          <a:xfrm>
            <a:off x="230445" y="5552655"/>
            <a:ext cx="4481513"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Bản vẽ nhà cho ta biết những thông tin nào của ngôi nhà?</a:t>
            </a:r>
          </a:p>
        </p:txBody>
      </p:sp>
      <p:sp>
        <p:nvSpPr>
          <p:cNvPr id="2" name="Rectangle 1"/>
          <p:cNvSpPr/>
          <p:nvPr/>
        </p:nvSpPr>
        <p:spPr>
          <a:xfrm>
            <a:off x="4849098" y="74233"/>
            <a:ext cx="7196721" cy="6863417"/>
          </a:xfrm>
          <a:prstGeom prst="rect">
            <a:avLst/>
          </a:prstGeom>
        </p:spPr>
        <p:txBody>
          <a:bodyPr wrap="square">
            <a:spAutoFit/>
          </a:bodyPr>
          <a:lstStyle/>
          <a:p>
            <a:r>
              <a:rPr lang="vi-VN" sz="2200">
                <a:solidFill>
                  <a:srgbClr val="FF0000"/>
                </a:solidFill>
                <a:latin typeface="Times New Roman" panose="02020603050405020304" pitchFamily="18" charset="0"/>
                <a:cs typeface="Times New Roman" panose="02020603050405020304" pitchFamily="18" charset="0"/>
              </a:rPr>
              <a:t>1. - Mặt đứng A - A: hình chiếu đứng biểu diễn mặt trước của ngôi nhà.</a:t>
            </a:r>
          </a:p>
          <a:p>
            <a:r>
              <a:rPr lang="vi-VN" sz="2200">
                <a:solidFill>
                  <a:srgbClr val="FF0000"/>
                </a:solidFill>
                <a:latin typeface="Times New Roman" panose="02020603050405020304" pitchFamily="18" charset="0"/>
                <a:cs typeface="Times New Roman" panose="02020603050405020304" pitchFamily="18" charset="0"/>
              </a:rPr>
              <a:t>- Mặt cắt B - B: hình chiếu cạnh, thể hiện các bộ phận và kích thước của ngồi nhà theo chiều cao.</a:t>
            </a:r>
          </a:p>
          <a:p>
            <a:r>
              <a:rPr lang="vi-VN" sz="2200">
                <a:solidFill>
                  <a:srgbClr val="FF0000"/>
                </a:solidFill>
                <a:latin typeface="Times New Roman" panose="02020603050405020304" pitchFamily="18" charset="0"/>
                <a:cs typeface="Times New Roman" panose="02020603050405020304" pitchFamily="18" charset="0"/>
              </a:rPr>
              <a:t>- Mặt bằng: hình cắt bằng, thể hiện vị trí, kích thước các tường, cửa đi, cửa sổ, cách bố trí các phòng, ...</a:t>
            </a:r>
          </a:p>
          <a:p>
            <a:r>
              <a:rPr lang="vi-VN" sz="2200">
                <a:solidFill>
                  <a:srgbClr val="FF0000"/>
                </a:solidFill>
                <a:latin typeface="Times New Roman" panose="02020603050405020304" pitchFamily="18" charset="0"/>
                <a:cs typeface="Times New Roman" panose="02020603050405020304" pitchFamily="18" charset="0"/>
              </a:rPr>
              <a:t>2. Bản vẽ nhà thể hiện hình dạng, kích thước các bộ phận của ngôi nhà; được dùng để thi công xây dựng ngôi nhà.</a:t>
            </a:r>
          </a:p>
          <a:p>
            <a:r>
              <a:rPr lang="vi-VN" sz="2200">
                <a:solidFill>
                  <a:srgbClr val="FF0000"/>
                </a:solidFill>
                <a:latin typeface="Times New Roman" panose="02020603050405020304" pitchFamily="18" charset="0"/>
                <a:cs typeface="Times New Roman" panose="02020603050405020304" pitchFamily="18" charset="0"/>
              </a:rPr>
              <a:t>Bản vẽ nhà thường có các bình biểu diễn sau:</a:t>
            </a:r>
          </a:p>
          <a:p>
            <a:r>
              <a:rPr lang="vi-VN" sz="2200">
                <a:solidFill>
                  <a:srgbClr val="FF0000"/>
                </a:solidFill>
                <a:latin typeface="Times New Roman" panose="02020603050405020304" pitchFamily="18" charset="0"/>
                <a:cs typeface="Times New Roman" panose="02020603050405020304" pitchFamily="18" charset="0"/>
              </a:rPr>
              <a:t>- Mặt đứng: là hình chiều đứng biểu diễn hình đạng bên ngoài của ngôi nhà, thường là hình chiếu mặt trước.</a:t>
            </a:r>
          </a:p>
          <a:p>
            <a:r>
              <a:rPr lang="vi-VN" sz="2200">
                <a:solidFill>
                  <a:srgbClr val="FF0000"/>
                </a:solidFill>
                <a:latin typeface="Times New Roman" panose="02020603050405020304" pitchFamily="18" charset="0"/>
                <a:cs typeface="Times New Roman" panose="02020603050405020304" pitchFamily="18" charset="0"/>
              </a:rPr>
              <a:t>- Mặt bằng: là hình cắt bằng của ngôi nhà được cắt bởi mặt phẳng cắt nằm ngang đi qua các cửa sổ; thể hiện vị trí, kích thước các tường, cửa đi, cửa sổ, cách bố trí các phòng... Nếu nhà có nhiều tầng thì mỗi tầng được thể hiện bằng một bản vẽ mặt bằng riêng,</a:t>
            </a:r>
          </a:p>
          <a:p>
            <a:r>
              <a:rPr lang="vi-VN" sz="2200">
                <a:solidFill>
                  <a:srgbClr val="FF0000"/>
                </a:solidFill>
                <a:latin typeface="Times New Roman" panose="02020603050405020304" pitchFamily="18" charset="0"/>
                <a:cs typeface="Times New Roman" panose="02020603050405020304" pitchFamily="18" charset="0"/>
              </a:rPr>
              <a:t>- Mặt cắt: là hình cắt của ngôi nhà khi dùng mặt phẳng cắt song song với mặt phẳng hình chiếu đứng hay mặt phẳng hình chiếu cạnh. Mặt cắt thể hiện các bộ phận và kích thước của ngôi nhà theo chiều cao.</a:t>
            </a:r>
          </a:p>
        </p:txBody>
      </p:sp>
    </p:spTree>
    <p:extLst>
      <p:ext uri="{BB962C8B-B14F-4D97-AF65-F5344CB8AC3E}">
        <p14:creationId xmlns:p14="http://schemas.microsoft.com/office/powerpoint/2010/main" val="209359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6124754"/>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I.Nội dung bản vẽ nhà</a:t>
            </a:r>
          </a:p>
          <a:p>
            <a:r>
              <a:rPr lang="en-US" sz="2800">
                <a:latin typeface="Times New Roman" panose="02020603050405020304" pitchFamily="18" charset="0"/>
                <a:cs typeface="Times New Roman" panose="02020603050405020304" pitchFamily="18" charset="0"/>
              </a:rPr>
              <a:t>- Bản vẽ nhà là bản vẽ kỹ thuật dùng trong xây dựng</a:t>
            </a:r>
          </a:p>
          <a:p>
            <a:r>
              <a:rPr lang="en-US" sz="2800">
                <a:latin typeface="Times New Roman" panose="02020603050405020304" pitchFamily="18" charset="0"/>
                <a:cs typeface="Times New Roman" panose="02020603050405020304" pitchFamily="18" charset="0"/>
              </a:rPr>
              <a:t>- Bản vẽ nhà gồm các hình biểu diễn và các số liệu xác định hình dạng, kích thước các bộ phận của ngôi nhà.</a:t>
            </a:r>
          </a:p>
          <a:p>
            <a:r>
              <a:rPr lang="en-US" sz="2800">
                <a:latin typeface="Times New Roman" panose="02020603050405020304" pitchFamily="18" charset="0"/>
                <a:cs typeface="Times New Roman" panose="02020603050405020304" pitchFamily="18" charset="0"/>
              </a:rPr>
              <a:t>- Bản vẽ nhà thường có các bình biểu diễn sau:</a:t>
            </a:r>
          </a:p>
          <a:p>
            <a:r>
              <a:rPr lang="en-US" sz="2800">
                <a:latin typeface="Times New Roman" panose="02020603050405020304" pitchFamily="18" charset="0"/>
                <a:cs typeface="Times New Roman" panose="02020603050405020304" pitchFamily="18" charset="0"/>
              </a:rPr>
              <a:t>- Mặt đứng: là hình chiều đứng biểu diễn hình đạng bên ngoài của ngôi nhà, thường là hình chiếu mặt trước.</a:t>
            </a:r>
          </a:p>
          <a:p>
            <a:r>
              <a:rPr lang="en-US" sz="2800">
                <a:latin typeface="Times New Roman" panose="02020603050405020304" pitchFamily="18" charset="0"/>
                <a:cs typeface="Times New Roman" panose="02020603050405020304" pitchFamily="18" charset="0"/>
              </a:rPr>
              <a:t>- Mặt bằng: là hình cắt bằng của ngôi nhà được cắt bởi mặt phẳng cắt nằm ngang đi qua các cửa sổ; thể hiện vị trí, kích thước các tường, cửa đi, cửa sổ, cách bố trí các phòng... Nếu nhà có nhiều tầng thì mỗi tầng được thể hiện bằng một bản vẽ mặt bằng riêng,</a:t>
            </a:r>
          </a:p>
          <a:p>
            <a:r>
              <a:rPr lang="en-US" sz="2800">
                <a:latin typeface="Times New Roman" panose="02020603050405020304" pitchFamily="18" charset="0"/>
                <a:cs typeface="Times New Roman" panose="02020603050405020304" pitchFamily="18" charset="0"/>
              </a:rPr>
              <a:t>- Mặt cắt: là hình cắt của ngôi nhà khi dùng mặt phẳng cắt song song với mặt phẳng hình chiếu đứng hay mặt phẳng hình chiếu cạnh. Mặt cắt thể hiện các bộ phận và kích thước của ngôi nhà theo chiều cao.</a:t>
            </a:r>
          </a:p>
        </p:txBody>
      </p:sp>
      <p:pic>
        <p:nvPicPr>
          <p:cNvPr id="2" name="Picture 1"/>
          <p:cNvPicPr>
            <a:picLocks noChangeAspect="1"/>
          </p:cNvPicPr>
          <p:nvPr/>
        </p:nvPicPr>
        <p:blipFill>
          <a:blip r:embed="rId3"/>
          <a:stretch>
            <a:fillRect/>
          </a:stretch>
        </p:blipFill>
        <p:spPr>
          <a:xfrm>
            <a:off x="4487326" y="4303"/>
            <a:ext cx="3481118" cy="646232"/>
          </a:xfrm>
          <a:prstGeom prst="rect">
            <a:avLst/>
          </a:prstGeom>
        </p:spPr>
      </p:pic>
    </p:spTree>
    <p:extLst>
      <p:ext uri="{BB962C8B-B14F-4D97-AF65-F5344CB8AC3E}">
        <p14:creationId xmlns:p14="http://schemas.microsoft.com/office/powerpoint/2010/main" val="30837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7422" y="844061"/>
            <a:ext cx="11539025" cy="5662247"/>
          </a:xfrm>
          <a:prstGeom prst="rect">
            <a:avLst/>
          </a:prstGeom>
        </p:spPr>
      </p:pic>
      <p:sp>
        <p:nvSpPr>
          <p:cNvPr id="3" name="TextBox 2"/>
          <p:cNvSpPr txBox="1"/>
          <p:nvPr/>
        </p:nvSpPr>
        <p:spPr>
          <a:xfrm>
            <a:off x="1099039" y="114300"/>
            <a:ext cx="10295792" cy="461665"/>
          </a:xfrm>
          <a:prstGeom prst="rect">
            <a:avLst/>
          </a:prstGeom>
          <a:noFill/>
        </p:spPr>
        <p:txBody>
          <a:bodyPr wrap="square" rtlCol="0">
            <a:spAutoFit/>
          </a:bodyPr>
          <a:lstStyle/>
          <a:p>
            <a:r>
              <a:rPr lang="en-US" sz="2400" b="1" i="1">
                <a:latin typeface="Times New Roman" panose="02020603050405020304" pitchFamily="18" charset="0"/>
                <a:cs typeface="Times New Roman" panose="02020603050405020304" pitchFamily="18" charset="0"/>
              </a:rPr>
              <a:t>Bảng 5.1. Kí hiệu quy ước một số bộ phận của ngôi nhà(theo TCVN 4609:1998)</a:t>
            </a:r>
          </a:p>
        </p:txBody>
      </p:sp>
    </p:spTree>
    <p:extLst>
      <p:ext uri="{BB962C8B-B14F-4D97-AF65-F5344CB8AC3E}">
        <p14:creationId xmlns:p14="http://schemas.microsoft.com/office/powerpoint/2010/main" val="22595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II.Kí hiệu quy ước một số bộ phận của ngôi nhà</a:t>
            </a:r>
          </a:p>
          <a:p>
            <a:r>
              <a:rPr lang="en-US" sz="2800" b="1">
                <a:latin typeface="Times New Roman" panose="02020603050405020304" pitchFamily="18" charset="0"/>
                <a:cs typeface="Times New Roman" panose="02020603050405020304" pitchFamily="18" charset="0"/>
              </a:rPr>
              <a:t>Bảng 5.1. SGK - T29</a:t>
            </a:r>
          </a:p>
        </p:txBody>
      </p:sp>
      <p:pic>
        <p:nvPicPr>
          <p:cNvPr id="2" name="Picture 1"/>
          <p:cNvPicPr>
            <a:picLocks noChangeAspect="1"/>
          </p:cNvPicPr>
          <p:nvPr/>
        </p:nvPicPr>
        <p:blipFill>
          <a:blip r:embed="rId3"/>
          <a:stretch>
            <a:fillRect/>
          </a:stretch>
        </p:blipFill>
        <p:spPr>
          <a:xfrm>
            <a:off x="4487326" y="4303"/>
            <a:ext cx="3481118" cy="646232"/>
          </a:xfrm>
          <a:prstGeom prst="rect">
            <a:avLst/>
          </a:prstGeom>
        </p:spPr>
      </p:pic>
    </p:spTree>
    <p:extLst>
      <p:ext uri="{BB962C8B-B14F-4D97-AF65-F5344CB8AC3E}">
        <p14:creationId xmlns:p14="http://schemas.microsoft.com/office/powerpoint/2010/main" val="345365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507</TotalTime>
  <Words>1101</Words>
  <Application>Microsoft Office PowerPoint</Application>
  <PresentationFormat>Custom</PresentationFormat>
  <Paragraphs>103</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Windows User</cp:lastModifiedBy>
  <cp:revision>3</cp:revision>
  <dcterms:created xsi:type="dcterms:W3CDTF">2023-06-21T22:05:51Z</dcterms:created>
  <dcterms:modified xsi:type="dcterms:W3CDTF">2025-04-25T09:15:03Z</dcterms:modified>
</cp:coreProperties>
</file>