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 id="2147483748" r:id="rId5"/>
  </p:sldMasterIdLst>
  <p:notesMasterIdLst>
    <p:notesMasterId r:id="rId48"/>
  </p:notesMasterIdLst>
  <p:sldIdLst>
    <p:sldId id="265" r:id="rId6"/>
    <p:sldId id="295" r:id="rId7"/>
    <p:sldId id="296" r:id="rId8"/>
    <p:sldId id="297" r:id="rId9"/>
    <p:sldId id="298" r:id="rId10"/>
    <p:sldId id="299" r:id="rId11"/>
    <p:sldId id="300" r:id="rId12"/>
    <p:sldId id="301" r:id="rId13"/>
    <p:sldId id="302" r:id="rId14"/>
    <p:sldId id="258" r:id="rId15"/>
    <p:sldId id="267" r:id="rId16"/>
    <p:sldId id="293" r:id="rId17"/>
    <p:sldId id="305" r:id="rId18"/>
    <p:sldId id="266" r:id="rId19"/>
    <p:sldId id="268" r:id="rId20"/>
    <p:sldId id="307" r:id="rId21"/>
    <p:sldId id="269" r:id="rId22"/>
    <p:sldId id="271" r:id="rId23"/>
    <p:sldId id="270" r:id="rId24"/>
    <p:sldId id="272" r:id="rId25"/>
    <p:sldId id="273" r:id="rId26"/>
    <p:sldId id="286" r:id="rId27"/>
    <p:sldId id="308" r:id="rId28"/>
    <p:sldId id="287" r:id="rId29"/>
    <p:sldId id="274" r:id="rId30"/>
    <p:sldId id="282" r:id="rId31"/>
    <p:sldId id="283" r:id="rId32"/>
    <p:sldId id="284" r:id="rId33"/>
    <p:sldId id="310" r:id="rId34"/>
    <p:sldId id="285" r:id="rId35"/>
    <p:sldId id="288" r:id="rId36"/>
    <p:sldId id="304" r:id="rId37"/>
    <p:sldId id="306" r:id="rId38"/>
    <p:sldId id="303" r:id="rId39"/>
    <p:sldId id="313" r:id="rId40"/>
    <p:sldId id="289" r:id="rId41"/>
    <p:sldId id="290" r:id="rId42"/>
    <p:sldId id="314" r:id="rId43"/>
    <p:sldId id="291" r:id="rId44"/>
    <p:sldId id="292" r:id="rId45"/>
    <p:sldId id="261" r:id="rId46"/>
    <p:sldId id="26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69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55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1.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xmlns="">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xmlns="">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xmlns="">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000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192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759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93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8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84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788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467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064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508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56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7.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19AAD-0738-4AA2-83E6-58CED82137B0}" type="datetimeFigureOut">
              <a:rPr lang="en-US" smtClean="0">
                <a:solidFill>
                  <a:prstClr val="black">
                    <a:tint val="75000"/>
                  </a:prstClr>
                </a:solidFill>
              </a:rPr>
              <a:pPr/>
              <a:t>4/25/2025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1184E-0E48-44C5-8C78-C2899686B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77527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9.xml"/><Relationship Id="rId5" Type="http://schemas.openxmlformats.org/officeDocument/2006/relationships/image" Target="../media/image39.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56.sv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p3"/><Relationship Id="rId7" Type="http://schemas.openxmlformats.org/officeDocument/2006/relationships/image" Target="../media/image52.png"/><Relationship Id="rId2" Type="http://schemas.microsoft.com/office/2007/relationships/media" Target="../media/media4.mp3"/><Relationship Id="rId1" Type="http://schemas.openxmlformats.org/officeDocument/2006/relationships/vmlDrawing" Target="../drawings/vmlDrawing1.vml"/><Relationship Id="rId6" Type="http://schemas.openxmlformats.org/officeDocument/2006/relationships/image" Target="../media/image51.w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microsoft.com/office/2007/relationships/hdphoto" Target="../media/hdphoto5.wdp"/><Relationship Id="rId5" Type="http://schemas.openxmlformats.org/officeDocument/2006/relationships/image" Target="../media/image53.png"/><Relationship Id="rId4" Type="http://schemas.openxmlformats.org/officeDocument/2006/relationships/image" Target="../media/image51.wmf"/></Relationships>
</file>

<file path=ppt/slides/_rels/slide24.xml.rels><?xml version="1.0" encoding="UTF-8" standalone="yes"?>
<Relationships xmlns="http://schemas.openxmlformats.org/package/2006/relationships"><Relationship Id="rId13" Type="http://schemas.openxmlformats.org/officeDocument/2006/relationships/oleObject" Target="../embeddings/oleObject3.bin"/><Relationship Id="rId3" Type="http://schemas.openxmlformats.org/officeDocument/2006/relationships/image" Target="../media/image55.png"/><Relationship Id="rId12" Type="http://schemas.openxmlformats.org/officeDocument/2006/relationships/image" Target="../media/image24.svg"/><Relationship Id="rId17" Type="http://schemas.openxmlformats.org/officeDocument/2006/relationships/image" Target="../media/image57.png"/><Relationship Id="rId2" Type="http://schemas.openxmlformats.org/officeDocument/2006/relationships/slideLayout" Target="../slideLayouts/slideLayout7.xml"/><Relationship Id="rId16" Type="http://schemas.openxmlformats.org/officeDocument/2006/relationships/oleObject" Target="../embeddings/oleObject4.bin"/><Relationship Id="rId1" Type="http://schemas.openxmlformats.org/officeDocument/2006/relationships/vmlDrawing" Target="../drawings/vmlDrawing3.vml"/><Relationship Id="rId15" Type="http://schemas.openxmlformats.org/officeDocument/2006/relationships/image" Target="../media/image56.png"/><Relationship Id="rId14" Type="http://schemas.openxmlformats.org/officeDocument/2006/relationships/image" Target="../media/image54.wmf"/></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p3"/><Relationship Id="rId7" Type="http://schemas.openxmlformats.org/officeDocument/2006/relationships/image" Target="../media/image52.png"/><Relationship Id="rId2" Type="http://schemas.microsoft.com/office/2007/relationships/media" Target="../media/media4.mp3"/><Relationship Id="rId1" Type="http://schemas.openxmlformats.org/officeDocument/2006/relationships/vmlDrawing" Target="../drawings/vmlDrawing4.vml"/><Relationship Id="rId6" Type="http://schemas.openxmlformats.org/officeDocument/2006/relationships/image" Target="../media/image51.wmf"/><Relationship Id="rId5" Type="http://schemas.openxmlformats.org/officeDocument/2006/relationships/oleObject" Target="../embeddings/oleObject5.bin"/><Relationship Id="rId4"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gif"/><Relationship Id="rId1" Type="http://schemas.openxmlformats.org/officeDocument/2006/relationships/slideLayout" Target="../slideLayouts/slideLayout65.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80.jp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81.png"/><Relationship Id="rId9" Type="http://schemas.openxmlformats.org/officeDocument/2006/relationships/image" Target="../media/image94.sv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29.jpe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81.png"/><Relationship Id="rId4" Type="http://schemas.openxmlformats.org/officeDocument/2006/relationships/image" Target="../media/image79.png"/><Relationship Id="rId9" Type="http://schemas.openxmlformats.org/officeDocument/2006/relationships/image" Target="../media/image94.sv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notesSlide" Target="../notesSlides/notesSlide20.xml"/><Relationship Id="rId7" Type="http://schemas.openxmlformats.org/officeDocument/2006/relationships/image" Target="../media/image85.wmf"/><Relationship Id="rId12" Type="http://schemas.openxmlformats.org/officeDocument/2006/relationships/image" Target="../media/image91.png"/><Relationship Id="rId2" Type="http://schemas.openxmlformats.org/officeDocument/2006/relationships/slideLayout" Target="../slideLayouts/slideLayout29.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93.png"/><Relationship Id="rId1" Type="http://schemas.openxmlformats.org/officeDocument/2006/relationships/slideLayout" Target="../slideLayouts/slideLayout18.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NULL"/><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97.png"/></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87.svg"/><Relationship Id="rId12"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26.svg"/><Relationship Id="rId5" Type="http://schemas.openxmlformats.org/officeDocument/2006/relationships/image" Target="../media/image85.sv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89.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65.xml"/><Relationship Id="rId6"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65.xml"/><Relationship Id="rId6"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6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5">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6"/>
          <a:stretch>
            <a:fillRect/>
          </a:stretch>
        </p:blipFill>
        <p:spPr>
          <a:xfrm>
            <a:off x="1" y="3493971"/>
            <a:ext cx="12192000" cy="3131692"/>
          </a:xfrm>
          <a:prstGeom prst="rect">
            <a:avLst/>
          </a:prstGeom>
        </p:spPr>
      </p:pic>
      <p:pic>
        <p:nvPicPr>
          <p:cNvPr id="3" name="NHẠC CHÀO MỪNG ĐẠI BIỂU PHÁT BIỂ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smtClean="0">
                <a:solidFill>
                  <a:prstClr val="black"/>
                </a:solidFill>
                <a:latin typeface="Arial"/>
              </a:rPr>
              <a:t>ĐẶT VẤN ĐỀ</a:t>
            </a:r>
            <a:endParaRPr lang="en-US" sz="4000" b="1" kern="0" dirty="0">
              <a:solidFill>
                <a:prstClr val="black"/>
              </a:solidFill>
              <a:latin typeface="Arial"/>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0845" y="3215792"/>
            <a:ext cx="4086638" cy="343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a:t>
            </a:r>
            <a:r>
              <a:rPr lang="en-US" sz="5333" b="1" dirty="0" smtClean="0">
                <a:solidFill>
                  <a:schemeClr val="bg1">
                    <a:lumMod val="50000"/>
                  </a:schemeClr>
                </a:solidFill>
                <a:latin typeface="Times New Roman" panose="02020603050405020304" pitchFamily="18" charset="0"/>
                <a:cs typeface="Times New Roman" panose="02020603050405020304" pitchFamily="18" charset="0"/>
              </a:rPr>
              <a:t>13. HÌNH CHỮ NHẬT</a:t>
            </a:r>
            <a:r>
              <a:rPr lang="en-US" sz="5333" b="1" dirty="0" smtClean="0">
                <a:solidFill>
                  <a:schemeClr val="tx1">
                    <a:lumMod val="75000"/>
                  </a:schemeClr>
                </a:solidFill>
                <a:latin typeface="Times New Roman" panose="02020603050405020304" pitchFamily="18" charset="0"/>
                <a:cs typeface="Times New Roman" panose="02020603050405020304" pitchFamily="18" charset="0"/>
              </a:rPr>
              <a:t/>
            </a:r>
            <a:br>
              <a:rPr lang="en-US" sz="5333" b="1" dirty="0" smtClean="0">
                <a:solidFill>
                  <a:schemeClr val="tx1">
                    <a:lumMod val="75000"/>
                  </a:schemeClr>
                </a:solidFill>
                <a:latin typeface="Times New Roman" panose="02020603050405020304" pitchFamily="18" charset="0"/>
                <a:cs typeface="Times New Roman" panose="02020603050405020304" pitchFamily="18" charset="0"/>
              </a:rPr>
            </a:b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947635" y="3555221"/>
            <a:ext cx="4040575" cy="2691575"/>
          </a:xfrm>
          <a:prstGeom prst="rect">
            <a:avLst/>
          </a:prstGeom>
        </p:spPr>
      </p:pic>
    </p:spTree>
    <p:extLst>
      <p:ext uri="{BB962C8B-B14F-4D97-AF65-F5344CB8AC3E}">
        <p14:creationId xmlns:p14="http://schemas.microsoft.com/office/powerpoint/2010/main" val="2303570209"/>
      </p:ext>
    </p:extLst>
  </p:cSld>
  <p:clrMapOvr>
    <a:masterClrMapping/>
  </p:clrMapOvr>
  <p:transition spd="slow">
    <p:comb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Hình</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chữ</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smtClean="0">
                <a:latin typeface="Times New Roman" panose="02020603050405020304" pitchFamily="18" charset="0"/>
                <a:cs typeface="Times New Roman" panose="02020603050405020304" pitchFamily="18" charset="0"/>
              </a:rPr>
              <a:t>01</a:t>
            </a:r>
            <a:endParaRPr lang="en-US" b="1" dirty="0">
              <a:latin typeface="Times New Roman" panose="02020603050405020304" pitchFamily="18" charset="0"/>
              <a:cs typeface="Times New Roman" panose="02020603050405020304" pitchFamily="18" charset="0"/>
            </a:endParaRP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Dấu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hiệu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nhận</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smtClean="0">
                <a:latin typeface="Times New Roman" panose="02020603050405020304" pitchFamily="18" charset="0"/>
                <a:cs typeface="Times New Roman" panose="02020603050405020304" pitchFamily="18" charset="0"/>
              </a:rPr>
              <a:t>02</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p:cNvGrpSpPr/>
          <p:nvPr/>
        </p:nvGrpSpPr>
        <p:grpSpPr>
          <a:xfrm>
            <a:off x="-1117600" y="-13970"/>
            <a:ext cx="13889495" cy="1212607"/>
            <a:chOff x="0" y="0"/>
            <a:chExt cx="3762534" cy="328484"/>
          </a:xfrm>
          <a:solidFill>
            <a:schemeClr val="tx1"/>
          </a:solidFill>
        </p:grpSpPr>
        <p:sp>
          <p:nvSpPr>
            <p:cNvPr id="16"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17" name="Google Shape;558;p31"/>
          <p:cNvSpPr txBox="1">
            <a:spLocks/>
          </p:cNvSpPr>
          <p:nvPr/>
        </p:nvSpPr>
        <p:spPr>
          <a:xfrm>
            <a:off x="1160206" y="330201"/>
            <a:ext cx="9812594"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smtClean="0">
                <a:solidFill>
                  <a:prstClr val="black"/>
                </a:solidFill>
                <a:latin typeface="Arial"/>
              </a:rPr>
              <a:t>HÌNH THÀNH KIẾN THỨC MỚI</a:t>
            </a:r>
            <a:endParaRPr lang="en-US" sz="4000" b="1" kern="0" dirty="0">
              <a:solidFill>
                <a:prstClr val="black"/>
              </a:solidFill>
              <a:latin typeface="Arial"/>
            </a:endParaRPr>
          </a:p>
        </p:txBody>
      </p:sp>
      <p:pic>
        <p:nvPicPr>
          <p:cNvPr id="9218" name="Picture 2" descr="C:\Users\Administrator\Desktop\im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939" y="1394337"/>
            <a:ext cx="4073016" cy="25384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dministrator\Desktop\1-159183916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494" y="4038170"/>
            <a:ext cx="4936106" cy="26448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Administrator\Desktop\Cong-thuc-tinh-chu-vi-hinh-chu-nh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01" y="4388046"/>
            <a:ext cx="4080028" cy="229501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Administrator\Desktop\kisspng-rectangle-shape-clip-art-rectangle-5abcf9570cc527.75918916152233403905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46" y="1296487"/>
            <a:ext cx="4556939" cy="273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8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smtClean="0">
                <a:solidFill>
                  <a:srgbClr val="FFFF00"/>
                </a:solidFill>
                <a:latin typeface="Arial"/>
                <a:sym typeface="Arial"/>
              </a:rPr>
              <a:t>Hình</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chữ</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9900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455085" y="1897303"/>
            <a:ext cx="9733415" cy="708014"/>
          </a:xfrm>
          <a:prstGeom prst="rect">
            <a:avLst/>
          </a:prstGeom>
          <a:noFill/>
        </p:spPr>
        <p:txBody>
          <a:bodyPr wrap="square" rtlCol="0">
            <a:spAutoFit/>
          </a:bodyPr>
          <a:lstStyle/>
          <a:p>
            <a:pPr algn="just" defTabSz="1219170">
              <a:lnSpc>
                <a:spcPct val="150000"/>
              </a:lnSpc>
              <a:buClr>
                <a:srgbClr val="000000"/>
              </a:buClr>
            </a:pPr>
            <a:r>
              <a:rPr lang="vi-VN" sz="2667" kern="0" dirty="0" smtClean="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108200" y="2989357"/>
            <a:ext cx="8877300" cy="243839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6" name="Rounded Rectangular Callout 5"/>
          <p:cNvSpPr/>
          <p:nvPr/>
        </p:nvSpPr>
        <p:spPr>
          <a:xfrm>
            <a:off x="5285677"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hế</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nào</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vi-VN" sz="2667"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2" name="Group 11"/>
          <p:cNvGrpSpPr/>
          <p:nvPr/>
        </p:nvGrpSpPr>
        <p:grpSpPr>
          <a:xfrm>
            <a:off x="1403672" y="2032788"/>
            <a:ext cx="9368897" cy="4365100"/>
            <a:chOff x="1403672" y="2032788"/>
            <a:chExt cx="9368897" cy="4365100"/>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391999" y="3317023"/>
                <a:ext cx="6822040" cy="1203358"/>
              </a:xfrm>
              <a:prstGeom prst="rect">
                <a:avLst/>
              </a:prstGeom>
            </p:spPr>
            <p:txBody>
              <a:bodyPr wrap="square">
                <a:spAutoFit/>
              </a:bodyPr>
              <a:lstStyle/>
              <a:p>
                <a:pPr algn="just" defTabSz="1219170">
                  <a:lnSpc>
                    <a:spcPct val="150000"/>
                  </a:lnSpc>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nghĩa</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bốn</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vuông</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3"/>
            <a:stretch>
              <a:fillRect/>
            </a:stretch>
          </p:blipFill>
          <p:spPr>
            <a:xfrm>
              <a:off x="6935187" y="2032788"/>
              <a:ext cx="3837382" cy="2552223"/>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38454" y="0"/>
            <a:ext cx="3390900" cy="2171700"/>
          </a:xfrm>
          <a:prstGeom prst="rect">
            <a:avLst/>
          </a:prstGeom>
        </p:spPr>
      </p:pic>
      <p:pic>
        <p:nvPicPr>
          <p:cNvPr id="6" name="Picture 5"/>
          <p:cNvPicPr>
            <a:picLocks noChangeAspect="1"/>
          </p:cNvPicPr>
          <p:nvPr/>
        </p:nvPicPr>
        <p:blipFill>
          <a:blip r:embed="rId3"/>
          <a:stretch>
            <a:fillRect/>
          </a:stretch>
        </p:blipFill>
        <p:spPr>
          <a:xfrm>
            <a:off x="2201542" y="2369164"/>
            <a:ext cx="9279258" cy="2386372"/>
          </a:xfrm>
          <a:prstGeom prst="rect">
            <a:avLst/>
          </a:prstGeom>
        </p:spPr>
      </p:pic>
      <p:sp>
        <p:nvSpPr>
          <p:cNvPr id="7" name="TextBox 6"/>
          <p:cNvSpPr txBox="1"/>
          <p:nvPr/>
        </p:nvSpPr>
        <p:spPr>
          <a:xfrm>
            <a:off x="317500" y="4953000"/>
            <a:ext cx="8915400" cy="1754326"/>
          </a:xfrm>
          <a:prstGeom prst="rect">
            <a:avLst/>
          </a:prstGeom>
          <a:noFill/>
        </p:spPr>
        <p:txBody>
          <a:bodyPr wrap="square" rtlCol="0">
            <a:spAutoFit/>
          </a:bodyPr>
          <a:lstStyle/>
          <a:p>
            <a:r>
              <a:rPr lang="en-US" sz="3600" b="1" dirty="0" err="1" smtClean="0">
                <a:solidFill>
                  <a:schemeClr val="tx2"/>
                </a:solidFill>
              </a:rPr>
              <a:t>Chú</a:t>
            </a:r>
            <a:r>
              <a:rPr lang="en-US" sz="3600" b="1" dirty="0" smtClean="0">
                <a:solidFill>
                  <a:schemeClr val="tx2"/>
                </a:solidFill>
              </a:rPr>
              <a:t> ý:</a:t>
            </a:r>
            <a:r>
              <a:rPr lang="en-US" sz="3600" dirty="0" smtClean="0">
                <a:solidFill>
                  <a:schemeClr val="tx2"/>
                </a:solidFill>
              </a:rPr>
              <a:t> </a:t>
            </a:r>
            <a:r>
              <a:rPr lang="en-US" sz="3600" dirty="0" err="1" smtClean="0">
                <a:solidFill>
                  <a:schemeClr val="tx2"/>
                </a:solidFill>
              </a:rPr>
              <a:t>Nếu</a:t>
            </a:r>
            <a:r>
              <a:rPr lang="en-US" sz="3600" dirty="0" smtClean="0">
                <a:solidFill>
                  <a:schemeClr val="tx2"/>
                </a:solidFill>
              </a:rPr>
              <a:t> </a:t>
            </a:r>
            <a:r>
              <a:rPr lang="en-US" sz="3600" dirty="0" err="1" smtClean="0">
                <a:solidFill>
                  <a:schemeClr val="tx2"/>
                </a:solidFill>
              </a:rPr>
              <a:t>một</a:t>
            </a:r>
            <a:r>
              <a:rPr lang="en-US" sz="3600" dirty="0" smtClean="0">
                <a:solidFill>
                  <a:schemeClr val="tx2"/>
                </a:solidFill>
              </a:rPr>
              <a:t> </a:t>
            </a:r>
            <a:r>
              <a:rPr lang="en-US" sz="3600" dirty="0" err="1" smtClean="0">
                <a:solidFill>
                  <a:schemeClr val="tx2"/>
                </a:solidFill>
              </a:rPr>
              <a:t>tứ</a:t>
            </a:r>
            <a:r>
              <a:rPr lang="en-US" sz="3600" dirty="0" smtClean="0">
                <a:solidFill>
                  <a:schemeClr val="tx2"/>
                </a:solidFill>
              </a:rPr>
              <a:t> </a:t>
            </a:r>
            <a:r>
              <a:rPr lang="en-US" sz="3600" dirty="0" err="1" smtClean="0">
                <a:solidFill>
                  <a:schemeClr val="tx2"/>
                </a:solidFill>
              </a:rPr>
              <a:t>giác</a:t>
            </a:r>
            <a:r>
              <a:rPr lang="en-US" sz="3600" dirty="0" smtClean="0">
                <a:solidFill>
                  <a:schemeClr val="tx2"/>
                </a:solidFill>
              </a:rPr>
              <a:t> </a:t>
            </a:r>
            <a:r>
              <a:rPr lang="en-US" sz="3600" dirty="0" err="1" smtClean="0">
                <a:solidFill>
                  <a:schemeClr val="tx2"/>
                </a:solidFill>
              </a:rPr>
              <a:t>có</a:t>
            </a:r>
            <a:r>
              <a:rPr lang="en-US" sz="3600" dirty="0" smtClean="0">
                <a:solidFill>
                  <a:schemeClr val="tx2"/>
                </a:solidFill>
              </a:rPr>
              <a:t> </a:t>
            </a:r>
            <a:r>
              <a:rPr lang="en-US" sz="3600" dirty="0" err="1" smtClean="0">
                <a:solidFill>
                  <a:schemeClr val="tx2"/>
                </a:solidFill>
              </a:rPr>
              <a:t>ba</a:t>
            </a:r>
            <a:r>
              <a:rPr lang="en-US" sz="3600" dirty="0" smtClean="0">
                <a:solidFill>
                  <a:schemeClr val="tx2"/>
                </a:solidFill>
              </a:rPr>
              <a:t> </a:t>
            </a:r>
            <a:r>
              <a:rPr lang="en-US" sz="3600" dirty="0" err="1" smtClean="0">
                <a:solidFill>
                  <a:schemeClr val="tx2"/>
                </a:solidFill>
              </a:rPr>
              <a:t>góc</a:t>
            </a:r>
            <a:r>
              <a:rPr lang="en-US" sz="3600" dirty="0" smtClean="0">
                <a:solidFill>
                  <a:schemeClr val="tx2"/>
                </a:solidFill>
              </a:rPr>
              <a:t> </a:t>
            </a:r>
            <a:r>
              <a:rPr lang="en-US" sz="3600" dirty="0" err="1" smtClean="0">
                <a:solidFill>
                  <a:schemeClr val="tx2"/>
                </a:solidFill>
              </a:rPr>
              <a:t>vuông</a:t>
            </a:r>
            <a:r>
              <a:rPr lang="en-US" sz="3600" dirty="0" smtClean="0">
                <a:solidFill>
                  <a:schemeClr val="tx2"/>
                </a:solidFill>
              </a:rPr>
              <a:t> </a:t>
            </a:r>
            <a:r>
              <a:rPr lang="en-US" sz="3600" dirty="0" err="1" smtClean="0">
                <a:solidFill>
                  <a:schemeClr val="tx2"/>
                </a:solidFill>
              </a:rPr>
              <a:t>thì</a:t>
            </a:r>
            <a:r>
              <a:rPr lang="en-US" sz="3600" dirty="0" smtClean="0">
                <a:solidFill>
                  <a:schemeClr val="tx2"/>
                </a:solidFill>
              </a:rPr>
              <a:t> </a:t>
            </a:r>
            <a:r>
              <a:rPr lang="en-US" sz="3600" dirty="0" err="1" smtClean="0">
                <a:solidFill>
                  <a:schemeClr val="tx2"/>
                </a:solidFill>
              </a:rPr>
              <a:t>góc</a:t>
            </a:r>
            <a:r>
              <a:rPr lang="en-US" sz="3600" dirty="0" smtClean="0">
                <a:solidFill>
                  <a:schemeClr val="tx2"/>
                </a:solidFill>
              </a:rPr>
              <a:t> </a:t>
            </a:r>
            <a:r>
              <a:rPr lang="en-US" sz="3600" dirty="0" err="1" smtClean="0">
                <a:solidFill>
                  <a:schemeClr val="tx2"/>
                </a:solidFill>
              </a:rPr>
              <a:t>còn</a:t>
            </a:r>
            <a:r>
              <a:rPr lang="en-US" sz="3600" dirty="0" smtClean="0">
                <a:solidFill>
                  <a:schemeClr val="tx2"/>
                </a:solidFill>
              </a:rPr>
              <a:t> </a:t>
            </a:r>
            <a:r>
              <a:rPr lang="en-US" sz="3600" dirty="0" err="1" smtClean="0">
                <a:solidFill>
                  <a:schemeClr val="tx2"/>
                </a:solidFill>
              </a:rPr>
              <a:t>lại</a:t>
            </a:r>
            <a:r>
              <a:rPr lang="en-US" sz="3600" dirty="0" smtClean="0">
                <a:solidFill>
                  <a:schemeClr val="tx2"/>
                </a:solidFill>
              </a:rPr>
              <a:t> </a:t>
            </a:r>
            <a:r>
              <a:rPr lang="en-US" sz="3600" dirty="0" err="1" smtClean="0">
                <a:solidFill>
                  <a:schemeClr val="tx2"/>
                </a:solidFill>
              </a:rPr>
              <a:t>cũng</a:t>
            </a:r>
            <a:r>
              <a:rPr lang="en-US" sz="3600" dirty="0" smtClean="0">
                <a:solidFill>
                  <a:schemeClr val="tx2"/>
                </a:solidFill>
              </a:rPr>
              <a:t> </a:t>
            </a:r>
            <a:r>
              <a:rPr lang="en-US" sz="3600" dirty="0" err="1" smtClean="0">
                <a:solidFill>
                  <a:schemeClr val="tx2"/>
                </a:solidFill>
              </a:rPr>
              <a:t>là</a:t>
            </a:r>
            <a:r>
              <a:rPr lang="en-US" sz="3600" dirty="0" smtClean="0">
                <a:solidFill>
                  <a:schemeClr val="tx2"/>
                </a:solidFill>
              </a:rPr>
              <a:t> </a:t>
            </a:r>
            <a:r>
              <a:rPr lang="en-US" sz="3600" dirty="0" err="1" smtClean="0">
                <a:solidFill>
                  <a:schemeClr val="tx2"/>
                </a:solidFill>
              </a:rPr>
              <a:t>góc</a:t>
            </a:r>
            <a:r>
              <a:rPr lang="en-US" sz="3600" dirty="0" smtClean="0">
                <a:solidFill>
                  <a:schemeClr val="tx2"/>
                </a:solidFill>
              </a:rPr>
              <a:t> </a:t>
            </a:r>
            <a:r>
              <a:rPr lang="en-US" sz="3600" dirty="0" err="1" smtClean="0">
                <a:solidFill>
                  <a:schemeClr val="tx2"/>
                </a:solidFill>
              </a:rPr>
              <a:t>vuông</a:t>
            </a:r>
            <a:r>
              <a:rPr lang="en-US" sz="3600" dirty="0" smtClean="0">
                <a:solidFill>
                  <a:schemeClr val="tx2"/>
                </a:solidFill>
              </a:rPr>
              <a:t> </a:t>
            </a:r>
            <a:r>
              <a:rPr lang="en-US" sz="3600" dirty="0" err="1" smtClean="0">
                <a:solidFill>
                  <a:schemeClr val="tx2"/>
                </a:solidFill>
              </a:rPr>
              <a:t>và</a:t>
            </a:r>
            <a:r>
              <a:rPr lang="en-US" sz="3600" dirty="0" smtClean="0">
                <a:solidFill>
                  <a:schemeClr val="tx2"/>
                </a:solidFill>
              </a:rPr>
              <a:t> </a:t>
            </a:r>
            <a:r>
              <a:rPr lang="en-US" sz="3600" dirty="0" err="1" smtClean="0">
                <a:solidFill>
                  <a:schemeClr val="tx2"/>
                </a:solidFill>
              </a:rPr>
              <a:t>tứ</a:t>
            </a:r>
            <a:r>
              <a:rPr lang="en-US" sz="3600" dirty="0" smtClean="0">
                <a:solidFill>
                  <a:schemeClr val="tx2"/>
                </a:solidFill>
              </a:rPr>
              <a:t> </a:t>
            </a:r>
            <a:r>
              <a:rPr lang="en-US" sz="3600" dirty="0" err="1" smtClean="0">
                <a:solidFill>
                  <a:schemeClr val="tx2"/>
                </a:solidFill>
              </a:rPr>
              <a:t>giác</a:t>
            </a:r>
            <a:r>
              <a:rPr lang="en-US" sz="3600" dirty="0" smtClean="0">
                <a:solidFill>
                  <a:schemeClr val="tx2"/>
                </a:solidFill>
              </a:rPr>
              <a:t> </a:t>
            </a:r>
            <a:r>
              <a:rPr lang="en-US" sz="3600" dirty="0" err="1" smtClean="0">
                <a:solidFill>
                  <a:schemeClr val="tx2"/>
                </a:solidFill>
              </a:rPr>
              <a:t>đó</a:t>
            </a:r>
            <a:r>
              <a:rPr lang="en-US" sz="3600" dirty="0" smtClean="0">
                <a:solidFill>
                  <a:schemeClr val="tx2"/>
                </a:solidFill>
              </a:rPr>
              <a:t> </a:t>
            </a:r>
            <a:r>
              <a:rPr lang="en-US" sz="3600" dirty="0" err="1" smtClean="0">
                <a:solidFill>
                  <a:schemeClr val="tx2"/>
                </a:solidFill>
              </a:rPr>
              <a:t>là</a:t>
            </a:r>
            <a:r>
              <a:rPr lang="en-US" sz="3600" dirty="0" smtClean="0">
                <a:solidFill>
                  <a:schemeClr val="tx2"/>
                </a:solidFill>
              </a:rPr>
              <a:t> </a:t>
            </a:r>
            <a:r>
              <a:rPr lang="en-US" sz="3600" dirty="0" err="1" smtClean="0">
                <a:solidFill>
                  <a:schemeClr val="tx2"/>
                </a:solidFill>
              </a:rPr>
              <a:t>hình</a:t>
            </a:r>
            <a:r>
              <a:rPr lang="en-US" sz="3600" dirty="0" smtClean="0">
                <a:solidFill>
                  <a:schemeClr val="tx2"/>
                </a:solidFill>
              </a:rPr>
              <a:t> </a:t>
            </a:r>
            <a:r>
              <a:rPr lang="en-US" sz="3600" dirty="0" err="1" smtClean="0">
                <a:solidFill>
                  <a:schemeClr val="tx2"/>
                </a:solidFill>
              </a:rPr>
              <a:t>chữ</a:t>
            </a:r>
            <a:r>
              <a:rPr lang="en-US" sz="3600" dirty="0" smtClean="0">
                <a:solidFill>
                  <a:schemeClr val="tx2"/>
                </a:solidFill>
              </a:rPr>
              <a:t> </a:t>
            </a:r>
            <a:r>
              <a:rPr lang="en-US" sz="3600" dirty="0" err="1" smtClean="0">
                <a:solidFill>
                  <a:schemeClr val="tx2"/>
                </a:solidFill>
              </a:rPr>
              <a:t>nhật</a:t>
            </a:r>
            <a:r>
              <a:rPr lang="en-US" sz="3600" dirty="0" smtClean="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17136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305498" y="-221917"/>
            <a:ext cx="9868748" cy="2591767"/>
            <a:chOff x="1260486" y="93213"/>
            <a:chExt cx="9868748"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Tại</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sao</a:t>
              </a:r>
              <a:r>
                <a:rPr lang="en-US" sz="2800" dirty="0" smtClean="0">
                  <a:effectLst/>
                  <a:latin typeface="Times New Roman" panose="02020603050405020304" pitchFamily="18" charset="0"/>
                  <a:ea typeface="Liberation Mono"/>
                  <a:cs typeface="Liberation Mono"/>
                </a:rPr>
                <a:t>?</a:t>
              </a:r>
              <a:endParaRPr lang="en-US" sz="1600" dirty="0" smtClean="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smtClean="0">
                  <a:solidFill>
                    <a:srgbClr val="FFA187">
                      <a:lumMod val="50000"/>
                    </a:srgbClr>
                  </a:solidFill>
                  <a:latin typeface="Arial"/>
                  <a:cs typeface="Arial"/>
                  <a:sym typeface="Arial"/>
                </a:rPr>
                <a:t>HĐ2</a:t>
              </a:r>
              <a:endParaRPr lang="en-US" sz="2667" b="1" kern="0" dirty="0">
                <a:solidFill>
                  <a:srgbClr val="FFA187">
                    <a:lumMod val="50000"/>
                  </a:srgbClr>
                </a:solidFill>
                <a:latin typeface="Arial"/>
                <a:cs typeface="Arial"/>
                <a:sym typeface="Arial"/>
              </a:endParaRPr>
            </a:p>
          </p:txBody>
        </p:sp>
      </p:grpSp>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pic>
        <p:nvPicPr>
          <p:cNvPr id="17" name="Picture 16"/>
          <p:cNvPicPr>
            <a:picLocks noChangeAspect="1"/>
          </p:cNvPicPr>
          <p:nvPr/>
        </p:nvPicPr>
        <p:blipFill>
          <a:blip r:embed="rId7"/>
          <a:stretch>
            <a:fillRect/>
          </a:stretch>
        </p:blipFill>
        <p:spPr>
          <a:xfrm>
            <a:off x="8354618" y="1703309"/>
            <a:ext cx="3837382" cy="2552223"/>
          </a:xfrm>
          <a:prstGeom prst="rect">
            <a:avLst/>
          </a:prstGeom>
        </p:spPr>
      </p:pic>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sp>
        <p:nvSpPr>
          <p:cNvPr id="5" name="Rounded Rectangular Callout 4"/>
          <p:cNvSpPr/>
          <p:nvPr/>
        </p:nvSpPr>
        <p:spPr>
          <a:xfrm rot="21379877">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smtClean="0">
                <a:solidFill>
                  <a:srgbClr val="FFFFFF"/>
                </a:solidFill>
                <a:latin typeface="Arial"/>
                <a:sym typeface="Arial"/>
              </a:rPr>
              <a:t>Định</a:t>
            </a:r>
            <a:r>
              <a:rPr lang="en-US" sz="2667" b="1" kern="0" dirty="0" smtClean="0">
                <a:solidFill>
                  <a:srgbClr val="FFFFFF"/>
                </a:solidFill>
                <a:latin typeface="Arial"/>
                <a:sym typeface="Arial"/>
              </a:rPr>
              <a:t> </a:t>
            </a:r>
            <a:r>
              <a:rPr lang="en-US" sz="2667" b="1" kern="0" dirty="0" err="1" smtClean="0">
                <a:solidFill>
                  <a:srgbClr val="FFFFFF"/>
                </a:solidFill>
                <a:latin typeface="Arial"/>
                <a:sym typeface="Arial"/>
              </a:rPr>
              <a:t>lí</a:t>
            </a:r>
            <a:r>
              <a:rPr lang="en-US" sz="2667" b="1" kern="0" dirty="0" smtClean="0">
                <a:solidFill>
                  <a:srgbClr val="FFFFFF"/>
                </a:solidFill>
                <a:latin typeface="Arial"/>
                <a:sym typeface="Arial"/>
              </a:rPr>
              <a:t> 1:</a:t>
            </a:r>
            <a:endParaRPr lang="en-US" sz="2667" b="1" kern="0" dirty="0">
              <a:solidFill>
                <a:srgbClr val="FFFFFF"/>
              </a:solidFill>
              <a:latin typeface="Arial"/>
              <a:sym typeface="Arial"/>
            </a:endParaRPr>
          </a:p>
        </p:txBody>
      </p:sp>
      <p:pic>
        <p:nvPicPr>
          <p:cNvPr id="3" name="Picture 2"/>
          <p:cNvPicPr>
            <a:picLocks noChangeAspect="1"/>
          </p:cNvPicPr>
          <p:nvPr/>
        </p:nvPicPr>
        <p:blipFill>
          <a:blip r:embed="rId3"/>
          <a:stretch>
            <a:fillRect/>
          </a:stretch>
        </p:blipFill>
        <p:spPr>
          <a:xfrm>
            <a:off x="3514084" y="93747"/>
            <a:ext cx="3260270" cy="2332661"/>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a:t>
            </a:r>
            <a:endPar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774851" y="2642758"/>
            <a:ext cx="7961944" cy="3046988"/>
          </a:xfrm>
          <a:prstGeom prst="rect">
            <a:avLst/>
          </a:prstGeom>
        </p:spPr>
        <p:txBody>
          <a:bodyPr wrap="square">
            <a:spAutoFit/>
          </a:bodyPr>
          <a:lstStyle/>
          <a:p>
            <a:pPr algn="just" defTabSz="1219170">
              <a:lnSpc>
                <a:spcPct val="150000"/>
              </a:lnSpc>
              <a:buClr>
                <a:srgbClr val="000000"/>
              </a:buClr>
            </a:pPr>
            <a:r>
              <a:rPr lang="vi-VN" sz="3200" kern="0" dirty="0" smtClean="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a:t>
            </a:r>
            <a:r>
              <a:rPr lang="en-US" sz="3200" kern="0" dirty="0" smtClean="0">
                <a:solidFill>
                  <a:srgbClr val="000000"/>
                </a:solidFill>
                <a:latin typeface="Arial"/>
                <a:cs typeface="Arial"/>
                <a:sym typeface="Arial"/>
              </a:rPr>
              <a:t> </a:t>
            </a:r>
            <a:r>
              <a:rPr lang="vi-VN" sz="3200" kern="0" dirty="0" smtClean="0">
                <a:solidFill>
                  <a:srgbClr val="000000"/>
                </a:solidFill>
                <a:latin typeface="Arial"/>
                <a:cs typeface="Arial"/>
                <a:sym typeface="Arial"/>
              </a:rPr>
              <a:t>Hai đường chéo bằng nhau.</a:t>
            </a:r>
            <a:r>
              <a:rPr lang="en-US" sz="3200" kern="0" dirty="0" smtClean="0">
                <a:solidFill>
                  <a:srgbClr val="000000"/>
                </a:solidFill>
                <a:cs typeface="Arial"/>
                <a:sym typeface="Arial"/>
              </a:rPr>
              <a:t> </a:t>
            </a:r>
            <a:r>
              <a:rPr lang="vi-VN" sz="3200" kern="0" dirty="0" smtClean="0">
                <a:solidFill>
                  <a:srgbClr val="000000"/>
                </a:solidFill>
                <a:latin typeface="Arial"/>
                <a:cs typeface="Arial"/>
                <a:sym typeface="Arial"/>
              </a:rPr>
              <a:t>Hai đường chéo cắt nhau tại trung điểm </a:t>
            </a:r>
            <a:r>
              <a:rPr lang="vi-VN" sz="3200" kern="0" smtClean="0">
                <a:solidFill>
                  <a:srgbClr val="000000"/>
                </a:solidFill>
                <a:latin typeface="Arial"/>
                <a:cs typeface="Arial"/>
                <a:sym typeface="Arial"/>
              </a:rPr>
              <a:t>mỗi đường</a:t>
            </a:r>
            <a:r>
              <a:rPr lang="en-US" sz="3200" kern="0" smtClean="0">
                <a:solidFill>
                  <a:srgbClr val="000000"/>
                </a:solidFill>
                <a:latin typeface="Arial"/>
                <a:cs typeface="Arial"/>
                <a:sym typeface="Arial"/>
              </a:rPr>
              <a:t>.</a:t>
            </a:r>
            <a:endParaRPr lang="en-US" sz="3200" kern="0" dirty="0">
              <a:solidFill>
                <a:srgbClr val="000000"/>
              </a:solidFill>
              <a:latin typeface="Arial"/>
              <a:cs typeface="Arial"/>
              <a:sym typeface="Arial"/>
            </a:endParaRPr>
          </a:p>
        </p:txBody>
      </p:sp>
    </p:spTree>
    <p:extLst>
      <p:ext uri="{BB962C8B-B14F-4D97-AF65-F5344CB8AC3E}">
        <p14:creationId xmlns:p14="http://schemas.microsoft.com/office/powerpoint/2010/main" val="2773814204"/>
      </p:ext>
    </p:extLst>
  </p:cSld>
  <p:clrMapOvr>
    <a:masterClrMapping/>
  </p:clrMapOvr>
  <p:transition spd="slow">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1678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141957" y="2583521"/>
            <a:ext cx="4562475" cy="3257550"/>
          </a:xfrm>
          <a:prstGeom prst="rect">
            <a:avLst/>
          </a:prstGeom>
        </p:spPr>
      </p:pic>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Ví</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dụ</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a:solidFill>
                  <a:srgbClr val="C00000"/>
                </a:solidFill>
                <a:latin typeface="Times New Roman" panose="02020603050405020304" pitchFamily="18" charset="0"/>
                <a:cs typeface="Times New Roman" panose="02020603050405020304" pitchFamily="18" charset="0"/>
                <a:sym typeface="Arial"/>
              </a:rPr>
              <a:t>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0089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smtClean="0">
                <a:solidFill>
                  <a:srgbClr val="000000"/>
                </a:solidFill>
                <a:latin typeface="+mj-lt"/>
                <a:cs typeface="Arial"/>
                <a:sym typeface="Arial"/>
              </a:rPr>
              <a:t>Cho hình chữ nhật ABCD, hai đường chéo AC và BD cắt nhau tại O. Chứng minh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OAB =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grpSp>
        <p:nvGrpSpPr>
          <p:cNvPr id="4" name="Group 3"/>
          <p:cNvGrpSpPr/>
          <p:nvPr/>
        </p:nvGrpSpPr>
        <p:grpSpPr>
          <a:xfrm>
            <a:off x="386535" y="3006565"/>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smtClean="0">
                  <a:solidFill>
                    <a:srgbClr val="000000"/>
                  </a:solidFill>
                  <a:cs typeface="Arial"/>
                  <a:sym typeface="Arial"/>
                </a:rPr>
                <a:t>Vì</a:t>
              </a:r>
              <a:r>
                <a:rPr lang="en-US" sz="2667" kern="0" dirty="0" smtClean="0">
                  <a:solidFill>
                    <a:srgbClr val="000000"/>
                  </a:solidFill>
                  <a:cs typeface="Arial"/>
                  <a:sym typeface="Arial"/>
                </a:rPr>
                <a:t> </a:t>
              </a:r>
              <a:r>
                <a:rPr lang="en-US" sz="2667" kern="0" dirty="0">
                  <a:solidFill>
                    <a:srgbClr val="000000"/>
                  </a:solidFill>
                  <a:cs typeface="Arial"/>
                  <a:sym typeface="Arial"/>
                </a:rPr>
                <a:t>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smtClean="0">
                  <a:solidFill>
                    <a:srgbClr val="000000"/>
                  </a:solidFill>
                  <a:cs typeface="Arial"/>
                  <a:sym typeface="Arial"/>
                </a:rPr>
                <a:t>nên</a:t>
              </a:r>
              <a:r>
                <a:rPr lang="en-US" sz="2667" kern="0" dirty="0" smtClean="0">
                  <a:solidFill>
                    <a:srgbClr val="000000"/>
                  </a:solidFill>
                  <a:cs typeface="Arial"/>
                  <a:sym typeface="Arial"/>
                </a:rPr>
                <a:t>: AC=BD;</a:t>
              </a:r>
              <a:endParaRPr lang="en-US" sz="2667" kern="0" dirty="0">
                <a:solidFill>
                  <a:srgbClr val="000000"/>
                </a:solidFill>
                <a:cs typeface="Arial"/>
                <a:sym typeface="Arial"/>
              </a:endParaRPr>
            </a:p>
            <a:p>
              <a:pPr defTabSz="1219170">
                <a:lnSpc>
                  <a:spcPct val="150000"/>
                </a:lnSpc>
                <a:buClr>
                  <a:srgbClr val="000000"/>
                </a:buClr>
              </a:pPr>
              <a:r>
                <a:rPr lang="en-US" sz="2667" kern="0" dirty="0">
                  <a:solidFill>
                    <a:srgbClr val="000000"/>
                  </a:solidFill>
                  <a:cs typeface="Arial"/>
                  <a:sym typeface="Arial"/>
                </a:rPr>
                <a:t>OA = OC </a:t>
              </a:r>
              <a:r>
                <a:rPr lang="en-US" sz="2667" kern="0" dirty="0" smtClean="0">
                  <a:solidFill>
                    <a:srgbClr val="000000"/>
                  </a:solidFill>
                  <a:cs typeface="Arial"/>
                  <a:sym typeface="Arial"/>
                </a:rPr>
                <a:t>=   AC </a:t>
              </a:r>
              <a:r>
                <a:rPr lang="en-US" sz="2667" kern="0" dirty="0">
                  <a:solidFill>
                    <a:srgbClr val="000000"/>
                  </a:solidFill>
                  <a:cs typeface="Arial"/>
                  <a:sym typeface="Arial"/>
                </a:rPr>
                <a:t>= </a:t>
              </a:r>
              <a:r>
                <a:rPr lang="en-US" sz="2667" kern="0" dirty="0" smtClean="0">
                  <a:solidFill>
                    <a:srgbClr val="000000"/>
                  </a:solidFill>
                  <a:cs typeface="Arial"/>
                  <a:sym typeface="Arial"/>
                </a:rPr>
                <a:t>   BD </a:t>
              </a:r>
              <a:r>
                <a:rPr lang="en-US" sz="2667" kern="0" dirty="0">
                  <a:solidFill>
                    <a:srgbClr val="000000"/>
                  </a:solidFill>
                  <a:cs typeface="Arial"/>
                  <a:sym typeface="Arial"/>
                </a:rPr>
                <a:t>= OB = OD. </a:t>
              </a:r>
            </a:p>
            <a:p>
              <a:pPr defTabSz="1219170">
                <a:lnSpc>
                  <a:spcPct val="150000"/>
                </a:lnSpc>
                <a:buClr>
                  <a:srgbClr val="000000"/>
                </a:buClr>
              </a:pPr>
              <a:r>
                <a:rPr lang="en-US" sz="2667" kern="0" dirty="0" smtClean="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a:t>
              </a:r>
              <a:r>
                <a:rPr lang="en-US" sz="2667" kern="0" dirty="0" smtClean="0">
                  <a:solidFill>
                    <a:srgbClr val="000000"/>
                  </a:solidFill>
                  <a:cs typeface="Arial"/>
                  <a:sym typeface="Arial"/>
                </a:rPr>
                <a:t> OAB </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a:solidFill>
                    <a:srgbClr val="000000"/>
                  </a:solidFill>
                  <a:cs typeface="Arial"/>
                  <a:sym typeface="Arial"/>
                </a:rPr>
                <a:t>(</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20" name="Picture 19"/>
          <p:cNvPicPr>
            <a:picLocks noChangeAspect="1"/>
          </p:cNvPicPr>
          <p:nvPr/>
        </p:nvPicPr>
        <p:blipFill>
          <a:blip r:embed="rId6"/>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pic>
        <p:nvPicPr>
          <p:cNvPr id="23" name="Picture 22"/>
          <p:cNvPicPr>
            <a:picLocks noChangeAspect="1"/>
          </p:cNvPicPr>
          <p:nvPr/>
        </p:nvPicPr>
        <p:blipFill>
          <a:blip r:embed="rId7"/>
          <a:stretch>
            <a:fillRect/>
          </a:stretch>
        </p:blipFill>
        <p:spPr>
          <a:xfrm>
            <a:off x="7107234" y="2564271"/>
            <a:ext cx="4575220" cy="3273483"/>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16" name="Hình chữ nhật: Góc Tròn 15">
            <a:extLst>
              <a:ext uri="{FF2B5EF4-FFF2-40B4-BE49-F238E27FC236}">
                <a16:creationId xmlns=""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0" name="Object 19"/>
          <p:cNvGraphicFramePr>
            <a:graphicFrameLocks noChangeAspect="1"/>
          </p:cNvGraphicFramePr>
          <p:nvPr/>
        </p:nvGraphicFramePr>
        <p:xfrm>
          <a:off x="1755002" y="2745892"/>
          <a:ext cx="460340" cy="452499"/>
        </p:xfrm>
        <a:graphic>
          <a:graphicData uri="http://schemas.openxmlformats.org/presentationml/2006/ole">
            <mc:AlternateContent xmlns:mc="http://schemas.openxmlformats.org/markup-compatibility/2006">
              <mc:Choice xmlns:v="urn:schemas-microsoft-com:vml" Requires="v">
                <p:oleObj spid="_x0000_s3114" name="Equation" r:id="rId5" imgW="152268" imgH="164957" progId="Equation.DSMT4">
                  <p:embed/>
                </p:oleObj>
              </mc:Choice>
              <mc:Fallback>
                <p:oleObj name="Equation" r:id="rId5" imgW="152268" imgH="164957" progId="Equation.DSMT4">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002" y="2745892"/>
                        <a:ext cx="460340" cy="452499"/>
                      </a:xfrm>
                      <a:prstGeom prst="rect">
                        <a:avLst/>
                      </a:prstGeom>
                      <a:noFill/>
                    </p:spPr>
                  </p:pic>
                </p:oleObj>
              </mc:Fallback>
            </mc:AlternateContent>
          </a:graphicData>
        </a:graphic>
      </p:graphicFrame>
      <p:pic>
        <p:nvPicPr>
          <p:cNvPr id="2" name="Picture 1"/>
          <p:cNvPicPr>
            <a:picLocks noChangeAspect="1"/>
          </p:cNvPicPr>
          <p:nvPr/>
        </p:nvPicPr>
        <p:blipFill>
          <a:blip r:embed="rId7"/>
          <a:stretch>
            <a:fillRect/>
          </a:stretch>
        </p:blipFill>
        <p:spPr>
          <a:xfrm>
            <a:off x="1078889" y="1757868"/>
            <a:ext cx="5014181" cy="3868353"/>
          </a:xfrm>
          <a:prstGeom prst="rect">
            <a:avLst/>
          </a:prstGeom>
        </p:spPr>
      </p:pic>
      <p:sp>
        <p:nvSpPr>
          <p:cNvPr id="3" name="TextBox 2"/>
          <p:cNvSpPr txBox="1"/>
          <p:nvPr/>
        </p:nvSpPr>
        <p:spPr>
          <a:xfrm>
            <a:off x="6295292" y="1978269"/>
            <a:ext cx="5776546" cy="4154984"/>
          </a:xfrm>
          <a:prstGeom prst="rect">
            <a:avLst/>
          </a:prstGeom>
          <a:noFill/>
        </p:spPr>
        <p:txBody>
          <a:bodyPr wrap="square" rtlCol="0">
            <a:spAutoFit/>
          </a:bodyPr>
          <a:lstStyle/>
          <a:p>
            <a:r>
              <a:rPr lang="en-US" sz="2400" b="1" dirty="0" smtClean="0"/>
              <a:t>THẢO LUẬN NHÓM 4 BẠN</a:t>
            </a:r>
          </a:p>
          <a:p>
            <a:r>
              <a:rPr lang="en-US" sz="2400" b="1" dirty="0" err="1" smtClean="0"/>
              <a:t>Yêu</a:t>
            </a:r>
            <a:r>
              <a:rPr lang="en-US" sz="2400" b="1" dirty="0" smtClean="0"/>
              <a:t> </a:t>
            </a:r>
            <a:r>
              <a:rPr lang="en-US" sz="2400" b="1" dirty="0" err="1" smtClean="0"/>
              <a:t>cầu</a:t>
            </a:r>
            <a:r>
              <a:rPr lang="en-US" sz="2400" b="1" dirty="0" smtClean="0"/>
              <a:t>: </a:t>
            </a:r>
          </a:p>
          <a:p>
            <a:r>
              <a:rPr lang="en-US" sz="2400" b="1" dirty="0" smtClean="0"/>
              <a:t>+ </a:t>
            </a:r>
            <a:r>
              <a:rPr lang="en-US" sz="2400" b="1" dirty="0" err="1" smtClean="0"/>
              <a:t>Thời</a:t>
            </a:r>
            <a:r>
              <a:rPr lang="en-US" sz="2400" b="1" dirty="0" smtClean="0"/>
              <a:t> </a:t>
            </a:r>
            <a:r>
              <a:rPr lang="en-US" sz="2400" b="1" dirty="0" err="1" smtClean="0"/>
              <a:t>gian</a:t>
            </a:r>
            <a:r>
              <a:rPr lang="en-US" sz="2400" b="1" dirty="0" smtClean="0"/>
              <a:t> 2 </a:t>
            </a:r>
            <a:r>
              <a:rPr lang="en-US" sz="2400" b="1" dirty="0" err="1"/>
              <a:t>p</a:t>
            </a:r>
            <a:r>
              <a:rPr lang="en-US" sz="2400" b="1" dirty="0" err="1" smtClean="0"/>
              <a:t>hút</a:t>
            </a:r>
            <a:r>
              <a:rPr lang="en-US" sz="2400" b="1" dirty="0" smtClean="0"/>
              <a:t> </a:t>
            </a:r>
            <a:r>
              <a:rPr lang="en-US" sz="2400" b="1" dirty="0" err="1" smtClean="0"/>
              <a:t>thực</a:t>
            </a:r>
            <a:r>
              <a:rPr lang="en-US" sz="2400" b="1" dirty="0" smtClean="0"/>
              <a:t> </a:t>
            </a:r>
            <a:r>
              <a:rPr lang="en-US" sz="2400" b="1" dirty="0" err="1" smtClean="0"/>
              <a:t>hiện</a:t>
            </a:r>
            <a:r>
              <a:rPr lang="en-US" sz="2400" b="1" dirty="0" smtClean="0"/>
              <a:t> </a:t>
            </a:r>
            <a:r>
              <a:rPr lang="en-US" sz="2400" b="1" dirty="0" err="1" smtClean="0"/>
              <a:t>cá</a:t>
            </a:r>
            <a:r>
              <a:rPr lang="en-US" sz="2400" b="1" dirty="0" smtClean="0"/>
              <a:t> </a:t>
            </a:r>
            <a:r>
              <a:rPr lang="en-US" sz="2400" b="1" dirty="0" err="1" smtClean="0"/>
              <a:t>nhân</a:t>
            </a:r>
            <a:r>
              <a:rPr lang="en-US" sz="2400" b="1" dirty="0" smtClean="0"/>
              <a:t> </a:t>
            </a:r>
            <a:r>
              <a:rPr lang="en-US" sz="2400" b="1" dirty="0" err="1" smtClean="0"/>
              <a:t>yêu</a:t>
            </a:r>
            <a:r>
              <a:rPr lang="en-US" sz="2400" b="1" dirty="0" smtClean="0"/>
              <a:t> </a:t>
            </a:r>
            <a:r>
              <a:rPr lang="en-US" sz="2400" b="1" dirty="0" err="1" smtClean="0"/>
              <a:t>cầu</a:t>
            </a:r>
            <a:r>
              <a:rPr lang="en-US" sz="2400" b="1" dirty="0" smtClean="0"/>
              <a:t> </a:t>
            </a:r>
            <a:r>
              <a:rPr lang="en-US" sz="2400" b="1" dirty="0" err="1" smtClean="0"/>
              <a:t>giáo</a:t>
            </a:r>
            <a:r>
              <a:rPr lang="en-US" sz="2400" b="1" dirty="0" smtClean="0"/>
              <a:t> </a:t>
            </a:r>
            <a:r>
              <a:rPr lang="en-US" sz="2400" b="1" dirty="0" err="1" smtClean="0"/>
              <a:t>viên</a:t>
            </a:r>
            <a:r>
              <a:rPr lang="en-US" sz="2400" b="1" dirty="0" smtClean="0"/>
              <a:t>.</a:t>
            </a:r>
          </a:p>
          <a:p>
            <a:r>
              <a:rPr lang="en-US" sz="2400" b="1" dirty="0" smtClean="0"/>
              <a:t>+ </a:t>
            </a:r>
            <a:r>
              <a:rPr lang="en-US" sz="2400" b="1" dirty="0" err="1" smtClean="0"/>
              <a:t>Thời</a:t>
            </a:r>
            <a:r>
              <a:rPr lang="en-US" sz="2400" b="1" dirty="0" smtClean="0"/>
              <a:t> </a:t>
            </a:r>
            <a:r>
              <a:rPr lang="en-US" sz="2400" b="1" dirty="0" err="1" smtClean="0"/>
              <a:t>gian</a:t>
            </a:r>
            <a:r>
              <a:rPr lang="en-US" sz="2400" b="1" dirty="0" smtClean="0"/>
              <a:t> 1 </a:t>
            </a:r>
            <a:r>
              <a:rPr lang="en-US" sz="2400" b="1" dirty="0" err="1" smtClean="0"/>
              <a:t>phút</a:t>
            </a:r>
            <a:r>
              <a:rPr lang="en-US" sz="2400" b="1" dirty="0" smtClean="0"/>
              <a:t> </a:t>
            </a:r>
            <a:r>
              <a:rPr lang="en-US" sz="2400" b="1" dirty="0" err="1" smtClean="0"/>
              <a:t>thảo</a:t>
            </a:r>
            <a:r>
              <a:rPr lang="en-US" sz="2400" b="1" dirty="0" smtClean="0"/>
              <a:t> </a:t>
            </a:r>
            <a:r>
              <a:rPr lang="en-US" sz="2400" b="1" dirty="0" err="1" smtClean="0"/>
              <a:t>luận</a:t>
            </a:r>
            <a:r>
              <a:rPr lang="en-US" sz="2400" b="1" dirty="0" smtClean="0"/>
              <a:t> </a:t>
            </a:r>
            <a:r>
              <a:rPr lang="en-US" sz="2400" b="1" dirty="0" err="1" smtClean="0"/>
              <a:t>và</a:t>
            </a:r>
            <a:r>
              <a:rPr lang="en-US" sz="2400" b="1" dirty="0" smtClean="0"/>
              <a:t> </a:t>
            </a:r>
            <a:r>
              <a:rPr lang="en-US" sz="2400" b="1" dirty="0" err="1" smtClean="0"/>
              <a:t>đưa</a:t>
            </a:r>
            <a:r>
              <a:rPr lang="en-US" sz="2400" b="1" dirty="0" smtClean="0"/>
              <a:t> </a:t>
            </a:r>
            <a:r>
              <a:rPr lang="en-US" sz="2400" b="1" dirty="0" err="1" smtClean="0"/>
              <a:t>ra</a:t>
            </a:r>
            <a:r>
              <a:rPr lang="en-US" sz="2400" b="1" dirty="0" smtClean="0"/>
              <a:t> ý </a:t>
            </a:r>
            <a:r>
              <a:rPr lang="en-US" sz="2400" b="1" dirty="0" err="1" smtClean="0"/>
              <a:t>kiến</a:t>
            </a:r>
            <a:r>
              <a:rPr lang="en-US" sz="2400" b="1" dirty="0" smtClean="0"/>
              <a:t> </a:t>
            </a:r>
            <a:r>
              <a:rPr lang="en-US" sz="2400" b="1" dirty="0" err="1" smtClean="0"/>
              <a:t>chung</a:t>
            </a:r>
            <a:r>
              <a:rPr lang="en-US" sz="2400" b="1" dirty="0" smtClean="0"/>
              <a:t> </a:t>
            </a:r>
            <a:r>
              <a:rPr lang="en-US" sz="2400" b="1" dirty="0" err="1" smtClean="0"/>
              <a:t>cho</a:t>
            </a:r>
            <a:r>
              <a:rPr lang="en-US" sz="2400" b="1" dirty="0" smtClean="0"/>
              <a:t> </a:t>
            </a:r>
            <a:r>
              <a:rPr lang="en-US" sz="2400" b="1" dirty="0" err="1" smtClean="0"/>
              <a:t>toàn</a:t>
            </a:r>
            <a:r>
              <a:rPr lang="en-US" sz="2400" b="1" dirty="0" smtClean="0"/>
              <a:t> </a:t>
            </a:r>
            <a:r>
              <a:rPr lang="en-US" sz="2400" b="1" dirty="0" err="1" smtClean="0"/>
              <a:t>nhóm</a:t>
            </a:r>
            <a:r>
              <a:rPr lang="en-US" sz="2400" b="1" dirty="0" smtClean="0"/>
              <a:t> (</a:t>
            </a:r>
            <a:r>
              <a:rPr lang="en-US" sz="2400" b="1" dirty="0" err="1" smtClean="0"/>
              <a:t>Nhóm</a:t>
            </a:r>
            <a:r>
              <a:rPr lang="en-US" sz="2400" b="1" dirty="0" smtClean="0"/>
              <a:t> </a:t>
            </a:r>
            <a:r>
              <a:rPr lang="en-US" sz="2400" b="1" dirty="0" err="1" smtClean="0"/>
              <a:t>trướng</a:t>
            </a:r>
            <a:r>
              <a:rPr lang="en-US" sz="2400" b="1" dirty="0" smtClean="0"/>
              <a:t> </a:t>
            </a:r>
            <a:r>
              <a:rPr lang="en-US" sz="2400" b="1" dirty="0" err="1" smtClean="0"/>
              <a:t>sẽ</a:t>
            </a:r>
            <a:r>
              <a:rPr lang="en-US" sz="2400" b="1" dirty="0" smtClean="0"/>
              <a:t> </a:t>
            </a:r>
            <a:r>
              <a:rPr lang="en-US" sz="2400" b="1" dirty="0" err="1" smtClean="0"/>
              <a:t>ghi</a:t>
            </a:r>
            <a:r>
              <a:rPr lang="en-US" sz="2400" b="1" dirty="0" smtClean="0"/>
              <a:t> </a:t>
            </a:r>
            <a:r>
              <a:rPr lang="en-US" sz="2400" b="1" dirty="0" err="1" smtClean="0"/>
              <a:t>vào</a:t>
            </a:r>
            <a:r>
              <a:rPr lang="en-US" sz="2400" b="1" dirty="0" smtClean="0"/>
              <a:t> ô ý </a:t>
            </a:r>
            <a:r>
              <a:rPr lang="en-US" sz="2400" b="1" dirty="0" err="1" smtClean="0"/>
              <a:t>kiến</a:t>
            </a:r>
            <a:r>
              <a:rPr lang="en-US" sz="2400" b="1" dirty="0" smtClean="0"/>
              <a:t> </a:t>
            </a:r>
            <a:r>
              <a:rPr lang="en-US" sz="2400" b="1" dirty="0" err="1" smtClean="0"/>
              <a:t>chung</a:t>
            </a:r>
            <a:r>
              <a:rPr lang="en-US" sz="2400" b="1" dirty="0" smtClean="0"/>
              <a:t>).</a:t>
            </a:r>
          </a:p>
          <a:p>
            <a:r>
              <a:rPr lang="en-US" sz="2400" b="1" dirty="0" smtClean="0"/>
              <a:t>+ </a:t>
            </a:r>
            <a:r>
              <a:rPr lang="en-US" sz="2400" b="1" dirty="0" err="1" smtClean="0"/>
              <a:t>Sau</a:t>
            </a:r>
            <a:r>
              <a:rPr lang="en-US" sz="2400" b="1" dirty="0" smtClean="0"/>
              <a:t> </a:t>
            </a:r>
            <a:r>
              <a:rPr lang="en-US" sz="2400" b="1" dirty="0" err="1" smtClean="0"/>
              <a:t>khi</a:t>
            </a:r>
            <a:r>
              <a:rPr lang="en-US" sz="2400" b="1" dirty="0" smtClean="0"/>
              <a:t> </a:t>
            </a:r>
            <a:r>
              <a:rPr lang="en-US" sz="2400" b="1" dirty="0" err="1" smtClean="0"/>
              <a:t>sửa</a:t>
            </a:r>
            <a:r>
              <a:rPr lang="en-US" sz="2400" b="1" dirty="0" smtClean="0"/>
              <a:t> </a:t>
            </a:r>
            <a:r>
              <a:rPr lang="en-US" sz="2400" b="1" dirty="0" err="1" smtClean="0"/>
              <a:t>bài</a:t>
            </a:r>
            <a:r>
              <a:rPr lang="en-US" sz="2400" b="1" dirty="0" smtClean="0"/>
              <a:t>, </a:t>
            </a:r>
            <a:r>
              <a:rPr lang="en-US" sz="2400" b="1" dirty="0" err="1" smtClean="0"/>
              <a:t>nhóm</a:t>
            </a:r>
            <a:r>
              <a:rPr lang="en-US" sz="2400" b="1" dirty="0" smtClean="0"/>
              <a:t> </a:t>
            </a:r>
            <a:r>
              <a:rPr lang="en-US" sz="2400" b="1" dirty="0" err="1" smtClean="0"/>
              <a:t>trưởng</a:t>
            </a:r>
            <a:r>
              <a:rPr lang="en-US" sz="2400" b="1" dirty="0" smtClean="0"/>
              <a:t> </a:t>
            </a:r>
            <a:r>
              <a:rPr lang="en-US" sz="2400" b="1" dirty="0" err="1" smtClean="0"/>
              <a:t>viết</a:t>
            </a:r>
            <a:r>
              <a:rPr lang="en-US" sz="2400" b="1" dirty="0" smtClean="0"/>
              <a:t> </a:t>
            </a:r>
            <a:r>
              <a:rPr lang="en-US" sz="2400" b="1" dirty="0" err="1" smtClean="0"/>
              <a:t>lỗi</a:t>
            </a:r>
            <a:r>
              <a:rPr lang="en-US" sz="2400" b="1" dirty="0" smtClean="0"/>
              <a:t> </a:t>
            </a:r>
            <a:r>
              <a:rPr lang="en-US" sz="2400" b="1" dirty="0" err="1" smtClean="0"/>
              <a:t>sai</a:t>
            </a:r>
            <a:r>
              <a:rPr lang="en-US" sz="2400" b="1" dirty="0" smtClean="0"/>
              <a:t> </a:t>
            </a:r>
            <a:r>
              <a:rPr lang="en-US" sz="2400" b="1" dirty="0" err="1" smtClean="0"/>
              <a:t>cho</a:t>
            </a:r>
            <a:r>
              <a:rPr lang="en-US" sz="2400" b="1" dirty="0" smtClean="0"/>
              <a:t> </a:t>
            </a:r>
            <a:r>
              <a:rPr lang="en-US" sz="2400" b="1" dirty="0" err="1" smtClean="0"/>
              <a:t>mỗi</a:t>
            </a:r>
            <a:r>
              <a:rPr lang="en-US" sz="2400" b="1" dirty="0" smtClean="0"/>
              <a:t> </a:t>
            </a:r>
            <a:r>
              <a:rPr lang="en-US" sz="2400" b="1" dirty="0" err="1" smtClean="0"/>
              <a:t>thành</a:t>
            </a:r>
            <a:r>
              <a:rPr lang="en-US" sz="2400" b="1" dirty="0" smtClean="0"/>
              <a:t> </a:t>
            </a:r>
            <a:r>
              <a:rPr lang="en-US" sz="2400" b="1" dirty="0" err="1" smtClean="0"/>
              <a:t>viên</a:t>
            </a:r>
            <a:r>
              <a:rPr lang="en-US" sz="2400" b="1" dirty="0" smtClean="0"/>
              <a:t>.</a:t>
            </a:r>
          </a:p>
          <a:p>
            <a:r>
              <a:rPr lang="en-US" sz="2400" b="1" dirty="0" smtClean="0">
                <a:sym typeface="Wingdings" panose="05000000000000000000" pitchFamily="2" charset="2"/>
              </a:rPr>
              <a:t> </a:t>
            </a:r>
            <a:r>
              <a:rPr lang="en-US" sz="2400" b="1" dirty="0" err="1" smtClean="0">
                <a:sym typeface="Wingdings" panose="05000000000000000000" pitchFamily="2" charset="2"/>
              </a:rPr>
              <a:t>Nộp</a:t>
            </a:r>
            <a:r>
              <a:rPr lang="en-US" sz="2400" b="1" dirty="0" smtClean="0">
                <a:sym typeface="Wingdings" panose="05000000000000000000" pitchFamily="2" charset="2"/>
              </a:rPr>
              <a:t> </a:t>
            </a:r>
            <a:r>
              <a:rPr lang="en-US" sz="2400" b="1" dirty="0" err="1" smtClean="0">
                <a:sym typeface="Wingdings" panose="05000000000000000000" pitchFamily="2" charset="2"/>
              </a:rPr>
              <a:t>lại</a:t>
            </a:r>
            <a:r>
              <a:rPr lang="en-US" sz="2400" b="1" dirty="0" smtClean="0">
                <a:sym typeface="Wingdings" panose="05000000000000000000" pitchFamily="2" charset="2"/>
              </a:rPr>
              <a:t> </a:t>
            </a:r>
            <a:r>
              <a:rPr lang="en-US" sz="2400" b="1" dirty="0" err="1" smtClean="0">
                <a:sym typeface="Wingdings" panose="05000000000000000000" pitchFamily="2" charset="2"/>
              </a:rPr>
              <a:t>vào</a:t>
            </a:r>
            <a:r>
              <a:rPr lang="en-US" sz="2400" b="1" dirty="0" smtClean="0">
                <a:sym typeface="Wingdings" panose="05000000000000000000" pitchFamily="2" charset="2"/>
              </a:rPr>
              <a:t> </a:t>
            </a:r>
            <a:r>
              <a:rPr lang="en-US" sz="2400" b="1" dirty="0" err="1" smtClean="0">
                <a:sym typeface="Wingdings" panose="05000000000000000000" pitchFamily="2" charset="2"/>
              </a:rPr>
              <a:t>cuối</a:t>
            </a:r>
            <a:r>
              <a:rPr lang="en-US" sz="2400" b="1" dirty="0" smtClean="0">
                <a:sym typeface="Wingdings" panose="05000000000000000000" pitchFamily="2" charset="2"/>
              </a:rPr>
              <a:t> </a:t>
            </a:r>
            <a:r>
              <a:rPr lang="en-US" sz="2400" b="1" dirty="0" err="1" smtClean="0">
                <a:sym typeface="Wingdings" panose="05000000000000000000" pitchFamily="2" charset="2"/>
              </a:rPr>
              <a:t>buổi</a:t>
            </a:r>
            <a:r>
              <a:rPr lang="en-US" sz="2400" b="1" dirty="0" smtClean="0">
                <a:sym typeface="Wingdings" panose="05000000000000000000" pitchFamily="2" charset="2"/>
              </a:rPr>
              <a:t> </a:t>
            </a:r>
            <a:r>
              <a:rPr lang="en-US" sz="2400" b="1" dirty="0" err="1" smtClean="0">
                <a:sym typeface="Wingdings" panose="05000000000000000000" pitchFamily="2" charset="2"/>
              </a:rPr>
              <a:t>học</a:t>
            </a:r>
            <a:r>
              <a:rPr lang="en-US" sz="2400" b="1" dirty="0" smtClean="0">
                <a:sym typeface="Wingdings" panose="05000000000000000000" pitchFamily="2" charset="2"/>
              </a:rPr>
              <a:t> </a:t>
            </a:r>
            <a:r>
              <a:rPr lang="en-US" sz="2400" b="1" dirty="0" err="1" smtClean="0">
                <a:sym typeface="Wingdings" panose="05000000000000000000" pitchFamily="2" charset="2"/>
              </a:rPr>
              <a:t>chấm</a:t>
            </a:r>
            <a:r>
              <a:rPr lang="en-US" sz="2400" b="1" dirty="0" smtClean="0">
                <a:sym typeface="Wingdings" panose="05000000000000000000" pitchFamily="2" charset="2"/>
              </a:rPr>
              <a:t> </a:t>
            </a:r>
            <a:r>
              <a:rPr lang="en-US" sz="2400" b="1" dirty="0" err="1" smtClean="0">
                <a:sym typeface="Wingdings" panose="05000000000000000000" pitchFamily="2" charset="2"/>
              </a:rPr>
              <a:t>theo</a:t>
            </a:r>
            <a:r>
              <a:rPr lang="en-US" sz="2400" b="1" dirty="0" smtClean="0">
                <a:sym typeface="Wingdings" panose="05000000000000000000" pitchFamily="2" charset="2"/>
              </a:rPr>
              <a:t> </a:t>
            </a:r>
            <a:r>
              <a:rPr lang="en-US" sz="2400" b="1" dirty="0" err="1" smtClean="0">
                <a:sym typeface="Wingdings" panose="05000000000000000000" pitchFamily="2" charset="2"/>
              </a:rPr>
              <a:t>mức</a:t>
            </a:r>
            <a:r>
              <a:rPr lang="en-US" sz="2400" b="1" dirty="0" smtClean="0">
                <a:sym typeface="Wingdings" panose="05000000000000000000" pitchFamily="2" charset="2"/>
              </a:rPr>
              <a:t> </a:t>
            </a:r>
            <a:r>
              <a:rPr lang="en-US" sz="2400" b="1" dirty="0" err="1" smtClean="0">
                <a:sym typeface="Wingdings" panose="05000000000000000000" pitchFamily="2" charset="2"/>
              </a:rPr>
              <a:t>độ</a:t>
            </a:r>
            <a:r>
              <a:rPr lang="en-US" sz="2400" b="1" dirty="0" smtClean="0">
                <a:sym typeface="Wingdings" panose="05000000000000000000" pitchFamily="2" charset="2"/>
              </a:rPr>
              <a:t> </a:t>
            </a:r>
            <a:r>
              <a:rPr lang="en-US" sz="2400" b="1" dirty="0" err="1" smtClean="0">
                <a:sym typeface="Wingdings" panose="05000000000000000000" pitchFamily="2" charset="2"/>
              </a:rPr>
              <a:t>đóng</a:t>
            </a:r>
            <a:r>
              <a:rPr lang="en-US" sz="2400" b="1" dirty="0" smtClean="0">
                <a:sym typeface="Wingdings" panose="05000000000000000000" pitchFamily="2" charset="2"/>
              </a:rPr>
              <a:t> </a:t>
            </a:r>
            <a:r>
              <a:rPr lang="en-US" sz="2400" b="1" dirty="0" err="1" smtClean="0">
                <a:sym typeface="Wingdings" panose="05000000000000000000" pitchFamily="2" charset="2"/>
              </a:rPr>
              <a:t>góp</a:t>
            </a:r>
            <a:endParaRPr lang="en-US" sz="2400" b="1" dirty="0"/>
          </a:p>
        </p:txBody>
      </p:sp>
      <p:pic>
        <p:nvPicPr>
          <p:cNvPr id="4" name="WE ARE THE CHAMPION, SOUND EFFEC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sp>
        <p:nvSpPr>
          <p:cNvPr id="16" name="Hình chữ nhật: Góc Tròn 15">
            <a:extLst>
              <a:ext uri="{FF2B5EF4-FFF2-40B4-BE49-F238E27FC236}">
                <a16:creationId xmlns=""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Kẻ OH   DC (H.3.44</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Chứng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spid="_x0000_s6155" name="Equation" r:id="rId3" imgW="152268" imgH="164957" progId="Equation.DSMT4">
                    <p:embed/>
                  </p:oleObj>
                </mc:Choice>
                <mc:Fallback>
                  <p:oleObj name="Equation" r:id="rId3" imgW="152268" imgH="164957"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221458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Nhóm 12">
            <a:extLst>
              <a:ext uri="{FF2B5EF4-FFF2-40B4-BE49-F238E27FC236}">
                <a16:creationId xmlns=""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a:t>
            </a:r>
            <a:r>
              <a:rPr kumimoji="0" lang="en-US" sz="2667"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hật</a:t>
            </a:r>
            <a:r>
              <a:rPr kumimoji="0" lang="en-US" sz="2667"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r>
              <a:rPr kumimoji="0" lang="en-US" sz="2667" b="0"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theo</a:t>
            </a:r>
            <a:r>
              <a:rPr kumimoji="0" lang="en-US" sz="2667"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r>
              <a:rPr kumimoji="0" lang="en-US" sz="2667" b="1"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ví</a:t>
            </a:r>
            <a:r>
              <a:rPr kumimoji="0" lang="en-US" sz="2667"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r>
              <a:rPr kumimoji="0" lang="en-US" sz="2667" b="1"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dụ</a:t>
            </a:r>
            <a:r>
              <a:rPr kumimoji="0" lang="en-US" sz="2667"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1</a:t>
            </a: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spid="_x0000_s4176" name="Equation" r:id="rId13" imgW="190417" imgH="152334" progId="Equation.DSMT4">
                    <p:embed/>
                  </p:oleObj>
                </mc:Choice>
                <mc:Fallback>
                  <p:oleObj name="Equation" r:id="rId13" imgW="190417" imgH="152334"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5"/>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spid="_x0000_s4177" name="Equation" r:id="rId16" imgW="190417" imgH="152334" progId="Equation.DSMT4">
                    <p:embed/>
                  </p:oleObj>
                </mc:Choice>
                <mc:Fallback>
                  <p:oleObj name="Equation" r:id="rId16" imgW="190417" imgH="152334" progId="Equation.DSMT4">
                    <p:embed/>
                    <p:pic>
                      <p:nvPicPr>
                        <p:cNvPr id="24"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7"/>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smtClean="0">
                <a:solidFill>
                  <a:srgbClr val="FFFF00"/>
                </a:solidFill>
                <a:latin typeface="Arial"/>
                <a:sym typeface="Arial"/>
              </a:rPr>
              <a:t>Dấu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hiệu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nhận</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634706" y="2066898"/>
            <a:ext cx="8397411" cy="1754326"/>
          </a:xfrm>
          <a:prstGeom prst="rect">
            <a:avLst/>
          </a:prstGeom>
          <a:noFill/>
        </p:spPr>
        <p:txBody>
          <a:bodyPr wrap="square" rtlCol="0">
            <a:spAutoFit/>
          </a:bodyPr>
          <a:lstStyle/>
          <a:p>
            <a:pPr algn="just" defTabSz="1219170">
              <a:buClr>
                <a:srgbClr val="000000"/>
              </a:buClr>
            </a:pPr>
            <a:r>
              <a:rPr lang="en-US" sz="3600" kern="0" dirty="0" smtClean="0">
                <a:solidFill>
                  <a:srgbClr val="000000"/>
                </a:solidFill>
                <a:latin typeface="Times New Roman" panose="02020603050405020304" pitchFamily="18" charset="0"/>
                <a:cs typeface="Times New Roman" panose="02020603050405020304" pitchFamily="18" charset="0"/>
                <a:sym typeface="Arial"/>
              </a:rPr>
              <a:t>Cho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bình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hành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smtClean="0">
                <a:solidFill>
                  <a:srgbClr val="000000"/>
                </a:solidFill>
                <a:latin typeface="Times New Roman" panose="02020603050405020304" pitchFamily="18" charset="0"/>
                <a:cs typeface="Times New Roman" panose="02020603050405020304" pitchFamily="18" charset="0"/>
                <a:sym typeface="Arial"/>
              </a:rPr>
              <a:t>Tính</a:t>
            </a:r>
            <a:r>
              <a:rPr lang="en-US" sz="3600" kern="0" dirty="0" smtClean="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256807" y="1314582"/>
              <a:ext cx="4463473" cy="523220"/>
            </a:xfrm>
            <a:prstGeom prst="rect">
              <a:avLst/>
            </a:prstGeom>
            <a:noFill/>
          </p:spPr>
          <p:txBody>
            <a:bodyPr wrap="square">
              <a:spAutoFit/>
            </a:bodyPr>
            <a:lstStyle/>
            <a:p>
              <a:pPr defTabSz="1219170">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BÀI TẬP VỀ NHÀ TIẾT 38</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nên</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có</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hai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góc</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đối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của</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endParaRPr lang="en-US" sz="3200" b="1" kern="0" dirty="0" smtClean="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Vậy</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p:txBody>
        </p:sp>
        <p:pic>
          <p:nvPicPr>
            <p:cNvPr id="23" name="Picture 22"/>
            <p:cNvPicPr>
              <a:picLocks noChangeAspect="1"/>
            </p:cNvPicPr>
            <p:nvPr/>
          </p:nvPicPr>
          <p:blipFill>
            <a:blip r:embed="rId3"/>
            <a:stretch>
              <a:fillRect/>
            </a:stretch>
          </p:blipFill>
          <p:spPr>
            <a:xfrm>
              <a:off x="1455805" y="2248895"/>
              <a:ext cx="408398" cy="598985"/>
            </a:xfrm>
            <a:prstGeom prst="rect">
              <a:avLst/>
            </a:prstGeom>
          </p:spPr>
        </p:pic>
        <p:pic>
          <p:nvPicPr>
            <p:cNvPr id="24" name="Picture 23"/>
            <p:cNvPicPr>
              <a:picLocks noChangeAspect="1"/>
            </p:cNvPicPr>
            <p:nvPr/>
          </p:nvPicPr>
          <p:blipFill>
            <a:blip r:embed="rId4"/>
            <a:stretch>
              <a:fillRect/>
            </a:stretch>
          </p:blipFill>
          <p:spPr>
            <a:xfrm>
              <a:off x="9000862" y="2267946"/>
              <a:ext cx="317421" cy="592520"/>
            </a:xfrm>
            <a:prstGeom prst="rect">
              <a:avLst/>
            </a:prstGeom>
          </p:spPr>
        </p:pic>
        <p:pic>
          <p:nvPicPr>
            <p:cNvPr id="25" name="Picture 24"/>
            <p:cNvPicPr>
              <a:picLocks noChangeAspect="1"/>
            </p:cNvPicPr>
            <p:nvPr/>
          </p:nvPicPr>
          <p:blipFill>
            <a:blip r:embed="rId5"/>
            <a:stretch>
              <a:fillRect/>
            </a:stretch>
          </p:blipFill>
          <p:spPr>
            <a:xfrm>
              <a:off x="6006012" y="2822365"/>
              <a:ext cx="495287" cy="495287"/>
            </a:xfrm>
            <a:prstGeom prst="rect">
              <a:avLst/>
            </a:prstGeom>
          </p:spPr>
        </p:pic>
        <p:pic>
          <p:nvPicPr>
            <p:cNvPr id="26" name="Picture 25"/>
            <p:cNvPicPr>
              <a:picLocks noChangeAspect="1"/>
            </p:cNvPicPr>
            <p:nvPr/>
          </p:nvPicPr>
          <p:blipFill>
            <a:blip r:embed="rId6"/>
            <a:stretch>
              <a:fillRect/>
            </a:stretch>
          </p:blipFill>
          <p:spPr>
            <a:xfrm>
              <a:off x="8084274" y="2829823"/>
              <a:ext cx="900288" cy="471580"/>
            </a:xfrm>
            <a:prstGeom prst="rect">
              <a:avLst/>
            </a:prstGeom>
          </p:spPr>
        </p:pic>
        <p:pic>
          <p:nvPicPr>
            <p:cNvPr id="27" name="Picture 26"/>
            <p:cNvPicPr>
              <a:picLocks noChangeAspect="1"/>
            </p:cNvPicPr>
            <p:nvPr/>
          </p:nvPicPr>
          <p:blipFill>
            <a:blip r:embed="rId7"/>
            <a:stretch>
              <a:fillRect/>
            </a:stretch>
          </p:blipFill>
          <p:spPr>
            <a:xfrm>
              <a:off x="903633" y="3304861"/>
              <a:ext cx="346126" cy="507653"/>
            </a:xfrm>
            <a:prstGeom prst="rect">
              <a:avLst/>
            </a:prstGeom>
          </p:spPr>
        </p:pic>
        <p:pic>
          <p:nvPicPr>
            <p:cNvPr id="28" name="Picture 27"/>
            <p:cNvPicPr>
              <a:picLocks noChangeAspect="1"/>
            </p:cNvPicPr>
            <p:nvPr/>
          </p:nvPicPr>
          <p:blipFill>
            <a:blip r:embed="rId8"/>
            <a:stretch>
              <a:fillRect/>
            </a:stretch>
          </p:blipFill>
          <p:spPr>
            <a:xfrm>
              <a:off x="1296599" y="3805539"/>
              <a:ext cx="917720" cy="480711"/>
            </a:xfrm>
            <a:prstGeom prst="rect">
              <a:avLst/>
            </a:prstGeom>
          </p:spPr>
        </p:pic>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smtClean="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smtClean="0">
                <a:solidFill>
                  <a:srgbClr val="6FCACF">
                    <a:lumMod val="50000"/>
                  </a:srgbClr>
                </a:solidFill>
                <a:latin typeface="+mj-lt"/>
                <a:cs typeface="Arial"/>
                <a:sym typeface="Arial"/>
              </a:rPr>
              <a:t>Định</a:t>
            </a:r>
            <a:r>
              <a:rPr lang="en-US" sz="3600" b="1" kern="0" dirty="0" smtClean="0">
                <a:solidFill>
                  <a:srgbClr val="6FCACF">
                    <a:lumMod val="50000"/>
                  </a:srgbClr>
                </a:solidFill>
                <a:latin typeface="+mj-lt"/>
                <a:cs typeface="Arial"/>
                <a:sym typeface="Arial"/>
              </a:rPr>
              <a:t> </a:t>
            </a:r>
            <a:r>
              <a:rPr lang="en-US" sz="3600" b="1" kern="0" dirty="0" err="1" smtClean="0">
                <a:solidFill>
                  <a:srgbClr val="6FCACF">
                    <a:lumMod val="50000"/>
                  </a:srgbClr>
                </a:solidFill>
                <a:latin typeface="+mj-lt"/>
                <a:cs typeface="Arial"/>
                <a:sym typeface="Arial"/>
              </a:rPr>
              <a:t>lí</a:t>
            </a:r>
            <a:r>
              <a:rPr lang="en-US" sz="3600" b="1" kern="0" dirty="0" smtClean="0">
                <a:solidFill>
                  <a:srgbClr val="6FCACF">
                    <a:lumMod val="50000"/>
                  </a:srgbClr>
                </a:solidFill>
                <a:latin typeface="+mj-lt"/>
                <a:cs typeface="Arial"/>
                <a:sym typeface="Arial"/>
              </a:rPr>
              <a:t> 2</a:t>
            </a:r>
            <a:endParaRPr lang="en-US" sz="3600" b="1" kern="0" dirty="0">
              <a:solidFill>
                <a:srgbClr val="6FCACF">
                  <a:lumMod val="50000"/>
                </a:srgbClr>
              </a:solidFill>
              <a:latin typeface="+mj-lt"/>
              <a:cs typeface="Arial"/>
              <a:sym typeface="Arial"/>
            </a:endParaRPr>
          </a:p>
        </p:txBody>
      </p:sp>
    </p:spTree>
    <p:extLst>
      <p:ext uri="{BB962C8B-B14F-4D97-AF65-F5344CB8AC3E}">
        <p14:creationId xmlns:p14="http://schemas.microsoft.com/office/powerpoint/2010/main" val="538648671"/>
      </p:ext>
    </p:extLst>
  </p:cSld>
  <p:clrMapOvr>
    <a:masterClrMapping/>
  </p:clrMapOvr>
  <p:transition spd="slow">
    <p:plu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a:rPr>
              <a:t>2</a:t>
            </a:r>
            <a:r>
              <a:rPr lang="en-US" sz="3600" b="1"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smtClean="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smtClean="0">
                <a:solidFill>
                  <a:srgbClr val="000000"/>
                </a:solidFill>
                <a:latin typeface="Arial"/>
                <a:cs typeface="Arial"/>
                <a:sym typeface="Arial"/>
              </a:rPr>
              <a:t>Hơn nữa, AC = BD nên theo Định lí 2, hình bình hành ABCD là hình chữ nhật.</a:t>
            </a:r>
            <a:endParaRPr lang="vi-VN" sz="2667" kern="0" dirty="0">
              <a:solidFill>
                <a:srgbClr val="000000"/>
              </a:solidFill>
              <a:latin typeface="Arial"/>
              <a:cs typeface="Arial"/>
              <a:sym typeface="Arial"/>
            </a:endParaRPr>
          </a:p>
        </p:txBody>
      </p:sp>
      <p:pic>
        <p:nvPicPr>
          <p:cNvPr id="2" name="Picture 1"/>
          <p:cNvPicPr>
            <a:picLocks noChangeAspect="1"/>
          </p:cNvPicPr>
          <p:nvPr/>
        </p:nvPicPr>
        <p:blipFill rotWithShape="1">
          <a:blip r:embed="rId3"/>
          <a:srcRect r="56931"/>
          <a:stretch/>
        </p:blipFill>
        <p:spPr>
          <a:xfrm>
            <a:off x="3296835" y="756881"/>
            <a:ext cx="4868030" cy="2012746"/>
          </a:xfrm>
          <a:prstGeom prst="rect">
            <a:avLst/>
          </a:prstGeom>
        </p:spPr>
      </p:pic>
      <p:pic>
        <p:nvPicPr>
          <p:cNvPr id="14" name="Picture 13"/>
          <p:cNvPicPr>
            <a:picLocks noChangeAspect="1"/>
          </p:cNvPicPr>
          <p:nvPr/>
        </p:nvPicPr>
        <p:blipFill>
          <a:blip r:embed="rId4"/>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Góc Tròn 15">
            <a:extLst>
              <a:ext uri="{FF2B5EF4-FFF2-40B4-BE49-F238E27FC236}">
                <a16:creationId xmlns=""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0" name="Object 19"/>
          <p:cNvGraphicFramePr>
            <a:graphicFrameLocks noChangeAspect="1"/>
          </p:cNvGraphicFramePr>
          <p:nvPr/>
        </p:nvGraphicFramePr>
        <p:xfrm>
          <a:off x="1755002" y="2745892"/>
          <a:ext cx="460340" cy="452499"/>
        </p:xfrm>
        <a:graphic>
          <a:graphicData uri="http://schemas.openxmlformats.org/presentationml/2006/ole">
            <mc:AlternateContent xmlns:mc="http://schemas.openxmlformats.org/markup-compatibility/2006">
              <mc:Choice xmlns:v="urn:schemas-microsoft-com:vml" Requires="v">
                <p:oleObj spid="_x0000_s7176" name="Equation" r:id="rId5" imgW="152268" imgH="164957" progId="Equation.DSMT4">
                  <p:embed/>
                </p:oleObj>
              </mc:Choice>
              <mc:Fallback>
                <p:oleObj name="Equation" r:id="rId5" imgW="152268" imgH="16495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002" y="2745892"/>
                        <a:ext cx="460340" cy="452499"/>
                      </a:xfrm>
                      <a:prstGeom prst="rect">
                        <a:avLst/>
                      </a:prstGeom>
                      <a:noFill/>
                    </p:spPr>
                  </p:pic>
                </p:oleObj>
              </mc:Fallback>
            </mc:AlternateContent>
          </a:graphicData>
        </a:graphic>
      </p:graphicFrame>
      <p:pic>
        <p:nvPicPr>
          <p:cNvPr id="2" name="Picture 1"/>
          <p:cNvPicPr>
            <a:picLocks noChangeAspect="1"/>
          </p:cNvPicPr>
          <p:nvPr/>
        </p:nvPicPr>
        <p:blipFill>
          <a:blip r:embed="rId7"/>
          <a:stretch>
            <a:fillRect/>
          </a:stretch>
        </p:blipFill>
        <p:spPr>
          <a:xfrm>
            <a:off x="1078889" y="1757868"/>
            <a:ext cx="5014181" cy="3868353"/>
          </a:xfrm>
          <a:prstGeom prst="rect">
            <a:avLst/>
          </a:prstGeom>
        </p:spPr>
      </p:pic>
      <p:sp>
        <p:nvSpPr>
          <p:cNvPr id="3" name="TextBox 2"/>
          <p:cNvSpPr txBox="1"/>
          <p:nvPr/>
        </p:nvSpPr>
        <p:spPr>
          <a:xfrm>
            <a:off x="6146800" y="1747755"/>
            <a:ext cx="6035524" cy="4524315"/>
          </a:xfrm>
          <a:prstGeom prst="rect">
            <a:avLst/>
          </a:prstGeom>
          <a:noFill/>
        </p:spPr>
        <p:txBody>
          <a:bodyPr wrap="square" rtlCol="0">
            <a:spAutoFit/>
          </a:bodyPr>
          <a:lstStyle/>
          <a:p>
            <a:r>
              <a:rPr lang="en-US" sz="2400" b="1" dirty="0" smtClean="0">
                <a:solidFill>
                  <a:srgbClr val="FF0000"/>
                </a:solidFill>
              </a:rPr>
              <a:t>THẢO LUẬN NHÓM 4 BẠN</a:t>
            </a:r>
          </a:p>
          <a:p>
            <a:r>
              <a:rPr lang="en-US" sz="2400" b="1" dirty="0" err="1" smtClean="0">
                <a:solidFill>
                  <a:srgbClr val="FF0000"/>
                </a:solidFill>
              </a:rPr>
              <a:t>Yêu</a:t>
            </a:r>
            <a:r>
              <a:rPr lang="en-US" sz="2400" b="1" dirty="0" smtClean="0">
                <a:solidFill>
                  <a:srgbClr val="FF0000"/>
                </a:solidFill>
              </a:rPr>
              <a:t> </a:t>
            </a:r>
            <a:r>
              <a:rPr lang="en-US" sz="2400" b="1" dirty="0" err="1" smtClean="0">
                <a:solidFill>
                  <a:srgbClr val="FF0000"/>
                </a:solidFill>
              </a:rPr>
              <a:t>cầu</a:t>
            </a:r>
            <a:r>
              <a:rPr lang="en-US" sz="2400" b="1" dirty="0" smtClean="0">
                <a:solidFill>
                  <a:srgbClr val="FF0000"/>
                </a:solidFill>
              </a:rPr>
              <a:t>: </a:t>
            </a:r>
          </a:p>
          <a:p>
            <a:r>
              <a:rPr lang="en-US" sz="2400" b="1" dirty="0" smtClean="0">
                <a:solidFill>
                  <a:srgbClr val="FF0000"/>
                </a:solidFill>
              </a:rPr>
              <a:t>+ </a:t>
            </a:r>
            <a:r>
              <a:rPr lang="en-US" sz="2400" b="1" dirty="0" err="1" smtClean="0">
                <a:solidFill>
                  <a:srgbClr val="FF0000"/>
                </a:solidFill>
              </a:rPr>
              <a:t>Thời</a:t>
            </a:r>
            <a:r>
              <a:rPr lang="en-US" sz="2400" b="1" dirty="0" smtClean="0">
                <a:solidFill>
                  <a:srgbClr val="FF0000"/>
                </a:solidFill>
              </a:rPr>
              <a:t> </a:t>
            </a:r>
            <a:r>
              <a:rPr lang="en-US" sz="2400" b="1" dirty="0" err="1" smtClean="0">
                <a:solidFill>
                  <a:srgbClr val="FF0000"/>
                </a:solidFill>
              </a:rPr>
              <a:t>gian</a:t>
            </a:r>
            <a:r>
              <a:rPr lang="en-US" sz="2400" b="1" dirty="0" smtClean="0">
                <a:solidFill>
                  <a:srgbClr val="FF0000"/>
                </a:solidFill>
              </a:rPr>
              <a:t> 2 </a:t>
            </a:r>
            <a:r>
              <a:rPr lang="en-US" sz="2400" b="1" dirty="0" err="1">
                <a:solidFill>
                  <a:srgbClr val="FF0000"/>
                </a:solidFill>
              </a:rPr>
              <a:t>p</a:t>
            </a:r>
            <a:r>
              <a:rPr lang="en-US" sz="2400" b="1" dirty="0" err="1" smtClean="0">
                <a:solidFill>
                  <a:srgbClr val="FF0000"/>
                </a:solidFill>
              </a:rPr>
              <a:t>hút</a:t>
            </a:r>
            <a:r>
              <a:rPr lang="en-US" sz="2400" b="1" dirty="0" smtClean="0">
                <a:solidFill>
                  <a:srgbClr val="FF0000"/>
                </a:solidFill>
              </a:rPr>
              <a:t> </a:t>
            </a:r>
            <a:r>
              <a:rPr lang="en-US" sz="2400" b="1" dirty="0" err="1" smtClean="0">
                <a:solidFill>
                  <a:srgbClr val="FF0000"/>
                </a:solidFill>
              </a:rPr>
              <a:t>thực</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cá</a:t>
            </a:r>
            <a:r>
              <a:rPr lang="en-US" sz="2400" b="1" dirty="0" smtClean="0">
                <a:solidFill>
                  <a:srgbClr val="FF0000"/>
                </a:solidFill>
              </a:rPr>
              <a:t> </a:t>
            </a:r>
            <a:r>
              <a:rPr lang="en-US" sz="2400" b="1" dirty="0" err="1" smtClean="0">
                <a:solidFill>
                  <a:srgbClr val="FF0000"/>
                </a:solidFill>
              </a:rPr>
              <a:t>nhân</a:t>
            </a:r>
            <a:r>
              <a:rPr lang="en-US" sz="2400" b="1" dirty="0" smtClean="0">
                <a:solidFill>
                  <a:srgbClr val="FF0000"/>
                </a:solidFill>
              </a:rPr>
              <a:t> </a:t>
            </a:r>
            <a:r>
              <a:rPr lang="en-US" sz="2400" b="1" dirty="0" err="1" smtClean="0">
                <a:solidFill>
                  <a:srgbClr val="FF0000"/>
                </a:solidFill>
              </a:rPr>
              <a:t>yêu</a:t>
            </a:r>
            <a:r>
              <a:rPr lang="en-US" sz="2400" b="1" dirty="0" smtClean="0">
                <a:solidFill>
                  <a:srgbClr val="FF0000"/>
                </a:solidFill>
              </a:rPr>
              <a:t> </a:t>
            </a:r>
            <a:r>
              <a:rPr lang="en-US" sz="2400" b="1" dirty="0" err="1" smtClean="0">
                <a:solidFill>
                  <a:srgbClr val="FF0000"/>
                </a:solidFill>
              </a:rPr>
              <a:t>cầu</a:t>
            </a:r>
            <a:r>
              <a:rPr lang="en-US" sz="2400" b="1" dirty="0" smtClean="0">
                <a:solidFill>
                  <a:srgbClr val="FF0000"/>
                </a:solidFill>
              </a:rPr>
              <a:t> </a:t>
            </a:r>
            <a:r>
              <a:rPr lang="en-US" sz="2400" b="1" dirty="0" err="1" smtClean="0">
                <a:solidFill>
                  <a:srgbClr val="FF0000"/>
                </a:solidFill>
              </a:rPr>
              <a:t>giáo</a:t>
            </a:r>
            <a:r>
              <a:rPr lang="en-US" sz="2400" b="1" dirty="0" smtClean="0">
                <a:solidFill>
                  <a:srgbClr val="FF0000"/>
                </a:solidFill>
              </a:rPr>
              <a:t> </a:t>
            </a:r>
            <a:r>
              <a:rPr lang="en-US" sz="2400" b="1" dirty="0" err="1" smtClean="0">
                <a:solidFill>
                  <a:srgbClr val="FF0000"/>
                </a:solidFill>
              </a:rPr>
              <a:t>viên</a:t>
            </a:r>
            <a:r>
              <a:rPr lang="en-US" sz="2400" b="1" dirty="0" smtClean="0">
                <a:solidFill>
                  <a:srgbClr val="FF0000"/>
                </a:solidFill>
              </a:rPr>
              <a:t>.</a:t>
            </a:r>
          </a:p>
          <a:p>
            <a:r>
              <a:rPr lang="en-US" sz="2400" b="1" dirty="0" smtClean="0">
                <a:solidFill>
                  <a:srgbClr val="FF0000"/>
                </a:solidFill>
              </a:rPr>
              <a:t>+ </a:t>
            </a:r>
            <a:r>
              <a:rPr lang="en-US" sz="2400" b="1" dirty="0" err="1" smtClean="0">
                <a:solidFill>
                  <a:srgbClr val="FF0000"/>
                </a:solidFill>
              </a:rPr>
              <a:t>Thời</a:t>
            </a:r>
            <a:r>
              <a:rPr lang="en-US" sz="2400" b="1" dirty="0" smtClean="0">
                <a:solidFill>
                  <a:srgbClr val="FF0000"/>
                </a:solidFill>
              </a:rPr>
              <a:t> </a:t>
            </a:r>
            <a:r>
              <a:rPr lang="en-US" sz="2400" b="1" dirty="0" err="1" smtClean="0">
                <a:solidFill>
                  <a:srgbClr val="FF0000"/>
                </a:solidFill>
              </a:rPr>
              <a:t>gian</a:t>
            </a:r>
            <a:r>
              <a:rPr lang="en-US" sz="2400" b="1" dirty="0" smtClean="0">
                <a:solidFill>
                  <a:srgbClr val="FF0000"/>
                </a:solidFill>
              </a:rPr>
              <a:t> 1 </a:t>
            </a:r>
            <a:r>
              <a:rPr lang="en-US" sz="2400" b="1" dirty="0" err="1" smtClean="0">
                <a:solidFill>
                  <a:srgbClr val="FF0000"/>
                </a:solidFill>
              </a:rPr>
              <a:t>phút</a:t>
            </a:r>
            <a:r>
              <a:rPr lang="en-US" sz="2400" b="1" dirty="0" smtClean="0">
                <a:solidFill>
                  <a:srgbClr val="FF0000"/>
                </a:solidFill>
              </a:rPr>
              <a:t> </a:t>
            </a:r>
            <a:r>
              <a:rPr lang="en-US" sz="2400" b="1" dirty="0" err="1" smtClean="0">
                <a:solidFill>
                  <a:srgbClr val="FF0000"/>
                </a:solidFill>
              </a:rPr>
              <a:t>thảo</a:t>
            </a:r>
            <a:r>
              <a:rPr lang="en-US" sz="2400" b="1" dirty="0" smtClean="0">
                <a:solidFill>
                  <a:srgbClr val="FF0000"/>
                </a:solidFill>
              </a:rPr>
              <a:t> </a:t>
            </a:r>
            <a:r>
              <a:rPr lang="en-US" sz="2400" b="1" dirty="0" err="1" smtClean="0">
                <a:solidFill>
                  <a:srgbClr val="FF0000"/>
                </a:solidFill>
              </a:rPr>
              <a:t>luận</a:t>
            </a:r>
            <a:r>
              <a:rPr lang="en-US" sz="2400" b="1" dirty="0" smtClean="0">
                <a:solidFill>
                  <a:srgbClr val="FF0000"/>
                </a:solidFill>
              </a:rPr>
              <a:t> </a:t>
            </a:r>
            <a:r>
              <a:rPr lang="en-US" sz="2400" b="1" dirty="0" err="1" smtClean="0">
                <a:solidFill>
                  <a:srgbClr val="FF0000"/>
                </a:solidFill>
              </a:rPr>
              <a:t>và</a:t>
            </a:r>
            <a:r>
              <a:rPr lang="en-US" sz="2400" b="1" dirty="0" smtClean="0">
                <a:solidFill>
                  <a:srgbClr val="FF0000"/>
                </a:solidFill>
              </a:rPr>
              <a:t> </a:t>
            </a:r>
            <a:r>
              <a:rPr lang="en-US" sz="2400" b="1" dirty="0" err="1" smtClean="0">
                <a:solidFill>
                  <a:srgbClr val="FF0000"/>
                </a:solidFill>
              </a:rPr>
              <a:t>đưa</a:t>
            </a:r>
            <a:r>
              <a:rPr lang="en-US" sz="2400" b="1" dirty="0" smtClean="0">
                <a:solidFill>
                  <a:srgbClr val="FF0000"/>
                </a:solidFill>
              </a:rPr>
              <a:t> </a:t>
            </a:r>
            <a:r>
              <a:rPr lang="en-US" sz="2400" b="1" dirty="0" err="1" smtClean="0">
                <a:solidFill>
                  <a:srgbClr val="FF0000"/>
                </a:solidFill>
              </a:rPr>
              <a:t>ra</a:t>
            </a:r>
            <a:r>
              <a:rPr lang="en-US" sz="2400" b="1" dirty="0" smtClean="0">
                <a:solidFill>
                  <a:srgbClr val="FF0000"/>
                </a:solidFill>
              </a:rPr>
              <a:t> ý </a:t>
            </a:r>
            <a:r>
              <a:rPr lang="en-US" sz="2400" b="1" dirty="0" err="1" smtClean="0">
                <a:solidFill>
                  <a:srgbClr val="FF0000"/>
                </a:solidFill>
              </a:rPr>
              <a:t>kiến</a:t>
            </a:r>
            <a:r>
              <a:rPr lang="en-US" sz="2400" b="1" dirty="0" smtClean="0">
                <a:solidFill>
                  <a:srgbClr val="FF0000"/>
                </a:solidFill>
              </a:rPr>
              <a:t> </a:t>
            </a:r>
            <a:r>
              <a:rPr lang="en-US" sz="2400" b="1" dirty="0" err="1" smtClean="0">
                <a:solidFill>
                  <a:srgbClr val="FF0000"/>
                </a:solidFill>
              </a:rPr>
              <a:t>chung</a:t>
            </a:r>
            <a:r>
              <a:rPr lang="en-US" sz="2400" b="1" dirty="0" smtClean="0">
                <a:solidFill>
                  <a:srgbClr val="FF0000"/>
                </a:solidFill>
              </a:rPr>
              <a:t> </a:t>
            </a:r>
            <a:r>
              <a:rPr lang="en-US" sz="2400" b="1" dirty="0" err="1" smtClean="0">
                <a:solidFill>
                  <a:srgbClr val="FF0000"/>
                </a:solidFill>
              </a:rPr>
              <a:t>cho</a:t>
            </a:r>
            <a:r>
              <a:rPr lang="en-US" sz="2400" b="1" dirty="0" smtClean="0">
                <a:solidFill>
                  <a:srgbClr val="FF0000"/>
                </a:solidFill>
              </a:rPr>
              <a:t> </a:t>
            </a:r>
            <a:r>
              <a:rPr lang="en-US" sz="2400" b="1" dirty="0" err="1" smtClean="0">
                <a:solidFill>
                  <a:srgbClr val="FF0000"/>
                </a:solidFill>
              </a:rPr>
              <a:t>toàn</a:t>
            </a:r>
            <a:r>
              <a:rPr lang="en-US" sz="2400" b="1" dirty="0" smtClean="0">
                <a:solidFill>
                  <a:srgbClr val="FF0000"/>
                </a:solidFill>
              </a:rPr>
              <a:t> </a:t>
            </a:r>
            <a:r>
              <a:rPr lang="en-US" sz="2400" b="1" dirty="0" err="1" smtClean="0">
                <a:solidFill>
                  <a:srgbClr val="FF0000"/>
                </a:solidFill>
              </a:rPr>
              <a:t>nhóm</a:t>
            </a:r>
            <a:r>
              <a:rPr lang="en-US" sz="2400" b="1" dirty="0" smtClean="0">
                <a:solidFill>
                  <a:srgbClr val="FF0000"/>
                </a:solidFill>
              </a:rPr>
              <a:t> (</a:t>
            </a:r>
            <a:r>
              <a:rPr lang="en-US" sz="2400" b="1" dirty="0" err="1" smtClean="0">
                <a:solidFill>
                  <a:srgbClr val="FF0000"/>
                </a:solidFill>
              </a:rPr>
              <a:t>Nhóm</a:t>
            </a:r>
            <a:r>
              <a:rPr lang="en-US" sz="2400" b="1" dirty="0" smtClean="0">
                <a:solidFill>
                  <a:srgbClr val="FF0000"/>
                </a:solidFill>
              </a:rPr>
              <a:t> </a:t>
            </a:r>
            <a:r>
              <a:rPr lang="en-US" sz="2400" b="1" dirty="0" err="1" smtClean="0">
                <a:solidFill>
                  <a:srgbClr val="FF0000"/>
                </a:solidFill>
              </a:rPr>
              <a:t>trướng</a:t>
            </a:r>
            <a:r>
              <a:rPr lang="en-US" sz="2400" b="1" dirty="0" smtClean="0">
                <a:solidFill>
                  <a:srgbClr val="FF0000"/>
                </a:solidFill>
              </a:rPr>
              <a:t> </a:t>
            </a:r>
            <a:r>
              <a:rPr lang="en-US" sz="2400" b="1" dirty="0" err="1" smtClean="0">
                <a:solidFill>
                  <a:srgbClr val="FF0000"/>
                </a:solidFill>
              </a:rPr>
              <a:t>sẽ</a:t>
            </a:r>
            <a:r>
              <a:rPr lang="en-US" sz="2400" b="1" dirty="0" smtClean="0">
                <a:solidFill>
                  <a:srgbClr val="FF0000"/>
                </a:solidFill>
              </a:rPr>
              <a:t> </a:t>
            </a:r>
            <a:r>
              <a:rPr lang="en-US" sz="2400" b="1" dirty="0" err="1" smtClean="0">
                <a:solidFill>
                  <a:srgbClr val="FF0000"/>
                </a:solidFill>
              </a:rPr>
              <a:t>ghi</a:t>
            </a:r>
            <a:r>
              <a:rPr lang="en-US" sz="2400" b="1" dirty="0" smtClean="0">
                <a:solidFill>
                  <a:srgbClr val="FF0000"/>
                </a:solidFill>
              </a:rPr>
              <a:t> </a:t>
            </a:r>
            <a:r>
              <a:rPr lang="en-US" sz="2400" b="1" dirty="0" err="1" smtClean="0">
                <a:solidFill>
                  <a:srgbClr val="FF0000"/>
                </a:solidFill>
              </a:rPr>
              <a:t>vào</a:t>
            </a:r>
            <a:r>
              <a:rPr lang="en-US" sz="2400" b="1" dirty="0" smtClean="0">
                <a:solidFill>
                  <a:srgbClr val="FF0000"/>
                </a:solidFill>
              </a:rPr>
              <a:t> ô ý </a:t>
            </a:r>
            <a:r>
              <a:rPr lang="en-US" sz="2400" b="1" dirty="0" err="1" smtClean="0">
                <a:solidFill>
                  <a:srgbClr val="FF0000"/>
                </a:solidFill>
              </a:rPr>
              <a:t>kiến</a:t>
            </a:r>
            <a:r>
              <a:rPr lang="en-US" sz="2400" b="1" dirty="0" smtClean="0">
                <a:solidFill>
                  <a:srgbClr val="FF0000"/>
                </a:solidFill>
              </a:rPr>
              <a:t> </a:t>
            </a:r>
            <a:r>
              <a:rPr lang="en-US" sz="2400" b="1" dirty="0" err="1" smtClean="0">
                <a:solidFill>
                  <a:srgbClr val="FF0000"/>
                </a:solidFill>
              </a:rPr>
              <a:t>chung</a:t>
            </a:r>
            <a:r>
              <a:rPr lang="en-US" sz="2400" b="1" dirty="0" smtClean="0">
                <a:solidFill>
                  <a:srgbClr val="FF0000"/>
                </a:solidFill>
              </a:rPr>
              <a:t>).</a:t>
            </a:r>
          </a:p>
          <a:p>
            <a:r>
              <a:rPr lang="en-US" sz="2400" b="1" dirty="0" smtClean="0">
                <a:solidFill>
                  <a:srgbClr val="FF0000"/>
                </a:solidFill>
              </a:rPr>
              <a:t>+ </a:t>
            </a:r>
            <a:r>
              <a:rPr lang="en-US" sz="2400" b="1" dirty="0" err="1" smtClean="0">
                <a:solidFill>
                  <a:srgbClr val="FF0000"/>
                </a:solidFill>
              </a:rPr>
              <a:t>Kiểm</a:t>
            </a:r>
            <a:r>
              <a:rPr lang="en-US" sz="2400" b="1" dirty="0" smtClean="0">
                <a:solidFill>
                  <a:srgbClr val="FF0000"/>
                </a:solidFill>
              </a:rPr>
              <a:t> </a:t>
            </a:r>
            <a:r>
              <a:rPr lang="en-US" sz="2400" b="1" dirty="0" err="1" smtClean="0">
                <a:solidFill>
                  <a:srgbClr val="FF0000"/>
                </a:solidFill>
              </a:rPr>
              <a:t>tra</a:t>
            </a:r>
            <a:r>
              <a:rPr lang="en-US" sz="2400" b="1" dirty="0" smtClean="0">
                <a:solidFill>
                  <a:srgbClr val="FF0000"/>
                </a:solidFill>
              </a:rPr>
              <a:t> </a:t>
            </a:r>
            <a:r>
              <a:rPr lang="en-US" sz="2400" b="1" dirty="0" err="1" smtClean="0">
                <a:solidFill>
                  <a:srgbClr val="FF0000"/>
                </a:solidFill>
              </a:rPr>
              <a:t>nhóm</a:t>
            </a:r>
            <a:r>
              <a:rPr lang="en-US" sz="2400" b="1" dirty="0" smtClean="0">
                <a:solidFill>
                  <a:srgbClr val="FF0000"/>
                </a:solidFill>
              </a:rPr>
              <a:t> </a:t>
            </a:r>
            <a:r>
              <a:rPr lang="en-US" sz="2400" b="1" dirty="0" err="1" smtClean="0">
                <a:solidFill>
                  <a:srgbClr val="FF0000"/>
                </a:solidFill>
              </a:rPr>
              <a:t>làm</a:t>
            </a:r>
            <a:r>
              <a:rPr lang="en-US" sz="2400" b="1" dirty="0">
                <a:solidFill>
                  <a:srgbClr val="FF0000"/>
                </a:solidFill>
              </a:rPr>
              <a:t> </a:t>
            </a:r>
            <a:r>
              <a:rPr lang="en-US" sz="2400" b="1" dirty="0" err="1" smtClean="0">
                <a:solidFill>
                  <a:srgbClr val="FF0000"/>
                </a:solidFill>
              </a:rPr>
              <a:t>nhanh</a:t>
            </a:r>
            <a:r>
              <a:rPr lang="en-US" sz="2400" b="1" dirty="0" smtClean="0">
                <a:solidFill>
                  <a:srgbClr val="FF0000"/>
                </a:solidFill>
              </a:rPr>
              <a:t> </a:t>
            </a:r>
            <a:r>
              <a:rPr lang="en-US" sz="2400" b="1" dirty="0" err="1" smtClean="0">
                <a:solidFill>
                  <a:srgbClr val="FF0000"/>
                </a:solidFill>
              </a:rPr>
              <a:t>nhất</a:t>
            </a:r>
            <a:r>
              <a:rPr lang="en-US" sz="2400" b="1" dirty="0" smtClean="0">
                <a:solidFill>
                  <a:srgbClr val="FF0000"/>
                </a:solidFill>
              </a:rPr>
              <a:t>.</a:t>
            </a:r>
          </a:p>
          <a:p>
            <a:r>
              <a:rPr lang="en-US" sz="2400" b="1" dirty="0" smtClean="0">
                <a:solidFill>
                  <a:srgbClr val="FF0000"/>
                </a:solidFill>
              </a:rPr>
              <a:t>+ </a:t>
            </a:r>
            <a:r>
              <a:rPr lang="en-US" sz="2400" b="1" dirty="0" err="1" smtClean="0">
                <a:solidFill>
                  <a:srgbClr val="FF0000"/>
                </a:solidFill>
              </a:rPr>
              <a:t>Nhóm</a:t>
            </a:r>
            <a:r>
              <a:rPr lang="en-US" sz="2400" b="1" dirty="0" smtClean="0">
                <a:solidFill>
                  <a:srgbClr val="FF0000"/>
                </a:solidFill>
              </a:rPr>
              <a:t> </a:t>
            </a:r>
            <a:r>
              <a:rPr lang="en-US" sz="2400" b="1" dirty="0" err="1" smtClean="0">
                <a:solidFill>
                  <a:srgbClr val="FF0000"/>
                </a:solidFill>
              </a:rPr>
              <a:t>trưởng</a:t>
            </a:r>
            <a:r>
              <a:rPr lang="en-US" sz="2400" b="1" dirty="0" smtClean="0">
                <a:solidFill>
                  <a:srgbClr val="FF0000"/>
                </a:solidFill>
              </a:rPr>
              <a:t> </a:t>
            </a:r>
            <a:r>
              <a:rPr lang="en-US" sz="2400" b="1" dirty="0" err="1" smtClean="0">
                <a:solidFill>
                  <a:srgbClr val="FF0000"/>
                </a:solidFill>
              </a:rPr>
              <a:t>chấm</a:t>
            </a:r>
            <a:r>
              <a:rPr lang="en-US" sz="2400" b="1" dirty="0" smtClean="0">
                <a:solidFill>
                  <a:srgbClr val="FF0000"/>
                </a:solidFill>
              </a:rPr>
              <a:t> </a:t>
            </a:r>
            <a:r>
              <a:rPr lang="en-US" sz="2400" b="1" dirty="0" err="1" smtClean="0">
                <a:solidFill>
                  <a:srgbClr val="FF0000"/>
                </a:solidFill>
              </a:rPr>
              <a:t>phần</a:t>
            </a:r>
            <a:r>
              <a:rPr lang="en-US" sz="2400" b="1" dirty="0" smtClean="0">
                <a:solidFill>
                  <a:srgbClr val="FF0000"/>
                </a:solidFill>
              </a:rPr>
              <a:t> </a:t>
            </a:r>
            <a:r>
              <a:rPr lang="en-US" sz="2400" b="1" dirty="0" err="1" smtClean="0">
                <a:solidFill>
                  <a:srgbClr val="FF0000"/>
                </a:solidFill>
              </a:rPr>
              <a:t>làm</a:t>
            </a:r>
            <a:r>
              <a:rPr lang="en-US" sz="2400" b="1" dirty="0" smtClean="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thành</a:t>
            </a:r>
            <a:r>
              <a:rPr lang="en-US" sz="2400" b="1" dirty="0" smtClean="0">
                <a:solidFill>
                  <a:srgbClr val="FF0000"/>
                </a:solidFill>
              </a:rPr>
              <a:t> </a:t>
            </a:r>
            <a:r>
              <a:rPr lang="en-US" sz="2400" b="1" dirty="0" err="1" smtClean="0">
                <a:solidFill>
                  <a:srgbClr val="FF0000"/>
                </a:solidFill>
              </a:rPr>
              <a:t>viên</a:t>
            </a:r>
            <a:endParaRPr lang="en-US" sz="2400" b="1" dirty="0" smtClean="0">
              <a:solidFill>
                <a:srgbClr val="FF0000"/>
              </a:solidFill>
            </a:endParaRPr>
          </a:p>
          <a:p>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Nộp</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lại</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vào</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cuối</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buổi</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học</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chấm</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theo</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mức</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độ</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đóng</a:t>
            </a:r>
            <a:r>
              <a:rPr lang="en-US" sz="2400" b="1" dirty="0" smtClean="0">
                <a:solidFill>
                  <a:srgbClr val="FF0000"/>
                </a:solidFill>
                <a:sym typeface="Wingdings" panose="05000000000000000000" pitchFamily="2" charset="2"/>
              </a:rPr>
              <a:t> </a:t>
            </a:r>
            <a:r>
              <a:rPr lang="en-US" sz="2400" b="1" dirty="0" err="1" smtClean="0">
                <a:solidFill>
                  <a:srgbClr val="FF0000"/>
                </a:solidFill>
                <a:sym typeface="Wingdings" panose="05000000000000000000" pitchFamily="2" charset="2"/>
              </a:rPr>
              <a:t>góp</a:t>
            </a:r>
            <a:endParaRPr lang="en-US" sz="2400" b="1" dirty="0">
              <a:solidFill>
                <a:srgbClr val="FF0000"/>
              </a:solidFill>
            </a:endParaRPr>
          </a:p>
        </p:txBody>
      </p:sp>
      <p:pic>
        <p:nvPicPr>
          <p:cNvPr id="4" name="WE ARE THE CHAMPION, SOUND EFFEC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AE8F67B-0360-4E64-A353-BF62688823B3}"/>
              </a:ext>
            </a:extLst>
          </p:cNvPr>
          <p:cNvSpPr/>
          <p:nvPr/>
        </p:nvSpPr>
        <p:spPr>
          <a:xfrm>
            <a:off x="4284445" y="692547"/>
            <a:ext cx="3623108" cy="923330"/>
          </a:xfrm>
          <a:prstGeom prst="rect">
            <a:avLst/>
          </a:prstGeom>
          <a:noFill/>
        </p:spPr>
        <p:txBody>
          <a:bodyPr wrap="none" lIns="91440" tIns="45720" rIns="91440" bIns="45720">
            <a:spAutoFit/>
          </a:bodyPr>
          <a:lstStyle/>
          <a:p>
            <a:pPr algn="ctr">
              <a:defRPr/>
            </a:pPr>
            <a:r>
              <a:rPr lang="en-US" sz="5400" b="1" dirty="0">
                <a:ln w="6600">
                  <a:solidFill>
                    <a:srgbClr val="ED7D31"/>
                  </a:solidFill>
                  <a:prstDash val="solid"/>
                </a:ln>
                <a:solidFill>
                  <a:srgbClr val="FF0000"/>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292" y="2305048"/>
            <a:ext cx="495300" cy="438150"/>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020" y="2743198"/>
            <a:ext cx="495300" cy="438150"/>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698" y="3177720"/>
            <a:ext cx="495300" cy="438150"/>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2143474" y="1935133"/>
            <a:ext cx="7905049" cy="923330"/>
          </a:xfrm>
          <a:prstGeom prst="rect">
            <a:avLst/>
          </a:prstGeom>
          <a:noFill/>
        </p:spPr>
        <p:txBody>
          <a:bodyPr wrap="none" lIns="91440" tIns="45720" rIns="91440" bIns="45720">
            <a:spAutoFit/>
          </a:bodyPr>
          <a:lstStyle/>
          <a:p>
            <a:pPr algn="ctr">
              <a:defRPr/>
            </a:pPr>
            <a:r>
              <a:rPr lang="en-US" sz="54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56" y="3113113"/>
            <a:ext cx="6667500" cy="37528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567" y="3113113"/>
            <a:ext cx="6000750" cy="3752850"/>
          </a:xfrm>
          <a:prstGeom prst="rect">
            <a:avLst/>
          </a:prstGeom>
        </p:spPr>
      </p:pic>
    </p:spTree>
    <p:extLst>
      <p:ext uri="{BB962C8B-B14F-4D97-AF65-F5344CB8AC3E}">
        <p14:creationId xmlns:p14="http://schemas.microsoft.com/office/powerpoint/2010/main" val="143226484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3">
                                            <p:txEl>
                                              <p:pRg st="0" end="0"/>
                                            </p:txEl>
                                          </p:spTgt>
                                        </p:tgtEl>
                                      </p:cBhvr>
                                      <p:to x="80000" y="100000"/>
                                    </p:animScale>
                                    <p:anim by="(#ppt_w*0.10)" calcmode="lin" valueType="num">
                                      <p:cBhvr>
                                        <p:cTn id="7" dur="250" autoRev="1" fill="hold">
                                          <p:stCondLst>
                                            <p:cond delay="0"/>
                                          </p:stCondLst>
                                        </p:cTn>
                                        <p:tgtEl>
                                          <p:spTgt spid="23">
                                            <p:txEl>
                                              <p:pRg st="0" end="0"/>
                                            </p:txEl>
                                          </p:spTgt>
                                        </p:tgtEl>
                                        <p:attrNameLst>
                                          <p:attrName>ppt_x</p:attrName>
                                        </p:attrNameLst>
                                      </p:cBhvr>
                                    </p:anim>
                                    <p:anim by="(-#ppt_w*0.10)" calcmode="lin" valueType="num">
                                      <p:cBhvr>
                                        <p:cTn id="8" dur="250" autoRev="1" fill="hold">
                                          <p:stCondLst>
                                            <p:cond delay="0"/>
                                          </p:stCondLst>
                                        </p:cTn>
                                        <p:tgtEl>
                                          <p:spTgt spid="23">
                                            <p:txEl>
                                              <p:pRg st="0" end="0"/>
                                            </p:txEl>
                                          </p:spTgt>
                                        </p:tgtEl>
                                        <p:attrNameLst>
                                          <p:attrName>ppt_y</p:attrName>
                                        </p:attrNameLst>
                                      </p:cBhvr>
                                    </p:anim>
                                    <p:animRot by="-480000">
                                      <p:cBhvr>
                                        <p:cTn id="9"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2255400" y="13970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904760"/>
            <a:ext cx="10163488" cy="1856755"/>
            <a:chOff x="960000" y="1425460"/>
            <a:chExt cx="10163488" cy="1856755"/>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Cho tứ giác ABCD </a:t>
              </a:r>
              <a:r>
                <a:rPr lang="vi-VN" sz="3200" kern="0" smtClean="0">
                  <a:solidFill>
                    <a:srgbClr val="000000"/>
                  </a:solidFill>
                  <a:latin typeface="Times New Roman" panose="02020603050405020304" pitchFamily="18" charset="0"/>
                  <a:cs typeface="Times New Roman" panose="02020603050405020304" pitchFamily="18" charset="0"/>
                  <a:sym typeface="Arial"/>
                </a:rPr>
                <a:t>có </a:t>
              </a:r>
              <a:r>
                <a:rPr lang="en-US" sz="3200" kern="0" smtClean="0">
                  <a:solidFill>
                    <a:srgbClr val="000000"/>
                  </a:solidFill>
                  <a:latin typeface="Times New Roman" panose="02020603050405020304" pitchFamily="18" charset="0"/>
                  <a:cs typeface="Times New Roman" panose="02020603050405020304" pitchFamily="18" charset="0"/>
                  <a:sym typeface="Arial"/>
                </a:rPr>
                <a:t>số đo góc A là </a:t>
              </a:r>
              <a:r>
                <a:rPr lang="vi-VN" sz="3200" kern="0" smtClean="0">
                  <a:solidFill>
                    <a:srgbClr val="000000"/>
                  </a:solidFill>
                  <a:latin typeface="Times New Roman" panose="02020603050405020304" pitchFamily="18" charset="0"/>
                  <a:cs typeface="Times New Roman" panose="02020603050405020304" pitchFamily="18" charset="0"/>
                  <a:sym typeface="Arial"/>
                </a:rPr>
                <a:t>90</a:t>
              </a:r>
              <a:r>
                <a:rPr lang="vi-VN" sz="3200" kern="0" dirty="0" smtClean="0">
                  <a:solidFill>
                    <a:srgbClr val="000000"/>
                  </a:solidFill>
                  <a:latin typeface="Times New Roman" panose="02020603050405020304" pitchFamily="18" charset="0"/>
                  <a:cs typeface="Times New Roman" panose="02020603050405020304" pitchFamily="18" charset="0"/>
                  <a:sym typeface="Arial"/>
                </a:rPr>
                <a:t>°,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6" name="Rectangle 15"/>
          <p:cNvSpPr/>
          <p:nvPr/>
        </p:nvSpPr>
        <p:spPr>
          <a:xfrm>
            <a:off x="939222" y="504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66" y="2895819"/>
            <a:ext cx="5070756" cy="204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smtClean="0">
                <a:solidFill>
                  <a:srgbClr val="000000"/>
                </a:solidFill>
                <a:latin typeface="Arial"/>
                <a:cs typeface="Arial"/>
                <a:sym typeface="Arial"/>
              </a:rPr>
              <a:t>dụng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Giải</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quyết</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tình</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huống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mở</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đầu</a:t>
            </a:r>
            <a:r>
              <a:rPr lang="en-US" sz="2667" kern="0" dirty="0" smtClean="0">
                <a:solidFill>
                  <a:srgbClr val="000000"/>
                </a:solidFill>
                <a:latin typeface="Arial"/>
                <a:cs typeface="Arial"/>
                <a:sym typeface="Arial"/>
              </a:rPr>
              <a:t>.</a:t>
            </a:r>
          </a:p>
          <a:p>
            <a:pPr algn="just" defTabSz="1219170">
              <a:lnSpc>
                <a:spcPct val="150000"/>
              </a:lnSpc>
              <a:buClr>
                <a:srgbClr val="000000"/>
              </a:buClr>
            </a:pPr>
            <a:r>
              <a:rPr lang="en-US" sz="2667" kern="0" dirty="0" smtClean="0">
                <a:solidFill>
                  <a:srgbClr val="000000"/>
                </a:solidFill>
                <a:latin typeface="Times New Roman" panose="02020603050405020304" pitchFamily="18" charset="0"/>
                <a:cs typeface="Times New Roman" panose="02020603050405020304" pitchFamily="18" charset="0"/>
                <a:sym typeface="Arial"/>
              </a:rPr>
              <a:t> </a:t>
            </a:r>
            <a:r>
              <a:rPr lang="vi-VN" sz="2667" kern="0" dirty="0" smtClean="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3"/>
          <a:stretch>
            <a:fillRect/>
          </a:stretch>
        </p:blipFill>
        <p:spPr>
          <a:xfrm>
            <a:off x="3018045" y="3934671"/>
            <a:ext cx="4333649" cy="3171212"/>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1117600" y="-13970"/>
            <a:ext cx="13889495" cy="1212607"/>
            <a:chOff x="0" y="0"/>
            <a:chExt cx="3762534" cy="328484"/>
          </a:xfrm>
          <a:solidFill>
            <a:schemeClr val="tx2">
              <a:lumMod val="40000"/>
              <a:lumOff val="60000"/>
            </a:schemeClr>
          </a:solidFill>
        </p:grpSpPr>
        <p:sp>
          <p:nvSpPr>
            <p:cNvPr id="6"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7" name="Google Shape;558;p31"/>
          <p:cNvSpPr txBox="1">
            <a:spLocks/>
          </p:cNvSpPr>
          <p:nvPr/>
        </p:nvSpPr>
        <p:spPr>
          <a:xfrm>
            <a:off x="1160206" y="330201"/>
            <a:ext cx="9812594"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smtClean="0">
                <a:solidFill>
                  <a:prstClr val="black"/>
                </a:solidFill>
                <a:latin typeface="Arial"/>
              </a:rPr>
              <a:t>LUYỆN TẬP</a:t>
            </a:r>
            <a:endParaRPr lang="en-US" sz="4000" b="1" kern="0" dirty="0">
              <a:solidFill>
                <a:prstClr val="black"/>
              </a:solidFill>
              <a:latin typeface="Arial"/>
            </a:endParaRPr>
          </a:p>
        </p:txBody>
      </p:sp>
      <p:sp>
        <p:nvSpPr>
          <p:cNvPr id="8" name="TextBox 7"/>
          <p:cNvSpPr txBox="1"/>
          <p:nvPr/>
        </p:nvSpPr>
        <p:spPr>
          <a:xfrm>
            <a:off x="1160206" y="1198637"/>
            <a:ext cx="10901166" cy="2677656"/>
          </a:xfrm>
          <a:prstGeom prst="rect">
            <a:avLst/>
          </a:prstGeom>
          <a:noFill/>
        </p:spPr>
        <p:txBody>
          <a:bodyPr wrap="square" rtlCol="0">
            <a:spAutoFit/>
          </a:bodyPr>
          <a:lstStyle/>
          <a:p>
            <a:pPr algn="ctr"/>
            <a:r>
              <a:rPr lang="en-US" sz="2800" b="1" smtClean="0">
                <a:solidFill>
                  <a:schemeClr val="tx2"/>
                </a:solidFill>
                <a:latin typeface="Times New Roman" pitchFamily="18" charset="0"/>
                <a:cs typeface="Times New Roman" pitchFamily="18" charset="0"/>
              </a:rPr>
              <a:t>Trò chơi ghép hình.</a:t>
            </a:r>
          </a:p>
          <a:p>
            <a:r>
              <a:rPr lang="en-US" sz="2800" smtClean="0">
                <a:solidFill>
                  <a:schemeClr val="tx2"/>
                </a:solidFill>
                <a:latin typeface="Times New Roman" pitchFamily="18" charset="0"/>
                <a:cs typeface="Times New Roman" pitchFamily="18" charset="0"/>
              </a:rPr>
              <a:t>Học sinh thực hiện nhóm 4.</a:t>
            </a:r>
          </a:p>
          <a:p>
            <a:r>
              <a:rPr lang="en-US" sz="2800" smtClean="0">
                <a:solidFill>
                  <a:schemeClr val="tx2"/>
                </a:solidFill>
                <a:latin typeface="Times New Roman" pitchFamily="18" charset="0"/>
                <a:cs typeface="Times New Roman" pitchFamily="18" charset="0"/>
              </a:rPr>
              <a:t>Cho các hình tam giác, trên tam giác có câu hỏi, câu trả lời. Em hãy ghép vừa khớp câu hỏi đúng với câu trả lời. </a:t>
            </a:r>
          </a:p>
          <a:p>
            <a:r>
              <a:rPr lang="en-US" sz="2800" smtClean="0">
                <a:solidFill>
                  <a:schemeClr val="tx2"/>
                </a:solidFill>
                <a:latin typeface="Times New Roman" pitchFamily="18" charset="0"/>
                <a:cs typeface="Times New Roman" pitchFamily="18" charset="0"/>
              </a:rPr>
              <a:t>Ví dụ:</a:t>
            </a:r>
          </a:p>
          <a:p>
            <a:endParaRPr lang="en-US" sz="2800">
              <a:solidFill>
                <a:schemeClr val="tx2"/>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630" y="2843456"/>
            <a:ext cx="4988369" cy="401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10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1431" y="0"/>
            <a:ext cx="3766683" cy="365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2739994"/>
            <a:ext cx="12046858" cy="3539430"/>
          </a:xfrm>
          <a:prstGeom prst="rect">
            <a:avLst/>
          </a:prstGeom>
          <a:noFill/>
        </p:spPr>
        <p:txBody>
          <a:bodyPr wrap="square" rtlCol="0">
            <a:spAutoFit/>
          </a:bodyPr>
          <a:lstStyle/>
          <a:p>
            <a:r>
              <a:rPr lang="fr-FR" sz="2800" b="1" dirty="0" err="1">
                <a:solidFill>
                  <a:schemeClr val="tx2"/>
                </a:solidFill>
                <a:latin typeface="Times New Roman" pitchFamily="18" charset="0"/>
                <a:cs typeface="Times New Roman" pitchFamily="18" charset="0"/>
              </a:rPr>
              <a:t>Câu</a:t>
            </a:r>
            <a:r>
              <a:rPr lang="fr-FR" sz="2800" b="1" dirty="0">
                <a:solidFill>
                  <a:schemeClr val="tx2"/>
                </a:solidFill>
                <a:latin typeface="Times New Roman" pitchFamily="18" charset="0"/>
                <a:cs typeface="Times New Roman" pitchFamily="18" charset="0"/>
              </a:rPr>
              <a:t> 1.</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Tứ</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giác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có</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ba</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góc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vuông</a:t>
            </a:r>
            <a:r>
              <a:rPr lang="fr-FR" sz="2800" dirty="0">
                <a:solidFill>
                  <a:schemeClr val="tx2"/>
                </a:solidFill>
                <a:latin typeface="Times New Roman" pitchFamily="18" charset="0"/>
                <a:cs typeface="Times New Roman" pitchFamily="18" charset="0"/>
              </a:rPr>
              <a:t> là </a:t>
            </a:r>
            <a:r>
              <a:rPr lang="fr-FR" sz="2800" dirty="0" err="1">
                <a:solidFill>
                  <a:schemeClr val="tx2"/>
                </a:solidFill>
                <a:latin typeface="Times New Roman" pitchFamily="18" charset="0"/>
                <a:cs typeface="Times New Roman" pitchFamily="18" charset="0"/>
              </a:rPr>
              <a:t>hình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gì</a:t>
            </a:r>
            <a:r>
              <a:rPr lang="fr-FR" sz="2800" dirty="0">
                <a:solidFill>
                  <a:schemeClr val="tx2"/>
                </a:solidFill>
                <a:latin typeface="Times New Roman" pitchFamily="18" charset="0"/>
                <a:cs typeface="Times New Roman" pitchFamily="18" charset="0"/>
              </a:rPr>
              <a:t>?</a:t>
            </a:r>
            <a:endParaRPr lang="en-US" sz="2800" dirty="0">
              <a:solidFill>
                <a:schemeClr val="tx2"/>
              </a:solidFill>
              <a:latin typeface="Times New Roman" pitchFamily="18" charset="0"/>
              <a:cs typeface="Times New Roman" pitchFamily="18" charset="0"/>
            </a:endParaRPr>
          </a:p>
          <a:p>
            <a:r>
              <a:rPr lang="fr-FR" sz="2800" b="1" dirty="0" err="1">
                <a:solidFill>
                  <a:schemeClr val="tx2"/>
                </a:solidFill>
                <a:latin typeface="Times New Roman" pitchFamily="18" charset="0"/>
                <a:cs typeface="Times New Roman" pitchFamily="18" charset="0"/>
              </a:rPr>
              <a:t>Câu</a:t>
            </a:r>
            <a:r>
              <a:rPr lang="fr-FR" sz="2800" b="1" dirty="0">
                <a:solidFill>
                  <a:schemeClr val="tx2"/>
                </a:solidFill>
                <a:latin typeface="Times New Roman" pitchFamily="18" charset="0"/>
                <a:cs typeface="Times New Roman" pitchFamily="18" charset="0"/>
              </a:rPr>
              <a:t> 2.</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Tính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chất</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về</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hai</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đường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chéo</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của</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hình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chữ</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nhật</a:t>
            </a:r>
            <a:r>
              <a:rPr lang="fr-FR" sz="2800" dirty="0">
                <a:solidFill>
                  <a:schemeClr val="tx2"/>
                </a:solidFill>
                <a:latin typeface="Times New Roman" pitchFamily="18" charset="0"/>
                <a:cs typeface="Times New Roman" pitchFamily="18" charset="0"/>
              </a:rPr>
              <a:t> là </a:t>
            </a:r>
            <a:r>
              <a:rPr lang="fr-FR" sz="2800" dirty="0" err="1">
                <a:solidFill>
                  <a:schemeClr val="tx2"/>
                </a:solidFill>
                <a:latin typeface="Times New Roman" pitchFamily="18" charset="0"/>
                <a:cs typeface="Times New Roman" pitchFamily="18" charset="0"/>
              </a:rPr>
              <a:t>gì</a:t>
            </a:r>
            <a:r>
              <a:rPr lang="fr-FR" sz="2800" dirty="0">
                <a:solidFill>
                  <a:schemeClr val="tx2"/>
                </a:solidFill>
                <a:latin typeface="Times New Roman" pitchFamily="18" charset="0"/>
                <a:cs typeface="Times New Roman" pitchFamily="18" charset="0"/>
              </a:rPr>
              <a:t>?</a:t>
            </a:r>
            <a:endParaRPr lang="en-US" sz="2800" dirty="0">
              <a:solidFill>
                <a:schemeClr val="tx2"/>
              </a:solidFill>
              <a:latin typeface="Times New Roman" pitchFamily="18" charset="0"/>
              <a:cs typeface="Times New Roman" pitchFamily="18" charset="0"/>
            </a:endParaRPr>
          </a:p>
          <a:p>
            <a:r>
              <a:rPr lang="fr-FR" sz="2800" b="1" dirty="0" err="1">
                <a:solidFill>
                  <a:schemeClr val="tx2"/>
                </a:solidFill>
                <a:latin typeface="Times New Roman" pitchFamily="18" charset="0"/>
                <a:cs typeface="Times New Roman" pitchFamily="18" charset="0"/>
              </a:rPr>
              <a:t>Câu</a:t>
            </a:r>
            <a:r>
              <a:rPr lang="fr-FR" sz="2800" b="1" dirty="0">
                <a:solidFill>
                  <a:schemeClr val="tx2"/>
                </a:solidFill>
                <a:latin typeface="Times New Roman" pitchFamily="18" charset="0"/>
                <a:cs typeface="Times New Roman" pitchFamily="18" charset="0"/>
              </a:rPr>
              <a:t> 3.</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Trong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tam</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giác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vuông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đường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trung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tuyến</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ứng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với</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cạnh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huyền</a:t>
            </a:r>
            <a:r>
              <a:rPr lang="fr-FR" sz="2800" dirty="0">
                <a:solidFill>
                  <a:schemeClr val="tx2"/>
                </a:solidFill>
                <a:latin typeface="Times New Roman" pitchFamily="18" charset="0"/>
                <a:cs typeface="Times New Roman" pitchFamily="18" charset="0"/>
              </a:rPr>
              <a:t> ...</a:t>
            </a:r>
            <a:endParaRPr lang="en-US" sz="2800" dirty="0">
              <a:solidFill>
                <a:schemeClr val="tx2"/>
              </a:solidFill>
              <a:latin typeface="Times New Roman" pitchFamily="18" charset="0"/>
              <a:cs typeface="Times New Roman" pitchFamily="18" charset="0"/>
            </a:endParaRPr>
          </a:p>
          <a:p>
            <a:r>
              <a:rPr lang="fr-FR" sz="2800" b="1" dirty="0" err="1">
                <a:solidFill>
                  <a:schemeClr val="tx2"/>
                </a:solidFill>
                <a:latin typeface="Times New Roman" pitchFamily="18" charset="0"/>
                <a:cs typeface="Times New Roman" pitchFamily="18" charset="0"/>
              </a:rPr>
              <a:t>Câu</a:t>
            </a:r>
            <a:r>
              <a:rPr lang="fr-FR" sz="2800" b="1" dirty="0">
                <a:solidFill>
                  <a:schemeClr val="tx2"/>
                </a:solidFill>
                <a:latin typeface="Times New Roman" pitchFamily="18" charset="0"/>
                <a:cs typeface="Times New Roman" pitchFamily="18" charset="0"/>
              </a:rPr>
              <a:t> 4</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Nếu</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tam</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giác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có</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một</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đường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trung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tuyến</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bằng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nửa</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cạnh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tương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ứng</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thì</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tam</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giác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đó</a:t>
            </a:r>
            <a:r>
              <a:rPr lang="fr-FR" sz="2800" dirty="0">
                <a:solidFill>
                  <a:schemeClr val="tx2"/>
                </a:solidFill>
                <a:latin typeface="Times New Roman" pitchFamily="18" charset="0"/>
                <a:cs typeface="Times New Roman" pitchFamily="18" charset="0"/>
              </a:rPr>
              <a:t> là?</a:t>
            </a:r>
            <a:endParaRPr lang="en-US" sz="2800" dirty="0">
              <a:solidFill>
                <a:schemeClr val="tx2"/>
              </a:solidFill>
              <a:latin typeface="Times New Roman" pitchFamily="18" charset="0"/>
              <a:cs typeface="Times New Roman" pitchFamily="18" charset="0"/>
            </a:endParaRPr>
          </a:p>
          <a:p>
            <a:r>
              <a:rPr lang="fr-FR" sz="2800" b="1" dirty="0" err="1">
                <a:solidFill>
                  <a:schemeClr val="tx2"/>
                </a:solidFill>
                <a:latin typeface="Times New Roman" pitchFamily="18" charset="0"/>
                <a:cs typeface="Times New Roman" pitchFamily="18" charset="0"/>
              </a:rPr>
              <a:t>Câu</a:t>
            </a:r>
            <a:r>
              <a:rPr lang="fr-FR" sz="2800" b="1" dirty="0">
                <a:solidFill>
                  <a:schemeClr val="tx2"/>
                </a:solidFill>
                <a:latin typeface="Times New Roman" pitchFamily="18" charset="0"/>
                <a:cs typeface="Times New Roman" pitchFamily="18" charset="0"/>
              </a:rPr>
              <a:t> 5</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Hình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chữ</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nhật</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có</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tất</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cả</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các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tính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chất</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của</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hình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gì</a:t>
            </a:r>
            <a:r>
              <a:rPr lang="fr-FR" sz="2800" dirty="0">
                <a:solidFill>
                  <a:schemeClr val="tx2"/>
                </a:solidFill>
                <a:latin typeface="Times New Roman" pitchFamily="18" charset="0"/>
                <a:cs typeface="Times New Roman" pitchFamily="18" charset="0"/>
              </a:rPr>
              <a:t>?</a:t>
            </a:r>
            <a:endParaRPr lang="en-US" sz="2800" dirty="0">
              <a:solidFill>
                <a:schemeClr val="tx2"/>
              </a:solidFill>
              <a:latin typeface="Times New Roman" pitchFamily="18" charset="0"/>
              <a:cs typeface="Times New Roman" pitchFamily="18" charset="0"/>
            </a:endParaRPr>
          </a:p>
          <a:p>
            <a:r>
              <a:rPr lang="fr-FR" sz="2800" b="1" dirty="0" err="1">
                <a:solidFill>
                  <a:schemeClr val="tx2"/>
                </a:solidFill>
                <a:latin typeface="Times New Roman" pitchFamily="18" charset="0"/>
                <a:cs typeface="Times New Roman" pitchFamily="18" charset="0"/>
              </a:rPr>
              <a:t>Câu</a:t>
            </a:r>
            <a:r>
              <a:rPr lang="fr-FR" sz="2800" b="1" dirty="0">
                <a:solidFill>
                  <a:schemeClr val="tx2"/>
                </a:solidFill>
                <a:latin typeface="Times New Roman" pitchFamily="18" charset="0"/>
                <a:cs typeface="Times New Roman" pitchFamily="18" charset="0"/>
              </a:rPr>
              <a:t> 6. </a:t>
            </a:r>
            <a:r>
              <a:rPr lang="fr-FR" sz="2800" dirty="0" err="1">
                <a:solidFill>
                  <a:schemeClr val="tx2"/>
                </a:solidFill>
                <a:latin typeface="Times New Roman" pitchFamily="18" charset="0"/>
                <a:cs typeface="Times New Roman" pitchFamily="18" charset="0"/>
              </a:rPr>
              <a:t>Hình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bình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hành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có</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một</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góc</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vuông</a:t>
            </a:r>
            <a:r>
              <a:rPr lang="fr-FR" sz="2800" dirty="0">
                <a:solidFill>
                  <a:schemeClr val="tx2"/>
                </a:solidFill>
                <a:latin typeface="Times New Roman" pitchFamily="18" charset="0"/>
                <a:cs typeface="Times New Roman" pitchFamily="18" charset="0"/>
              </a:rPr>
              <a:t> là </a:t>
            </a:r>
            <a:r>
              <a:rPr lang="fr-FR" sz="2800" dirty="0" err="1">
                <a:solidFill>
                  <a:schemeClr val="tx2"/>
                </a:solidFill>
                <a:latin typeface="Times New Roman" pitchFamily="18" charset="0"/>
                <a:cs typeface="Times New Roman" pitchFamily="18" charset="0"/>
              </a:rPr>
              <a:t>hình</a:t>
            </a:r>
            <a:r>
              <a:rPr lang="fr-FR" sz="2800" dirty="0">
                <a:solidFill>
                  <a:schemeClr val="tx2"/>
                </a:solidFill>
                <a:latin typeface="Times New Roman" pitchFamily="18" charset="0"/>
                <a:cs typeface="Times New Roman" pitchFamily="18" charset="0"/>
              </a:rPr>
              <a:t> </a:t>
            </a:r>
            <a:r>
              <a:rPr lang="fr-FR" sz="2800" dirty="0" err="1">
                <a:solidFill>
                  <a:schemeClr val="tx2"/>
                </a:solidFill>
                <a:latin typeface="Times New Roman" pitchFamily="18" charset="0"/>
                <a:cs typeface="Times New Roman" pitchFamily="18" charset="0"/>
              </a:rPr>
              <a:t>gì</a:t>
            </a:r>
            <a:r>
              <a:rPr lang="fr-FR" sz="2800" dirty="0">
                <a:solidFill>
                  <a:schemeClr val="tx2"/>
                </a:solidFill>
                <a:latin typeface="Times New Roman" pitchFamily="18" charset="0"/>
                <a:cs typeface="Times New Roman" pitchFamily="18" charset="0"/>
              </a:rPr>
              <a:t>?</a:t>
            </a:r>
            <a:endParaRPr lang="en-US" sz="2800" dirty="0">
              <a:solidFill>
                <a:schemeClr val="tx2"/>
              </a:solidFill>
              <a:latin typeface="Times New Roman" pitchFamily="18" charset="0"/>
              <a:cs typeface="Times New Roman" pitchFamily="18" charset="0"/>
            </a:endParaRPr>
          </a:p>
          <a:p>
            <a:endParaRPr lang="en-US" sz="2800" dirty="0">
              <a:solidFill>
                <a:schemeClr val="tx2"/>
              </a:solidFill>
              <a:latin typeface="Times New Roman" pitchFamily="18" charset="0"/>
              <a:cs typeface="Times New Roman" pitchFamily="18" charset="0"/>
            </a:endParaRPr>
          </a:p>
        </p:txBody>
      </p:sp>
      <p:sp>
        <p:nvSpPr>
          <p:cNvPr id="8" name="TextBox 7"/>
          <p:cNvSpPr txBox="1"/>
          <p:nvPr/>
        </p:nvSpPr>
        <p:spPr>
          <a:xfrm>
            <a:off x="3599543" y="856343"/>
            <a:ext cx="4209143" cy="707886"/>
          </a:xfrm>
          <a:prstGeom prst="rect">
            <a:avLst/>
          </a:prstGeom>
          <a:noFill/>
        </p:spPr>
        <p:txBody>
          <a:bodyPr wrap="square" rtlCol="0">
            <a:spAutoFit/>
          </a:bodyPr>
          <a:lstStyle/>
          <a:p>
            <a:pPr algn="ctr"/>
            <a:r>
              <a:rPr lang="en-US" sz="4000" b="1" smtClean="0">
                <a:solidFill>
                  <a:schemeClr val="tx2"/>
                </a:solidFill>
              </a:rPr>
              <a:t>ĐÁP ÁN</a:t>
            </a:r>
            <a:endParaRPr lang="en-US" sz="4000" b="1">
              <a:solidFill>
                <a:schemeClr val="tx2"/>
              </a:solidFill>
            </a:endParaRPr>
          </a:p>
        </p:txBody>
      </p:sp>
    </p:spTree>
    <p:extLst>
      <p:ext uri="{BB962C8B-B14F-4D97-AF65-F5344CB8AC3E}">
        <p14:creationId xmlns:p14="http://schemas.microsoft.com/office/powerpoint/2010/main" val="3370581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613"/>
            <a:ext cx="6731028" cy="199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021" y="171281"/>
            <a:ext cx="3262160" cy="289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171" y="630953"/>
            <a:ext cx="5019776" cy="72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845" y="1459473"/>
            <a:ext cx="7158175" cy="197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1146" y="5427406"/>
            <a:ext cx="7415826" cy="143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5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9" name="TextBox 8"/>
          <p:cNvSpPr txBox="1"/>
          <p:nvPr/>
        </p:nvSpPr>
        <p:spPr>
          <a:xfrm>
            <a:off x="0" y="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smtClean="0">
                <a:solidFill>
                  <a:srgbClr val="C00000"/>
                </a:solidFill>
                <a:latin typeface="Arial"/>
                <a:cs typeface="Arial"/>
                <a:sym typeface="Arial"/>
              </a:rPr>
              <a:t>VẬN DỤNG</a:t>
            </a:r>
            <a:endParaRPr lang="en-US" sz="4267" b="1" kern="0" dirty="0">
              <a:solidFill>
                <a:srgbClr val="C00000"/>
              </a:solidFill>
              <a:latin typeface="Arial"/>
              <a:cs typeface="Arial"/>
              <a:sym typeface="Arial"/>
            </a:endParaRPr>
          </a:p>
        </p:txBody>
      </p:sp>
      <p:sp>
        <p:nvSpPr>
          <p:cNvPr id="10" name="TextBox 9"/>
          <p:cNvSpPr txBox="1"/>
          <p:nvPr/>
        </p:nvSpPr>
        <p:spPr>
          <a:xfrm>
            <a:off x="1946939" y="842524"/>
            <a:ext cx="9989687" cy="954107"/>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0" y="842524"/>
            <a:ext cx="1946940" cy="2172613"/>
            <a:chOff x="378881" y="1576326"/>
            <a:chExt cx="1946940" cy="2172613"/>
          </a:xfrm>
        </p:grpSpPr>
        <p:pic>
          <p:nvPicPr>
            <p:cNvPr id="2" name="Picture 1"/>
            <p:cNvPicPr>
              <a:picLocks noChangeAspect="1"/>
            </p:cNvPicPr>
            <p:nvPr/>
          </p:nvPicPr>
          <p:blipFill>
            <a:blip r:embed="rId3"/>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38" name="Picture 5" descr="C:\Users\Administrator\Desktop\kisspng-rectangle-shape-clip-art-rectangle-5abcf9570cc527.75918916152233403905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043" y="2095002"/>
            <a:ext cx="7123952" cy="4274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130" y="3911066"/>
            <a:ext cx="2458308" cy="2458308"/>
          </a:xfrm>
          <a:prstGeom prst="rect">
            <a:avLst/>
          </a:prstGeom>
        </p:spPr>
      </p:pic>
    </p:spTree>
    <p:extLst>
      <p:ext uri="{BB962C8B-B14F-4D97-AF65-F5344CB8AC3E}">
        <p14:creationId xmlns:p14="http://schemas.microsoft.com/office/powerpoint/2010/main" val="2255062013"/>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9" name="TextBox 8"/>
          <p:cNvSpPr txBox="1"/>
          <p:nvPr/>
        </p:nvSpPr>
        <p:spPr>
          <a:xfrm>
            <a:off x="0" y="749622"/>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smtClean="0">
                <a:solidFill>
                  <a:srgbClr val="C00000"/>
                </a:solidFill>
                <a:latin typeface="Arial"/>
                <a:cs typeface="Arial"/>
                <a:sym typeface="Arial"/>
              </a:rPr>
              <a:t>VẬN DỤNG</a:t>
            </a:r>
            <a:endParaRPr lang="en-US" sz="4267" b="1" kern="0" dirty="0">
              <a:solidFill>
                <a:srgbClr val="C00000"/>
              </a:solidFill>
              <a:latin typeface="Arial"/>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3"/>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 xmlns:a16="http://schemas.microsoft.com/office/drawing/2014/main" id="{D4023970-9EB9-40F5-83DF-B03BC453E35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smtClean="0">
                  <a:solidFill>
                    <a:srgbClr val="C00000"/>
                  </a:solidFill>
                  <a:latin typeface="Times New Roman" panose="02020603050405020304" pitchFamily="18" charset="0"/>
                  <a:ea typeface="Times New Roman" panose="02020603050405020304" pitchFamily="18" charset="0"/>
                </a:rPr>
                <a:t>360</a:t>
              </a:r>
              <a:r>
                <a:rPr lang="en-US" baseline="30000" dirty="0" smtClean="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 xmlns:a16="http://schemas.microsoft.com/office/drawing/2014/main" id="{D4023970-9EB9-40F5-83DF-B03BC453E35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VẬN</a:t>
            </a:r>
            <a:r>
              <a:rPr kumimoji="0" lang="en-US" sz="4267" b="1" i="0" u="none" strike="noStrike" kern="0" cap="none" spc="0" normalizeH="0" noProof="0" dirty="0" smtClean="0">
                <a:ln>
                  <a:noFill/>
                </a:ln>
                <a:solidFill>
                  <a:srgbClr val="C00000"/>
                </a:solidFill>
                <a:effectLst/>
                <a:uLnTx/>
                <a:uFillTx/>
                <a:latin typeface="Arial"/>
                <a:ea typeface="+mn-ea"/>
                <a:cs typeface="Arial"/>
                <a:sym typeface="Arial"/>
              </a:rPr>
              <a:t> DỤNG</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17" name="Picture 5" descr="C:\Users\Administrator\Desktop\kisspng-rectangle-shape-clip-art-rectangle-5abcf9570cc527.75918916152233403905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6152" y="3287274"/>
            <a:ext cx="5635439" cy="338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VẬN</a:t>
            </a:r>
            <a:r>
              <a:rPr kumimoji="0" lang="en-US" sz="4267" b="1" i="0" u="none" strike="noStrike" kern="0" cap="none" spc="0" normalizeH="0" noProof="0" dirty="0" smtClean="0">
                <a:ln>
                  <a:noFill/>
                </a:ln>
                <a:solidFill>
                  <a:srgbClr val="C00000"/>
                </a:solidFill>
                <a:effectLst/>
                <a:uLnTx/>
                <a:uFillTx/>
                <a:latin typeface="Arial"/>
                <a:ea typeface="+mn-ea"/>
                <a:cs typeface="Arial"/>
                <a:sym typeface="Arial"/>
              </a:rPr>
              <a:t> DỤNG</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82053047"/>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smtClea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7" name="Google Shape;929;p59"/>
          <p:cNvPicPr preferRelativeResize="0"/>
          <p:nvPr/>
        </p:nvPicPr>
        <p:blipFill rotWithShape="1">
          <a:blip r:embed="rId3">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4"/>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48529" y="2760662"/>
            <a:ext cx="4351338" cy="4351338"/>
          </a:xfrm>
        </p:spPr>
      </p:pic>
      <p:pic>
        <p:nvPicPr>
          <p:cNvPr id="5" name="b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pic>
        <p:nvPicPr>
          <p:cNvPr id="3" name="am-thanh-siuu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9205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4">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5"/>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chemeClr val="tx2"/>
                </a:solidFill>
                <a:latin typeface="Arial"/>
                <a:cs typeface="Arial"/>
                <a:sym typeface="Arial"/>
              </a:rPr>
              <a:t>Chứng</a:t>
            </a:r>
            <a:r>
              <a:rPr lang="en-US" sz="2667" b="1" kern="0" dirty="0" smtClean="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spid="_x0000_s5155" name="Equation" r:id="rId6" imgW="126725" imgH="126725" progId="Equation.DSMT4">
                  <p:embed/>
                </p:oleObj>
              </mc:Choice>
              <mc:Fallback>
                <p:oleObj name="Equation" r:id="rId6" imgW="126725" imgH="12672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8"/>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9"/>
            <a:stretch>
              <a:fillRect/>
            </a:stretch>
          </p:blipFill>
          <p:spPr>
            <a:xfrm>
              <a:off x="1477478" y="4594047"/>
              <a:ext cx="315034" cy="333566"/>
            </a:xfrm>
            <a:prstGeom prst="rect">
              <a:avLst/>
            </a:prstGeom>
          </p:spPr>
        </p:pic>
        <p:pic>
          <p:nvPicPr>
            <p:cNvPr id="14" name="Picture 13"/>
            <p:cNvPicPr>
              <a:picLocks noChangeAspect="1"/>
            </p:cNvPicPr>
            <p:nvPr/>
          </p:nvPicPr>
          <p:blipFill>
            <a:blip r:embed="rId10"/>
            <a:stretch>
              <a:fillRect/>
            </a:stretch>
          </p:blipFill>
          <p:spPr>
            <a:xfrm>
              <a:off x="3107776" y="4649868"/>
              <a:ext cx="262851" cy="319178"/>
            </a:xfrm>
            <a:prstGeom prst="rect">
              <a:avLst/>
            </a:prstGeom>
          </p:spPr>
        </p:pic>
        <p:pic>
          <p:nvPicPr>
            <p:cNvPr id="15" name="Picture 14"/>
            <p:cNvPicPr>
              <a:picLocks noChangeAspect="1"/>
            </p:cNvPicPr>
            <p:nvPr/>
          </p:nvPicPr>
          <p:blipFill>
            <a:blip r:embed="rId11"/>
            <a:stretch>
              <a:fillRect/>
            </a:stretch>
          </p:blipFill>
          <p:spPr>
            <a:xfrm>
              <a:off x="432525" y="4988297"/>
              <a:ext cx="504957" cy="357679"/>
            </a:xfrm>
            <a:prstGeom prst="rect">
              <a:avLst/>
            </a:prstGeom>
          </p:spPr>
        </p:pic>
        <p:pic>
          <p:nvPicPr>
            <p:cNvPr id="17" name="Picture 16"/>
            <p:cNvPicPr>
              <a:picLocks noChangeAspect="1"/>
            </p:cNvPicPr>
            <p:nvPr/>
          </p:nvPicPr>
          <p:blipFill>
            <a:blip r:embed="rId10"/>
            <a:stretch>
              <a:fillRect/>
            </a:stretch>
          </p:blipFill>
          <p:spPr>
            <a:xfrm>
              <a:off x="1278675" y="4988297"/>
              <a:ext cx="262851" cy="319178"/>
            </a:xfrm>
            <a:prstGeom prst="rect">
              <a:avLst/>
            </a:prstGeom>
          </p:spPr>
        </p:pic>
        <p:pic>
          <p:nvPicPr>
            <p:cNvPr id="18" name="Picture 17"/>
            <p:cNvPicPr>
              <a:picLocks noChangeAspect="1"/>
            </p:cNvPicPr>
            <p:nvPr/>
          </p:nvPicPr>
          <p:blipFill>
            <a:blip r:embed="rId8"/>
            <a:stretch>
              <a:fillRect/>
            </a:stretch>
          </p:blipFill>
          <p:spPr>
            <a:xfrm>
              <a:off x="432525" y="5381469"/>
              <a:ext cx="418059" cy="338429"/>
            </a:xfrm>
            <a:prstGeom prst="rect">
              <a:avLst/>
            </a:prstGeom>
          </p:spPr>
        </p:pic>
        <p:pic>
          <p:nvPicPr>
            <p:cNvPr id="20" name="Picture 19"/>
            <p:cNvPicPr>
              <a:picLocks noChangeAspect="1"/>
            </p:cNvPicPr>
            <p:nvPr/>
          </p:nvPicPr>
          <p:blipFill>
            <a:blip r:embed="rId12"/>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9"/>
            <a:stretch>
              <a:fillRect/>
            </a:stretch>
          </p:blipFill>
          <p:spPr>
            <a:xfrm>
              <a:off x="1489648" y="4597229"/>
              <a:ext cx="315034" cy="333566"/>
            </a:xfrm>
            <a:prstGeom prst="rect">
              <a:avLst/>
            </a:prstGeom>
          </p:spPr>
        </p:pic>
        <p:pic>
          <p:nvPicPr>
            <p:cNvPr id="25" name="Picture 24"/>
            <p:cNvPicPr>
              <a:picLocks noChangeAspect="1"/>
            </p:cNvPicPr>
            <p:nvPr/>
          </p:nvPicPr>
          <p:blipFill>
            <a:blip r:embed="rId10"/>
            <a:stretch>
              <a:fillRect/>
            </a:stretch>
          </p:blipFill>
          <p:spPr>
            <a:xfrm>
              <a:off x="3119946" y="4653050"/>
              <a:ext cx="262851" cy="319178"/>
            </a:xfrm>
            <a:prstGeom prst="rect">
              <a:avLst/>
            </a:prstGeom>
          </p:spPr>
        </p:pic>
        <p:pic>
          <p:nvPicPr>
            <p:cNvPr id="26" name="Picture 25"/>
            <p:cNvPicPr>
              <a:picLocks noChangeAspect="1"/>
            </p:cNvPicPr>
            <p:nvPr/>
          </p:nvPicPr>
          <p:blipFill>
            <a:blip r:embed="rId11"/>
            <a:stretch>
              <a:fillRect/>
            </a:stretch>
          </p:blipFill>
          <p:spPr>
            <a:xfrm>
              <a:off x="444695" y="4991479"/>
              <a:ext cx="504957" cy="357679"/>
            </a:xfrm>
            <a:prstGeom prst="rect">
              <a:avLst/>
            </a:prstGeom>
          </p:spPr>
        </p:pic>
        <p:pic>
          <p:nvPicPr>
            <p:cNvPr id="27" name="Picture 26"/>
            <p:cNvPicPr>
              <a:picLocks noChangeAspect="1"/>
            </p:cNvPicPr>
            <p:nvPr/>
          </p:nvPicPr>
          <p:blipFill>
            <a:blip r:embed="rId10"/>
            <a:stretch>
              <a:fillRect/>
            </a:stretch>
          </p:blipFill>
          <p:spPr>
            <a:xfrm>
              <a:off x="1290845" y="4991479"/>
              <a:ext cx="262851" cy="319178"/>
            </a:xfrm>
            <a:prstGeom prst="rect">
              <a:avLst/>
            </a:prstGeom>
          </p:spPr>
        </p:pic>
        <p:pic>
          <p:nvPicPr>
            <p:cNvPr id="28" name="Picture 27"/>
            <p:cNvPicPr>
              <a:picLocks noChangeAspect="1"/>
            </p:cNvPicPr>
            <p:nvPr/>
          </p:nvPicPr>
          <p:blipFill>
            <a:blip r:embed="rId8"/>
            <a:stretch>
              <a:fillRect/>
            </a:stretch>
          </p:blipFill>
          <p:spPr>
            <a:xfrm>
              <a:off x="444695" y="5384651"/>
              <a:ext cx="418059" cy="338429"/>
            </a:xfrm>
            <a:prstGeom prst="rect">
              <a:avLst/>
            </a:prstGeom>
          </p:spPr>
        </p:pic>
        <p:pic>
          <p:nvPicPr>
            <p:cNvPr id="29" name="Picture 28"/>
            <p:cNvPicPr>
              <a:picLocks noChangeAspect="1"/>
            </p:cNvPicPr>
            <p:nvPr/>
          </p:nvPicPr>
          <p:blipFill>
            <a:blip r:embed="rId12"/>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3"/>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 xmlns:a16="http://schemas.microsoft.com/office/drawing/2014/main"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học</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về</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hình</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chữ</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nhật</a:t>
              </a:r>
              <a:r>
                <a:rPr lang="en-US" sz="2933" dirty="0" smtClean="0">
                  <a:solidFill>
                    <a:prstClr val="black"/>
                  </a:solidFill>
                  <a:latin typeface="Arial" panose="020B0604020202020204" pitchFamily="34" charset="0"/>
                  <a:cs typeface="Arial" panose="020B0604020202020204" pitchFamily="34" charset="0"/>
                </a:rPr>
                <a:t>.</a:t>
              </a:r>
              <a:endParaRPr lang="en-US" sz="2933" dirty="0">
                <a:solidFill>
                  <a:prstClr val="black"/>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 xmlns:a16="http://schemas.microsoft.com/office/drawing/2014/main" id="{DC18CD2A-36E1-6140-1189-E32177F34B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 xmlns:a16="http://schemas.microsoft.com/office/drawing/2014/main" id="{0F88906C-8C62-0E59-76E1-7FEA5305F9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8"/>
          <a:stretch>
            <a:fillRect/>
          </a:stretch>
        </p:blipFill>
        <p:spPr>
          <a:xfrm>
            <a:off x="1117031" y="447486"/>
            <a:ext cx="2044402" cy="1763126"/>
          </a:xfrm>
          <a:prstGeom prst="rect">
            <a:avLst/>
          </a:prstGeom>
        </p:spPr>
      </p:pic>
      <p:pic>
        <p:nvPicPr>
          <p:cNvPr id="7" name="Picture 6"/>
          <p:cNvPicPr>
            <a:picLocks noChangeAspect="1"/>
          </p:cNvPicPr>
          <p:nvPr/>
        </p:nvPicPr>
        <p:blipFill>
          <a:blip r:embed="rId9"/>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10"/>
          <a:stretch>
            <a:fillRect/>
          </a:stretch>
        </p:blipFill>
        <p:spPr>
          <a:xfrm>
            <a:off x="10018421" y="4020516"/>
            <a:ext cx="2593020" cy="2618243"/>
          </a:xfrm>
          <a:prstGeom prst="rect">
            <a:avLst/>
          </a:prstGeom>
        </p:spPr>
      </p:pic>
      <p:pic>
        <p:nvPicPr>
          <p:cNvPr id="9" name="Picture 8"/>
          <p:cNvPicPr>
            <a:picLocks noChangeAspect="1"/>
          </p:cNvPicPr>
          <p:nvPr/>
        </p:nvPicPr>
        <p:blipFill>
          <a:blip r:embed="rId11"/>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4667" b="1" kern="0" dirty="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CHÚ Ý LẮNG </a:t>
            </a: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3812" y="762774"/>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492" y="1203653"/>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933" b="1" noProof="1">
                <a:solidFill>
                  <a:prstClr val="black"/>
                </a:solidFill>
                <a:cs typeface="Arial" panose="020B0604020202020204" pitchFamily="34" charset="0"/>
              </a:rPr>
              <a:t>Câu </a:t>
            </a:r>
            <a:r>
              <a:rPr lang="en-US" sz="2933" b="1" noProof="1">
                <a:solidFill>
                  <a:prstClr val="black"/>
                </a:solidFill>
                <a:latin typeface="Arial" panose="020B0604020202020204" pitchFamily="34" charset="0"/>
                <a:cs typeface="Arial" panose="020B0604020202020204" pitchFamily="34" charset="0"/>
              </a:rPr>
              <a:t>1: </a:t>
            </a:r>
            <a:r>
              <a:rPr lang="vi-VN" sz="2933" b="1" noProof="1">
                <a:solidFill>
                  <a:prstClr val="black"/>
                </a:solidFill>
                <a:cs typeface="Arial" panose="020B0604020202020204" pitchFamily="34" charset="0"/>
              </a:rPr>
              <a:t> </a:t>
            </a:r>
            <a:r>
              <a:rPr lang="en-US" sz="2933" b="1" noProof="1" smtClean="0">
                <a:solidFill>
                  <a:prstClr val="black"/>
                </a:solidFill>
                <a:latin typeface="Arial" panose="020B0604020202020204" pitchFamily="34" charset="0"/>
                <a:cs typeface="Arial" panose="020B0604020202020204" pitchFamily="34" charset="0"/>
              </a:rPr>
              <a:t>Tứ giác ABCD có số đo ba góc bằng nhau và bằng 90</a:t>
            </a:r>
            <a:r>
              <a:rPr lang="en-US" sz="2933" b="1" baseline="30000" noProof="1" smtClean="0">
                <a:solidFill>
                  <a:prstClr val="black"/>
                </a:solidFill>
                <a:latin typeface="Arial" panose="020B0604020202020204" pitchFamily="34" charset="0"/>
                <a:cs typeface="Arial" panose="020B0604020202020204" pitchFamily="34" charset="0"/>
              </a:rPr>
              <a:t>0</a:t>
            </a:r>
            <a:r>
              <a:rPr lang="en-US" sz="2933" b="1" noProof="1" smtClean="0">
                <a:solidFill>
                  <a:prstClr val="black"/>
                </a:solidFill>
                <a:latin typeface="Arial" panose="020B0604020202020204" pitchFamily="34" charset="0"/>
                <a:cs typeface="Arial" panose="020B0604020202020204" pitchFamily="34" charset="0"/>
              </a:rPr>
              <a:t>. </a:t>
            </a:r>
          </a:p>
          <a:p>
            <a:pPr algn="ctr">
              <a:defRPr/>
            </a:pPr>
            <a:r>
              <a:rPr lang="en-US" sz="2933" b="1" noProof="1" smtClean="0">
                <a:solidFill>
                  <a:prstClr val="black"/>
                </a:solidFill>
                <a:latin typeface="Arial" panose="020B0604020202020204" pitchFamily="34" charset="0"/>
                <a:cs typeface="Arial" panose="020B0604020202020204" pitchFamily="34" charset="0"/>
              </a:rPr>
              <a:t>Số đo góc còn lại bao nhiêu</a:t>
            </a:r>
            <a:r>
              <a:rPr lang="vi-VN" sz="2933" b="1" noProof="1" smtClean="0">
                <a:solidFill>
                  <a:prstClr val="black"/>
                </a:solidFill>
                <a:cs typeface="Arial" panose="020B0604020202020204" pitchFamily="34" charset="0"/>
              </a:rPr>
              <a:t>?</a:t>
            </a:r>
            <a:endParaRPr lang="vi-VN" sz="2933" b="1" noProof="1">
              <a:solidFill>
                <a:prstClr val="black"/>
              </a:solidFill>
              <a:cs typeface="Arial" panose="020B0604020202020204" pitchFamily="34" charset="0"/>
            </a:endParaRP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933" noProof="1">
                <a:solidFill>
                  <a:prstClr val="white"/>
                </a:solidFill>
                <a:cs typeface="Arial" panose="020B0604020202020204" pitchFamily="34" charset="0"/>
              </a:rPr>
              <a:t>A. </a:t>
            </a:r>
            <a:r>
              <a:rPr lang="en-US" sz="2933" noProof="1" smtClean="0">
                <a:solidFill>
                  <a:prstClr val="white"/>
                </a:solidFill>
                <a:latin typeface="Arial" panose="020B0604020202020204" pitchFamily="34" charset="0"/>
                <a:cs typeface="Arial" panose="020B0604020202020204" pitchFamily="34" charset="0"/>
              </a:rPr>
              <a:t>180</a:t>
            </a:r>
            <a:r>
              <a:rPr lang="en-US" sz="2933" baseline="30000" noProof="1" smtClean="0">
                <a:solidFill>
                  <a:prstClr val="white"/>
                </a:solidFill>
                <a:latin typeface="Arial" panose="020B0604020202020204" pitchFamily="34" charset="0"/>
                <a:cs typeface="Arial" panose="020B0604020202020204" pitchFamily="34" charset="0"/>
              </a:rPr>
              <a:t>0</a:t>
            </a:r>
            <a:endParaRPr lang="vi-VN" sz="2933" noProof="1">
              <a:solidFill>
                <a:prstClr val="white"/>
              </a:solidFill>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933" noProof="1">
                <a:solidFill>
                  <a:prstClr val="white"/>
                </a:solidFill>
                <a:cs typeface="Arial" panose="020B0604020202020204" pitchFamily="34" charset="0"/>
              </a:rPr>
              <a:t>C. </a:t>
            </a:r>
            <a:r>
              <a:rPr lang="en-US" sz="2933" noProof="1" smtClean="0">
                <a:solidFill>
                  <a:prstClr val="white"/>
                </a:solidFill>
                <a:latin typeface="Arial" panose="020B0604020202020204" pitchFamily="34" charset="0"/>
                <a:cs typeface="Arial" panose="020B0604020202020204" pitchFamily="34" charset="0"/>
              </a:rPr>
              <a:t>60</a:t>
            </a:r>
            <a:r>
              <a:rPr lang="en-US" sz="2933" baseline="30000" noProof="1" smtClean="0">
                <a:solidFill>
                  <a:prstClr val="white"/>
                </a:solidFill>
                <a:latin typeface="Arial" panose="020B0604020202020204" pitchFamily="34" charset="0"/>
                <a:cs typeface="Arial" panose="020B0604020202020204" pitchFamily="34" charset="0"/>
              </a:rPr>
              <a:t>0</a:t>
            </a:r>
            <a:endParaRPr lang="vi-VN" sz="2933" noProof="1">
              <a:solidFill>
                <a:prstClr val="white"/>
              </a:solidFill>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933" noProof="1">
                <a:solidFill>
                  <a:prstClr val="white"/>
                </a:solidFill>
                <a:cs typeface="Arial" panose="020B0604020202020204" pitchFamily="34" charset="0"/>
              </a:rPr>
              <a:t>B. </a:t>
            </a:r>
            <a:r>
              <a:rPr lang="en-US" sz="2933" noProof="1" smtClean="0">
                <a:solidFill>
                  <a:prstClr val="white"/>
                </a:solidFill>
                <a:latin typeface="Arial" panose="020B0604020202020204" pitchFamily="34" charset="0"/>
                <a:cs typeface="Arial" panose="020B0604020202020204" pitchFamily="34" charset="0"/>
              </a:rPr>
              <a:t>90</a:t>
            </a:r>
            <a:r>
              <a:rPr lang="en-US" sz="2933" baseline="30000" noProof="1" smtClean="0">
                <a:solidFill>
                  <a:prstClr val="white"/>
                </a:solidFill>
                <a:latin typeface="Arial" panose="020B0604020202020204" pitchFamily="34" charset="0"/>
                <a:cs typeface="Arial" panose="020B0604020202020204" pitchFamily="34" charset="0"/>
              </a:rPr>
              <a:t>0</a:t>
            </a:r>
            <a:endParaRPr lang="vi-VN" sz="2933" noProof="1">
              <a:solidFill>
                <a:prstClr val="white"/>
              </a:solidFill>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933" noProof="1">
                <a:solidFill>
                  <a:prstClr val="white"/>
                </a:solidFill>
                <a:cs typeface="Arial" panose="020B0604020202020204" pitchFamily="34" charset="0"/>
              </a:rPr>
              <a:t>D. </a:t>
            </a:r>
            <a:r>
              <a:rPr lang="en-US" sz="2933" noProof="1" smtClean="0">
                <a:solidFill>
                  <a:prstClr val="white"/>
                </a:solidFill>
                <a:latin typeface="Arial" panose="020B0604020202020204" pitchFamily="34" charset="0"/>
                <a:cs typeface="Arial" panose="020B0604020202020204" pitchFamily="34" charset="0"/>
              </a:rPr>
              <a:t>30</a:t>
            </a:r>
            <a:r>
              <a:rPr lang="en-US" sz="2933" baseline="30000" noProof="1" smtClean="0">
                <a:solidFill>
                  <a:prstClr val="white"/>
                </a:solidFill>
                <a:latin typeface="Arial" panose="020B0604020202020204" pitchFamily="34" charset="0"/>
                <a:cs typeface="Arial" panose="020B0604020202020204" pitchFamily="34" charset="0"/>
              </a:rPr>
              <a:t>0</a:t>
            </a:r>
            <a:endParaRPr lang="vi-VN" sz="2933" noProof="1">
              <a:solidFill>
                <a:prstClr val="white"/>
              </a:solidFill>
              <a:cs typeface="Arial" panose="020B060402020202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8946" y="13195"/>
            <a:ext cx="2889754" cy="1414395"/>
          </a:xfrm>
          <a:prstGeom prst="rect">
            <a:avLst/>
          </a:prstGeom>
        </p:spPr>
      </p:pic>
    </p:spTree>
    <p:extLst>
      <p:ext uri="{BB962C8B-B14F-4D97-AF65-F5344CB8AC3E}">
        <p14:creationId xmlns:p14="http://schemas.microsoft.com/office/powerpoint/2010/main" val="7260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96000" y="3217862"/>
            <a:ext cx="3745896" cy="4351338"/>
          </a:xfrm>
        </p:spPr>
      </p:pic>
      <p:pic>
        <p:nvPicPr>
          <p:cNvPr id="6" name="bo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pic>
        <p:nvPicPr>
          <p:cNvPr id="3" name="gol-messi-vs-getafe-narrat-per-puyal-full-hd-1080p-audiotrimm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4955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6992" y="829448"/>
            <a:ext cx="1261981" cy="1963082"/>
          </a:xfrm>
          <a:prstGeom prst="rect">
            <a:avLst/>
          </a:prstGeom>
        </p:spPr>
      </p:pic>
      <p:pic>
        <p:nvPicPr>
          <p:cNvPr id="6" name="th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813" y="1261647"/>
            <a:ext cx="780356" cy="1414395"/>
          </a:xfrm>
          <a:prstGeom prst="rect">
            <a:avLst/>
          </a:prstGeom>
        </p:spPr>
      </p:pic>
      <p:pic>
        <p:nvPicPr>
          <p:cNvPr id="7" name="bo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667" b="1" noProof="1">
                <a:solidFill>
                  <a:prstClr val="black"/>
                </a:solidFill>
                <a:cs typeface="Arial" panose="020B0604020202020204" pitchFamily="34" charset="0"/>
              </a:rPr>
              <a:t>Câu</a:t>
            </a:r>
            <a:r>
              <a:rPr lang="en-US" sz="2667" b="1" noProof="1">
                <a:solidFill>
                  <a:prstClr val="black"/>
                </a:solidFill>
                <a:latin typeface="Arial" panose="020B0604020202020204" pitchFamily="34" charset="0"/>
                <a:cs typeface="Arial" panose="020B0604020202020204" pitchFamily="34" charset="0"/>
              </a:rPr>
              <a:t> 2: </a:t>
            </a:r>
            <a:r>
              <a:rPr lang="nl-NL" sz="2667" b="1" smtClean="0">
                <a:solidFill>
                  <a:prstClr val="black"/>
                </a:solidFill>
                <a:latin typeface="Arial" panose="020B0604020202020204" pitchFamily="34" charset="0"/>
                <a:cs typeface="Arial" panose="020B0604020202020204" pitchFamily="34" charset="0"/>
              </a:rPr>
              <a:t>Hình bình hành có tính chất nào sau đây?</a:t>
            </a:r>
            <a:endParaRPr lang="vi-VN" sz="2667" b="1" noProof="1">
              <a:solidFill>
                <a:prstClr val="black"/>
              </a:solidFill>
              <a:cs typeface="Arial" panose="020B0604020202020204" pitchFamily="34" charset="0"/>
            </a:endParaRP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933" noProof="1" smtClean="0">
                <a:solidFill>
                  <a:prstClr val="white"/>
                </a:solidFill>
                <a:cs typeface="Arial" panose="020B0604020202020204" pitchFamily="34" charset="0"/>
              </a:rPr>
              <a:t>A.</a:t>
            </a:r>
            <a:r>
              <a:rPr lang="en-US" sz="2933" noProof="1" smtClean="0">
                <a:solidFill>
                  <a:prstClr val="white"/>
                </a:solidFill>
                <a:latin typeface="Arial" panose="020B0604020202020204" pitchFamily="34" charset="0"/>
                <a:cs typeface="Arial" panose="020B0604020202020204" pitchFamily="34" charset="0"/>
              </a:rPr>
              <a:t>Hai góc kề cạnh bên phụ nhau. </a:t>
            </a:r>
            <a:endParaRPr lang="vi-VN" sz="2933" noProof="1">
              <a:solidFill>
                <a:prstClr val="white"/>
              </a:solidFill>
              <a:latin typeface="Arial" pitchFamily="34" charset="0"/>
              <a:cs typeface="Arial"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933" noProof="1">
                <a:solidFill>
                  <a:prstClr val="white"/>
                </a:solidFill>
                <a:cs typeface="Arial" panose="020B0604020202020204" pitchFamily="34" charset="0"/>
              </a:rPr>
              <a:t>C. </a:t>
            </a:r>
            <a:r>
              <a:rPr lang="en-US" sz="2933" noProof="1" smtClean="0">
                <a:solidFill>
                  <a:prstClr val="white"/>
                </a:solidFill>
                <a:latin typeface="Arial" panose="020B0604020202020204" pitchFamily="34" charset="0"/>
                <a:cs typeface="Arial" panose="020B0604020202020204" pitchFamily="34" charset="0"/>
              </a:rPr>
              <a:t>Các góc đối bù nhau.</a:t>
            </a:r>
            <a:endParaRPr lang="vi-VN" sz="2933" noProof="1">
              <a:solidFill>
                <a:prstClr val="white"/>
              </a:solidFill>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933" noProof="1" smtClean="0">
                <a:solidFill>
                  <a:prstClr val="white"/>
                </a:solidFill>
                <a:cs typeface="Arial" panose="020B0604020202020204" pitchFamily="34" charset="0"/>
              </a:rPr>
              <a:t>B.</a:t>
            </a:r>
            <a:r>
              <a:rPr lang="en-US" sz="2933" noProof="1" smtClean="0">
                <a:solidFill>
                  <a:prstClr val="white"/>
                </a:solidFill>
                <a:latin typeface="Arial" panose="020B0604020202020204" pitchFamily="34" charset="0"/>
                <a:cs typeface="Arial" panose="020B0604020202020204" pitchFamily="34" charset="0"/>
              </a:rPr>
              <a:t>Hai góc kề một đáy bằng nhau</a:t>
            </a:r>
            <a:endParaRPr lang="vi-VN" sz="2933" noProof="1">
              <a:solidFill>
                <a:prstClr val="white"/>
              </a:solidFill>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2933" noProof="1" smtClean="0">
                <a:solidFill>
                  <a:prstClr val="white"/>
                </a:solidFill>
                <a:cs typeface="Arial" panose="020B0604020202020204" pitchFamily="34" charset="0"/>
              </a:rPr>
              <a:t>D.</a:t>
            </a:r>
            <a:r>
              <a:rPr lang="en-US" sz="2933" noProof="1" smtClean="0">
                <a:solidFill>
                  <a:prstClr val="white"/>
                </a:solidFill>
                <a:latin typeface="Arial" panose="020B0604020202020204" pitchFamily="34" charset="0"/>
                <a:cs typeface="Arial" panose="020B0604020202020204" pitchFamily="34" charset="0"/>
              </a:rPr>
              <a:t>Hai </a:t>
            </a:r>
            <a:r>
              <a:rPr lang="en-US" sz="2933" noProof="1">
                <a:solidFill>
                  <a:prstClr val="white"/>
                </a:solidFill>
                <a:latin typeface="Arial" panose="020B0604020202020204" pitchFamily="34" charset="0"/>
                <a:cs typeface="Arial" panose="020B0604020202020204" pitchFamily="34" charset="0"/>
              </a:rPr>
              <a:t>đường chéo </a:t>
            </a:r>
            <a:r>
              <a:rPr lang="en-US" sz="2933" noProof="1" smtClean="0">
                <a:solidFill>
                  <a:prstClr val="white"/>
                </a:solidFill>
                <a:latin typeface="Arial" panose="020B0604020202020204" pitchFamily="34" charset="0"/>
                <a:cs typeface="Arial" panose="020B0604020202020204" pitchFamily="34" charset="0"/>
              </a:rPr>
              <a:t>cắt </a:t>
            </a:r>
            <a:r>
              <a:rPr lang="en-US" sz="2933" noProof="1">
                <a:solidFill>
                  <a:prstClr val="white"/>
                </a:solidFill>
                <a:latin typeface="Arial" panose="020B0604020202020204" pitchFamily="34" charset="0"/>
                <a:cs typeface="Arial" panose="020B0604020202020204" pitchFamily="34" charset="0"/>
              </a:rPr>
              <a:t>nhau tại trung điểm mỗi đường</a:t>
            </a:r>
            <a:endParaRPr lang="vi-VN" sz="2933" noProof="1">
              <a:solidFill>
                <a:prstClr val="white"/>
              </a:solidFill>
              <a:cs typeface="Arial" panose="020B0604020202020204"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8794" y="122251"/>
            <a:ext cx="2889754" cy="1414395"/>
          </a:xfrm>
          <a:prstGeom prst="rect">
            <a:avLst/>
          </a:prstGeom>
        </p:spPr>
      </p:pic>
    </p:spTree>
    <p:extLst>
      <p:ext uri="{BB962C8B-B14F-4D97-AF65-F5344CB8AC3E}">
        <p14:creationId xmlns:p14="http://schemas.microsoft.com/office/powerpoint/2010/main" val="261676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397" b="100000" l="500" r="100000"/>
                    </a14:imgEffect>
                  </a14:imgLayer>
                </a14:imgProps>
              </a:ext>
              <a:ext uri="{28A0092B-C50C-407E-A947-70E740481C1C}">
                <a14:useLocalDpi xmlns:a14="http://schemas.microsoft.com/office/drawing/2010/main" val="0"/>
              </a:ext>
            </a:extLst>
          </a:blip>
          <a:stretch>
            <a:fillRect/>
          </a:stretch>
        </p:blipFill>
        <p:spPr>
          <a:xfrm>
            <a:off x="6599766" y="2740914"/>
            <a:ext cx="3509433" cy="4421886"/>
          </a:xfrm>
        </p:spPr>
      </p:pic>
      <p:pic>
        <p:nvPicPr>
          <p:cNvPr id="6" name="bo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Tree>
    <p:extLst>
      <p:ext uri="{BB962C8B-B14F-4D97-AF65-F5344CB8AC3E}">
        <p14:creationId xmlns:p14="http://schemas.microsoft.com/office/powerpoint/2010/main" val="3341740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u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5011" y="1049311"/>
            <a:ext cx="1261981" cy="1676545"/>
          </a:xfrm>
          <a:prstGeom prst="rect">
            <a:avLst/>
          </a:prstGeom>
        </p:spPr>
      </p:pic>
      <p:pic>
        <p:nvPicPr>
          <p:cNvPr id="5" name="tha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6210" y="762774"/>
            <a:ext cx="1261981" cy="1963082"/>
          </a:xfrm>
          <a:prstGeom prst="rect">
            <a:avLst/>
          </a:prstGeom>
        </p:spPr>
      </p:pic>
      <p:pic>
        <p:nvPicPr>
          <p:cNvPr id="6" name="th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9753" y="1311461"/>
            <a:ext cx="780356" cy="1414395"/>
          </a:xfrm>
          <a:prstGeom prst="rect">
            <a:avLst/>
          </a:prstGeom>
        </p:spPr>
      </p:pic>
      <p:pic>
        <p:nvPicPr>
          <p:cNvPr id="7" name="bo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0319" y="3446827"/>
            <a:ext cx="591363" cy="591363"/>
          </a:xfrm>
          <a:prstGeom prst="rect">
            <a:avLst/>
          </a:prstGeom>
        </p:spPr>
      </p:pic>
      <p:sp>
        <p:nvSpPr>
          <p:cNvPr id="8" name="cauhoi"/>
          <p:cNvSpPr/>
          <p:nvPr/>
        </p:nvSpPr>
        <p:spPr>
          <a:xfrm>
            <a:off x="106679" y="3720662"/>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noProof="1">
                <a:solidFill>
                  <a:prstClr val="black"/>
                </a:solidFill>
                <a:cs typeface="Arial" panose="020B0604020202020204" pitchFamily="34" charset="0"/>
              </a:rPr>
              <a:t>Câu </a:t>
            </a:r>
            <a:r>
              <a:rPr lang="en-US" sz="2800" b="1" noProof="1">
                <a:solidFill>
                  <a:prstClr val="black"/>
                </a:solidFill>
                <a:latin typeface="Arial" panose="020B0604020202020204" pitchFamily="34" charset="0"/>
                <a:cs typeface="Arial" panose="020B0604020202020204" pitchFamily="34" charset="0"/>
              </a:rPr>
              <a:t>3</a:t>
            </a:r>
            <a:r>
              <a:rPr lang="en-US" sz="2800" b="1" noProof="1" smtClean="0">
                <a:solidFill>
                  <a:prstClr val="black"/>
                </a:solidFill>
                <a:latin typeface="Arial" panose="020B0604020202020204" pitchFamily="34" charset="0"/>
                <a:cs typeface="Arial" panose="020B0604020202020204" pitchFamily="34" charset="0"/>
              </a:rPr>
              <a:t>: Hình thang cân có tính chất nào sau đây </a:t>
            </a:r>
            <a:r>
              <a:rPr lang="vi-VN" sz="2800" b="1" noProof="1" smtClean="0">
                <a:solidFill>
                  <a:prstClr val="black"/>
                </a:solidFill>
                <a:cs typeface="Arial" panose="020B0604020202020204" pitchFamily="34" charset="0"/>
              </a:rPr>
              <a:t>?</a:t>
            </a:r>
            <a:endParaRPr lang="vi-VN" sz="2800" b="1" noProof="1">
              <a:solidFill>
                <a:prstClr val="black"/>
              </a:solidFill>
              <a:cs typeface="Arial" panose="020B0604020202020204" pitchFamily="34" charset="0"/>
            </a:endParaRPr>
          </a:p>
        </p:txBody>
      </p:sp>
      <p:sp>
        <p:nvSpPr>
          <p:cNvPr id="9" name="1"/>
          <p:cNvSpPr/>
          <p:nvPr/>
        </p:nvSpPr>
        <p:spPr>
          <a:xfrm>
            <a:off x="106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noProof="1">
                <a:solidFill>
                  <a:prstClr val="white"/>
                </a:solidFill>
                <a:cs typeface="Arial" panose="020B0604020202020204" pitchFamily="34" charset="0"/>
              </a:rPr>
              <a:t>A. </a:t>
            </a:r>
            <a:r>
              <a:rPr lang="en-US" sz="2933" noProof="1" smtClean="0">
                <a:solidFill>
                  <a:prstClr val="white"/>
                </a:solidFill>
                <a:latin typeface="Arial" panose="020B0604020202020204" pitchFamily="34" charset="0"/>
                <a:cs typeface="Arial" panose="020B0604020202020204" pitchFamily="34" charset="0"/>
              </a:rPr>
              <a:t>Hai đường chéo bằng nhau</a:t>
            </a:r>
            <a:endParaRPr lang="vi-VN" sz="2933" noProof="1">
              <a:solidFill>
                <a:prstClr val="white"/>
              </a:solidFill>
              <a:cs typeface="Arial" panose="020B0604020202020204" pitchFamily="34" charset="0"/>
            </a:endParaRPr>
          </a:p>
        </p:txBody>
      </p:sp>
      <p:sp>
        <p:nvSpPr>
          <p:cNvPr id="10" name="3"/>
          <p:cNvSpPr/>
          <p:nvPr/>
        </p:nvSpPr>
        <p:spPr>
          <a:xfrm>
            <a:off x="106679" y="5884598"/>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noProof="1">
                <a:solidFill>
                  <a:prstClr val="white"/>
                </a:solidFill>
                <a:cs typeface="Arial" panose="020B0604020202020204" pitchFamily="34" charset="0"/>
              </a:rPr>
              <a:t>C. </a:t>
            </a:r>
            <a:r>
              <a:rPr lang="en-US" sz="2933" noProof="1" smtClean="0">
                <a:solidFill>
                  <a:prstClr val="white"/>
                </a:solidFill>
                <a:latin typeface="Arial" panose="020B0604020202020204" pitchFamily="34" charset="0"/>
                <a:cs typeface="Arial" panose="020B0604020202020204" pitchFamily="34" charset="0"/>
              </a:rPr>
              <a:t>Các góc đối bù nhau</a:t>
            </a:r>
            <a:endParaRPr lang="vi-VN" sz="2933" noProof="1">
              <a:solidFill>
                <a:prstClr val="white"/>
              </a:solidFill>
              <a:cs typeface="Arial" panose="020B0604020202020204" pitchFamily="34" charset="0"/>
            </a:endParaRPr>
          </a:p>
        </p:txBody>
      </p:sp>
      <p:sp>
        <p:nvSpPr>
          <p:cNvPr id="11" name="2"/>
          <p:cNvSpPr/>
          <p:nvPr/>
        </p:nvSpPr>
        <p:spPr>
          <a:xfrm>
            <a:off x="6391681"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noProof="1">
                <a:solidFill>
                  <a:prstClr val="white"/>
                </a:solidFill>
                <a:cs typeface="Arial" panose="020B0604020202020204" pitchFamily="34" charset="0"/>
              </a:rPr>
              <a:t>B. </a:t>
            </a:r>
            <a:r>
              <a:rPr lang="en-US" sz="2933" noProof="1" smtClean="0">
                <a:solidFill>
                  <a:prstClr val="white"/>
                </a:solidFill>
                <a:latin typeface="Arial" panose="020B0604020202020204" pitchFamily="34" charset="0"/>
                <a:cs typeface="Arial" panose="020B0604020202020204" pitchFamily="34" charset="0"/>
              </a:rPr>
              <a:t>Hai đường chéo cắt nhau tại trung điểm mỗi đường</a:t>
            </a:r>
            <a:endParaRPr lang="vi-VN" sz="2933" noProof="1">
              <a:solidFill>
                <a:prstClr val="white"/>
              </a:solidFill>
              <a:cs typeface="Arial" panose="020B0604020202020204" pitchFamily="34" charset="0"/>
            </a:endParaRPr>
          </a:p>
        </p:txBody>
      </p:sp>
      <p:sp>
        <p:nvSpPr>
          <p:cNvPr id="12" name="4"/>
          <p:cNvSpPr/>
          <p:nvPr/>
        </p:nvSpPr>
        <p:spPr>
          <a:xfrm>
            <a:off x="6391680"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933" noProof="1">
                <a:solidFill>
                  <a:prstClr val="white"/>
                </a:solidFill>
                <a:cs typeface="Arial" panose="020B0604020202020204" pitchFamily="34" charset="0"/>
              </a:rPr>
              <a:t>D. </a:t>
            </a:r>
            <a:r>
              <a:rPr lang="en-US" sz="2933" noProof="1" smtClean="0">
                <a:solidFill>
                  <a:prstClr val="white"/>
                </a:solidFill>
                <a:latin typeface="Arial" panose="020B0604020202020204" pitchFamily="34" charset="0"/>
                <a:cs typeface="Arial" panose="020B0604020202020204" pitchFamily="34" charset="0"/>
              </a:rPr>
              <a:t>Các cạnh đối song song</a:t>
            </a:r>
            <a:endParaRPr lang="vi-VN" sz="2933" noProof="1">
              <a:solidFill>
                <a:prstClr val="white"/>
              </a:solidFill>
              <a:cs typeface="Arial" panose="020B0604020202020204" pitchFamily="34" charset="0"/>
            </a:endParaRPr>
          </a:p>
        </p:txBody>
      </p:sp>
    </p:spTree>
    <p:extLst>
      <p:ext uri="{BB962C8B-B14F-4D97-AF65-F5344CB8AC3E}">
        <p14:creationId xmlns:p14="http://schemas.microsoft.com/office/powerpoint/2010/main" val="39141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750" fill="hold"/>
                                        <p:tgtEl>
                                          <p:spTgt spid="11"/>
                                        </p:tgtEl>
                                        <p:attrNameLst>
                                          <p:attrName>fillcolor</p:attrName>
                                        </p:attrNameLst>
                                      </p:cBhvr>
                                      <p:to>
                                        <a:srgbClr val="FFC000"/>
                                      </p:to>
                                    </p:animClr>
                                    <p:set>
                                      <p:cBhvr>
                                        <p:cTn id="33" dur="750" fill="hold"/>
                                        <p:tgtEl>
                                          <p:spTgt spid="11"/>
                                        </p:tgtEl>
                                        <p:attrNameLst>
                                          <p:attrName>fill.type</p:attrName>
                                        </p:attrNameLst>
                                      </p:cBhvr>
                                      <p:to>
                                        <p:strVal val="solid"/>
                                      </p:to>
                                    </p:set>
                                    <p:set>
                                      <p:cBhvr>
                                        <p:cTn id="34" dur="750" fill="hold"/>
                                        <p:tgtEl>
                                          <p:spTgt spid="11"/>
                                        </p:tgtEl>
                                        <p:attrNameLst>
                                          <p:attrName>fill.on</p:attrName>
                                        </p:attrNameLst>
                                      </p:cBhvr>
                                      <p:to>
                                        <p:strVal val="true"/>
                                      </p:to>
                                    </p:set>
                                  </p:childTnLst>
                                </p:cTn>
                              </p:par>
                            </p:childTnLst>
                          </p:cTn>
                        </p:par>
                        <p:par>
                          <p:cTn id="35" fill="hold">
                            <p:stCondLst>
                              <p:cond delay="750"/>
                            </p:stCondLst>
                            <p:childTnLst>
                              <p:par>
                                <p:cTn id="36" presetID="64" presetClass="path" presetSubtype="0" accel="50000" decel="50000" fill="hold" nodeType="afterEffect">
                                  <p:stCondLst>
                                    <p:cond delay="0"/>
                                  </p:stCondLst>
                                  <p:childTnLst>
                                    <p:animMotion origin="layout" path="M 0 -1.85185E-6 L -0.12734 -0.24768 " pathEditMode="relative" rAng="0" ptsTypes="AA">
                                      <p:cBhvr>
                                        <p:cTn id="37" dur="500" fill="hold"/>
                                        <p:tgtEl>
                                          <p:spTgt spid="7"/>
                                        </p:tgtEl>
                                        <p:attrNameLst>
                                          <p:attrName>ppt_x</p:attrName>
                                          <p:attrName>ppt_y</p:attrName>
                                        </p:attrNameLst>
                                      </p:cBhvr>
                                      <p:rCtr x="-6367" y="-12384"/>
                                    </p:animMotion>
                                  </p:childTnLst>
                                  <p:subTnLst>
                                    <p:audio>
                                      <p:cMediaNode>
                                        <p:cTn display="0" masterRel="sameClick">
                                          <p:stCondLst>
                                            <p:cond evt="begin" delay="0">
                                              <p:tn val="36"/>
                                            </p:cond>
                                          </p:stCondLst>
                                          <p:endCondLst>
                                            <p:cond evt="onStopAudio" delay="0">
                                              <p:tgtEl>
                                                <p:sldTgt/>
                                              </p:tgtEl>
                                            </p:cond>
                                          </p:endCondLst>
                                        </p:cTn>
                                        <p:tgtEl>
                                          <p:sndTgt r:embed="rId2" name="sut.wav"/>
                                        </p:tgtEl>
                                      </p:cMediaNode>
                                    </p:audio>
                                  </p:subTnLst>
                                </p:cTn>
                              </p:par>
                              <p:par>
                                <p:cTn id="38" presetID="6" presetClass="emph" presetSubtype="0" fill="hold" nodeType="withEffect">
                                  <p:stCondLst>
                                    <p:cond delay="0"/>
                                  </p:stCondLst>
                                  <p:childTnLst>
                                    <p:animScale>
                                      <p:cBhvr>
                                        <p:cTn id="39" dur="500" fill="hold"/>
                                        <p:tgtEl>
                                          <p:spTgt spid="7"/>
                                        </p:tgtEl>
                                      </p:cBhvr>
                                      <p:by x="50000" y="50000"/>
                                    </p:animScale>
                                  </p:childTnLst>
                                </p:cTn>
                              </p:par>
                              <p:par>
                                <p:cTn id="40" presetID="8" presetClass="emph" presetSubtype="0" fill="hold" nodeType="withEffect">
                                  <p:stCondLst>
                                    <p:cond delay="0"/>
                                  </p:stCondLst>
                                  <p:childTnLst>
                                    <p:animRot by="5400000">
                                      <p:cBhvr>
                                        <p:cTn id="41" dur="500" fill="hold"/>
                                        <p:tgtEl>
                                          <p:spTgt spid="7"/>
                                        </p:tgtEl>
                                        <p:attrNameLst>
                                          <p:attrName>r</p:attrName>
                                        </p:attrNameLst>
                                      </p:cBhvr>
                                    </p:animRot>
                                  </p:childTnLst>
                                </p:cTn>
                              </p:par>
                              <p:par>
                                <p:cTn id="42" presetID="63" presetClass="path" presetSubtype="0" accel="50000" decel="50000" fill="hold" nodeType="withEffect">
                                  <p:stCondLst>
                                    <p:cond delay="0"/>
                                  </p:stCondLst>
                                  <p:childTnLst>
                                    <p:animMotion origin="layout" path="M 0 -1.48148E-6 L 0.17539 -0.02454 " pathEditMode="relative" rAng="0" ptsTypes="AA">
                                      <p:cBhvr>
                                        <p:cTn id="43" dur="500" fill="hold"/>
                                        <p:tgtEl>
                                          <p:spTgt spid="4"/>
                                        </p:tgtEl>
                                        <p:attrNameLst>
                                          <p:attrName>ppt_x</p:attrName>
                                          <p:attrName>ppt_y</p:attrName>
                                        </p:attrNameLst>
                                      </p:cBhvr>
                                      <p:rCtr x="8763" y="-1227"/>
                                    </p:animMotion>
                                  </p:childTnLst>
                                </p:cTn>
                              </p:par>
                              <p:par>
                                <p:cTn id="44" presetID="8" presetClass="emph" presetSubtype="0" fill="hold" nodeType="withEffect">
                                  <p:stCondLst>
                                    <p:cond delay="0"/>
                                  </p:stCondLst>
                                  <p:childTnLst>
                                    <p:animRot by="1800000">
                                      <p:cBhvr>
                                        <p:cTn id="45" dur="500" fill="hold"/>
                                        <p:tgtEl>
                                          <p:spTgt spid="4"/>
                                        </p:tgtEl>
                                        <p:attrNameLst>
                                          <p:attrName>r</p:attrName>
                                        </p:attrNameLst>
                                      </p:cBhvr>
                                    </p:animRot>
                                  </p:childTnLst>
                                </p:cTn>
                              </p:par>
                            </p:childTnLst>
                          </p:cTn>
                        </p:par>
                        <p:par>
                          <p:cTn id="46" fill="hold">
                            <p:stCondLst>
                              <p:cond delay="1250"/>
                            </p:stCondLst>
                            <p:childTnLst>
                              <p:par>
                                <p:cTn id="47" presetID="1" presetClass="exit" presetSubtype="0" fill="hold" nodeType="after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sai.wav"/>
                                        </p:tgtEl>
                                      </p:cMediaNode>
                                    </p:audio>
                                  </p:subTnLst>
                                </p:cTn>
                              </p:par>
                            </p:childTnLst>
                          </p:cTn>
                        </p:par>
                        <p:par>
                          <p:cTn id="51" fill="hold">
                            <p:stCondLst>
                              <p:cond delay="1250"/>
                            </p:stCondLst>
                            <p:childTnLst>
                              <p:par>
                                <p:cTn id="52" presetID="26" presetClass="emph" presetSubtype="0" repeatCount="3000" fill="hold" nodeType="after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par>
                                <p:cTn id="55" presetID="1" presetClass="emph" presetSubtype="2" fill="hold" nodeType="withEffect">
                                  <p:stCondLst>
                                    <p:cond delay="0"/>
                                  </p:stCondLst>
                                  <p:childTnLst>
                                    <p:animClr clrSpc="rgb" dir="cw">
                                      <p:cBhvr>
                                        <p:cTn id="56" dur="1500" fill="hold"/>
                                        <p:tgtEl>
                                          <p:spTgt spid="9"/>
                                        </p:tgtEl>
                                        <p:attrNameLst>
                                          <p:attrName>fillcolor</p:attrName>
                                        </p:attrNameLst>
                                      </p:cBhvr>
                                      <p:to>
                                        <a:srgbClr val="FF0000"/>
                                      </p:to>
                                    </p:animClr>
                                    <p:set>
                                      <p:cBhvr>
                                        <p:cTn id="57" dur="1500" fill="hold"/>
                                        <p:tgtEl>
                                          <p:spTgt spid="9"/>
                                        </p:tgtEl>
                                        <p:attrNameLst>
                                          <p:attrName>fill.type</p:attrName>
                                        </p:attrNameLst>
                                      </p:cBhvr>
                                      <p:to>
                                        <p:strVal val="solid"/>
                                      </p:to>
                                    </p:set>
                                    <p:set>
                                      <p:cBhvr>
                                        <p:cTn id="58"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750" fill="hold"/>
                                        <p:tgtEl>
                                          <p:spTgt spid="10"/>
                                        </p:tgtEl>
                                        <p:attrNameLst>
                                          <p:attrName>fillcolor</p:attrName>
                                        </p:attrNameLst>
                                      </p:cBhvr>
                                      <p:to>
                                        <a:srgbClr val="FFC000"/>
                                      </p:to>
                                    </p:animClr>
                                    <p:set>
                                      <p:cBhvr>
                                        <p:cTn id="64" dur="750" fill="hold"/>
                                        <p:tgtEl>
                                          <p:spTgt spid="10"/>
                                        </p:tgtEl>
                                        <p:attrNameLst>
                                          <p:attrName>fill.type</p:attrName>
                                        </p:attrNameLst>
                                      </p:cBhvr>
                                      <p:to>
                                        <p:strVal val="solid"/>
                                      </p:to>
                                    </p:set>
                                    <p:set>
                                      <p:cBhvr>
                                        <p:cTn id="65" dur="750" fill="hold"/>
                                        <p:tgtEl>
                                          <p:spTgt spid="10"/>
                                        </p:tgtEl>
                                        <p:attrNameLst>
                                          <p:attrName>fill.on</p:attrName>
                                        </p:attrNameLst>
                                      </p:cBhvr>
                                      <p:to>
                                        <p:strVal val="true"/>
                                      </p:to>
                                    </p:set>
                                  </p:childTnLst>
                                </p:cTn>
                              </p:par>
                            </p:childTnLst>
                          </p:cTn>
                        </p:par>
                        <p:par>
                          <p:cTn id="66" fill="hold">
                            <p:stCondLst>
                              <p:cond delay="750"/>
                            </p:stCondLst>
                            <p:childTnLst>
                              <p:par>
                                <p:cTn id="67" presetID="64" presetClass="path" presetSubtype="0" accel="50000" decel="50000" fill="hold" nodeType="afterEffect">
                                  <p:stCondLst>
                                    <p:cond delay="0"/>
                                  </p:stCondLst>
                                  <p:childTnLst>
                                    <p:animMotion origin="layout" path="M 0 -1.85185E-6 L -0.01589 -0.22523 " pathEditMode="relative" rAng="0" ptsTypes="AA">
                                      <p:cBhvr>
                                        <p:cTn id="68" dur="500" fill="hold"/>
                                        <p:tgtEl>
                                          <p:spTgt spid="7"/>
                                        </p:tgtEl>
                                        <p:attrNameLst>
                                          <p:attrName>ppt_x</p:attrName>
                                          <p:attrName>ppt_y</p:attrName>
                                        </p:attrNameLst>
                                      </p:cBhvr>
                                      <p:rCtr x="-794" y="-11273"/>
                                    </p:animMotion>
                                  </p:childTnLst>
                                  <p:subTnLst>
                                    <p:audio>
                                      <p:cMediaNode>
                                        <p:cTn display="0" masterRel="sameClick">
                                          <p:stCondLst>
                                            <p:cond evt="begin" delay="0">
                                              <p:tn val="67"/>
                                            </p:cond>
                                          </p:stCondLst>
                                          <p:endCondLst>
                                            <p:cond evt="onStopAudio" delay="0">
                                              <p:tgtEl>
                                                <p:sldTgt/>
                                              </p:tgtEl>
                                            </p:cond>
                                          </p:endCondLst>
                                        </p:cTn>
                                        <p:tgtEl>
                                          <p:sndTgt r:embed="rId2" name="sut.wav"/>
                                        </p:tgtEl>
                                      </p:cMediaNode>
                                    </p:audio>
                                  </p:subTnLst>
                                </p:cTn>
                              </p:par>
                              <p:par>
                                <p:cTn id="69" presetID="6" presetClass="emph" presetSubtype="0" fill="hold" nodeType="withEffect">
                                  <p:stCondLst>
                                    <p:cond delay="0"/>
                                  </p:stCondLst>
                                  <p:childTnLst>
                                    <p:animScale>
                                      <p:cBhvr>
                                        <p:cTn id="70" dur="500" fill="hold"/>
                                        <p:tgtEl>
                                          <p:spTgt spid="7"/>
                                        </p:tgtEl>
                                      </p:cBhvr>
                                      <p:by x="50000" y="50000"/>
                                    </p:animScale>
                                  </p:childTnLst>
                                </p:cTn>
                              </p:par>
                              <p:par>
                                <p:cTn id="71" presetID="8" presetClass="emph" presetSubtype="0" fill="hold" nodeType="withEffect">
                                  <p:stCondLst>
                                    <p:cond delay="0"/>
                                  </p:stCondLst>
                                  <p:childTnLst>
                                    <p:animRot by="21600000">
                                      <p:cBhvr>
                                        <p:cTn id="72" dur="500" fill="hold"/>
                                        <p:tgtEl>
                                          <p:spTgt spid="7"/>
                                        </p:tgtEl>
                                        <p:attrNameLst>
                                          <p:attrName>r</p:attrName>
                                        </p:attrNameLst>
                                      </p:cBhvr>
                                    </p:animRot>
                                  </p:childTnLst>
                                </p:cTn>
                              </p:par>
                              <p:par>
                                <p:cTn id="73" presetID="63" presetClass="path" presetSubtype="0" accel="50000" decel="50000" fill="hold" nodeType="withEffect">
                                  <p:stCondLst>
                                    <p:cond delay="0"/>
                                  </p:stCondLst>
                                  <p:childTnLst>
                                    <p:animMotion origin="layout" path="M 0 -1.48148E-6 L 0.17578 -0.02592 " pathEditMode="relative" rAng="0" ptsTypes="AA">
                                      <p:cBhvr>
                                        <p:cTn id="74" dur="500" fill="hold"/>
                                        <p:tgtEl>
                                          <p:spTgt spid="4"/>
                                        </p:tgtEl>
                                        <p:attrNameLst>
                                          <p:attrName>ppt_x</p:attrName>
                                          <p:attrName>ppt_y</p:attrName>
                                        </p:attrNameLst>
                                      </p:cBhvr>
                                      <p:rCtr x="8789" y="-1296"/>
                                    </p:animMotion>
                                  </p:childTnLst>
                                </p:cTn>
                              </p:par>
                              <p:par>
                                <p:cTn id="75" presetID="8" presetClass="emph" presetSubtype="0" fill="hold" nodeType="withEffect">
                                  <p:stCondLst>
                                    <p:cond delay="0"/>
                                  </p:stCondLst>
                                  <p:childTnLst>
                                    <p:animRot by="1800000">
                                      <p:cBhvr>
                                        <p:cTn id="76" dur="500" fill="hold"/>
                                        <p:tgtEl>
                                          <p:spTgt spid="4"/>
                                        </p:tgtEl>
                                        <p:attrNameLst>
                                          <p:attrName>r</p:attrName>
                                        </p:attrNameLst>
                                      </p:cBhvr>
                                    </p:animRot>
                                  </p:childTnLst>
                                </p:cTn>
                              </p:par>
                            </p:childTnLst>
                          </p:cTn>
                        </p:par>
                        <p:par>
                          <p:cTn id="77" fill="hold">
                            <p:stCondLst>
                              <p:cond delay="1250"/>
                            </p:stCondLst>
                            <p:childTnLst>
                              <p:par>
                                <p:cTn id="78" presetID="1" presetClass="exit" presetSubtype="0" fill="hold" nodeType="afterEffect">
                                  <p:stCondLst>
                                    <p:cond delay="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sai.wav"/>
                                        </p:tgtEl>
                                      </p:cMediaNode>
                                    </p:audio>
                                  </p:subTnLst>
                                </p:cTn>
                              </p:par>
                            </p:childTnLst>
                          </p:cTn>
                        </p:par>
                        <p:par>
                          <p:cTn id="82" fill="hold">
                            <p:stCondLst>
                              <p:cond delay="1250"/>
                            </p:stCondLst>
                            <p:childTnLst>
                              <p:par>
                                <p:cTn id="83" presetID="26" presetClass="emph" presetSubtype="0" repeatCount="3000" fill="hold" nodeType="afterEffect">
                                  <p:stCondLst>
                                    <p:cond delay="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par>
                                <p:cTn id="86" presetID="1" presetClass="emph" presetSubtype="2" fill="hold" nodeType="withEffect">
                                  <p:stCondLst>
                                    <p:cond delay="0"/>
                                  </p:stCondLst>
                                  <p:childTnLst>
                                    <p:animClr clrSpc="rgb" dir="cw">
                                      <p:cBhvr>
                                        <p:cTn id="87" dur="1250" fill="hold"/>
                                        <p:tgtEl>
                                          <p:spTgt spid="9"/>
                                        </p:tgtEl>
                                        <p:attrNameLst>
                                          <p:attrName>fillcolor</p:attrName>
                                        </p:attrNameLst>
                                      </p:cBhvr>
                                      <p:to>
                                        <a:srgbClr val="FF0000"/>
                                      </p:to>
                                    </p:animClr>
                                    <p:set>
                                      <p:cBhvr>
                                        <p:cTn id="88" dur="1250" fill="hold"/>
                                        <p:tgtEl>
                                          <p:spTgt spid="9"/>
                                        </p:tgtEl>
                                        <p:attrNameLst>
                                          <p:attrName>fill.type</p:attrName>
                                        </p:attrNameLst>
                                      </p:cBhvr>
                                      <p:to>
                                        <p:strVal val="solid"/>
                                      </p:to>
                                    </p:set>
                                    <p:set>
                                      <p:cBhvr>
                                        <p:cTn id="89"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750" fill="hold"/>
                                        <p:tgtEl>
                                          <p:spTgt spid="12"/>
                                        </p:tgtEl>
                                        <p:attrNameLst>
                                          <p:attrName>fillcolor</p:attrName>
                                        </p:attrNameLst>
                                      </p:cBhvr>
                                      <p:to>
                                        <a:srgbClr val="FFC000"/>
                                      </p:to>
                                    </p:animClr>
                                    <p:set>
                                      <p:cBhvr>
                                        <p:cTn id="95" dur="750" fill="hold"/>
                                        <p:tgtEl>
                                          <p:spTgt spid="12"/>
                                        </p:tgtEl>
                                        <p:attrNameLst>
                                          <p:attrName>fill.type</p:attrName>
                                        </p:attrNameLst>
                                      </p:cBhvr>
                                      <p:to>
                                        <p:strVal val="solid"/>
                                      </p:to>
                                    </p:set>
                                    <p:set>
                                      <p:cBhvr>
                                        <p:cTn id="96" dur="750" fill="hold"/>
                                        <p:tgtEl>
                                          <p:spTgt spid="12"/>
                                        </p:tgtEl>
                                        <p:attrNameLst>
                                          <p:attrName>fill.on</p:attrName>
                                        </p:attrNameLst>
                                      </p:cBhvr>
                                      <p:to>
                                        <p:strVal val="true"/>
                                      </p:to>
                                    </p:set>
                                  </p:childTnLst>
                                </p:cTn>
                              </p:par>
                            </p:childTnLst>
                          </p:cTn>
                        </p:par>
                        <p:par>
                          <p:cTn id="97" fill="hold">
                            <p:stCondLst>
                              <p:cond delay="750"/>
                            </p:stCondLst>
                            <p:childTnLst>
                              <p:par>
                                <p:cTn id="98" presetID="64" presetClass="path" presetSubtype="0" accel="50000" decel="50000" fill="hold" nodeType="afterEffect">
                                  <p:stCondLst>
                                    <p:cond delay="0"/>
                                  </p:stCondLst>
                                  <p:childTnLst>
                                    <p:animMotion origin="layout" path="M 0 -1.85185E-6 L -0.17643 -0.44676 " pathEditMode="relative" rAng="0" ptsTypes="AA">
                                      <p:cBhvr>
                                        <p:cTn id="99" dur="500" fill="hold"/>
                                        <p:tgtEl>
                                          <p:spTgt spid="7"/>
                                        </p:tgtEl>
                                        <p:attrNameLst>
                                          <p:attrName>ppt_x</p:attrName>
                                          <p:attrName>ppt_y</p:attrName>
                                        </p:attrNameLst>
                                      </p:cBhvr>
                                      <p:rCtr x="-8880" y="-21736"/>
                                    </p:animMotion>
                                  </p:childTnLst>
                                  <p:subTnLst>
                                    <p:audio>
                                      <p:cMediaNode>
                                        <p:cTn display="0" masterRel="sameClick">
                                          <p:stCondLst>
                                            <p:cond evt="begin" delay="0">
                                              <p:tn val="98"/>
                                            </p:cond>
                                          </p:stCondLst>
                                          <p:endCondLst>
                                            <p:cond evt="onStopAudio" delay="0">
                                              <p:tgtEl>
                                                <p:sldTgt/>
                                              </p:tgtEl>
                                            </p:cond>
                                          </p:endCondLst>
                                        </p:cTn>
                                        <p:tgtEl>
                                          <p:sndTgt r:embed="rId2" name="sut.wav"/>
                                        </p:tgtEl>
                                      </p:cMediaNode>
                                    </p:audio>
                                  </p:subTnLst>
                                </p:cTn>
                              </p:par>
                              <p:par>
                                <p:cTn id="100" presetID="42" presetClass="path" presetSubtype="0" accel="50000" decel="50000" fill="hold" nodeType="withEffect">
                                  <p:stCondLst>
                                    <p:cond delay="500"/>
                                  </p:stCondLst>
                                  <p:childTnLst>
                                    <p:animMotion origin="layout" path="M -0.17643 -0.44676 L -0.17422 -0.22824 " pathEditMode="relative" rAng="0" ptsTypes="AA">
                                      <p:cBhvr>
                                        <p:cTn id="101" dur="250" fill="hold"/>
                                        <p:tgtEl>
                                          <p:spTgt spid="7"/>
                                        </p:tgtEl>
                                        <p:attrNameLst>
                                          <p:attrName>ppt_x</p:attrName>
                                          <p:attrName>ppt_y</p:attrName>
                                        </p:attrNameLst>
                                      </p:cBhvr>
                                      <p:rCtr x="104" y="10926"/>
                                    </p:animMotion>
                                  </p:childTnLst>
                                </p:cTn>
                              </p:par>
                              <p:par>
                                <p:cTn id="102" presetID="6" presetClass="emph" presetSubtype="0" fill="hold" nodeType="withEffect">
                                  <p:stCondLst>
                                    <p:cond delay="0"/>
                                  </p:stCondLst>
                                  <p:childTnLst>
                                    <p:animScale>
                                      <p:cBhvr>
                                        <p:cTn id="103" dur="500" fill="hold"/>
                                        <p:tgtEl>
                                          <p:spTgt spid="7"/>
                                        </p:tgtEl>
                                      </p:cBhvr>
                                      <p:by x="50000" y="50000"/>
                                    </p:animScale>
                                  </p:childTnLst>
                                </p:cTn>
                              </p:par>
                              <p:par>
                                <p:cTn id="104" presetID="8" presetClass="emph" presetSubtype="0" fill="hold" nodeType="withEffect">
                                  <p:stCondLst>
                                    <p:cond delay="0"/>
                                  </p:stCondLst>
                                  <p:childTnLst>
                                    <p:animRot by="1800000">
                                      <p:cBhvr>
                                        <p:cTn id="105" dur="500" fill="hold"/>
                                        <p:tgtEl>
                                          <p:spTgt spid="7"/>
                                        </p:tgtEl>
                                        <p:attrNameLst>
                                          <p:attrName>r</p:attrName>
                                        </p:attrNameLst>
                                      </p:cBhvr>
                                    </p:animRot>
                                  </p:childTnLst>
                                </p:cTn>
                              </p:par>
                              <p:par>
                                <p:cTn id="106" presetID="63" presetClass="path" presetSubtype="0" accel="50000" decel="50000" fill="hold" nodeType="withEffect">
                                  <p:stCondLst>
                                    <p:cond delay="0"/>
                                  </p:stCondLst>
                                  <p:childTnLst>
                                    <p:animMotion origin="layout" path="M 0 -1.48148E-6 L 0.17734 -0.02592 " pathEditMode="relative" rAng="0" ptsTypes="AA">
                                      <p:cBhvr>
                                        <p:cTn id="107" dur="500" fill="hold"/>
                                        <p:tgtEl>
                                          <p:spTgt spid="4"/>
                                        </p:tgtEl>
                                        <p:attrNameLst>
                                          <p:attrName>ppt_x</p:attrName>
                                          <p:attrName>ppt_y</p:attrName>
                                        </p:attrNameLst>
                                      </p:cBhvr>
                                      <p:rCtr x="8867" y="-1296"/>
                                    </p:animMotion>
                                  </p:childTnLst>
                                </p:cTn>
                              </p:par>
                              <p:par>
                                <p:cTn id="108" presetID="8" presetClass="emph" presetSubtype="0" fill="hold" nodeType="withEffect">
                                  <p:stCondLst>
                                    <p:cond delay="0"/>
                                  </p:stCondLst>
                                  <p:childTnLst>
                                    <p:animRot by="1800000">
                                      <p:cBhvr>
                                        <p:cTn id="109" dur="500" fill="hold"/>
                                        <p:tgtEl>
                                          <p:spTgt spid="4"/>
                                        </p:tgtEl>
                                        <p:attrNameLst>
                                          <p:attrName>r</p:attrName>
                                        </p:attrNameLst>
                                      </p:cBhvr>
                                    </p:animRot>
                                  </p:childTnLst>
                                </p:cTn>
                              </p:par>
                              <p:par>
                                <p:cTn id="110" presetID="1" presetClass="exit" presetSubtype="0" fill="hold" nodeType="withEffect">
                                  <p:stCondLst>
                                    <p:cond delay="500"/>
                                  </p:stCondLst>
                                  <p:childTnLst>
                                    <p:set>
                                      <p:cBhvr>
                                        <p:cTn id="111" dur="1" fill="hold">
                                          <p:stCondLst>
                                            <p:cond delay="0"/>
                                          </p:stCondLst>
                                        </p:cTn>
                                        <p:tgtEl>
                                          <p:spTgt spid="4"/>
                                        </p:tgtEl>
                                        <p:attrNameLst>
                                          <p:attrName>style.visibility</p:attrName>
                                        </p:attrNameLst>
                                      </p:cBhvr>
                                      <p:to>
                                        <p:strVal val="hidden"/>
                                      </p:to>
                                    </p:set>
                                  </p:childTnLst>
                                </p:cTn>
                              </p:par>
                              <p:par>
                                <p:cTn id="112" presetID="1" presetClass="entr" presetSubtype="0" fill="hold" nodeType="withEffect">
                                  <p:stCondLst>
                                    <p:cond delay="500"/>
                                  </p:stCondLst>
                                  <p:childTnLst>
                                    <p:set>
                                      <p:cBhvr>
                                        <p:cTn id="11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4" name="sai.wav"/>
                                        </p:tgtEl>
                                      </p:cMediaNode>
                                    </p:audio>
                                  </p:subTnLst>
                                </p:cTn>
                              </p:par>
                            </p:childTnLst>
                          </p:cTn>
                        </p:par>
                        <p:par>
                          <p:cTn id="114" fill="hold">
                            <p:stCondLst>
                              <p:cond delay="1500"/>
                            </p:stCondLst>
                            <p:childTnLst>
                              <p:par>
                                <p:cTn id="115" presetID="26" presetClass="emph" presetSubtype="0" repeatCount="3000" fill="hold" nodeType="afterEffect">
                                  <p:stCondLst>
                                    <p:cond delay="0"/>
                                  </p:stCondLst>
                                  <p:childTnLst>
                                    <p:animEffect transition="out" filter="fade">
                                      <p:cBhvr>
                                        <p:cTn id="116" dur="500" tmFilter="0, 0; .2, .5; .8, .5; 1, 0"/>
                                        <p:tgtEl>
                                          <p:spTgt spid="9"/>
                                        </p:tgtEl>
                                      </p:cBhvr>
                                    </p:animEffect>
                                    <p:animScale>
                                      <p:cBhvr>
                                        <p:cTn id="117" dur="250" autoRev="1" fill="hold"/>
                                        <p:tgtEl>
                                          <p:spTgt spid="9"/>
                                        </p:tgtEl>
                                      </p:cBhvr>
                                      <p:by x="105000" y="105000"/>
                                    </p:animScale>
                                  </p:childTnLst>
                                </p:cTn>
                              </p:par>
                              <p:par>
                                <p:cTn id="118" presetID="1" presetClass="emph" presetSubtype="2" fill="hold" nodeType="withEffect">
                                  <p:stCondLst>
                                    <p:cond delay="0"/>
                                  </p:stCondLst>
                                  <p:childTnLst>
                                    <p:animClr clrSpc="rgb" dir="cw">
                                      <p:cBhvr>
                                        <p:cTn id="119" dur="1500" fill="hold"/>
                                        <p:tgtEl>
                                          <p:spTgt spid="9"/>
                                        </p:tgtEl>
                                        <p:attrNameLst>
                                          <p:attrName>fillcolor</p:attrName>
                                        </p:attrNameLst>
                                      </p:cBhvr>
                                      <p:to>
                                        <a:srgbClr val="FF0000"/>
                                      </p:to>
                                    </p:animClr>
                                    <p:set>
                                      <p:cBhvr>
                                        <p:cTn id="120" dur="1500" fill="hold"/>
                                        <p:tgtEl>
                                          <p:spTgt spid="9"/>
                                        </p:tgtEl>
                                        <p:attrNameLst>
                                          <p:attrName>fill.type</p:attrName>
                                        </p:attrNameLst>
                                      </p:cBhvr>
                                      <p:to>
                                        <p:strVal val="solid"/>
                                      </p:to>
                                    </p:set>
                                    <p:set>
                                      <p:cBhvr>
                                        <p:cTn id="121"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3171</TotalTime>
  <Words>1797</Words>
  <Application>Microsoft Office PowerPoint</Application>
  <PresentationFormat>Custom</PresentationFormat>
  <Paragraphs>151</Paragraphs>
  <Slides>42</Slides>
  <Notes>20</Notes>
  <HiddenSlides>0</HiddenSlides>
  <MMClips>5</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42</vt:i4>
      </vt:variant>
    </vt:vector>
  </HeadingPairs>
  <TitlesOfParts>
    <vt:vector size="48" baseType="lpstr">
      <vt:lpstr>1_Office Theme</vt:lpstr>
      <vt:lpstr>2_Office Theme</vt:lpstr>
      <vt:lpstr>Watercolor Preschool Center by Slidesgo</vt:lpstr>
      <vt:lpstr>Happy World Water Day! Minitheme by Slidesgo</vt:lpstr>
      <vt:lpstr>Office Theme</vt:lpstr>
      <vt:lpstr>Equation</vt:lpstr>
      <vt:lpstr>CHÀO MỪNG CÁC EM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73</cp:revision>
  <dcterms:created xsi:type="dcterms:W3CDTF">2023-06-21T16:11:30Z</dcterms:created>
  <dcterms:modified xsi:type="dcterms:W3CDTF">2025-04-25T08:53:38Z</dcterms:modified>
</cp:coreProperties>
</file>