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47" r:id="rId3"/>
    <p:sldMasterId id="2147483783" r:id="rId4"/>
    <p:sldMasterId id="2147483793" r:id="rId5"/>
  </p:sldMasterIdLst>
  <p:notesMasterIdLst>
    <p:notesMasterId r:id="rId48"/>
  </p:notesMasterIdLst>
  <p:sldIdLst>
    <p:sldId id="584" r:id="rId6"/>
    <p:sldId id="617" r:id="rId7"/>
    <p:sldId id="256" r:id="rId8"/>
    <p:sldId id="257" r:id="rId9"/>
    <p:sldId id="258" r:id="rId10"/>
    <p:sldId id="259" r:id="rId11"/>
    <p:sldId id="260" r:id="rId12"/>
    <p:sldId id="261" r:id="rId13"/>
    <p:sldId id="262" r:id="rId14"/>
    <p:sldId id="263" r:id="rId15"/>
    <p:sldId id="376" r:id="rId16"/>
    <p:sldId id="295" r:id="rId17"/>
    <p:sldId id="296" r:id="rId18"/>
    <p:sldId id="615" r:id="rId19"/>
    <p:sldId id="383" r:id="rId20"/>
    <p:sldId id="616" r:id="rId21"/>
    <p:sldId id="393" r:id="rId22"/>
    <p:sldId id="618" r:id="rId23"/>
    <p:sldId id="304" r:id="rId24"/>
    <p:sldId id="626" r:id="rId25"/>
    <p:sldId id="627" r:id="rId26"/>
    <p:sldId id="624" r:id="rId27"/>
    <p:sldId id="610" r:id="rId28"/>
    <p:sldId id="625" r:id="rId29"/>
    <p:sldId id="612" r:id="rId30"/>
    <p:sldId id="620" r:id="rId31"/>
    <p:sldId id="613" r:id="rId32"/>
    <p:sldId id="611" r:id="rId33"/>
    <p:sldId id="622" r:id="rId34"/>
    <p:sldId id="621" r:id="rId35"/>
    <p:sldId id="453" r:id="rId36"/>
    <p:sldId id="614" r:id="rId37"/>
    <p:sldId id="416" r:id="rId38"/>
    <p:sldId id="414" r:id="rId39"/>
    <p:sldId id="590" r:id="rId40"/>
    <p:sldId id="628" r:id="rId41"/>
    <p:sldId id="629" r:id="rId42"/>
    <p:sldId id="630" r:id="rId43"/>
    <p:sldId id="631" r:id="rId44"/>
    <p:sldId id="632" r:id="rId45"/>
    <p:sldId id="633" r:id="rId46"/>
    <p:sldId id="634" r:id="rId47"/>
  </p:sldIdLst>
  <p:sldSz cx="18288000" cy="10287000"/>
  <p:notesSz cx="6858000" cy="9144000"/>
  <p:embeddedFontLst>
    <p:embeddedFont>
      <p:font typeface="#9Slide03 AmpleSoft" panose="02000000000000000000" pitchFamily="2" charset="0"/>
      <p:regular r:id="rId49"/>
    </p:embeddedFont>
    <p:embeddedFont>
      <p:font typeface="#9Slide03 Arima Madurai" panose="00000500000000000000" pitchFamily="2" charset="0"/>
      <p:regular r:id="rId50"/>
    </p:embeddedFont>
    <p:embeddedFont>
      <p:font typeface="#9Slide03 Arima Madurai Bold" panose="00000800000000000000" pitchFamily="2" charset="0"/>
      <p:bold r:id="rId51"/>
    </p:embeddedFont>
    <p:embeddedFont>
      <p:font typeface="#9Slide04 Manuale Bold" panose="02040804050405060204" pitchFamily="18" charset="0"/>
      <p:bold r:id="rId52"/>
    </p:embeddedFont>
    <p:embeddedFont>
      <p:font typeface="#9Slide05 Fourth Medium" panose="00000600000000000000" pitchFamily="2" charset="0"/>
      <p:bold r:id="rId53"/>
    </p:embeddedFont>
    <p:embeddedFont>
      <p:font typeface="#9Slide05 Good Vibes Pro" panose="02000507080000020002" pitchFamily="2" charset="0"/>
      <p:regular r:id="rId54"/>
    </p:embeddedFont>
    <p:embeddedFont>
      <p:font typeface="#9Slide05 SVNAngellife" panose="02000500000000020003" pitchFamily="2" charset="0"/>
      <p:regular r:id="rId55"/>
    </p:embeddedFont>
    <p:embeddedFont>
      <p:font typeface="#9Slide05 SVNBulgary" pitchFamily="2" charset="0"/>
      <p:regular r:id="rId56"/>
    </p:embeddedFont>
    <p:embeddedFont>
      <p:font typeface="#9Slide05 SVNCookie" panose="020B0606040200020203" pitchFamily="34" charset="0"/>
      <p:regular r:id="rId57"/>
    </p:embeddedFont>
    <p:embeddedFont>
      <p:font typeface="#9Slide07 IcielCrocante" panose="02000000000000000000" pitchFamily="2" charset="0"/>
      <p:regular r:id="rId58"/>
    </p:embeddedFont>
    <p:embeddedFont>
      <p:font typeface="#9Slide07 SVNGuerrilla" panose="00000500000000000000" pitchFamily="2"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4F6"/>
    <a:srgbClr val="E3E2E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979" autoAdjust="0"/>
  </p:normalViewPr>
  <p:slideViewPr>
    <p:cSldViewPr>
      <p:cViewPr varScale="1">
        <p:scale>
          <a:sx n="47" d="100"/>
          <a:sy n="47" d="100"/>
        </p:scale>
        <p:origin x="483"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325763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hỏi</a:t>
            </a:r>
            <a:r>
              <a:rPr lang="en-US" dirty="0"/>
              <a:t> </a:t>
            </a:r>
            <a:r>
              <a:rPr lang="en-US" dirty="0" err="1"/>
              <a:t>thêm</a:t>
            </a:r>
            <a:r>
              <a:rPr lang="en-US" dirty="0"/>
              <a:t>: </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việc</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sách</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giáo</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khoa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đặt</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hoa</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bên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cạnh</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Yên</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Tử</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núi</a:t>
            </a:r>
            <a:r>
              <a:rPr lang="en-US" sz="1200" b="1" i="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i="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thiêng</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 </a:t>
            </a:r>
            <a:r>
              <a:rPr lang="en-US" dirty="0" err="1"/>
              <a:t>trả</a:t>
            </a:r>
            <a:r>
              <a:rPr lang="en-US" dirty="0"/>
              <a:t> </a:t>
            </a:r>
            <a:r>
              <a:rPr lang="en-US" dirty="0" err="1"/>
              <a:t>lời</a:t>
            </a:r>
            <a:r>
              <a:rPr lang="en-US" dirty="0"/>
              <a:t>: </a:t>
            </a:r>
            <a:r>
              <a:rPr lang="en-US" dirty="0" err="1"/>
              <a:t>Vì</a:t>
            </a:r>
            <a:r>
              <a:rPr lang="en-US" dirty="0"/>
              <a:t> </a:t>
            </a:r>
            <a:r>
              <a:rPr lang="en-US" dirty="0" err="1"/>
              <a:t>văn</a:t>
            </a:r>
            <a:r>
              <a:rPr lang="en-US" dirty="0"/>
              <a:t> </a:t>
            </a:r>
            <a:r>
              <a:rPr lang="en-US" dirty="0" err="1"/>
              <a:t>bản</a:t>
            </a:r>
            <a:r>
              <a:rPr lang="en-US" dirty="0"/>
              <a:t> “</a:t>
            </a:r>
            <a:r>
              <a:rPr lang="en-US" dirty="0" err="1"/>
              <a:t>Yên</a:t>
            </a:r>
            <a:r>
              <a:rPr lang="en-US" dirty="0"/>
              <a:t> </a:t>
            </a:r>
            <a:r>
              <a:rPr lang="en-US" dirty="0" err="1"/>
              <a:t>Tử</a:t>
            </a:r>
            <a:r>
              <a:rPr lang="en-US" dirty="0"/>
              <a:t>, </a:t>
            </a:r>
            <a:r>
              <a:rPr lang="en-US" dirty="0" err="1"/>
              <a:t>núi</a:t>
            </a:r>
            <a:r>
              <a:rPr lang="en-US" dirty="0"/>
              <a:t> </a:t>
            </a:r>
            <a:r>
              <a:rPr lang="en-US" dirty="0" err="1"/>
              <a:t>thiêng</a:t>
            </a:r>
            <a:r>
              <a:rPr lang="en-US" dirty="0"/>
              <a:t>” </a:t>
            </a:r>
            <a:r>
              <a:rPr lang="en-US" dirty="0" err="1"/>
              <a:t>đã</a:t>
            </a:r>
            <a:r>
              <a:rPr lang="en-US" dirty="0"/>
              <a:t> </a:t>
            </a:r>
            <a:r>
              <a:rPr lang="en-US" dirty="0" err="1"/>
              <a:t>có</a:t>
            </a:r>
            <a:r>
              <a:rPr lang="en-US" dirty="0"/>
              <a:t> </a:t>
            </a:r>
            <a:r>
              <a:rPr lang="en-US" dirty="0" err="1"/>
              <a:t>thể</a:t>
            </a:r>
            <a:r>
              <a:rPr lang="en-US" dirty="0"/>
              <a:t> </a:t>
            </a:r>
            <a:r>
              <a:rPr lang="en-US" dirty="0" err="1"/>
              <a:t>đáp</a:t>
            </a:r>
            <a:r>
              <a:rPr lang="en-US" dirty="0"/>
              <a:t> </a:t>
            </a:r>
            <a:r>
              <a:rPr lang="en-US" dirty="0" err="1"/>
              <a:t>ứng</a:t>
            </a:r>
            <a:r>
              <a:rPr lang="en-US" dirty="0"/>
              <a:t> </a:t>
            </a:r>
            <a:r>
              <a:rPr lang="en-US" dirty="0" err="1"/>
              <a:t>được</a:t>
            </a:r>
            <a:r>
              <a:rPr lang="en-US" dirty="0"/>
              <a:t> </a:t>
            </a:r>
            <a:r>
              <a:rPr lang="en-US" dirty="0" err="1"/>
              <a:t>hết</a:t>
            </a:r>
            <a:r>
              <a:rPr lang="en-US" dirty="0"/>
              <a:t> </a:t>
            </a:r>
            <a:r>
              <a:rPr lang="en-US" dirty="0" err="1"/>
              <a:t>những</a:t>
            </a:r>
            <a:r>
              <a:rPr lang="en-US" dirty="0"/>
              <a:t> </a:t>
            </a:r>
            <a:r>
              <a:rPr lang="en-US" dirty="0" err="1"/>
              <a:t>yêu</a:t>
            </a:r>
            <a:r>
              <a:rPr lang="en-US" dirty="0"/>
              <a:t> </a:t>
            </a:r>
            <a:r>
              <a:rPr lang="en-US" dirty="0" err="1"/>
              <a:t>cầu</a:t>
            </a:r>
            <a:r>
              <a:rPr lang="en-US" dirty="0"/>
              <a:t> </a:t>
            </a:r>
            <a:r>
              <a:rPr lang="en-US" dirty="0" err="1"/>
              <a:t>cần</a:t>
            </a:r>
            <a:r>
              <a:rPr lang="en-US" dirty="0"/>
              <a:t> </a:t>
            </a:r>
            <a:r>
              <a:rPr lang="en-US" dirty="0" err="1"/>
              <a:t>đạt</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về</a:t>
            </a:r>
            <a:r>
              <a:rPr lang="en-US" dirty="0"/>
              <a:t> </a:t>
            </a:r>
            <a:r>
              <a:rPr lang="en-US" dirty="0" err="1"/>
              <a:t>đọc</a:t>
            </a:r>
            <a:r>
              <a:rPr lang="en-US" dirty="0"/>
              <a:t> Văn </a:t>
            </a:r>
            <a:r>
              <a:rPr lang="en-US" dirty="0" err="1"/>
              <a:t>bản</a:t>
            </a:r>
            <a:r>
              <a:rPr lang="en-US" dirty="0"/>
              <a:t> </a:t>
            </a:r>
            <a:r>
              <a:rPr lang="en-US" dirty="0" err="1"/>
              <a:t>theo</a:t>
            </a:r>
            <a:r>
              <a:rPr lang="en-US" dirty="0"/>
              <a:t> </a:t>
            </a:r>
            <a:r>
              <a:rPr lang="en-US" dirty="0" err="1"/>
              <a:t>loại</a:t>
            </a:r>
            <a:r>
              <a:rPr lang="en-US" dirty="0"/>
              <a:t>, </a:t>
            </a:r>
            <a:r>
              <a:rPr lang="en-US" dirty="0" err="1"/>
              <a:t>thể</a:t>
            </a:r>
            <a:r>
              <a:rPr lang="en-US" dirty="0"/>
              <a:t> </a:t>
            </a:r>
            <a:r>
              <a:rPr lang="en-US" dirty="0" err="1"/>
              <a:t>loại</a:t>
            </a:r>
            <a:r>
              <a:rPr lang="en-US" dirty="0"/>
              <a:t>. Văn </a:t>
            </a:r>
            <a:r>
              <a:rPr lang="en-US" dirty="0" err="1"/>
              <a:t>bản</a:t>
            </a:r>
            <a:r>
              <a:rPr lang="en-US" dirty="0"/>
              <a:t> “Văn </a:t>
            </a:r>
            <a:r>
              <a:rPr lang="en-US" dirty="0" err="1"/>
              <a:t>hóa</a:t>
            </a:r>
            <a:r>
              <a:rPr lang="en-US" dirty="0"/>
              <a:t> </a:t>
            </a:r>
            <a:r>
              <a:rPr lang="en-US" dirty="0" err="1"/>
              <a:t>hoa-cây</a:t>
            </a:r>
            <a:r>
              <a:rPr lang="en-US" dirty="0"/>
              <a:t> </a:t>
            </a:r>
            <a:r>
              <a:rPr lang="en-US" dirty="0" err="1"/>
              <a:t>cảnh</a:t>
            </a:r>
            <a:r>
              <a:rPr lang="en-US" dirty="0"/>
              <a:t>” </a:t>
            </a:r>
            <a:r>
              <a:rPr lang="en-US" dirty="0" err="1"/>
              <a:t>đặt</a:t>
            </a:r>
            <a:r>
              <a:rPr lang="en-US" dirty="0"/>
              <a:t> </a:t>
            </a:r>
            <a:r>
              <a:rPr lang="en-US" dirty="0" err="1"/>
              <a:t>cạnh</a:t>
            </a:r>
            <a:r>
              <a:rPr lang="en-US" dirty="0"/>
              <a:t> </a:t>
            </a:r>
            <a:r>
              <a:rPr lang="en-US" dirty="0" err="1"/>
              <a:t>văn</a:t>
            </a:r>
            <a:r>
              <a:rPr lang="en-US" dirty="0"/>
              <a:t> </a:t>
            </a:r>
            <a:r>
              <a:rPr lang="en-US" dirty="0" err="1"/>
              <a:t>bản</a:t>
            </a:r>
            <a:r>
              <a:rPr lang="en-US" dirty="0"/>
              <a:t> 1 </a:t>
            </a:r>
            <a:r>
              <a:rPr lang="en-US" dirty="0" err="1"/>
              <a:t>là</a:t>
            </a:r>
            <a:r>
              <a:rPr lang="en-US" dirty="0"/>
              <a:t> </a:t>
            </a:r>
            <a:r>
              <a:rPr lang="en-US" dirty="0" err="1"/>
              <a:t>hợp</a:t>
            </a:r>
            <a:r>
              <a:rPr lang="en-US" dirty="0"/>
              <a:t> </a:t>
            </a:r>
            <a:r>
              <a:rPr lang="en-US" dirty="0" err="1"/>
              <a:t>lí</a:t>
            </a:r>
            <a:r>
              <a:rPr lang="en-US" dirty="0"/>
              <a:t> vi </a:t>
            </a:r>
            <a:r>
              <a:rPr lang="en-US" dirty="0" err="1"/>
              <a:t>vị</a:t>
            </a:r>
            <a:r>
              <a:rPr lang="en-US" dirty="0"/>
              <a:t> </a:t>
            </a:r>
            <a:r>
              <a:rPr lang="en-US" dirty="0" err="1"/>
              <a:t>trí</a:t>
            </a:r>
            <a:r>
              <a:rPr lang="en-US" dirty="0"/>
              <a:t> </a:t>
            </a:r>
            <a:r>
              <a:rPr lang="en-US" dirty="0" err="1"/>
              <a:t>này</a:t>
            </a:r>
            <a:r>
              <a:rPr lang="en-US" dirty="0"/>
              <a:t> </a:t>
            </a:r>
            <a:r>
              <a:rPr lang="en-US" dirty="0" err="1"/>
              <a:t>cần</a:t>
            </a:r>
            <a:r>
              <a:rPr lang="en-US" dirty="0"/>
              <a:t> </a:t>
            </a:r>
            <a:r>
              <a:rPr lang="en-US" dirty="0" err="1"/>
              <a:t>dành</a:t>
            </a:r>
            <a:r>
              <a:rPr lang="en-US" dirty="0"/>
              <a:t> </a:t>
            </a:r>
            <a:r>
              <a:rPr lang="en-US" dirty="0" err="1"/>
              <a:t>cho</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mang</a:t>
            </a:r>
            <a:r>
              <a:rPr lang="en-US" dirty="0"/>
              <a:t> </a:t>
            </a:r>
            <a:r>
              <a:rPr lang="en-US" dirty="0" err="1"/>
              <a:t>nhiều</a:t>
            </a:r>
            <a:r>
              <a:rPr lang="en-US" dirty="0"/>
              <a:t> </a:t>
            </a:r>
            <a:r>
              <a:rPr lang="en-US" dirty="0" err="1"/>
              <a:t>thông</a:t>
            </a:r>
            <a:r>
              <a:rPr lang="en-US" dirty="0"/>
              <a:t> điệp </a:t>
            </a:r>
            <a:r>
              <a:rPr lang="en-US" dirty="0" err="1"/>
              <a:t>văn</a:t>
            </a:r>
            <a:r>
              <a:rPr lang="en-US" dirty="0"/>
              <a:t> </a:t>
            </a:r>
            <a:r>
              <a:rPr lang="en-US" dirty="0" err="1"/>
              <a:t>hóa</a:t>
            </a:r>
            <a:r>
              <a:rPr lang="en-US" dirty="0"/>
              <a:t> </a:t>
            </a:r>
            <a:r>
              <a:rPr lang="en-US" dirty="0" err="1"/>
              <a:t>hơn</a:t>
            </a:r>
            <a:r>
              <a:rPr lang="en-US" dirty="0"/>
              <a:t> </a:t>
            </a:r>
            <a:r>
              <a:rPr lang="en-US" dirty="0" err="1"/>
              <a:t>các</a:t>
            </a:r>
            <a:r>
              <a:rPr lang="en-US" dirty="0"/>
              <a:t> </a:t>
            </a:r>
            <a:r>
              <a:rPr lang="en-US" dirty="0" err="1"/>
              <a:t>văn</a:t>
            </a:r>
            <a:r>
              <a:rPr lang="en-US" dirty="0"/>
              <a:t> </a:t>
            </a:r>
            <a:r>
              <a:rPr lang="en-US" dirty="0" err="1"/>
              <a:t>bản</a:t>
            </a:r>
            <a:r>
              <a:rPr lang="en-US" dirty="0"/>
              <a:t> </a:t>
            </a:r>
            <a:r>
              <a:rPr lang="en-US" dirty="0" err="1"/>
              <a:t>chỉ</a:t>
            </a:r>
            <a:r>
              <a:rPr lang="en-US" dirty="0"/>
              <a:t> </a:t>
            </a:r>
            <a:r>
              <a:rPr lang="en-US" dirty="0" err="1"/>
              <a:t>đưa</a:t>
            </a:r>
            <a:r>
              <a:rPr lang="en-US" dirty="0"/>
              <a:t> </a:t>
            </a:r>
            <a:r>
              <a:rPr lang="en-US" dirty="0" err="1"/>
              <a:t>những</a:t>
            </a:r>
            <a:r>
              <a:rPr lang="en-US" dirty="0"/>
              <a:t> </a:t>
            </a:r>
            <a:r>
              <a:rPr lang="en-US" dirty="0" err="1"/>
              <a:t>thông</a:t>
            </a:r>
            <a:r>
              <a:rPr lang="en-US" dirty="0"/>
              <a:t> tin </a:t>
            </a:r>
            <a:r>
              <a:rPr lang="en-US" dirty="0" err="1"/>
              <a:t>thông</a:t>
            </a:r>
            <a:r>
              <a:rPr lang="en-US" dirty="0"/>
              <a:t> </a:t>
            </a:r>
            <a:r>
              <a:rPr lang="en-US" dirty="0" err="1"/>
              <a:t>thường</a:t>
            </a:r>
            <a:r>
              <a:rPr lang="en-US" dirty="0"/>
              <a:t> </a:t>
            </a:r>
            <a:r>
              <a:rPr lang="en-US" dirty="0" err="1"/>
              <a:t>về</a:t>
            </a:r>
            <a:r>
              <a:rPr lang="en-US" dirty="0"/>
              <a:t> </a:t>
            </a:r>
            <a:r>
              <a:rPr lang="en-US" dirty="0" err="1"/>
              <a:t>cảnh</a:t>
            </a:r>
            <a:r>
              <a:rPr lang="en-US" dirty="0"/>
              <a:t> </a:t>
            </a:r>
            <a:r>
              <a:rPr lang="en-US" dirty="0" err="1"/>
              <a:t>quan</a:t>
            </a:r>
            <a:r>
              <a:rPr lang="en-US" dirty="0"/>
              <a:t>, di </a:t>
            </a:r>
            <a:r>
              <a:rPr lang="en-US" dirty="0" err="1"/>
              <a:t>tích</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endPar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Lưu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ý: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đoạn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ứng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xử</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với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Trung Hoa,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chỉ</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mang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tính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dẫn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dắt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hướng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tới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việc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tìm</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nét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tương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đồng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phải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nét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khác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biệt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giữa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nền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văn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hóa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Trung Hoa,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Bản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Việt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Nam.</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1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6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Báo</a:t>
            </a:r>
            <a:r>
              <a:rPr lang="en-US" dirty="0"/>
              <a:t> </a:t>
            </a:r>
            <a:r>
              <a:rPr lang="en-US" dirty="0" err="1"/>
              <a:t>cáo</a:t>
            </a:r>
            <a:r>
              <a:rPr lang="en-US" dirty="0"/>
              <a:t> </a:t>
            </a:r>
            <a:r>
              <a:rPr lang="en-US" dirty="0" err="1"/>
              <a:t>sản</a:t>
            </a:r>
            <a:r>
              <a:rPr lang="en-US" dirty="0"/>
              <a:t> </a:t>
            </a:r>
            <a:r>
              <a:rPr lang="en-US" dirty="0" err="1"/>
              <a:t>phẩm</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124559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Báo</a:t>
            </a:r>
            <a:r>
              <a:rPr lang="en-US" dirty="0"/>
              <a:t> </a:t>
            </a:r>
            <a:r>
              <a:rPr lang="en-US" dirty="0" err="1"/>
              <a:t>cáo</a:t>
            </a:r>
            <a:r>
              <a:rPr lang="en-US" dirty="0"/>
              <a:t> </a:t>
            </a:r>
            <a:r>
              <a:rPr lang="en-US" dirty="0" err="1"/>
              <a:t>sản</a:t>
            </a:r>
            <a:r>
              <a:rPr lang="en-US" dirty="0"/>
              <a:t> </a:t>
            </a:r>
            <a:r>
              <a:rPr lang="en-US" dirty="0" err="1"/>
              <a:t>phẩm</a:t>
            </a:r>
            <a:endParaRPr lang="en-US" dirty="0"/>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21</a:t>
            </a:fld>
            <a:endParaRPr lang="en-US"/>
          </a:p>
        </p:txBody>
      </p:sp>
    </p:spTree>
    <p:extLst>
      <p:ext uri="{BB962C8B-B14F-4D97-AF65-F5344CB8AC3E}">
        <p14:creationId xmlns:p14="http://schemas.microsoft.com/office/powerpoint/2010/main" val="370998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lên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xoay</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tỏ</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ứng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riêng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22</a:t>
            </a:fld>
            <a:endParaRPr lang="en-US"/>
          </a:p>
        </p:txBody>
      </p:sp>
    </p:spTree>
    <p:extLst>
      <p:ext uri="{BB962C8B-B14F-4D97-AF65-F5344CB8AC3E}">
        <p14:creationId xmlns:p14="http://schemas.microsoft.com/office/powerpoint/2010/main" val="345463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dirty="0">
                <a:latin typeface="#9Slide03 AmpleSoft" panose="02000000000000000000" pitchFamily="2" charset="0"/>
              </a:rPr>
              <a:t>Thông tin </a:t>
            </a:r>
            <a:r>
              <a:rPr lang="en-US" sz="1200" dirty="0" err="1">
                <a:latin typeface="#9Slide03 AmpleSoft" panose="02000000000000000000" pitchFamily="2" charset="0"/>
              </a:rPr>
              <a:t>về</a:t>
            </a:r>
            <a:r>
              <a:rPr lang="en-US" sz="1200" dirty="0">
                <a:latin typeface="#9Slide03 AmpleSoft" panose="02000000000000000000" pitchFamily="2" charset="0"/>
              </a:rPr>
              <a:t> </a:t>
            </a:r>
            <a:r>
              <a:rPr lang="en-US" sz="1200" dirty="0" err="1">
                <a:latin typeface="#9Slide03 AmpleSoft" panose="02000000000000000000" pitchFamily="2" charset="0"/>
              </a:rPr>
              <a:t>quan</a:t>
            </a:r>
            <a:r>
              <a:rPr lang="en-US" sz="1200" dirty="0">
                <a:latin typeface="#9Slide03 AmpleSoft" panose="02000000000000000000" pitchFamily="2" charset="0"/>
              </a:rPr>
              <a:t> </a:t>
            </a:r>
            <a:r>
              <a:rPr lang="en-US" sz="1200" dirty="0" err="1">
                <a:latin typeface="#9Slide03 AmpleSoft" panose="02000000000000000000" pitchFamily="2" charset="0"/>
              </a:rPr>
              <a:t>niệm</a:t>
            </a:r>
            <a:r>
              <a:rPr lang="en-US" sz="1200" dirty="0">
                <a:latin typeface="#9Slide03 AmpleSoft" panose="02000000000000000000" pitchFamily="2" charset="0"/>
              </a:rPr>
              <a:t> </a:t>
            </a:r>
            <a:r>
              <a:rPr lang="en-US" sz="1200" dirty="0" err="1">
                <a:latin typeface="#9Slide03 AmpleSoft" panose="02000000000000000000" pitchFamily="2" charset="0"/>
              </a:rPr>
              <a:t>sống</a:t>
            </a:r>
            <a:r>
              <a:rPr lang="en-US" sz="1200" dirty="0">
                <a:latin typeface="#9Slide03 AmpleSoft" panose="02000000000000000000" pitchFamily="2" charset="0"/>
              </a:rPr>
              <a:t> </a:t>
            </a:r>
            <a:r>
              <a:rPr lang="en-US" sz="1200" dirty="0" err="1">
                <a:latin typeface="#9Slide03 AmpleSoft" panose="02000000000000000000" pitchFamily="2" charset="0"/>
              </a:rPr>
              <a:t>hài</a:t>
            </a:r>
            <a:r>
              <a:rPr lang="en-US" sz="1200" dirty="0">
                <a:latin typeface="#9Slide03 AmpleSoft" panose="02000000000000000000" pitchFamily="2" charset="0"/>
              </a:rPr>
              <a:t> </a:t>
            </a:r>
            <a:r>
              <a:rPr lang="en-US" sz="1200" dirty="0" err="1">
                <a:latin typeface="#9Slide03 AmpleSoft" panose="02000000000000000000" pitchFamily="2" charset="0"/>
              </a:rPr>
              <a:t>hòa</a:t>
            </a:r>
            <a:r>
              <a:rPr lang="en-US" sz="1200" dirty="0">
                <a:latin typeface="#9Slide03 AmpleSoft" panose="02000000000000000000" pitchFamily="2" charset="0"/>
              </a:rPr>
              <a:t> </a:t>
            </a:r>
            <a:r>
              <a:rPr lang="en-US" sz="1200" dirty="0" err="1">
                <a:latin typeface="#9Slide03 AmpleSoft" panose="02000000000000000000" pitchFamily="2" charset="0"/>
              </a:rPr>
              <a:t>với</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dirty="0" err="1"/>
              <a:t>Được</a:t>
            </a:r>
            <a:r>
              <a:rPr lang="en-US" dirty="0"/>
              <a:t> </a:t>
            </a:r>
            <a:r>
              <a:rPr lang="en-US" dirty="0" err="1"/>
              <a:t>thể</a:t>
            </a:r>
            <a:r>
              <a:rPr lang="en-US" dirty="0"/>
              <a:t> </a:t>
            </a:r>
            <a:r>
              <a:rPr lang="en-US" dirty="0" err="1"/>
              <a:t>hiện</a:t>
            </a:r>
            <a:r>
              <a:rPr lang="en-US" dirty="0"/>
              <a:t> qua </a:t>
            </a:r>
            <a:r>
              <a:rPr lang="en-US" dirty="0" err="1"/>
              <a:t>ngôn</a:t>
            </a:r>
            <a:r>
              <a:rPr lang="en-US" dirty="0"/>
              <a:t> </a:t>
            </a:r>
            <a:r>
              <a:rPr lang="en-US" dirty="0" err="1"/>
              <a:t>ngữ</a:t>
            </a:r>
            <a:r>
              <a:rPr lang="en-US" dirty="0"/>
              <a:t> (</a:t>
            </a:r>
            <a:r>
              <a:rPr lang="en-US" dirty="0" err="1"/>
              <a:t>văn</a:t>
            </a:r>
            <a:r>
              <a:rPr lang="en-US" dirty="0"/>
              <a:t>, </a:t>
            </a:r>
            <a:r>
              <a:rPr lang="en-US" dirty="0" err="1"/>
              <a:t>thơ</a:t>
            </a:r>
            <a:r>
              <a:rPr lang="en-US" dirty="0"/>
              <a:t> </a:t>
            </a:r>
            <a:r>
              <a:rPr lang="en-US" dirty="0" err="1"/>
              <a:t>như</a:t>
            </a:r>
            <a:r>
              <a:rPr lang="en-US" dirty="0"/>
              <a:t> “</a:t>
            </a:r>
            <a:r>
              <a:rPr lang="en-US" dirty="0" err="1"/>
              <a:t>Trông</a:t>
            </a:r>
            <a:r>
              <a:rPr lang="en-US" dirty="0"/>
              <a:t> </a:t>
            </a:r>
            <a:r>
              <a:rPr lang="en-US" dirty="0" err="1"/>
              <a:t>đời</a:t>
            </a:r>
            <a:r>
              <a:rPr lang="en-US" dirty="0"/>
              <a:t>, </a:t>
            </a:r>
            <a:r>
              <a:rPr lang="en-US" dirty="0" err="1"/>
              <a:t>trông</a:t>
            </a:r>
            <a:r>
              <a:rPr lang="en-US" dirty="0"/>
              <a:t> </a:t>
            </a:r>
            <a:r>
              <a:rPr lang="en-US" dirty="0" err="1"/>
              <a:t>đất</a:t>
            </a:r>
            <a:r>
              <a:rPr lang="en-US" dirty="0"/>
              <a:t>, </a:t>
            </a:r>
            <a:r>
              <a:rPr lang="en-US" dirty="0" err="1"/>
              <a:t>trông</a:t>
            </a:r>
            <a:r>
              <a:rPr lang="en-US" dirty="0"/>
              <a:t> </a:t>
            </a:r>
            <a:r>
              <a:rPr lang="en-US" dirty="0" err="1"/>
              <a:t>mây</a:t>
            </a:r>
            <a:r>
              <a:rPr lang="en-US" dirty="0"/>
              <a:t> / </a:t>
            </a:r>
            <a:r>
              <a:rPr lang="en-US" dirty="0" err="1"/>
              <a:t>Trông</a:t>
            </a:r>
            <a:r>
              <a:rPr lang="en-US" dirty="0"/>
              <a:t> </a:t>
            </a:r>
            <a:r>
              <a:rPr lang="en-US" dirty="0" err="1"/>
              <a:t>mưa</a:t>
            </a:r>
            <a:r>
              <a:rPr lang="en-US" dirty="0"/>
              <a:t>, </a:t>
            </a:r>
            <a:r>
              <a:rPr lang="en-US" dirty="0" err="1"/>
              <a:t>trông</a:t>
            </a:r>
            <a:r>
              <a:rPr lang="en-US" dirty="0"/>
              <a:t> </a:t>
            </a:r>
            <a:r>
              <a:rPr lang="en-US" dirty="0" err="1"/>
              <a:t>gió</a:t>
            </a:r>
            <a:r>
              <a:rPr lang="en-US" dirty="0"/>
              <a:t>, </a:t>
            </a:r>
            <a:r>
              <a:rPr lang="en-US" dirty="0" err="1"/>
              <a:t>trông</a:t>
            </a:r>
            <a:r>
              <a:rPr lang="en-US" dirty="0"/>
              <a:t> </a:t>
            </a:r>
            <a:r>
              <a:rPr lang="en-US" dirty="0" err="1"/>
              <a:t>ngày</a:t>
            </a:r>
            <a:r>
              <a:rPr lang="en-US" dirty="0"/>
              <a:t>, </a:t>
            </a:r>
            <a:r>
              <a:rPr lang="en-US" dirty="0" err="1"/>
              <a:t>trông</a:t>
            </a:r>
            <a:r>
              <a:rPr lang="en-US" dirty="0"/>
              <a:t> </a:t>
            </a:r>
            <a:r>
              <a:rPr lang="en-US" dirty="0" err="1"/>
              <a:t>đêm</a:t>
            </a:r>
            <a:r>
              <a:rPr lang="en-US" dirty="0"/>
              <a:t>, …” </a:t>
            </a:r>
            <a:r>
              <a:rPr lang="en-US" dirty="0" err="1"/>
              <a:t>cũng</a:t>
            </a:r>
            <a:r>
              <a:rPr lang="en-US" dirty="0"/>
              <a:t> </a:t>
            </a:r>
            <a:r>
              <a:rPr lang="en-US" dirty="0" err="1"/>
              <a:t>như</a:t>
            </a:r>
            <a:r>
              <a:rPr lang="en-US" dirty="0"/>
              <a:t> </a:t>
            </a:r>
            <a:r>
              <a:rPr lang="en-US" dirty="0" err="1"/>
              <a:t>quan</a:t>
            </a:r>
            <a:r>
              <a:rPr lang="en-US" dirty="0"/>
              <a:t> </a:t>
            </a:r>
            <a:r>
              <a:rPr lang="en-US" dirty="0" err="1"/>
              <a:t>niệm</a:t>
            </a:r>
            <a:r>
              <a:rPr lang="en-US" dirty="0"/>
              <a:t> </a:t>
            </a:r>
            <a:r>
              <a:rPr lang="en-US" dirty="0" err="1"/>
              <a:t>theo</a:t>
            </a:r>
            <a:r>
              <a:rPr lang="en-US" dirty="0"/>
              <a:t> </a:t>
            </a:r>
            <a:r>
              <a:rPr lang="en-US" dirty="0" err="1"/>
              <a:t>thuyết</a:t>
            </a:r>
            <a:r>
              <a:rPr lang="en-US" dirty="0"/>
              <a:t> </a:t>
            </a:r>
            <a:r>
              <a:rPr lang="en-US" dirty="0" err="1"/>
              <a:t>tinh</a:t>
            </a:r>
            <a:r>
              <a:rPr lang="en-US" dirty="0"/>
              <a:t> </a:t>
            </a:r>
            <a:r>
              <a:rPr lang="en-US" dirty="0" err="1"/>
              <a:t>linh</a:t>
            </a:r>
            <a:r>
              <a:rPr lang="en-US" dirty="0"/>
              <a:t>, </a:t>
            </a:r>
            <a:r>
              <a:rPr lang="en-US" dirty="0" err="1"/>
              <a:t>vạn</a:t>
            </a:r>
            <a:r>
              <a:rPr lang="en-US" dirty="0"/>
              <a:t> </a:t>
            </a:r>
            <a:r>
              <a:rPr lang="en-US" dirty="0" err="1"/>
              <a:t>vật</a:t>
            </a:r>
            <a:r>
              <a:rPr lang="en-US" dirty="0"/>
              <a:t> </a:t>
            </a:r>
            <a:r>
              <a:rPr lang="en-US" dirty="0" err="1"/>
              <a:t>đều</a:t>
            </a:r>
            <a:r>
              <a:rPr lang="en-US" dirty="0"/>
              <a:t> </a:t>
            </a:r>
            <a:r>
              <a:rPr lang="en-US" dirty="0" err="1"/>
              <a:t>có</a:t>
            </a:r>
            <a:r>
              <a:rPr lang="en-US" dirty="0"/>
              <a:t> </a:t>
            </a:r>
            <a:r>
              <a:rPr lang="en-US" dirty="0" err="1"/>
              <a:t>linh</a:t>
            </a:r>
            <a:r>
              <a:rPr lang="en-US" dirty="0"/>
              <a:t> </a:t>
            </a:r>
            <a:r>
              <a:rPr lang="en-US" dirty="0" err="1"/>
              <a:t>hồn</a:t>
            </a:r>
            <a:r>
              <a:rPr lang="en-US" dirty="0"/>
              <a:t>, … HOẶC </a:t>
            </a:r>
            <a:r>
              <a:rPr lang="en-US" dirty="0" err="1"/>
              <a:t>cách</a:t>
            </a:r>
            <a:r>
              <a:rPr lang="en-US" dirty="0"/>
              <a:t> </a:t>
            </a:r>
            <a:r>
              <a:rPr lang="en-US" dirty="0" err="1"/>
              <a:t>đặt</a:t>
            </a:r>
            <a:r>
              <a:rPr lang="en-US" dirty="0"/>
              <a:t> </a:t>
            </a:r>
            <a:r>
              <a:rPr lang="en-US" dirty="0" err="1"/>
              <a:t>địa</a:t>
            </a:r>
            <a:r>
              <a:rPr lang="en-US" dirty="0"/>
              <a:t> </a:t>
            </a:r>
            <a:r>
              <a:rPr lang="en-US" dirty="0" err="1"/>
              <a:t>danh</a:t>
            </a:r>
            <a:r>
              <a:rPr lang="en-US" dirty="0"/>
              <a:t> – </a:t>
            </a:r>
            <a:r>
              <a:rPr lang="en-US" dirty="0" err="1"/>
              <a:t>các</a:t>
            </a:r>
            <a:r>
              <a:rPr lang="en-US" dirty="0"/>
              <a:t> </a:t>
            </a:r>
            <a:r>
              <a:rPr lang="en-US" dirty="0" err="1"/>
              <a:t>địa</a:t>
            </a:r>
            <a:r>
              <a:rPr lang="en-US" dirty="0"/>
              <a:t> </a:t>
            </a:r>
            <a:r>
              <a:rPr lang="en-US" dirty="0" err="1"/>
              <a:t>danh</a:t>
            </a:r>
            <a:r>
              <a:rPr lang="en-US" dirty="0"/>
              <a:t> </a:t>
            </a:r>
            <a:r>
              <a:rPr lang="en-US" dirty="0" err="1"/>
              <a:t>phản</a:t>
            </a:r>
            <a:r>
              <a:rPr lang="en-US" dirty="0"/>
              <a:t> </a:t>
            </a:r>
            <a:r>
              <a:rPr lang="en-US" dirty="0" err="1"/>
              <a:t>ánh</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và</a:t>
            </a:r>
            <a:r>
              <a:rPr lang="en-US" dirty="0"/>
              <a:t> </a:t>
            </a:r>
            <a:r>
              <a:rPr lang="en-US" dirty="0" err="1"/>
              <a:t>sự</a:t>
            </a:r>
            <a:r>
              <a:rPr lang="en-US" dirty="0"/>
              <a:t> </a:t>
            </a:r>
            <a:r>
              <a:rPr lang="en-US" dirty="0" err="1"/>
              <a:t>tôn</a:t>
            </a:r>
            <a:r>
              <a:rPr lang="en-US" dirty="0"/>
              <a:t> </a:t>
            </a:r>
            <a:r>
              <a:rPr lang="en-US" dirty="0" err="1"/>
              <a:t>trọng</a:t>
            </a:r>
            <a:r>
              <a:rPr lang="en-US" dirty="0"/>
              <a:t> </a:t>
            </a:r>
            <a:r>
              <a:rPr lang="en-US" dirty="0" err="1"/>
              <a:t>sâu</a:t>
            </a:r>
            <a:r>
              <a:rPr lang="en-US" dirty="0"/>
              <a:t> </a:t>
            </a:r>
            <a:r>
              <a:rPr lang="en-US" dirty="0" err="1"/>
              <a:t>sắc</a:t>
            </a:r>
            <a:r>
              <a:rPr lang="en-US" dirty="0"/>
              <a:t> </a:t>
            </a:r>
            <a:r>
              <a:rPr lang="en-US" dirty="0" err="1"/>
              <a:t>đối</a:t>
            </a:r>
            <a:r>
              <a:rPr lang="en-US" dirty="0"/>
              <a:t> </a:t>
            </a:r>
            <a:r>
              <a:rPr lang="en-US" dirty="0" err="1"/>
              <a:t>với</a:t>
            </a:r>
            <a:r>
              <a:rPr lang="en-US" dirty="0"/>
              <a:t> </a:t>
            </a:r>
            <a:r>
              <a:rPr lang="en-US" dirty="0" err="1"/>
              <a:t>thiên</a:t>
            </a:r>
            <a:r>
              <a:rPr lang="en-US" dirty="0"/>
              <a:t> </a:t>
            </a:r>
            <a:r>
              <a:rPr lang="en-US" dirty="0" err="1"/>
              <a:t>nhiên</a:t>
            </a:r>
            <a:r>
              <a:rPr lang="en-US" dirty="0"/>
              <a:t>, vs </a:t>
            </a:r>
            <a:r>
              <a:rPr lang="en-US" dirty="0" err="1"/>
              <a:t>như</a:t>
            </a:r>
            <a:r>
              <a:rPr lang="en-US" dirty="0"/>
              <a:t> </a:t>
            </a:r>
            <a:r>
              <a:rPr lang="en-US" dirty="0" err="1"/>
              <a:t>các</a:t>
            </a:r>
            <a:r>
              <a:rPr lang="en-US" dirty="0"/>
              <a:t> </a:t>
            </a:r>
            <a:r>
              <a:rPr lang="en-US" dirty="0" err="1"/>
              <a:t>tên</a:t>
            </a:r>
            <a:r>
              <a:rPr lang="en-US" dirty="0"/>
              <a:t> </a:t>
            </a:r>
            <a:r>
              <a:rPr lang="en-US" dirty="0" err="1"/>
              <a:t>gọi</a:t>
            </a:r>
            <a:r>
              <a:rPr lang="en-US" dirty="0"/>
              <a:t> </a:t>
            </a:r>
            <a:r>
              <a:rPr lang="en-US" dirty="0" err="1"/>
              <a:t>của</a:t>
            </a:r>
            <a:r>
              <a:rPr lang="en-US" dirty="0"/>
              <a:t> </a:t>
            </a:r>
            <a:r>
              <a:rPr lang="en-US" dirty="0" err="1"/>
              <a:t>hổ</a:t>
            </a:r>
            <a:r>
              <a:rPr lang="en-US" dirty="0"/>
              <a:t>, </a:t>
            </a:r>
            <a:r>
              <a:rPr lang="en-US" dirty="0" err="1"/>
              <a:t>núi</a:t>
            </a:r>
            <a:r>
              <a:rPr lang="en-US" dirty="0"/>
              <a:t>, </a:t>
            </a:r>
            <a:r>
              <a:rPr lang="en-US" dirty="0" err="1"/>
              <a:t>sông</a:t>
            </a:r>
            <a:r>
              <a:rPr lang="en-US" dirty="0"/>
              <a:t> </a:t>
            </a:r>
            <a:r>
              <a:rPr lang="en-US" dirty="0" err="1"/>
              <a:t>có</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lịch</a:t>
            </a:r>
            <a:r>
              <a:rPr lang="en-US" dirty="0"/>
              <a:t> </a:t>
            </a:r>
            <a:r>
              <a:rPr lang="en-US" dirty="0" err="1"/>
              <a:t>sử</a:t>
            </a:r>
            <a:r>
              <a:rPr lang="en-US" dirty="0"/>
              <a:t> </a:t>
            </a:r>
            <a:r>
              <a:rPr lang="en-US" dirty="0" err="1"/>
              <a:t>hoặc</a:t>
            </a:r>
            <a:r>
              <a:rPr lang="en-US" dirty="0"/>
              <a:t> </a:t>
            </a:r>
            <a:r>
              <a:rPr lang="en-US" dirty="0" err="1"/>
              <a:t>huyền</a:t>
            </a:r>
            <a:r>
              <a:rPr lang="en-US" dirty="0"/>
              <a:t> </a:t>
            </a:r>
            <a:r>
              <a:rPr lang="en-US" dirty="0" err="1"/>
              <a:t>thoại</a:t>
            </a:r>
            <a:r>
              <a:rPr lang="en-US" dirty="0"/>
              <a:t> </a:t>
            </a:r>
            <a:r>
              <a:rPr lang="en-US" dirty="0" err="1"/>
              <a:t>địa</a:t>
            </a:r>
            <a:r>
              <a:rPr lang="en-US" dirty="0"/>
              <a:t> </a:t>
            </a:r>
            <a:r>
              <a:rPr lang="en-US" dirty="0" err="1"/>
              <a:t>phương</a:t>
            </a:r>
            <a:r>
              <a:rPr lang="en-US" dirty="0"/>
              <a:t>, …)</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dirty="0">
                <a:latin typeface="#9Slide03 AmpleSoft" panose="02000000000000000000" pitchFamily="2" charset="0"/>
              </a:rPr>
              <a:t>Thông tin </a:t>
            </a:r>
            <a:r>
              <a:rPr lang="en-US" sz="1200" dirty="0" err="1">
                <a:latin typeface="#9Slide03 AmpleSoft" panose="02000000000000000000" pitchFamily="2" charset="0"/>
              </a:rPr>
              <a:t>về</a:t>
            </a:r>
            <a:r>
              <a:rPr lang="en-US" sz="1200" dirty="0">
                <a:latin typeface="#9Slide03 AmpleSoft" panose="02000000000000000000" pitchFamily="2" charset="0"/>
              </a:rPr>
              <a:t> </a:t>
            </a:r>
            <a:r>
              <a:rPr lang="en-US" sz="1200" dirty="0" err="1">
                <a:latin typeface="#9Slide03 AmpleSoft" panose="02000000000000000000" pitchFamily="2" charset="0"/>
              </a:rPr>
              <a:t>các</a:t>
            </a:r>
            <a:r>
              <a:rPr lang="en-US" sz="1200" dirty="0">
                <a:latin typeface="#9Slide03 AmpleSoft" panose="02000000000000000000" pitchFamily="2" charset="0"/>
              </a:rPr>
              <a:t> </a:t>
            </a:r>
            <a:r>
              <a:rPr lang="en-US" sz="1200" dirty="0" err="1">
                <a:latin typeface="#9Slide03 AmpleSoft" panose="02000000000000000000" pitchFamily="2" charset="0"/>
              </a:rPr>
              <a:t>công</a:t>
            </a:r>
            <a:r>
              <a:rPr lang="en-US" sz="1200" dirty="0">
                <a:latin typeface="#9Slide03 AmpleSoft" panose="02000000000000000000" pitchFamily="2" charset="0"/>
              </a:rPr>
              <a:t> </a:t>
            </a:r>
            <a:r>
              <a:rPr lang="en-US" sz="1200" dirty="0" err="1">
                <a:latin typeface="#9Slide03 AmpleSoft" panose="02000000000000000000" pitchFamily="2" charset="0"/>
              </a:rPr>
              <a:t>trình</a:t>
            </a:r>
            <a:r>
              <a:rPr lang="en-US" sz="1200" dirty="0">
                <a:latin typeface="#9Slide03 AmpleSoft" panose="02000000000000000000" pitchFamily="2" charset="0"/>
              </a:rPr>
              <a:t> </a:t>
            </a:r>
            <a:r>
              <a:rPr lang="en-US" sz="1200" dirty="0" err="1">
                <a:latin typeface="#9Slide03 AmpleSoft" panose="02000000000000000000" pitchFamily="2" charset="0"/>
              </a:rPr>
              <a:t>nhân</a:t>
            </a:r>
            <a:r>
              <a:rPr lang="en-US" sz="1200" dirty="0">
                <a:latin typeface="#9Slide03 AmpleSoft" panose="02000000000000000000" pitchFamily="2" charset="0"/>
              </a:rPr>
              <a:t> </a:t>
            </a:r>
            <a:r>
              <a:rPr lang="en-US" sz="1200" dirty="0" err="1">
                <a:latin typeface="#9Slide03 AmpleSoft" panose="02000000000000000000" pitchFamily="2" charset="0"/>
              </a:rPr>
              <a:t>tạo</a:t>
            </a:r>
            <a:r>
              <a:rPr lang="en-US" sz="1200" dirty="0">
                <a:latin typeface="#9Slide03 AmpleSoft" panose="02000000000000000000" pitchFamily="2" charset="0"/>
              </a:rPr>
              <a:t> </a:t>
            </a:r>
            <a:r>
              <a:rPr lang="en-US" sz="1200" dirty="0" err="1">
                <a:latin typeface="#9Slide03 AmpleSoft" panose="02000000000000000000" pitchFamily="2" charset="0"/>
              </a:rPr>
              <a:t>được</a:t>
            </a:r>
            <a:r>
              <a:rPr lang="en-US" sz="1200" dirty="0">
                <a:latin typeface="#9Slide03 AmpleSoft" panose="02000000000000000000" pitchFamily="2" charset="0"/>
              </a:rPr>
              <a:t> </a:t>
            </a:r>
            <a:r>
              <a:rPr lang="en-US" sz="1200" dirty="0" err="1">
                <a:latin typeface="#9Slide03 AmpleSoft" panose="02000000000000000000" pitchFamily="2" charset="0"/>
              </a:rPr>
              <a:t>bố</a:t>
            </a:r>
            <a:r>
              <a:rPr lang="en-US" sz="1200" dirty="0">
                <a:latin typeface="#9Slide03 AmpleSoft" panose="02000000000000000000" pitchFamily="2" charset="0"/>
              </a:rPr>
              <a:t> </a:t>
            </a:r>
            <a:r>
              <a:rPr lang="en-US" sz="1200" dirty="0" err="1">
                <a:latin typeface="#9Slide03 AmpleSoft" panose="02000000000000000000" pitchFamily="2" charset="0"/>
              </a:rPr>
              <a:t>trí</a:t>
            </a:r>
            <a:r>
              <a:rPr lang="en-US" sz="1200" dirty="0">
                <a:latin typeface="#9Slide03 AmpleSoft" panose="02000000000000000000" pitchFamily="2" charset="0"/>
              </a:rPr>
              <a:t> </a:t>
            </a:r>
            <a:r>
              <a:rPr lang="en-US" sz="1200" dirty="0" err="1">
                <a:latin typeface="#9Slide03 AmpleSoft" panose="02000000000000000000" pitchFamily="2" charset="0"/>
              </a:rPr>
              <a:t>hài</a:t>
            </a:r>
            <a:r>
              <a:rPr lang="en-US" sz="1200" dirty="0">
                <a:latin typeface="#9Slide03 AmpleSoft" panose="02000000000000000000" pitchFamily="2" charset="0"/>
              </a:rPr>
              <a:t> </a:t>
            </a:r>
            <a:r>
              <a:rPr lang="en-US" sz="1200" dirty="0" err="1">
                <a:latin typeface="#9Slide03 AmpleSoft" panose="02000000000000000000" pitchFamily="2" charset="0"/>
              </a:rPr>
              <a:t>hòa</a:t>
            </a:r>
            <a:r>
              <a:rPr lang="en-US" sz="1200" dirty="0">
                <a:latin typeface="#9Slide03 AmpleSoft" panose="02000000000000000000" pitchFamily="2" charset="0"/>
              </a:rPr>
              <a:t> </a:t>
            </a:r>
            <a:r>
              <a:rPr lang="en-US" sz="1200" dirty="0" err="1">
                <a:latin typeface="#9Slide03 AmpleSoft" panose="02000000000000000000" pitchFamily="2" charset="0"/>
              </a:rPr>
              <a:t>với</a:t>
            </a:r>
            <a:r>
              <a:rPr lang="en-US" sz="1200" dirty="0">
                <a:latin typeface="#9Slide03 AmpleSoft" panose="02000000000000000000" pitchFamily="2" charset="0"/>
              </a:rPr>
              <a:t> </a:t>
            </a:r>
            <a:r>
              <a:rPr lang="en-US" sz="1200" dirty="0" err="1">
                <a:latin typeface="#9Slide03 AmpleSoft" panose="02000000000000000000" pitchFamily="2" charset="0"/>
              </a:rPr>
              <a:t>cảnh</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sz="1200" dirty="0" err="1">
                <a:latin typeface="#9Slide03 AmpleSoft" panose="02000000000000000000" pitchFamily="2" charset="0"/>
              </a:rPr>
              <a:t>tươi</a:t>
            </a:r>
            <a:r>
              <a:rPr lang="en-US" sz="1200" dirty="0">
                <a:latin typeface="#9Slide03 AmpleSoft" panose="02000000000000000000" pitchFamily="2" charset="0"/>
              </a:rPr>
              <a:t> </a:t>
            </a:r>
            <a:r>
              <a:rPr lang="en-US" sz="1200" dirty="0" err="1">
                <a:latin typeface="#9Slide03 AmpleSoft" panose="02000000000000000000" pitchFamily="2" charset="0"/>
              </a:rPr>
              <a:t>đẹp</a:t>
            </a:r>
            <a:r>
              <a:rPr lang="en-US" sz="1200" dirty="0">
                <a:latin typeface="#9Slide03 AmpleSoft" panose="02000000000000000000" pitchFamily="2" charset="0"/>
              </a:rPr>
              <a:t>: </a:t>
            </a:r>
            <a:r>
              <a:rPr lang="en-US" sz="1200" dirty="0" err="1">
                <a:latin typeface="#9Slide03 AmpleSoft" panose="02000000000000000000" pitchFamily="2" charset="0"/>
              </a:rPr>
              <a:t>người</a:t>
            </a:r>
            <a:r>
              <a:rPr lang="en-US" sz="1200" dirty="0">
                <a:latin typeface="#9Slide03 AmpleSoft" panose="02000000000000000000" pitchFamily="2" charset="0"/>
              </a:rPr>
              <a:t> </a:t>
            </a:r>
            <a:r>
              <a:rPr lang="en-US" sz="1200" dirty="0" err="1">
                <a:latin typeface="#9Slide03 AmpleSoft" panose="02000000000000000000" pitchFamily="2" charset="0"/>
              </a:rPr>
              <a:t>Việt</a:t>
            </a:r>
            <a:r>
              <a:rPr lang="en-US" sz="1200" dirty="0">
                <a:latin typeface="#9Slide03 AmpleSoft" panose="02000000000000000000" pitchFamily="2" charset="0"/>
              </a:rPr>
              <a:t> </a:t>
            </a:r>
            <a:r>
              <a:rPr lang="en-US" sz="1200" dirty="0" err="1">
                <a:latin typeface="#9Slide03 AmpleSoft" panose="02000000000000000000" pitchFamily="2" charset="0"/>
              </a:rPr>
              <a:t>sử</a:t>
            </a:r>
            <a:r>
              <a:rPr lang="en-US" sz="1200" dirty="0">
                <a:latin typeface="#9Slide03 AmpleSoft" panose="02000000000000000000" pitchFamily="2" charset="0"/>
              </a:rPr>
              <a:t> </a:t>
            </a:r>
            <a:r>
              <a:rPr lang="en-US" sz="1200" dirty="0" err="1">
                <a:latin typeface="#9Slide03 AmpleSoft" panose="02000000000000000000" pitchFamily="2" charset="0"/>
              </a:rPr>
              <a:t>dụng</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sz="1200" dirty="0" err="1">
                <a:latin typeface="#9Slide03 AmpleSoft" panose="02000000000000000000" pitchFamily="2" charset="0"/>
              </a:rPr>
              <a:t>làm</a:t>
            </a:r>
            <a:r>
              <a:rPr lang="en-US" sz="1200" dirty="0">
                <a:latin typeface="#9Slide03 AmpleSoft" panose="02000000000000000000" pitchFamily="2" charset="0"/>
              </a:rPr>
              <a:t> </a:t>
            </a:r>
            <a:r>
              <a:rPr lang="en-US" sz="1200" dirty="0" err="1">
                <a:latin typeface="#9Slide03 AmpleSoft" panose="02000000000000000000" pitchFamily="2" charset="0"/>
              </a:rPr>
              <a:t>bối</a:t>
            </a:r>
            <a:r>
              <a:rPr lang="en-US" sz="1200" dirty="0">
                <a:latin typeface="#9Slide03 AmpleSoft" panose="02000000000000000000" pitchFamily="2" charset="0"/>
              </a:rPr>
              <a:t> </a:t>
            </a:r>
            <a:r>
              <a:rPr lang="en-US" sz="1200" dirty="0" err="1">
                <a:latin typeface="#9Slide03 AmpleSoft" panose="02000000000000000000" pitchFamily="2" charset="0"/>
              </a:rPr>
              <a:t>cảnh</a:t>
            </a:r>
            <a:r>
              <a:rPr lang="en-US" sz="1200" dirty="0">
                <a:latin typeface="#9Slide03 AmpleSoft" panose="02000000000000000000" pitchFamily="2" charset="0"/>
              </a:rPr>
              <a:t> </a:t>
            </a:r>
            <a:r>
              <a:rPr lang="en-US" sz="1200" dirty="0" err="1">
                <a:latin typeface="#9Slide03 AmpleSoft" panose="02000000000000000000" pitchFamily="2" charset="0"/>
              </a:rPr>
              <a:t>để</a:t>
            </a:r>
            <a:r>
              <a:rPr lang="en-US" sz="1200" dirty="0">
                <a:latin typeface="#9Slide03 AmpleSoft" panose="02000000000000000000" pitchFamily="2" charset="0"/>
              </a:rPr>
              <a:t> </a:t>
            </a:r>
            <a:r>
              <a:rPr lang="en-US" sz="1200" dirty="0" err="1">
                <a:latin typeface="#9Slide03 AmpleSoft" panose="02000000000000000000" pitchFamily="2" charset="0"/>
              </a:rPr>
              <a:t>xây</a:t>
            </a:r>
            <a:r>
              <a:rPr lang="en-US" sz="1200" dirty="0">
                <a:latin typeface="#9Slide03 AmpleSoft" panose="02000000000000000000" pitchFamily="2" charset="0"/>
              </a:rPr>
              <a:t> </a:t>
            </a:r>
            <a:r>
              <a:rPr lang="en-US" sz="1200" dirty="0" err="1">
                <a:latin typeface="#9Slide03 AmpleSoft" panose="02000000000000000000" pitchFamily="2" charset="0"/>
              </a:rPr>
              <a:t>dựng</a:t>
            </a:r>
            <a:r>
              <a:rPr lang="en-US" sz="1200" dirty="0">
                <a:latin typeface="#9Slide03 AmpleSoft" panose="02000000000000000000" pitchFamily="2" charset="0"/>
              </a:rPr>
              <a:t> </a:t>
            </a:r>
            <a:r>
              <a:rPr lang="en-US" sz="1200" dirty="0" err="1">
                <a:latin typeface="#9Slide03 AmpleSoft" panose="02000000000000000000" pitchFamily="2" charset="0"/>
              </a:rPr>
              <a:t>các</a:t>
            </a:r>
            <a:r>
              <a:rPr lang="en-US" sz="1200" dirty="0">
                <a:latin typeface="#9Slide03 AmpleSoft" panose="02000000000000000000" pitchFamily="2" charset="0"/>
              </a:rPr>
              <a:t> </a:t>
            </a:r>
            <a:r>
              <a:rPr lang="en-US" sz="1200" dirty="0" err="1">
                <a:latin typeface="#9Slide03 AmpleSoft" panose="02000000000000000000" pitchFamily="2" charset="0"/>
              </a:rPr>
              <a:t>đền</a:t>
            </a:r>
            <a:r>
              <a:rPr lang="en-US" sz="1200" dirty="0">
                <a:latin typeface="#9Slide03 AmpleSoft" panose="02000000000000000000" pitchFamily="2" charset="0"/>
              </a:rPr>
              <a:t>, </a:t>
            </a:r>
            <a:r>
              <a:rPr lang="en-US" sz="1200" dirty="0" err="1">
                <a:latin typeface="#9Slide03 AmpleSoft" panose="02000000000000000000" pitchFamily="2" charset="0"/>
              </a:rPr>
              <a:t>chùa</a:t>
            </a:r>
            <a:r>
              <a:rPr lang="en-US" sz="1200" dirty="0">
                <a:latin typeface="#9Slide03 AmpleSoft" panose="02000000000000000000" pitchFamily="2" charset="0"/>
              </a:rPr>
              <a:t>, </a:t>
            </a:r>
            <a:r>
              <a:rPr lang="en-US" sz="1200" dirty="0" err="1">
                <a:latin typeface="#9Slide03 AmpleSoft" panose="02000000000000000000" pitchFamily="2" charset="0"/>
              </a:rPr>
              <a:t>tháp</a:t>
            </a:r>
            <a:r>
              <a:rPr lang="en-US" sz="1200" dirty="0">
                <a:latin typeface="#9Slide03 AmpleSoft" panose="02000000000000000000" pitchFamily="2" charset="0"/>
              </a:rPr>
              <a:t>., </a:t>
            </a:r>
            <a:r>
              <a:rPr lang="en-US" sz="1200" dirty="0" err="1">
                <a:latin typeface="#9Slide03 AmpleSoft" panose="02000000000000000000" pitchFamily="2" charset="0"/>
              </a:rPr>
              <a:t>miếu</a:t>
            </a:r>
            <a:r>
              <a:rPr lang="en-US" sz="1200" dirty="0">
                <a:latin typeface="#9Slide03 AmpleSoft" panose="02000000000000000000" pitchFamily="2" charset="0"/>
              </a:rPr>
              <a:t> </a:t>
            </a:r>
            <a:r>
              <a:rPr lang="en-US" sz="1200" dirty="0" err="1">
                <a:latin typeface="#9Slide03 AmpleSoft" panose="02000000000000000000" pitchFamily="2" charset="0"/>
              </a:rPr>
              <a:t>tại</a:t>
            </a:r>
            <a:r>
              <a:rPr lang="en-US" sz="1200" dirty="0">
                <a:latin typeface="#9Slide03 AmpleSoft" panose="02000000000000000000" pitchFamily="2" charset="0"/>
              </a:rPr>
              <a:t> </a:t>
            </a:r>
            <a:r>
              <a:rPr lang="en-US" sz="1200" dirty="0" err="1">
                <a:latin typeface="#9Slide03 AmpleSoft" panose="02000000000000000000" pitchFamily="2" charset="0"/>
              </a:rPr>
              <a:t>các</a:t>
            </a:r>
            <a:r>
              <a:rPr lang="en-US" sz="1200" dirty="0">
                <a:latin typeface="#9Slide03 AmpleSoft" panose="02000000000000000000" pitchFamily="2" charset="0"/>
              </a:rPr>
              <a:t> </a:t>
            </a:r>
            <a:r>
              <a:rPr lang="en-US" sz="1200" dirty="0" err="1">
                <a:latin typeface="#9Slide03 AmpleSoft" panose="02000000000000000000" pitchFamily="2" charset="0"/>
              </a:rPr>
              <a:t>địa</a:t>
            </a:r>
            <a:r>
              <a:rPr lang="en-US" sz="1200" dirty="0">
                <a:latin typeface="#9Slide03 AmpleSoft" panose="02000000000000000000" pitchFamily="2" charset="0"/>
              </a:rPr>
              <a:t> </a:t>
            </a:r>
            <a:r>
              <a:rPr lang="en-US" sz="1200" dirty="0" err="1">
                <a:latin typeface="#9Slide03 AmpleSoft" panose="02000000000000000000" pitchFamily="2" charset="0"/>
              </a:rPr>
              <a:t>điểm</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sz="1200" dirty="0" err="1">
                <a:latin typeface="#9Slide03 AmpleSoft" panose="02000000000000000000" pitchFamily="2" charset="0"/>
              </a:rPr>
              <a:t>đẹp</a:t>
            </a:r>
            <a:r>
              <a:rPr lang="en-US" sz="1200" dirty="0">
                <a:latin typeface="#9Slide03 AmpleSoft" panose="02000000000000000000" pitchFamily="2" charset="0"/>
              </a:rPr>
              <a:t> </a:t>
            </a:r>
            <a:r>
              <a:rPr lang="en-US" sz="1200" dirty="0" err="1">
                <a:latin typeface="#9Slide03 AmpleSoft" panose="02000000000000000000" pitchFamily="2" charset="0"/>
              </a:rPr>
              <a:t>như</a:t>
            </a:r>
            <a:r>
              <a:rPr lang="en-US" sz="1200" dirty="0">
                <a:latin typeface="#9Slide03 AmpleSoft" panose="02000000000000000000" pitchFamily="2" charset="0"/>
              </a:rPr>
              <a:t> </a:t>
            </a:r>
            <a:r>
              <a:rPr lang="en-US" sz="1200" dirty="0" err="1">
                <a:latin typeface="#9Slide03 AmpleSoft" panose="02000000000000000000" pitchFamily="2" charset="0"/>
              </a:rPr>
              <a:t>Dục</a:t>
            </a:r>
            <a:r>
              <a:rPr lang="en-US" sz="1200" dirty="0">
                <a:latin typeface="#9Slide03 AmpleSoft" panose="02000000000000000000" pitchFamily="2" charset="0"/>
              </a:rPr>
              <a:t> </a:t>
            </a:r>
            <a:r>
              <a:rPr lang="en-US" sz="1200" dirty="0" err="1">
                <a:latin typeface="#9Slide03 AmpleSoft" panose="02000000000000000000" pitchFamily="2" charset="0"/>
              </a:rPr>
              <a:t>Thúy</a:t>
            </a:r>
            <a:r>
              <a:rPr lang="en-US" sz="1200" dirty="0">
                <a:latin typeface="#9Slide03 AmpleSoft" panose="02000000000000000000" pitchFamily="2" charset="0"/>
              </a:rPr>
              <a:t> </a:t>
            </a:r>
            <a:r>
              <a:rPr lang="en-US" sz="1200" dirty="0" err="1">
                <a:latin typeface="#9Slide03 AmpleSoft" panose="02000000000000000000" pitchFamily="2" charset="0"/>
              </a:rPr>
              <a:t>Sơn</a:t>
            </a:r>
            <a:r>
              <a:rPr lang="en-US" sz="1200" dirty="0">
                <a:latin typeface="#9Slide03 AmpleSoft" panose="02000000000000000000" pitchFamily="2" charset="0"/>
              </a:rPr>
              <a:t>, </a:t>
            </a:r>
            <a:r>
              <a:rPr lang="en-US" sz="1200" dirty="0" err="1">
                <a:latin typeface="#9Slide03 AmpleSoft" panose="02000000000000000000" pitchFamily="2" charset="0"/>
              </a:rPr>
              <a:t>Ngũ</a:t>
            </a:r>
            <a:r>
              <a:rPr lang="en-US" sz="1200" dirty="0">
                <a:latin typeface="#9Slide03 AmpleSoft" panose="02000000000000000000" pitchFamily="2" charset="0"/>
              </a:rPr>
              <a:t> </a:t>
            </a:r>
            <a:r>
              <a:rPr lang="en-US" sz="1200" dirty="0" err="1">
                <a:latin typeface="#9Slide03 AmpleSoft" panose="02000000000000000000" pitchFamily="2" charset="0"/>
              </a:rPr>
              <a:t>Hành</a:t>
            </a:r>
            <a:r>
              <a:rPr lang="en-US" sz="1200" dirty="0">
                <a:latin typeface="#9Slide03 AmpleSoft" panose="02000000000000000000" pitchFamily="2" charset="0"/>
              </a:rPr>
              <a:t> </a:t>
            </a:r>
            <a:r>
              <a:rPr lang="en-US" sz="1200" dirty="0" err="1">
                <a:latin typeface="#9Slide03 AmpleSoft" panose="02000000000000000000" pitchFamily="2" charset="0"/>
              </a:rPr>
              <a:t>Sơn</a:t>
            </a:r>
            <a:r>
              <a:rPr lang="en-US" sz="1200" dirty="0">
                <a:latin typeface="#9Slide03 AmpleSoft" panose="02000000000000000000" pitchFamily="2" charset="0"/>
              </a:rPr>
              <a:t>, …</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dirty="0">
                <a:latin typeface="#9Slide03 AmpleSoft" panose="02000000000000000000" pitchFamily="2" charset="0"/>
              </a:rPr>
              <a:t>Thông tin </a:t>
            </a:r>
            <a:r>
              <a:rPr lang="en-US" sz="1200" dirty="0" err="1">
                <a:latin typeface="#9Slide03 AmpleSoft" panose="02000000000000000000" pitchFamily="2" charset="0"/>
              </a:rPr>
              <a:t>về</a:t>
            </a:r>
            <a:r>
              <a:rPr lang="en-US" sz="1200" dirty="0">
                <a:latin typeface="#9Slide03 AmpleSoft" panose="02000000000000000000" pitchFamily="2" charset="0"/>
              </a:rPr>
              <a:t> </a:t>
            </a:r>
            <a:r>
              <a:rPr lang="en-US" sz="1200" dirty="0" err="1">
                <a:latin typeface="#9Slide03 AmpleSoft" panose="02000000000000000000" pitchFamily="2" charset="0"/>
              </a:rPr>
              <a:t>sự</a:t>
            </a:r>
            <a:r>
              <a:rPr lang="en-US" sz="1200" dirty="0">
                <a:latin typeface="#9Slide03 AmpleSoft" panose="02000000000000000000" pitchFamily="2" charset="0"/>
              </a:rPr>
              <a:t> </a:t>
            </a:r>
            <a:r>
              <a:rPr lang="en-US" sz="1200" dirty="0" err="1">
                <a:latin typeface="#9Slide03 AmpleSoft" panose="02000000000000000000" pitchFamily="2" charset="0"/>
              </a:rPr>
              <a:t>tồn</a:t>
            </a:r>
            <a:r>
              <a:rPr lang="en-US" sz="1200" dirty="0">
                <a:latin typeface="#9Slide03 AmpleSoft" panose="02000000000000000000" pitchFamily="2" charset="0"/>
              </a:rPr>
              <a:t> </a:t>
            </a:r>
            <a:r>
              <a:rPr lang="en-US" sz="1200" dirty="0" err="1">
                <a:latin typeface="#9Slide03 AmpleSoft" panose="02000000000000000000" pitchFamily="2" charset="0"/>
              </a:rPr>
              <a:t>tại</a:t>
            </a:r>
            <a:r>
              <a:rPr lang="en-US" sz="1200" dirty="0">
                <a:latin typeface="#9Slide03 AmpleSoft" panose="02000000000000000000" pitchFamily="2" charset="0"/>
              </a:rPr>
              <a:t> </a:t>
            </a:r>
            <a:r>
              <a:rPr lang="en-US" sz="1200" dirty="0" err="1">
                <a:latin typeface="#9Slide03 AmpleSoft" panose="02000000000000000000" pitchFamily="2" charset="0"/>
              </a:rPr>
              <a:t>trải</a:t>
            </a:r>
            <a:r>
              <a:rPr lang="en-US" sz="1200" dirty="0">
                <a:latin typeface="#9Slide03 AmpleSoft" panose="02000000000000000000" pitchFamily="2" charset="0"/>
              </a:rPr>
              <a:t> </a:t>
            </a:r>
            <a:r>
              <a:rPr lang="en-US" sz="1200" dirty="0" err="1">
                <a:latin typeface="#9Slide03 AmpleSoft" panose="02000000000000000000" pitchFamily="2" charset="0"/>
              </a:rPr>
              <a:t>đều</a:t>
            </a:r>
            <a:r>
              <a:rPr lang="en-US" sz="1200" dirty="0">
                <a:latin typeface="#9Slide03 AmpleSoft" panose="02000000000000000000" pitchFamily="2" charset="0"/>
              </a:rPr>
              <a:t> </a:t>
            </a:r>
            <a:r>
              <a:rPr lang="en-US" sz="1200" dirty="0" err="1">
                <a:latin typeface="#9Slide03 AmpleSoft" panose="02000000000000000000" pitchFamily="2" charset="0"/>
              </a:rPr>
              <a:t>trên</a:t>
            </a:r>
            <a:r>
              <a:rPr lang="en-US" sz="1200" dirty="0">
                <a:latin typeface="#9Slide03 AmpleSoft" panose="02000000000000000000" pitchFamily="2" charset="0"/>
              </a:rPr>
              <a:t> </a:t>
            </a:r>
            <a:r>
              <a:rPr lang="en-US" sz="1200" dirty="0" err="1">
                <a:latin typeface="#9Slide03 AmpleSoft" panose="02000000000000000000" pitchFamily="2" charset="0"/>
              </a:rPr>
              <a:t>nhiều</a:t>
            </a:r>
            <a:r>
              <a:rPr lang="en-US" sz="1200" dirty="0">
                <a:latin typeface="#9Slide03 AmpleSoft" panose="02000000000000000000" pitchFamily="2" charset="0"/>
              </a:rPr>
              <a:t> </a:t>
            </a:r>
            <a:r>
              <a:rPr lang="en-US" sz="1200" dirty="0" err="1">
                <a:latin typeface="#9Slide03 AmpleSoft" panose="02000000000000000000" pitchFamily="2" charset="0"/>
              </a:rPr>
              <a:t>vùng</a:t>
            </a:r>
            <a:r>
              <a:rPr lang="en-US" sz="1200" dirty="0">
                <a:latin typeface="#9Slide03 AmpleSoft" panose="02000000000000000000" pitchFamily="2" charset="0"/>
              </a:rPr>
              <a:t> </a:t>
            </a:r>
            <a:r>
              <a:rPr lang="en-US" sz="1200" dirty="0" err="1">
                <a:latin typeface="#9Slide03 AmpleSoft" panose="02000000000000000000" pitchFamily="2" charset="0"/>
              </a:rPr>
              <a:t>đất</a:t>
            </a:r>
            <a:r>
              <a:rPr lang="en-US" sz="1200" dirty="0">
                <a:latin typeface="#9Slide03 AmpleSoft" panose="02000000000000000000" pitchFamily="2" charset="0"/>
              </a:rPr>
              <a:t> </a:t>
            </a:r>
            <a:r>
              <a:rPr lang="en-US" sz="1200" dirty="0" err="1">
                <a:latin typeface="#9Slide03 AmpleSoft" panose="02000000000000000000" pitchFamily="2" charset="0"/>
              </a:rPr>
              <a:t>của</a:t>
            </a:r>
            <a:r>
              <a:rPr lang="en-US" sz="1200" dirty="0">
                <a:latin typeface="#9Slide03 AmpleSoft" panose="02000000000000000000" pitchFamily="2" charset="0"/>
              </a:rPr>
              <a:t> </a:t>
            </a:r>
            <a:r>
              <a:rPr lang="en-US" sz="1200" dirty="0" err="1">
                <a:latin typeface="#9Slide03 AmpleSoft" panose="02000000000000000000" pitchFamily="2" charset="0"/>
              </a:rPr>
              <a:t>các</a:t>
            </a:r>
            <a:r>
              <a:rPr lang="en-US" sz="1200" dirty="0">
                <a:latin typeface="#9Slide03 AmpleSoft" panose="02000000000000000000" pitchFamily="2" charset="0"/>
              </a:rPr>
              <a:t> </a:t>
            </a:r>
            <a:r>
              <a:rPr lang="en-US" sz="1200" dirty="0" err="1">
                <a:latin typeface="#9Slide03 AmpleSoft" panose="02000000000000000000" pitchFamily="2" charset="0"/>
              </a:rPr>
              <a:t>làng</a:t>
            </a:r>
            <a:r>
              <a:rPr lang="en-US" sz="1200" dirty="0">
                <a:latin typeface="#9Slide03 AmpleSoft" panose="02000000000000000000" pitchFamily="2" charset="0"/>
              </a:rPr>
              <a:t>, </a:t>
            </a:r>
            <a:r>
              <a:rPr lang="en-US" sz="1200" dirty="0" err="1">
                <a:latin typeface="#9Slide03 AmpleSoft" panose="02000000000000000000" pitchFamily="2" charset="0"/>
              </a:rPr>
              <a:t>trại</a:t>
            </a:r>
            <a:r>
              <a:rPr lang="en-US" sz="1200" dirty="0">
                <a:latin typeface="#9Slide03 AmpleSoft" panose="02000000000000000000" pitchFamily="2" charset="0"/>
              </a:rPr>
              <a:t>, </a:t>
            </a:r>
            <a:r>
              <a:rPr lang="en-US" sz="1200" dirty="0" err="1">
                <a:latin typeface="#9Slide03 AmpleSoft" panose="02000000000000000000" pitchFamily="2" charset="0"/>
              </a:rPr>
              <a:t>chợ</a:t>
            </a:r>
            <a:r>
              <a:rPr lang="en-US" sz="1200" dirty="0">
                <a:latin typeface="#9Slide03 AmpleSoft" panose="02000000000000000000" pitchFamily="2" charset="0"/>
              </a:rPr>
              <a:t> </a:t>
            </a:r>
            <a:r>
              <a:rPr lang="en-US" sz="1200" dirty="0" err="1">
                <a:latin typeface="#9Slide03 AmpleSoft" panose="02000000000000000000" pitchFamily="2" charset="0"/>
              </a:rPr>
              <a:t>hoa</a:t>
            </a:r>
            <a:r>
              <a:rPr lang="en-US" sz="1200" dirty="0">
                <a:latin typeface="#9Slide03 AmpleSoft" panose="02000000000000000000" pitchFamily="2" charset="0"/>
              </a:rPr>
              <a:t> </a:t>
            </a:r>
            <a:r>
              <a:rPr lang="en-US" sz="1200" dirty="0" err="1">
                <a:latin typeface="#9Slide03 AmpleSoft" panose="02000000000000000000" pitchFamily="2" charset="0"/>
              </a:rPr>
              <a:t>cây</a:t>
            </a:r>
            <a:r>
              <a:rPr lang="en-US" sz="1200" dirty="0">
                <a:latin typeface="#9Slide03 AmpleSoft" panose="02000000000000000000" pitchFamily="2" charset="0"/>
              </a:rPr>
              <a:t> </a:t>
            </a:r>
            <a:r>
              <a:rPr lang="en-US" sz="1200" dirty="0" err="1">
                <a:latin typeface="#9Slide03 AmpleSoft" panose="02000000000000000000" pitchFamily="2" charset="0"/>
              </a:rPr>
              <a:t>cảnh</a:t>
            </a:r>
            <a:r>
              <a:rPr lang="en-US" sz="1200" dirty="0">
                <a:latin typeface="#9Slide03 AmpleSoft" panose="02000000000000000000" pitchFamily="2" charset="0"/>
              </a:rPr>
              <a:t>: Văn </a:t>
            </a:r>
            <a:r>
              <a:rPr lang="en-US" sz="1200" dirty="0" err="1">
                <a:latin typeface="#9Slide03 AmpleSoft" panose="02000000000000000000" pitchFamily="2" charset="0"/>
              </a:rPr>
              <a:t>hóa</a:t>
            </a:r>
            <a:r>
              <a:rPr lang="en-US" sz="1200" dirty="0">
                <a:latin typeface="#9Slide03 AmpleSoft" panose="02000000000000000000" pitchFamily="2" charset="0"/>
              </a:rPr>
              <a:t> </a:t>
            </a:r>
            <a:r>
              <a:rPr lang="en-US" sz="1200" dirty="0" err="1">
                <a:latin typeface="#9Slide03 AmpleSoft" panose="02000000000000000000" pitchFamily="2" charset="0"/>
              </a:rPr>
              <a:t>hoa</a:t>
            </a:r>
            <a:r>
              <a:rPr lang="en-US" sz="1200" dirty="0">
                <a:latin typeface="#9Slide03 AmpleSoft" panose="02000000000000000000" pitchFamily="2" charset="0"/>
              </a:rPr>
              <a:t> </a:t>
            </a:r>
            <a:r>
              <a:rPr lang="en-US" sz="1200" dirty="0" err="1">
                <a:latin typeface="#9Slide03 AmpleSoft" panose="02000000000000000000" pitchFamily="2" charset="0"/>
              </a:rPr>
              <a:t>và</a:t>
            </a:r>
            <a:r>
              <a:rPr lang="en-US" sz="1200" dirty="0">
                <a:latin typeface="#9Slide03 AmpleSoft" panose="02000000000000000000" pitchFamily="2" charset="0"/>
              </a:rPr>
              <a:t> </a:t>
            </a:r>
            <a:r>
              <a:rPr lang="en-US" sz="1200" dirty="0" err="1">
                <a:latin typeface="#9Slide03 AmpleSoft" panose="02000000000000000000" pitchFamily="2" charset="0"/>
              </a:rPr>
              <a:t>cây</a:t>
            </a:r>
            <a:r>
              <a:rPr lang="en-US" sz="1200" dirty="0">
                <a:latin typeface="#9Slide03 AmpleSoft" panose="02000000000000000000" pitchFamily="2" charset="0"/>
              </a:rPr>
              <a:t> </a:t>
            </a:r>
            <a:r>
              <a:rPr lang="en-US" sz="1200" dirty="0" err="1">
                <a:latin typeface="#9Slide03 AmpleSoft" panose="02000000000000000000" pitchFamily="2" charset="0"/>
              </a:rPr>
              <a:t>cảnh</a:t>
            </a:r>
            <a:r>
              <a:rPr lang="en-US" sz="1200" dirty="0">
                <a:latin typeface="#9Slide03 AmpleSoft" panose="02000000000000000000" pitchFamily="2" charset="0"/>
              </a:rPr>
              <a:t> </a:t>
            </a:r>
            <a:r>
              <a:rPr lang="en-US" sz="1200" dirty="0" err="1">
                <a:latin typeface="#9Slide03 AmpleSoft" panose="02000000000000000000" pitchFamily="2" charset="0"/>
              </a:rPr>
              <a:t>không</a:t>
            </a:r>
            <a:r>
              <a:rPr lang="en-US" sz="1200" dirty="0">
                <a:latin typeface="#9Slide03 AmpleSoft" panose="02000000000000000000" pitchFamily="2" charset="0"/>
              </a:rPr>
              <a:t> </a:t>
            </a:r>
            <a:r>
              <a:rPr lang="en-US" sz="1200" dirty="0" err="1">
                <a:latin typeface="#9Slide03 AmpleSoft" panose="02000000000000000000" pitchFamily="2" charset="0"/>
              </a:rPr>
              <a:t>chỉ</a:t>
            </a:r>
            <a:r>
              <a:rPr lang="en-US" sz="1200" dirty="0">
                <a:latin typeface="#9Slide03 AmpleSoft" panose="02000000000000000000" pitchFamily="2" charset="0"/>
              </a:rPr>
              <a:t> </a:t>
            </a:r>
            <a:r>
              <a:rPr lang="en-US" sz="1200" dirty="0" err="1">
                <a:latin typeface="#9Slide03 AmpleSoft" panose="02000000000000000000" pitchFamily="2" charset="0"/>
              </a:rPr>
              <a:t>gói</a:t>
            </a:r>
            <a:r>
              <a:rPr lang="en-US" sz="1200" dirty="0">
                <a:latin typeface="#9Slide03 AmpleSoft" panose="02000000000000000000" pitchFamily="2" charset="0"/>
              </a:rPr>
              <a:t> </a:t>
            </a:r>
            <a:r>
              <a:rPr lang="en-US" sz="1200" dirty="0" err="1">
                <a:latin typeface="#9Slide03 AmpleSoft" panose="02000000000000000000" pitchFamily="2" charset="0"/>
              </a:rPr>
              <a:t>gọn</a:t>
            </a:r>
            <a:r>
              <a:rPr lang="en-US" sz="1200" dirty="0">
                <a:latin typeface="#9Slide03 AmpleSoft" panose="02000000000000000000" pitchFamily="2" charset="0"/>
              </a:rPr>
              <a:t> </a:t>
            </a:r>
            <a:r>
              <a:rPr lang="en-US" sz="1200" dirty="0" err="1">
                <a:latin typeface="#9Slide03 AmpleSoft" panose="02000000000000000000" pitchFamily="2" charset="0"/>
              </a:rPr>
              <a:t>trong</a:t>
            </a:r>
            <a:r>
              <a:rPr lang="en-US" sz="1200" dirty="0">
                <a:latin typeface="#9Slide03 AmpleSoft" panose="02000000000000000000" pitchFamily="2" charset="0"/>
              </a:rPr>
              <a:t> 1 </a:t>
            </a:r>
            <a:r>
              <a:rPr lang="en-US" sz="1200" dirty="0" err="1">
                <a:latin typeface="#9Slide03 AmpleSoft" panose="02000000000000000000" pitchFamily="2" charset="0"/>
              </a:rPr>
              <a:t>khu</a:t>
            </a:r>
            <a:r>
              <a:rPr lang="en-US" sz="1200" dirty="0">
                <a:latin typeface="#9Slide03 AmpleSoft" panose="02000000000000000000" pitchFamily="2" charset="0"/>
              </a:rPr>
              <a:t> </a:t>
            </a:r>
            <a:r>
              <a:rPr lang="en-US" sz="1200" dirty="0" err="1">
                <a:latin typeface="#9Slide03 AmpleSoft" panose="02000000000000000000" pitchFamily="2" charset="0"/>
              </a:rPr>
              <a:t>vực</a:t>
            </a:r>
            <a:r>
              <a:rPr lang="en-US" sz="1200" dirty="0">
                <a:latin typeface="#9Slide03 AmpleSoft" panose="02000000000000000000" pitchFamily="2" charset="0"/>
              </a:rPr>
              <a:t> </a:t>
            </a:r>
            <a:r>
              <a:rPr lang="en-US" sz="1200" dirty="0" err="1">
                <a:latin typeface="#9Slide03 AmpleSoft" panose="02000000000000000000" pitchFamily="2" charset="0"/>
              </a:rPr>
              <a:t>mà</a:t>
            </a:r>
            <a:r>
              <a:rPr lang="en-US" sz="1200" dirty="0">
                <a:latin typeface="#9Slide03 AmpleSoft" panose="02000000000000000000" pitchFamily="2" charset="0"/>
              </a:rPr>
              <a:t> </a:t>
            </a:r>
            <a:r>
              <a:rPr lang="en-US" sz="1200" dirty="0" err="1">
                <a:latin typeface="#9Slide03 AmpleSoft" panose="02000000000000000000" pitchFamily="2" charset="0"/>
              </a:rPr>
              <a:t>phân</a:t>
            </a:r>
            <a:r>
              <a:rPr lang="en-US" sz="1200" dirty="0">
                <a:latin typeface="#9Slide03 AmpleSoft" panose="02000000000000000000" pitchFamily="2" charset="0"/>
              </a:rPr>
              <a:t> </a:t>
            </a:r>
            <a:r>
              <a:rPr lang="en-US" sz="1200" dirty="0" err="1">
                <a:latin typeface="#9Slide03 AmpleSoft" panose="02000000000000000000" pitchFamily="2" charset="0"/>
              </a:rPr>
              <a:t>bố</a:t>
            </a:r>
            <a:r>
              <a:rPr lang="en-US" sz="1200" dirty="0">
                <a:latin typeface="#9Slide03 AmpleSoft" panose="02000000000000000000" pitchFamily="2" charset="0"/>
              </a:rPr>
              <a:t> </a:t>
            </a:r>
            <a:r>
              <a:rPr lang="en-US" sz="1200" dirty="0" err="1">
                <a:latin typeface="#9Slide03 AmpleSoft" panose="02000000000000000000" pitchFamily="2" charset="0"/>
              </a:rPr>
              <a:t>rộng</a:t>
            </a:r>
            <a:r>
              <a:rPr lang="en-US" sz="1200" dirty="0">
                <a:latin typeface="#9Slide03 AmpleSoft" panose="02000000000000000000" pitchFamily="2" charset="0"/>
              </a:rPr>
              <a:t> </a:t>
            </a:r>
            <a:r>
              <a:rPr lang="en-US" sz="1200" dirty="0" err="1">
                <a:latin typeface="#9Slide03 AmpleSoft" panose="02000000000000000000" pitchFamily="2" charset="0"/>
              </a:rPr>
              <a:t>khắp</a:t>
            </a:r>
            <a:r>
              <a:rPr lang="en-US" sz="1200" dirty="0">
                <a:latin typeface="#9Slide03 AmpleSoft" panose="02000000000000000000" pitchFamily="2" charset="0"/>
              </a:rPr>
              <a:t> </a:t>
            </a:r>
            <a:r>
              <a:rPr lang="en-US" sz="1200" dirty="0" err="1">
                <a:latin typeface="#9Slide03 AmpleSoft" panose="02000000000000000000" pitchFamily="2" charset="0"/>
              </a:rPr>
              <a:t>từ</a:t>
            </a:r>
            <a:r>
              <a:rPr lang="en-US" sz="1200" dirty="0">
                <a:latin typeface="#9Slide03 AmpleSoft" panose="02000000000000000000" pitchFamily="2" charset="0"/>
              </a:rPr>
              <a:t> </a:t>
            </a:r>
            <a:r>
              <a:rPr lang="en-US" sz="1200" dirty="0" err="1">
                <a:latin typeface="#9Slide03 AmpleSoft" panose="02000000000000000000" pitchFamily="2" charset="0"/>
              </a:rPr>
              <a:t>Bắc</a:t>
            </a:r>
            <a:r>
              <a:rPr lang="en-US" sz="1200" dirty="0">
                <a:latin typeface="#9Slide03 AmpleSoft" panose="02000000000000000000" pitchFamily="2" charset="0"/>
              </a:rPr>
              <a:t> </a:t>
            </a:r>
            <a:r>
              <a:rPr lang="en-US" sz="1200" dirty="0" err="1">
                <a:latin typeface="#9Slide03 AmpleSoft" panose="02000000000000000000" pitchFamily="2" charset="0"/>
              </a:rPr>
              <a:t>vào</a:t>
            </a:r>
            <a:r>
              <a:rPr lang="en-US" sz="1200" dirty="0">
                <a:latin typeface="#9Slide03 AmpleSoft" panose="02000000000000000000" pitchFamily="2" charset="0"/>
              </a:rPr>
              <a:t> Na, </a:t>
            </a:r>
            <a:r>
              <a:rPr lang="en-US" sz="1200" dirty="0" err="1">
                <a:latin typeface="#9Slide03 AmpleSoft" panose="02000000000000000000" pitchFamily="2" charset="0"/>
              </a:rPr>
              <a:t>từ</a:t>
            </a:r>
            <a:r>
              <a:rPr lang="en-US" sz="1200" dirty="0">
                <a:latin typeface="#9Slide03 AmpleSoft" panose="02000000000000000000" pitchFamily="2" charset="0"/>
              </a:rPr>
              <a:t> </a:t>
            </a:r>
            <a:r>
              <a:rPr lang="en-US" sz="1200" dirty="0" err="1">
                <a:latin typeface="#9Slide03 AmpleSoft" panose="02000000000000000000" pitchFamily="2" charset="0"/>
              </a:rPr>
              <a:t>các</a:t>
            </a:r>
            <a:r>
              <a:rPr lang="en-US" sz="1200" dirty="0">
                <a:latin typeface="#9Slide03 AmpleSoft" panose="02000000000000000000" pitchFamily="2" charset="0"/>
              </a:rPr>
              <a:t> </a:t>
            </a:r>
            <a:r>
              <a:rPr lang="en-US" sz="1200" dirty="0" err="1">
                <a:latin typeface="#9Slide03 AmpleSoft" panose="02000000000000000000" pitchFamily="2" charset="0"/>
              </a:rPr>
              <a:t>làng</a:t>
            </a:r>
            <a:r>
              <a:rPr lang="en-US" sz="1200" dirty="0">
                <a:latin typeface="#9Slide03 AmpleSoft" panose="02000000000000000000" pitchFamily="2" charset="0"/>
              </a:rPr>
              <a:t> </a:t>
            </a:r>
            <a:r>
              <a:rPr lang="en-US" sz="1200" dirty="0" err="1">
                <a:latin typeface="#9Slide03 AmpleSoft" panose="02000000000000000000" pitchFamily="2" charset="0"/>
              </a:rPr>
              <a:t>hoa</a:t>
            </a:r>
            <a:r>
              <a:rPr lang="en-US" sz="1200" dirty="0">
                <a:latin typeface="#9Slide03 AmpleSoft" panose="02000000000000000000" pitchFamily="2" charset="0"/>
              </a:rPr>
              <a:t> </a:t>
            </a:r>
            <a:r>
              <a:rPr lang="en-US" sz="1200" dirty="0" err="1">
                <a:latin typeface="#9Slide03 AmpleSoft" panose="02000000000000000000" pitchFamily="2" charset="0"/>
              </a:rPr>
              <a:t>tại</a:t>
            </a:r>
            <a:r>
              <a:rPr lang="en-US" sz="1200" dirty="0">
                <a:latin typeface="#9Slide03 AmpleSoft" panose="02000000000000000000" pitchFamily="2" charset="0"/>
              </a:rPr>
              <a:t> Hà </a:t>
            </a:r>
            <a:r>
              <a:rPr lang="en-US" sz="1200" dirty="0" err="1">
                <a:latin typeface="#9Slide03 AmpleSoft" panose="02000000000000000000" pitchFamily="2" charset="0"/>
              </a:rPr>
              <a:t>Nội</a:t>
            </a:r>
            <a:r>
              <a:rPr lang="en-US" sz="1200" dirty="0">
                <a:latin typeface="#9Slide03 AmpleSoft" panose="02000000000000000000" pitchFamily="2" charset="0"/>
              </a:rPr>
              <a:t> </a:t>
            </a:r>
            <a:r>
              <a:rPr lang="en-US" sz="1200" dirty="0" err="1">
                <a:latin typeface="#9Slide03 AmpleSoft" panose="02000000000000000000" pitchFamily="2" charset="0"/>
              </a:rPr>
              <a:t>như</a:t>
            </a:r>
            <a:r>
              <a:rPr lang="en-US" sz="1200" dirty="0">
                <a:latin typeface="#9Slide03 AmpleSoft" panose="02000000000000000000" pitchFamily="2" charset="0"/>
              </a:rPr>
              <a:t> </a:t>
            </a:r>
            <a:r>
              <a:rPr lang="en-US" sz="1200" dirty="0" err="1">
                <a:latin typeface="#9Slide03 AmpleSoft" panose="02000000000000000000" pitchFamily="2" charset="0"/>
              </a:rPr>
              <a:t>làng</a:t>
            </a:r>
            <a:r>
              <a:rPr lang="en-US" sz="1200" dirty="0">
                <a:latin typeface="#9Slide03 AmpleSoft" panose="02000000000000000000" pitchFamily="2" charset="0"/>
              </a:rPr>
              <a:t> </a:t>
            </a:r>
            <a:r>
              <a:rPr lang="en-US" sz="1200" dirty="0" err="1">
                <a:latin typeface="#9Slide03 AmpleSoft" panose="02000000000000000000" pitchFamily="2" charset="0"/>
              </a:rPr>
              <a:t>đào</a:t>
            </a:r>
            <a:r>
              <a:rPr lang="en-US" sz="1200" dirty="0">
                <a:latin typeface="#9Slide03 AmpleSoft" panose="02000000000000000000" pitchFamily="2" charset="0"/>
              </a:rPr>
              <a:t> </a:t>
            </a:r>
            <a:r>
              <a:rPr lang="en-US" sz="1200" dirty="0" err="1">
                <a:latin typeface="#9Slide03 AmpleSoft" panose="02000000000000000000" pitchFamily="2" charset="0"/>
              </a:rPr>
              <a:t>Nhật</a:t>
            </a:r>
            <a:r>
              <a:rPr lang="en-US" sz="1200" dirty="0">
                <a:latin typeface="#9Slide03 AmpleSoft" panose="02000000000000000000" pitchFamily="2" charset="0"/>
              </a:rPr>
              <a:t> Tân </a:t>
            </a:r>
            <a:r>
              <a:rPr lang="en-US" sz="1200" dirty="0" err="1">
                <a:latin typeface="#9Slide03 AmpleSoft" panose="02000000000000000000" pitchFamily="2" charset="0"/>
              </a:rPr>
              <a:t>đến</a:t>
            </a:r>
            <a:r>
              <a:rPr lang="en-US" sz="1200" dirty="0">
                <a:latin typeface="#9Slide03 AmpleSoft" panose="02000000000000000000" pitchFamily="2" charset="0"/>
              </a:rPr>
              <a:t> </a:t>
            </a:r>
            <a:r>
              <a:rPr lang="en-US" sz="1200" dirty="0" err="1">
                <a:latin typeface="#9Slide03 AmpleSoft" panose="02000000000000000000" pitchFamily="2" charset="0"/>
              </a:rPr>
              <a:t>làng</a:t>
            </a:r>
            <a:r>
              <a:rPr lang="en-US" sz="1200" dirty="0">
                <a:latin typeface="#9Slide03 AmpleSoft" panose="02000000000000000000" pitchFamily="2" charset="0"/>
              </a:rPr>
              <a:t> </a:t>
            </a:r>
            <a:r>
              <a:rPr lang="en-US" sz="1200" dirty="0" err="1">
                <a:latin typeface="#9Slide03 AmpleSoft" panose="02000000000000000000" pitchFamily="2" charset="0"/>
              </a:rPr>
              <a:t>hoa</a:t>
            </a:r>
            <a:r>
              <a:rPr lang="en-US" sz="1200" dirty="0">
                <a:latin typeface="#9Slide03 AmpleSoft" panose="02000000000000000000" pitchFamily="2" charset="0"/>
              </a:rPr>
              <a:t> </a:t>
            </a:r>
            <a:r>
              <a:rPr lang="en-US" sz="1200" dirty="0" err="1">
                <a:latin typeface="#9Slide03 AmpleSoft" panose="02000000000000000000" pitchFamily="2" charset="0"/>
              </a:rPr>
              <a:t>Đà</a:t>
            </a:r>
            <a:r>
              <a:rPr lang="en-US" sz="1200" dirty="0">
                <a:latin typeface="#9Slide03 AmpleSoft" panose="02000000000000000000" pitchFamily="2" charset="0"/>
              </a:rPr>
              <a:t> </a:t>
            </a:r>
            <a:r>
              <a:rPr lang="en-US" sz="1200" dirty="0" err="1">
                <a:latin typeface="#9Slide03 AmpleSoft" panose="02000000000000000000" pitchFamily="2" charset="0"/>
              </a:rPr>
              <a:t>Lạt</a:t>
            </a:r>
            <a:r>
              <a:rPr lang="en-US" sz="1200" dirty="0">
                <a:latin typeface="#9Slide03 AmpleSoft" panose="02000000000000000000" pitchFamily="2" charset="0"/>
              </a:rPr>
              <a:t> </a:t>
            </a:r>
            <a:r>
              <a:rPr lang="en-US" sz="1200" dirty="0" err="1">
                <a:latin typeface="#9Slide03 AmpleSoft" panose="02000000000000000000" pitchFamily="2" charset="0"/>
              </a:rPr>
              <a:t>tại</a:t>
            </a:r>
            <a:r>
              <a:rPr lang="en-US" sz="1200" dirty="0">
                <a:latin typeface="#9Slide03 AmpleSoft" panose="02000000000000000000" pitchFamily="2" charset="0"/>
              </a:rPr>
              <a:t> Lâm </a:t>
            </a:r>
            <a:r>
              <a:rPr lang="en-US" sz="1200" dirty="0" err="1">
                <a:latin typeface="#9Slide03 AmpleSoft" panose="02000000000000000000" pitchFamily="2" charset="0"/>
              </a:rPr>
              <a:t>Đồng</a:t>
            </a:r>
            <a:r>
              <a:rPr lang="en-US" sz="1200" dirty="0">
                <a:latin typeface="#9Slide03 AmpleSoft" panose="02000000000000000000" pitchFamily="2" charset="0"/>
              </a:rPr>
              <a:t>, …</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dirty="0">
                <a:latin typeface="#9Slide03 AmpleSoft" panose="02000000000000000000" pitchFamily="2" charset="0"/>
              </a:rPr>
              <a:t>Thông tin </a:t>
            </a:r>
            <a:r>
              <a:rPr lang="en-US" sz="1200" dirty="0" err="1">
                <a:latin typeface="#9Slide03 AmpleSoft" panose="02000000000000000000" pitchFamily="2" charset="0"/>
              </a:rPr>
              <a:t>về</a:t>
            </a:r>
            <a:r>
              <a:rPr lang="en-US" sz="1200" dirty="0">
                <a:latin typeface="#9Slide03 AmpleSoft" panose="02000000000000000000" pitchFamily="2" charset="0"/>
              </a:rPr>
              <a:t> </a:t>
            </a:r>
            <a:r>
              <a:rPr lang="en-US" sz="1200" dirty="0" err="1">
                <a:latin typeface="#9Slide03 AmpleSoft" panose="02000000000000000000" pitchFamily="2" charset="0"/>
              </a:rPr>
              <a:t>cách</a:t>
            </a:r>
            <a:r>
              <a:rPr lang="en-US" sz="1200" dirty="0">
                <a:latin typeface="#9Slide03 AmpleSoft" panose="02000000000000000000" pitchFamily="2" charset="0"/>
              </a:rPr>
              <a:t> </a:t>
            </a:r>
            <a:r>
              <a:rPr lang="en-US" sz="1200" dirty="0" err="1">
                <a:latin typeface="#9Slide03 AmpleSoft" panose="02000000000000000000" pitchFamily="2" charset="0"/>
              </a:rPr>
              <a:t>người</a:t>
            </a:r>
            <a:r>
              <a:rPr lang="en-US" sz="1200" dirty="0">
                <a:latin typeface="#9Slide03 AmpleSoft" panose="02000000000000000000" pitchFamily="2" charset="0"/>
              </a:rPr>
              <a:t> </a:t>
            </a:r>
            <a:r>
              <a:rPr lang="en-US" sz="1200" dirty="0" err="1">
                <a:latin typeface="#9Slide03 AmpleSoft" panose="02000000000000000000" pitchFamily="2" charset="0"/>
              </a:rPr>
              <a:t>Việt</a:t>
            </a:r>
            <a:r>
              <a:rPr lang="en-US" sz="1200" dirty="0">
                <a:latin typeface="#9Slide03 AmpleSoft" panose="02000000000000000000" pitchFamily="2" charset="0"/>
              </a:rPr>
              <a:t> </a:t>
            </a:r>
            <a:r>
              <a:rPr lang="en-US" sz="1200" dirty="0" err="1">
                <a:latin typeface="#9Slide03 AmpleSoft" panose="02000000000000000000" pitchFamily="2" charset="0"/>
              </a:rPr>
              <a:t>đưa</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sz="1200" dirty="0" err="1">
                <a:latin typeface="#9Slide03 AmpleSoft" panose="02000000000000000000" pitchFamily="2" charset="0"/>
              </a:rPr>
              <a:t>vào</a:t>
            </a:r>
            <a:r>
              <a:rPr lang="en-US" sz="1200" dirty="0">
                <a:latin typeface="#9Slide03 AmpleSoft" panose="02000000000000000000" pitchFamily="2" charset="0"/>
              </a:rPr>
              <a:t> </a:t>
            </a:r>
            <a:r>
              <a:rPr lang="en-US" sz="1200" dirty="0" err="1">
                <a:latin typeface="#9Slide03 AmpleSoft" panose="02000000000000000000" pitchFamily="2" charset="0"/>
              </a:rPr>
              <a:t>mỗi</a:t>
            </a:r>
            <a:r>
              <a:rPr lang="en-US" sz="1200" dirty="0">
                <a:latin typeface="#9Slide03 AmpleSoft" panose="02000000000000000000" pitchFamily="2" charset="0"/>
              </a:rPr>
              <a:t> </a:t>
            </a:r>
            <a:r>
              <a:rPr lang="en-US" sz="1200" dirty="0" err="1">
                <a:latin typeface="#9Slide03 AmpleSoft" panose="02000000000000000000" pitchFamily="2" charset="0"/>
              </a:rPr>
              <a:t>ngôi</a:t>
            </a:r>
            <a:r>
              <a:rPr lang="en-US" sz="1200" dirty="0">
                <a:latin typeface="#9Slide03 AmpleSoft" panose="02000000000000000000" pitchFamily="2" charset="0"/>
              </a:rPr>
              <a:t> </a:t>
            </a:r>
            <a:r>
              <a:rPr lang="en-US" sz="1200" dirty="0" err="1">
                <a:latin typeface="#9Slide03 AmpleSoft" panose="02000000000000000000" pitchFamily="2" charset="0"/>
              </a:rPr>
              <a:t>nhà</a:t>
            </a:r>
            <a:r>
              <a:rPr lang="en-US" sz="1200" dirty="0">
                <a:latin typeface="#9Slide03 AmpleSoft" panose="02000000000000000000" pitchFamily="2" charset="0"/>
              </a:rPr>
              <a:t>, </a:t>
            </a:r>
            <a:r>
              <a:rPr lang="en-US" sz="1200" dirty="0" err="1">
                <a:latin typeface="#9Slide03 AmpleSoft" panose="02000000000000000000" pitchFamily="2" charset="0"/>
              </a:rPr>
              <a:t>vào</a:t>
            </a:r>
            <a:r>
              <a:rPr lang="en-US" sz="1200" dirty="0">
                <a:latin typeface="#9Slide03 AmpleSoft" panose="02000000000000000000" pitchFamily="2" charset="0"/>
              </a:rPr>
              <a:t> </a:t>
            </a:r>
            <a:r>
              <a:rPr lang="en-US" sz="1200" dirty="0" err="1">
                <a:latin typeface="#9Slide03 AmpleSoft" panose="02000000000000000000" pitchFamily="2" charset="0"/>
              </a:rPr>
              <a:t>từng</a:t>
            </a:r>
            <a:r>
              <a:rPr lang="en-US" sz="1200" dirty="0">
                <a:latin typeface="#9Slide03 AmpleSoft" panose="02000000000000000000" pitchFamily="2" charset="0"/>
              </a:rPr>
              <a:t> </a:t>
            </a:r>
            <a:r>
              <a:rPr lang="en-US" sz="1200" dirty="0" err="1">
                <a:latin typeface="#9Slide03 AmpleSoft" panose="02000000000000000000" pitchFamily="2" charset="0"/>
              </a:rPr>
              <a:t>không</a:t>
            </a:r>
            <a:r>
              <a:rPr lang="en-US" sz="1200" dirty="0">
                <a:latin typeface="#9Slide03 AmpleSoft" panose="02000000000000000000" pitchFamily="2" charset="0"/>
              </a:rPr>
              <a:t> </a:t>
            </a:r>
            <a:r>
              <a:rPr lang="en-US" sz="1200" dirty="0" err="1">
                <a:latin typeface="#9Slide03 AmpleSoft" panose="02000000000000000000" pitchFamily="2" charset="0"/>
              </a:rPr>
              <a:t>gian</a:t>
            </a:r>
            <a:r>
              <a:rPr lang="en-US" sz="1200" dirty="0">
                <a:latin typeface="#9Slide03 AmpleSoft" panose="02000000000000000000" pitchFamily="2" charset="0"/>
              </a:rPr>
              <a:t> </a:t>
            </a:r>
            <a:r>
              <a:rPr lang="en-US" sz="1200" dirty="0" err="1">
                <a:latin typeface="#9Slide03 AmpleSoft" panose="02000000000000000000" pitchFamily="2" charset="0"/>
              </a:rPr>
              <a:t>cư</a:t>
            </a:r>
            <a:r>
              <a:rPr lang="en-US" sz="1200" dirty="0">
                <a:latin typeface="#9Slide03 AmpleSoft" panose="02000000000000000000" pitchFamily="2" charset="0"/>
              </a:rPr>
              <a:t> </a:t>
            </a:r>
            <a:r>
              <a:rPr lang="en-US" sz="1200" dirty="0" err="1">
                <a:latin typeface="#9Slide03 AmpleSoft" panose="02000000000000000000" pitchFamily="2" charset="0"/>
              </a:rPr>
              <a:t>trú</a:t>
            </a:r>
            <a:r>
              <a:rPr lang="en-US" sz="1200" dirty="0">
                <a:latin typeface="#9Slide03 AmpleSoft" panose="02000000000000000000" pitchFamily="2" charset="0"/>
              </a:rPr>
              <a:t> </a:t>
            </a:r>
            <a:r>
              <a:rPr lang="en-US" sz="1200" dirty="0" err="1">
                <a:latin typeface="#9Slide03 AmpleSoft" panose="02000000000000000000" pitchFamily="2" charset="0"/>
              </a:rPr>
              <a:t>riêng</a:t>
            </a:r>
            <a:r>
              <a:rPr lang="en-US" sz="1200" dirty="0">
                <a:latin typeface="#9Slide03 AmpleSoft" panose="02000000000000000000" pitchFamily="2" charset="0"/>
              </a:rPr>
              <a:t> </a:t>
            </a:r>
            <a:r>
              <a:rPr lang="en-US" sz="1200" dirty="0" err="1">
                <a:latin typeface="#9Slide03 AmpleSoft" panose="02000000000000000000" pitchFamily="2" charset="0"/>
              </a:rPr>
              <a:t>tư</a:t>
            </a:r>
            <a:r>
              <a:rPr lang="en-US" sz="1200" dirty="0">
                <a:latin typeface="#9Slide03 AmpleSoft" panose="02000000000000000000" pitchFamily="2" charset="0"/>
              </a:rPr>
              <a:t>: </a:t>
            </a:r>
            <a:r>
              <a:rPr lang="en-US" sz="1200" dirty="0" err="1">
                <a:latin typeface="#9Slide03 AmpleSoft" panose="02000000000000000000" pitchFamily="2" charset="0"/>
              </a:rPr>
              <a:t>Người</a:t>
            </a:r>
            <a:r>
              <a:rPr lang="en-US" sz="1200" dirty="0">
                <a:latin typeface="#9Slide03 AmpleSoft" panose="02000000000000000000" pitchFamily="2" charset="0"/>
              </a:rPr>
              <a:t> </a:t>
            </a:r>
            <a:r>
              <a:rPr lang="en-US" sz="1200" dirty="0" err="1">
                <a:latin typeface="#9Slide03 AmpleSoft" panose="02000000000000000000" pitchFamily="2" charset="0"/>
              </a:rPr>
              <a:t>Việt</a:t>
            </a:r>
            <a:r>
              <a:rPr lang="en-US" sz="1200" dirty="0">
                <a:latin typeface="#9Slide03 AmpleSoft" panose="02000000000000000000" pitchFamily="2" charset="0"/>
              </a:rPr>
              <a:t> </a:t>
            </a:r>
            <a:r>
              <a:rPr lang="en-US" sz="1200" dirty="0" err="1">
                <a:latin typeface="#9Slide03 AmpleSoft" panose="02000000000000000000" pitchFamily="2" charset="0"/>
              </a:rPr>
              <a:t>tích</a:t>
            </a:r>
            <a:r>
              <a:rPr lang="en-US" sz="1200" dirty="0">
                <a:latin typeface="#9Slide03 AmpleSoft" panose="02000000000000000000" pitchFamily="2" charset="0"/>
              </a:rPr>
              <a:t> </a:t>
            </a:r>
            <a:r>
              <a:rPr lang="en-US" sz="1200" dirty="0" err="1">
                <a:latin typeface="#9Slide03 AmpleSoft" panose="02000000000000000000" pitchFamily="2" charset="0"/>
              </a:rPr>
              <a:t>cực</a:t>
            </a:r>
            <a:r>
              <a:rPr lang="en-US" sz="1200" dirty="0">
                <a:latin typeface="#9Slide03 AmpleSoft" panose="02000000000000000000" pitchFamily="2" charset="0"/>
              </a:rPr>
              <a:t> </a:t>
            </a:r>
            <a:r>
              <a:rPr lang="en-US" sz="1200" dirty="0" err="1">
                <a:latin typeface="#9Slide03 AmpleSoft" panose="02000000000000000000" pitchFamily="2" charset="0"/>
              </a:rPr>
              <a:t>đưa</a:t>
            </a:r>
            <a:r>
              <a:rPr lang="en-US" sz="1200" dirty="0">
                <a:latin typeface="#9Slide03 AmpleSoft" panose="02000000000000000000" pitchFamily="2" charset="0"/>
              </a:rPr>
              <a:t> </a:t>
            </a:r>
            <a:r>
              <a:rPr lang="en-US" sz="1200" dirty="0" err="1">
                <a:latin typeface="#9Slide03 AmpleSoft" panose="02000000000000000000" pitchFamily="2" charset="0"/>
              </a:rPr>
              <a:t>thiên</a:t>
            </a:r>
            <a:r>
              <a:rPr lang="en-US" sz="1200" dirty="0">
                <a:latin typeface="#9Slide03 AmpleSoft" panose="02000000000000000000" pitchFamily="2" charset="0"/>
              </a:rPr>
              <a:t> </a:t>
            </a:r>
            <a:r>
              <a:rPr lang="en-US" sz="1200" dirty="0" err="1">
                <a:latin typeface="#9Slide03 AmpleSoft" panose="02000000000000000000" pitchFamily="2" charset="0"/>
              </a:rPr>
              <a:t>nhiên</a:t>
            </a:r>
            <a:r>
              <a:rPr lang="en-US" sz="1200" dirty="0">
                <a:latin typeface="#9Slide03 AmpleSoft" panose="02000000000000000000" pitchFamily="2" charset="0"/>
              </a:rPr>
              <a:t> </a:t>
            </a:r>
            <a:r>
              <a:rPr lang="en-US" sz="1200" dirty="0" err="1">
                <a:latin typeface="#9Slide03 AmpleSoft" panose="02000000000000000000" pitchFamily="2" charset="0"/>
              </a:rPr>
              <a:t>vào</a:t>
            </a:r>
            <a:r>
              <a:rPr lang="en-US" sz="1200" dirty="0">
                <a:latin typeface="#9Slide03 AmpleSoft" panose="02000000000000000000" pitchFamily="2" charset="0"/>
              </a:rPr>
              <a:t> </a:t>
            </a:r>
            <a:r>
              <a:rPr lang="en-US" sz="1200" dirty="0" err="1">
                <a:latin typeface="#9Slide03 AmpleSoft" panose="02000000000000000000" pitchFamily="2" charset="0"/>
              </a:rPr>
              <a:t>không</a:t>
            </a:r>
            <a:r>
              <a:rPr lang="en-US" sz="1200" dirty="0">
                <a:latin typeface="#9Slide03 AmpleSoft" panose="02000000000000000000" pitchFamily="2" charset="0"/>
              </a:rPr>
              <a:t> </a:t>
            </a:r>
            <a:r>
              <a:rPr lang="en-US" sz="1200" dirty="0" err="1">
                <a:latin typeface="#9Slide03 AmpleSoft" panose="02000000000000000000" pitchFamily="2" charset="0"/>
              </a:rPr>
              <a:t>gian</a:t>
            </a:r>
            <a:r>
              <a:rPr lang="en-US" sz="1200" dirty="0">
                <a:latin typeface="#9Slide03 AmpleSoft" panose="02000000000000000000" pitchFamily="2" charset="0"/>
              </a:rPr>
              <a:t> </a:t>
            </a:r>
            <a:r>
              <a:rPr lang="en-US" sz="1200" dirty="0" err="1">
                <a:latin typeface="#9Slide03 AmpleSoft" panose="02000000000000000000" pitchFamily="2" charset="0"/>
              </a:rPr>
              <a:t>sống</a:t>
            </a:r>
            <a:r>
              <a:rPr lang="en-US" sz="1200" dirty="0">
                <a:latin typeface="#9Slide03 AmpleSoft" panose="02000000000000000000" pitchFamily="2" charset="0"/>
              </a:rPr>
              <a:t>, </a:t>
            </a:r>
            <a:r>
              <a:rPr lang="en-US" sz="1200" dirty="0" err="1">
                <a:latin typeface="#9Slide03 AmpleSoft" panose="02000000000000000000" pitchFamily="2" charset="0"/>
              </a:rPr>
              <a:t>từ</a:t>
            </a:r>
            <a:r>
              <a:rPr lang="en-US" sz="1200" dirty="0">
                <a:latin typeface="#9Slide03 AmpleSoft" panose="02000000000000000000" pitchFamily="2" charset="0"/>
              </a:rPr>
              <a:t> </a:t>
            </a:r>
            <a:r>
              <a:rPr lang="en-US" sz="1200" dirty="0" err="1">
                <a:latin typeface="#9Slide03 AmpleSoft" panose="02000000000000000000" pitchFamily="2" charset="0"/>
              </a:rPr>
              <a:t>việc</a:t>
            </a:r>
            <a:r>
              <a:rPr lang="en-US" sz="1200" dirty="0">
                <a:latin typeface="#9Slide03 AmpleSoft" panose="02000000000000000000" pitchFamily="2" charset="0"/>
              </a:rPr>
              <a:t> </a:t>
            </a:r>
            <a:r>
              <a:rPr lang="en-US" sz="1200" dirty="0" err="1">
                <a:latin typeface="#9Slide03 AmpleSoft" panose="02000000000000000000" pitchFamily="2" charset="0"/>
              </a:rPr>
              <a:t>trồng</a:t>
            </a:r>
            <a:r>
              <a:rPr lang="en-US" sz="1200" dirty="0">
                <a:latin typeface="#9Slide03 AmpleSoft" panose="02000000000000000000" pitchFamily="2" charset="0"/>
              </a:rPr>
              <a:t> </a:t>
            </a:r>
            <a:r>
              <a:rPr lang="en-US" sz="1200" dirty="0" err="1">
                <a:latin typeface="#9Slide03 AmpleSoft" panose="02000000000000000000" pitchFamily="2" charset="0"/>
              </a:rPr>
              <a:t>cây</a:t>
            </a:r>
            <a:r>
              <a:rPr lang="en-US" sz="1200" dirty="0">
                <a:latin typeface="#9Slide03 AmpleSoft" panose="02000000000000000000" pitchFamily="2" charset="0"/>
              </a:rPr>
              <a:t> </a:t>
            </a:r>
            <a:r>
              <a:rPr lang="en-US" sz="1200" dirty="0" err="1">
                <a:latin typeface="#9Slide03 AmpleSoft" panose="02000000000000000000" pitchFamily="2" charset="0"/>
              </a:rPr>
              <a:t>cảnh</a:t>
            </a:r>
            <a:r>
              <a:rPr lang="en-US" sz="1200" dirty="0">
                <a:latin typeface="#9Slide03 AmpleSoft" panose="02000000000000000000" pitchFamily="2" charset="0"/>
              </a:rPr>
              <a:t>, </a:t>
            </a:r>
            <a:r>
              <a:rPr lang="en-US" sz="1200" dirty="0" err="1">
                <a:latin typeface="#9Slide03 AmpleSoft" panose="02000000000000000000" pitchFamily="2" charset="0"/>
              </a:rPr>
              <a:t>bài</a:t>
            </a:r>
            <a:r>
              <a:rPr lang="en-US" sz="1200" dirty="0">
                <a:latin typeface="#9Slide03 AmpleSoft" panose="02000000000000000000" pitchFamily="2" charset="0"/>
              </a:rPr>
              <a:t> </a:t>
            </a:r>
            <a:r>
              <a:rPr lang="en-US" sz="1200" dirty="0" err="1">
                <a:latin typeface="#9Slide03 AmpleSoft" panose="02000000000000000000" pitchFamily="2" charset="0"/>
              </a:rPr>
              <a:t>trí</a:t>
            </a:r>
            <a:r>
              <a:rPr lang="en-US" sz="1200" dirty="0">
                <a:latin typeface="#9Slide03 AmpleSoft" panose="02000000000000000000" pitchFamily="2" charset="0"/>
              </a:rPr>
              <a:t> non </a:t>
            </a:r>
            <a:r>
              <a:rPr lang="en-US" sz="1200" dirty="0" err="1">
                <a:latin typeface="#9Slide03 AmpleSoft" panose="02000000000000000000" pitchFamily="2" charset="0"/>
              </a:rPr>
              <a:t>bộ</a:t>
            </a:r>
            <a:r>
              <a:rPr lang="en-US" sz="1200" dirty="0">
                <a:latin typeface="#9Slide03 AmpleSoft" panose="02000000000000000000" pitchFamily="2" charset="0"/>
              </a:rPr>
              <a:t> </a:t>
            </a:r>
            <a:r>
              <a:rPr lang="en-US" sz="1200" dirty="0" err="1">
                <a:latin typeface="#9Slide03 AmpleSoft" panose="02000000000000000000" pitchFamily="2" charset="0"/>
              </a:rPr>
              <a:t>trong</a:t>
            </a:r>
            <a:r>
              <a:rPr lang="en-US" sz="1200" dirty="0">
                <a:latin typeface="#9Slide03 AmpleSoft" panose="02000000000000000000" pitchFamily="2" charset="0"/>
              </a:rPr>
              <a:t> </a:t>
            </a:r>
            <a:r>
              <a:rPr lang="en-US" sz="1200" dirty="0" err="1">
                <a:latin typeface="#9Slide03 AmpleSoft" panose="02000000000000000000" pitchFamily="2" charset="0"/>
              </a:rPr>
              <a:t>nhà</a:t>
            </a:r>
            <a:r>
              <a:rPr lang="en-US" sz="1200" dirty="0">
                <a:latin typeface="#9Slide03 AmpleSoft" panose="02000000000000000000" pitchFamily="2" charset="0"/>
              </a:rPr>
              <a:t> ở </a:t>
            </a:r>
            <a:r>
              <a:rPr lang="en-US" sz="1200" dirty="0" err="1">
                <a:latin typeface="#9Slide03 AmpleSoft" panose="02000000000000000000" pitchFamily="2" charset="0"/>
              </a:rPr>
              <a:t>khu</a:t>
            </a:r>
            <a:r>
              <a:rPr lang="en-US" sz="1200" dirty="0">
                <a:latin typeface="#9Slide03 AmpleSoft" panose="02000000000000000000" pitchFamily="2" charset="0"/>
              </a:rPr>
              <a:t> </a:t>
            </a:r>
            <a:r>
              <a:rPr lang="en-US" sz="1200" dirty="0" err="1">
                <a:latin typeface="#9Slide03 AmpleSoft" panose="02000000000000000000" pitchFamily="2" charset="0"/>
              </a:rPr>
              <a:t>vực</a:t>
            </a:r>
            <a:r>
              <a:rPr lang="en-US" sz="1200" dirty="0">
                <a:latin typeface="#9Slide03 AmpleSoft" panose="02000000000000000000" pitchFamily="2" charset="0"/>
              </a:rPr>
              <a:t> </a:t>
            </a:r>
            <a:r>
              <a:rPr lang="en-US" sz="1200" dirty="0" err="1">
                <a:latin typeface="#9Slide03 AmpleSoft" panose="02000000000000000000" pitchFamily="2" charset="0"/>
              </a:rPr>
              <a:t>thị</a:t>
            </a:r>
            <a:r>
              <a:rPr lang="en-US" sz="1200" dirty="0">
                <a:latin typeface="#9Slide03 AmpleSoft" panose="02000000000000000000" pitchFamily="2" charset="0"/>
              </a:rPr>
              <a:t> </a:t>
            </a:r>
            <a:r>
              <a:rPr lang="en-US" sz="1200" dirty="0" err="1">
                <a:latin typeface="#9Slide03 AmpleSoft" panose="02000000000000000000" pitchFamily="2" charset="0"/>
              </a:rPr>
              <a:t>thành</a:t>
            </a:r>
            <a:r>
              <a:rPr lang="en-US" sz="1200" dirty="0">
                <a:latin typeface="#9Slide03 AmpleSoft" panose="02000000000000000000" pitchFamily="2" charset="0"/>
              </a:rPr>
              <a:t> </a:t>
            </a:r>
            <a:r>
              <a:rPr lang="en-US" sz="1200" dirty="0" err="1">
                <a:latin typeface="#9Slide03 AmpleSoft" panose="02000000000000000000" pitchFamily="2" charset="0"/>
              </a:rPr>
              <a:t>cho</a:t>
            </a:r>
            <a:r>
              <a:rPr lang="en-US" sz="1200" dirty="0">
                <a:latin typeface="#9Slide03 AmpleSoft" panose="02000000000000000000" pitchFamily="2" charset="0"/>
              </a:rPr>
              <a:t> </a:t>
            </a:r>
            <a:r>
              <a:rPr lang="en-US" sz="1200" dirty="0" err="1">
                <a:latin typeface="#9Slide03 AmpleSoft" panose="02000000000000000000" pitchFamily="2" charset="0"/>
              </a:rPr>
              <a:t>đến</a:t>
            </a:r>
            <a:r>
              <a:rPr lang="en-US" sz="1200" dirty="0">
                <a:latin typeface="#9Slide03 AmpleSoft" panose="02000000000000000000" pitchFamily="2" charset="0"/>
              </a:rPr>
              <a:t> </a:t>
            </a:r>
            <a:r>
              <a:rPr lang="en-US" sz="1200" dirty="0" err="1">
                <a:latin typeface="#9Slide03 AmpleSoft" panose="02000000000000000000" pitchFamily="2" charset="0"/>
              </a:rPr>
              <a:t>việc</a:t>
            </a:r>
            <a:r>
              <a:rPr lang="en-US" sz="1200" dirty="0">
                <a:latin typeface="#9Slide03 AmpleSoft" panose="02000000000000000000" pitchFamily="2" charset="0"/>
              </a:rPr>
              <a:t> </a:t>
            </a:r>
            <a:r>
              <a:rPr lang="en-US" sz="1200" dirty="0" err="1">
                <a:latin typeface="#9Slide03 AmpleSoft" panose="02000000000000000000" pitchFamily="2" charset="0"/>
              </a:rPr>
              <a:t>tạo</a:t>
            </a:r>
            <a:r>
              <a:rPr lang="en-US" sz="1200" dirty="0">
                <a:latin typeface="#9Slide03 AmpleSoft" panose="02000000000000000000" pitchFamily="2" charset="0"/>
              </a:rPr>
              <a:t> </a:t>
            </a:r>
            <a:r>
              <a:rPr lang="en-US" sz="1200" dirty="0" err="1">
                <a:latin typeface="#9Slide03 AmpleSoft" panose="02000000000000000000" pitchFamily="2" charset="0"/>
              </a:rPr>
              <a:t>dựng</a:t>
            </a:r>
            <a:r>
              <a:rPr lang="en-US" sz="1200" dirty="0">
                <a:latin typeface="#9Slide03 AmpleSoft" panose="02000000000000000000" pitchFamily="2" charset="0"/>
              </a:rPr>
              <a:t> </a:t>
            </a:r>
            <a:r>
              <a:rPr lang="en-US" sz="1200" dirty="0" err="1">
                <a:latin typeface="#9Slide03 AmpleSoft" panose="02000000000000000000" pitchFamily="2" charset="0"/>
              </a:rPr>
              <a:t>những</a:t>
            </a:r>
            <a:r>
              <a:rPr lang="en-US" sz="1200" dirty="0">
                <a:latin typeface="#9Slide03 AmpleSoft" panose="02000000000000000000" pitchFamily="2" charset="0"/>
              </a:rPr>
              <a:t> </a:t>
            </a:r>
            <a:r>
              <a:rPr lang="en-US" sz="1200" dirty="0" err="1">
                <a:latin typeface="#9Slide03 AmpleSoft" panose="02000000000000000000" pitchFamily="2" charset="0"/>
              </a:rPr>
              <a:t>khu</a:t>
            </a:r>
            <a:r>
              <a:rPr lang="en-US" sz="1200" dirty="0">
                <a:latin typeface="#9Slide03 AmpleSoft" panose="02000000000000000000" pitchFamily="2" charset="0"/>
              </a:rPr>
              <a:t> </a:t>
            </a:r>
            <a:r>
              <a:rPr lang="en-US" sz="1200" dirty="0" err="1">
                <a:latin typeface="#9Slide03 AmpleSoft" panose="02000000000000000000" pitchFamily="2" charset="0"/>
              </a:rPr>
              <a:t>vườn</a:t>
            </a:r>
            <a:r>
              <a:rPr lang="en-US" sz="1200" dirty="0">
                <a:latin typeface="#9Slide03 AmpleSoft" panose="02000000000000000000" pitchFamily="2" charset="0"/>
              </a:rPr>
              <a:t> </a:t>
            </a:r>
            <a:r>
              <a:rPr lang="en-US" sz="1200" dirty="0" err="1">
                <a:latin typeface="#9Slide03 AmpleSoft" panose="02000000000000000000" pitchFamily="2" charset="0"/>
              </a:rPr>
              <a:t>nhỏ</a:t>
            </a:r>
            <a:r>
              <a:rPr lang="en-US" sz="1200" dirty="0">
                <a:latin typeface="#9Slide03 AmpleSoft" panose="02000000000000000000" pitchFamily="2" charset="0"/>
              </a:rPr>
              <a:t> </a:t>
            </a:r>
            <a:r>
              <a:rPr lang="en-US" sz="1200" dirty="0" err="1">
                <a:latin typeface="#9Slide03 AmpleSoft" panose="02000000000000000000" pitchFamily="2" charset="0"/>
              </a:rPr>
              <a:t>trước</a:t>
            </a:r>
            <a:r>
              <a:rPr lang="en-US" sz="1200" dirty="0">
                <a:latin typeface="#9Slide03 AmpleSoft" panose="02000000000000000000" pitchFamily="2" charset="0"/>
              </a:rPr>
              <a:t> </a:t>
            </a:r>
            <a:r>
              <a:rPr lang="en-US" sz="1200" dirty="0" err="1">
                <a:latin typeface="#9Slide03 AmpleSoft" panose="02000000000000000000" pitchFamily="2" charset="0"/>
              </a:rPr>
              <a:t>nhà</a:t>
            </a:r>
            <a:endParaRPr lang="en-US" sz="1200" dirty="0">
              <a:latin typeface="#9Slide03 AmpleSoft" panose="02000000000000000000" pitchFamily="2"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23</a:t>
            </a:fld>
            <a:endParaRPr lang="en-US"/>
          </a:p>
        </p:txBody>
      </p:sp>
    </p:spTree>
    <p:extLst>
      <p:ext uri="{BB962C8B-B14F-4D97-AF65-F5344CB8AC3E}">
        <p14:creationId xmlns:p14="http://schemas.microsoft.com/office/powerpoint/2010/main" val="2754718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mạch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giữa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24</a:t>
            </a:fld>
            <a:endParaRPr lang="en-US"/>
          </a:p>
        </p:txBody>
      </p:sp>
    </p:spTree>
    <p:extLst>
      <p:ext uri="{BB962C8B-B14F-4D97-AF65-F5344CB8AC3E}">
        <p14:creationId xmlns:p14="http://schemas.microsoft.com/office/powerpoint/2010/main" val="137127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huy</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lĩnh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vực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lịch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sử</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lí</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tạo</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26</a:t>
            </a:fld>
            <a:endParaRPr lang="en-US"/>
          </a:p>
        </p:txBody>
      </p:sp>
    </p:spTree>
    <p:extLst>
      <p:ext uri="{BB962C8B-B14F-4D97-AF65-F5344CB8AC3E}">
        <p14:creationId xmlns:p14="http://schemas.microsoft.com/office/powerpoint/2010/main" val="224959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Ghi</a:t>
            </a:r>
            <a:r>
              <a:rPr lang="en-US" dirty="0"/>
              <a:t> </a:t>
            </a:r>
            <a:r>
              <a:rPr lang="en-US" dirty="0" err="1"/>
              <a:t>bảng</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30</a:t>
            </a:fld>
            <a:endParaRPr lang="en-US"/>
          </a:p>
        </p:txBody>
      </p:sp>
    </p:spTree>
    <p:extLst>
      <p:ext uri="{BB962C8B-B14F-4D97-AF65-F5344CB8AC3E}">
        <p14:creationId xmlns:p14="http://schemas.microsoft.com/office/powerpoint/2010/main" val="244694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a:t>
            </a:r>
          </a:p>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đặc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gũi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trú</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lá</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hấp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đại</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75980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 Thông điệp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nhất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31</a:t>
            </a:fld>
            <a:endParaRPr lang="en-US"/>
          </a:p>
        </p:txBody>
      </p:sp>
    </p:spTree>
    <p:extLst>
      <p:ext uri="{BB962C8B-B14F-4D97-AF65-F5344CB8AC3E}">
        <p14:creationId xmlns:p14="http://schemas.microsoft.com/office/powerpoint/2010/main" val="389713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0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7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35</a:t>
            </a:fld>
            <a:endParaRPr lang="en-US"/>
          </a:p>
        </p:txBody>
      </p:sp>
    </p:spTree>
    <p:extLst>
      <p:ext uri="{BB962C8B-B14F-4D97-AF65-F5344CB8AC3E}">
        <p14:creationId xmlns:p14="http://schemas.microsoft.com/office/powerpoint/2010/main" val="350466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3</a:t>
            </a:r>
          </a:p>
        </p:txBody>
      </p:sp>
      <p:sp>
        <p:nvSpPr>
          <p:cNvPr id="4" name="Slide Number Placeholder 3"/>
          <p:cNvSpPr>
            <a:spLocks noGrp="1"/>
          </p:cNvSpPr>
          <p:nvPr>
            <p:ph type="sldNum" sz="quarter" idx="5"/>
          </p:nvPr>
        </p:nvSpPr>
        <p:spPr/>
        <p:txBody>
          <a:bodyPr/>
          <a:lstStyle/>
          <a:p>
            <a:fld id="{D88A07D4-5845-4225-831C-2B65DFEF5EE0}" type="slidenum">
              <a:rPr lang="en-US" smtClean="0"/>
              <a:t>3</a:t>
            </a:fld>
            <a:endParaRPr lang="en-US"/>
          </a:p>
        </p:txBody>
      </p:sp>
    </p:spTree>
    <p:extLst>
      <p:ext uri="{BB962C8B-B14F-4D97-AF65-F5344CB8AC3E}">
        <p14:creationId xmlns:p14="http://schemas.microsoft.com/office/powerpoint/2010/main" val="3489159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effectLst/>
              </a:rPr>
              <a:t>Chơi hoa cây cảnh là một nếp văn hóa truyền thống của dân tộc ta, ban đầu thú chơi này chỉ dành cho những gia đình quyền quý, giàu có, ngày nay thú chơi hoa cây cảnh đã phổ biến đến nhiều tầng lớp, đặc biệt là những người yêu thiên nhiên, hướng tới cái đẹp. Nhìn một chậu hoa cây cảnh, ta sẽ thấy một tập trung trọn vẹn hay một phần vũ trụ. Trong cái nhìn tổng thể, ta sẽ thấy được cái hùng vĩ của một cây đại thụ trong thiên nhiên. Ngoài ra còn cảm nhận được mối giao hòa giữa thiên nhiên và con người, thể hiện triết lý con người có thể hoàn thiện thiên nhiên chứ không thể sáng tạo thiên nhiên. Trong bài học hôm nay, chúng ta sẽ cũng đi tìm hiểu văn bản Văn hóa hoa – cây cảnh để hiểu hơn về nét văn hóa độc đáo này ở Việt Nam nhé!</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359789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0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Bất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khả</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tri: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biết</a:t>
            </a:r>
            <a:endPar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Sơn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Hạ</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gọi</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lộ</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đơn</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vị</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hành</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Hậu</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Lê) bao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gồm</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tỉnh</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Thái Bình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tỉnh</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Ninh Bình </a:t>
            </a:r>
            <a:r>
              <a:rPr kumimoji="0" lang="en-US" sz="12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ngày</a:t>
            </a:r>
            <a:r>
              <a:rPr kumimoji="0" lang="en-US" sz="12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nay.</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Diễn</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trình</a:t>
            </a:r>
            <a:r>
              <a:rPr lang="en-US" sz="1200"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quá</a:t>
            </a:r>
            <a:r>
              <a:rPr lang="en-US" sz="12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trình</a:t>
            </a:r>
            <a:r>
              <a:rPr lang="en-US" sz="12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diễn</a:t>
            </a:r>
            <a:r>
              <a:rPr lang="en-US" sz="12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biến</a:t>
            </a:r>
            <a:endParaRPr lang="en-US" sz="12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Thoạt</a:t>
            </a:r>
            <a:r>
              <a:rPr kumimoji="0" lang="en-US" sz="1200" b="1" i="0"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kì</a:t>
            </a:r>
            <a:r>
              <a:rPr kumimoji="0" lang="en-US" sz="1200" b="1" i="0"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thủy</a:t>
            </a:r>
            <a:r>
              <a:rPr kumimoji="0" lang="en-US" sz="1200" i="0"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1200" i="0"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1" u="none" strike="noStrike" kern="1200" cap="none" spc="0" normalizeH="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thoạt</a:t>
            </a:r>
            <a:r>
              <a:rPr kumimoji="0" lang="en-US" sz="1200" i="1"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1" u="none" strike="noStrike" kern="1200" cap="none" spc="0" normalizeH="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1200" i="1"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u="none" strike="noStrike" kern="1200" cap="none" spc="0" normalizeH="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hay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thoạt</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chỉ</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lúc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ban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nhìn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triết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Thuyết</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lí</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thuyết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cao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bẩm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chân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rằng</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giữa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vạn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bí</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ẩn</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Thập</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tam </a:t>
            </a:r>
            <a:r>
              <a:rPr lang="en-US" sz="1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trại</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mười</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ba</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trại</a:t>
            </a:r>
            <a:endPar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Xứ</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Bắc</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vùng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Bắc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Bắc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Kì</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nghĩa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1200" b="1"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1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tức</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ngày</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nay</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Bao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lơn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nhô</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ngoài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hiên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hoặc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ngoài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sàn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lan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can.</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71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Sơ</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yếu</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khảo</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cổ</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nguyên</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thủy</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sz="12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(1960); </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dòng</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lịch</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200" b="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sử</a:t>
            </a:r>
            <a:r>
              <a:rPr kumimoji="0" lang="en-US" sz="1200" b="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(1996);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sở</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(1996);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cái</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nhìn</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địa</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(1998); </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tòi</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suy</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2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ngẫm</a:t>
            </a:r>
            <a:r>
              <a:rPr lang="en-US" sz="12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(2000),…</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151818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54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579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16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470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53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88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66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40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0241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912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588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2/24/2025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323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207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572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508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203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177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98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2095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738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922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973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sv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extLst>
              <a:ext uri="{96DAC541-7B7A-43D3-8B79-37D633B846F1}">
                <asvg:svgBlip xmlns:asvg="http://schemas.microsoft.com/office/drawing/2016/SVG/main" r:embed="rId1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extLst>
              <a:ext uri="{96DAC541-7B7A-43D3-8B79-37D633B846F1}">
                <asvg:svgBlip xmlns:asvg="http://schemas.microsoft.com/office/drawing/2016/SVG/main" r:embed="rId1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extLst>
              <a:ext uri="{96DAC541-7B7A-43D3-8B79-37D633B846F1}">
                <asvg:svgBlip xmlns:asvg="http://schemas.microsoft.com/office/drawing/2016/SVG/main" r:embed="rId1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11245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9000"/>
            <a:lum/>
            <a:extLst>
              <a:ext uri="{96DAC541-7B7A-43D3-8B79-37D633B846F1}">
                <asvg:svgBlip xmlns:asvg="http://schemas.microsoft.com/office/drawing/2016/SVG/main" r:embed="rId12"/>
              </a:ext>
            </a:extLst>
          </a:blip>
          <a:srcRect/>
          <a:stretch>
            <a:fillRect l="-6000" r="-6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309903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70.sv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43.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3.png"/><Relationship Id="rId18" Type="http://schemas.openxmlformats.org/officeDocument/2006/relationships/image" Target="../media/image84.png"/><Relationship Id="rId3" Type="http://schemas.openxmlformats.org/officeDocument/2006/relationships/image" Target="../media/image74.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image" Target="../media/image80.svg"/><Relationship Id="rId17" Type="http://schemas.openxmlformats.org/officeDocument/2006/relationships/slide" Target="slide40.xml"/><Relationship Id="rId2" Type="http://schemas.openxmlformats.org/officeDocument/2006/relationships/audio" Target="../media/audio1.wav"/><Relationship Id="rId16" Type="http://schemas.openxmlformats.org/officeDocument/2006/relationships/slide" Target="slide41.xml"/><Relationship Id="rId20" Type="http://schemas.openxmlformats.org/officeDocument/2006/relationships/slide" Target="slide3.xml"/><Relationship Id="rId1" Type="http://schemas.openxmlformats.org/officeDocument/2006/relationships/slideLayout" Target="../slideLayouts/slideLayout43.xml"/><Relationship Id="rId6" Type="http://schemas.openxmlformats.org/officeDocument/2006/relationships/image" Target="../media/image77.svg"/><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slide" Target="slide39.xml"/><Relationship Id="rId10" Type="http://schemas.openxmlformats.org/officeDocument/2006/relationships/image" Target="../media/image73.png"/><Relationship Id="rId19" Type="http://schemas.openxmlformats.org/officeDocument/2006/relationships/slide" Target="slide42.xml"/><Relationship Id="rId4" Type="http://schemas.openxmlformats.org/officeDocument/2006/relationships/image" Target="../media/image75.svg"/><Relationship Id="rId9" Type="http://schemas.openxmlformats.org/officeDocument/2006/relationships/image" Target="../media/image72.png"/><Relationship Id="rId1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2.png"/><Relationship Id="rId3" Type="http://schemas.microsoft.com/office/2007/relationships/media" Target="../media/media2.mp3"/><Relationship Id="rId7" Type="http://schemas.openxmlformats.org/officeDocument/2006/relationships/image" Target="../media/image87.png"/><Relationship Id="rId12" Type="http://schemas.openxmlformats.org/officeDocument/2006/relationships/slide" Target="slide3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slideLayout" Target="../slideLayouts/slideLayout49.xml"/><Relationship Id="rId10" Type="http://schemas.openxmlformats.org/officeDocument/2006/relationships/image" Target="../media/image90.svg"/><Relationship Id="rId4" Type="http://schemas.openxmlformats.org/officeDocument/2006/relationships/audio" Target="../media/media2.mp3"/><Relationship Id="rId9" Type="http://schemas.openxmlformats.org/officeDocument/2006/relationships/image" Target="../media/image89.png"/><Relationship Id="rId1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slideLayout" Target="../slideLayouts/slideLayout49.xml"/><Relationship Id="rId10" Type="http://schemas.openxmlformats.org/officeDocument/2006/relationships/image" Target="../media/image90.svg"/><Relationship Id="rId4" Type="http://schemas.openxmlformats.org/officeDocument/2006/relationships/audio" Target="../media/media2.mp3"/><Relationship Id="rId9" Type="http://schemas.openxmlformats.org/officeDocument/2006/relationships/image" Target="../media/image89.png"/><Relationship Id="rId1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slideLayout" Target="../slideLayouts/slideLayout49.xml"/><Relationship Id="rId10" Type="http://schemas.openxmlformats.org/officeDocument/2006/relationships/image" Target="../media/image90.svg"/><Relationship Id="rId4" Type="http://schemas.openxmlformats.org/officeDocument/2006/relationships/audio" Target="../media/media2.mp3"/><Relationship Id="rId9" Type="http://schemas.openxmlformats.org/officeDocument/2006/relationships/image" Target="../media/image89.png"/><Relationship Id="rId14" Type="http://schemas.openxmlformats.org/officeDocument/2006/relationships/image" Target="../media/image92.png"/></Relationships>
</file>

<file path=ppt/slides/_rels/slide41.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slideLayout" Target="../slideLayouts/slideLayout49.xml"/><Relationship Id="rId10" Type="http://schemas.openxmlformats.org/officeDocument/2006/relationships/image" Target="../media/image90.svg"/><Relationship Id="rId4" Type="http://schemas.openxmlformats.org/officeDocument/2006/relationships/audio" Target="../media/media2.mp3"/><Relationship Id="rId9" Type="http://schemas.openxmlformats.org/officeDocument/2006/relationships/image" Target="../media/image89.png"/><Relationship Id="rId14" Type="http://schemas.openxmlformats.org/officeDocument/2006/relationships/image" Target="../media/image92.png"/></Relationships>
</file>

<file path=ppt/slides/_rels/slide4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slide" Target="slide37.xml"/><Relationship Id="rId3" Type="http://schemas.microsoft.com/office/2007/relationships/media" Target="../media/media2.mp3"/><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slideLayout" Target="../slideLayouts/slideLayout49.xml"/><Relationship Id="rId10" Type="http://schemas.openxmlformats.org/officeDocument/2006/relationships/image" Target="../media/image90.svg"/><Relationship Id="rId4" Type="http://schemas.openxmlformats.org/officeDocument/2006/relationships/audio" Target="../media/media2.mp3"/><Relationship Id="rId9" Type="http://schemas.openxmlformats.org/officeDocument/2006/relationships/image" Target="../media/image89.png"/><Relationship Id="rId1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5C17E9C0-F536-6BC2-829B-D0BC1031BDA0}"/>
              </a:ext>
            </a:extLst>
          </p:cNvPr>
          <p:cNvSpPr txBox="1"/>
          <p:nvPr/>
        </p:nvSpPr>
        <p:spPr>
          <a:xfrm>
            <a:off x="683514" y="1104900"/>
            <a:ext cx="16916400" cy="1446550"/>
          </a:xfrm>
          <a:prstGeom prst="rect">
            <a:avLst/>
          </a:prstGeom>
          <a:noFill/>
        </p:spPr>
        <p:txBody>
          <a:bodyPr wrap="square">
            <a:spAutoFit/>
          </a:bodyPr>
          <a:lstStyle/>
          <a:p>
            <a:pPr algn="just" defTabSz="1371600"/>
            <a:r>
              <a:rPr lang="en-US" sz="4400" b="1" dirty="0" err="1">
                <a:latin typeface="#9Slide03 Arima Madurai Bold" panose="00000800000000000000" pitchFamily="2" charset="0"/>
                <a:cs typeface="#9Slide03 Arima Madurai Bold" panose="00000800000000000000" pitchFamily="2" charset="0"/>
              </a:rPr>
              <a:t>Yêu</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thiên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nhiên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là</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một</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tình</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cảm</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tự</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nhiên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và</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đặc</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biệt</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của</a:t>
            </a:r>
            <a:r>
              <a:rPr lang="en-US" sz="4400" b="1" dirty="0">
                <a:latin typeface="#9Slide03 Arima Madurai Bold" panose="00000800000000000000" pitchFamily="2" charset="0"/>
                <a:cs typeface="#9Slide03 Arima Madurai Bold" panose="00000800000000000000" pitchFamily="2" charset="0"/>
              </a:rPr>
              <a:t> con </a:t>
            </a:r>
            <a:r>
              <a:rPr lang="en-US" sz="4400" b="1" dirty="0" err="1">
                <a:latin typeface="#9Slide03 Arima Madurai Bold" panose="00000800000000000000" pitchFamily="2" charset="0"/>
                <a:cs typeface="#9Slide03 Arima Madurai Bold" panose="00000800000000000000" pitchFamily="2" charset="0"/>
              </a:rPr>
              <a:t>người</a:t>
            </a:r>
            <a:r>
              <a:rPr lang="en-US" sz="4400" b="1" dirty="0">
                <a:latin typeface="#9Slide03 Arima Madurai Bold" panose="00000800000000000000" pitchFamily="2" charset="0"/>
                <a:cs typeface="#9Slide03 Arima Madurai Bold" panose="00000800000000000000" pitchFamily="2" charset="0"/>
              </a:rPr>
              <a:t>. Theo </a:t>
            </a:r>
            <a:r>
              <a:rPr lang="en-US" sz="4400" b="1" dirty="0" err="1">
                <a:latin typeface="#9Slide03 Arima Madurai Bold" panose="00000800000000000000" pitchFamily="2" charset="0"/>
                <a:cs typeface="#9Slide03 Arima Madurai Bold" panose="00000800000000000000" pitchFamily="2" charset="0"/>
              </a:rPr>
              <a:t>em</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tình</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yêu</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đó</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có</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những</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biểu</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hiện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nổi</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bật</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nào</a:t>
            </a:r>
            <a:r>
              <a:rPr lang="en-US" sz="4400" b="1" dirty="0">
                <a:latin typeface="#9Slide03 Arima Madurai Bold" panose="00000800000000000000" pitchFamily="2" charset="0"/>
                <a:cs typeface="#9Slide03 Arima Madurai Bold" panose="00000800000000000000" pitchFamily="2" charset="0"/>
              </a:rPr>
              <a:t>?</a:t>
            </a:r>
          </a:p>
        </p:txBody>
      </p:sp>
      <p:sp>
        <p:nvSpPr>
          <p:cNvPr id="7" name="Freeform 7"/>
          <p:cNvSpPr/>
          <p:nvPr/>
        </p:nvSpPr>
        <p:spPr>
          <a:xfrm>
            <a:off x="4572" y="2705100"/>
            <a:ext cx="18283428" cy="11125200"/>
          </a:xfrm>
          <a:custGeom>
            <a:avLst/>
            <a:gdLst/>
            <a:ahLst/>
            <a:cxnLst/>
            <a:rect l="l" t="t" r="r" b="b"/>
            <a:pathLst>
              <a:path w="4578125" h="3696836">
                <a:moveTo>
                  <a:pt x="0" y="0"/>
                </a:moveTo>
                <a:lnTo>
                  <a:pt x="4578126" y="0"/>
                </a:lnTo>
                <a:lnTo>
                  <a:pt x="4578126" y="3696836"/>
                </a:lnTo>
                <a:lnTo>
                  <a:pt x="0" y="369683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0970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251701"/>
            <a:ext cx="15316200"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1105989" y="3422905"/>
            <a:ext cx="6286821" cy="6477000"/>
          </a:xfrm>
          <a:custGeom>
            <a:avLst/>
            <a:gdLst/>
            <a:ahLst/>
            <a:cxnLst/>
            <a:rect l="l" t="t" r="r" b="b"/>
            <a:pathLst>
              <a:path w="7026021" h="8229600">
                <a:moveTo>
                  <a:pt x="0" y="0"/>
                </a:moveTo>
                <a:lnTo>
                  <a:pt x="7026021" y="0"/>
                </a:lnTo>
                <a:lnTo>
                  <a:pt x="7026021"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1066800" y="2188775"/>
            <a:ext cx="11461662" cy="1615186"/>
          </a:xfrm>
          <a:prstGeom prst="rect">
            <a:avLst/>
          </a:prstGeom>
        </p:spPr>
        <p:txBody>
          <a:bodyPr wrap="square" lIns="0" tIns="0" rIns="0" bIns="0" rtlCol="0" anchor="t">
            <a:spAutoFit/>
          </a:bodyPr>
          <a:lstStyle/>
          <a:p>
            <a:pPr marL="0" marR="0" lvl="0" indent="0" algn="ctr" defTabSz="914400" rtl="0" eaLnBrk="1" fontAlgn="auto" latinLnBrk="0" hangingPunct="1">
              <a:lnSpc>
                <a:spcPts val="4062"/>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Vạn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năm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vẫn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một</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màu</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xanh</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lnSpc>
                <a:spcPts val="4062"/>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Không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hoa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không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quả</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không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cành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đu</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đưa</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6" name="TextBox 6"/>
          <p:cNvSpPr txBox="1"/>
          <p:nvPr/>
        </p:nvSpPr>
        <p:spPr>
          <a:xfrm>
            <a:off x="-340688" y="5567329"/>
            <a:ext cx="13385003" cy="677108"/>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vạn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niên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thanh</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96DAC541-7B7A-43D3-8B79-37D633B846F1}">
                <asvg:svgBlip xmlns:asvg="http://schemas.microsoft.com/office/drawing/2016/SVG/main" r:embed="rId4"/>
              </a:ext>
            </a:extLst>
          </a:blip>
          <a:srcRect/>
          <a:stretch>
            <a:fillRect t="-69000" b="-4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6629400" y="2946129"/>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9525000" y="5763929"/>
            <a:ext cx="6240985" cy="9980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5400" b="1" dirty="0" err="1">
                <a:solidFill>
                  <a:srgbClr val="231F20"/>
                </a:solidFill>
                <a:latin typeface="#9Slide05 Fourth Medium" panose="00000600000000000000" pitchFamily="2" charset="0"/>
              </a:rPr>
              <a:t>Trần</a:t>
            </a:r>
            <a:r>
              <a:rPr lang="en-US" sz="5400" b="1" dirty="0">
                <a:solidFill>
                  <a:srgbClr val="231F20"/>
                </a:solidFill>
                <a:latin typeface="#9Slide05 Fourth Medium" panose="00000600000000000000" pitchFamily="2" charset="0"/>
              </a:rPr>
              <a:t> </a:t>
            </a:r>
            <a:r>
              <a:rPr lang="en-US" sz="5400" b="1" dirty="0" err="1">
                <a:solidFill>
                  <a:srgbClr val="231F20"/>
                </a:solidFill>
                <a:latin typeface="#9Slide05 Fourth Medium" panose="00000600000000000000" pitchFamily="2" charset="0"/>
              </a:rPr>
              <a:t>Quốc</a:t>
            </a:r>
            <a:r>
              <a:rPr lang="en-US" sz="5400" b="1" dirty="0">
                <a:solidFill>
                  <a:srgbClr val="231F20"/>
                </a:solidFill>
                <a:latin typeface="#9Slide05 Fourth Medium" panose="00000600000000000000" pitchFamily="2" charset="0"/>
              </a:rPr>
              <a:t> </a:t>
            </a:r>
            <a:r>
              <a:rPr lang="en-US" sz="5400" b="1" dirty="0" err="1">
                <a:solidFill>
                  <a:srgbClr val="231F20"/>
                </a:solidFill>
                <a:latin typeface="#9Slide05 Fourth Medium" panose="00000600000000000000" pitchFamily="2" charset="0"/>
              </a:rPr>
              <a:t>Vượng</a:t>
            </a:r>
            <a:endParaRPr kumimoji="0" lang="en-US" sz="5400" b="1" i="0" u="none" strike="noStrike" kern="1200" cap="none" spc="0" normalizeH="0" baseline="0" noProof="0" dirty="0">
              <a:ln>
                <a:noFill/>
              </a:ln>
              <a:solidFill>
                <a:srgbClr val="231F20"/>
              </a:solidFill>
              <a:effectLst/>
              <a:uLnTx/>
              <a:uFillTx/>
              <a:latin typeface="#9Slide05 Fourth Medium" panose="00000600000000000000"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308507" y="4332125"/>
            <a:ext cx="17670985" cy="2464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7200" dirty="0">
                <a:solidFill>
                  <a:srgbClr val="C00000"/>
                </a:solidFill>
                <a:latin typeface="#9Slide07 IcielCrocante" panose="02000000000000000000" pitchFamily="2" charset="0"/>
              </a:rPr>
              <a:t>Văn </a:t>
            </a:r>
            <a:r>
              <a:rPr lang="en-US" sz="7200" dirty="0" err="1">
                <a:solidFill>
                  <a:srgbClr val="C00000"/>
                </a:solidFill>
                <a:latin typeface="#9Slide07 IcielCrocante" panose="02000000000000000000" pitchFamily="2" charset="0"/>
              </a:rPr>
              <a:t>hóa</a:t>
            </a:r>
            <a:r>
              <a:rPr lang="en-US" sz="7200" dirty="0">
                <a:solidFill>
                  <a:srgbClr val="C00000"/>
                </a:solidFill>
                <a:latin typeface="#9Slide07 IcielCrocante" panose="02000000000000000000" pitchFamily="2" charset="0"/>
              </a:rPr>
              <a:t> </a:t>
            </a:r>
            <a:r>
              <a:rPr lang="en-US" sz="7200" dirty="0" err="1">
                <a:solidFill>
                  <a:srgbClr val="C00000"/>
                </a:solidFill>
                <a:latin typeface="#9Slide07 IcielCrocante" panose="02000000000000000000" pitchFamily="2" charset="0"/>
              </a:rPr>
              <a:t>hoa</a:t>
            </a:r>
            <a:r>
              <a:rPr lang="en-US" sz="7200" dirty="0">
                <a:solidFill>
                  <a:srgbClr val="C00000"/>
                </a:solidFill>
                <a:latin typeface="#9Slide07 IcielCrocante" panose="02000000000000000000" pitchFamily="2" charset="0"/>
              </a:rPr>
              <a:t> – </a:t>
            </a:r>
            <a:r>
              <a:rPr lang="en-US" sz="7200" dirty="0" err="1">
                <a:solidFill>
                  <a:srgbClr val="C00000"/>
                </a:solidFill>
                <a:latin typeface="#9Slide07 IcielCrocante" panose="02000000000000000000" pitchFamily="2" charset="0"/>
              </a:rPr>
              <a:t>cây</a:t>
            </a:r>
            <a:r>
              <a:rPr lang="en-US" sz="7200" dirty="0">
                <a:solidFill>
                  <a:srgbClr val="C00000"/>
                </a:solidFill>
                <a:latin typeface="#9Slide07 IcielCrocante" panose="02000000000000000000" pitchFamily="2" charset="0"/>
              </a:rPr>
              <a:t> </a:t>
            </a:r>
            <a:r>
              <a:rPr lang="en-US" sz="7200" dirty="0" err="1">
                <a:solidFill>
                  <a:srgbClr val="C00000"/>
                </a:solidFill>
                <a:latin typeface="#9Slide07 IcielCrocante" panose="02000000000000000000" pitchFamily="2" charset="0"/>
              </a:rPr>
              <a:t>cảnh</a:t>
            </a:r>
            <a:endParaRPr kumimoji="0" lang="en-US" sz="7200" i="0" u="none" strike="noStrike" kern="1200" cap="none" spc="0" normalizeH="0" baseline="0" noProof="0" dirty="0">
              <a:ln>
                <a:noFill/>
              </a:ln>
              <a:solidFill>
                <a:srgbClr val="C00000"/>
              </a:solidFill>
              <a:effectLst/>
              <a:uLnTx/>
              <a:uFillTx/>
              <a:latin typeface="#9Slide07 IcielCrocante" panose="02000000000000000000" pitchFamily="2" charset="0"/>
            </a:endParaRPr>
          </a:p>
        </p:txBody>
      </p:sp>
      <p:sp>
        <p:nvSpPr>
          <p:cNvPr id="12" name="Title 1">
            <a:extLst>
              <a:ext uri="{FF2B5EF4-FFF2-40B4-BE49-F238E27FC236}">
                <a16:creationId xmlns:a16="http://schemas.microsoft.com/office/drawing/2014/main" id="{52A6BEEC-6F79-A79F-8161-19858947A1B7}"/>
              </a:ext>
            </a:extLst>
          </p:cNvPr>
          <p:cNvSpPr txBox="1">
            <a:spLocks/>
          </p:cNvSpPr>
          <p:nvPr/>
        </p:nvSpPr>
        <p:spPr>
          <a:xfrm>
            <a:off x="1943099" y="318961"/>
            <a:ext cx="147066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chemeClr val="tx2">
                    <a:lumMod val="50000"/>
                  </a:schemeClr>
                </a:solidFill>
                <a:effectLst/>
                <a:uLnTx/>
                <a:uFillTx/>
                <a:latin typeface="#9Slide05 SVNBulgary" pitchFamily="2" charset="0"/>
                <a:cs typeface="#9Slide04 Maitree SemiBold" panose="00000700000000000000" pitchFamily="2" charset="-34"/>
              </a:rPr>
              <a:t>Bài</a:t>
            </a:r>
            <a:r>
              <a:rPr kumimoji="0" lang="en-US" sz="6600" b="1" i="0" u="none" strike="noStrike" kern="1200" cap="none" spc="0" normalizeH="0" baseline="0" noProof="0" dirty="0">
                <a:ln>
                  <a:noFill/>
                </a:ln>
                <a:solidFill>
                  <a:schemeClr val="tx2">
                    <a:lumMod val="50000"/>
                  </a:schemeClr>
                </a:solidFill>
                <a:effectLst/>
                <a:uLnTx/>
                <a:uFillTx/>
                <a:latin typeface="#9Slide05 SVNBulgary" pitchFamily="2" charset="0"/>
                <a:cs typeface="#9Slide04 Maitree SemiBold" panose="00000700000000000000" pitchFamily="2" charset="-34"/>
              </a:rPr>
              <a:t> 9:</a:t>
            </a:r>
          </a:p>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chemeClr val="tx2">
                    <a:lumMod val="50000"/>
                  </a:schemeClr>
                </a:solidFill>
                <a:effectLst/>
                <a:uLnTx/>
                <a:uFillTx/>
                <a:latin typeface="#9Slide05 SVNBulgary" pitchFamily="2" charset="0"/>
                <a:cs typeface="#9Slide04 Maitree SemiBold" panose="00000700000000000000" pitchFamily="2" charset="-34"/>
              </a:rPr>
              <a:t>Đi</a:t>
            </a:r>
            <a:r>
              <a:rPr kumimoji="0" lang="en-US" sz="6600" b="1" i="0" u="none" strike="noStrike" kern="1200" cap="none" spc="0" normalizeH="0" baseline="0" noProof="0" dirty="0">
                <a:ln>
                  <a:noFill/>
                </a:ln>
                <a:solidFill>
                  <a:schemeClr val="tx2">
                    <a:lumMod val="50000"/>
                  </a:schemeClr>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baseline="0" noProof="0" dirty="0" err="1">
                <a:ln>
                  <a:noFill/>
                </a:ln>
                <a:solidFill>
                  <a:schemeClr val="tx2">
                    <a:lumMod val="50000"/>
                  </a:schemeClr>
                </a:solidFill>
                <a:effectLst/>
                <a:uLnTx/>
                <a:uFillTx/>
                <a:latin typeface="#9Slide05 SVNBulgary" pitchFamily="2" charset="0"/>
                <a:cs typeface="#9Slide04 Maitree SemiBold" panose="00000700000000000000" pitchFamily="2" charset="-34"/>
              </a:rPr>
              <a:t>và</a:t>
            </a:r>
            <a:r>
              <a:rPr kumimoji="0" lang="en-US" sz="6600" b="1" i="0" u="none" strike="noStrike" kern="1200" cap="none" spc="0" normalizeH="0" baseline="0" noProof="0" dirty="0">
                <a:ln>
                  <a:noFill/>
                </a:ln>
                <a:solidFill>
                  <a:schemeClr val="tx2">
                    <a:lumMod val="50000"/>
                  </a:schemeClr>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baseline="0" noProof="0" dirty="0" err="1">
                <a:ln>
                  <a:noFill/>
                </a:ln>
                <a:solidFill>
                  <a:schemeClr val="tx2">
                    <a:lumMod val="50000"/>
                  </a:schemeClr>
                </a:solidFill>
                <a:effectLst/>
                <a:uLnTx/>
                <a:uFillTx/>
                <a:latin typeface="#9Slide05 SVNBulgary" pitchFamily="2" charset="0"/>
                <a:cs typeface="#9Slide04 Maitree SemiBold" panose="00000700000000000000" pitchFamily="2" charset="-34"/>
              </a:rPr>
              <a:t>su</a:t>
            </a:r>
            <a:r>
              <a:rPr lang="en-US" sz="6600" b="1" dirty="0">
                <a:solidFill>
                  <a:schemeClr val="tx2">
                    <a:lumMod val="50000"/>
                  </a:schemeClr>
                </a:solidFill>
                <a:latin typeface="#9Slide05 SVNBulgary" pitchFamily="2" charset="0"/>
                <a:cs typeface="#9Slide04 Maitree SemiBold" panose="00000700000000000000" pitchFamily="2" charset="-34"/>
              </a:rPr>
              <a:t>y </a:t>
            </a:r>
            <a:r>
              <a:rPr lang="en-US" sz="6600" b="1" dirty="0" err="1">
                <a:solidFill>
                  <a:schemeClr val="tx2">
                    <a:lumMod val="50000"/>
                  </a:schemeClr>
                </a:solidFill>
                <a:latin typeface="#9Slide05 SVNBulgary" pitchFamily="2" charset="0"/>
                <a:cs typeface="#9Slide04 Maitree SemiBold" panose="00000700000000000000" pitchFamily="2" charset="-34"/>
              </a:rPr>
              <a:t>ngẫm</a:t>
            </a:r>
            <a:endParaRPr kumimoji="0" lang="en-US" sz="6600" b="1" i="0" u="none" strike="noStrike" kern="1200" cap="none" spc="0" normalizeH="0" baseline="0" noProof="0" dirty="0">
              <a:ln>
                <a:noFill/>
              </a:ln>
              <a:solidFill>
                <a:schemeClr val="tx2">
                  <a:lumMod val="50000"/>
                </a:schemeClr>
              </a:solidFill>
              <a:effectLst/>
              <a:uLnTx/>
              <a:uFillTx/>
              <a:latin typeface="#9Slide05 SVNBulgary" pitchFamily="2" charset="0"/>
              <a:cs typeface="#9Slide04 Maitree SemiBold" panose="00000700000000000000" pitchFamily="2" charset="-34"/>
            </a:endParaRPr>
          </a:p>
        </p:txBody>
      </p:sp>
      <p:sp>
        <p:nvSpPr>
          <p:cNvPr id="2" name="Freeform 10">
            <a:extLst>
              <a:ext uri="{FF2B5EF4-FFF2-40B4-BE49-F238E27FC236}">
                <a16:creationId xmlns:a16="http://schemas.microsoft.com/office/drawing/2014/main" id="{4AA44BD8-3115-DCE9-7CA4-26B85CC09DC2}"/>
              </a:ext>
            </a:extLst>
          </p:cNvPr>
          <p:cNvSpPr/>
          <p:nvPr/>
        </p:nvSpPr>
        <p:spPr>
          <a:xfrm>
            <a:off x="1143000" y="144910"/>
            <a:ext cx="2971800" cy="4354448"/>
          </a:xfrm>
          <a:custGeom>
            <a:avLst/>
            <a:gdLst/>
            <a:ahLst/>
            <a:cxnLst/>
            <a:rect l="l" t="t" r="r" b="b"/>
            <a:pathLst>
              <a:path w="2391688" h="3603296">
                <a:moveTo>
                  <a:pt x="0" y="0"/>
                </a:moveTo>
                <a:lnTo>
                  <a:pt x="2391688" y="0"/>
                </a:lnTo>
                <a:lnTo>
                  <a:pt x="2391688" y="3603296"/>
                </a:lnTo>
                <a:lnTo>
                  <a:pt x="0" y="3603296"/>
                </a:lnTo>
                <a:lnTo>
                  <a:pt x="0" y="0"/>
                </a:lnTo>
                <a:close/>
              </a:path>
            </a:pathLst>
          </a:custGeom>
          <a:blipFill>
            <a:blip r:embed="rId5"/>
            <a:stretch>
              <a:fillRect/>
            </a:stretch>
          </a:blipFill>
        </p:spPr>
        <p:txBody>
          <a:bodyPr/>
          <a:lstStyle/>
          <a:p>
            <a:endParaRPr lang="en-US"/>
          </a:p>
        </p:txBody>
      </p:sp>
      <p:sp>
        <p:nvSpPr>
          <p:cNvPr id="7" name="Freeform 8">
            <a:extLst>
              <a:ext uri="{FF2B5EF4-FFF2-40B4-BE49-F238E27FC236}">
                <a16:creationId xmlns:a16="http://schemas.microsoft.com/office/drawing/2014/main" id="{732965AC-F809-DD57-AB92-C1FD19675543}"/>
              </a:ext>
            </a:extLst>
          </p:cNvPr>
          <p:cNvSpPr/>
          <p:nvPr/>
        </p:nvSpPr>
        <p:spPr>
          <a:xfrm>
            <a:off x="10210800" y="8724900"/>
            <a:ext cx="7696200" cy="1544444"/>
          </a:xfrm>
          <a:custGeom>
            <a:avLst/>
            <a:gdLst/>
            <a:ahLst/>
            <a:cxnLst/>
            <a:rect l="l" t="t" r="r" b="b"/>
            <a:pathLst>
              <a:path w="7315200" h="1306286">
                <a:moveTo>
                  <a:pt x="0" y="0"/>
                </a:moveTo>
                <a:lnTo>
                  <a:pt x="7315200" y="0"/>
                </a:lnTo>
                <a:lnTo>
                  <a:pt x="7315200" y="1306286"/>
                </a:lnTo>
                <a:lnTo>
                  <a:pt x="0" y="1306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a:extLst>
              <a:ext uri="{FF2B5EF4-FFF2-40B4-BE49-F238E27FC236}">
                <a16:creationId xmlns:a16="http://schemas.microsoft.com/office/drawing/2014/main" id="{99D4B2AB-EA3C-B835-D2F5-FAA6A7C51F9A}"/>
              </a:ext>
            </a:extLst>
          </p:cNvPr>
          <p:cNvSpPr/>
          <p:nvPr/>
        </p:nvSpPr>
        <p:spPr>
          <a:xfrm>
            <a:off x="601123" y="4715766"/>
            <a:ext cx="3059090" cy="5426324"/>
          </a:xfrm>
          <a:custGeom>
            <a:avLst/>
            <a:gdLst/>
            <a:ahLst/>
            <a:cxnLst/>
            <a:rect l="l" t="t" r="r" b="b"/>
            <a:pathLst>
              <a:path w="3059090" h="5426324">
                <a:moveTo>
                  <a:pt x="0" y="0"/>
                </a:moveTo>
                <a:lnTo>
                  <a:pt x="3059090" y="0"/>
                </a:lnTo>
                <a:lnTo>
                  <a:pt x="3059090" y="5426325"/>
                </a:lnTo>
                <a:lnTo>
                  <a:pt x="0" y="5426325"/>
                </a:lnTo>
                <a:lnTo>
                  <a:pt x="0" y="0"/>
                </a:lnTo>
                <a:close/>
              </a:path>
            </a:pathLst>
          </a:custGeom>
          <a:blipFill>
            <a:blip r:embed="rId8"/>
            <a:stretch>
              <a:fillRect/>
            </a:stretch>
          </a:blipFill>
        </p:spPr>
        <p:txBody>
          <a:bodyPr/>
          <a:lstStyle/>
          <a:p>
            <a:endParaRPr lang="en-US"/>
          </a:p>
        </p:txBody>
      </p:sp>
      <p:sp>
        <p:nvSpPr>
          <p:cNvPr id="13" name="Freeform 9">
            <a:extLst>
              <a:ext uri="{FF2B5EF4-FFF2-40B4-BE49-F238E27FC236}">
                <a16:creationId xmlns:a16="http://schemas.microsoft.com/office/drawing/2014/main" id="{F2186851-4E16-62B3-7CBB-8E4BFF73E4DA}"/>
              </a:ext>
            </a:extLst>
          </p:cNvPr>
          <p:cNvSpPr/>
          <p:nvPr/>
        </p:nvSpPr>
        <p:spPr>
          <a:xfrm>
            <a:off x="14102300" y="-47935"/>
            <a:ext cx="4215437" cy="3437589"/>
          </a:xfrm>
          <a:custGeom>
            <a:avLst/>
            <a:gdLst/>
            <a:ahLst/>
            <a:cxnLst/>
            <a:rect l="l" t="t" r="r" b="b"/>
            <a:pathLst>
              <a:path w="4215437" h="3437589">
                <a:moveTo>
                  <a:pt x="0" y="0"/>
                </a:moveTo>
                <a:lnTo>
                  <a:pt x="4215437" y="0"/>
                </a:lnTo>
                <a:lnTo>
                  <a:pt x="4215437" y="3437589"/>
                </a:lnTo>
                <a:lnTo>
                  <a:pt x="0" y="3437589"/>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326412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extLst>
              <a:ext uri="{96DAC541-7B7A-43D3-8B79-37D633B846F1}">
                <asvg:svgBlip xmlns:asvg="http://schemas.microsoft.com/office/drawing/2016/SVG/main" r:embed="rId4"/>
              </a:ext>
            </a:extLst>
          </a:blip>
          <a:srcRect/>
          <a:stretch>
            <a:fillRect t="-76000" b="-7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914400" y="3162300"/>
            <a:ext cx="1236199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0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0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0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0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0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kumimoji="0" lang="en-US" sz="8000" b="1" i="1"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3"/>
          <p:cNvSpPr/>
          <p:nvPr/>
        </p:nvSpPr>
        <p:spPr>
          <a:xfrm>
            <a:off x="10210800" y="1257300"/>
            <a:ext cx="7566216" cy="8900983"/>
          </a:xfrm>
          <a:custGeom>
            <a:avLst/>
            <a:gdLst/>
            <a:ahLst/>
            <a:cxnLst/>
            <a:rect l="l" t="t" r="r" b="b"/>
            <a:pathLst>
              <a:path w="4289616" h="4786183">
                <a:moveTo>
                  <a:pt x="0" y="0"/>
                </a:moveTo>
                <a:lnTo>
                  <a:pt x="4289616" y="0"/>
                </a:lnTo>
                <a:lnTo>
                  <a:pt x="4289616" y="4786183"/>
                </a:lnTo>
                <a:lnTo>
                  <a:pt x="0" y="478618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05722641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1. </a:t>
            </a:r>
            <a:r>
              <a:rPr lang="en-US" sz="6000" b="1" dirty="0" err="1">
                <a:solidFill>
                  <a:srgbClr val="C00000"/>
                </a:solidFill>
                <a:latin typeface="Times New Roman" panose="02020603050405020304" pitchFamily="18" charset="0"/>
                <a:cs typeface="Times New Roman" panose="02020603050405020304" pitchFamily="18" charset="0"/>
              </a:rPr>
              <a:t>Đọc</a:t>
            </a:r>
            <a:r>
              <a:rPr lang="en-US" sz="6000" b="1" dirty="0">
                <a:solidFill>
                  <a:srgbClr val="C00000"/>
                </a:solidFill>
                <a:latin typeface="Times New Roman" panose="02020603050405020304" pitchFamily="18" charset="0"/>
                <a:cs typeface="Times New Roman" panose="02020603050405020304" pitchFamily="18" charset="0"/>
              </a:rPr>
              <a:t> – </a:t>
            </a:r>
            <a:r>
              <a:rPr lang="en-US" sz="6000" b="1" dirty="0" err="1">
                <a:solidFill>
                  <a:srgbClr val="C00000"/>
                </a:solidFill>
                <a:latin typeface="Times New Roman" panose="02020603050405020304" pitchFamily="18" charset="0"/>
                <a:cs typeface="Times New Roman" panose="02020603050405020304" pitchFamily="18" charset="0"/>
              </a:rPr>
              <a:t>chú</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id="{AB1AC492-0C8C-40BA-69E5-82095DFE4BB0}"/>
              </a:ext>
            </a:extLst>
          </p:cNvPr>
          <p:cNvSpPr txBox="1"/>
          <p:nvPr/>
        </p:nvSpPr>
        <p:spPr>
          <a:xfrm>
            <a:off x="2514600" y="2552700"/>
            <a:ext cx="1268405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noProof="0" dirty="0">
                <a:solidFill>
                  <a:srgbClr val="0D0D0D"/>
                </a:solidFill>
                <a:latin typeface="Times New Roman" panose="02020603050405020304" pitchFamily="18" charset="0"/>
                <a:cs typeface="Times New Roman" panose="02020603050405020304" pitchFamily="18" charset="0"/>
              </a:rPr>
              <a:t>- </a:t>
            </a:r>
            <a:r>
              <a:rPr lang="en-US" sz="4000" noProof="0" dirty="0" err="1">
                <a:solidFill>
                  <a:srgbClr val="0D0D0D"/>
                </a:solidFill>
                <a:latin typeface="Times New Roman" panose="02020603050405020304" pitchFamily="18" charset="0"/>
                <a:cs typeface="Times New Roman" panose="02020603050405020304" pitchFamily="18" charset="0"/>
              </a:rPr>
              <a:t>Đọc</a:t>
            </a:r>
            <a:r>
              <a:rPr lang="en-US" sz="4000" noProof="0" dirty="0">
                <a:solidFill>
                  <a:srgbClr val="0D0D0D"/>
                </a:solidFill>
                <a:latin typeface="Times New Roman" panose="02020603050405020304" pitchFamily="18" charset="0"/>
                <a:cs typeface="Times New Roman" panose="02020603050405020304" pitchFamily="18" charset="0"/>
              </a:rPr>
              <a:t> </a:t>
            </a:r>
            <a:r>
              <a:rPr lang="en-US" sz="4000" noProof="0" dirty="0" err="1">
                <a:solidFill>
                  <a:srgbClr val="0D0D0D"/>
                </a:solidFill>
                <a:latin typeface="Times New Roman" panose="02020603050405020304" pitchFamily="18" charset="0"/>
                <a:cs typeface="Times New Roman" panose="02020603050405020304" pitchFamily="18" charset="0"/>
              </a:rPr>
              <a:t>nối</a:t>
            </a:r>
            <a:r>
              <a:rPr lang="en-US" sz="4000" noProof="0" dirty="0">
                <a:solidFill>
                  <a:srgbClr val="0D0D0D"/>
                </a:solidFill>
                <a:latin typeface="Times New Roman" panose="02020603050405020304" pitchFamily="18" charset="0"/>
                <a:cs typeface="Times New Roman" panose="02020603050405020304" pitchFamily="18" charset="0"/>
              </a:rPr>
              <a:t> </a:t>
            </a:r>
            <a:r>
              <a:rPr lang="en-US" sz="4000" noProof="0" dirty="0" err="1">
                <a:solidFill>
                  <a:srgbClr val="0D0D0D"/>
                </a:solidFill>
                <a:latin typeface="Times New Roman" panose="02020603050405020304" pitchFamily="18" charset="0"/>
                <a:cs typeface="Times New Roman" panose="02020603050405020304" pitchFamily="18" charset="0"/>
              </a:rPr>
              <a:t>tiếp</a:t>
            </a:r>
            <a:r>
              <a:rPr lang="en-US" sz="4000" dirty="0">
                <a:solidFill>
                  <a:srgbClr val="0D0D0D"/>
                </a:solidFill>
                <a:latin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cs typeface="Times New Roman" panose="02020603050405020304" pitchFamily="18" charset="0"/>
              </a:rPr>
              <a:t>đọc</a:t>
            </a:r>
            <a:r>
              <a:rPr lang="en-US" sz="4000" dirty="0">
                <a:solidFill>
                  <a:srgbClr val="0D0D0D"/>
                </a:solidFill>
                <a:latin typeface="Times New Roman" panose="02020603050405020304" pitchFamily="18" charset="0"/>
                <a:cs typeface="Times New Roman" panose="02020603050405020304" pitchFamily="18" charset="0"/>
              </a:rPr>
              <a:t> to, </a:t>
            </a:r>
            <a:r>
              <a:rPr lang="en-US" sz="4000" dirty="0" err="1">
                <a:solidFill>
                  <a:srgbClr val="0D0D0D"/>
                </a:solidFill>
                <a:latin typeface="Times New Roman" panose="02020603050405020304" pitchFamily="18" charset="0"/>
                <a:cs typeface="Times New Roman" panose="02020603050405020304" pitchFamily="18" charset="0"/>
              </a:rPr>
              <a:t>rõ</a:t>
            </a:r>
            <a:r>
              <a:rPr lang="en-US" sz="4000" dirty="0">
                <a:solidFill>
                  <a:srgbClr val="0D0D0D"/>
                </a:solidFill>
                <a:latin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cs typeface="Times New Roman" panose="02020603050405020304" pitchFamily="18" charset="0"/>
              </a:rPr>
              <a:t>ràng</a:t>
            </a:r>
            <a:r>
              <a:rPr lang="en-US" sz="4000" dirty="0">
                <a:solidFill>
                  <a:srgbClr val="0D0D0D"/>
                </a:solidFill>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Chú</a:t>
            </a:r>
            <a:r>
              <a:rPr kumimoji="0" lang="en-US" sz="4000" b="0" i="0"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ý </a:t>
            </a:r>
            <a:r>
              <a:rPr kumimoji="0" lang="en-US" sz="4000" b="0" i="0"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chiến</a:t>
            </a:r>
            <a:r>
              <a:rPr kumimoji="0" lang="en-US" sz="4000" b="0" i="0"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lược</a:t>
            </a:r>
            <a:r>
              <a:rPr kumimoji="0" lang="en-US" sz="4000" b="0" i="0"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đọc</a:t>
            </a:r>
            <a:r>
              <a:rPr kumimoji="0" lang="en-US" sz="4000" b="0" i="0"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Theo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dõi</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chú</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ý,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suy</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luận</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kết</a:t>
            </a:r>
            <a:r>
              <a:rPr kumimoji="0" lang="en-US" sz="4000" b="0" i="1" u="none" strike="noStrike" kern="1200" cap="none" spc="0" normalizeH="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srgbClr val="0D0D0D"/>
                </a:solidFill>
                <a:effectLst/>
                <a:uLnTx/>
                <a:uFillTx/>
                <a:latin typeface="Times New Roman" panose="02020603050405020304" pitchFamily="18" charset="0"/>
                <a:cs typeface="Times New Roman" panose="02020603050405020304" pitchFamily="18" charset="0"/>
              </a:rPr>
              <a:t>nối</a:t>
            </a:r>
            <a:endParaRPr kumimoji="0" lang="vi-VN" sz="4000" b="0" i="1"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8F70AC6-636D-0C45-D053-856BD8D5AE31}"/>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1. Đọc</a:t>
            </a:r>
            <a:endParaRPr kumimoji="0" 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grpSp>
        <p:nvGrpSpPr>
          <p:cNvPr id="8" name="Group 8"/>
          <p:cNvGrpSpPr/>
          <p:nvPr/>
        </p:nvGrpSpPr>
        <p:grpSpPr>
          <a:xfrm>
            <a:off x="914400" y="4492362"/>
            <a:ext cx="8151214" cy="5246370"/>
            <a:chOff x="0" y="0"/>
            <a:chExt cx="5513070" cy="3548380"/>
          </a:xfrm>
        </p:grpSpPr>
        <p:sp>
          <p:nvSpPr>
            <p:cNvPr id="4"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27712" b="-27712"/>
              </a:stretch>
            </a:blipFill>
          </p:spPr>
          <p:txBody>
            <a:bodyPr/>
            <a:lstStyle/>
            <a:p>
              <a:endParaRPr lang="en-US"/>
            </a:p>
          </p:txBody>
        </p:sp>
      </p:gr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Chú</a:t>
            </a:r>
            <a:r>
              <a:rPr kumimoji="0" lang="nl-NL"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thích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itle 4">
            <a:extLst>
              <a:ext uri="{FF2B5EF4-FFF2-40B4-BE49-F238E27FC236}">
                <a16:creationId xmlns:a16="http://schemas.microsoft.com/office/drawing/2014/main" id="{AD585C3D-1A9C-DDA8-F85B-CD2699404612}"/>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 </a:t>
            </a:r>
            <a:r>
              <a:rPr lang="en-US" sz="6000" b="1" dirty="0" err="1">
                <a:solidFill>
                  <a:prstClr val="black"/>
                </a:solidFill>
                <a:latin typeface="Times New Roman" panose="02020603050405020304" pitchFamily="18" charset="0"/>
                <a:cs typeface="Times New Roman" panose="02020603050405020304" pitchFamily="18" charset="0"/>
              </a:rPr>
              <a:t>chú</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DABF9D25-A202-EE80-9435-3A5C1CAD2956}"/>
              </a:ext>
            </a:extLst>
          </p:cNvPr>
          <p:cNvPicPr>
            <a:picLocks noChangeAspect="1"/>
          </p:cNvPicPr>
          <p:nvPr/>
        </p:nvPicPr>
        <p:blipFill>
          <a:blip r:embed="rId3"/>
          <a:stretch>
            <a:fillRect/>
          </a:stretch>
        </p:blipFill>
        <p:spPr>
          <a:xfrm>
            <a:off x="8019696" y="2095500"/>
            <a:ext cx="5537806" cy="8008676"/>
          </a:xfrm>
          <a:prstGeom prst="rect">
            <a:avLst/>
          </a:prstGeom>
        </p:spPr>
      </p:pic>
      <p:sp>
        <p:nvSpPr>
          <p:cNvPr id="2" name="Freeform 3"/>
          <p:cNvSpPr/>
          <p:nvPr/>
        </p:nvSpPr>
        <p:spPr>
          <a:xfrm>
            <a:off x="0" y="6648530"/>
            <a:ext cx="5723124" cy="3691415"/>
          </a:xfrm>
          <a:custGeom>
            <a:avLst/>
            <a:gdLst/>
            <a:ahLst/>
            <a:cxnLst/>
            <a:rect l="l" t="t" r="r" b="b"/>
            <a:pathLst>
              <a:path w="5723124" h="3691415">
                <a:moveTo>
                  <a:pt x="0" y="0"/>
                </a:moveTo>
                <a:lnTo>
                  <a:pt x="5723124" y="0"/>
                </a:lnTo>
                <a:lnTo>
                  <a:pt x="5723124" y="3691415"/>
                </a:lnTo>
                <a:lnTo>
                  <a:pt x="0" y="3691415"/>
                </a:lnTo>
                <a:lnTo>
                  <a:pt x="0" y="0"/>
                </a:lnTo>
                <a:close/>
              </a:path>
            </a:pathLst>
          </a:custGeom>
          <a:blipFill>
            <a:blip r:embed="rId4"/>
            <a:stretch>
              <a:fillRect/>
            </a:stretch>
          </a:blipFill>
        </p:spPr>
        <p:txBody>
          <a:bodyPr/>
          <a:lstStyle/>
          <a:p>
            <a:endParaRPr lang="en-US"/>
          </a:p>
        </p:txBody>
      </p:sp>
      <p:sp>
        <p:nvSpPr>
          <p:cNvPr id="6" name="Freeform 5"/>
          <p:cNvSpPr/>
          <p:nvPr/>
        </p:nvSpPr>
        <p:spPr>
          <a:xfrm>
            <a:off x="4419600" y="7277100"/>
            <a:ext cx="2667000" cy="2988109"/>
          </a:xfrm>
          <a:custGeom>
            <a:avLst/>
            <a:gdLst/>
            <a:ahLst/>
            <a:cxnLst/>
            <a:rect l="l" t="t" r="r" b="b"/>
            <a:pathLst>
              <a:path w="3775221" h="4553030">
                <a:moveTo>
                  <a:pt x="0" y="0"/>
                </a:moveTo>
                <a:lnTo>
                  <a:pt x="3775221" y="0"/>
                </a:lnTo>
                <a:lnTo>
                  <a:pt x="3775221" y="4553030"/>
                </a:lnTo>
                <a:lnTo>
                  <a:pt x="0" y="455303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4667612" y="1579425"/>
            <a:ext cx="2372923" cy="2938604"/>
          </a:xfrm>
          <a:custGeom>
            <a:avLst/>
            <a:gdLst/>
            <a:ahLst/>
            <a:cxnLst/>
            <a:rect l="l" t="t" r="r" b="b"/>
            <a:pathLst>
              <a:path w="2372923" h="2938604">
                <a:moveTo>
                  <a:pt x="0" y="0"/>
                </a:moveTo>
                <a:lnTo>
                  <a:pt x="2372923" y="0"/>
                </a:lnTo>
                <a:lnTo>
                  <a:pt x="2372923" y="2938604"/>
                </a:lnTo>
                <a:lnTo>
                  <a:pt x="0" y="293860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2484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6629400" y="2857500"/>
            <a:ext cx="10972800" cy="4832092"/>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Trần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Quốc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Vượng</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(1934 – 2005)</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Quê</a:t>
            </a:r>
            <a:r>
              <a:rPr lang="en-US" sz="44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Hà Nam</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góp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xây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khảo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4" name="Group 2"/>
          <p:cNvGrpSpPr>
            <a:grpSpLocks noChangeAspect="1"/>
          </p:cNvGrpSpPr>
          <p:nvPr/>
        </p:nvGrpSpPr>
        <p:grpSpPr>
          <a:xfrm>
            <a:off x="1143000" y="2528475"/>
            <a:ext cx="5131910" cy="7247865"/>
            <a:chOff x="0" y="0"/>
            <a:chExt cx="3267456" cy="4614672"/>
          </a:xfrm>
        </p:grpSpPr>
        <p:sp>
          <p:nvSpPr>
            <p:cNvPr id="5"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txBody>
            <a:bodyPr/>
            <a:lstStyle/>
            <a:p>
              <a:endParaRPr lang="en-US"/>
            </a:p>
          </p:txBody>
        </p:sp>
        <p:sp>
          <p:nvSpPr>
            <p:cNvPr id="6"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4"/>
              <a:stretch>
                <a:fillRect l="-58954" r="-58954"/>
              </a:stretch>
            </a:blipFill>
          </p:spPr>
          <p:txBody>
            <a:bodyPr/>
            <a:lstStyle/>
            <a:p>
              <a:endParaRPr lang="en-US"/>
            </a:p>
          </p:txBody>
        </p:sp>
      </p:grpSp>
      <p:sp>
        <p:nvSpPr>
          <p:cNvPr id="8" name="Freeform 7"/>
          <p:cNvSpPr/>
          <p:nvPr/>
        </p:nvSpPr>
        <p:spPr>
          <a:xfrm>
            <a:off x="16060835" y="-890667"/>
            <a:ext cx="3082729" cy="3148129"/>
          </a:xfrm>
          <a:custGeom>
            <a:avLst/>
            <a:gdLst/>
            <a:ahLst/>
            <a:cxnLst/>
            <a:rect l="l" t="t" r="r" b="b"/>
            <a:pathLst>
              <a:path w="2168329" h="2195776">
                <a:moveTo>
                  <a:pt x="0" y="0"/>
                </a:moveTo>
                <a:lnTo>
                  <a:pt x="2168328" y="0"/>
                </a:lnTo>
                <a:lnTo>
                  <a:pt x="2168328" y="2195776"/>
                </a:lnTo>
                <a:lnTo>
                  <a:pt x="0" y="21957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412A9E7-F663-ED2D-CAAD-FC89E12C7E5B}"/>
              </a:ext>
            </a:extLst>
          </p:cNvPr>
          <p:cNvPicPr>
            <a:picLocks noChangeAspect="1"/>
          </p:cNvPicPr>
          <p:nvPr/>
        </p:nvPicPr>
        <p:blipFill>
          <a:blip r:embed="rId3"/>
          <a:srcRect l="5076" r="-5076" b="43491"/>
          <a:stretch/>
        </p:blipFill>
        <p:spPr>
          <a:xfrm>
            <a:off x="20" y="10"/>
            <a:ext cx="6004538" cy="5083329"/>
          </a:xfrm>
          <a:prstGeom prst="rect">
            <a:avLst/>
          </a:prstGeom>
        </p:spPr>
      </p:pic>
      <p:pic>
        <p:nvPicPr>
          <p:cNvPr id="3" name="Picture 2">
            <a:extLst>
              <a:ext uri="{FF2B5EF4-FFF2-40B4-BE49-F238E27FC236}">
                <a16:creationId xmlns:a16="http://schemas.microsoft.com/office/drawing/2014/main" id="{6E51EC73-A84B-F027-3C60-34184C95AD69}"/>
              </a:ext>
            </a:extLst>
          </p:cNvPr>
          <p:cNvPicPr>
            <a:picLocks noChangeAspect="1"/>
          </p:cNvPicPr>
          <p:nvPr/>
        </p:nvPicPr>
        <p:blipFill>
          <a:blip r:embed="rId4"/>
          <a:srcRect l="-839" t="1337" r="839" b="42154"/>
          <a:stretch/>
        </p:blipFill>
        <p:spPr>
          <a:xfrm>
            <a:off x="20" y="5203653"/>
            <a:ext cx="6004538" cy="5083339"/>
          </a:xfrm>
          <a:prstGeom prst="rect">
            <a:avLst/>
          </a:prstGeom>
        </p:spPr>
      </p:pic>
      <p:pic>
        <p:nvPicPr>
          <p:cNvPr id="5" name="Picture 4">
            <a:extLst>
              <a:ext uri="{FF2B5EF4-FFF2-40B4-BE49-F238E27FC236}">
                <a16:creationId xmlns:a16="http://schemas.microsoft.com/office/drawing/2014/main" id="{E045AD69-B400-0E88-2F92-9B80A8B1EB48}"/>
              </a:ext>
            </a:extLst>
          </p:cNvPr>
          <p:cNvPicPr>
            <a:picLocks noChangeAspect="1"/>
          </p:cNvPicPr>
          <p:nvPr/>
        </p:nvPicPr>
        <p:blipFill>
          <a:blip r:embed="rId5"/>
          <a:srcRect l="8569" r="8112" b="-2"/>
          <a:stretch/>
        </p:blipFill>
        <p:spPr>
          <a:xfrm>
            <a:off x="6141718" y="10"/>
            <a:ext cx="6021071" cy="10286990"/>
          </a:xfrm>
          <a:prstGeom prst="rect">
            <a:avLst/>
          </a:prstGeom>
        </p:spPr>
      </p:pic>
      <p:pic>
        <p:nvPicPr>
          <p:cNvPr id="4" name="Picture 3">
            <a:extLst>
              <a:ext uri="{FF2B5EF4-FFF2-40B4-BE49-F238E27FC236}">
                <a16:creationId xmlns:a16="http://schemas.microsoft.com/office/drawing/2014/main" id="{CD66D205-AA61-790B-7A38-D35CB36714F0}"/>
              </a:ext>
            </a:extLst>
          </p:cNvPr>
          <p:cNvPicPr>
            <a:picLocks noChangeAspect="1"/>
          </p:cNvPicPr>
          <p:nvPr/>
        </p:nvPicPr>
        <p:blipFill>
          <a:blip r:embed="rId6"/>
          <a:srcRect t="17105" b="27324"/>
          <a:stretch/>
        </p:blipFill>
        <p:spPr>
          <a:xfrm>
            <a:off x="12283440" y="10"/>
            <a:ext cx="6004558" cy="5074910"/>
          </a:xfrm>
          <a:prstGeom prst="rect">
            <a:avLst/>
          </a:prstGeom>
        </p:spPr>
      </p:pic>
      <p:pic>
        <p:nvPicPr>
          <p:cNvPr id="2" name="Picture 1">
            <a:extLst>
              <a:ext uri="{FF2B5EF4-FFF2-40B4-BE49-F238E27FC236}">
                <a16:creationId xmlns:a16="http://schemas.microsoft.com/office/drawing/2014/main" id="{C421EB13-ED6F-E499-368B-938A1DF3BA1B}"/>
              </a:ext>
            </a:extLst>
          </p:cNvPr>
          <p:cNvPicPr>
            <a:picLocks noChangeAspect="1"/>
          </p:cNvPicPr>
          <p:nvPr/>
        </p:nvPicPr>
        <p:blipFill>
          <a:blip r:embed="rId7"/>
          <a:srcRect l="3644" t="23316" r="12533" b="23316"/>
          <a:stretch/>
        </p:blipFill>
        <p:spPr>
          <a:xfrm>
            <a:off x="12299949" y="5203653"/>
            <a:ext cx="5988051" cy="5083339"/>
          </a:xfrm>
          <a:prstGeom prst="rect">
            <a:avLst/>
          </a:prstGeom>
        </p:spPr>
      </p:pic>
    </p:spTree>
    <p:extLst>
      <p:ext uri="{BB962C8B-B14F-4D97-AF65-F5344CB8AC3E}">
        <p14:creationId xmlns:p14="http://schemas.microsoft.com/office/powerpoint/2010/main" val="293593168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5714999" y="2549575"/>
            <a:ext cx="6858001" cy="769441"/>
          </a:xfrm>
          <a:prstGeom prst="rect">
            <a:avLst/>
          </a:prstGeom>
          <a:noFill/>
          <a:ln>
            <a:noFill/>
          </a:ln>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5" name="Rectangle 4">
            <a:extLst>
              <a:ext uri="{FF2B5EF4-FFF2-40B4-BE49-F238E27FC236}">
                <a16:creationId xmlns:a16="http://schemas.microsoft.com/office/drawing/2014/main" id="{64ACDA14-75F2-76D5-7EFE-D72CD4EBBDEE}"/>
              </a:ext>
            </a:extLst>
          </p:cNvPr>
          <p:cNvSpPr/>
          <p:nvPr/>
        </p:nvSpPr>
        <p:spPr>
          <a:xfrm>
            <a:off x="938561" y="4381500"/>
            <a:ext cx="5257800" cy="4832092"/>
          </a:xfrm>
          <a:prstGeom prst="rect">
            <a:avLst/>
          </a:prstGeom>
          <a:noFill/>
          <a:ln>
            <a:noFill/>
          </a:ln>
        </p:spPr>
        <p:txBody>
          <a:bodyPr wrap="square">
            <a:spAutoFit/>
          </a:bodyPr>
          <a:lstStyle/>
          <a:p>
            <a:pPr lvl="0" algn="just" defTabSz="1371600">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tòi</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suy</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ngẫm</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Vượng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NXB Văn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nghệ</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Hà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2000, tr.578-584</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7" name="Rectangle 6">
            <a:extLst>
              <a:ext uri="{FF2B5EF4-FFF2-40B4-BE49-F238E27FC236}">
                <a16:creationId xmlns:a16="http://schemas.microsoft.com/office/drawing/2014/main" id="{B86885FB-8707-0158-F86A-C1A67B9E4C5F}"/>
              </a:ext>
            </a:extLst>
          </p:cNvPr>
          <p:cNvSpPr/>
          <p:nvPr/>
        </p:nvSpPr>
        <p:spPr>
          <a:xfrm>
            <a:off x="12801600" y="5397162"/>
            <a:ext cx="4724400" cy="2800767"/>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Chủ</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hoá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7"/>
          <p:cNvSpPr/>
          <p:nvPr/>
        </p:nvSpPr>
        <p:spPr>
          <a:xfrm>
            <a:off x="6934200" y="3697998"/>
            <a:ext cx="4876800" cy="6589002"/>
          </a:xfrm>
          <a:custGeom>
            <a:avLst/>
            <a:gdLst/>
            <a:ahLst/>
            <a:cxnLst/>
            <a:rect l="l" t="t" r="r" b="b"/>
            <a:pathLst>
              <a:path w="2845765" h="3719954">
                <a:moveTo>
                  <a:pt x="0" y="0"/>
                </a:moveTo>
                <a:lnTo>
                  <a:pt x="2845765" y="0"/>
                </a:lnTo>
                <a:lnTo>
                  <a:pt x="2845765" y="3719954"/>
                </a:lnTo>
                <a:lnTo>
                  <a:pt x="0" y="3719954"/>
                </a:lnTo>
                <a:lnTo>
                  <a:pt x="0" y="0"/>
                </a:lnTo>
                <a:close/>
              </a:path>
            </a:pathLst>
          </a:custGeom>
          <a:blipFill>
            <a:blip r:embed="rId3"/>
            <a:stretch>
              <a:fillRect/>
            </a:stretch>
          </a:blipFill>
        </p:spPr>
        <p:txBody>
          <a:bodyPr/>
          <a:lstStyle/>
          <a:p>
            <a:endParaRPr lang="en-US"/>
          </a:p>
        </p:txBody>
      </p:sp>
      <p:sp>
        <p:nvSpPr>
          <p:cNvPr id="8" name="Rectangle 7">
            <a:extLst>
              <a:ext uri="{FF2B5EF4-FFF2-40B4-BE49-F238E27FC236}">
                <a16:creationId xmlns:a16="http://schemas.microsoft.com/office/drawing/2014/main" id="{F812C2E8-678B-9A67-DA7D-222111CDF9AD}"/>
              </a:ext>
            </a:extLst>
          </p:cNvPr>
          <p:cNvSpPr/>
          <p:nvPr/>
        </p:nvSpPr>
        <p:spPr>
          <a:xfrm>
            <a:off x="12801600" y="3970109"/>
            <a:ext cx="4724400" cy="769441"/>
          </a:xfrm>
          <a:prstGeom prst="rect">
            <a:avLst/>
          </a:prstGeom>
          <a:noFill/>
          <a:ln>
            <a:noFill/>
          </a:ln>
        </p:spPr>
        <p:txBody>
          <a:bodyPr wrap="square">
            <a:spAutoFit/>
          </a:bodyPr>
          <a:lstStyle/>
          <a:p>
            <a:pPr lvl="0" algn="just" defTabSz="1371600">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tài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6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1500" y="265242"/>
            <a:ext cx="6858001" cy="769441"/>
          </a:xfrm>
          <a:prstGeom prst="rect">
            <a:avLst/>
          </a:prstGeom>
          <a:noFill/>
          <a:ln>
            <a:noFill/>
          </a:ln>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cục</a:t>
            </a:r>
            <a:endParaRPr kumimoji="0" lang="en-US" sz="4400" i="0" u="none" strike="noStrike" kern="1200" cap="none" spc="0" normalizeH="0" baseline="0" noProof="0" dirty="0">
              <a:ln>
                <a:noFill/>
              </a:ln>
              <a:solidFill>
                <a:prstClr val="black"/>
              </a:solidFill>
              <a:effectLst/>
              <a:uLnTx/>
              <a:uFillTx/>
              <a:latin typeface="Calibri"/>
            </a:endParaRPr>
          </a:p>
        </p:txBody>
      </p:sp>
      <p:sp>
        <p:nvSpPr>
          <p:cNvPr id="8" name="Rectangle 7">
            <a:extLst>
              <a:ext uri="{FF2B5EF4-FFF2-40B4-BE49-F238E27FC236}">
                <a16:creationId xmlns:a16="http://schemas.microsoft.com/office/drawing/2014/main" id="{E306BD2F-7351-6B29-F1F2-6B999603400F}"/>
              </a:ext>
            </a:extLst>
          </p:cNvPr>
          <p:cNvSpPr/>
          <p:nvPr/>
        </p:nvSpPr>
        <p:spPr>
          <a:xfrm>
            <a:off x="381000" y="1373237"/>
            <a:ext cx="3771900" cy="7540526"/>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đầu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tuy</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gần</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xa…):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phú</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mọi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nỗ</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A2BEEF5-5478-5E4A-AB29-CC6FE767CC06}"/>
              </a:ext>
            </a:extLst>
          </p:cNvPr>
          <p:cNvSpPr/>
          <p:nvPr/>
        </p:nvSpPr>
        <p:spPr>
          <a:xfrm>
            <a:off x="4480933" y="1373237"/>
            <a:ext cx="4191000" cy="7540526"/>
          </a:xfrm>
          <a:prstGeom prst="rect">
            <a:avLst/>
          </a:prstGeom>
          <a:solidFill>
            <a:schemeClr val="accent1">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2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tục</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thờ</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cối</a:t>
            </a:r>
            <a:r>
              <a:rPr lang="en-US" sz="44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 Á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hòa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Nam)</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7FC0EA55-0561-196D-B5AA-ED9F98D50F4C}"/>
              </a:ext>
            </a:extLst>
          </p:cNvPr>
          <p:cNvSpPr/>
          <p:nvPr/>
        </p:nvSpPr>
        <p:spPr>
          <a:xfrm>
            <a:off x="9009258" y="1373237"/>
            <a:ext cx="5278241" cy="7540526"/>
          </a:xfrm>
          <a:prstGeom prst="rect">
            <a:avLst/>
          </a:prstGeom>
          <a:solidFill>
            <a:schemeClr val="accent3">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đến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cơ</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chế</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thị</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tạo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hòa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nền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Trung Hoa,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 (qua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chứng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cụ</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FF591E2-A98F-AACC-A560-42FD746863F5}"/>
              </a:ext>
            </a:extLst>
          </p:cNvPr>
          <p:cNvSpPr/>
          <p:nvPr/>
        </p:nvSpPr>
        <p:spPr>
          <a:xfrm>
            <a:off x="14611814" y="1373237"/>
            <a:ext cx="3352801" cy="3477875"/>
          </a:xfrm>
          <a:prstGeom prst="rect">
            <a:avLst/>
          </a:prstGeom>
          <a:solidFill>
            <a:schemeClr val="accent5">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còn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thú</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nền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Nam</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Freeform 4">
            <a:extLst>
              <a:ext uri="{FF2B5EF4-FFF2-40B4-BE49-F238E27FC236}">
                <a16:creationId xmlns:a16="http://schemas.microsoft.com/office/drawing/2014/main" id="{216DDC48-93F7-87F5-0215-9C16E0461FB3}"/>
              </a:ext>
            </a:extLst>
          </p:cNvPr>
          <p:cNvSpPr/>
          <p:nvPr/>
        </p:nvSpPr>
        <p:spPr>
          <a:xfrm>
            <a:off x="13745437" y="5748322"/>
            <a:ext cx="4357169" cy="4697757"/>
          </a:xfrm>
          <a:custGeom>
            <a:avLst/>
            <a:gdLst/>
            <a:ahLst/>
            <a:cxnLst/>
            <a:rect l="l" t="t" r="r" b="b"/>
            <a:pathLst>
              <a:path w="4357169" h="4697757">
                <a:moveTo>
                  <a:pt x="0" y="0"/>
                </a:moveTo>
                <a:lnTo>
                  <a:pt x="4357170" y="0"/>
                </a:lnTo>
                <a:lnTo>
                  <a:pt x="4357170" y="4697756"/>
                </a:lnTo>
                <a:lnTo>
                  <a:pt x="0" y="469775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1266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76000" b="-7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8610600" y="2933700"/>
            <a:ext cx="922020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Phá</a:t>
            </a: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văn</a:t>
            </a:r>
            <a:r>
              <a:rPr kumimoji="0" lang="en-US" sz="80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0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kumimoji="0" lang="en-US" sz="8000" b="1" i="1"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5"/>
          <p:cNvSpPr/>
          <p:nvPr/>
        </p:nvSpPr>
        <p:spPr>
          <a:xfrm>
            <a:off x="228600" y="1678245"/>
            <a:ext cx="8610600" cy="8534400"/>
          </a:xfrm>
          <a:custGeom>
            <a:avLst/>
            <a:gdLst/>
            <a:ahLst/>
            <a:cxnLst/>
            <a:rect l="l" t="t" r="r" b="b"/>
            <a:pathLst>
              <a:path w="5175849" h="4114800">
                <a:moveTo>
                  <a:pt x="0" y="0"/>
                </a:moveTo>
                <a:lnTo>
                  <a:pt x="5175849" y="0"/>
                </a:lnTo>
                <a:lnTo>
                  <a:pt x="5175849"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870651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93584-F143-41F2-15DC-C8903E5C57F0}"/>
              </a:ext>
            </a:extLst>
          </p:cNvPr>
          <p:cNvPicPr>
            <a:picLocks noChangeAspect="1"/>
          </p:cNvPicPr>
          <p:nvPr/>
        </p:nvPicPr>
        <p:blipFill>
          <a:blip r:embed="rId3"/>
          <a:srcRect r="495" b="-2"/>
          <a:stretch/>
        </p:blipFill>
        <p:spPr>
          <a:xfrm>
            <a:off x="11046117" y="-27"/>
            <a:ext cx="7241883" cy="1028699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a:extLst>
              <a:ext uri="{FF2B5EF4-FFF2-40B4-BE49-F238E27FC236}">
                <a16:creationId xmlns:a16="http://schemas.microsoft.com/office/drawing/2014/main" id="{569A006E-A7D3-D712-D114-EACDEE55F5DA}"/>
              </a:ext>
            </a:extLst>
          </p:cNvPr>
          <p:cNvPicPr>
            <a:picLocks noChangeAspect="1"/>
          </p:cNvPicPr>
          <p:nvPr/>
        </p:nvPicPr>
        <p:blipFill>
          <a:blip r:embed="rId4"/>
          <a:srcRect l="13792" r="13791" b="-2"/>
          <a:stretch/>
        </p:blipFill>
        <p:spPr>
          <a:xfrm>
            <a:off x="4679040" y="27"/>
            <a:ext cx="7449435" cy="1028699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4" name="TextBox 3">
            <a:extLst>
              <a:ext uri="{FF2B5EF4-FFF2-40B4-BE49-F238E27FC236}">
                <a16:creationId xmlns:a16="http://schemas.microsoft.com/office/drawing/2014/main" id="{1EF534A3-3DC5-34C8-5DD4-A62C8182959A}"/>
              </a:ext>
            </a:extLst>
          </p:cNvPr>
          <p:cNvSpPr txBox="1"/>
          <p:nvPr/>
        </p:nvSpPr>
        <p:spPr>
          <a:xfrm>
            <a:off x="457200" y="2552700"/>
            <a:ext cx="4835696" cy="5878188"/>
          </a:xfrm>
          <a:prstGeom prst="rect">
            <a:avLst/>
          </a:prstGeom>
        </p:spPr>
        <p:txBody>
          <a:bodyPr vert="horz" lIns="91440" tIns="45720" rIns="91440" bIns="45720" rtlCol="0">
            <a:noAutofit/>
          </a:bodyPr>
          <a:lstStyle/>
          <a:p>
            <a:pPr marR="0" lvl="0" algn="just" fontAlgn="auto">
              <a:lnSpc>
                <a:spcPct val="90000"/>
              </a:lnSpc>
              <a:spcBef>
                <a:spcPts val="0"/>
              </a:spcBef>
              <a:spcAft>
                <a:spcPts val="600"/>
              </a:spcAft>
              <a:buClrTx/>
              <a:buSzTx/>
              <a:tabLst/>
              <a:defRPr/>
            </a:pPr>
            <a:r>
              <a:rPr lang="en-US" sz="4400" b="1" noProof="0" dirty="0">
                <a:latin typeface="#9Slide03 Arima Madurai Bold" panose="00000800000000000000" pitchFamily="2" charset="0"/>
                <a:cs typeface="#9Slide03 Arima Madurai Bold" panose="00000800000000000000" pitchFamily="2" charset="0"/>
              </a:rPr>
              <a:t>Trong </a:t>
            </a:r>
            <a:r>
              <a:rPr lang="en-US" sz="4400" b="1" noProof="0" dirty="0" err="1">
                <a:latin typeface="#9Slide03 Arima Madurai Bold" panose="00000800000000000000" pitchFamily="2" charset="0"/>
                <a:cs typeface="#9Slide03 Arima Madurai Bold" panose="00000800000000000000" pitchFamily="2" charset="0"/>
              </a:rPr>
              <a:t>bối</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cảnh</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đời</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sống</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hiện</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đại</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việc</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tạo</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ra</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một</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không</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gian</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cư</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trú</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gần</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gũi</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thân</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thiện</a:t>
            </a:r>
            <a:r>
              <a:rPr lang="en-US" sz="4400" b="1" noProof="0" dirty="0">
                <a:latin typeface="#9Slide03 Arima Madurai Bold" panose="00000800000000000000" pitchFamily="2" charset="0"/>
                <a:cs typeface="#9Slide03 Arima Madurai Bold" panose="00000800000000000000" pitchFamily="2" charset="0"/>
              </a:rPr>
              <a:t> </a:t>
            </a:r>
            <a:r>
              <a:rPr lang="en-US" sz="4400" b="1" noProof="0" dirty="0" err="1">
                <a:latin typeface="#9Slide03 Arima Madurai Bold" panose="00000800000000000000" pitchFamily="2" charset="0"/>
                <a:cs typeface="#9Slide03 Arima Madurai Bold" panose="00000800000000000000" pitchFamily="2" charset="0"/>
              </a:rPr>
              <a:t>với</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thiên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nhiên</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có</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thể</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gặp</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phải</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những</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thách</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thức</a:t>
            </a:r>
            <a:r>
              <a:rPr lang="en-US" sz="4400" b="1" dirty="0">
                <a:latin typeface="#9Slide03 Arima Madurai Bold" panose="00000800000000000000" pitchFamily="2" charset="0"/>
                <a:cs typeface="#9Slide03 Arima Madurai Bold" panose="00000800000000000000" pitchFamily="2" charset="0"/>
              </a:rPr>
              <a:t> </a:t>
            </a:r>
            <a:r>
              <a:rPr lang="en-US" sz="4400" b="1" dirty="0" err="1">
                <a:latin typeface="#9Slide03 Arima Madurai Bold" panose="00000800000000000000" pitchFamily="2" charset="0"/>
                <a:cs typeface="#9Slide03 Arima Madurai Bold" panose="00000800000000000000" pitchFamily="2" charset="0"/>
              </a:rPr>
              <a:t>gì</a:t>
            </a:r>
            <a:r>
              <a:rPr lang="en-US" sz="4400" b="1" dirty="0">
                <a:latin typeface="#9Slide03 Arima Madurai Bold" panose="00000800000000000000" pitchFamily="2" charset="0"/>
                <a:cs typeface="#9Slide03 Arima Madurai Bold" panose="00000800000000000000" pitchFamily="2" charset="0"/>
              </a:rPr>
              <a:t>?</a:t>
            </a:r>
            <a:endParaRPr kumimoji="0" lang="en-US" sz="4400" b="1" i="0" u="none" strike="noStrike" cap="none" spc="0" normalizeH="0" baseline="0" noProof="0" dirty="0">
              <a:ln>
                <a:noFill/>
              </a:ln>
              <a:effectLst/>
              <a:uLnTx/>
              <a:uFillTx/>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30656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E732E-4532-3014-8222-A8BB2FFBD744}"/>
              </a:ext>
            </a:extLst>
          </p:cNvPr>
          <p:cNvPicPr>
            <a:picLocks noChangeAspect="1"/>
          </p:cNvPicPr>
          <p:nvPr/>
        </p:nvPicPr>
        <p:blipFill>
          <a:blip r:embed="rId3"/>
          <a:stretch>
            <a:fillRect/>
          </a:stretch>
        </p:blipFill>
        <p:spPr>
          <a:xfrm>
            <a:off x="838200" y="0"/>
            <a:ext cx="7222508" cy="10287000"/>
          </a:xfrm>
          <a:prstGeom prst="rect">
            <a:avLst/>
          </a:prstGeom>
        </p:spPr>
      </p:pic>
      <p:pic>
        <p:nvPicPr>
          <p:cNvPr id="4" name="Picture 3">
            <a:extLst>
              <a:ext uri="{FF2B5EF4-FFF2-40B4-BE49-F238E27FC236}">
                <a16:creationId xmlns:a16="http://schemas.microsoft.com/office/drawing/2014/main" id="{0259D7D5-FEAD-A4B9-86A3-3257DB4FFDD3}"/>
              </a:ext>
            </a:extLst>
          </p:cNvPr>
          <p:cNvPicPr>
            <a:picLocks noChangeAspect="1"/>
          </p:cNvPicPr>
          <p:nvPr/>
        </p:nvPicPr>
        <p:blipFill>
          <a:blip r:embed="rId4"/>
          <a:stretch>
            <a:fillRect/>
          </a:stretch>
        </p:blipFill>
        <p:spPr>
          <a:xfrm>
            <a:off x="9296400" y="0"/>
            <a:ext cx="7249140" cy="10287000"/>
          </a:xfrm>
          <a:prstGeom prst="rect">
            <a:avLst/>
          </a:prstGeom>
        </p:spPr>
      </p:pic>
    </p:spTree>
    <p:extLst>
      <p:ext uri="{BB962C8B-B14F-4D97-AF65-F5344CB8AC3E}">
        <p14:creationId xmlns:p14="http://schemas.microsoft.com/office/powerpoint/2010/main" val="25007151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7BDAB-1E49-17B5-D698-ED6EC7A257B5}"/>
              </a:ext>
            </a:extLst>
          </p:cNvPr>
          <p:cNvPicPr>
            <a:picLocks noChangeAspect="1"/>
          </p:cNvPicPr>
          <p:nvPr/>
        </p:nvPicPr>
        <p:blipFill>
          <a:blip r:embed="rId3"/>
          <a:stretch>
            <a:fillRect/>
          </a:stretch>
        </p:blipFill>
        <p:spPr>
          <a:xfrm>
            <a:off x="1143000" y="11430"/>
            <a:ext cx="7210697" cy="10287000"/>
          </a:xfrm>
          <a:prstGeom prst="rect">
            <a:avLst/>
          </a:prstGeom>
        </p:spPr>
      </p:pic>
      <p:pic>
        <p:nvPicPr>
          <p:cNvPr id="5" name="Picture 4">
            <a:extLst>
              <a:ext uri="{FF2B5EF4-FFF2-40B4-BE49-F238E27FC236}">
                <a16:creationId xmlns:a16="http://schemas.microsoft.com/office/drawing/2014/main" id="{CCA1C233-299B-5C8C-78D7-B06068CEE09D}"/>
              </a:ext>
            </a:extLst>
          </p:cNvPr>
          <p:cNvPicPr>
            <a:picLocks noChangeAspect="1"/>
          </p:cNvPicPr>
          <p:nvPr/>
        </p:nvPicPr>
        <p:blipFill>
          <a:blip r:embed="rId4"/>
          <a:stretch>
            <a:fillRect/>
          </a:stretch>
        </p:blipFill>
        <p:spPr>
          <a:xfrm>
            <a:off x="9601200" y="11430"/>
            <a:ext cx="7198282" cy="10287000"/>
          </a:xfrm>
          <a:prstGeom prst="rect">
            <a:avLst/>
          </a:prstGeom>
        </p:spPr>
      </p:pic>
    </p:spTree>
    <p:extLst>
      <p:ext uri="{BB962C8B-B14F-4D97-AF65-F5344CB8AC3E}">
        <p14:creationId xmlns:p14="http://schemas.microsoft.com/office/powerpoint/2010/main" val="820301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234642" y="-21773"/>
            <a:ext cx="12053358" cy="5655752"/>
          </a:xfrm>
          <a:custGeom>
            <a:avLst/>
            <a:gdLst/>
            <a:ahLst/>
            <a:cxnLst/>
            <a:rect l="l" t="t" r="r" b="b"/>
            <a:pathLst>
              <a:path w="2332415" h="3296700">
                <a:moveTo>
                  <a:pt x="0" y="0"/>
                </a:moveTo>
                <a:lnTo>
                  <a:pt x="2332416" y="0"/>
                </a:lnTo>
                <a:lnTo>
                  <a:pt x="2332416" y="3296700"/>
                </a:lnTo>
                <a:lnTo>
                  <a:pt x="0" y="3296700"/>
                </a:lnTo>
                <a:lnTo>
                  <a:pt x="0" y="0"/>
                </a:lnTo>
                <a:close/>
              </a:path>
            </a:pathLst>
          </a:custGeom>
          <a:blipFill>
            <a:blip r:embed="rId3"/>
            <a:stretch>
              <a:fillRect/>
            </a:stretch>
          </a:blipFill>
        </p:spPr>
        <p:txBody>
          <a:bodyPr/>
          <a:lstStyle/>
          <a:p>
            <a:endParaRPr lang="en-US"/>
          </a:p>
        </p:txBody>
      </p:sp>
      <p:sp>
        <p:nvSpPr>
          <p:cNvPr id="2" name="Rectangle 1">
            <a:extLst>
              <a:ext uri="{FF2B5EF4-FFF2-40B4-BE49-F238E27FC236}">
                <a16:creationId xmlns:a16="http://schemas.microsoft.com/office/drawing/2014/main" id="{C89D911B-F2CF-B7DF-D9AA-E6B47B39D4EE}"/>
              </a:ext>
            </a:extLst>
          </p:cNvPr>
          <p:cNvSpPr/>
          <p:nvPr/>
        </p:nvSpPr>
        <p:spPr>
          <a:xfrm>
            <a:off x="5403321" y="6134100"/>
            <a:ext cx="137160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Các</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thông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tin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và</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vai</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trò</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của</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thông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tin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trong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văn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bản</a:t>
            </a:r>
            <a:endPar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endParaRPr>
          </a:p>
        </p:txBody>
      </p:sp>
      <p:sp>
        <p:nvSpPr>
          <p:cNvPr id="6" name="Freeform 6"/>
          <p:cNvSpPr/>
          <p:nvPr/>
        </p:nvSpPr>
        <p:spPr>
          <a:xfrm>
            <a:off x="0" y="-5444"/>
            <a:ext cx="6400800" cy="10292443"/>
          </a:xfrm>
          <a:custGeom>
            <a:avLst/>
            <a:gdLst/>
            <a:ahLst/>
            <a:cxnLst/>
            <a:rect l="l" t="t" r="r" b="b"/>
            <a:pathLst>
              <a:path w="2737995" h="3872238">
                <a:moveTo>
                  <a:pt x="0" y="0"/>
                </a:moveTo>
                <a:lnTo>
                  <a:pt x="2737995" y="0"/>
                </a:lnTo>
                <a:lnTo>
                  <a:pt x="2737995" y="3872238"/>
                </a:lnTo>
                <a:lnTo>
                  <a:pt x="0" y="387223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2106402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5B200-B99D-3D73-7215-10DDEC61B2E2}"/>
              </a:ext>
            </a:extLst>
          </p:cNvPr>
          <p:cNvSpPr/>
          <p:nvPr/>
        </p:nvSpPr>
        <p:spPr>
          <a:xfrm>
            <a:off x="533400" y="1257300"/>
            <a:ext cx="3886201" cy="5509200"/>
          </a:xfrm>
          <a:prstGeom prst="rect">
            <a:avLst/>
          </a:prstGeom>
          <a:solidFill>
            <a:schemeClr val="accent3">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Thông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hòa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danh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5F5A137-5D6C-3F30-128D-D044019349C9}"/>
              </a:ext>
            </a:extLst>
          </p:cNvPr>
          <p:cNvSpPr/>
          <p:nvPr/>
        </p:nvSpPr>
        <p:spPr>
          <a:xfrm>
            <a:off x="5029200" y="1257300"/>
            <a:ext cx="3886200" cy="5509200"/>
          </a:xfrm>
          <a:prstGeom prst="rect">
            <a:avLst/>
          </a:prstGeom>
          <a:solidFill>
            <a:schemeClr val="accent5">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Thông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công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tạo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bố</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trí</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hòa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đẹp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4E85F36-699A-9216-0359-12F9C96A214D}"/>
              </a:ext>
            </a:extLst>
          </p:cNvPr>
          <p:cNvSpPr/>
          <p:nvPr/>
        </p:nvSpPr>
        <p:spPr>
          <a:xfrm>
            <a:off x="14249400" y="1257300"/>
            <a:ext cx="3657600" cy="5509200"/>
          </a:xfrm>
          <a:prstGeom prst="rect">
            <a:avLst/>
          </a:prstGeom>
          <a:solidFill>
            <a:schemeClr val="accent2">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Thông tin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mỗi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từng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trú</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riêng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5E5A613-18EE-FDAD-6B3E-C6C3AA54F7D1}"/>
              </a:ext>
            </a:extLst>
          </p:cNvPr>
          <p:cNvSpPr/>
          <p:nvPr/>
        </p:nvSpPr>
        <p:spPr>
          <a:xfrm>
            <a:off x="9430294" y="1257300"/>
            <a:ext cx="4365171" cy="5509200"/>
          </a:xfrm>
          <a:prstGeom prst="rect">
            <a:avLst/>
          </a:prstGeom>
          <a:solidFill>
            <a:schemeClr val="accent4">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Thông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tồn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trải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vùng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076FB79-F6F8-4C16-70E5-5B438FBC43BC}"/>
              </a:ext>
            </a:extLst>
          </p:cNvPr>
          <p:cNvSpPr/>
          <p:nvPr/>
        </p:nvSpPr>
        <p:spPr>
          <a:xfrm>
            <a:off x="533400" y="6766500"/>
            <a:ext cx="17373600" cy="2123658"/>
          </a:xfrm>
          <a:prstGeom prst="rect">
            <a:avLst/>
          </a:prstGeom>
        </p:spPr>
        <p:txBody>
          <a:bodyPr wrap="square">
            <a:spAutoFit/>
          </a:bodyPr>
          <a:lstStyle/>
          <a:p>
            <a:pPr lvl="0" algn="just" defTabSz="1371600">
              <a:defRPr/>
            </a:pPr>
            <a:r>
              <a:rPr lang="en-US" sz="44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Làm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yêu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vi-V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Thể hiện quan điểm coi trọng, bảo vệ tự nhiên và lối sống hòa hợp với tự nhiên của người Việt.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2FBC19D-4306-AA37-F204-AAE0B83317A1}"/>
              </a:ext>
            </a:extLst>
          </p:cNvPr>
          <p:cNvSpPr txBox="1"/>
          <p:nvPr/>
        </p:nvSpPr>
        <p:spPr>
          <a:xfrm>
            <a:off x="762000" y="228600"/>
            <a:ext cx="17145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Việt</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ứng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xử</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riêng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thiên</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nhiên</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0B5F648E-4F26-A4FF-8260-4FD882B9944E}"/>
              </a:ext>
            </a:extLst>
          </p:cNvPr>
          <p:cNvSpPr/>
          <p:nvPr/>
        </p:nvSpPr>
        <p:spPr>
          <a:xfrm>
            <a:off x="533400" y="8724900"/>
            <a:ext cx="173736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baseline="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tuy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bày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nhưng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giữa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chúng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vẫn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những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giao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thoa</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2102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B51FD-7C12-8AD1-9691-71FB2A1C4D00}"/>
              </a:ext>
            </a:extLst>
          </p:cNvPr>
          <p:cNvSpPr/>
          <p:nvPr/>
        </p:nvSpPr>
        <p:spPr>
          <a:xfrm>
            <a:off x="990600" y="1333500"/>
            <a:ext cx="163068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Cách</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trình</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bày</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thông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tin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trong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văn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bản</a:t>
            </a:r>
            <a:endPar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endParaRPr>
          </a:p>
        </p:txBody>
      </p:sp>
      <p:sp>
        <p:nvSpPr>
          <p:cNvPr id="3" name="Freeform 3"/>
          <p:cNvSpPr/>
          <p:nvPr/>
        </p:nvSpPr>
        <p:spPr>
          <a:xfrm>
            <a:off x="0" y="4229100"/>
            <a:ext cx="7010400" cy="609219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a:off x="7162800" y="4229100"/>
            <a:ext cx="11125200" cy="6092190"/>
          </a:xfrm>
          <a:custGeom>
            <a:avLst/>
            <a:gdLst/>
            <a:ahLst/>
            <a:cxnLst/>
            <a:rect l="l" t="t" r="r" b="b"/>
            <a:pathLst>
              <a:path w="5593563" h="2796781">
                <a:moveTo>
                  <a:pt x="0" y="0"/>
                </a:moveTo>
                <a:lnTo>
                  <a:pt x="5593563" y="0"/>
                </a:lnTo>
                <a:lnTo>
                  <a:pt x="5593563" y="2796782"/>
                </a:lnTo>
                <a:lnTo>
                  <a:pt x="0" y="279678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2623946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B1C082-A10A-5648-C5B6-7119D867F677}"/>
              </a:ext>
            </a:extLst>
          </p:cNvPr>
          <p:cNvSpPr/>
          <p:nvPr/>
        </p:nvSpPr>
        <p:spPr>
          <a:xfrm>
            <a:off x="762000" y="1028700"/>
            <a:ext cx="6096000" cy="3477875"/>
          </a:xfrm>
          <a:prstGeom prst="rect">
            <a:avLst/>
          </a:prstGeom>
          <a:solidFill>
            <a:srgbClr val="F0F4F6"/>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theo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tầng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bậc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hợp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chung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bao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Freeform 4"/>
          <p:cNvSpPr/>
          <p:nvPr/>
        </p:nvSpPr>
        <p:spPr>
          <a:xfrm>
            <a:off x="13411200" y="3390900"/>
            <a:ext cx="5269393" cy="6684582"/>
          </a:xfrm>
          <a:custGeom>
            <a:avLst/>
            <a:gdLst/>
            <a:ahLst/>
            <a:cxnLst/>
            <a:rect l="l" t="t" r="r" b="b"/>
            <a:pathLst>
              <a:path w="4050193" h="5200889">
                <a:moveTo>
                  <a:pt x="0" y="0"/>
                </a:moveTo>
                <a:lnTo>
                  <a:pt x="4050193" y="0"/>
                </a:lnTo>
                <a:lnTo>
                  <a:pt x="4050193" y="5200890"/>
                </a:lnTo>
                <a:lnTo>
                  <a:pt x="0" y="5200890"/>
                </a:lnTo>
                <a:lnTo>
                  <a:pt x="0" y="0"/>
                </a:lnTo>
                <a:close/>
              </a:path>
            </a:pathLst>
          </a:custGeom>
          <a:blipFill>
            <a:blip r:embed="rId2"/>
            <a:stretch>
              <a:fillRect/>
            </a:stretch>
          </a:blipFill>
        </p:spPr>
        <p:txBody>
          <a:bodyPr/>
          <a:lstStyle/>
          <a:p>
            <a:endParaRPr lang="en-US"/>
          </a:p>
        </p:txBody>
      </p:sp>
      <p:sp>
        <p:nvSpPr>
          <p:cNvPr id="5" name="Rectangle 4">
            <a:extLst>
              <a:ext uri="{FF2B5EF4-FFF2-40B4-BE49-F238E27FC236}">
                <a16:creationId xmlns:a16="http://schemas.microsoft.com/office/drawing/2014/main" id="{BFE0ACE3-379F-0193-DEA2-A16ED132C330}"/>
              </a:ext>
            </a:extLst>
          </p:cNvPr>
          <p:cNvSpPr/>
          <p:nvPr/>
        </p:nvSpPr>
        <p:spPr>
          <a:xfrm>
            <a:off x="761999" y="5125453"/>
            <a:ext cx="12485207" cy="4154984"/>
          </a:xfrm>
          <a:prstGeom prst="rect">
            <a:avLst/>
          </a:prstGeom>
          <a:solidFill>
            <a:schemeClr val="accent3">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liệu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nổi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dùng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quảng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gây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thú</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chỉ</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danh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hay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lòng</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B46DA79-1F06-9B93-BCEF-5E67769B41F9}"/>
              </a:ext>
            </a:extLst>
          </p:cNvPr>
          <p:cNvSpPr/>
          <p:nvPr/>
        </p:nvSpPr>
        <p:spPr>
          <a:xfrm>
            <a:off x="7151207" y="1028700"/>
            <a:ext cx="6096000" cy="3477875"/>
          </a:xfrm>
          <a:prstGeom prst="rect">
            <a:avLst/>
          </a:prstGeom>
          <a:solidFill>
            <a:schemeClr val="accent1">
              <a:lumMod val="20000"/>
              <a:lumOff val="80000"/>
            </a:schemeClr>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láy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cụm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niệm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hay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ý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xuất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hay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196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8218E-F96F-557B-547D-EBD79D997E5C}"/>
              </a:ext>
            </a:extLst>
          </p:cNvPr>
          <p:cNvSpPr/>
          <p:nvPr/>
        </p:nvSpPr>
        <p:spPr>
          <a:xfrm>
            <a:off x="609600" y="723900"/>
            <a:ext cx="185928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Sự</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huy</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động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kiến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thức</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đa</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lĩnh</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vực</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tron</a:t>
            </a:r>
            <a:r>
              <a:rPr lang="en-US" sz="6000" dirty="0">
                <a:solidFill>
                  <a:srgbClr val="FF0000"/>
                </a:solidFill>
                <a:latin typeface="#9Slide07 IcielCrocante" panose="02000000000000000000" pitchFamily="2" charset="0"/>
                <a:cs typeface="Times New Roman" panose="02020603050405020304" pitchFamily="18" charset="0"/>
              </a:rPr>
              <a:t>g </a:t>
            </a:r>
            <a:r>
              <a:rPr lang="en-US" sz="6000" dirty="0" err="1">
                <a:solidFill>
                  <a:srgbClr val="FF0000"/>
                </a:solidFill>
                <a:latin typeface="#9Slide07 IcielCrocante" panose="02000000000000000000" pitchFamily="2" charset="0"/>
                <a:cs typeface="Times New Roman" panose="02020603050405020304" pitchFamily="18" charset="0"/>
              </a:rPr>
              <a:t>văn</a:t>
            </a:r>
            <a:r>
              <a:rPr lang="en-US" sz="6000" dirty="0">
                <a:solidFill>
                  <a:srgbClr val="FF0000"/>
                </a:solidFill>
                <a:latin typeface="#9Slide07 IcielCrocante" panose="02000000000000000000" pitchFamily="2" charset="0"/>
                <a:cs typeface="Times New Roman" panose="02020603050405020304" pitchFamily="18" charset="0"/>
              </a:rPr>
              <a:t> </a:t>
            </a:r>
            <a:r>
              <a:rPr lang="en-US" sz="6000" dirty="0" err="1">
                <a:solidFill>
                  <a:srgbClr val="FF0000"/>
                </a:solidFill>
                <a:latin typeface="#9Slide07 IcielCrocante" panose="02000000000000000000" pitchFamily="2" charset="0"/>
                <a:cs typeface="Times New Roman" panose="02020603050405020304" pitchFamily="18" charset="0"/>
              </a:rPr>
              <a:t>bản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p>
        </p:txBody>
      </p:sp>
      <p:sp>
        <p:nvSpPr>
          <p:cNvPr id="5" name="Freeform 5"/>
          <p:cNvSpPr/>
          <p:nvPr/>
        </p:nvSpPr>
        <p:spPr>
          <a:xfrm>
            <a:off x="-15240" y="4778726"/>
            <a:ext cx="18303240" cy="5515894"/>
          </a:xfrm>
          <a:custGeom>
            <a:avLst/>
            <a:gdLst/>
            <a:ahLst/>
            <a:cxnLst/>
            <a:rect l="l" t="t" r="r" b="b"/>
            <a:pathLst>
              <a:path w="10842053" h="5515894">
                <a:moveTo>
                  <a:pt x="0" y="0"/>
                </a:moveTo>
                <a:lnTo>
                  <a:pt x="10842053" y="0"/>
                </a:lnTo>
                <a:lnTo>
                  <a:pt x="10842053" y="5515894"/>
                </a:lnTo>
                <a:lnTo>
                  <a:pt x="0" y="5515894"/>
                </a:lnTo>
                <a:lnTo>
                  <a:pt x="0" y="0"/>
                </a:lnTo>
                <a:close/>
              </a:path>
            </a:pathLst>
          </a:custGeom>
          <a:blipFill>
            <a:blip r:embed="rId3"/>
            <a:stretch>
              <a:fillRect/>
            </a:stretch>
          </a:blipFill>
        </p:spPr>
        <p:txBody>
          <a:bodyPr/>
          <a:lstStyle/>
          <a:p>
            <a:endParaRPr lang="en-US"/>
          </a:p>
        </p:txBody>
      </p:sp>
      <p:sp>
        <p:nvSpPr>
          <p:cNvPr id="6" name="Freeform 6"/>
          <p:cNvSpPr/>
          <p:nvPr/>
        </p:nvSpPr>
        <p:spPr>
          <a:xfrm>
            <a:off x="15392400" y="8420100"/>
            <a:ext cx="1871409" cy="1735732"/>
          </a:xfrm>
          <a:custGeom>
            <a:avLst/>
            <a:gdLst/>
            <a:ahLst/>
            <a:cxnLst/>
            <a:rect l="l" t="t" r="r" b="b"/>
            <a:pathLst>
              <a:path w="1871409" h="1735732">
                <a:moveTo>
                  <a:pt x="0" y="0"/>
                </a:moveTo>
                <a:lnTo>
                  <a:pt x="1871409" y="0"/>
                </a:lnTo>
                <a:lnTo>
                  <a:pt x="1871409" y="1735732"/>
                </a:lnTo>
                <a:lnTo>
                  <a:pt x="0" y="1735732"/>
                </a:lnTo>
                <a:lnTo>
                  <a:pt x="0" y="0"/>
                </a:lnTo>
                <a:close/>
              </a:path>
            </a:pathLst>
          </a:custGeom>
          <a:blipFill>
            <a:blip r:embed="rId4"/>
            <a:stretch>
              <a:fillRect/>
            </a:stretch>
          </a:blipFill>
        </p:spPr>
        <p:txBody>
          <a:bodyPr/>
          <a:lstStyle/>
          <a:p>
            <a:endParaRPr lang="en-US"/>
          </a:p>
        </p:txBody>
      </p:sp>
      <p:sp>
        <p:nvSpPr>
          <p:cNvPr id="7" name="Freeform 7"/>
          <p:cNvSpPr/>
          <p:nvPr/>
        </p:nvSpPr>
        <p:spPr>
          <a:xfrm>
            <a:off x="609600" y="6293440"/>
            <a:ext cx="2960227" cy="3993560"/>
          </a:xfrm>
          <a:custGeom>
            <a:avLst/>
            <a:gdLst/>
            <a:ahLst/>
            <a:cxnLst/>
            <a:rect l="l" t="t" r="r" b="b"/>
            <a:pathLst>
              <a:path w="2960227" h="3993560">
                <a:moveTo>
                  <a:pt x="0" y="0"/>
                </a:moveTo>
                <a:lnTo>
                  <a:pt x="2960227" y="0"/>
                </a:lnTo>
                <a:lnTo>
                  <a:pt x="2960227" y="3993560"/>
                </a:lnTo>
                <a:lnTo>
                  <a:pt x="0" y="399356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802591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DA5718-A9DF-2093-AFDB-14A19A95E5A1}"/>
              </a:ext>
            </a:extLst>
          </p:cNvPr>
          <p:cNvSpPr/>
          <p:nvPr/>
        </p:nvSpPr>
        <p:spPr>
          <a:xfrm>
            <a:off x="22860" y="4762500"/>
            <a:ext cx="18288000" cy="769441"/>
          </a:xfrm>
          <a:prstGeom prst="rect">
            <a:avLst/>
          </a:prstGeom>
          <a:solidFill>
            <a:srgbClr val="F0F4F6"/>
          </a:solidFill>
        </p:spPr>
        <p:txBody>
          <a:bodyPr wrap="square">
            <a:spAutoFit/>
          </a:bodyPr>
          <a:lstStyle/>
          <a:p>
            <a:pPr lvl="0" algn="ctr" defTabSz="1371600">
              <a:defRPr/>
            </a:pPr>
            <a:r>
              <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 học, ngôn ngữ: </a:t>
            </a:r>
          </a:p>
        </p:txBody>
      </p:sp>
      <p:sp>
        <p:nvSpPr>
          <p:cNvPr id="3" name="Rectangle 2">
            <a:extLst>
              <a:ext uri="{FF2B5EF4-FFF2-40B4-BE49-F238E27FC236}">
                <a16:creationId xmlns:a16="http://schemas.microsoft.com/office/drawing/2014/main" id="{6FDA5718-A9DF-2093-AFDB-14A19A95E5A1}"/>
              </a:ext>
            </a:extLst>
          </p:cNvPr>
          <p:cNvSpPr/>
          <p:nvPr/>
        </p:nvSpPr>
        <p:spPr>
          <a:xfrm>
            <a:off x="0" y="495300"/>
            <a:ext cx="18288000" cy="769441"/>
          </a:xfrm>
          <a:prstGeom prst="rect">
            <a:avLst/>
          </a:prstGeom>
          <a:solidFill>
            <a:srgbClr val="F0F4F6"/>
          </a:solidFill>
        </p:spPr>
        <p:txBody>
          <a:bodyPr wrap="square">
            <a:spAutoFit/>
          </a:bodyPr>
          <a:lstStyle/>
          <a:p>
            <a:pPr lvl="0" algn="ctr" defTabSz="1371600">
              <a:defRPr/>
            </a:pPr>
            <a:r>
              <a:rPr lang="en-US" sz="4400" b="1" dirty="0">
                <a:latin typeface="Times New Roman" panose="02020603050405020304" pitchFamily="18" charset="0"/>
                <a:cs typeface="Times New Roman" panose="02020603050405020304" pitchFamily="18" charset="0"/>
              </a:rPr>
              <a:t>Văn </a:t>
            </a:r>
            <a:r>
              <a:rPr lang="en-US" sz="4400" b="1" dirty="0" err="1">
                <a:latin typeface="Times New Roman" panose="02020603050405020304" pitchFamily="18" charset="0"/>
                <a:cs typeface="Times New Roman" panose="02020603050405020304" pitchFamily="18" charset="0"/>
              </a:rPr>
              <a:t>hóa</a:t>
            </a:r>
            <a:endPar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D391E46-6672-4D6C-1F3C-30004FDFB211}"/>
              </a:ext>
            </a:extLst>
          </p:cNvPr>
          <p:cNvSpPr txBox="1"/>
          <p:nvPr/>
        </p:nvSpPr>
        <p:spPr>
          <a:xfrm>
            <a:off x="363744" y="1866900"/>
            <a:ext cx="17390856"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mj-lt"/>
              </a:rPr>
              <a:t>hông tin về truyền thống hài hòa với tự nhiên của người phương Đông, trong đó có người Việt; văn minh Trung Hoa trọng nghề xây dựng hoa viên; người Nhật Bản có nghệ thuật trồng Bon-sai...</a:t>
            </a:r>
            <a:endParaRPr lang="en-US" sz="4400" dirty="0">
              <a:latin typeface="+mj-lt"/>
            </a:endParaRPr>
          </a:p>
        </p:txBody>
      </p:sp>
      <p:sp>
        <p:nvSpPr>
          <p:cNvPr id="8" name="Freeform 8"/>
          <p:cNvSpPr/>
          <p:nvPr/>
        </p:nvSpPr>
        <p:spPr>
          <a:xfrm>
            <a:off x="10700274" y="3705143"/>
            <a:ext cx="7625826" cy="6581857"/>
          </a:xfrm>
          <a:custGeom>
            <a:avLst/>
            <a:gdLst/>
            <a:ahLst/>
            <a:cxnLst/>
            <a:rect l="l" t="t" r="r" b="b"/>
            <a:pathLst>
              <a:path w="5187426" h="4143457">
                <a:moveTo>
                  <a:pt x="0" y="0"/>
                </a:moveTo>
                <a:lnTo>
                  <a:pt x="5187426" y="0"/>
                </a:lnTo>
                <a:lnTo>
                  <a:pt x="5187426" y="4143456"/>
                </a:lnTo>
                <a:lnTo>
                  <a:pt x="0" y="4143456"/>
                </a:lnTo>
                <a:lnTo>
                  <a:pt x="0" y="0"/>
                </a:lnTo>
                <a:close/>
              </a:path>
            </a:pathLst>
          </a:custGeom>
          <a:blipFill>
            <a:blip r:embed="rId2"/>
            <a:stretch>
              <a:fillRect/>
            </a:stretch>
          </a:blipFill>
        </p:spPr>
        <p:txBody>
          <a:bodyPr/>
          <a:lstStyle/>
          <a:p>
            <a:endParaRPr lang="en-US"/>
          </a:p>
        </p:txBody>
      </p:sp>
      <p:sp>
        <p:nvSpPr>
          <p:cNvPr id="7" name="TextBox 6">
            <a:extLst>
              <a:ext uri="{FF2B5EF4-FFF2-40B4-BE49-F238E27FC236}">
                <a16:creationId xmlns:a16="http://schemas.microsoft.com/office/drawing/2014/main" id="{21E1D067-FDFD-609D-3B45-0398B15372F5}"/>
              </a:ext>
            </a:extLst>
          </p:cNvPr>
          <p:cNvSpPr txBox="1"/>
          <p:nvPr/>
        </p:nvSpPr>
        <p:spPr>
          <a:xfrm>
            <a:off x="403860" y="5813561"/>
            <a:ext cx="10296414" cy="4154984"/>
          </a:xfrm>
          <a:prstGeom prst="rect">
            <a:avLst/>
          </a:prstGeom>
          <a:noFill/>
        </p:spPr>
        <p:txBody>
          <a:bodyPr wrap="square">
            <a:spAutoFit/>
          </a:bodyPr>
          <a:lstStyle/>
          <a:p>
            <a:pPr algn="just"/>
            <a:r>
              <a:rPr lang="vi-VN" sz="4400" dirty="0">
                <a:latin typeface="+mj-lt"/>
              </a:rPr>
              <a:t>+ Các trích dẫn thơ của Hồ Chí Minh, Nguyễn Trãi, Nguyễn Khuyến, Nguyễn Đình Thi, Nguyễn Du...</a:t>
            </a:r>
          </a:p>
          <a:p>
            <a:pPr algn="just"/>
            <a:r>
              <a:rPr lang="vi-VN" sz="4400" dirty="0">
                <a:latin typeface="+mj-lt"/>
              </a:rPr>
              <a:t>+ Trích dẫn ca dao, thành ngữ, tục ngữ (thần cây đa, ma cây gạo; đất Ngọc Hà, hoa Hữu Tiệp...)</a:t>
            </a:r>
          </a:p>
        </p:txBody>
      </p:sp>
    </p:spTree>
    <p:extLst>
      <p:ext uri="{BB962C8B-B14F-4D97-AF65-F5344CB8AC3E}">
        <p14:creationId xmlns:p14="http://schemas.microsoft.com/office/powerpoint/2010/main" val="22342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1B1C9-8B60-2C64-5474-16DBF32B3602}"/>
              </a:ext>
            </a:extLst>
          </p:cNvPr>
          <p:cNvSpPr/>
          <p:nvPr/>
        </p:nvSpPr>
        <p:spPr>
          <a:xfrm>
            <a:off x="533400" y="276642"/>
            <a:ext cx="17068800" cy="2123658"/>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Thảo</a:t>
            </a:r>
            <a:r>
              <a:rPr lang="en-US" sz="4400" b="1" dirty="0">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 </a:t>
            </a:r>
            <a:r>
              <a:rPr lang="en-US" sz="4400" b="1" dirty="0" err="1">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luận</a:t>
            </a:r>
            <a:r>
              <a:rPr lang="en-US" sz="4400" b="1" dirty="0">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 </a:t>
            </a:r>
            <a:r>
              <a:rPr lang="en-US" sz="4400" b="1" dirty="0" err="1">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nhanh</a:t>
            </a:r>
            <a:r>
              <a:rPr lang="en-US" sz="4400" b="1" dirty="0">
                <a:solidFill>
                  <a:srgbClr val="FF0000"/>
                </a:solidFill>
                <a:latin typeface="#9Slide03 Arima Madurai" panose="00000500000000000000" pitchFamily="2" charset="0"/>
                <a:ea typeface="Tahoma" panose="020B0604030504040204" pitchFamily="34" charset="0"/>
                <a:cs typeface="#9Slide03 Arima Madurai" panose="00000500000000000000" pitchFamily="2"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sao</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lại</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hết</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sức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tập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hợp</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liệu</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1E515C1-C986-86F5-136B-AF4C92EEDC1C}"/>
              </a:ext>
            </a:extLst>
          </p:cNvPr>
          <p:cNvSpPr/>
          <p:nvPr/>
        </p:nvSpPr>
        <p:spPr>
          <a:xfrm>
            <a:off x="533400" y="2466558"/>
            <a:ext cx="5257800" cy="7540526"/>
          </a:xfrm>
          <a:prstGeom prst="rect">
            <a:avLst/>
          </a:prstGeom>
          <a:solidFill>
            <a:srgbClr val="F0F4F6"/>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Trong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Khi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bỏ</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chú</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Freeform 2"/>
          <p:cNvSpPr/>
          <p:nvPr/>
        </p:nvSpPr>
        <p:spPr>
          <a:xfrm>
            <a:off x="16992600" y="-647700"/>
            <a:ext cx="2133600" cy="2420788"/>
          </a:xfrm>
          <a:custGeom>
            <a:avLst/>
            <a:gdLst/>
            <a:ahLst/>
            <a:cxnLst/>
            <a:rect l="l" t="t" r="r" b="b"/>
            <a:pathLst>
              <a:path w="3020326" h="3012775">
                <a:moveTo>
                  <a:pt x="0" y="0"/>
                </a:moveTo>
                <a:lnTo>
                  <a:pt x="3020326" y="0"/>
                </a:lnTo>
                <a:lnTo>
                  <a:pt x="3020326" y="3012775"/>
                </a:lnTo>
                <a:lnTo>
                  <a:pt x="0" y="3012775"/>
                </a:lnTo>
                <a:lnTo>
                  <a:pt x="0" y="0"/>
                </a:lnTo>
                <a:close/>
              </a:path>
            </a:pathLst>
          </a:custGeom>
          <a:blipFill>
            <a:blip r:embed="rId2"/>
            <a:stretch>
              <a:fillRect/>
            </a:stretch>
          </a:blipFill>
        </p:spPr>
        <p:txBody>
          <a:bodyPr/>
          <a:lstStyle/>
          <a:p>
            <a:endParaRPr lang="en-US"/>
          </a:p>
        </p:txBody>
      </p:sp>
      <p:sp>
        <p:nvSpPr>
          <p:cNvPr id="5" name="Rectangle 4">
            <a:extLst>
              <a:ext uri="{FF2B5EF4-FFF2-40B4-BE49-F238E27FC236}">
                <a16:creationId xmlns:a16="http://schemas.microsoft.com/office/drawing/2014/main" id="{714EEF6C-A683-DB0D-1563-0749C9D1608D}"/>
              </a:ext>
            </a:extLst>
          </p:cNvPr>
          <p:cNvSpPr/>
          <p:nvPr/>
        </p:nvSpPr>
        <p:spPr>
          <a:xfrm>
            <a:off x="6096000" y="2400300"/>
            <a:ext cx="6172200" cy="7540526"/>
          </a:xfrm>
          <a:prstGeom prst="rect">
            <a:avLst/>
          </a:prstGeom>
          <a:solidFill>
            <a:srgbClr val="F0F4F6"/>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ngữ</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phản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ánh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duy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cộng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đồng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chứng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ngữ</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mọi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ứng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chiếu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6DAC704-3845-0246-3EF4-52F946876441}"/>
              </a:ext>
            </a:extLst>
          </p:cNvPr>
          <p:cNvSpPr/>
          <p:nvPr/>
        </p:nvSpPr>
        <p:spPr>
          <a:xfrm>
            <a:off x="12649200" y="2466558"/>
            <a:ext cx="4953000" cy="7540526"/>
          </a:xfrm>
          <a:prstGeom prst="rect">
            <a:avLst/>
          </a:prstGeom>
          <a:solidFill>
            <a:srgbClr val="F0F4F6"/>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chứng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ngữ</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đòi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phải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tầm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rộng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luôn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nhìn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mối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hệ</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vấn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xét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059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810BAE-2CF8-844F-C26E-AE3F483B2E11}"/>
              </a:ext>
            </a:extLst>
          </p:cNvPr>
          <p:cNvSpPr/>
          <p:nvPr/>
        </p:nvSpPr>
        <p:spPr>
          <a:xfrm>
            <a:off x="0" y="419100"/>
            <a:ext cx="18288000" cy="769441"/>
          </a:xfrm>
          <a:prstGeom prst="rect">
            <a:avLst/>
          </a:prstGeom>
          <a:solidFill>
            <a:srgbClr val="F0F4F6"/>
          </a:solidFill>
        </p:spPr>
        <p:txBody>
          <a:bodyPr wrap="square">
            <a:spAutoFit/>
          </a:bodyPr>
          <a:lstStyle/>
          <a:p>
            <a:pPr lvl="0" algn="ctr" defTabSz="1371600">
              <a:defRPr/>
            </a:pPr>
            <a:r>
              <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Lịch sử</a:t>
            </a:r>
          </a:p>
        </p:txBody>
      </p:sp>
      <p:sp>
        <p:nvSpPr>
          <p:cNvPr id="7" name="TextBox 6">
            <a:extLst>
              <a:ext uri="{FF2B5EF4-FFF2-40B4-BE49-F238E27FC236}">
                <a16:creationId xmlns:a16="http://schemas.microsoft.com/office/drawing/2014/main" id="{8891128B-4EE1-650D-39AA-99A1AEF8F93B}"/>
              </a:ext>
            </a:extLst>
          </p:cNvPr>
          <p:cNvSpPr txBox="1"/>
          <p:nvPr/>
        </p:nvSpPr>
        <p:spPr>
          <a:xfrm>
            <a:off x="685800" y="1562100"/>
            <a:ext cx="168402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Thăng</a:t>
            </a:r>
            <a:r>
              <a:rPr lang="en-US" sz="4400" dirty="0">
                <a:latin typeface="Times New Roman" panose="02020603050405020304" pitchFamily="18" charset="0"/>
                <a:cs typeface="Times New Roman" panose="02020603050405020304" pitchFamily="18" charset="0"/>
              </a:rPr>
              <a:t> Long Lý -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 Lê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thập</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trại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rau</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Lý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Hoa Lâm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Đuống</a:t>
            </a:r>
            <a:r>
              <a:rPr lang="en-US" sz="44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A0831F0-A7EB-9AA0-F205-564CB53C7E0E}"/>
              </a:ext>
            </a:extLst>
          </p:cNvPr>
          <p:cNvSpPr/>
          <p:nvPr/>
        </p:nvSpPr>
        <p:spPr>
          <a:xfrm>
            <a:off x="-30480" y="3619500"/>
            <a:ext cx="18288000" cy="769441"/>
          </a:xfrm>
          <a:prstGeom prst="rect">
            <a:avLst/>
          </a:prstGeom>
          <a:solidFill>
            <a:srgbClr val="F0F4F6"/>
          </a:solidFill>
        </p:spPr>
        <p:txBody>
          <a:bodyPr wrap="square">
            <a:spAutoFit/>
          </a:bodyPr>
          <a:lstStyle/>
          <a:p>
            <a:pPr lvl="0" algn="ctr" defTabSz="1371600">
              <a:defRPr/>
            </a:pP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Địa</a:t>
            </a:r>
            <a:r>
              <a:rPr 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lí</a:t>
            </a:r>
            <a:endParaRPr lang="vi-VN"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805B383-B6C8-2319-9F3C-36B68C2D1E8C}"/>
              </a:ext>
            </a:extLst>
          </p:cNvPr>
          <p:cNvSpPr txBox="1"/>
          <p:nvPr/>
        </p:nvSpPr>
        <p:spPr>
          <a:xfrm>
            <a:off x="685800" y="4810014"/>
            <a:ext cx="16840200" cy="3936399"/>
          </a:xfrm>
          <a:prstGeom prst="rect">
            <a:avLst/>
          </a:prstGeom>
          <a:noFill/>
        </p:spPr>
        <p:txBody>
          <a:bodyPr wrap="square">
            <a:spAutoFit/>
          </a:bodyPr>
          <a:lstStyle/>
          <a:p>
            <a:pPr marL="0" marR="0" algn="just">
              <a:lnSpc>
                <a:spcPct val="115000"/>
              </a:lnSpc>
              <a:spcBef>
                <a:spcPts val="0"/>
              </a:spcBef>
              <a:spcAft>
                <a:spcPts val="0"/>
              </a:spcAft>
            </a:pPr>
            <a:r>
              <a:rPr lang="en-US" sz="4400" dirty="0" err="1">
                <a:effectLst/>
                <a:latin typeface="Times New Roman" panose="02020603050405020304" pitchFamily="18" charset="0"/>
                <a:ea typeface="Times New Roman" panose="02020603050405020304" pitchFamily="18" charset="0"/>
              </a:rPr>
              <a:t>Rất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nhiều</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địa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danh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được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nhắc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đến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trong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văn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bản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gắn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liền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với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văn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hóa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hoa</a:t>
            </a:r>
            <a:r>
              <a:rPr lang="en-US" sz="4400" dirty="0">
                <a:effectLst/>
                <a:latin typeface="Times New Roman" panose="02020603050405020304" pitchFamily="18" charset="0"/>
                <a:ea typeface="Times New Roman" panose="02020603050405020304" pitchFamily="18" charset="0"/>
              </a:rPr>
              <a:t> - </a:t>
            </a:r>
            <a:r>
              <a:rPr lang="en-US" sz="4400" dirty="0" err="1">
                <a:effectLst/>
                <a:latin typeface="Times New Roman" panose="02020603050405020304" pitchFamily="18" charset="0"/>
                <a:ea typeface="Times New Roman" panose="02020603050405020304" pitchFamily="18" charset="0"/>
              </a:rPr>
              <a:t>cây</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cảnh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người</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Việt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như</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Dục</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Thúy</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Sơn</a:t>
            </a:r>
            <a:r>
              <a:rPr lang="en-US" sz="4400" dirty="0">
                <a:effectLst/>
                <a:latin typeface="Times New Roman" panose="02020603050405020304" pitchFamily="18" charset="0"/>
                <a:ea typeface="Times New Roman" panose="02020603050405020304" pitchFamily="18" charset="0"/>
              </a:rPr>
              <a:t> – Ninh Bình, </a:t>
            </a:r>
            <a:r>
              <a:rPr lang="en-US" sz="4400" dirty="0" err="1">
                <a:effectLst/>
                <a:latin typeface="Times New Roman" panose="02020603050405020304" pitchFamily="18" charset="0"/>
                <a:ea typeface="Times New Roman" panose="02020603050405020304" pitchFamily="18" charset="0"/>
              </a:rPr>
              <a:t>Ngũ</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Hành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Sơn</a:t>
            </a:r>
            <a:r>
              <a:rPr lang="en-US" sz="4400" dirty="0">
                <a:effectLst/>
                <a:latin typeface="Times New Roman" panose="02020603050405020304" pitchFamily="18" charset="0"/>
                <a:ea typeface="Times New Roman" panose="02020603050405020304" pitchFamily="18" charset="0"/>
              </a:rPr>
              <a:t> – </a:t>
            </a:r>
            <a:r>
              <a:rPr lang="en-US" sz="4400" dirty="0" err="1">
                <a:effectLst/>
                <a:latin typeface="Times New Roman" panose="02020603050405020304" pitchFamily="18" charset="0"/>
                <a:ea typeface="Times New Roman" panose="02020603050405020304" pitchFamily="18" charset="0"/>
              </a:rPr>
              <a:t>Đà</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Nẵng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Hương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Sơn</a:t>
            </a:r>
            <a:r>
              <a:rPr lang="en-US" sz="4400" dirty="0">
                <a:effectLst/>
                <a:latin typeface="Times New Roman" panose="02020603050405020304" pitchFamily="18" charset="0"/>
                <a:ea typeface="Times New Roman" panose="02020603050405020304" pitchFamily="18" charset="0"/>
              </a:rPr>
              <a:t> – Hà </a:t>
            </a:r>
            <a:r>
              <a:rPr lang="en-US" sz="4400" dirty="0" err="1">
                <a:effectLst/>
                <a:latin typeface="Times New Roman" panose="02020603050405020304" pitchFamily="18" charset="0"/>
                <a:ea typeface="Times New Roman" panose="02020603050405020304" pitchFamily="18" charset="0"/>
              </a:rPr>
              <a:t>Tĩnh</a:t>
            </a:r>
            <a:r>
              <a:rPr lang="en-US" sz="4400" dirty="0">
                <a:effectLst/>
                <a:latin typeface="Times New Roman" panose="02020603050405020304" pitchFamily="18" charset="0"/>
                <a:ea typeface="Times New Roman" panose="02020603050405020304" pitchFamily="18" charset="0"/>
              </a:rPr>
              <a:t>, Hà </a:t>
            </a:r>
            <a:r>
              <a:rPr lang="en-US" sz="4400" dirty="0" err="1">
                <a:effectLst/>
                <a:latin typeface="Times New Roman" panose="02020603050405020304" pitchFamily="18" charset="0"/>
                <a:ea typeface="Times New Roman" panose="02020603050405020304" pitchFamily="18" charset="0"/>
              </a:rPr>
              <a:t>Tây</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những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làng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đào</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Nhật</a:t>
            </a:r>
            <a:r>
              <a:rPr lang="en-US" sz="4400" dirty="0">
                <a:effectLst/>
                <a:latin typeface="Times New Roman" panose="02020603050405020304" pitchFamily="18" charset="0"/>
                <a:ea typeface="Times New Roman" panose="02020603050405020304" pitchFamily="18" charset="0"/>
              </a:rPr>
              <a:t> Tân, </a:t>
            </a:r>
            <a:r>
              <a:rPr lang="en-US" sz="4400" dirty="0" err="1">
                <a:effectLst/>
                <a:latin typeface="Times New Roman" panose="02020603050405020304" pitchFamily="18" charset="0"/>
                <a:ea typeface="Times New Roman" panose="02020603050405020304" pitchFamily="18" charset="0"/>
              </a:rPr>
              <a:t>làng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quất</a:t>
            </a:r>
            <a:r>
              <a:rPr lang="en-US" sz="4400" dirty="0">
                <a:effectLst/>
                <a:latin typeface="Times New Roman" panose="02020603050405020304" pitchFamily="18" charset="0"/>
                <a:ea typeface="Times New Roman" panose="02020603050405020304" pitchFamily="18" charset="0"/>
              </a:rPr>
              <a:t> Nghi </a:t>
            </a:r>
            <a:r>
              <a:rPr lang="en-US" sz="4400" dirty="0" err="1">
                <a:effectLst/>
                <a:latin typeface="Times New Roman" panose="02020603050405020304" pitchFamily="18" charset="0"/>
                <a:ea typeface="Times New Roman" panose="02020603050405020304" pitchFamily="18" charset="0"/>
              </a:rPr>
              <a:t>Tàm</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Làng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hoa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Vị</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Khê</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Trình</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Xuyên</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Phụ</a:t>
            </a:r>
            <a:r>
              <a:rPr lang="en-US" sz="4400" dirty="0">
                <a:effectLst/>
                <a:latin typeface="Times New Roman" panose="02020603050405020304" pitchFamily="18" charset="0"/>
                <a:ea typeface="Times New Roman" panose="02020603050405020304" pitchFamily="18" charset="0"/>
              </a:rPr>
              <a:t> Long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Nam </a:t>
            </a:r>
            <a:r>
              <a:rPr lang="en-US" sz="4400" dirty="0" err="1">
                <a:effectLst/>
                <a:latin typeface="Times New Roman" panose="02020603050405020304" pitchFamily="18" charset="0"/>
                <a:ea typeface="Times New Roman" panose="02020603050405020304" pitchFamily="18" charset="0"/>
              </a:rPr>
              <a:t>Định</a:t>
            </a:r>
            <a:r>
              <a:rPr lang="en-US" sz="4400" dirty="0">
                <a:effectLst/>
                <a:latin typeface="Times New Roman" panose="02020603050405020304" pitchFamily="18" charset="0"/>
                <a:ea typeface="Times New Roman" panose="02020603050405020304" pitchFamily="18" charset="0"/>
              </a:rPr>
              <a:t>, Kim Long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Huế</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làng</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hoa</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Đà</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Lạt</a:t>
            </a:r>
            <a:r>
              <a:rPr lang="en-US" sz="4400" dirty="0">
                <a:effectLst/>
                <a:latin typeface="Times New Roman" panose="02020603050405020304" pitchFamily="18" charset="0"/>
                <a:ea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rPr>
              <a:t> Lâm </a:t>
            </a:r>
            <a:r>
              <a:rPr lang="en-US" sz="4400" dirty="0" err="1">
                <a:effectLst/>
                <a:latin typeface="Times New Roman" panose="02020603050405020304" pitchFamily="18" charset="0"/>
                <a:ea typeface="Times New Roman" panose="02020603050405020304" pitchFamily="18" charset="0"/>
              </a:rPr>
              <a:t>Đồng</a:t>
            </a:r>
            <a:r>
              <a:rPr lang="en-US" sz="4400" dirty="0">
                <a:effectLst/>
                <a:latin typeface="Times New Roman" panose="02020603050405020304" pitchFamily="18" charset="0"/>
                <a:ea typeface="Times New Roman" panose="02020603050405020304" pitchFamily="18" charset="0"/>
              </a:rPr>
              <a:t>...</a:t>
            </a:r>
            <a:endParaRPr lang="en-US" sz="4400" dirty="0">
              <a:effectLst/>
              <a:latin typeface="Calibri" panose="020F0502020204030204" pitchFamily="34" charset="0"/>
              <a:ea typeface="Times New Roman" panose="02020603050405020304" pitchFamily="18" charset="0"/>
            </a:endParaRPr>
          </a:p>
        </p:txBody>
      </p:sp>
      <p:sp>
        <p:nvSpPr>
          <p:cNvPr id="11" name="Freeform 3"/>
          <p:cNvSpPr/>
          <p:nvPr/>
        </p:nvSpPr>
        <p:spPr>
          <a:xfrm>
            <a:off x="15849600" y="2628900"/>
            <a:ext cx="2947715" cy="2914554"/>
          </a:xfrm>
          <a:custGeom>
            <a:avLst/>
            <a:gdLst/>
            <a:ahLst/>
            <a:cxnLst/>
            <a:rect l="l" t="t" r="r" b="b"/>
            <a:pathLst>
              <a:path w="2947715" h="2914554">
                <a:moveTo>
                  <a:pt x="0" y="0"/>
                </a:moveTo>
                <a:lnTo>
                  <a:pt x="2947715" y="0"/>
                </a:lnTo>
                <a:lnTo>
                  <a:pt x="2947715" y="2914554"/>
                </a:lnTo>
                <a:lnTo>
                  <a:pt x="0" y="291455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167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848981">
            <a:off x="-1161501" y="4156598"/>
            <a:ext cx="11811016" cy="10408458"/>
          </a:xfrm>
          <a:custGeom>
            <a:avLst/>
            <a:gdLst/>
            <a:ahLst/>
            <a:cxnLst/>
            <a:rect l="l" t="t" r="r" b="b"/>
            <a:pathLst>
              <a:path w="11811016" h="10408458">
                <a:moveTo>
                  <a:pt x="0" y="0"/>
                </a:moveTo>
                <a:lnTo>
                  <a:pt x="11811016" y="0"/>
                </a:lnTo>
                <a:lnTo>
                  <a:pt x="11811016" y="10408458"/>
                </a:lnTo>
                <a:lnTo>
                  <a:pt x="0" y="10408458"/>
                </a:lnTo>
                <a:lnTo>
                  <a:pt x="0" y="0"/>
                </a:lnTo>
                <a:close/>
              </a:path>
            </a:pathLst>
          </a:custGeom>
          <a:blipFill>
            <a:blip r:embed="rId3">
              <a:alphaModFix amt="3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8843027">
            <a:off x="-389005" y="-6163144"/>
            <a:ext cx="9620397" cy="8477975"/>
          </a:xfrm>
          <a:custGeom>
            <a:avLst/>
            <a:gdLst/>
            <a:ahLst/>
            <a:cxnLst/>
            <a:rect l="l" t="t" r="r" b="b"/>
            <a:pathLst>
              <a:path w="9620397" h="8477975">
                <a:moveTo>
                  <a:pt x="0" y="0"/>
                </a:moveTo>
                <a:lnTo>
                  <a:pt x="9620398" y="0"/>
                </a:lnTo>
                <a:lnTo>
                  <a:pt x="9620398" y="8477975"/>
                </a:lnTo>
                <a:lnTo>
                  <a:pt x="0" y="8477975"/>
                </a:lnTo>
                <a:lnTo>
                  <a:pt x="0" y="0"/>
                </a:lnTo>
                <a:close/>
              </a:path>
            </a:pathLst>
          </a:custGeom>
          <a:blipFill>
            <a:blip r:embed="rId3">
              <a:alphaModFix amt="36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615206" y="7263841"/>
            <a:ext cx="9620397" cy="8477975"/>
          </a:xfrm>
          <a:custGeom>
            <a:avLst/>
            <a:gdLst/>
            <a:ahLst/>
            <a:cxnLst/>
            <a:rect l="l" t="t" r="r" b="b"/>
            <a:pathLst>
              <a:path w="9620397" h="8477975">
                <a:moveTo>
                  <a:pt x="0" y="0"/>
                </a:moveTo>
                <a:lnTo>
                  <a:pt x="9620397" y="0"/>
                </a:lnTo>
                <a:lnTo>
                  <a:pt x="9620397" y="8477975"/>
                </a:lnTo>
                <a:lnTo>
                  <a:pt x="0" y="8477975"/>
                </a:lnTo>
                <a:lnTo>
                  <a:pt x="0" y="0"/>
                </a:lnTo>
                <a:close/>
              </a:path>
            </a:pathLst>
          </a:custGeom>
          <a:blipFill>
            <a:blip r:embed="rId3">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0227070" y="3579667"/>
            <a:ext cx="6615666" cy="42473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solidFill>
                  <a:srgbClr val="FF0000"/>
                </a:solidFill>
                <a:effectLst/>
                <a:uLnTx/>
                <a:uFillTx/>
                <a:latin typeface="#9Slide05 SVNAngellife" panose="02000500000000020003" pitchFamily="2" charset="0"/>
                <a:ea typeface="Faustina"/>
                <a:cs typeface="Faustina"/>
                <a:sym typeface="Faustina"/>
              </a:rPr>
              <a:t>Hoa </a:t>
            </a:r>
            <a:r>
              <a:rPr kumimoji="0" lang="en-US" sz="13800" b="0" i="0" u="none" strike="noStrike" kern="1200" cap="none" spc="0" normalizeH="0" baseline="0" noProof="0" dirty="0" err="1">
                <a:ln>
                  <a:noFill/>
                </a:ln>
                <a:solidFill>
                  <a:srgbClr val="FF0000"/>
                </a:solidFill>
                <a:effectLst/>
                <a:uLnTx/>
                <a:uFillTx/>
                <a:latin typeface="#9Slide05 SVNAngellife" panose="02000500000000020003" pitchFamily="2" charset="0"/>
                <a:ea typeface="Faustina"/>
                <a:cs typeface="Faustina"/>
                <a:sym typeface="Faustina"/>
              </a:rPr>
              <a:t>nào</a:t>
            </a:r>
            <a:r>
              <a:rPr kumimoji="0" lang="en-US" sz="13800" b="0" i="0" u="none" strike="noStrike" kern="1200" cap="none" spc="0" normalizeH="0" baseline="0" noProof="0" dirty="0">
                <a:ln>
                  <a:noFill/>
                </a:ln>
                <a:solidFill>
                  <a:srgbClr val="FF0000"/>
                </a:solidFill>
                <a:effectLst/>
                <a:uLnTx/>
                <a:uFillTx/>
                <a:latin typeface="#9Slide05 SVNAngellife" panose="02000500000000020003" pitchFamily="2" charset="0"/>
                <a:ea typeface="Faustina"/>
                <a:cs typeface="Faustina"/>
                <a:sym typeface="Faustina"/>
              </a:rPr>
              <a:t>, </a:t>
            </a:r>
            <a:r>
              <a:rPr kumimoji="0" lang="en-US" sz="13800" b="0" i="0" u="none" strike="noStrike" kern="1200" cap="none" spc="0" normalizeH="0" baseline="0" noProof="0" dirty="0" err="1">
                <a:ln>
                  <a:noFill/>
                </a:ln>
                <a:solidFill>
                  <a:srgbClr val="FF0000"/>
                </a:solidFill>
                <a:effectLst/>
                <a:uLnTx/>
                <a:uFillTx/>
                <a:latin typeface="#9Slide05 SVNAngellife" panose="02000500000000020003" pitchFamily="2" charset="0"/>
                <a:ea typeface="Faustina"/>
                <a:cs typeface="Faustina"/>
                <a:sym typeface="Faustina"/>
              </a:rPr>
              <a:t>cây</a:t>
            </a:r>
            <a:r>
              <a:rPr kumimoji="0" lang="en-US" sz="13800" b="0" i="0" u="none" strike="noStrike" kern="1200" cap="none" spc="0" normalizeH="0" baseline="0" noProof="0" dirty="0">
                <a:ln>
                  <a:noFill/>
                </a:ln>
                <a:solidFill>
                  <a:srgbClr val="FF0000"/>
                </a:solidFill>
                <a:effectLst/>
                <a:uLnTx/>
                <a:uFillTx/>
                <a:latin typeface="#9Slide05 SVNAngellife" panose="02000500000000020003" pitchFamily="2" charset="0"/>
                <a:ea typeface="Faustina"/>
                <a:cs typeface="Faustina"/>
                <a:sym typeface="Faustina"/>
              </a:rPr>
              <a:t> </a:t>
            </a:r>
            <a:r>
              <a:rPr kumimoji="0" lang="en-US" sz="13800" b="0" i="0" u="none" strike="noStrike" kern="1200" cap="none" spc="0" normalizeH="0" baseline="0" noProof="0" dirty="0" err="1">
                <a:ln>
                  <a:noFill/>
                </a:ln>
                <a:solidFill>
                  <a:srgbClr val="FF0000"/>
                </a:solidFill>
                <a:effectLst/>
                <a:uLnTx/>
                <a:uFillTx/>
                <a:latin typeface="#9Slide05 SVNAngellife" panose="02000500000000020003" pitchFamily="2" charset="0"/>
                <a:ea typeface="Faustina"/>
                <a:cs typeface="Faustina"/>
                <a:sym typeface="Faustina"/>
              </a:rPr>
              <a:t>gì</a:t>
            </a:r>
            <a:r>
              <a:rPr kumimoji="0" lang="en-US" sz="13800" b="0" i="0" u="none" strike="noStrike" kern="1200" cap="none" spc="0" normalizeH="0" baseline="0" noProof="0" dirty="0">
                <a:ln>
                  <a:noFill/>
                </a:ln>
                <a:solidFill>
                  <a:srgbClr val="FF0000"/>
                </a:solidFill>
                <a:effectLst/>
                <a:uLnTx/>
                <a:uFillTx/>
                <a:latin typeface="#9Slide05 SVNAngellife" panose="02000500000000020003" pitchFamily="2" charset="0"/>
                <a:ea typeface="Faustina"/>
                <a:cs typeface="Faustina"/>
                <a:sym typeface="Faustina"/>
              </a:rPr>
              <a:t>?</a:t>
            </a:r>
          </a:p>
        </p:txBody>
      </p:sp>
      <p:sp>
        <p:nvSpPr>
          <p:cNvPr id="7" name="Freeform 7"/>
          <p:cNvSpPr/>
          <p:nvPr/>
        </p:nvSpPr>
        <p:spPr>
          <a:xfrm rot="-1310813">
            <a:off x="-1473212" y="367919"/>
            <a:ext cx="4706937" cy="8097956"/>
          </a:xfrm>
          <a:custGeom>
            <a:avLst/>
            <a:gdLst/>
            <a:ahLst/>
            <a:cxnLst/>
            <a:rect l="l" t="t" r="r" b="b"/>
            <a:pathLst>
              <a:path w="4706937" h="8097956">
                <a:moveTo>
                  <a:pt x="0" y="0"/>
                </a:moveTo>
                <a:lnTo>
                  <a:pt x="4706937" y="0"/>
                </a:lnTo>
                <a:lnTo>
                  <a:pt x="4706937" y="8097955"/>
                </a:lnTo>
                <a:lnTo>
                  <a:pt x="0" y="80979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423823">
            <a:off x="4427793" y="588361"/>
            <a:ext cx="4450673" cy="7657071"/>
          </a:xfrm>
          <a:custGeom>
            <a:avLst/>
            <a:gdLst/>
            <a:ahLst/>
            <a:cxnLst/>
            <a:rect l="l" t="t" r="r" b="b"/>
            <a:pathLst>
              <a:path w="4450673" h="7657071">
                <a:moveTo>
                  <a:pt x="0" y="0"/>
                </a:moveTo>
                <a:lnTo>
                  <a:pt x="4450673" y="0"/>
                </a:lnTo>
                <a:lnTo>
                  <a:pt x="4450673" y="7657071"/>
                </a:lnTo>
                <a:lnTo>
                  <a:pt x="0" y="765707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03772">
            <a:off x="1989187" y="3675758"/>
            <a:ext cx="6933711" cy="5174282"/>
          </a:xfrm>
          <a:custGeom>
            <a:avLst/>
            <a:gdLst/>
            <a:ahLst/>
            <a:cxnLst/>
            <a:rect l="l" t="t" r="r" b="b"/>
            <a:pathLst>
              <a:path w="6933711" h="5174282">
                <a:moveTo>
                  <a:pt x="0" y="0"/>
                </a:moveTo>
                <a:lnTo>
                  <a:pt x="6933710" y="0"/>
                </a:lnTo>
                <a:lnTo>
                  <a:pt x="6933710" y="5174282"/>
                </a:lnTo>
                <a:lnTo>
                  <a:pt x="0" y="517428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138974" y="6356005"/>
            <a:ext cx="3671711" cy="2941959"/>
          </a:xfrm>
          <a:custGeom>
            <a:avLst/>
            <a:gdLst/>
            <a:ahLst/>
            <a:cxnLst/>
            <a:rect l="l" t="t" r="r" b="b"/>
            <a:pathLst>
              <a:path w="3671711" h="2941959">
                <a:moveTo>
                  <a:pt x="0" y="0"/>
                </a:moveTo>
                <a:lnTo>
                  <a:pt x="3671712" y="0"/>
                </a:lnTo>
                <a:lnTo>
                  <a:pt x="3671712" y="2941959"/>
                </a:lnTo>
                <a:lnTo>
                  <a:pt x="0" y="29419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706600" y="1595599"/>
            <a:ext cx="3323565" cy="1879325"/>
          </a:xfrm>
          <a:custGeom>
            <a:avLst/>
            <a:gdLst/>
            <a:ahLst/>
            <a:cxnLst/>
            <a:rect l="l" t="t" r="r" b="b"/>
            <a:pathLst>
              <a:path w="3323565" h="1879325">
                <a:moveTo>
                  <a:pt x="0" y="0"/>
                </a:moveTo>
                <a:lnTo>
                  <a:pt x="3323565" y="0"/>
                </a:lnTo>
                <a:lnTo>
                  <a:pt x="3323565" y="1879325"/>
                </a:lnTo>
                <a:lnTo>
                  <a:pt x="0" y="1879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DA5718-A9DF-2093-AFDB-14A19A95E5A1}"/>
              </a:ext>
            </a:extLst>
          </p:cNvPr>
          <p:cNvSpPr/>
          <p:nvPr/>
        </p:nvSpPr>
        <p:spPr>
          <a:xfrm>
            <a:off x="1447800" y="876300"/>
            <a:ext cx="160020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Văn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tạo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tham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chiếu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thú</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giúp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nắm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tổng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reeform 11"/>
          <p:cNvSpPr/>
          <p:nvPr/>
        </p:nvSpPr>
        <p:spPr>
          <a:xfrm>
            <a:off x="152400" y="2476500"/>
            <a:ext cx="6400800" cy="7791450"/>
          </a:xfrm>
          <a:custGeom>
            <a:avLst/>
            <a:gdLst/>
            <a:ahLst/>
            <a:cxnLst/>
            <a:rect l="l" t="t" r="r" b="b"/>
            <a:pathLst>
              <a:path w="4126839" h="3982400">
                <a:moveTo>
                  <a:pt x="0" y="0"/>
                </a:moveTo>
                <a:lnTo>
                  <a:pt x="4126839" y="0"/>
                </a:lnTo>
                <a:lnTo>
                  <a:pt x="4126839" y="3982400"/>
                </a:lnTo>
                <a:lnTo>
                  <a:pt x="0" y="3982400"/>
                </a:lnTo>
                <a:lnTo>
                  <a:pt x="0" y="0"/>
                </a:lnTo>
                <a:close/>
              </a:path>
            </a:pathLst>
          </a:custGeom>
          <a:blipFill>
            <a:blip r:embed="rId3"/>
            <a:stretch>
              <a:fillRect/>
            </a:stretch>
          </a:blipFill>
        </p:spPr>
        <p:txBody>
          <a:bodyPr/>
          <a:lstStyle/>
          <a:p>
            <a:endParaRPr lang="en-US"/>
          </a:p>
        </p:txBody>
      </p:sp>
      <p:sp>
        <p:nvSpPr>
          <p:cNvPr id="2" name="Rectangle 1">
            <a:extLst>
              <a:ext uri="{FF2B5EF4-FFF2-40B4-BE49-F238E27FC236}">
                <a16:creationId xmlns:a16="http://schemas.microsoft.com/office/drawing/2014/main" id="{C3A273BF-ED2B-A692-9CFA-0E4245AB302E}"/>
              </a:ext>
            </a:extLst>
          </p:cNvPr>
          <p:cNvSpPr/>
          <p:nvPr/>
        </p:nvSpPr>
        <p:spPr>
          <a:xfrm>
            <a:off x="6858000" y="2894350"/>
            <a:ext cx="10515600" cy="4832092"/>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nhuần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nhuyễn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ngành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khía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cạnh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tượng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quen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thoại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bổ</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ích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mọi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mang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844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F9451-D50B-37D5-C236-0C56A8071B16}"/>
              </a:ext>
            </a:extLst>
          </p:cNvPr>
          <p:cNvSpPr/>
          <p:nvPr/>
        </p:nvSpPr>
        <p:spPr>
          <a:xfrm>
            <a:off x="152400" y="3771900"/>
            <a:ext cx="100965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THông</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điệp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của</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văn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FF0000"/>
                </a:solidFill>
                <a:effectLst/>
                <a:uLnTx/>
                <a:uFillTx/>
                <a:latin typeface="#9Slide07 IcielCrocante" panose="02000000000000000000" pitchFamily="2" charset="0"/>
                <a:cs typeface="Times New Roman" panose="02020603050405020304" pitchFamily="18" charset="0"/>
              </a:rPr>
              <a:t>bản</a:t>
            </a:r>
            <a:r>
              <a:rPr kumimoji="0" lang="en-US" sz="6000" i="0" u="none" strike="noStrike" kern="1200" cap="none" spc="0" normalizeH="0" baseline="0" noProof="0" dirty="0">
                <a:ln>
                  <a:noFill/>
                </a:ln>
                <a:solidFill>
                  <a:srgbClr val="FF0000"/>
                </a:solidFill>
                <a:effectLst/>
                <a:uLnTx/>
                <a:uFillTx/>
                <a:latin typeface="#9Slide07 IcielCrocante" panose="02000000000000000000" pitchFamily="2" charset="0"/>
                <a:cs typeface="Times New Roman" panose="02020603050405020304" pitchFamily="18" charset="0"/>
              </a:rPr>
              <a:t> </a:t>
            </a:r>
          </a:p>
        </p:txBody>
      </p:sp>
      <p:sp>
        <p:nvSpPr>
          <p:cNvPr id="3" name="Freeform 2"/>
          <p:cNvSpPr/>
          <p:nvPr/>
        </p:nvSpPr>
        <p:spPr>
          <a:xfrm>
            <a:off x="10439400" y="2499659"/>
            <a:ext cx="6685026" cy="7658100"/>
          </a:xfrm>
          <a:custGeom>
            <a:avLst/>
            <a:gdLst/>
            <a:ahLst/>
            <a:cxnLst/>
            <a:rect l="l" t="t" r="r" b="b"/>
            <a:pathLst>
              <a:path w="2940845" h="4743298">
                <a:moveTo>
                  <a:pt x="0" y="0"/>
                </a:moveTo>
                <a:lnTo>
                  <a:pt x="2940845" y="0"/>
                </a:lnTo>
                <a:lnTo>
                  <a:pt x="2940845" y="4743298"/>
                </a:lnTo>
                <a:lnTo>
                  <a:pt x="0" y="474329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341499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EC0016-B612-B193-B4C9-8EF84CA9FD96}"/>
              </a:ext>
            </a:extLst>
          </p:cNvPr>
          <p:cNvSpPr/>
          <p:nvPr/>
        </p:nvSpPr>
        <p:spPr>
          <a:xfrm>
            <a:off x="685800" y="1562100"/>
            <a:ext cx="5791200" cy="4154984"/>
          </a:xfrm>
          <a:prstGeom prst="rect">
            <a:avLst/>
          </a:prstGeom>
        </p:spPr>
        <p:txBody>
          <a:bodyPr wrap="square">
            <a:spAutoFit/>
          </a:bodyPr>
          <a:lstStyle/>
          <a:p>
            <a:pPr lvl="0" algn="just" defTabSz="1371600">
              <a:defRPr/>
            </a:pP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yêu mến, trân trọng, hài hòa với thế giới thiên nhiên, biết tạo dựng thiên nhiên thứ hai để khiến cuộc đời thêm vui vẻ, ý nghĩa.</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80819C8-D60C-EDA2-994E-E4E50432627F}"/>
              </a:ext>
            </a:extLst>
          </p:cNvPr>
          <p:cNvSpPr/>
          <p:nvPr/>
        </p:nvSpPr>
        <p:spPr>
          <a:xfrm>
            <a:off x="10668076" y="1562100"/>
            <a:ext cx="6857924" cy="7540526"/>
          </a:xfrm>
          <a:prstGeom prst="rect">
            <a:avLst/>
          </a:prstGeom>
        </p:spPr>
        <p:txBody>
          <a:bodyPr wrap="square">
            <a:spAutoFit/>
          </a:bodyPr>
          <a:lstStyle/>
          <a:p>
            <a:pPr lvl="0" algn="just" defTabSz="1371600">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nền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Tiếp nối, phát huy nét văn hóa chơi hoa – cây cảnh của người Việt, cũng là phát huy truyền thống trọng tự nhiên của người Việt Nam.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ý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hóa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5638876" y="2171700"/>
            <a:ext cx="5029200" cy="8203192"/>
          </a:xfrm>
          <a:custGeom>
            <a:avLst/>
            <a:gdLst/>
            <a:ahLst/>
            <a:cxnLst/>
            <a:rect l="l" t="t" r="r" b="b"/>
            <a:pathLst>
              <a:path w="3451621" h="5612392">
                <a:moveTo>
                  <a:pt x="0" y="0"/>
                </a:moveTo>
                <a:lnTo>
                  <a:pt x="3451621" y="0"/>
                </a:lnTo>
                <a:lnTo>
                  <a:pt x="3451621" y="5612392"/>
                </a:lnTo>
                <a:lnTo>
                  <a:pt x="0" y="561239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3295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96DAC541-7B7A-43D3-8B79-37D633B846F1}">
                <asvg:svgBlip xmlns:asvg="http://schemas.microsoft.com/office/drawing/2016/SVG/main" r:embed="rId4"/>
              </a:ext>
            </a:extLst>
          </a:blip>
          <a:srcRect/>
          <a:stretch>
            <a:fillRect t="-76000" b="-7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8686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
        <p:nvSpPr>
          <p:cNvPr id="8" name="Freeform 8"/>
          <p:cNvSpPr/>
          <p:nvPr/>
        </p:nvSpPr>
        <p:spPr>
          <a:xfrm>
            <a:off x="765175" y="1767055"/>
            <a:ext cx="9829800" cy="8392024"/>
          </a:xfrm>
          <a:custGeom>
            <a:avLst/>
            <a:gdLst/>
            <a:ahLst/>
            <a:cxnLst/>
            <a:rect l="l" t="t" r="r" b="b"/>
            <a:pathLst>
              <a:path w="5187426" h="4143457">
                <a:moveTo>
                  <a:pt x="0" y="0"/>
                </a:moveTo>
                <a:lnTo>
                  <a:pt x="5187426" y="0"/>
                </a:lnTo>
                <a:lnTo>
                  <a:pt x="5187426" y="4143456"/>
                </a:lnTo>
                <a:lnTo>
                  <a:pt x="0" y="414345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0677466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2C9C3DC4-4DFC-1DE8-382B-5FA18ABE7E8A}"/>
              </a:ext>
            </a:extLst>
          </p:cNvPr>
          <p:cNvSpPr/>
          <p:nvPr/>
        </p:nvSpPr>
        <p:spPr>
          <a:xfrm>
            <a:off x="0" y="0"/>
            <a:ext cx="9067800" cy="10287000"/>
          </a:xfrm>
          <a:custGeom>
            <a:avLst/>
            <a:gdLst/>
            <a:ahLst/>
            <a:cxnLst/>
            <a:rect l="l" t="t" r="r" b="b"/>
            <a:pathLst>
              <a:path w="9979202" h="3667357">
                <a:moveTo>
                  <a:pt x="0" y="0"/>
                </a:moveTo>
                <a:lnTo>
                  <a:pt x="9979202" y="0"/>
                </a:lnTo>
                <a:lnTo>
                  <a:pt x="9979202" y="3667356"/>
                </a:lnTo>
                <a:lnTo>
                  <a:pt x="0" y="3667356"/>
                </a:lnTo>
                <a:lnTo>
                  <a:pt x="0" y="0"/>
                </a:lnTo>
                <a:close/>
              </a:path>
            </a:pathLst>
          </a:custGeom>
          <a:blipFill>
            <a:blip r:embed="rId3"/>
            <a:stretch>
              <a:fillRect l="-38345" r="-41054"/>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533400" y="449153"/>
            <a:ext cx="8077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Nghệ</a:t>
            </a:r>
            <a:r>
              <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thuật</a:t>
            </a:r>
            <a:endParaRPr kumimoji="0" lang="en-US" sz="5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86678" y="1614446"/>
            <a:ext cx="7971522" cy="1575431"/>
          </a:xfrm>
          <a:prstGeom prst="rect">
            <a:avLst/>
          </a:prstGeom>
        </p:spPr>
        <p:txBody>
          <a:bodyPr wrap="square">
            <a:spAutoFit/>
          </a:bodyPr>
          <a:lstStyle/>
          <a:p>
            <a:pPr lvl="0" algn="just">
              <a:lnSpc>
                <a:spcPct val="114000"/>
              </a:lnSpc>
              <a:defRPr/>
            </a:pP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chặt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chẽ</a:t>
            </a:r>
            <a:r>
              <a:rPr lang="en-US" sz="4400" dirty="0">
                <a:solidFill>
                  <a:schemeClr val="bg1"/>
                </a:solidFill>
                <a:latin typeface="Times New Roman" panose="02020603050405020304" pitchFamily="18" charset="0"/>
                <a:cs typeface="Times New Roman" panose="02020603050405020304" pitchFamily="18" charset="0"/>
              </a:rPr>
              <a:t>, logic.</a:t>
            </a:r>
          </a:p>
          <a:p>
            <a:pPr lvl="0" algn="just">
              <a:lnSpc>
                <a:spcPct val="114000"/>
              </a:lnSpc>
              <a:defRPr/>
            </a:pP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chọn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lọc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9601200" y="616301"/>
            <a:ext cx="83058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p>
        </p:txBody>
      </p:sp>
      <p:sp>
        <p:nvSpPr>
          <p:cNvPr id="5" name="Rectangle 4"/>
          <p:cNvSpPr/>
          <p:nvPr/>
        </p:nvSpPr>
        <p:spPr>
          <a:xfrm>
            <a:off x="9753600" y="1614446"/>
            <a:ext cx="7848600" cy="6978577"/>
          </a:xfrm>
          <a:prstGeom prst="rect">
            <a:avLst/>
          </a:prstGeom>
        </p:spPr>
        <p:txBody>
          <a:bodyPr wrap="square">
            <a:spAutoFit/>
          </a:bodyPr>
          <a:lstStyle/>
          <a:p>
            <a:pPr lvl="0" algn="just">
              <a:lnSpc>
                <a:spcPct val="114000"/>
              </a:lnSpc>
              <a:defRPr/>
            </a:pPr>
            <a:r>
              <a:rPr lang="vi-VN" sz="4400" dirty="0">
                <a:solidFill>
                  <a:prstClr val="black"/>
                </a:solidFill>
                <a:latin typeface="Times New Roman" panose="02020603050405020304" pitchFamily="18" charset="0"/>
                <a:cs typeface="Times New Roman" panose="02020603050405020304" pitchFamily="18" charset="0"/>
              </a:rPr>
              <a:t>- Văn bản “Văn hóa hoa – cây cảnh” đã mang tới cho người đọc sự hiểu biết về văn hóa chơi hoa, cây cảnh mang đậm đà bản sắc người Việt. - Qua đó, cho thấy những đặc trưng trong lối sống của người Việt, mang đến những dấu ấn văn hóa rất đặc trưng và ấn tượng của người Việt.</a:t>
            </a:r>
            <a:endParaRPr lang="en-US" sz="25100" dirty="0">
              <a:solidFill>
                <a:prstClr val="black"/>
              </a:solidFill>
              <a:latin typeface="Times New Roman" panose="02020603050405020304" pitchFamily="18" charset="0"/>
              <a:cs typeface="Times New Roman" panose="02020603050405020304" pitchFamily="18" charset="0"/>
            </a:endParaRPr>
          </a:p>
        </p:txBody>
      </p:sp>
      <p:sp>
        <p:nvSpPr>
          <p:cNvPr id="8" name="Freeform 8"/>
          <p:cNvSpPr/>
          <p:nvPr/>
        </p:nvSpPr>
        <p:spPr>
          <a:xfrm>
            <a:off x="2743200" y="4610100"/>
            <a:ext cx="4724400" cy="56769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9209642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EE574E-A89D-D782-35E8-94941B31D7A8}"/>
              </a:ext>
            </a:extLst>
          </p:cNvPr>
          <p:cNvSpPr txBox="1"/>
          <p:nvPr/>
        </p:nvSpPr>
        <p:spPr>
          <a:xfrm>
            <a:off x="914400" y="1028700"/>
            <a:ext cx="16535400" cy="3046988"/>
          </a:xfrm>
          <a:prstGeom prst="rect">
            <a:avLst/>
          </a:prstGeom>
          <a:noFill/>
        </p:spPr>
        <p:txBody>
          <a:bodyPr wrap="square">
            <a:spAutoFit/>
          </a:bodyPr>
          <a:lstStyle/>
          <a:p>
            <a:pPr lvl="0" algn="ctr">
              <a:defRPr/>
            </a:pPr>
            <a:r>
              <a:rPr lang="vi-VN" sz="6000" dirty="0">
                <a:solidFill>
                  <a:srgbClr val="FF0000"/>
                </a:solidFill>
                <a:latin typeface="#9Slide04 Manuale Bold" panose="02040804050405060204" pitchFamily="18" charset="0"/>
                <a:cs typeface="Times New Roman" panose="02020603050405020304" pitchFamily="18" charset="0"/>
              </a:rPr>
              <a:t>VIẾT KẾT NỐI VỚI ĐỌC</a:t>
            </a:r>
            <a:endParaRPr lang="en-US" sz="6000" dirty="0">
              <a:solidFill>
                <a:srgbClr val="FF0000"/>
              </a:solidFill>
              <a:latin typeface="#9Slide04 Manuale Bold" panose="02040804050405060204" pitchFamily="18" charset="0"/>
              <a:cs typeface="Times New Roman" panose="02020603050405020304" pitchFamily="18" charset="0"/>
            </a:endParaRPr>
          </a:p>
          <a:p>
            <a:pPr lvl="0" algn="just">
              <a:defRPr/>
            </a:pPr>
            <a:r>
              <a:rPr lang="en-US" sz="4400" dirty="0" err="1">
                <a:solidFill>
                  <a:srgbClr val="0D0D0D"/>
                </a:solidFill>
                <a:latin typeface="Times New Roman" panose="02020603050405020304" pitchFamily="18" charset="0"/>
                <a:cs typeface="Times New Roman" panose="02020603050405020304" pitchFamily="18" charset="0"/>
              </a:rPr>
              <a:t>Từ</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những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điều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được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văn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bản</a:t>
            </a:r>
            <a:r>
              <a:rPr lang="en-US" sz="4400" dirty="0">
                <a:solidFill>
                  <a:srgbClr val="0D0D0D"/>
                </a:solidFill>
                <a:latin typeface="Times New Roman" panose="02020603050405020304" pitchFamily="18" charset="0"/>
                <a:cs typeface="Times New Roman" panose="02020603050405020304" pitchFamily="18" charset="0"/>
              </a:rPr>
              <a:t> </a:t>
            </a:r>
            <a:r>
              <a:rPr lang="en-US" sz="4400" i="1" dirty="0">
                <a:solidFill>
                  <a:srgbClr val="0D0D0D"/>
                </a:solidFill>
                <a:latin typeface="Times New Roman" panose="02020603050405020304" pitchFamily="18" charset="0"/>
                <a:cs typeface="Times New Roman" panose="02020603050405020304" pitchFamily="18" charset="0"/>
              </a:rPr>
              <a:t>Văn </a:t>
            </a:r>
            <a:r>
              <a:rPr lang="en-US" sz="4400" i="1" dirty="0" err="1">
                <a:solidFill>
                  <a:srgbClr val="0D0D0D"/>
                </a:solidFill>
                <a:latin typeface="Times New Roman" panose="02020603050405020304" pitchFamily="18" charset="0"/>
                <a:cs typeface="Times New Roman" panose="02020603050405020304" pitchFamily="18" charset="0"/>
              </a:rPr>
              <a:t>hóa</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hoa</a:t>
            </a:r>
            <a:r>
              <a:rPr lang="en-US" sz="4400" i="1" dirty="0">
                <a:solidFill>
                  <a:srgbClr val="0D0D0D"/>
                </a:solidFill>
                <a:latin typeface="Times New Roman" panose="02020603050405020304" pitchFamily="18" charset="0"/>
                <a:cs typeface="Times New Roman" panose="02020603050405020304" pitchFamily="18" charset="0"/>
              </a:rPr>
              <a:t> – </a:t>
            </a:r>
            <a:r>
              <a:rPr lang="en-US" sz="4400" i="1" dirty="0" err="1">
                <a:solidFill>
                  <a:srgbClr val="0D0D0D"/>
                </a:solidFill>
                <a:latin typeface="Times New Roman" panose="02020603050405020304" pitchFamily="18" charset="0"/>
                <a:cs typeface="Times New Roman" panose="02020603050405020304" pitchFamily="18" charset="0"/>
              </a:rPr>
              <a:t>cây</a:t>
            </a:r>
            <a:r>
              <a:rPr lang="en-US" sz="4400" i="1" dirty="0">
                <a:solidFill>
                  <a:srgbClr val="0D0D0D"/>
                </a:solidFill>
                <a:latin typeface="Times New Roman" panose="02020603050405020304" pitchFamily="18" charset="0"/>
                <a:cs typeface="Times New Roman" panose="02020603050405020304" pitchFamily="18" charset="0"/>
              </a:rPr>
              <a:t> </a:t>
            </a:r>
            <a:r>
              <a:rPr lang="en-US" sz="4400" i="1" dirty="0" err="1">
                <a:solidFill>
                  <a:srgbClr val="0D0D0D"/>
                </a:solidFill>
                <a:latin typeface="Times New Roman" panose="02020603050405020304" pitchFamily="18" charset="0"/>
                <a:cs typeface="Times New Roman" panose="02020603050405020304" pitchFamily="18" charset="0"/>
              </a:rPr>
              <a:t>cảnh</a:t>
            </a:r>
            <a:r>
              <a:rPr lang="en-US" sz="4400" i="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gợi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lên</a:t>
            </a:r>
            <a:r>
              <a:rPr lang="en-US" sz="4400" dirty="0">
                <a:solidFill>
                  <a:srgbClr val="0D0D0D"/>
                </a:solidFill>
                <a:latin typeface="Times New Roman" panose="02020603050405020304" pitchFamily="18" charset="0"/>
                <a:cs typeface="Times New Roman" panose="02020603050405020304" pitchFamily="18" charset="0"/>
              </a:rPr>
              <a:t>, v</a:t>
            </a:r>
            <a:r>
              <a:rPr lang="vi-VN" sz="4400" dirty="0">
                <a:solidFill>
                  <a:srgbClr val="0D0D0D"/>
                </a:solidFill>
                <a:latin typeface="Times New Roman" panose="02020603050405020304" pitchFamily="18" charset="0"/>
                <a:cs typeface="Times New Roman" panose="02020603050405020304" pitchFamily="18" charset="0"/>
              </a:rPr>
              <a:t>iết đoan văn (khoảng 7- 9 câu) </a:t>
            </a:r>
            <a:r>
              <a:rPr lang="en-US" sz="4400" dirty="0" err="1">
                <a:solidFill>
                  <a:srgbClr val="0D0D0D"/>
                </a:solidFill>
                <a:latin typeface="Times New Roman" panose="02020603050405020304" pitchFamily="18" charset="0"/>
                <a:cs typeface="Times New Roman" panose="02020603050405020304" pitchFamily="18" charset="0"/>
              </a:rPr>
              <a:t>nêu</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ấn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tượng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suy</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nghĩ</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của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em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về</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tượng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đưa</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nhiên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vào</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nhà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rất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phổ</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biến</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trong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đời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sống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hiện</a:t>
            </a:r>
            <a:r>
              <a:rPr lang="en-US" sz="4400" dirty="0">
                <a:solidFill>
                  <a:srgbClr val="0D0D0D"/>
                </a:solidFill>
                <a:latin typeface="Times New Roman" panose="02020603050405020304" pitchFamily="18" charset="0"/>
                <a:cs typeface="Times New Roman" panose="02020603050405020304" pitchFamily="18" charset="0"/>
              </a:rPr>
              <a:t> nay.</a:t>
            </a:r>
            <a:endParaRPr kumimoji="0" lang="vi-VN" sz="4400" b="0" i="1"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0" y="4914900"/>
            <a:ext cx="17983200" cy="5363737"/>
          </a:xfrm>
          <a:custGeom>
            <a:avLst/>
            <a:gdLst/>
            <a:ahLst/>
            <a:cxnLst/>
            <a:rect l="l" t="t" r="r" b="b"/>
            <a:pathLst>
              <a:path w="8008743" h="2342557">
                <a:moveTo>
                  <a:pt x="0" y="0"/>
                </a:moveTo>
                <a:lnTo>
                  <a:pt x="8008743" y="0"/>
                </a:lnTo>
                <a:lnTo>
                  <a:pt x="8008743" y="2342557"/>
                </a:lnTo>
                <a:lnTo>
                  <a:pt x="0" y="234255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2377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2"/>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3"/>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2"/>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2"/>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2"/>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2"/>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2"/>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2"/>
            <a:srcRect/>
            <a:stretch>
              <a:fillRect/>
            </a:stretch>
          </p:blipFill>
          <p:spPr>
            <a:xfrm>
              <a:off x="-5092332" y="871045"/>
              <a:ext cx="1130523" cy="694801"/>
            </a:xfrm>
            <a:prstGeom prst="rect">
              <a:avLst/>
            </a:prstGeom>
          </p:spPr>
        </p:pic>
      </p:grpSp>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3891" y="6789420"/>
            <a:ext cx="9324110" cy="349758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789420"/>
            <a:ext cx="9144000" cy="3497580"/>
          </a:xfrm>
          <a:prstGeom prst="rect">
            <a:avLst/>
          </a:prstGeom>
        </p:spPr>
      </p:pic>
      <p:pic>
        <p:nvPicPr>
          <p:cNvPr id="6" name="Picture 6">
            <a:extLst>
              <a:ext uri="{FF2B5EF4-FFF2-40B4-BE49-F238E27FC236}">
                <a16:creationId xmlns:a16="http://schemas.microsoft.com/office/drawing/2014/main" id="{F5928F19-2BB9-2B92-4FF8-3276D8B70793}"/>
              </a:ext>
            </a:extLst>
          </p:cNvPr>
          <p:cNvPicPr>
            <a:picLocks noChangeAspect="1"/>
          </p:cNvPicPr>
          <p:nvPr/>
        </p:nvPicPr>
        <p:blipFill>
          <a:blip r:embed="rId8"/>
          <a:srcRect/>
          <a:stretch>
            <a:fillRect/>
          </a:stretch>
        </p:blipFill>
        <p:spPr>
          <a:xfrm>
            <a:off x="9609925" y="1167851"/>
            <a:ext cx="8542379" cy="7677462"/>
          </a:xfrm>
          <a:prstGeom prst="rect">
            <a:avLst/>
          </a:prstGeom>
        </p:spPr>
      </p:pic>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367" y="178037"/>
            <a:ext cx="1979630" cy="1979630"/>
          </a:xfrm>
          <a:prstGeom prst="rect">
            <a:avLst/>
          </a:prstGeom>
        </p:spPr>
      </p:pic>
      <p:sp>
        <p:nvSpPr>
          <p:cNvPr id="20" name="Title 1">
            <a:extLst>
              <a:ext uri="{FF2B5EF4-FFF2-40B4-BE49-F238E27FC236}">
                <a16:creationId xmlns:a16="http://schemas.microsoft.com/office/drawing/2014/main" id="{AF9520BE-2053-7A3F-079A-83073CA0C17B}"/>
              </a:ext>
            </a:extLst>
          </p:cNvPr>
          <p:cNvSpPr txBox="1">
            <a:spLocks/>
          </p:cNvSpPr>
          <p:nvPr/>
        </p:nvSpPr>
        <p:spPr>
          <a:xfrm>
            <a:off x="718457" y="4149328"/>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9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BÍ MẬT TRÊN CÁNH HOA</a:t>
            </a:r>
          </a:p>
        </p:txBody>
      </p:sp>
    </p:spTree>
    <p:extLst>
      <p:ext uri="{BB962C8B-B14F-4D97-AF65-F5344CB8AC3E}">
        <p14:creationId xmlns:p14="http://schemas.microsoft.com/office/powerpoint/2010/main" val="29930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par>
                                <p:cTn id="13" presetID="26" presetClass="emph" presetSubtype="0" repeatCount="4000" fill="hold" grpId="0"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EDE3E0-1F0C-DBD7-A502-937195AA4788}"/>
              </a:ext>
            </a:extLst>
          </p:cNvPr>
          <p:cNvGrpSpPr/>
          <p:nvPr/>
        </p:nvGrpSpPr>
        <p:grpSpPr>
          <a:xfrm>
            <a:off x="0" y="6789420"/>
            <a:ext cx="18288000" cy="3497580"/>
            <a:chOff x="0" y="4526280"/>
            <a:chExt cx="12192000" cy="2331720"/>
          </a:xfrm>
        </p:grpSpPr>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75927" y="4526280"/>
              <a:ext cx="6216073" cy="233172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526280"/>
              <a:ext cx="6096000" cy="2331720"/>
            </a:xfrm>
            <a:prstGeom prst="rect">
              <a:avLst/>
            </a:prstGeom>
          </p:spPr>
        </p:pic>
      </p:grpSp>
      <p:pic>
        <p:nvPicPr>
          <p:cNvPr id="21" name="Picture 7">
            <a:extLst>
              <a:ext uri="{FF2B5EF4-FFF2-40B4-BE49-F238E27FC236}">
                <a16:creationId xmlns:a16="http://schemas.microsoft.com/office/drawing/2014/main" id="{32C6A8F7-44A9-757D-9229-E4D8A76C267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6612"/>
          <a:stretch/>
        </p:blipFill>
        <p:spPr>
          <a:xfrm>
            <a:off x="7963169" y="4468305"/>
            <a:ext cx="2430077" cy="5818695"/>
          </a:xfrm>
          <a:prstGeom prst="rect">
            <a:avLst/>
          </a:prstGeom>
        </p:spPr>
      </p:pic>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9"/>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10"/>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9"/>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9"/>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9"/>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9"/>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9"/>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9"/>
            <a:srcRect/>
            <a:stretch>
              <a:fillRect/>
            </a:stretch>
          </p:blipFill>
          <p:spPr>
            <a:xfrm>
              <a:off x="-5092332" y="871045"/>
              <a:ext cx="1130523" cy="694801"/>
            </a:xfrm>
            <a:prstGeom prst="rect">
              <a:avLst/>
            </a:prstGeom>
          </p:spPr>
        </p:pic>
      </p:grpSp>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7367" y="178037"/>
            <a:ext cx="1979630" cy="1979630"/>
          </a:xfrm>
          <a:prstGeom prst="rect">
            <a:avLst/>
          </a:prstGeom>
        </p:spPr>
      </p:pic>
      <p:pic>
        <p:nvPicPr>
          <p:cNvPr id="42" name="Picture 41">
            <a:extLst>
              <a:ext uri="{FF2B5EF4-FFF2-40B4-BE49-F238E27FC236}">
                <a16:creationId xmlns:a16="http://schemas.microsoft.com/office/drawing/2014/main" id="{891679FD-86C6-FAB2-93F0-3114DDDCD553}"/>
              </a:ext>
            </a:extLst>
          </p:cNvPr>
          <p:cNvPicPr>
            <a:picLocks noChangeAspect="1"/>
          </p:cNvPicPr>
          <p:nvPr/>
        </p:nvPicPr>
        <p:blipFill>
          <a:blip r:embed="rId13"/>
          <a:stretch>
            <a:fillRect/>
          </a:stretch>
        </p:blipFill>
        <p:spPr>
          <a:xfrm>
            <a:off x="5830353" y="668641"/>
            <a:ext cx="6511092" cy="6529382"/>
          </a:xfrm>
          <a:prstGeom prst="rect">
            <a:avLst/>
          </a:prstGeom>
        </p:spPr>
      </p:pic>
      <p:sp>
        <p:nvSpPr>
          <p:cNvPr id="3" name="Cánh hoa 1">
            <a:hlinkClick r:id="rId14" action="ppaction://hlinksldjump"/>
            <a:extLst>
              <a:ext uri="{FF2B5EF4-FFF2-40B4-BE49-F238E27FC236}">
                <a16:creationId xmlns:a16="http://schemas.microsoft.com/office/drawing/2014/main" id="{EF933F79-72E3-12C0-E324-6566B27AF894}"/>
              </a:ext>
            </a:extLst>
          </p:cNvPr>
          <p:cNvSpPr/>
          <p:nvPr/>
        </p:nvSpPr>
        <p:spPr>
          <a:xfrm>
            <a:off x="7367243" y="638361"/>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3" name="Cánh hoa 2">
            <a:hlinkClick r:id="rId15" action="ppaction://hlinksldjump"/>
            <a:extLst>
              <a:ext uri="{FF2B5EF4-FFF2-40B4-BE49-F238E27FC236}">
                <a16:creationId xmlns:a16="http://schemas.microsoft.com/office/drawing/2014/main" id="{D1F1A8D0-D2E1-3057-FEE5-25BEBDAF7397}"/>
              </a:ext>
            </a:extLst>
          </p:cNvPr>
          <p:cNvSpPr/>
          <p:nvPr/>
        </p:nvSpPr>
        <p:spPr>
          <a:xfrm rot="16200000">
            <a:off x="5624462" y="2389173"/>
            <a:ext cx="3429000" cy="308505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4" name="Cánh hoa 4">
            <a:hlinkClick r:id="rId16" action="ppaction://hlinksldjump"/>
            <a:extLst>
              <a:ext uri="{FF2B5EF4-FFF2-40B4-BE49-F238E27FC236}">
                <a16:creationId xmlns:a16="http://schemas.microsoft.com/office/drawing/2014/main" id="{ED31219A-CDA6-DBC9-15EC-10EBFA0FC8EC}"/>
              </a:ext>
            </a:extLst>
          </p:cNvPr>
          <p:cNvSpPr/>
          <p:nvPr/>
        </p:nvSpPr>
        <p:spPr>
          <a:xfrm rot="5400000">
            <a:off x="9126523" y="2383979"/>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1" name="Picture 30">
            <a:hlinkClick r:id="rId17" action="ppaction://hlinksldjump"/>
            <a:extLst>
              <a:ext uri="{FF2B5EF4-FFF2-40B4-BE49-F238E27FC236}">
                <a16:creationId xmlns:a16="http://schemas.microsoft.com/office/drawing/2014/main" id="{ABE638A5-E78F-5D33-FA2D-8097BD464FA1}"/>
              </a:ext>
            </a:extLst>
          </p:cNvPr>
          <p:cNvPicPr>
            <a:picLocks noChangeAspect="1"/>
          </p:cNvPicPr>
          <p:nvPr/>
        </p:nvPicPr>
        <p:blipFill>
          <a:blip r:embed="rId18"/>
          <a:stretch>
            <a:fillRect/>
          </a:stretch>
        </p:blipFill>
        <p:spPr>
          <a:xfrm>
            <a:off x="7359587" y="4142199"/>
            <a:ext cx="3456732" cy="3045216"/>
          </a:xfrm>
          <a:prstGeom prst="rect">
            <a:avLst/>
          </a:prstGeom>
        </p:spPr>
      </p:pic>
      <p:sp>
        <p:nvSpPr>
          <p:cNvPr id="2" name="Nhị hoa">
            <a:hlinkClick r:id="rId19" action="ppaction://hlinksldjump"/>
            <a:extLst>
              <a:ext uri="{FF2B5EF4-FFF2-40B4-BE49-F238E27FC236}">
                <a16:creationId xmlns:a16="http://schemas.microsoft.com/office/drawing/2014/main" id="{3F003499-2414-1472-68A1-F876C4FE2682}"/>
              </a:ext>
            </a:extLst>
          </p:cNvPr>
          <p:cNvSpPr/>
          <p:nvPr/>
        </p:nvSpPr>
        <p:spPr>
          <a:xfrm>
            <a:off x="8080928" y="2842020"/>
            <a:ext cx="2194560" cy="2194560"/>
          </a:xfrm>
          <a:prstGeom prst="ellipse">
            <a:avLst/>
          </a:prstGeom>
          <a:solidFill>
            <a:srgbClr val="F2BC5F"/>
          </a:solidFill>
          <a:ln>
            <a:solidFill>
              <a:srgbClr val="F2B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pic>
        <p:nvPicPr>
          <p:cNvPr id="43" name="Picture 42">
            <a:hlinkClick r:id="rId20" action="ppaction://hlinksldjump"/>
            <a:extLst>
              <a:ext uri="{FF2B5EF4-FFF2-40B4-BE49-F238E27FC236}">
                <a16:creationId xmlns:a16="http://schemas.microsoft.com/office/drawing/2014/main" id="{790BD406-7655-CA00-0D31-5D9C075F8D63}"/>
              </a:ext>
            </a:extLst>
          </p:cNvPr>
          <p:cNvPicPr>
            <a:picLocks noChangeAspect="1"/>
          </p:cNvPicPr>
          <p:nvPr/>
        </p:nvPicPr>
        <p:blipFill>
          <a:blip r:embed="rId21"/>
          <a:stretch>
            <a:fillRect/>
          </a:stretch>
        </p:blipFill>
        <p:spPr>
          <a:xfrm>
            <a:off x="14316288" y="7187417"/>
            <a:ext cx="3971712" cy="3099585"/>
          </a:xfrm>
          <a:prstGeom prst="rect">
            <a:avLst/>
          </a:prstGeom>
        </p:spPr>
      </p:pic>
    </p:spTree>
    <p:extLst>
      <p:ext uri="{BB962C8B-B14F-4D97-AF65-F5344CB8AC3E}">
        <p14:creationId xmlns:p14="http://schemas.microsoft.com/office/powerpoint/2010/main" val="399754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
                  </p:tgtEl>
                </p:cond>
              </p:nextCondLst>
            </p:seq>
          </p:childTnLst>
        </p:cTn>
      </p:par>
    </p:tnLst>
    <p:bldLst>
      <p:bldP spid="3" grpId="0" animBg="1"/>
      <p:bldP spid="23" grpId="0" animBg="1"/>
      <p:bldP spid="2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6130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huy</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lĩnh</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vực</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đưa</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65151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Văn</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hóa, văn học, ngôn ngữ, lịch sử, địa lí</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0628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Văn</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hóa, lịch sử, địa lí</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0628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1">
                <a:solidFill>
                  <a:prstClr val="black"/>
                </a:solidFill>
                <a:latin typeface="Times New Roman" panose="02020603050405020304" pitchFamily="18" charset="0"/>
                <a:cs typeface="Times New Roman" panose="02020603050405020304" pitchFamily="18" charset="0"/>
              </a:rPr>
              <a:t>B. Văn học, ngôn ngữ, địa lí, toán học</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5151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Cả</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3 đáp án đều sai</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695575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4698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9445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4698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7" name="Picture 16">
            <a:hlinkClick r:id="rId12"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3"/>
          <a:stretch>
            <a:fillRect/>
          </a:stretch>
        </p:blipFill>
        <p:spPr>
          <a:xfrm>
            <a:off x="16002000" y="8402310"/>
            <a:ext cx="2107537" cy="1918031"/>
          </a:xfrm>
          <a:prstGeom prst="rect">
            <a:avLst/>
          </a:prstGeom>
        </p:spPr>
      </p:pic>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spTree>
    <p:extLst>
      <p:ext uri="{BB962C8B-B14F-4D97-AF65-F5344CB8AC3E}">
        <p14:creationId xmlns:p14="http://schemas.microsoft.com/office/powerpoint/2010/main" val="14090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704065" y="460670"/>
            <a:ext cx="153231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chemeClr val="tx1"/>
                </a:solidFill>
                <a:latin typeface="Times New Roman" panose="02020603050405020304" pitchFamily="18" charset="0"/>
                <a:cs typeface="Times New Roman" panose="02020603050405020304" pitchFamily="18" charset="0"/>
              </a:rPr>
              <a:t>2. </a:t>
            </a:r>
            <a:r>
              <a:rPr lang="vi-VN" sz="4800" b="1" dirty="0">
                <a:solidFill>
                  <a:schemeClr val="tx1"/>
                </a:solidFill>
                <a:latin typeface="Times New Roman" panose="02020603050405020304" pitchFamily="18" charset="0"/>
                <a:cs typeface="Times New Roman" panose="02020603050405020304" pitchFamily="18" charset="0"/>
              </a:rPr>
              <a:t>Thiên nhiên Đông Nam Á và Việt Nam được miêu tả như thế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B. Phong phú và đa dạng hơn bất cứ nơi đâu.</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A. Nghèo nàn và đơn điệu.</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637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C. Chỉ gắn với đại lục.</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3627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Times New Roman" panose="02020603050405020304" pitchFamily="18" charset="0"/>
                <a:cs typeface="Times New Roman" panose="02020603050405020304" pitchFamily="18" charset="0"/>
              </a:rPr>
              <a:t>D. Có ít loài thực vật.</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43511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679218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792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317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19" name="Picture 18">
            <a:hlinkClick r:id="rId13"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4"/>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42214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3" name="Freeform 3"/>
          <p:cNvSpPr/>
          <p:nvPr/>
        </p:nvSpPr>
        <p:spPr>
          <a:xfrm>
            <a:off x="-853999" y="0"/>
            <a:ext cx="15733084"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1394430" y="3550150"/>
            <a:ext cx="6436369" cy="6622549"/>
          </a:xfrm>
          <a:custGeom>
            <a:avLst/>
            <a:gdLst/>
            <a:ahLst/>
            <a:cxnLst/>
            <a:rect l="l" t="t" r="r" b="b"/>
            <a:pathLst>
              <a:path w="5760512" h="5796742">
                <a:moveTo>
                  <a:pt x="0" y="0"/>
                </a:moveTo>
                <a:lnTo>
                  <a:pt x="5760512" y="0"/>
                </a:lnTo>
                <a:lnTo>
                  <a:pt x="5760512" y="5796742"/>
                </a:lnTo>
                <a:lnTo>
                  <a:pt x="0" y="579674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Freeform 5"/>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7" name="TextBox 7"/>
          <p:cNvSpPr txBox="1"/>
          <p:nvPr/>
        </p:nvSpPr>
        <p:spPr>
          <a:xfrm>
            <a:off x="997476" y="2996368"/>
            <a:ext cx="12380672"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Hoa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nho</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nhỏ</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trắng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ngần</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Hương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đưa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thoang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thoảng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ướp</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thơm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cánh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chè</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8" name="TextBox 8"/>
          <p:cNvSpPr txBox="1"/>
          <p:nvPr/>
        </p:nvSpPr>
        <p:spPr>
          <a:xfrm>
            <a:off x="6032770" y="7065145"/>
            <a:ext cx="5760512" cy="563616"/>
          </a:xfrm>
          <a:prstGeom prst="rect">
            <a:avLst/>
          </a:prstGeom>
        </p:spPr>
        <p:txBody>
          <a:bodyPr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Hoa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nhài</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704065" y="460670"/>
            <a:ext cx="153231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chemeClr val="tx1"/>
                </a:solidFill>
                <a:latin typeface="Times New Roman" panose="02020603050405020304" pitchFamily="18" charset="0"/>
                <a:cs typeface="Times New Roman" panose="02020603050405020304" pitchFamily="18" charset="0"/>
              </a:rPr>
              <a:t>3. </a:t>
            </a:r>
            <a:r>
              <a:rPr lang="vi-VN" sz="4800" b="1" dirty="0">
                <a:solidFill>
                  <a:schemeClr val="tx1"/>
                </a:solidFill>
                <a:latin typeface="Times New Roman" panose="02020603050405020304" pitchFamily="18" charset="0"/>
                <a:cs typeface="Times New Roman" panose="02020603050405020304" pitchFamily="18" charset="0"/>
              </a:rPr>
              <a:t>Trong phần mở đầu văn bản tác giả so sánh thiên nhiên với điều gì?</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Times New Roman" panose="02020603050405020304" pitchFamily="18" charset="0"/>
                <a:cs typeface="Times New Roman" panose="02020603050405020304" pitchFamily="18" charset="0"/>
              </a:rPr>
              <a:t>B</a:t>
            </a:r>
            <a:r>
              <a:rPr lang="vi-VN" sz="4800" dirty="0">
                <a:solidFill>
                  <a:schemeClr val="tx1"/>
                </a:solidFill>
                <a:latin typeface="Times New Roman" panose="02020603050405020304" pitchFamily="18" charset="0"/>
                <a:cs typeface="Times New Roman" panose="02020603050405020304" pitchFamily="18" charset="0"/>
              </a:rPr>
              <a:t>. Một người đàn bà xinh đẹp, duyên dáng, đằm thắm và sâu sắc.</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chemeClr val="tx1"/>
                </a:solidFill>
                <a:latin typeface="Times New Roman" panose="02020603050405020304" pitchFamily="18" charset="0"/>
                <a:cs typeface="Times New Roman" panose="02020603050405020304" pitchFamily="18" charset="0"/>
              </a:rPr>
              <a:t>A. Một kho tàng tri thức.</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637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chemeClr val="tx1"/>
                </a:solidFill>
                <a:latin typeface="Times New Roman" panose="02020603050405020304" pitchFamily="18" charset="0"/>
                <a:cs typeface="Times New Roman" panose="02020603050405020304" pitchFamily="18" charset="0"/>
              </a:rPr>
              <a:t>C. Một người đàn ông mạnh mẽ.</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3627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Times New Roman" panose="02020603050405020304" pitchFamily="18" charset="0"/>
                <a:cs typeface="Times New Roman" panose="02020603050405020304" pitchFamily="18" charset="0"/>
              </a:rPr>
              <a:t>D</a:t>
            </a:r>
            <a:r>
              <a:rPr lang="vi-VN" sz="4800" dirty="0">
                <a:solidFill>
                  <a:schemeClr val="tx1"/>
                </a:solidFill>
                <a:latin typeface="Times New Roman" panose="02020603050405020304" pitchFamily="18" charset="0"/>
                <a:cs typeface="Times New Roman" panose="02020603050405020304" pitchFamily="18" charset="0"/>
              </a:rPr>
              <a:t>. Một bí ẩn không thể giải đáp.</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43511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679218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792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317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19" name="Picture 18">
            <a:hlinkClick r:id="rId13"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4"/>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239233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5368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solidFill>
                  <a:schemeClr val="tx1"/>
                </a:solidFill>
                <a:latin typeface="Times New Roman" panose="02020603050405020304" pitchFamily="18" charset="0"/>
                <a:cs typeface="Times New Roman" panose="02020603050405020304" pitchFamily="18" charset="0"/>
              </a:rPr>
              <a:t>4. </a:t>
            </a:r>
            <a:r>
              <a:rPr lang="vi-VN" sz="4800" b="1" dirty="0">
                <a:solidFill>
                  <a:schemeClr val="tx1"/>
                </a:solidFill>
                <a:latin typeface="Times New Roman" panose="02020603050405020304" pitchFamily="18" charset="0"/>
                <a:cs typeface="Times New Roman" panose="02020603050405020304" pitchFamily="18" charset="0"/>
              </a:rPr>
              <a:t>Văn hóa hoa - cây cảnh hiện nay được bảo tồn ở đâu?</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Times New Roman" panose="02020603050405020304" pitchFamily="18" charset="0"/>
                <a:cs typeface="Times New Roman" panose="02020603050405020304" pitchFamily="18" charset="0"/>
              </a:rPr>
              <a:t>A</a:t>
            </a:r>
            <a:r>
              <a:rPr lang="vi-VN" sz="4800" dirty="0">
                <a:solidFill>
                  <a:schemeClr val="tx1"/>
                </a:solidFill>
                <a:latin typeface="Times New Roman" panose="02020603050405020304" pitchFamily="18" charset="0"/>
                <a:cs typeface="Times New Roman" panose="02020603050405020304" pitchFamily="18" charset="0"/>
              </a:rPr>
              <a:t>. Ở Vị Khê - Nam Điền.</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Times New Roman" panose="02020603050405020304" pitchFamily="18" charset="0"/>
                <a:cs typeface="Times New Roman" panose="02020603050405020304" pitchFamily="18" charset="0"/>
              </a:rPr>
              <a:t>C</a:t>
            </a:r>
            <a:r>
              <a:rPr lang="vi-VN" sz="4800" dirty="0">
                <a:solidFill>
                  <a:schemeClr val="tx1"/>
                </a:solidFill>
                <a:latin typeface="Times New Roman" panose="02020603050405020304" pitchFamily="18" charset="0"/>
                <a:cs typeface="Times New Roman" panose="02020603050405020304" pitchFamily="18" charset="0"/>
              </a:rPr>
              <a:t>. Tại Hoa Lâm.</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Times New Roman" panose="02020603050405020304" pitchFamily="18" charset="0"/>
                <a:cs typeface="Times New Roman" panose="02020603050405020304" pitchFamily="18" charset="0"/>
              </a:rPr>
              <a:t>B</a:t>
            </a:r>
            <a:r>
              <a:rPr lang="vi-VN" sz="4800" dirty="0">
                <a:solidFill>
                  <a:schemeClr val="tx1"/>
                </a:solidFill>
                <a:latin typeface="Times New Roman" panose="02020603050405020304" pitchFamily="18" charset="0"/>
                <a:cs typeface="Times New Roman" panose="02020603050405020304" pitchFamily="18" charset="0"/>
              </a:rPr>
              <a:t>. Bên bờ sông Thiên Đức.</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Bên bờ sông Đuống.</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44273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3936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8683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686838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7" name="Picture 5">
              <a:extLst>
                <a:ext uri="{FF2B5EF4-FFF2-40B4-BE49-F238E27FC236}">
                  <a16:creationId xmlns:a16="http://schemas.microsoft.com/office/drawing/2014/main" id="{4C50EE16-EEB7-3528-D8D8-C49B5D2442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9" name="Picture 11">
            <a:extLst>
              <a:ext uri="{FF2B5EF4-FFF2-40B4-BE49-F238E27FC236}">
                <a16:creationId xmlns:a16="http://schemas.microsoft.com/office/drawing/2014/main" id="{FBAF1A31-EAF5-CFFE-F368-88296F4D6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20" name="Picture 19">
            <a:hlinkClick r:id="rId13"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4"/>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9106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5368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5. Văn</a:t>
            </a:r>
            <a:r>
              <a:rPr kumimoji="0" lang="en-US" sz="4800" b="1"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bản “Văn hóa hoa – cây cảnh” thuộc kiểu loại văn bản nào?</a:t>
            </a:r>
            <a:endParaRPr kumimoji="0" lang="vi-VN" sz="48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Văn</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bản thông tin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800" noProof="1">
                <a:solidFill>
                  <a:prstClr val="black"/>
                </a:solidFill>
                <a:latin typeface="Times New Roman" panose="02020603050405020304" pitchFamily="18" charset="0"/>
                <a:cs typeface="Times New Roman" panose="02020603050405020304" pitchFamily="18" charset="0"/>
              </a:rPr>
              <a:t>C. Tiểu thuyết</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800" noProof="1">
                <a:solidFill>
                  <a:prstClr val="black"/>
                </a:solidFill>
                <a:latin typeface="Times New Roman" panose="02020603050405020304" pitchFamily="18" charset="0"/>
                <a:cs typeface="Times New Roman" panose="02020603050405020304" pitchFamily="18" charset="0"/>
              </a:rPr>
              <a:t>B</a:t>
            </a: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 Truyện</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ngắn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Kí</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sự</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44273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3936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8683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686838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7" name="Picture 5">
              <a:extLst>
                <a:ext uri="{FF2B5EF4-FFF2-40B4-BE49-F238E27FC236}">
                  <a16:creationId xmlns:a16="http://schemas.microsoft.com/office/drawing/2014/main" id="{4C50EE16-EEB7-3528-D8D8-C49B5D2442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9" name="Picture 11">
            <a:extLst>
              <a:ext uri="{FF2B5EF4-FFF2-40B4-BE49-F238E27FC236}">
                <a16:creationId xmlns:a16="http://schemas.microsoft.com/office/drawing/2014/main" id="{FBAF1A31-EAF5-CFFE-F368-88296F4D6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21" name="Picture 20">
            <a:hlinkClick r:id="rId13"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4"/>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39273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9600" y="1562100"/>
            <a:ext cx="12573000" cy="661035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1582400" y="342900"/>
            <a:ext cx="4474845" cy="8229600"/>
          </a:xfrm>
          <a:custGeom>
            <a:avLst/>
            <a:gdLst/>
            <a:ahLst/>
            <a:cxnLst/>
            <a:rect l="l" t="t" r="r" b="b"/>
            <a:pathLst>
              <a:path w="4474845" h="8229600">
                <a:moveTo>
                  <a:pt x="0" y="0"/>
                </a:moveTo>
                <a:lnTo>
                  <a:pt x="4474845" y="0"/>
                </a:lnTo>
                <a:lnTo>
                  <a:pt x="4474845"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1262568" y="3695700"/>
            <a:ext cx="9049553" cy="1089401"/>
          </a:xfrm>
          <a:prstGeom prst="rect">
            <a:avLst/>
          </a:prstGeom>
        </p:spPr>
        <p:txBody>
          <a:bodyPr wrap="square" lIns="0" tIns="0" rIns="0" bIns="0" rtlCol="0" anchor="t">
            <a:spAutoFit/>
          </a:bodyPr>
          <a:lstStyle/>
          <a:p>
            <a:pPr marL="0" marR="0" lvl="0" indent="0" algn="ctr" defTabSz="914400" rtl="0" eaLnBrk="1" fontAlgn="auto" latinLnBrk="0" hangingPunct="1">
              <a:lnSpc>
                <a:spcPts val="4062"/>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Hoa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nở</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hướng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mặt</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trời</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Sắc</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vàng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rực</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rỡ</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thắm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tươi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vườn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6" name="TextBox 6"/>
          <p:cNvSpPr txBox="1"/>
          <p:nvPr/>
        </p:nvSpPr>
        <p:spPr>
          <a:xfrm>
            <a:off x="9372600" y="9006599"/>
            <a:ext cx="7374673" cy="563616"/>
          </a:xfrm>
          <a:prstGeom prst="rect">
            <a:avLst/>
          </a:prstGeom>
        </p:spPr>
        <p:txBody>
          <a:bodyPr wrap="square"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Hoa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hướng</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dương</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777357" y="6743700"/>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85800" y="492977"/>
            <a:ext cx="12597985"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0778541" y="535723"/>
            <a:ext cx="6717411" cy="8229600"/>
          </a:xfrm>
          <a:custGeom>
            <a:avLst/>
            <a:gdLst/>
            <a:ahLst/>
            <a:cxnLst/>
            <a:rect l="l" t="t" r="r" b="b"/>
            <a:pathLst>
              <a:path w="6717411" h="8229600">
                <a:moveTo>
                  <a:pt x="0" y="0"/>
                </a:moveTo>
                <a:lnTo>
                  <a:pt x="6717411" y="0"/>
                </a:lnTo>
                <a:lnTo>
                  <a:pt x="6717411"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961757" y="3274933"/>
            <a:ext cx="9823872"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lá</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nhỏ</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xinh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xinh</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Dáng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cong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mềm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mại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đẹp</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xinh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cả</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6" name="TextBox 6"/>
          <p:cNvSpPr txBox="1"/>
          <p:nvPr/>
        </p:nvSpPr>
        <p:spPr>
          <a:xfrm>
            <a:off x="11162296" y="9107396"/>
            <a:ext cx="5760512" cy="563616"/>
          </a:xfrm>
          <a:prstGeom prst="rect">
            <a:avLst/>
          </a:prstGeom>
        </p:spPr>
        <p:txBody>
          <a:bodyPr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bonsai)</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6944" y="485542"/>
            <a:ext cx="11861744"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0668000" y="800100"/>
            <a:ext cx="7098030" cy="8229600"/>
          </a:xfrm>
          <a:custGeom>
            <a:avLst/>
            <a:gdLst/>
            <a:ahLst/>
            <a:cxnLst/>
            <a:rect l="l" t="t" r="r" b="b"/>
            <a:pathLst>
              <a:path w="7098030" h="8229600">
                <a:moveTo>
                  <a:pt x="0" y="0"/>
                </a:moveTo>
                <a:lnTo>
                  <a:pt x="7098030" y="0"/>
                </a:lnTo>
                <a:lnTo>
                  <a:pt x="709803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1295400" y="2713258"/>
            <a:ext cx="9189808" cy="3385542"/>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Thân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gai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góc</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Đứng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giữa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trời</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Không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xương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gọi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xương</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Không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bay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gọi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rồng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mới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hay</a:t>
            </a:r>
          </a:p>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p>
        </p:txBody>
      </p:sp>
      <p:sp>
        <p:nvSpPr>
          <p:cNvPr id="6" name="TextBox 6"/>
          <p:cNvSpPr txBox="1"/>
          <p:nvPr/>
        </p:nvSpPr>
        <p:spPr>
          <a:xfrm>
            <a:off x="2895600" y="7357705"/>
            <a:ext cx="6765073" cy="563616"/>
          </a:xfrm>
          <a:prstGeom prst="rect">
            <a:avLst/>
          </a:prstGeom>
        </p:spPr>
        <p:txBody>
          <a:bodyPr wrap="square"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Cây</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xương</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rồng</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72568" y="514350"/>
            <a:ext cx="10833631"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0671981" y="1409700"/>
            <a:ext cx="6109626" cy="6364194"/>
          </a:xfrm>
          <a:custGeom>
            <a:avLst/>
            <a:gdLst/>
            <a:ahLst/>
            <a:cxnLst/>
            <a:rect l="l" t="t" r="r" b="b"/>
            <a:pathLst>
              <a:path w="6109626" h="6364194">
                <a:moveTo>
                  <a:pt x="0" y="0"/>
                </a:moveTo>
                <a:lnTo>
                  <a:pt x="6109626" y="0"/>
                </a:lnTo>
                <a:lnTo>
                  <a:pt x="6109626" y="6364194"/>
                </a:lnTo>
                <a:lnTo>
                  <a:pt x="0" y="63641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2286000" y="3314700"/>
            <a:ext cx="7772400" cy="270843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Thân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cành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có</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nhiều</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gai</a:t>
            </a: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Hương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thơm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tỏa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sớm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mai</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Trắng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hồng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nhung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nhiều</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loại</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Tên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gọi</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hoa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chi?</a:t>
            </a:r>
          </a:p>
        </p:txBody>
      </p:sp>
      <p:sp>
        <p:nvSpPr>
          <p:cNvPr id="6" name="TextBox 6"/>
          <p:cNvSpPr txBox="1"/>
          <p:nvPr/>
        </p:nvSpPr>
        <p:spPr>
          <a:xfrm>
            <a:off x="10986761" y="9006599"/>
            <a:ext cx="5760512" cy="563616"/>
          </a:xfrm>
          <a:prstGeom prst="rect">
            <a:avLst/>
          </a:prstGeom>
        </p:spPr>
        <p:txBody>
          <a:bodyPr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Hoa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hồng</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72569" y="514350"/>
            <a:ext cx="9607670" cy="9258300"/>
          </a:xfrm>
          <a:custGeom>
            <a:avLst/>
            <a:gdLst/>
            <a:ahLst/>
            <a:cxnLst/>
            <a:rect l="l" t="t" r="r" b="b"/>
            <a:pathLst>
              <a:path w="9607670" h="9258300">
                <a:moveTo>
                  <a:pt x="0" y="0"/>
                </a:moveTo>
                <a:lnTo>
                  <a:pt x="9607670" y="0"/>
                </a:lnTo>
                <a:lnTo>
                  <a:pt x="9607670"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4" name="Freeform 4"/>
          <p:cNvSpPr/>
          <p:nvPr/>
        </p:nvSpPr>
        <p:spPr>
          <a:xfrm>
            <a:off x="11253802" y="647700"/>
            <a:ext cx="4652077" cy="7311712"/>
          </a:xfrm>
          <a:custGeom>
            <a:avLst/>
            <a:gdLst/>
            <a:ahLst/>
            <a:cxnLst/>
            <a:rect l="l" t="t" r="r" b="b"/>
            <a:pathLst>
              <a:path w="4652077" h="7311712">
                <a:moveTo>
                  <a:pt x="0" y="0"/>
                </a:moveTo>
                <a:lnTo>
                  <a:pt x="4652077" y="0"/>
                </a:lnTo>
                <a:lnTo>
                  <a:pt x="4652077" y="7311712"/>
                </a:lnTo>
                <a:lnTo>
                  <a:pt x="0" y="731171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5" name="TextBox 5"/>
          <p:cNvSpPr txBox="1"/>
          <p:nvPr/>
        </p:nvSpPr>
        <p:spPr>
          <a:xfrm>
            <a:off x="2745524" y="3275863"/>
            <a:ext cx="5270374" cy="3385542"/>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Chiếc</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kèn</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nhỏ</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Trắng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trắng</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tinh</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Nhụy</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xinh</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xinh</a:t>
            </a:r>
            <a:endPar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endParaRPr>
          </a:p>
          <a:p>
            <a:pPr marL="0" marR="0" lvl="0" indent="0" algn="ctr"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Thơm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thơm</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ngát</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a:p>
            <a:pPr marL="0" marR="0" lvl="0" indent="0" algn="ctr" defTabSz="914400" rtl="0" eaLnBrk="1" fontAlgn="auto" latinLnBrk="0" hangingPunct="1">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Là</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hoa</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gì</a:t>
            </a:r>
            <a:r>
              <a:rPr kumimoji="0" lang="en-US" sz="4400" b="0" i="0" u="none" strike="noStrike" kern="1200" cap="none" spc="0" normalizeH="0" baseline="0" noProof="0" dirty="0">
                <a:ln>
                  <a:noFill/>
                </a:ln>
                <a:solidFill>
                  <a:srgbClr val="00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6" name="TextBox 6"/>
          <p:cNvSpPr txBox="1"/>
          <p:nvPr/>
        </p:nvSpPr>
        <p:spPr>
          <a:xfrm>
            <a:off x="10972800" y="8446457"/>
            <a:ext cx="5760512" cy="563616"/>
          </a:xfrm>
          <a:prstGeom prst="rect">
            <a:avLst/>
          </a:prstGeom>
        </p:spPr>
        <p:txBody>
          <a:bodyPr lIns="0" tIns="0" rIns="0" bIns="0" rtlCol="0" anchor="t">
            <a:spAutoFit/>
          </a:bodyPr>
          <a:lstStyle/>
          <a:p>
            <a:pPr marL="0" marR="0" lvl="0" indent="0" algn="ctr" defTabSz="914400" rtl="0" eaLnBrk="1" fontAlgn="auto" latinLnBrk="0" hangingPunct="1">
              <a:lnSpc>
                <a:spcPts val="4062"/>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Đáp</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án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 Hoa loa </a:t>
            </a:r>
            <a:r>
              <a:rPr kumimoji="0" lang="en-US" sz="4400" b="0" i="0" u="none" strike="noStrike" kern="1200" cap="none" spc="0" normalizeH="0" baseline="0" noProof="0" dirty="0" err="1">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kèn</a:t>
            </a:r>
            <a:r>
              <a:rPr kumimoji="0" lang="en-US" sz="4400" b="0" i="0" u="none" strike="noStrike" kern="1200" cap="none" spc="0" normalizeH="0" baseline="0" noProof="0" dirty="0">
                <a:ln>
                  <a:noFill/>
                </a:ln>
                <a:solidFill>
                  <a:srgbClr val="FF0000"/>
                </a:solidFill>
                <a:effectLst/>
                <a:uLnTx/>
                <a:uFillTx/>
                <a:latin typeface="#9Slide03 Arima Madurai" panose="00000500000000000000" pitchFamily="2" charset="0"/>
                <a:ea typeface="Faustina"/>
                <a:cs typeface="#9Slide03 Arima Madurai" panose="00000500000000000000" pitchFamily="2" charset="0"/>
                <a:sym typeface="Faustina"/>
              </a:rPr>
              <a:t>)</a:t>
            </a:r>
          </a:p>
        </p:txBody>
      </p:sp>
      <p:sp>
        <p:nvSpPr>
          <p:cNvPr id="7" name="Freeform 7"/>
          <p:cNvSpPr/>
          <p:nvPr/>
        </p:nvSpPr>
        <p:spPr>
          <a:xfrm>
            <a:off x="15753911" y="-1967669"/>
            <a:ext cx="5068178" cy="4964037"/>
          </a:xfrm>
          <a:custGeom>
            <a:avLst/>
            <a:gdLst/>
            <a:ahLst/>
            <a:cxnLst/>
            <a:rect l="l" t="t" r="r" b="b"/>
            <a:pathLst>
              <a:path w="5068178" h="4964037">
                <a:moveTo>
                  <a:pt x="0" y="0"/>
                </a:moveTo>
                <a:lnTo>
                  <a:pt x="5068178" y="0"/>
                </a:lnTo>
                <a:lnTo>
                  <a:pt x="5068178" y="4964038"/>
                </a:lnTo>
                <a:lnTo>
                  <a:pt x="0" y="49640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
        <p:nvSpPr>
          <p:cNvPr id="8" name="Freeform 8"/>
          <p:cNvSpPr/>
          <p:nvPr/>
        </p:nvSpPr>
        <p:spPr>
          <a:xfrm>
            <a:off x="15334902" y="6661405"/>
            <a:ext cx="7857557" cy="8229600"/>
          </a:xfrm>
          <a:custGeom>
            <a:avLst/>
            <a:gdLst/>
            <a:ahLst/>
            <a:cxnLst/>
            <a:rect l="l" t="t" r="r" b="b"/>
            <a:pathLst>
              <a:path w="7857557" h="8229600">
                <a:moveTo>
                  <a:pt x="0" y="0"/>
                </a:moveTo>
                <a:lnTo>
                  <a:pt x="7857556" y="0"/>
                </a:lnTo>
                <a:lnTo>
                  <a:pt x="785755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5726</TotalTime>
  <Words>3251</Words>
  <Application>Microsoft Office PowerPoint</Application>
  <PresentationFormat>Custom</PresentationFormat>
  <Paragraphs>209</Paragraphs>
  <Slides>42</Slides>
  <Notes>23</Notes>
  <HiddenSlides>0</HiddenSlides>
  <MMClips>10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42</vt:i4>
      </vt:variant>
    </vt:vector>
  </HeadingPairs>
  <TitlesOfParts>
    <vt:vector size="61" baseType="lpstr">
      <vt:lpstr>#9Slide05 Fourth Medium</vt:lpstr>
      <vt:lpstr>Times New Roman</vt:lpstr>
      <vt:lpstr>#9Slide05 SVNBulgary</vt:lpstr>
      <vt:lpstr>Calibri</vt:lpstr>
      <vt:lpstr>#9Slide05 SVNCookie</vt:lpstr>
      <vt:lpstr>Arial</vt:lpstr>
      <vt:lpstr>#9Slide07 IcielCrocante</vt:lpstr>
      <vt:lpstr>#9Slide05 SVNAngellife</vt:lpstr>
      <vt:lpstr>#9Slide03 AmpleSoft</vt:lpstr>
      <vt:lpstr>#9Slide05 Good Vibes Pro</vt:lpstr>
      <vt:lpstr>#9Slide03 Arima Madurai Bold</vt:lpstr>
      <vt:lpstr>#9Slide07 SVNGuerrilla</vt:lpstr>
      <vt:lpstr>#9Slide03 Arima Madurai</vt:lpstr>
      <vt:lpstr>#9Slide04 Manuale Bold</vt:lpstr>
      <vt:lpstr>1_Office Theme</vt:lpstr>
      <vt:lpstr>Office Theme</vt:lpstr>
      <vt:lpstr>6_Office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Nguyen Thi Ha</cp:lastModifiedBy>
  <cp:revision>285</cp:revision>
  <dcterms:created xsi:type="dcterms:W3CDTF">2006-08-16T00:00:00Z</dcterms:created>
  <dcterms:modified xsi:type="dcterms:W3CDTF">2025-02-24T06:38:44Z</dcterms:modified>
  <dc:identifier>DAGLqprbdMc</dc:identifier>
</cp:coreProperties>
</file>