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Lst>
  <p:notesMasterIdLst>
    <p:notesMasterId r:id="rId21"/>
  </p:notesMasterIdLst>
  <p:sldIdLst>
    <p:sldId id="585" r:id="rId3"/>
    <p:sldId id="589" r:id="rId4"/>
    <p:sldId id="256" r:id="rId5"/>
    <p:sldId id="476" r:id="rId6"/>
    <p:sldId id="576" r:id="rId7"/>
    <p:sldId id="573" r:id="rId8"/>
    <p:sldId id="477" r:id="rId9"/>
    <p:sldId id="575" r:id="rId10"/>
    <p:sldId id="577" r:id="rId11"/>
    <p:sldId id="578" r:id="rId12"/>
    <p:sldId id="579" r:id="rId13"/>
    <p:sldId id="588" r:id="rId14"/>
    <p:sldId id="581" r:id="rId15"/>
    <p:sldId id="580" r:id="rId16"/>
    <p:sldId id="583" r:id="rId17"/>
    <p:sldId id="584" r:id="rId18"/>
    <p:sldId id="587" r:id="rId19"/>
    <p:sldId id="5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3979" autoAdjust="0"/>
  </p:normalViewPr>
  <p:slideViewPr>
    <p:cSldViewPr snapToGrid="0">
      <p:cViewPr varScale="1">
        <p:scale>
          <a:sx n="65" d="100"/>
          <a:sy n="65" d="100"/>
        </p:scale>
        <p:origin x="7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200"/>
              </a:spcAft>
            </a:pPr>
            <a:r>
              <a:rPr lang="vi-VN" sz="1200" dirty="0">
                <a:effectLst/>
              </a:rPr>
              <a:t>GV tổ chức trò chơi "Truy tìm từ khoá":</a:t>
            </a:r>
            <a:endParaRPr lang="en-US" sz="1200" dirty="0">
              <a:effectLst/>
            </a:endParaRPr>
          </a:p>
          <a:p>
            <a:pPr marL="0" marR="0">
              <a:lnSpc>
                <a:spcPct val="120000"/>
              </a:lnSpc>
              <a:spcBef>
                <a:spcPts val="0"/>
              </a:spcBef>
              <a:spcAft>
                <a:spcPts val="700"/>
              </a:spcAft>
            </a:pPr>
            <a:r>
              <a:rPr lang="vi-VN" sz="1200" dirty="0">
                <a:effectLst/>
              </a:rPr>
              <a:t>- GV phổ biến luật chơi:</a:t>
            </a:r>
            <a:endParaRPr lang="en-US" sz="1200" dirty="0">
              <a:effectLst/>
            </a:endParaRPr>
          </a:p>
          <a:p>
            <a:pPr marL="0" marR="0">
              <a:lnSpc>
                <a:spcPct val="157000"/>
              </a:lnSpc>
              <a:spcBef>
                <a:spcPts val="0"/>
              </a:spcBef>
              <a:spcAft>
                <a:spcPts val="200"/>
              </a:spcAft>
            </a:pPr>
            <a:r>
              <a:rPr lang="vi-VN" sz="1200" dirty="0">
                <a:effectLst/>
              </a:rPr>
              <a:t>+ HS được chia thành bốn nhóm.</a:t>
            </a:r>
            <a:endParaRPr lang="en-US" sz="1200" dirty="0">
              <a:effectLst/>
            </a:endParaRPr>
          </a:p>
          <a:p>
            <a:pPr marL="0" marR="0" algn="just">
              <a:lnSpc>
                <a:spcPct val="157000"/>
              </a:lnSpc>
              <a:spcBef>
                <a:spcPts val="0"/>
              </a:spcBef>
              <a:spcAft>
                <a:spcPts val="500"/>
              </a:spcAft>
            </a:pPr>
            <a:r>
              <a:rPr lang="vi-VN" sz="1200" dirty="0">
                <a:effectLst/>
              </a:rPr>
              <a:t>+ Trên màn chiếu xuất hiện một bức tranh có chứa các chữ cái được ẩn giấu . HS tìm các chữ được ẩn giấu trong tranh và sắp xếp để được một cụm từ khoá.</a:t>
            </a:r>
            <a:endParaRPr lang="en-US" sz="1200" dirty="0">
              <a:effectLst/>
            </a:endParaRPr>
          </a:p>
          <a:p>
            <a:pPr marL="0" marR="0" algn="just">
              <a:lnSpc>
                <a:spcPct val="120000"/>
              </a:lnSpc>
              <a:spcBef>
                <a:spcPts val="0"/>
              </a:spcBef>
              <a:spcAft>
                <a:spcPts val="200"/>
              </a:spcAft>
            </a:pPr>
            <a:r>
              <a:rPr lang="vi-VN" sz="1200" dirty="0">
                <a:effectLst/>
              </a:rPr>
              <a:t>(Gợi ý: cụm từ khoá chỉ một khái niệm </a:t>
            </a:r>
            <a:r>
              <a:rPr lang="en-US" sz="1200" dirty="0" err="1">
                <a:effectLst/>
              </a:rPr>
              <a:t>trong</a:t>
            </a:r>
            <a:r>
              <a:rPr lang="en-US" sz="1200" dirty="0">
                <a:effectLst/>
              </a:rPr>
              <a:t> </a:t>
            </a:r>
            <a:r>
              <a:rPr lang="vi-VN" sz="1200" dirty="0">
                <a:effectLst/>
              </a:rPr>
              <a:t>tiếng Việt.)</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Nhóm </a:t>
            </a:r>
            <a:r>
              <a:rPr lang="en-US" sz="1200" dirty="0">
                <a:effectLst/>
              </a:rPr>
              <a:t>HS </a:t>
            </a:r>
            <a:r>
              <a:rPr lang="vi-VN" sz="1200" dirty="0">
                <a:effectLst/>
              </a:rPr>
              <a:t>nào tìm được cụm từ khoá trước sẽ giành chiến thắng.</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Nếu hết thời gian quy định nhưng không nhóm HS nào có câu trả lời, GV hướng dẫn HS tìm cụm từ khoá từ những chữ cái đã tìm được.</a:t>
            </a:r>
            <a:endParaRPr lang="en-US" sz="1200" dirty="0">
              <a:solidFill>
                <a:srgbClr val="231F2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58118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3336722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61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1" dirty="0">
                <a:solidFill>
                  <a:srgbClr val="231F20"/>
                </a:solidFill>
                <a:latin typeface="Times New Roman" panose="02020603050405020304" pitchFamily="18" charset="0"/>
                <a:ea typeface="Times New Roman" panose="02020603050405020304" pitchFamily="18" charset="0"/>
              </a:rPr>
              <a:t>Nối các hình thức biến đổi cấu trúc câu ở cột bên trái với ví dụ tương ứng ở cột bên phải.</a:t>
            </a:r>
            <a:endParaRPr lang="en-US" b="1" dirty="0">
              <a:solidFill>
                <a:srgbClr val="231F20"/>
              </a:solidFill>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31F20"/>
                </a:solidFill>
                <a:latin typeface="Times New Roman" panose="02020603050405020304" pitchFamily="18" charset="0"/>
                <a:ea typeface="Times New Roman" panose="02020603050405020304" pitchFamily="18" charset="0"/>
              </a:rPr>
              <a:t>GV</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giải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thích</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cụ</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thể</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từng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trường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hợp</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biến</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đổi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trúc</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theo</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sgk</a:t>
            </a:r>
            <a:r>
              <a:rPr lang="en-US" b="1" baseline="0" dirty="0">
                <a:solidFill>
                  <a:srgbClr val="231F20"/>
                </a:solidFill>
                <a:latin typeface="Times New Roman" panose="02020603050405020304" pitchFamily="18" charset="0"/>
                <a:ea typeface="Times New Roman" panose="02020603050405020304" pitchFamily="18" charset="0"/>
              </a:rPr>
              <a:t>)</a:t>
            </a:r>
            <a:endParaRPr lang="en-US" dirty="0">
              <a:solidFill>
                <a:srgbClr val="231F2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238547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213775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170003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a:t>
            </a:r>
            <a:r>
              <a:rPr lang="en-US" baseline="0" dirty="0" err="1"/>
              <a:t>khi</a:t>
            </a:r>
            <a:r>
              <a:rPr lang="en-US" baseline="0" dirty="0"/>
              <a:t> </a:t>
            </a:r>
            <a:r>
              <a:rPr lang="en-US" baseline="0" dirty="0" err="1"/>
              <a:t>làm</a:t>
            </a:r>
            <a:r>
              <a:rPr lang="en-US" baseline="0" dirty="0"/>
              <a:t> </a:t>
            </a:r>
            <a:r>
              <a:rPr lang="en-US" baseline="0" dirty="0" err="1"/>
              <a:t>biến</a:t>
            </a:r>
            <a:r>
              <a:rPr lang="en-US" baseline="0" dirty="0"/>
              <a:t> </a:t>
            </a:r>
            <a:r>
              <a:rPr lang="en-US" baseline="0" dirty="0" err="1"/>
              <a:t>đổi</a:t>
            </a:r>
            <a:r>
              <a:rPr lang="en-US" baseline="0" dirty="0"/>
              <a:t> </a:t>
            </a:r>
            <a:r>
              <a:rPr lang="en-US" baseline="0" dirty="0" err="1"/>
              <a:t>câu</a:t>
            </a:r>
            <a:r>
              <a:rPr lang="en-US" baseline="0" dirty="0"/>
              <a:t> </a:t>
            </a:r>
            <a:r>
              <a:rPr lang="en-US" baseline="0" dirty="0" err="1"/>
              <a:t>trúc</a:t>
            </a:r>
            <a:r>
              <a:rPr lang="en-US" baseline="0" dirty="0"/>
              <a:t> </a:t>
            </a:r>
            <a:r>
              <a:rPr lang="en-US" baseline="0" dirty="0" err="1"/>
              <a:t>câu</a:t>
            </a:r>
            <a:r>
              <a:rPr lang="en-US" baseline="0" dirty="0"/>
              <a:t>, </a:t>
            </a:r>
            <a:r>
              <a:rPr lang="en-US" baseline="0" dirty="0" err="1"/>
              <a:t>cần</a:t>
            </a:r>
            <a:r>
              <a:rPr lang="en-US" baseline="0" dirty="0"/>
              <a:t> </a:t>
            </a:r>
            <a:r>
              <a:rPr lang="en-US" baseline="0" dirty="0" err="1"/>
              <a:t>quan</a:t>
            </a:r>
            <a:r>
              <a:rPr lang="en-US" baseline="0" dirty="0"/>
              <a:t> </a:t>
            </a:r>
            <a:r>
              <a:rPr lang="en-US" baseline="0" dirty="0" err="1"/>
              <a:t>tâm</a:t>
            </a:r>
            <a:r>
              <a:rPr lang="en-US" baseline="0" dirty="0"/>
              <a:t> </a:t>
            </a:r>
            <a:r>
              <a:rPr lang="en-US" baseline="0" dirty="0" err="1"/>
              <a:t>đến</a:t>
            </a:r>
            <a:r>
              <a:rPr lang="en-US" baseline="0" dirty="0"/>
              <a:t> </a:t>
            </a:r>
            <a:r>
              <a:rPr lang="en-US" baseline="0" dirty="0" err="1"/>
              <a:t>ngữ</a:t>
            </a:r>
            <a:r>
              <a:rPr lang="en-US" baseline="0" dirty="0"/>
              <a:t> </a:t>
            </a:r>
            <a:r>
              <a:rPr lang="en-US" baseline="0" dirty="0" err="1"/>
              <a:t>cảnh</a:t>
            </a:r>
            <a:r>
              <a:rPr lang="en-US" baseline="0" dirty="0"/>
              <a:t> chi </a:t>
            </a:r>
            <a:r>
              <a:rPr lang="en-US" baseline="0" dirty="0" err="1"/>
              <a:t>phối</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nó</a:t>
            </a:r>
            <a:r>
              <a:rPr lang="en-US" baseline="0" dirty="0"/>
              <a:t>, </a:t>
            </a:r>
            <a:r>
              <a:rPr lang="en-US" baseline="0" dirty="0" err="1"/>
              <a:t>vì</a:t>
            </a:r>
            <a:r>
              <a:rPr lang="en-US" baseline="0" dirty="0"/>
              <a:t> </a:t>
            </a:r>
            <a:r>
              <a:rPr lang="en-US" baseline="0" dirty="0" err="1"/>
              <a:t>vậy</a:t>
            </a:r>
            <a:r>
              <a:rPr lang="en-US" baseline="0" dirty="0"/>
              <a:t>, </a:t>
            </a:r>
            <a:r>
              <a:rPr lang="en-US" baseline="0" dirty="0" err="1"/>
              <a:t>có</a:t>
            </a:r>
            <a:r>
              <a:rPr lang="en-US" baseline="0" dirty="0"/>
              <a:t> </a:t>
            </a:r>
            <a:r>
              <a:rPr lang="en-US" baseline="0" dirty="0" err="1"/>
              <a:t>thể</a:t>
            </a:r>
            <a:r>
              <a:rPr lang="en-US" baseline="0" dirty="0"/>
              <a:t> </a:t>
            </a:r>
            <a:r>
              <a:rPr lang="en-US" baseline="0" dirty="0" err="1"/>
              <a:t>bổ</a:t>
            </a:r>
            <a:r>
              <a:rPr lang="en-US" baseline="0" dirty="0"/>
              <a:t> sung </a:t>
            </a:r>
            <a:r>
              <a:rPr lang="en-US" baseline="0" dirty="0" err="1"/>
              <a:t>một</a:t>
            </a:r>
            <a:r>
              <a:rPr lang="en-US" baseline="0" dirty="0"/>
              <a:t> </a:t>
            </a:r>
            <a:r>
              <a:rPr lang="en-US" baseline="0" dirty="0" err="1"/>
              <a:t>số</a:t>
            </a:r>
            <a:r>
              <a:rPr lang="en-US" baseline="0" dirty="0"/>
              <a:t> </a:t>
            </a:r>
            <a:r>
              <a:rPr lang="en-US" baseline="0" dirty="0" err="1"/>
              <a:t>cụm</a:t>
            </a:r>
            <a:r>
              <a:rPr lang="en-US" baseline="0" dirty="0"/>
              <a:t> </a:t>
            </a:r>
            <a:r>
              <a:rPr lang="en-US" baseline="0" dirty="0" err="1"/>
              <a:t>từ</a:t>
            </a:r>
            <a:r>
              <a:rPr lang="en-US" baseline="0" dirty="0"/>
              <a:t> </a:t>
            </a:r>
            <a:r>
              <a:rPr lang="en-US" baseline="0" dirty="0" err="1"/>
              <a:t>để</a:t>
            </a:r>
            <a:r>
              <a:rPr lang="en-US" baseline="0" dirty="0"/>
              <a:t> </a:t>
            </a:r>
            <a:r>
              <a:rPr lang="en-US" baseline="0" dirty="0" err="1"/>
              <a:t>nội</a:t>
            </a:r>
            <a:r>
              <a:rPr lang="en-US" baseline="0" dirty="0"/>
              <a:t> dung </a:t>
            </a:r>
            <a:r>
              <a:rPr lang="en-US" baseline="0" dirty="0" err="1"/>
              <a:t>thông</a:t>
            </a:r>
            <a:r>
              <a:rPr lang="en-US" baseline="0" dirty="0"/>
              <a:t> tin </a:t>
            </a:r>
            <a:r>
              <a:rPr lang="en-US" baseline="0" dirty="0" err="1"/>
              <a:t>đảm</a:t>
            </a:r>
            <a:r>
              <a:rPr lang="en-US" baseline="0" dirty="0"/>
              <a:t> </a:t>
            </a:r>
            <a:r>
              <a:rPr lang="en-US" baseline="0" dirty="0" err="1"/>
              <a:t>bảo</a:t>
            </a:r>
            <a:r>
              <a:rPr lang="en-US" baseline="0" dirty="0"/>
              <a:t> </a:t>
            </a:r>
            <a:r>
              <a:rPr lang="en-US" baseline="0" dirty="0" err="1"/>
              <a:t>đầy</a:t>
            </a:r>
            <a:r>
              <a:rPr lang="en-US" baseline="0" dirty="0"/>
              <a:t> </a:t>
            </a:r>
            <a:r>
              <a:rPr lang="en-US" baseline="0" dirty="0" err="1"/>
              <a:t>đủ</a:t>
            </a:r>
            <a:r>
              <a:rPr lang="en-US" baseline="0" dirty="0"/>
              <a:t> </a:t>
            </a:r>
            <a:r>
              <a:rPr lang="en-US" baseline="0" dirty="0" err="1"/>
              <a:t>và</a:t>
            </a:r>
            <a:r>
              <a:rPr lang="en-US" baseline="0" dirty="0"/>
              <a:t> </a:t>
            </a:r>
            <a:r>
              <a:rPr lang="en-US" baseline="0" dirty="0" err="1"/>
              <a:t>chính</a:t>
            </a:r>
            <a:r>
              <a:rPr lang="en-US" baseline="0" dirty="0"/>
              <a:t> </a:t>
            </a:r>
            <a:r>
              <a:rPr lang="en-US" baseline="0" dirty="0" err="1"/>
              <a:t>xác</a:t>
            </a:r>
            <a:r>
              <a:rPr lang="en-US" baseline="0" dirty="0"/>
              <a:t>.</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1478011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31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52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780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00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6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353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513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82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82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484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37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2/24/2025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xmlns=""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2/24/2025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46"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46"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46"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189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2367" y="3101790"/>
            <a:ext cx="6380273" cy="1200329"/>
          </a:xfrm>
          <a:prstGeom prst="rect">
            <a:avLst/>
          </a:prstGeom>
        </p:spPr>
        <p:txBody>
          <a:bodyPr wrap="none">
            <a:spAutoFit/>
          </a:bodyPr>
          <a:lstStyle/>
          <a:p>
            <a:pPr>
              <a:lnSpc>
                <a:spcPct val="120000"/>
              </a:lnSpc>
              <a:spcAft>
                <a:spcPts val="200"/>
              </a:spcAft>
            </a:pPr>
            <a:r>
              <a:rPr lang="vi-VN" sz="6000" dirty="0">
                <a:solidFill>
                  <a:srgbClr val="FF0000"/>
                </a:solidFill>
                <a:latin typeface="#9Slide04 Vollkorn Bold" panose="00000800000000000000" pitchFamily="2" charset="0"/>
                <a:ea typeface="#9Slide04 Vollkorn Bold" panose="00000800000000000000" pitchFamily="2" charset="0"/>
              </a:rPr>
              <a:t>Truy tìm từ khoá</a:t>
            </a:r>
            <a:endParaRPr lang="en-US" sz="6000" dirty="0">
              <a:solidFill>
                <a:srgbClr val="FF0000"/>
              </a:solidFill>
              <a:latin typeface="#9Slide04 Vollkorn Bold" panose="00000800000000000000" pitchFamily="2" charset="0"/>
              <a:ea typeface="#9Slide04 Vollkorn Bold" panose="00000800000000000000" pitchFamily="2" charset="0"/>
            </a:endParaRPr>
          </a:p>
        </p:txBody>
      </p:sp>
      <p:sp>
        <p:nvSpPr>
          <p:cNvPr id="2" name="Freeform 2"/>
          <p:cNvSpPr/>
          <p:nvPr/>
        </p:nvSpPr>
        <p:spPr>
          <a:xfrm>
            <a:off x="254130" y="525034"/>
            <a:ext cx="5593936" cy="5623282"/>
          </a:xfrm>
          <a:custGeom>
            <a:avLst/>
            <a:gdLst/>
            <a:ahLst/>
            <a:cxnLst/>
            <a:rect l="l" t="t" r="r" b="b"/>
            <a:pathLst>
              <a:path w="6341896" h="6341896">
                <a:moveTo>
                  <a:pt x="0" y="0"/>
                </a:moveTo>
                <a:lnTo>
                  <a:pt x="6341896" y="0"/>
                </a:lnTo>
                <a:lnTo>
                  <a:pt x="6341896" y="6341897"/>
                </a:lnTo>
                <a:lnTo>
                  <a:pt x="0" y="63418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4397799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86400363"/>
              </p:ext>
            </p:extLst>
          </p:nvPr>
        </p:nvGraphicFramePr>
        <p:xfrm>
          <a:off x="114710" y="188723"/>
          <a:ext cx="11895320" cy="6512327"/>
        </p:xfrm>
        <a:graphic>
          <a:graphicData uri="http://schemas.openxmlformats.org/drawingml/2006/table">
            <a:tbl>
              <a:tblPr firstRow="1" bandRow="1">
                <a:tableStyleId>{5940675A-B579-460E-94D1-54222C63F5DA}</a:tableStyleId>
              </a:tblPr>
              <a:tblGrid>
                <a:gridCol w="3832424">
                  <a:extLst>
                    <a:ext uri="{9D8B030D-6E8A-4147-A177-3AD203B41FA5}">
                      <a16:colId xmlns:a16="http://schemas.microsoft.com/office/drawing/2014/main" val="3048478783"/>
                    </a:ext>
                  </a:extLst>
                </a:gridCol>
                <a:gridCol w="3977168">
                  <a:extLst>
                    <a:ext uri="{9D8B030D-6E8A-4147-A177-3AD203B41FA5}">
                      <a16:colId xmlns:a16="http://schemas.microsoft.com/office/drawing/2014/main" val="3208576706"/>
                    </a:ext>
                  </a:extLst>
                </a:gridCol>
                <a:gridCol w="4085728">
                  <a:extLst>
                    <a:ext uri="{9D8B030D-6E8A-4147-A177-3AD203B41FA5}">
                      <a16:colId xmlns:a16="http://schemas.microsoft.com/office/drawing/2014/main" val="360023082"/>
                    </a:ext>
                  </a:extLst>
                </a:gridCol>
              </a:tblGrid>
              <a:tr h="758285">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584457639"/>
                  </a:ext>
                </a:extLst>
              </a:tr>
              <a:tr h="5754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800" i="1" dirty="0">
                          <a:latin typeface="Times New Roman" panose="02020603050405020304" pitchFamily="18" charset="0"/>
                          <a:cs typeface="Times New Roman" panose="02020603050405020304" pitchFamily="18" charset="0"/>
                        </a:rPr>
                        <a:t>c. </a:t>
                      </a:r>
                      <a:r>
                        <a:rPr lang="en-US" altLang="en-US" sz="2800" i="1" dirty="0" err="1">
                          <a:latin typeface="Times New Roman" panose="02020603050405020304" pitchFamily="18" charset="0"/>
                          <a:cs typeface="Times New Roman" panose="02020603050405020304" pitchFamily="18" charset="0"/>
                        </a:rPr>
                        <a:t>Tác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phẩm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ấy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đánh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dấu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tựu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mới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truyện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ngắn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Việt</a:t>
                      </a:r>
                      <a:r>
                        <a:rPr lang="en-US" altLang="en-US" sz="2800" i="1" dirty="0">
                          <a:latin typeface="Times New Roman" panose="02020603050405020304" pitchFamily="18" charset="0"/>
                          <a:cs typeface="Times New Roman" panose="02020603050405020304" pitchFamily="18" charset="0"/>
                        </a:rPr>
                        <a:t> Nam </a:t>
                      </a:r>
                      <a:r>
                        <a:rPr lang="en-US" altLang="en-US" sz="2800" i="1" dirty="0" err="1">
                          <a:latin typeface="Times New Roman" panose="02020603050405020304" pitchFamily="18" charset="0"/>
                          <a:cs typeface="Times New Roman" panose="02020603050405020304" pitchFamily="18" charset="0"/>
                        </a:rPr>
                        <a:t>hiện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đại</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3505"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ra đời của tác phẩm ấy đã đánh dấu một thành tựu mới của truyện ngắn Việt Nam hiện đại</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 thành tựu mới của truyện ngắn Việt Nam hiện đại đã được đánh dấu bằng sự ra đời của tác phẩm ấy</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chủ ngữ - vị ngữ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thế</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bằng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62645069"/>
                  </a:ext>
                </a:extLst>
              </a:tr>
            </a:tbl>
          </a:graphicData>
        </a:graphic>
      </p:graphicFrame>
    </p:spTree>
    <p:extLst>
      <p:ext uri="{BB962C8B-B14F-4D97-AF65-F5344CB8AC3E}">
        <p14:creationId xmlns:p14="http://schemas.microsoft.com/office/powerpoint/2010/main" val="22899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422787" y="983350"/>
            <a:ext cx="11346426" cy="2677656"/>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Biến đổi câu bị 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vi-VN" sz="2800" b="1" dirty="0">
                <a:latin typeface="Times New Roman" panose="02020603050405020304" pitchFamily="18" charset="0"/>
                <a:cs typeface="Times New Roman" panose="02020603050405020304" pitchFamily="18" charset="0"/>
              </a:rPr>
              <a:t> và cho biết nghĩa của câu đã thay đổi như thế nào sau sự biến đổi này.</a:t>
            </a:r>
            <a:endParaRPr lang="en-US" sz="2800" b="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endParaRPr lang="vi-VN" sz="2800" dirty="0">
              <a:latin typeface="Times New Roman" panose="02020603050405020304" pitchFamily="18" charset="0"/>
              <a:cs typeface="Times New Roman" panose="02020603050405020304" pitchFamily="18" charset="0"/>
            </a:endParaRPr>
          </a:p>
          <a:p>
            <a:r>
              <a:rPr lang="vi-VN" sz="2800" dirty="0"/>
              <a:t/>
            </a:r>
            <a:br>
              <a:rPr lang="vi-VN" sz="2800" dirty="0"/>
            </a:br>
            <a:endParaRPr lang="vi-VN"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F4944E7-5D0F-98C9-0ECA-4109B3AF67A1}"/>
              </a:ext>
            </a:extLst>
          </p:cNvPr>
          <p:cNvSpPr txBox="1"/>
          <p:nvPr/>
        </p:nvSpPr>
        <p:spPr>
          <a:xfrm>
            <a:off x="2064689" y="104079"/>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2</a:t>
            </a:r>
          </a:p>
        </p:txBody>
      </p:sp>
      <p:grpSp>
        <p:nvGrpSpPr>
          <p:cNvPr id="2" name="Group 4"/>
          <p:cNvGrpSpPr/>
          <p:nvPr/>
        </p:nvGrpSpPr>
        <p:grpSpPr>
          <a:xfrm>
            <a:off x="-75063" y="2373304"/>
            <a:ext cx="12267063" cy="4440762"/>
            <a:chOff x="0" y="0"/>
            <a:chExt cx="6340094" cy="2727452"/>
          </a:xfrm>
        </p:grpSpPr>
        <p:sp>
          <p:nvSpPr>
            <p:cNvPr id="3" name="Freeform 5"/>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11893" b="-32795"/>
              </a:stretch>
            </a:blipFill>
          </p:spPr>
          <p:txBody>
            <a:bodyPr/>
            <a:lstStyle/>
            <a:p>
              <a:endParaRPr lang="en-US"/>
            </a:p>
          </p:txBody>
        </p:sp>
      </p:grpSp>
    </p:spTree>
    <p:extLst>
      <p:ext uri="{BB962C8B-B14F-4D97-AF65-F5344CB8AC3E}">
        <p14:creationId xmlns:p14="http://schemas.microsoft.com/office/powerpoint/2010/main" val="40498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29743846"/>
              </p:ext>
            </p:extLst>
          </p:nvPr>
        </p:nvGraphicFramePr>
        <p:xfrm>
          <a:off x="342160" y="3429000"/>
          <a:ext cx="11507679" cy="3169920"/>
        </p:xfrm>
        <a:graphic>
          <a:graphicData uri="http://schemas.openxmlformats.org/drawingml/2006/table">
            <a:tbl>
              <a:tblPr firstRow="1" bandRow="1">
                <a:tableStyleId>{5940675A-B579-460E-94D1-54222C63F5DA}</a:tableStyleId>
              </a:tblPr>
              <a:tblGrid>
                <a:gridCol w="3273012">
                  <a:extLst>
                    <a:ext uri="{9D8B030D-6E8A-4147-A177-3AD203B41FA5}">
                      <a16:colId xmlns:a16="http://schemas.microsoft.com/office/drawing/2014/main" val="2099638181"/>
                    </a:ext>
                  </a:extLst>
                </a:gridCol>
                <a:gridCol w="3501751">
                  <a:extLst>
                    <a:ext uri="{9D8B030D-6E8A-4147-A177-3AD203B41FA5}">
                      <a16:colId xmlns:a16="http://schemas.microsoft.com/office/drawing/2014/main" val="2397803899"/>
                    </a:ext>
                  </a:extLst>
                </a:gridCol>
                <a:gridCol w="4732916">
                  <a:extLst>
                    <a:ext uri="{9D8B030D-6E8A-4147-A177-3AD203B41FA5}">
                      <a16:colId xmlns:a16="http://schemas.microsoft.com/office/drawing/2014/main" val="3266181099"/>
                    </a:ext>
                  </a:extLst>
                </a:gridCol>
              </a:tblGrid>
              <a:tr h="463244">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nghĩa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79130490"/>
                  </a:ext>
                </a:extLst>
              </a:tr>
              <a:tr h="237071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p>
                  </a:txBody>
                  <a:tcPr>
                    <a:solidFill>
                      <a:schemeClr val="bg1"/>
                    </a:solidFill>
                  </a:tcPr>
                </a:tc>
                <a:tc>
                  <a:txBody>
                    <a:bodyPr/>
                    <a:lstStyle/>
                    <a:p>
                      <a:pPr algn="just" defTabSz="1219170">
                        <a:buClr>
                          <a:srgbClr val="000000"/>
                        </a:buClr>
                      </a:pPr>
                      <a:r>
                        <a:rPr lang="en-US" sz="2800" i="1" kern="0" dirty="0" err="1">
                          <a:latin typeface="Times New Roman" panose="02020603050405020304" pitchFamily="18" charset="0"/>
                          <a:cs typeface="Times New Roman" panose="02020603050405020304" pitchFamily="18" charset="0"/>
                          <a:sym typeface="Arial"/>
                        </a:rPr>
                        <a:t>Người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đời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sau</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gọi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khối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đá</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có</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hình</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người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trên</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đỉnh</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Yên</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Tử</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là</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tượng</a:t>
                      </a:r>
                      <a:r>
                        <a:rPr lang="en-US" sz="2800" i="1" kern="0" dirty="0">
                          <a:latin typeface="Times New Roman" panose="02020603050405020304" pitchFamily="18" charset="0"/>
                          <a:cs typeface="Times New Roman" panose="02020603050405020304" pitchFamily="18" charset="0"/>
                          <a:sym typeface="Arial"/>
                        </a:rPr>
                        <a:t> An </a:t>
                      </a:r>
                      <a:r>
                        <a:rPr lang="en-US" sz="2800" i="1" kern="0" dirty="0" err="1">
                          <a:latin typeface="Times New Roman" panose="02020603050405020304" pitchFamily="18" charset="0"/>
                          <a:cs typeface="Times New Roman" panose="02020603050405020304" pitchFamily="18" charset="0"/>
                          <a:sym typeface="Arial"/>
                        </a:rPr>
                        <a:t>Kỳ</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Sinh</a:t>
                      </a:r>
                      <a:r>
                        <a:rPr lang="en-US" sz="2800" i="1" kern="0" dirty="0">
                          <a:latin typeface="Times New Roman" panose="02020603050405020304" pitchFamily="18" charset="0"/>
                          <a:cs typeface="Times New Roman" panose="02020603050405020304" pitchFamily="18" charset="0"/>
                          <a:sym typeface="Arial"/>
                        </a:rPr>
                        <a:t>.</a:t>
                      </a:r>
                      <a:endParaRPr lang="en-US" sz="2800" i="1" kern="0" dirty="0">
                        <a:solidFill>
                          <a:srgbClr val="000000"/>
                        </a:solidFill>
                        <a:latin typeface="Times New Roman" panose="02020603050405020304" pitchFamily="18" charset="0"/>
                        <a:cs typeface="Times New Roman" panose="02020603050405020304" pitchFamily="18" charset="0"/>
                        <a:sym typeface="Arial"/>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kern="0" dirty="0" err="1">
                          <a:latin typeface="Times New Roman" panose="02020603050405020304" pitchFamily="18" charset="0"/>
                          <a:cs typeface="Times New Roman" panose="02020603050405020304" pitchFamily="18" charset="0"/>
                          <a:sym typeface="Arial"/>
                        </a:rPr>
                        <a:t>Câu</a:t>
                      </a:r>
                      <a:r>
                        <a:rPr lang="en-US" sz="2800" kern="0" baseline="0" dirty="0">
                          <a:latin typeface="Times New Roman" panose="02020603050405020304" pitchFamily="18" charset="0"/>
                          <a:cs typeface="Times New Roman" panose="02020603050405020304" pitchFamily="18" charset="0"/>
                          <a:sym typeface="Arial"/>
                        </a:rPr>
                        <a:t> </a:t>
                      </a:r>
                      <a:r>
                        <a:rPr lang="en-US" sz="2800" kern="0" baseline="0" dirty="0" err="1">
                          <a:latin typeface="Times New Roman" panose="02020603050405020304" pitchFamily="18" charset="0"/>
                          <a:cs typeface="Times New Roman" panose="02020603050405020304" pitchFamily="18" charset="0"/>
                          <a:sym typeface="Arial"/>
                        </a:rPr>
                        <a:t>biến</a:t>
                      </a:r>
                      <a:r>
                        <a:rPr lang="en-US" sz="2800" kern="0" baseline="0" dirty="0">
                          <a:latin typeface="Times New Roman" panose="02020603050405020304" pitchFamily="18" charset="0"/>
                          <a:cs typeface="Times New Roman" panose="02020603050405020304" pitchFamily="18" charset="0"/>
                          <a:sym typeface="Arial"/>
                        </a:rPr>
                        <a:t> </a:t>
                      </a:r>
                      <a:r>
                        <a:rPr lang="en-US" sz="2800" kern="0" baseline="0" dirty="0" err="1">
                          <a:latin typeface="Times New Roman" panose="02020603050405020304" pitchFamily="18" charset="0"/>
                          <a:cs typeface="Times New Roman" panose="02020603050405020304" pitchFamily="18" charset="0"/>
                          <a:sym typeface="Arial"/>
                        </a:rPr>
                        <a:t>đổi</a:t>
                      </a:r>
                      <a:r>
                        <a:rPr lang="en-US" sz="2800" kern="0" baseline="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đặt</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trọng</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tâm</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thông</a:t>
                      </a:r>
                      <a:r>
                        <a:rPr lang="en-US" sz="2800" kern="0" dirty="0">
                          <a:latin typeface="Times New Roman" panose="02020603050405020304" pitchFamily="18" charset="0"/>
                          <a:cs typeface="Times New Roman" panose="02020603050405020304" pitchFamily="18" charset="0"/>
                          <a:sym typeface="Arial"/>
                        </a:rPr>
                        <a:t> tin </a:t>
                      </a:r>
                      <a:r>
                        <a:rPr lang="en-US" sz="2800" kern="0" dirty="0" err="1">
                          <a:latin typeface="Times New Roman" panose="02020603050405020304" pitchFamily="18" charset="0"/>
                          <a:cs typeface="Times New Roman" panose="02020603050405020304" pitchFamily="18" charset="0"/>
                          <a:sym typeface="Arial"/>
                        </a:rPr>
                        <a:t>vào</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người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đời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sau</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đúng</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hơn</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là</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hành</a:t>
                      </a:r>
                      <a:r>
                        <a:rPr lang="en-US" sz="2800" kern="0" dirty="0">
                          <a:latin typeface="Times New Roman" panose="02020603050405020304" pitchFamily="18" charset="0"/>
                          <a:cs typeface="Times New Roman" panose="02020603050405020304" pitchFamily="18" charset="0"/>
                          <a:sym typeface="Arial"/>
                        </a:rPr>
                        <a:t> vi” </a:t>
                      </a:r>
                      <a:r>
                        <a:rPr lang="en-US" sz="2800" kern="0" dirty="0" err="1">
                          <a:latin typeface="Times New Roman" panose="02020603050405020304" pitchFamily="18" charset="0"/>
                          <a:cs typeface="Times New Roman" panose="02020603050405020304" pitchFamily="18" charset="0"/>
                          <a:sym typeface="Arial"/>
                        </a:rPr>
                        <a:t>của</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người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đời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sau</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thay</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cho</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trọng</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tâm</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đặt</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vào</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khối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đá</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có</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hình</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người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như</a:t>
                      </a:r>
                      <a:r>
                        <a:rPr lang="en-US" sz="2800" kern="0" dirty="0">
                          <a:latin typeface="Times New Roman" panose="02020603050405020304" pitchFamily="18" charset="0"/>
                          <a:cs typeface="Times New Roman" panose="02020603050405020304" pitchFamily="18" charset="0"/>
                          <a:sym typeface="Arial"/>
                        </a:rPr>
                        <a:t> ở </a:t>
                      </a:r>
                      <a:r>
                        <a:rPr lang="en-US" sz="2800" kern="0" dirty="0" err="1">
                          <a:latin typeface="Times New Roman" panose="02020603050405020304" pitchFamily="18" charset="0"/>
                          <a:cs typeface="Times New Roman" panose="02020603050405020304" pitchFamily="18" charset="0"/>
                          <a:sym typeface="Arial"/>
                        </a:rPr>
                        <a:t>câu</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gốc</a:t>
                      </a:r>
                      <a:r>
                        <a:rPr lang="en-US" sz="2800" kern="0" baseline="0" dirty="0">
                          <a:latin typeface="Times New Roman" panose="02020603050405020304" pitchFamily="18" charset="0"/>
                          <a:cs typeface="Times New Roman" panose="02020603050405020304" pitchFamily="18" charset="0"/>
                          <a:sym typeface="Arial"/>
                        </a:rPr>
                        <a:t>.</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3728390323"/>
                  </a:ext>
                </a:extLst>
              </a:tr>
            </a:tbl>
          </a:graphicData>
        </a:graphic>
      </p:graphicFrame>
      <p:grpSp>
        <p:nvGrpSpPr>
          <p:cNvPr id="6" name="Group 6"/>
          <p:cNvGrpSpPr/>
          <p:nvPr/>
        </p:nvGrpSpPr>
        <p:grpSpPr>
          <a:xfrm>
            <a:off x="-54592" y="-457200"/>
            <a:ext cx="12392167" cy="3739488"/>
            <a:chOff x="0" y="0"/>
            <a:chExt cx="6342126" cy="2423414"/>
          </a:xfrm>
        </p:grpSpPr>
        <p:sp>
          <p:nvSpPr>
            <p:cNvPr id="7" name="Freeform 7"/>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2"/>
              <a:stretch>
                <a:fillRect t="-48137" b="-48137"/>
              </a:stretch>
            </a:blipFill>
          </p:spPr>
          <p:txBody>
            <a:bodyPr/>
            <a:lstStyle/>
            <a:p>
              <a:endParaRPr lang="en-US"/>
            </a:p>
          </p:txBody>
        </p:sp>
      </p:grpSp>
    </p:spTree>
    <p:extLst>
      <p:ext uri="{BB962C8B-B14F-4D97-AF65-F5344CB8AC3E}">
        <p14:creationId xmlns:p14="http://schemas.microsoft.com/office/powerpoint/2010/main" val="204096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274307" y="930450"/>
            <a:ext cx="11675953"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Đọc câu sau và thực hiện các yêu cầu nêu ở dưới:</a:t>
            </a:r>
          </a:p>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p>
        </p:txBody>
      </p:sp>
      <p:sp>
        <p:nvSpPr>
          <p:cNvPr id="6" name="TextBox 5">
            <a:extLst>
              <a:ext uri="{FF2B5EF4-FFF2-40B4-BE49-F238E27FC236}">
                <a16:creationId xmlns:a16="http://schemas.microsoft.com/office/drawing/2014/main" id="{EF4944E7-5D0F-98C9-0ECA-4109B3AF67A1}"/>
              </a:ext>
            </a:extLst>
          </p:cNvPr>
          <p:cNvSpPr txBox="1"/>
          <p:nvPr/>
        </p:nvSpPr>
        <p:spPr>
          <a:xfrm>
            <a:off x="2064689" y="228600"/>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3</a:t>
            </a:r>
          </a:p>
        </p:txBody>
      </p:sp>
      <p:grpSp>
        <p:nvGrpSpPr>
          <p:cNvPr id="2" name="Group 2"/>
          <p:cNvGrpSpPr/>
          <p:nvPr/>
        </p:nvGrpSpPr>
        <p:grpSpPr>
          <a:xfrm>
            <a:off x="92364" y="4880883"/>
            <a:ext cx="12099635" cy="1977117"/>
            <a:chOff x="0" y="0"/>
            <a:chExt cx="6347587" cy="1345565"/>
          </a:xfrm>
        </p:grpSpPr>
        <p:sp>
          <p:nvSpPr>
            <p:cNvPr id="3" name="Freeform 3"/>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2"/>
              <a:stretch>
                <a:fillRect t="-126905" b="-126905"/>
              </a:stretch>
            </a:blipFill>
          </p:spPr>
          <p:txBody>
            <a:bodyPr/>
            <a:lstStyle/>
            <a:p>
              <a:endParaRPr lang="en-US"/>
            </a:p>
          </p:txBody>
        </p:sp>
      </p:grpSp>
    </p:spTree>
    <p:extLst>
      <p:ext uri="{BB962C8B-B14F-4D97-AF65-F5344CB8AC3E}">
        <p14:creationId xmlns:p14="http://schemas.microsoft.com/office/powerpoint/2010/main" val="2054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77" y="447786"/>
            <a:ext cx="11346426" cy="5693866"/>
          </a:xfrm>
          <a:prstGeom prst="rect">
            <a:avLst/>
          </a:prstGeom>
        </p:spPr>
        <p:txBody>
          <a:bodyPr wrap="square">
            <a:spAutoFit/>
          </a:bodyPr>
          <a:lstStyle/>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Không</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xuất</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hiện</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các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từ</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được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bị</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đặc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trưng</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của</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câu</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bị</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động</a:t>
            </a:r>
            <a:r>
              <a:rPr lang="en-US" sz="2800" kern="0" dirty="0">
                <a:solidFill>
                  <a:srgbClr val="FF0000"/>
                </a:solidFill>
                <a:latin typeface="Times New Roman" panose="02020603050405020304" pitchFamily="18" charset="0"/>
                <a:cs typeface="Times New Roman" panose="02020603050405020304" pitchFamily="18" charset="0"/>
                <a:sym typeface="Arial"/>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Phù</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Vân</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quốc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sư</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đã</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được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chính</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Thái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Tông</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gọi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Trúc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Lâm</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đạo</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sĩ</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khi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vị</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vua</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này</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nhắc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lại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câu</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nói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của</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ông</a:t>
            </a:r>
            <a:r>
              <a:rPr lang="en-US" sz="2800" kern="0" dirty="0">
                <a:solidFill>
                  <a:srgbClr val="FF0000"/>
                </a:solidFill>
                <a:latin typeface="Times New Roman" panose="02020603050405020304" pitchFamily="18" charset="0"/>
                <a:cs typeface="Times New Roman" panose="02020603050405020304" pitchFamily="18" charset="0"/>
                <a:sym typeface="Arial"/>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endParaRPr lang="en-US" sz="2800" dirty="0">
              <a:latin typeface="Times New Roman" panose="02020603050405020304" pitchFamily="18" charset="0"/>
              <a:cs typeface="Times New Roman" panose="02020603050405020304" pitchFamily="18" charset="0"/>
            </a:endParaRP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Chính</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vì</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quan</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điểm</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mới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về</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Thiền</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thể</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hiện</a:t>
            </a:r>
            <a:r>
              <a:rPr lang="en-US" sz="2800" kern="0" dirty="0">
                <a:solidFill>
                  <a:srgbClr val="FF0000"/>
                </a:solidFill>
                <a:latin typeface="Times New Roman" panose="02020603050405020304" pitchFamily="18" charset="0"/>
                <a:cs typeface="Times New Roman" panose="02020603050405020304" pitchFamily="18" charset="0"/>
                <a:sym typeface="Arial"/>
              </a:rPr>
              <a:t> qua </a:t>
            </a:r>
            <a:r>
              <a:rPr lang="en-US" sz="2800" kern="0" dirty="0" err="1">
                <a:solidFill>
                  <a:srgbClr val="FF0000"/>
                </a:solidFill>
                <a:latin typeface="Times New Roman" panose="02020603050405020304" pitchFamily="18" charset="0"/>
                <a:cs typeface="Times New Roman" panose="02020603050405020304" pitchFamily="18" charset="0"/>
                <a:sym typeface="Arial"/>
              </a:rPr>
              <a:t>câu</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nói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này</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Phù</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Vân</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quốc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sư</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đã</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được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gọi</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Trúc</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Lâm</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đạo</a:t>
            </a:r>
            <a:r>
              <a:rPr lang="en-US" sz="2800" kern="0" dirty="0">
                <a:solidFill>
                  <a:srgbClr val="FF0000"/>
                </a:solidFill>
                <a:latin typeface="Times New Roman" panose="02020603050405020304" pitchFamily="18"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cs typeface="Times New Roman" panose="02020603050405020304" pitchFamily="18" charset="0"/>
                <a:sym typeface="Arial"/>
              </a:rPr>
              <a:t>sĩ</a:t>
            </a:r>
            <a:r>
              <a:rPr lang="en-US" sz="2800" kern="0" dirty="0">
                <a:solidFill>
                  <a:srgbClr val="FF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7679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arn(inVertic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arn(inVertical)">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511277" y="1271644"/>
            <a:ext cx="7322538"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Chuyển đổi mỗi câu chủ động dưới đây thành một câu bị động theo cách làm tương tự đã thực hiện ở bài tập 3:</a:t>
            </a:r>
          </a:p>
          <a:p>
            <a:pPr algn="just"/>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a. </a:t>
            </a:r>
            <a:r>
              <a:rPr lang="vi-VN" sz="2800" i="1" dirty="0">
                <a:latin typeface="Times New Roman" panose="02020603050405020304" pitchFamily="18" charset="0"/>
                <a:cs typeface="Times New Roman" panose="02020603050405020304" pitchFamily="18" charset="0"/>
              </a:rPr>
              <a:t>Hậu thế đánh giá bia Vĩnh Lăng là một trong những tấm bia đẹp nhất Việt Nam về mặt mĩ thuật và kĩ thuật.</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Nhiều du khách nước ngoài gọi Việt Nam là “thiên đường của ẩm thực đường phố”</a:t>
            </a:r>
            <a:r>
              <a:rPr lang="vi-VN"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EF4944E7-5D0F-98C9-0ECA-4109B3AF67A1}"/>
              </a:ext>
            </a:extLst>
          </p:cNvPr>
          <p:cNvSpPr txBox="1"/>
          <p:nvPr/>
        </p:nvSpPr>
        <p:spPr>
          <a:xfrm>
            <a:off x="387966" y="337221"/>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4</a:t>
            </a:r>
          </a:p>
        </p:txBody>
      </p:sp>
      <p:grpSp>
        <p:nvGrpSpPr>
          <p:cNvPr id="2" name="Group 4"/>
          <p:cNvGrpSpPr>
            <a:grpSpLocks noChangeAspect="1"/>
          </p:cNvGrpSpPr>
          <p:nvPr/>
        </p:nvGrpSpPr>
        <p:grpSpPr>
          <a:xfrm>
            <a:off x="8261658" y="1106662"/>
            <a:ext cx="3714735" cy="5246370"/>
            <a:chOff x="0" y="0"/>
            <a:chExt cx="3267456" cy="4614672"/>
          </a:xfrm>
        </p:grpSpPr>
        <p:sp>
          <p:nvSpPr>
            <p:cNvPr id="3"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en-US"/>
            </a:p>
          </p:txBody>
        </p:sp>
        <p:sp>
          <p:nvSpPr>
            <p:cNvPr id="7"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3"/>
              <a:stretch>
                <a:fillRect l="-4081" r="-4081"/>
              </a:stretch>
            </a:blipFill>
          </p:spPr>
          <p:txBody>
            <a:bodyPr/>
            <a:lstStyle/>
            <a:p>
              <a:endParaRPr lang="en-US"/>
            </a:p>
          </p:txBody>
        </p:sp>
      </p:grpSp>
    </p:spTree>
    <p:extLst>
      <p:ext uri="{BB962C8B-B14F-4D97-AF65-F5344CB8AC3E}">
        <p14:creationId xmlns:p14="http://schemas.microsoft.com/office/powerpoint/2010/main" val="34406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1718"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1582995" y="1490008"/>
            <a:ext cx="1134642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Chuyển đổi mỗi câu chủ động dưới đây thành một câu bị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F4944E7-5D0F-98C9-0ECA-4109B3AF67A1}"/>
              </a:ext>
            </a:extLst>
          </p:cNvPr>
          <p:cNvSpPr txBox="1"/>
          <p:nvPr/>
        </p:nvSpPr>
        <p:spPr>
          <a:xfrm>
            <a:off x="2359659" y="413266"/>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CẶP</a:t>
            </a:r>
            <a:r>
              <a:rPr kumimoji="0" lang="en-US" sz="4400" b="1" i="0" u="none" strike="noStrike" kern="1200" cap="none" spc="0" normalizeH="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ĐÔI CHIA SẺ</a:t>
            </a:r>
            <a:endPar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43327602"/>
              </p:ext>
            </p:extLst>
          </p:nvPr>
        </p:nvGraphicFramePr>
        <p:xfrm>
          <a:off x="409431" y="2444115"/>
          <a:ext cx="11346424" cy="3799736"/>
        </p:xfrm>
        <a:graphic>
          <a:graphicData uri="http://schemas.openxmlformats.org/drawingml/2006/table">
            <a:tbl>
              <a:tblPr firstRow="1" bandRow="1">
                <a:tableStyleId>{5940675A-B579-460E-94D1-54222C63F5DA}</a:tableStyleId>
              </a:tblPr>
              <a:tblGrid>
                <a:gridCol w="5673212">
                  <a:extLst>
                    <a:ext uri="{9D8B030D-6E8A-4147-A177-3AD203B41FA5}">
                      <a16:colId xmlns:a16="http://schemas.microsoft.com/office/drawing/2014/main" val="73479328"/>
                    </a:ext>
                  </a:extLst>
                </a:gridCol>
                <a:gridCol w="5673212">
                  <a:extLst>
                    <a:ext uri="{9D8B030D-6E8A-4147-A177-3AD203B41FA5}">
                      <a16:colId xmlns:a16="http://schemas.microsoft.com/office/drawing/2014/main" val="1805733575"/>
                    </a:ext>
                  </a:extLst>
                </a:gridCol>
              </a:tblGrid>
              <a:tr h="533847">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352007814"/>
                  </a:ext>
                </a:extLst>
              </a:tr>
              <a:tr h="18527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kern="0" dirty="0">
                          <a:latin typeface="Times New Roman" panose="02020603050405020304" pitchFamily="18" charset="0"/>
                          <a:cs typeface="Times New Roman" panose="02020603050405020304" pitchFamily="18" charset="0"/>
                          <a:sym typeface="Arial"/>
                        </a:rPr>
                        <a:t>….</a:t>
                      </a:r>
                      <a:endParaRPr lang="en-US" sz="2800" kern="0" dirty="0">
                        <a:solidFill>
                          <a:srgbClr val="FF0000"/>
                        </a:solidFill>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1669172960"/>
                  </a:ext>
                </a:extLst>
              </a:tr>
              <a:tr h="141312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kern="0" dirty="0">
                          <a:latin typeface="Times New Roman" panose="02020603050405020304" pitchFamily="18" charset="0"/>
                          <a:cs typeface="Times New Roman" panose="02020603050405020304" pitchFamily="18" charset="0"/>
                          <a:sym typeface="Arial"/>
                        </a:rPr>
                        <a:t>…..</a:t>
                      </a:r>
                      <a:endParaRPr lang="en-US" sz="2800" kern="0" dirty="0">
                        <a:solidFill>
                          <a:srgbClr val="FF0000"/>
                        </a:solidFill>
                        <a:latin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1825973054"/>
                  </a:ext>
                </a:extLst>
              </a:tr>
            </a:tbl>
          </a:graphicData>
        </a:graphic>
      </p:graphicFrame>
      <p:pic>
        <p:nvPicPr>
          <p:cNvPr id="7" name="Picture 6">
            <a:extLst>
              <a:ext uri="{FF2B5EF4-FFF2-40B4-BE49-F238E27FC236}">
                <a16:creationId xmlns:a16="http://schemas.microsoft.com/office/drawing/2014/main" id="{19343AE7-FD9C-5C8E-2704-A8702ED62830}"/>
              </a:ext>
            </a:extLst>
          </p:cNvPr>
          <p:cNvPicPr>
            <a:picLocks noChangeAspect="1"/>
          </p:cNvPicPr>
          <p:nvPr/>
        </p:nvPicPr>
        <p:blipFill>
          <a:blip r:embed="rId2"/>
          <a:stretch>
            <a:fillRect/>
          </a:stretch>
        </p:blipFill>
        <p:spPr>
          <a:xfrm>
            <a:off x="9614252" y="3532869"/>
            <a:ext cx="2577748" cy="3665089"/>
          </a:xfrm>
          <a:prstGeom prst="rect">
            <a:avLst/>
          </a:prstGeom>
        </p:spPr>
      </p:pic>
    </p:spTree>
    <p:extLst>
      <p:ext uri="{BB962C8B-B14F-4D97-AF65-F5344CB8AC3E}">
        <p14:creationId xmlns:p14="http://schemas.microsoft.com/office/powerpoint/2010/main" val="19742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61125591"/>
              </p:ext>
            </p:extLst>
          </p:nvPr>
        </p:nvGraphicFramePr>
        <p:xfrm>
          <a:off x="3302757" y="428500"/>
          <a:ext cx="8543500" cy="5910885"/>
        </p:xfrm>
        <a:graphic>
          <a:graphicData uri="http://schemas.openxmlformats.org/drawingml/2006/table">
            <a:tbl>
              <a:tblPr firstRow="1" bandRow="1">
                <a:tableStyleId>{5940675A-B579-460E-94D1-54222C63F5DA}</a:tableStyleId>
              </a:tblPr>
              <a:tblGrid>
                <a:gridCol w="4271750">
                  <a:extLst>
                    <a:ext uri="{9D8B030D-6E8A-4147-A177-3AD203B41FA5}">
                      <a16:colId xmlns:a16="http://schemas.microsoft.com/office/drawing/2014/main" val="73479328"/>
                    </a:ext>
                  </a:extLst>
                </a:gridCol>
                <a:gridCol w="4271750">
                  <a:extLst>
                    <a:ext uri="{9D8B030D-6E8A-4147-A177-3AD203B41FA5}">
                      <a16:colId xmlns:a16="http://schemas.microsoft.com/office/drawing/2014/main" val="1805733575"/>
                    </a:ext>
                  </a:extLst>
                </a:gridCol>
              </a:tblGrid>
              <a:tr h="996523">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352007814"/>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i="1" kern="0" dirty="0">
                          <a:latin typeface="Times New Roman" panose="02020603050405020304" pitchFamily="18" charset="0"/>
                          <a:cs typeface="Times New Roman" panose="02020603050405020304" pitchFamily="18" charset="0"/>
                          <a:sym typeface="Arial"/>
                        </a:rPr>
                        <a:t>Bia </a:t>
                      </a:r>
                      <a:r>
                        <a:rPr lang="en-US" sz="2800" i="1" kern="0" dirty="0" err="1">
                          <a:latin typeface="Times New Roman" panose="02020603050405020304" pitchFamily="18" charset="0"/>
                          <a:cs typeface="Times New Roman" panose="02020603050405020304" pitchFamily="18" charset="0"/>
                          <a:sym typeface="Arial"/>
                        </a:rPr>
                        <a:t>Vĩnh</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Lăng</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được</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hậu</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thế</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đánh</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giá</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là</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một</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trong</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những</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tấm</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bia</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đẹp</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nhất</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Việt</a:t>
                      </a:r>
                      <a:r>
                        <a:rPr lang="en-US" sz="2800" i="1" kern="0" dirty="0">
                          <a:latin typeface="Times New Roman" panose="02020603050405020304" pitchFamily="18" charset="0"/>
                          <a:cs typeface="Times New Roman" panose="02020603050405020304" pitchFamily="18" charset="0"/>
                          <a:sym typeface="Arial"/>
                        </a:rPr>
                        <a:t> Nam </a:t>
                      </a:r>
                      <a:r>
                        <a:rPr lang="en-US" sz="2800" i="1" kern="0" dirty="0" err="1">
                          <a:latin typeface="Times New Roman" panose="02020603050405020304" pitchFamily="18" charset="0"/>
                          <a:cs typeface="Times New Roman" panose="02020603050405020304" pitchFamily="18" charset="0"/>
                          <a:sym typeface="Arial"/>
                        </a:rPr>
                        <a:t>về</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mặt</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mĩ</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thuật</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và</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kĩ</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thuật</a:t>
                      </a:r>
                      <a:r>
                        <a:rPr lang="en-US" sz="2800" i="1" kern="0" dirty="0">
                          <a:latin typeface="Times New Roman" panose="02020603050405020304" pitchFamily="18" charset="0"/>
                          <a:cs typeface="Times New Roman" panose="02020603050405020304" pitchFamily="18" charset="0"/>
                          <a:sym typeface="Arial"/>
                        </a:rPr>
                        <a:t>.</a:t>
                      </a:r>
                      <a:endParaRPr lang="en-US" sz="2800" i="1" kern="0" dirty="0">
                        <a:solidFill>
                          <a:srgbClr val="FF0000"/>
                        </a:solidFill>
                        <a:latin typeface="Times New Roman" panose="020206030504050203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669172960"/>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i="1" kern="0" dirty="0" err="1">
                          <a:latin typeface="Times New Roman" panose="02020603050405020304" pitchFamily="18" charset="0"/>
                          <a:cs typeface="Times New Roman" panose="02020603050405020304" pitchFamily="18" charset="0"/>
                          <a:sym typeface="Arial"/>
                        </a:rPr>
                        <a:t>Việt</a:t>
                      </a:r>
                      <a:r>
                        <a:rPr lang="en-US" sz="2800" i="1" kern="0" dirty="0">
                          <a:latin typeface="Times New Roman" panose="02020603050405020304" pitchFamily="18" charset="0"/>
                          <a:cs typeface="Times New Roman" panose="02020603050405020304" pitchFamily="18" charset="0"/>
                          <a:sym typeface="Arial"/>
                        </a:rPr>
                        <a:t> Nam </a:t>
                      </a:r>
                      <a:r>
                        <a:rPr lang="en-US" sz="2800" i="1" kern="0" dirty="0" err="1">
                          <a:latin typeface="Times New Roman" panose="02020603050405020304" pitchFamily="18" charset="0"/>
                          <a:cs typeface="Times New Roman" panose="02020603050405020304" pitchFamily="18" charset="0"/>
                          <a:sym typeface="Arial"/>
                        </a:rPr>
                        <a:t>được</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nhiều</a:t>
                      </a:r>
                      <a:r>
                        <a:rPr lang="en-US" sz="2800" i="1" kern="0" dirty="0">
                          <a:latin typeface="Times New Roman" panose="02020603050405020304" pitchFamily="18" charset="0"/>
                          <a:cs typeface="Times New Roman" panose="02020603050405020304" pitchFamily="18" charset="0"/>
                          <a:sym typeface="Arial"/>
                        </a:rPr>
                        <a:t> du </a:t>
                      </a:r>
                      <a:r>
                        <a:rPr lang="en-US" sz="2800" i="1" kern="0" dirty="0" err="1">
                          <a:latin typeface="Times New Roman" panose="02020603050405020304" pitchFamily="18" charset="0"/>
                          <a:cs typeface="Times New Roman" panose="02020603050405020304" pitchFamily="18" charset="0"/>
                          <a:sym typeface="Arial"/>
                        </a:rPr>
                        <a:t>khách</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nước</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ngoài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gọi</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là</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thiên</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đường</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của</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ẩm</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thực</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đường</a:t>
                      </a:r>
                      <a:r>
                        <a:rPr lang="en-US" sz="2800" i="1" kern="0" dirty="0">
                          <a:latin typeface="Times New Roman" panose="02020603050405020304" pitchFamily="18" charset="0"/>
                          <a:cs typeface="Times New Roman" panose="02020603050405020304" pitchFamily="18" charset="0"/>
                          <a:sym typeface="Arial"/>
                        </a:rPr>
                        <a:t> </a:t>
                      </a:r>
                      <a:r>
                        <a:rPr lang="en-US" sz="2800" i="1" kern="0" dirty="0" err="1">
                          <a:latin typeface="Times New Roman" panose="02020603050405020304" pitchFamily="18" charset="0"/>
                          <a:cs typeface="Times New Roman" panose="02020603050405020304" pitchFamily="18" charset="0"/>
                          <a:sym typeface="Arial"/>
                        </a:rPr>
                        <a:t>phố</a:t>
                      </a:r>
                      <a:r>
                        <a:rPr lang="en-US" sz="2800" i="1" kern="0" dirty="0">
                          <a:latin typeface="Times New Roman" panose="02020603050405020304" pitchFamily="18" charset="0"/>
                          <a:cs typeface="Times New Roman" panose="02020603050405020304" pitchFamily="18" charset="0"/>
                          <a:sym typeface="Arial"/>
                        </a:rPr>
                        <a:t>”.</a:t>
                      </a:r>
                      <a:endParaRPr lang="en-US" sz="2800" i="1" kern="0" dirty="0">
                        <a:solidFill>
                          <a:srgbClr val="FF0000"/>
                        </a:solidFill>
                        <a:latin typeface="Times New Roman" panose="02020603050405020304" pitchFamily="18" charset="0"/>
                        <a:cs typeface="Times New Roman" panose="02020603050405020304" pitchFamily="18" charset="0"/>
                        <a:sym typeface="Arial"/>
                      </a:endParaRPr>
                    </a:p>
                  </a:txBody>
                  <a:tcPr>
                    <a:solidFill>
                      <a:schemeClr val="bg1"/>
                    </a:solidFill>
                  </a:tcPr>
                </a:tc>
                <a:extLst>
                  <a:ext uri="{0D108BD9-81ED-4DB2-BD59-A6C34878D82A}">
                    <a16:rowId xmlns:a16="http://schemas.microsoft.com/office/drawing/2014/main" val="1825973054"/>
                  </a:ext>
                </a:extLst>
              </a:tr>
            </a:tbl>
          </a:graphicData>
        </a:graphic>
      </p:graphicFrame>
      <p:sp>
        <p:nvSpPr>
          <p:cNvPr id="7" name="Freeform 7"/>
          <p:cNvSpPr/>
          <p:nvPr/>
        </p:nvSpPr>
        <p:spPr>
          <a:xfrm>
            <a:off x="-247228" y="2743200"/>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229164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04;p14"/>
          <p:cNvSpPr txBox="1"/>
          <p:nvPr/>
        </p:nvSpPr>
        <p:spPr>
          <a:xfrm>
            <a:off x="1240210" y="189545"/>
            <a:ext cx="10339377" cy="2951553"/>
          </a:xfrm>
          <a:prstGeom prst="rect">
            <a:avLst/>
          </a:prstGeom>
          <a:noFill/>
          <a:ln>
            <a:noFill/>
          </a:ln>
        </p:spPr>
        <p:txBody>
          <a:bodyPr spcFirstLastPara="1" wrap="square" lIns="169333" tIns="169333" rIns="169333" bIns="169333" anchor="ctr" anchorCtr="0">
            <a:noAutofit/>
          </a:bodyPr>
          <a:lstStyle/>
          <a:p>
            <a:pPr algn="just" defTabSz="1219170">
              <a:lnSpc>
                <a:spcPct val="130000"/>
              </a:lnSpc>
              <a:buClr>
                <a:srgbClr val="000000"/>
              </a:buClr>
            </a:pP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Viết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đoạn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văn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giới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thiệu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danh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lam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thắng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hay di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tích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lịch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trong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dụng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phối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hợp</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chủ</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và</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bị</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a:t>
            </a:r>
            <a:endParaRPr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9" name="Freeform 9"/>
          <p:cNvSpPr/>
          <p:nvPr/>
        </p:nvSpPr>
        <p:spPr>
          <a:xfrm>
            <a:off x="0" y="0"/>
            <a:ext cx="2169994" cy="2531661"/>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0" y="3429000"/>
            <a:ext cx="5629701" cy="3482283"/>
          </a:xfrm>
          <a:custGeom>
            <a:avLst/>
            <a:gdLst/>
            <a:ahLst/>
            <a:cxnLst/>
            <a:rect l="l" t="t" r="r" b="b"/>
            <a:pathLst>
              <a:path w="9743869" h="5432207">
                <a:moveTo>
                  <a:pt x="0" y="0"/>
                </a:moveTo>
                <a:lnTo>
                  <a:pt x="9743869" y="0"/>
                </a:lnTo>
                <a:lnTo>
                  <a:pt x="9743869" y="5432207"/>
                </a:lnTo>
                <a:lnTo>
                  <a:pt x="0" y="5432207"/>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4717D478-0995-1F9C-1B12-AE8FD1990EF9}"/>
              </a:ext>
            </a:extLst>
          </p:cNvPr>
          <p:cNvPicPr>
            <a:picLocks noChangeAspect="1"/>
          </p:cNvPicPr>
          <p:nvPr/>
        </p:nvPicPr>
        <p:blipFill>
          <a:blip r:embed="rId5"/>
          <a:stretch>
            <a:fillRect/>
          </a:stretch>
        </p:blipFill>
        <p:spPr>
          <a:xfrm>
            <a:off x="7656393" y="2648719"/>
            <a:ext cx="2829412" cy="4105624"/>
          </a:xfrm>
          <a:prstGeom prst="rect">
            <a:avLst/>
          </a:prstGeom>
        </p:spPr>
      </p:pic>
    </p:spTree>
    <p:extLst>
      <p:ext uri="{BB962C8B-B14F-4D97-AF65-F5344CB8AC3E}">
        <p14:creationId xmlns:p14="http://schemas.microsoft.com/office/powerpoint/2010/main" val="135216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ụ lục I, III Hoạt động trải nghiệm 7 Chân trời sáng tạo (2 mẫu)">
            <a:extLst>
              <a:ext uri="{FF2B5EF4-FFF2-40B4-BE49-F238E27FC236}">
                <a16:creationId xmlns:a16="http://schemas.microsoft.com/office/drawing/2014/main" id="{91253DA7-40A5-1DCE-255A-03E2B350E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74" y="63153"/>
            <a:ext cx="10877278" cy="570280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9;p30">
            <a:extLst>
              <a:ext uri="{FF2B5EF4-FFF2-40B4-BE49-F238E27FC236}">
                <a16:creationId xmlns:a16="http://schemas.microsoft.com/office/drawing/2014/main" id="{3CC0889B-682B-BD97-975A-5A7C32831CB3}"/>
              </a:ext>
            </a:extLst>
          </p:cNvPr>
          <p:cNvSpPr txBox="1">
            <a:spLocks/>
          </p:cNvSpPr>
          <p:nvPr/>
        </p:nvSpPr>
        <p:spPr>
          <a:xfrm flipH="1">
            <a:off x="2782341" y="1180497"/>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6" name="Google Shape;149;p30">
            <a:extLst>
              <a:ext uri="{FF2B5EF4-FFF2-40B4-BE49-F238E27FC236}">
                <a16:creationId xmlns:a16="http://schemas.microsoft.com/office/drawing/2014/main" id="{7D8F4B67-ED6B-6D76-292D-A9D5AA97EC01}"/>
              </a:ext>
            </a:extLst>
          </p:cNvPr>
          <p:cNvSpPr txBox="1">
            <a:spLocks/>
          </p:cNvSpPr>
          <p:nvPr/>
        </p:nvSpPr>
        <p:spPr>
          <a:xfrm flipH="1">
            <a:off x="5461000" y="4241800"/>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7" name="Google Shape;149;p30">
            <a:extLst>
              <a:ext uri="{FF2B5EF4-FFF2-40B4-BE49-F238E27FC236}">
                <a16:creationId xmlns:a16="http://schemas.microsoft.com/office/drawing/2014/main" id="{506D7890-E00B-3EDC-EFBA-3C189ADE7BC8}"/>
              </a:ext>
            </a:extLst>
          </p:cNvPr>
          <p:cNvSpPr txBox="1">
            <a:spLocks/>
          </p:cNvSpPr>
          <p:nvPr/>
        </p:nvSpPr>
        <p:spPr>
          <a:xfrm flipH="1">
            <a:off x="7670800" y="816445"/>
            <a:ext cx="5080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T</a:t>
            </a:r>
          </a:p>
        </p:txBody>
      </p:sp>
      <p:sp>
        <p:nvSpPr>
          <p:cNvPr id="8" name="Google Shape;149;p30">
            <a:extLst>
              <a:ext uri="{FF2B5EF4-FFF2-40B4-BE49-F238E27FC236}">
                <a16:creationId xmlns:a16="http://schemas.microsoft.com/office/drawing/2014/main" id="{27E5B39B-3F9D-F699-6418-39D583F5AAE4}"/>
              </a:ext>
            </a:extLst>
          </p:cNvPr>
          <p:cNvSpPr txBox="1">
            <a:spLocks/>
          </p:cNvSpPr>
          <p:nvPr/>
        </p:nvSpPr>
        <p:spPr>
          <a:xfrm flipH="1">
            <a:off x="1879600" y="3513696"/>
            <a:ext cx="660400" cy="64340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9" name="Google Shape;149;p30">
            <a:extLst>
              <a:ext uri="{FF2B5EF4-FFF2-40B4-BE49-F238E27FC236}">
                <a16:creationId xmlns:a16="http://schemas.microsoft.com/office/drawing/2014/main" id="{24A06F90-2EFE-C128-372C-C6413287B4A0}"/>
              </a:ext>
            </a:extLst>
          </p:cNvPr>
          <p:cNvSpPr txBox="1">
            <a:spLocks/>
          </p:cNvSpPr>
          <p:nvPr/>
        </p:nvSpPr>
        <p:spPr>
          <a:xfrm flipH="1">
            <a:off x="9499600" y="3513696"/>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0" name="Google Shape;149;p30">
            <a:extLst>
              <a:ext uri="{FF2B5EF4-FFF2-40B4-BE49-F238E27FC236}">
                <a16:creationId xmlns:a16="http://schemas.microsoft.com/office/drawing/2014/main" id="{5CD89BA6-1038-4A89-F636-4AA884B3CB48}"/>
              </a:ext>
            </a:extLst>
          </p:cNvPr>
          <p:cNvSpPr txBox="1">
            <a:spLocks/>
          </p:cNvSpPr>
          <p:nvPr/>
        </p:nvSpPr>
        <p:spPr>
          <a:xfrm flipH="1">
            <a:off x="9042400" y="1972704"/>
            <a:ext cx="660400" cy="69429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R</a:t>
            </a:r>
          </a:p>
        </p:txBody>
      </p:sp>
      <p:sp>
        <p:nvSpPr>
          <p:cNvPr id="11" name="Google Shape;149;p30">
            <a:extLst>
              <a:ext uri="{FF2B5EF4-FFF2-40B4-BE49-F238E27FC236}">
                <a16:creationId xmlns:a16="http://schemas.microsoft.com/office/drawing/2014/main" id="{473FF2B0-56DF-9C86-A14E-15A61E19F590}"/>
              </a:ext>
            </a:extLst>
          </p:cNvPr>
          <p:cNvSpPr txBox="1">
            <a:spLocks/>
          </p:cNvSpPr>
          <p:nvPr/>
        </p:nvSpPr>
        <p:spPr>
          <a:xfrm flipH="1">
            <a:off x="10430405" y="365728"/>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2" name="Google Shape;149;p30">
            <a:extLst>
              <a:ext uri="{FF2B5EF4-FFF2-40B4-BE49-F238E27FC236}">
                <a16:creationId xmlns:a16="http://schemas.microsoft.com/office/drawing/2014/main" id="{197BB958-127C-E714-C2B7-7DB5569559A4}"/>
              </a:ext>
            </a:extLst>
          </p:cNvPr>
          <p:cNvSpPr txBox="1">
            <a:spLocks/>
          </p:cNvSpPr>
          <p:nvPr/>
        </p:nvSpPr>
        <p:spPr>
          <a:xfrm flipH="1">
            <a:off x="3482070" y="2319852"/>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3" name="Google Shape;149;p30">
            <a:extLst>
              <a:ext uri="{FF2B5EF4-FFF2-40B4-BE49-F238E27FC236}">
                <a16:creationId xmlns:a16="http://schemas.microsoft.com/office/drawing/2014/main" id="{8ABE8C79-BCB5-EC75-8FAA-4788046983EC}"/>
              </a:ext>
            </a:extLst>
          </p:cNvPr>
          <p:cNvSpPr txBox="1">
            <a:spLocks/>
          </p:cNvSpPr>
          <p:nvPr/>
        </p:nvSpPr>
        <p:spPr>
          <a:xfrm flipH="1">
            <a:off x="6984255" y="3642208"/>
            <a:ext cx="825910" cy="61352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14" name="Google Shape;149;p30">
            <a:extLst>
              <a:ext uri="{FF2B5EF4-FFF2-40B4-BE49-F238E27FC236}">
                <a16:creationId xmlns:a16="http://schemas.microsoft.com/office/drawing/2014/main" id="{5E3B459C-9C5A-0B82-EF8E-FF2C286EDFB4}"/>
              </a:ext>
            </a:extLst>
          </p:cNvPr>
          <p:cNvSpPr txBox="1">
            <a:spLocks/>
          </p:cNvSpPr>
          <p:nvPr/>
        </p:nvSpPr>
        <p:spPr>
          <a:xfrm flipH="1">
            <a:off x="857790" y="1337187"/>
            <a:ext cx="862706" cy="72758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261"/>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5" name="Rectangle 14">
            <a:extLst>
              <a:ext uri="{FF2B5EF4-FFF2-40B4-BE49-F238E27FC236}">
                <a16:creationId xmlns:a16="http://schemas.microsoft.com/office/drawing/2014/main" id="{A7F0BF82-02AA-EF9A-9B0F-D700261EAC05}"/>
              </a:ext>
            </a:extLst>
          </p:cNvPr>
          <p:cNvSpPr/>
          <p:nvPr/>
        </p:nvSpPr>
        <p:spPr>
          <a:xfrm>
            <a:off x="344979" y="5824381"/>
            <a:ext cx="11552842" cy="954107"/>
          </a:xfrm>
          <a:prstGeom prst="rect">
            <a:avLst/>
          </a:prstGeom>
        </p:spPr>
        <p:txBody>
          <a:bodyPr wrap="square">
            <a:spAutoFit/>
          </a:bodyPr>
          <a:lstStyle/>
          <a:p>
            <a:pPr algn="just"/>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Đáp án: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Các chữ được giấu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trong</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bức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tranh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 R</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U</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2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Â. </a:t>
            </a:r>
            <a:endPar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r>
              <a:rPr lang="vi-VN" sz="2800" dirty="0">
                <a:solidFill>
                  <a:srgbClr val="FF0000"/>
                </a:solidFill>
                <a:latin typeface="+mj-lt"/>
                <a:ea typeface="Courier New" panose="02070309020205020404" pitchFamily="49" charset="0"/>
              </a:rPr>
              <a:t>Cụm từ khóa: </a:t>
            </a:r>
            <a:r>
              <a:rPr lang="vi-VN" sz="2800" b="1" dirty="0">
                <a:solidFill>
                  <a:srgbClr val="FF0000"/>
                </a:solidFill>
                <a:latin typeface="+mj-lt"/>
                <a:ea typeface="Courier New" panose="02070309020205020404" pitchFamily="49" charset="0"/>
              </a:rPr>
              <a:t>CẤU TRÚC CÂU</a:t>
            </a:r>
            <a:endParaRPr lang="en-US" sz="2800" dirty="0">
              <a:solidFill>
                <a:srgbClr val="FF0000"/>
              </a:solidFill>
              <a:latin typeface="+mj-lt"/>
            </a:endParaRPr>
          </a:p>
        </p:txBody>
      </p:sp>
      <p:sp>
        <p:nvSpPr>
          <p:cNvPr id="16" name="Oval 15">
            <a:extLst>
              <a:ext uri="{FF2B5EF4-FFF2-40B4-BE49-F238E27FC236}">
                <a16:creationId xmlns:a16="http://schemas.microsoft.com/office/drawing/2014/main" id="{0B10BF65-E632-BCC9-03EE-574732687E69}"/>
              </a:ext>
            </a:extLst>
          </p:cNvPr>
          <p:cNvSpPr/>
          <p:nvPr/>
        </p:nvSpPr>
        <p:spPr>
          <a:xfrm>
            <a:off x="10430404" y="44527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3D6AE6-E20F-E53D-C189-1258B7F8F748}"/>
              </a:ext>
            </a:extLst>
          </p:cNvPr>
          <p:cNvSpPr/>
          <p:nvPr/>
        </p:nvSpPr>
        <p:spPr>
          <a:xfrm>
            <a:off x="7613761" y="87983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4D115F-601C-0C2A-7368-28B2F27B4441}"/>
              </a:ext>
            </a:extLst>
          </p:cNvPr>
          <p:cNvSpPr/>
          <p:nvPr/>
        </p:nvSpPr>
        <p:spPr>
          <a:xfrm>
            <a:off x="9050594" y="1960214"/>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79504B-C2B4-75EF-C9E3-FC0F2B8D489F}"/>
              </a:ext>
            </a:extLst>
          </p:cNvPr>
          <p:cNvSpPr/>
          <p:nvPr/>
        </p:nvSpPr>
        <p:spPr>
          <a:xfrm>
            <a:off x="9499600" y="349725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E9ED1C8-4865-76D2-467B-E8FC72268165}"/>
              </a:ext>
            </a:extLst>
          </p:cNvPr>
          <p:cNvSpPr/>
          <p:nvPr/>
        </p:nvSpPr>
        <p:spPr>
          <a:xfrm>
            <a:off x="7099097" y="3553467"/>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7EC3DFC-0D68-6476-F628-78679A32C83D}"/>
              </a:ext>
            </a:extLst>
          </p:cNvPr>
          <p:cNvSpPr/>
          <p:nvPr/>
        </p:nvSpPr>
        <p:spPr>
          <a:xfrm>
            <a:off x="3501231" y="2319852"/>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BA53A9-A497-3A2D-2B44-A258635E14E2}"/>
              </a:ext>
            </a:extLst>
          </p:cNvPr>
          <p:cNvSpPr/>
          <p:nvPr/>
        </p:nvSpPr>
        <p:spPr>
          <a:xfrm>
            <a:off x="2812734" y="120411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23A249-19A6-FB40-D9E0-CF2910E71F0A}"/>
              </a:ext>
            </a:extLst>
          </p:cNvPr>
          <p:cNvSpPr/>
          <p:nvPr/>
        </p:nvSpPr>
        <p:spPr>
          <a:xfrm>
            <a:off x="995555" y="137669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2CF4D1-757E-D40F-53B2-CA6E3FEBE697}"/>
              </a:ext>
            </a:extLst>
          </p:cNvPr>
          <p:cNvSpPr/>
          <p:nvPr/>
        </p:nvSpPr>
        <p:spPr>
          <a:xfrm>
            <a:off x="5461000" y="4202028"/>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F32BFF-1BBC-3474-F7C8-8853DAF79662}"/>
              </a:ext>
            </a:extLst>
          </p:cNvPr>
          <p:cNvSpPr/>
          <p:nvPr/>
        </p:nvSpPr>
        <p:spPr>
          <a:xfrm>
            <a:off x="1939113" y="3497250"/>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16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barn(inVertical)">
                                      <p:cBhvr>
                                        <p:cTn id="57" dur="500"/>
                                        <p:tgtEl>
                                          <p:spTgt spid="1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1" end="1"/>
                                            </p:txEl>
                                          </p:spTgt>
                                        </p:tgtEl>
                                        <p:attrNameLst>
                                          <p:attrName>style.visibility</p:attrName>
                                        </p:attrNameLst>
                                      </p:cBhvr>
                                      <p:to>
                                        <p:strVal val="visible"/>
                                      </p:to>
                                    </p:set>
                                    <p:animEffect transition="in" filter="barn(inVertical)">
                                      <p:cBhvr>
                                        <p:cTn id="6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262829" y="313564"/>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242139" y="714219"/>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9.</a:t>
            </a:r>
          </a:p>
          <a:p>
            <a:pPr algn="ctr"/>
            <a:r>
              <a:rPr lang="en-US" sz="4400" dirty="0" err="1">
                <a:latin typeface="#9Slide07 SVNA Love Of Thunder" panose="02040603050506020204" pitchFamily="18" charset="0"/>
                <a:cs typeface="Times New Roman" panose="02020603050405020304" pitchFamily="18" charset="0"/>
              </a:rPr>
              <a:t>Đi</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và</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suy</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ngẫm</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519155" y="3032154"/>
            <a:ext cx="7569160" cy="2155718"/>
          </a:xfrm>
          <a:prstGeom prst="rect">
            <a:avLst/>
          </a:prstGeom>
          <a:noFill/>
        </p:spPr>
        <p:txBody>
          <a:bodyPr wrap="square" rtlCol="0">
            <a:spAutoFit/>
          </a:bodyPr>
          <a:lstStyle/>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THỰC HÀNH </a:t>
            </a:r>
          </a:p>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TIẾNG VIỆT</a:t>
            </a:r>
          </a:p>
        </p:txBody>
      </p:sp>
      <p:sp>
        <p:nvSpPr>
          <p:cNvPr id="9" name="Freeform 9"/>
          <p:cNvSpPr/>
          <p:nvPr/>
        </p:nvSpPr>
        <p:spPr>
          <a:xfrm>
            <a:off x="7942514" y="609601"/>
            <a:ext cx="2623186" cy="5817750"/>
          </a:xfrm>
          <a:custGeom>
            <a:avLst/>
            <a:gdLst/>
            <a:ahLst/>
            <a:cxnLst/>
            <a:rect l="l" t="t" r="r" b="b"/>
            <a:pathLst>
              <a:path w="2106916" h="4899805">
                <a:moveTo>
                  <a:pt x="0" y="0"/>
                </a:moveTo>
                <a:lnTo>
                  <a:pt x="2106917" y="0"/>
                </a:lnTo>
                <a:lnTo>
                  <a:pt x="2106917" y="4899805"/>
                </a:lnTo>
                <a:lnTo>
                  <a:pt x="0" y="489980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794654" y="1256404"/>
            <a:ext cx="7569160" cy="1938992"/>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a:p>
            <a:pPr algn="ctr"/>
            <a:r>
              <a:rPr lang="en-US" sz="4000" b="1" dirty="0">
                <a:solidFill>
                  <a:srgbClr val="C00000"/>
                </a:solidFill>
                <a:latin typeface="#9Slide07 Pangolin" panose="00000500000000000000" pitchFamily="2" charset="0"/>
                <a:cs typeface="Times New Roman" panose="02020603050405020304" pitchFamily="18" charset="0"/>
              </a:rPr>
              <a:t>(BIẾN ĐỔI CẤU TRÚC CÂU)</a:t>
            </a:r>
          </a:p>
        </p:txBody>
      </p:sp>
      <p:sp>
        <p:nvSpPr>
          <p:cNvPr id="3" name="Freeform 3"/>
          <p:cNvSpPr/>
          <p:nvPr/>
        </p:nvSpPr>
        <p:spPr>
          <a:xfrm>
            <a:off x="140704" y="1951630"/>
            <a:ext cx="5605004" cy="4851779"/>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7370056"/>
              </p:ext>
            </p:extLst>
          </p:nvPr>
        </p:nvGraphicFramePr>
        <p:xfrm>
          <a:off x="255895" y="199574"/>
          <a:ext cx="11680209" cy="6462483"/>
        </p:xfrm>
        <a:graphic>
          <a:graphicData uri="http://schemas.openxmlformats.org/drawingml/2006/table">
            <a:tbl>
              <a:tblPr firstRow="1" bandRow="1">
                <a:tableStyleId>{5940675A-B579-460E-94D1-54222C63F5DA}</a:tableStyleId>
              </a:tblPr>
              <a:tblGrid>
                <a:gridCol w="2082518">
                  <a:extLst>
                    <a:ext uri="{9D8B030D-6E8A-4147-A177-3AD203B41FA5}">
                      <a16:colId xmlns:a16="http://schemas.microsoft.com/office/drawing/2014/main" val="3582116183"/>
                    </a:ext>
                  </a:extLst>
                </a:gridCol>
                <a:gridCol w="9597691">
                  <a:extLst>
                    <a:ext uri="{9D8B030D-6E8A-4147-A177-3AD203B41FA5}">
                      <a16:colId xmlns:a16="http://schemas.microsoft.com/office/drawing/2014/main" val="157515413"/>
                    </a:ext>
                  </a:extLst>
                </a:gridCol>
              </a:tblGrid>
              <a:tr h="656121">
                <a:tc gridSpan="2">
                  <a:txBody>
                    <a:bodyPr/>
                    <a:lstStyle/>
                    <a:p>
                      <a:pPr algn="ctr"/>
                      <a:r>
                        <a:rPr lang="en-US" sz="2800" b="1"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cấu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trúc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hMerge="1">
                  <a:txBody>
                    <a:bodyPr/>
                    <a:lstStyle/>
                    <a:p>
                      <a:pPr algn="just"/>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892784069"/>
                  </a:ext>
                </a:extLst>
              </a:tr>
              <a:tr h="1219369">
                <a:tc>
                  <a:txBody>
                    <a:bodyPr/>
                    <a:lstStyle/>
                    <a:p>
                      <a:pPr marL="0" marR="0" indent="0" algn="ctr" defTabSz="914446"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Khái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niệm</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cs typeface="Times New Roman" panose="02020603050405020304" pitchFamily="18" charset="0"/>
                        </a:rPr>
                        <a:t>à thay đổi kiểu cấu tạo câu mà không làm thay đổi cơ bản nghĩa của câu. </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671477921"/>
                  </a:ext>
                </a:extLst>
              </a:tr>
              <a:tr h="1788408">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800" dirty="0">
                          <a:solidFill>
                            <a:srgbClr val="000000"/>
                          </a:solidFill>
                          <a:latin typeface="Times New Roman" panose="02020603050405020304" pitchFamily="18" charset="0"/>
                          <a:cs typeface="Times New Roman" panose="02020603050405020304" pitchFamily="18" charset="0"/>
                        </a:rPr>
                        <a:t>- N</a:t>
                      </a:r>
                      <a:r>
                        <a:rPr lang="vi-VN" sz="2800" dirty="0">
                          <a:solidFill>
                            <a:srgbClr val="000000"/>
                          </a:solidFill>
                          <a:latin typeface="Times New Roman" panose="02020603050405020304" pitchFamily="18" charset="0"/>
                          <a:cs typeface="Times New Roman" panose="02020603050405020304" pitchFamily="18" charset="0"/>
                        </a:rPr>
                        <a:t>hấn mạnh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Cung</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cấp</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thêm</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L</a:t>
                      </a:r>
                      <a:r>
                        <a:rPr lang="vi-VN" sz="2800" dirty="0">
                          <a:solidFill>
                            <a:srgbClr val="000000"/>
                          </a:solidFill>
                          <a:latin typeface="Times New Roman" panose="02020603050405020304" pitchFamily="18" charset="0"/>
                          <a:cs typeface="Times New Roman" panose="02020603050405020304" pitchFamily="18" charset="0"/>
                        </a:rPr>
                        <a:t>àm cho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ngắn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gọn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103689418"/>
                  </a:ext>
                </a:extLst>
              </a:tr>
              <a:tr h="2798585">
                <a:tc>
                  <a:txBody>
                    <a:bodyPr/>
                    <a:lstStyle/>
                    <a:p>
                      <a:pPr algn="ctr"/>
                      <a:r>
                        <a:rPr lang="en-US" sz="2800" b="1"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R="0" lvl="0" algn="just">
                        <a:spcBef>
                          <a:spcPts val="0"/>
                        </a:spcBef>
                        <a:spcAft>
                          <a:spcPts val="0"/>
                        </a:spcAft>
                        <a:buClr>
                          <a:srgbClr val="231F20"/>
                        </a:buClr>
                        <a:buSzPts val="1000"/>
                        <a:tabLst>
                          <a:tab pos="97790"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 đổi trật tự của các từ ngữ trong câu.</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R="0" lvl="0" algn="just">
                        <a:spcBef>
                          <a:spcPts val="0"/>
                        </a:spcBef>
                        <a:spcAft>
                          <a:spcPts val="0"/>
                        </a:spcAft>
                        <a:buClr>
                          <a:srgbClr val="231F20"/>
                        </a:buClr>
                        <a:buSzPts val="1000"/>
                        <a:tabLst>
                          <a:tab pos="103505"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chủ ngữ - vị ngữ thành 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Chuyển câu chủ động (có chủ ngữ thể hiện chủ thể của hoạt động) thành câu bị động (có chủ ngữ thể hiện đối tượng của hoạt động) hoặc ngược lại.</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a:txBody>
                  <a:tcPr marL="60960" marR="60960" marT="30480" marB="30480" anchor="ctr"/>
                </a:tc>
                <a:extLst>
                  <a:ext uri="{0D108BD9-81ED-4DB2-BD59-A6C34878D82A}">
                    <a16:rowId xmlns:a16="http://schemas.microsoft.com/office/drawing/2014/main" val="2842778908"/>
                  </a:ext>
                </a:extLst>
              </a:tr>
            </a:tbl>
          </a:graphicData>
        </a:graphic>
      </p:graphicFrame>
    </p:spTree>
    <p:extLst>
      <p:ext uri="{BB962C8B-B14F-4D97-AF65-F5344CB8AC3E}">
        <p14:creationId xmlns:p14="http://schemas.microsoft.com/office/powerpoint/2010/main" val="32805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4944E7-5D0F-98C9-0ECA-4109B3AF67A1}"/>
              </a:ext>
            </a:extLst>
          </p:cNvPr>
          <p:cNvSpPr txBox="1"/>
          <p:nvPr/>
        </p:nvSpPr>
        <p:spPr>
          <a:xfrm>
            <a:off x="1842262" y="302175"/>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AI NHANH HƠN</a:t>
            </a:r>
          </a:p>
        </p:txBody>
      </p:sp>
      <p:graphicFrame>
        <p:nvGraphicFramePr>
          <p:cNvPr id="8" name="Table 7"/>
          <p:cNvGraphicFramePr>
            <a:graphicFrameLocks noGrp="1"/>
          </p:cNvGraphicFramePr>
          <p:nvPr>
            <p:extLst>
              <p:ext uri="{D42A27DB-BD31-4B8C-83A1-F6EECF244321}">
                <p14:modId xmlns:p14="http://schemas.microsoft.com/office/powerpoint/2010/main" val="3715541030"/>
              </p:ext>
            </p:extLst>
          </p:nvPr>
        </p:nvGraphicFramePr>
        <p:xfrm>
          <a:off x="403123" y="1191614"/>
          <a:ext cx="11395587" cy="5425440"/>
        </p:xfrm>
        <a:graphic>
          <a:graphicData uri="http://schemas.openxmlformats.org/drawingml/2006/table">
            <a:tbl>
              <a:tblPr firstRow="1" bandRow="1">
                <a:tableStyleId>{5940675A-B579-460E-94D1-54222C63F5DA}</a:tableStyleId>
              </a:tblPr>
              <a:tblGrid>
                <a:gridCol w="2566219">
                  <a:extLst>
                    <a:ext uri="{9D8B030D-6E8A-4147-A177-3AD203B41FA5}">
                      <a16:colId xmlns:a16="http://schemas.microsoft.com/office/drawing/2014/main" val="3573345862"/>
                    </a:ext>
                  </a:extLst>
                </a:gridCol>
                <a:gridCol w="1494503">
                  <a:extLst>
                    <a:ext uri="{9D8B030D-6E8A-4147-A177-3AD203B41FA5}">
                      <a16:colId xmlns:a16="http://schemas.microsoft.com/office/drawing/2014/main" val="1296750146"/>
                    </a:ext>
                  </a:extLst>
                </a:gridCol>
                <a:gridCol w="7334865">
                  <a:extLst>
                    <a:ext uri="{9D8B030D-6E8A-4147-A177-3AD203B41FA5}">
                      <a16:colId xmlns:a16="http://schemas.microsoft.com/office/drawing/2014/main" val="1548417636"/>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600" b="1" dirty="0" err="1">
                          <a:effectLst/>
                          <a:latin typeface="Times New Roman" panose="02020603050405020304" pitchFamily="18" charset="0"/>
                          <a:cs typeface="Times New Roman" panose="02020603050405020304" pitchFamily="18" charset="0"/>
                        </a:rPr>
                        <a:t>Thay</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đổi trật tự của các từ ngữ </a:t>
                      </a:r>
                      <a:r>
                        <a:rPr lang="en-US" sz="2600" b="1" dirty="0" err="1">
                          <a:effectLst/>
                          <a:latin typeface="Times New Roman" panose="02020603050405020304" pitchFamily="18" charset="0"/>
                          <a:cs typeface="Times New Roman" panose="02020603050405020304" pitchFamily="18" charset="0"/>
                        </a:rPr>
                        <a:t>trong</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câu</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algn="just"/>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Tác giả đã thể hiện một cách đầy ấn tượng vẻ đẹp thân thương, diễm lệ của đất nước trong bài thơ</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Vẻ đẹp thân thương và diễm lệ của đất nước đã được tác giả thể hiện đầy ấn tượng trong bài thơ</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1041091"/>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600" b="1" dirty="0">
                          <a:effectLst/>
                          <a:latin typeface="Times New Roman" panose="02020603050405020304" pitchFamily="18" charset="0"/>
                          <a:cs typeface="Times New Roman" panose="02020603050405020304" pitchFamily="18" charset="0"/>
                        </a:rPr>
                        <a:t>Chuyển cụm chủ ngữ - vị ngữ thành cụm danh từ</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just"/>
                      <a:endParaRPr lang="en-US" dirty="0"/>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1" baseline="0" dirty="0">
                          <a:effectLst/>
                          <a:latin typeface="Times New Roman" panose="02020603050405020304" pitchFamily="18" charset="0"/>
                          <a:cs typeface="Times New Roman" panose="02020603050405020304" pitchFamily="18" charset="0"/>
                        </a:rPr>
                        <a:t>:</a:t>
                      </a:r>
                      <a:r>
                        <a:rPr lang="vi-VN" sz="2600" b="1"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chúng tôi trong việc triển khai dự án này</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việc triển khai dự án này của chúng tôi</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4639446"/>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600" b="1" dirty="0">
                          <a:effectLst/>
                          <a:latin typeface="Times New Roman" panose="02020603050405020304" pitchFamily="18" charset="0"/>
                          <a:cs typeface="Times New Roman" panose="02020603050405020304" pitchFamily="18" charset="0"/>
                        </a:rPr>
                        <a:t>Chuyển câu chủ động thành câu bị động hoặc ngược lại</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just"/>
                      <a:endParaRPr lang="en-US" dirty="0"/>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Chúng tôi tiến bộ về kĩ năng viết nhờ luyện viết thường xuyên</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Sự tiến bộ về kĩ năng viết của chúng tôi là kết quả của việc luyện viết thường xuyên</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760765"/>
                  </a:ext>
                </a:extLst>
              </a:tr>
            </a:tbl>
          </a:graphicData>
        </a:graphic>
      </p:graphicFrame>
      <p:cxnSp>
        <p:nvCxnSpPr>
          <p:cNvPr id="10" name="Straight Arrow Connector 9"/>
          <p:cNvCxnSpPr/>
          <p:nvPr/>
        </p:nvCxnSpPr>
        <p:spPr>
          <a:xfrm>
            <a:off x="2949677" y="2290916"/>
            <a:ext cx="1504336" cy="1956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69342" y="4050890"/>
            <a:ext cx="1474839" cy="16518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949677" y="2143432"/>
            <a:ext cx="1504336" cy="3647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2"/>
          <p:cNvSpPr/>
          <p:nvPr/>
        </p:nvSpPr>
        <p:spPr>
          <a:xfrm>
            <a:off x="1692321" y="100498"/>
            <a:ext cx="1433015" cy="966301"/>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78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76015" y="2284221"/>
            <a:ext cx="7569160" cy="1754326"/>
          </a:xfrm>
          <a:prstGeom prst="rect">
            <a:avLst/>
          </a:prstGeom>
          <a:noFill/>
        </p:spPr>
        <p:txBody>
          <a:bodyPr wrap="square" rtlCol="0">
            <a:spAutoFit/>
          </a:bodyPr>
          <a:lstStyle/>
          <a:p>
            <a:pPr algn="ctr"/>
            <a:r>
              <a:rPr lang="en-US" sz="5400" b="1" dirty="0">
                <a:solidFill>
                  <a:srgbClr val="C00000"/>
                </a:solidFill>
                <a:latin typeface="#9Slide07 Pangolin" panose="00000500000000000000" pitchFamily="2" charset="0"/>
                <a:cs typeface="Times New Roman" panose="02020603050405020304" pitchFamily="18" charset="0"/>
              </a:rPr>
              <a:t>II.</a:t>
            </a:r>
          </a:p>
          <a:p>
            <a:pPr algn="ctr"/>
            <a:r>
              <a:rPr lang="en-US" sz="5400" b="1" dirty="0">
                <a:solidFill>
                  <a:srgbClr val="C00000"/>
                </a:solidFill>
                <a:latin typeface="#9Slide07 Pangolin" panose="00000500000000000000" pitchFamily="2" charset="0"/>
                <a:cs typeface="Times New Roman" panose="02020603050405020304" pitchFamily="18" charset="0"/>
              </a:rPr>
              <a:t>LUYỆN TẬP</a:t>
            </a:r>
          </a:p>
        </p:txBody>
      </p:sp>
      <p:sp>
        <p:nvSpPr>
          <p:cNvPr id="7" name="Freeform 7"/>
          <p:cNvSpPr/>
          <p:nvPr/>
        </p:nvSpPr>
        <p:spPr>
          <a:xfrm>
            <a:off x="7732477" y="996287"/>
            <a:ext cx="2825086" cy="5861713"/>
          </a:xfrm>
          <a:custGeom>
            <a:avLst/>
            <a:gdLst/>
            <a:ahLst/>
            <a:cxnLst/>
            <a:rect l="l" t="t" r="r" b="b"/>
            <a:pathLst>
              <a:path w="1832956" h="4114800">
                <a:moveTo>
                  <a:pt x="0" y="0"/>
                </a:moveTo>
                <a:lnTo>
                  <a:pt x="1832956" y="0"/>
                </a:lnTo>
                <a:lnTo>
                  <a:pt x="183295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422787" y="1237525"/>
            <a:ext cx="11346426" cy="1384995"/>
          </a:xfrm>
          <a:prstGeom prst="rect">
            <a:avLst/>
          </a:prstGeom>
        </p:spPr>
        <p:txBody>
          <a:bodyPr wrap="square">
            <a:spAutoFit/>
          </a:bodyPr>
          <a:lstStyle/>
          <a:p>
            <a:pPr lvl="0" algn="just" eaLnBrk="0" fontAlgn="base" hangingPunct="0">
              <a:spcBef>
                <a:spcPct val="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Xếp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đặt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theo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trật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hoặc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dưới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đây</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nhận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xét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đổi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nghĩa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từng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việc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làm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đó</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F4944E7-5D0F-98C9-0ECA-4109B3AF67A1}"/>
              </a:ext>
            </a:extLst>
          </p:cNvPr>
          <p:cNvSpPr txBox="1"/>
          <p:nvPr/>
        </p:nvSpPr>
        <p:spPr>
          <a:xfrm>
            <a:off x="2064689" y="228600"/>
            <a:ext cx="7569160" cy="769441"/>
          </a:xfrm>
          <a:prstGeom prst="rect">
            <a:avLst/>
          </a:prstGeom>
          <a:noFill/>
        </p:spPr>
        <p:txBody>
          <a:bodyPr wrap="square" rtlCol="0">
            <a:spAutoFit/>
          </a:bodyPr>
          <a:lstStyle/>
          <a:p>
            <a:pPr algn="ctr"/>
            <a:r>
              <a:rPr lang="en-US" sz="4400" b="1" dirty="0" err="1">
                <a:solidFill>
                  <a:srgbClr val="C00000"/>
                </a:solidFill>
                <a:latin typeface="#9Slide07 Pangolin" panose="00000500000000000000" pitchFamily="2" charset="0"/>
                <a:cs typeface="Times New Roman" panose="02020603050405020304" pitchFamily="18" charset="0"/>
              </a:rPr>
              <a:t>Bài</a:t>
            </a:r>
            <a:r>
              <a:rPr lang="en-US" sz="4400" b="1" dirty="0">
                <a:solidFill>
                  <a:srgbClr val="C00000"/>
                </a:solidFill>
                <a:latin typeface="#9Slide07 Pangolin" panose="00000500000000000000" pitchFamily="2" charset="0"/>
                <a:cs typeface="Times New Roman" panose="02020603050405020304" pitchFamily="18" charset="0"/>
              </a:rPr>
              <a:t> 1</a:t>
            </a:r>
          </a:p>
        </p:txBody>
      </p:sp>
      <p:sp>
        <p:nvSpPr>
          <p:cNvPr id="3" name="Freeform 3"/>
          <p:cNvSpPr/>
          <p:nvPr/>
        </p:nvSpPr>
        <p:spPr>
          <a:xfrm>
            <a:off x="9716750" y="2343512"/>
            <a:ext cx="2115859" cy="4514488"/>
          </a:xfrm>
          <a:custGeom>
            <a:avLst/>
            <a:gdLst/>
            <a:ahLst/>
            <a:cxnLst/>
            <a:rect l="l" t="t" r="r" b="b"/>
            <a:pathLst>
              <a:path w="4104513" h="8229600">
                <a:moveTo>
                  <a:pt x="0" y="0"/>
                </a:moveTo>
                <a:lnTo>
                  <a:pt x="4104513" y="0"/>
                </a:lnTo>
                <a:lnTo>
                  <a:pt x="4104513" y="8229600"/>
                </a:lnTo>
                <a:lnTo>
                  <a:pt x="0" y="8229600"/>
                </a:lnTo>
                <a:lnTo>
                  <a:pt x="0" y="0"/>
                </a:lnTo>
                <a:close/>
              </a:path>
            </a:pathLst>
          </a:custGeom>
          <a:blipFill>
            <a:blip r:embed="rId2"/>
            <a:stretch>
              <a:fillRect/>
            </a:stretch>
          </a:blipFill>
        </p:spPr>
        <p:txBody>
          <a:bodyPr/>
          <a:lstStyle/>
          <a:p>
            <a:endParaRPr lang="en-US"/>
          </a:p>
        </p:txBody>
      </p:sp>
      <p:sp>
        <p:nvSpPr>
          <p:cNvPr id="2" name="Rectangle 1">
            <a:extLst>
              <a:ext uri="{FF2B5EF4-FFF2-40B4-BE49-F238E27FC236}">
                <a16:creationId xmlns:a16="http://schemas.microsoft.com/office/drawing/2014/main" id="{6E3B45A3-28C8-8063-A1CC-993667765106}"/>
              </a:ext>
            </a:extLst>
          </p:cNvPr>
          <p:cNvSpPr/>
          <p:nvPr/>
        </p:nvSpPr>
        <p:spPr>
          <a:xfrm>
            <a:off x="845574" y="2734230"/>
            <a:ext cx="8530438"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a. </a:t>
            </a:r>
            <a:r>
              <a:rPr lang="en-US" altLang="en-US" sz="2800" i="1" dirty="0" err="1">
                <a:solidFill>
                  <a:srgbClr val="000000"/>
                </a:solidFill>
                <a:latin typeface="Times New Roman" panose="02020603050405020304" pitchFamily="18" charset="0"/>
                <a:cs typeface="Times New Roman" panose="02020603050405020304" pitchFamily="18" charset="0"/>
              </a:rPr>
              <a:t>Các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thưởng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bài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thuyết</a:t>
            </a:r>
            <a:r>
              <a:rPr lang="en-US" altLang="en-US" sz="2800" i="1" dirty="0">
                <a:solidFill>
                  <a:srgbClr val="000000"/>
                </a:solidFill>
                <a:latin typeface="Times New Roman" panose="02020603050405020304" pitchFamily="18" charset="0"/>
                <a:cs typeface="Times New Roman" panose="02020603050405020304" pitchFamily="18" charset="0"/>
              </a:rPr>
              <a:t> minh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em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về</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danh</a:t>
            </a:r>
            <a:r>
              <a:rPr lang="en-US" altLang="en-US" sz="2800" i="1" dirty="0">
                <a:solidFill>
                  <a:srgbClr val="000000"/>
                </a:solidFill>
                <a:latin typeface="Times New Roman" panose="02020603050405020304" pitchFamily="18" charset="0"/>
                <a:cs typeface="Times New Roman" panose="02020603050405020304" pitchFamily="18" charset="0"/>
              </a:rPr>
              <a:t> lam </a:t>
            </a:r>
            <a:r>
              <a:rPr lang="en-US" altLang="en-US" sz="2800" i="1" dirty="0" err="1">
                <a:solidFill>
                  <a:srgbClr val="000000"/>
                </a:solidFill>
                <a:latin typeface="Times New Roman" panose="02020603050405020304" pitchFamily="18" charset="0"/>
                <a:cs typeface="Times New Roman" panose="02020603050405020304" pitchFamily="18" charset="0"/>
              </a:rPr>
              <a:t>thắng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b. </a:t>
            </a:r>
            <a:r>
              <a:rPr lang="en-US" altLang="en-US" sz="2800" i="1" dirty="0">
                <a:solidFill>
                  <a:srgbClr val="000000"/>
                </a:solidFill>
                <a:latin typeface="Times New Roman" panose="02020603050405020304" pitchFamily="18" charset="0"/>
                <a:cs typeface="Times New Roman" panose="02020603050405020304" pitchFamily="18" charset="0"/>
              </a:rPr>
              <a:t>Con </a:t>
            </a:r>
            <a:r>
              <a:rPr lang="en-US" altLang="en-US" sz="2800" i="1" dirty="0" err="1">
                <a:solidFill>
                  <a:srgbClr val="000000"/>
                </a:solidFill>
                <a:latin typeface="Times New Roman" panose="02020603050405020304" pitchFamily="18" charset="0"/>
                <a:cs typeface="Times New Roman" panose="02020603050405020304" pitchFamily="18" charset="0"/>
              </a:rPr>
              <a:t>người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sự</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toàn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vẹn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quan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vì</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tiến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số</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hoạt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động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vô</a:t>
            </a:r>
            <a:r>
              <a:rPr lang="en-US" altLang="en-US" sz="2800" i="1" dirty="0">
                <a:solidFill>
                  <a:srgbClr val="000000"/>
                </a:solidFill>
                <a:latin typeface="Times New Roman" panose="02020603050405020304" pitchFamily="18" charset="0"/>
                <a:cs typeface="Times New Roman" panose="02020603050405020304" pitchFamily="18" charset="0"/>
              </a:rPr>
              <a:t> ý </a:t>
            </a:r>
            <a:r>
              <a:rPr lang="en-US" altLang="en-US" sz="2800" i="1" dirty="0" err="1">
                <a:solidFill>
                  <a:srgbClr val="000000"/>
                </a:solidFill>
                <a:latin typeface="Times New Roman" panose="02020603050405020304" pitchFamily="18" charset="0"/>
                <a:cs typeface="Times New Roman" panose="02020603050405020304" pitchFamily="18" charset="0"/>
              </a:rPr>
              <a:t>thức</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i="1" dirty="0" err="1">
                <a:solidFill>
                  <a:srgbClr val="000000"/>
                </a:solidFill>
                <a:latin typeface="Times New Roman" panose="02020603050405020304" pitchFamily="18" charset="0"/>
                <a:cs typeface="Times New Roman" panose="02020603050405020304" pitchFamily="18" charset="0"/>
              </a:rPr>
              <a:t>Tác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phẩm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ấy</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đánh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dấu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tựu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mới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truyện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ngắn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Việt</a:t>
            </a:r>
            <a:r>
              <a:rPr lang="en-US" altLang="en-US" sz="2800" i="1" dirty="0">
                <a:solidFill>
                  <a:srgbClr val="000000"/>
                </a:solidFill>
                <a:latin typeface="Times New Roman" panose="02020603050405020304" pitchFamily="18" charset="0"/>
                <a:cs typeface="Times New Roman" panose="02020603050405020304" pitchFamily="18" charset="0"/>
              </a:rPr>
              <a:t> Nam </a:t>
            </a:r>
            <a:r>
              <a:rPr lang="en-US" altLang="en-US" sz="2800" i="1" dirty="0" err="1">
                <a:solidFill>
                  <a:srgbClr val="000000"/>
                </a:solidFill>
                <a:latin typeface="Times New Roman" panose="02020603050405020304" pitchFamily="18" charset="0"/>
                <a:cs typeface="Times New Roman" panose="02020603050405020304" pitchFamily="18" charset="0"/>
              </a:rPr>
              <a:t>hiện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đại</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50938340"/>
              </p:ext>
            </p:extLst>
          </p:nvPr>
        </p:nvGraphicFramePr>
        <p:xfrm>
          <a:off x="114710" y="188723"/>
          <a:ext cx="11956735" cy="6498678"/>
        </p:xfrm>
        <a:graphic>
          <a:graphicData uri="http://schemas.openxmlformats.org/drawingml/2006/table">
            <a:tbl>
              <a:tblPr firstRow="1" bandRow="1">
                <a:tableStyleId>{5940675A-B579-460E-94D1-54222C63F5DA}</a:tableStyleId>
              </a:tblPr>
              <a:tblGrid>
                <a:gridCol w="3852211">
                  <a:extLst>
                    <a:ext uri="{9D8B030D-6E8A-4147-A177-3AD203B41FA5}">
                      <a16:colId xmlns:a16="http://schemas.microsoft.com/office/drawing/2014/main" val="3048478783"/>
                    </a:ext>
                  </a:extLst>
                </a:gridCol>
                <a:gridCol w="3997702">
                  <a:extLst>
                    <a:ext uri="{9D8B030D-6E8A-4147-A177-3AD203B41FA5}">
                      <a16:colId xmlns:a16="http://schemas.microsoft.com/office/drawing/2014/main" val="3208576706"/>
                    </a:ext>
                  </a:extLst>
                </a:gridCol>
                <a:gridCol w="4106822">
                  <a:extLst>
                    <a:ext uri="{9D8B030D-6E8A-4147-A177-3AD203B41FA5}">
                      <a16:colId xmlns:a16="http://schemas.microsoft.com/office/drawing/2014/main" val="360023082"/>
                    </a:ext>
                  </a:extLst>
                </a:gridCol>
              </a:tblGrid>
              <a:tr h="578416">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584457639"/>
                  </a:ext>
                </a:extLst>
              </a:tr>
              <a:tr h="200744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800" i="1" dirty="0">
                          <a:latin typeface="Times New Roman" panose="02020603050405020304" pitchFamily="18" charset="0"/>
                          <a:cs typeface="Times New Roman" panose="02020603050405020304" pitchFamily="18" charset="0"/>
                        </a:rPr>
                        <a:t>a. </a:t>
                      </a:r>
                      <a:r>
                        <a:rPr lang="en-US" altLang="en-US" sz="2800" i="1" dirty="0" err="1">
                          <a:latin typeface="Times New Roman" panose="02020603050405020304" pitchFamily="18" charset="0"/>
                          <a:cs typeface="Times New Roman" panose="02020603050405020304" pitchFamily="18" charset="0"/>
                        </a:rPr>
                        <a:t>Các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thưởng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thuyết</a:t>
                      </a:r>
                      <a:r>
                        <a:rPr lang="en-US" altLang="en-US" sz="2800" i="1" dirty="0">
                          <a:latin typeface="Times New Roman" panose="02020603050405020304" pitchFamily="18" charset="0"/>
                          <a:cs typeface="Times New Roman" panose="02020603050405020304" pitchFamily="18" charset="0"/>
                        </a:rPr>
                        <a:t> minh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danh</a:t>
                      </a:r>
                      <a:r>
                        <a:rPr lang="en-US" altLang="en-US" sz="2800" i="1" dirty="0">
                          <a:latin typeface="Times New Roman" panose="02020603050405020304" pitchFamily="18" charset="0"/>
                          <a:cs typeface="Times New Roman" panose="02020603050405020304" pitchFamily="18" charset="0"/>
                        </a:rPr>
                        <a:t> lam </a:t>
                      </a:r>
                      <a:r>
                        <a:rPr lang="en-US" altLang="en-US" sz="2800" i="1" dirty="0" err="1">
                          <a:latin typeface="Times New Roman" panose="02020603050405020304" pitchFamily="18" charset="0"/>
                          <a:cs typeface="Times New Roman" panose="02020603050405020304" pitchFamily="18" charset="0"/>
                        </a:rPr>
                        <a:t>thắng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Bài thuyết minh của em về danh lam thắng cảnh được các bạn tán thưởng”</a:t>
                      </a:r>
                      <a:r>
                        <a:rPr lang="vi-VN"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92557319"/>
                  </a:ext>
                </a:extLst>
              </a:tr>
              <a:tr h="391281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800" i="1" dirty="0">
                          <a:latin typeface="Times New Roman" panose="02020603050405020304" pitchFamily="18" charset="0"/>
                          <a:cs typeface="Times New Roman" panose="02020603050405020304" pitchFamily="18" charset="0"/>
                        </a:rPr>
                        <a:t>b. Con </a:t>
                      </a:r>
                      <a:r>
                        <a:rPr lang="en-US" altLang="en-US" sz="2800" i="1" dirty="0" err="1">
                          <a:latin typeface="Times New Roman" panose="02020603050405020304" pitchFamily="18" charset="0"/>
                          <a:cs typeface="Times New Roman" panose="02020603050405020304" pitchFamily="18" charset="0"/>
                        </a:rPr>
                        <a:t>người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toàn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vẹn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quan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vì</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tiến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số</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hoạt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động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vô</a:t>
                      </a:r>
                      <a:r>
                        <a:rPr lang="en-US" altLang="en-US" sz="2800" i="1" dirty="0">
                          <a:latin typeface="Times New Roman" panose="02020603050405020304" pitchFamily="18" charset="0"/>
                          <a:cs typeface="Times New Roman" panose="02020603050405020304" pitchFamily="18" charset="0"/>
                        </a:rPr>
                        <a:t> ý </a:t>
                      </a:r>
                      <a:r>
                        <a:rPr lang="en-US" altLang="en-US" sz="2800" i="1" dirty="0" err="1">
                          <a:latin typeface="Times New Roman" panose="02020603050405020304" pitchFamily="18" charset="0"/>
                          <a:cs typeface="Times New Roman" panose="02020603050405020304" pitchFamily="18" charset="0"/>
                        </a:rPr>
                        <a:t>thức</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toàn vẹn của cảnh quan đã bị phá vỡ do con người tiến hành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779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Con người đã phá vỡ sự toàn vẹn của cảnh quan vì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 cụm danh 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bỏ</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tiến</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235680646"/>
                  </a:ext>
                </a:extLst>
              </a:tr>
            </a:tbl>
          </a:graphicData>
        </a:graphic>
      </p:graphicFrame>
    </p:spTree>
    <p:extLst>
      <p:ext uri="{BB962C8B-B14F-4D97-AF65-F5344CB8AC3E}">
        <p14:creationId xmlns:p14="http://schemas.microsoft.com/office/powerpoint/2010/main" val="32188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3132</TotalTime>
  <Words>1217</Words>
  <Application>Microsoft Office PowerPoint</Application>
  <PresentationFormat>Widescreen</PresentationFormat>
  <Paragraphs>138</Paragraphs>
  <Slides>18</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#9Slide04 Vollkorn Bold</vt:lpstr>
      <vt:lpstr>#9Slide07 Pangolin</vt:lpstr>
      <vt:lpstr>#9Slide07 SVNA Love Of Thunder</vt:lpstr>
      <vt:lpstr>Arial</vt:lpstr>
      <vt:lpstr>Calibri</vt:lpstr>
      <vt:lpstr>Calibri Light</vt:lpstr>
      <vt:lpstr>Courier New</vt:lpstr>
      <vt:lpstr>Roboto Condensed</vt:lpstr>
      <vt:lpstr>Symbol</vt:lpstr>
      <vt:lpstr>Times New Roman</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DELL</cp:lastModifiedBy>
  <cp:revision>234</cp:revision>
  <dcterms:created xsi:type="dcterms:W3CDTF">2024-08-05T10:19:49Z</dcterms:created>
  <dcterms:modified xsi:type="dcterms:W3CDTF">2025-02-24T03:06:40Z</dcterms:modified>
</cp:coreProperties>
</file>