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2"/>
  </p:notesMasterIdLst>
  <p:sldIdLst>
    <p:sldId id="356" r:id="rId5"/>
    <p:sldId id="317" r:id="rId6"/>
    <p:sldId id="406" r:id="rId7"/>
    <p:sldId id="333" r:id="rId8"/>
    <p:sldId id="396" r:id="rId9"/>
    <p:sldId id="321" r:id="rId10"/>
    <p:sldId id="384" r:id="rId11"/>
    <p:sldId id="385" r:id="rId12"/>
    <p:sldId id="331" r:id="rId13"/>
    <p:sldId id="336" r:id="rId14"/>
    <p:sldId id="386" r:id="rId15"/>
    <p:sldId id="387" r:id="rId16"/>
    <p:sldId id="408" r:id="rId17"/>
    <p:sldId id="391" r:id="rId18"/>
    <p:sldId id="390" r:id="rId19"/>
    <p:sldId id="398" r:id="rId20"/>
    <p:sldId id="401" r:id="rId21"/>
    <p:sldId id="393" r:id="rId22"/>
    <p:sldId id="397" r:id="rId23"/>
    <p:sldId id="341" r:id="rId24"/>
    <p:sldId id="402" r:id="rId25"/>
    <p:sldId id="326" r:id="rId26"/>
    <p:sldId id="378" r:id="rId27"/>
    <p:sldId id="403" r:id="rId28"/>
    <p:sldId id="404" r:id="rId29"/>
    <p:sldId id="380" r:id="rId30"/>
    <p:sldId id="4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4" d="100"/>
          <a:sy n="64" d="100"/>
        </p:scale>
        <p:origin x="672"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190204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01-04-2025</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01-04-2025</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01-04-2025</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01-04-2025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4/1/2025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4/1/2025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4/1/2025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4/1/2025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4/1/2025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4/1/2025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4/1/2025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4/1/2025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01-04-2025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4/1/2025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37.xml"/><Relationship Id="rId5" Type="http://schemas.openxmlformats.org/officeDocument/2006/relationships/image" Target="../media/image10.emf"/><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image" Target="../media/image10.emf"/><Relationship Id="rId5" Type="http://schemas.openxmlformats.org/officeDocument/2006/relationships/image" Target="../media/image6.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6.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 Khởi </a:t>
            </a:r>
            <a:r>
              <a:rPr lang="en-US" altLang="zh-CN" sz="6600" b="1" dirty="0" err="1">
                <a:solidFill>
                  <a:srgbClr val="FF0000"/>
                </a:solidFill>
                <a:latin typeface="Times" pitchFamily="18" charset="0"/>
                <a:ea typeface="华康海报体W12" panose="040B0C09000000000000" pitchFamily="81" charset="-122"/>
                <a:cs typeface="Times" pitchFamily="18" charset="0"/>
              </a:rPr>
              <a:t>động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0" name="Picture 9" descr="IMG_1582517675295_1582518075254"/>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24730"/>
            <a:ext cx="1311965" cy="119502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4000" b="1">
                <a:solidFill>
                  <a:srgbClr val="0000FF"/>
                </a:solidFill>
                <a:latin typeface="Times New Roman" pitchFamily="18" charset="0"/>
                <a:cs typeface="Times New Roman" pitchFamily="18" charset="0"/>
              </a:rPr>
              <a:t>1. Khái niệm</a:t>
            </a:r>
            <a:endParaRPr lang="en-US" sz="4000">
              <a:solidFill>
                <a:srgbClr val="0000FF"/>
              </a:solidFill>
              <a:latin typeface="Times New Roman" pitchFamily="18" charset="0"/>
              <a:cs typeface="Times New Roman" pitchFamily="18" charset="0"/>
            </a:endParaRPr>
          </a:p>
          <a:p>
            <a:pPr>
              <a:buNone/>
            </a:pPr>
            <a:r>
              <a:rPr lang="en-US" sz="4000">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Quyền cơ bản của công dân</a:t>
            </a:r>
            <a:r>
              <a:rPr lang="en-US" sz="4000">
                <a:solidFill>
                  <a:srgbClr val="0000FF"/>
                </a:solidFill>
                <a:latin typeface="Times New Roman" pitchFamily="18" charset="0"/>
                <a:cs typeface="Times New Roman" pitchFamily="18" charset="0"/>
              </a:rPr>
              <a:t> là những lợi ích cơ bản mà công dân được hưởng, được Nhà nước bảo vệ và đảm bảo theo Hiến pháp và pháp luật.</a:t>
            </a:r>
            <a:endParaRPr lang="en-US" sz="4000" i="1">
              <a:solidFill>
                <a:srgbClr val="0000FF"/>
              </a:solidFill>
              <a:latin typeface="Times New Roman" pitchFamily="18" charset="0"/>
              <a:cs typeface="Times New Roman" pitchFamily="18" charset="0"/>
            </a:endParaRPr>
          </a:p>
          <a:p>
            <a:pPr algn="just">
              <a:buFont typeface="Arial" panose="020B0604020202020204" pitchFamily="34" charset="0"/>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91418970"/>
              </p:ext>
            </p:extLst>
          </p:nvPr>
        </p:nvGraphicFramePr>
        <p:xfrm>
          <a:off x="144378" y="1026975"/>
          <a:ext cx="11694696" cy="5708972"/>
        </p:xfrm>
        <a:graphic>
          <a:graphicData uri="http://schemas.openxmlformats.org/drawingml/2006/table">
            <a:tbl>
              <a:tblPr firstRow="1" firstCol="1" bandRow="1"/>
              <a:tblGrid>
                <a:gridCol w="8522544">
                  <a:extLst>
                    <a:ext uri="{9D8B030D-6E8A-4147-A177-3AD203B41FA5}">
                      <a16:colId xmlns:a16="http://schemas.microsoft.com/office/drawing/2014/main" val="20000"/>
                    </a:ext>
                  </a:extLst>
                </a:gridCol>
                <a:gridCol w="2107095">
                  <a:extLst>
                    <a:ext uri="{9D8B030D-6E8A-4147-A177-3AD203B41FA5}">
                      <a16:colId xmlns:a16="http://schemas.microsoft.com/office/drawing/2014/main" val="20001"/>
                    </a:ext>
                  </a:extLst>
                </a:gridCol>
                <a:gridCol w="1065057">
                  <a:extLst>
                    <a:ext uri="{9D8B030D-6E8A-4147-A177-3AD203B41FA5}">
                      <a16:colId xmlns:a16="http://schemas.microsoft.com/office/drawing/2014/main" val="20002"/>
                    </a:ext>
                  </a:extLst>
                </a:gridCol>
              </a:tblGrid>
              <a:tr h="275051">
                <a:tc gridSpan="3">
                  <a:txBody>
                    <a:bodyPr/>
                    <a:lstStyle/>
                    <a:p>
                      <a:pPr marL="0" marR="0" algn="ctr">
                        <a:lnSpc>
                          <a:spcPct val="115000"/>
                        </a:lnSpc>
                        <a:spcBef>
                          <a:spcPts val="0"/>
                        </a:spcBef>
                        <a:spcAft>
                          <a:spcPts val="600"/>
                        </a:spcAft>
                      </a:pPr>
                      <a:r>
                        <a:rPr lang="en-US" sz="2000" dirty="0">
                          <a:solidFill>
                            <a:srgbClr val="0000FF"/>
                          </a:solidFill>
                          <a:effectLst/>
                          <a:latin typeface="Times New Roman" pitchFamily="18" charset="0"/>
                          <a:ea typeface="Arial" panose="020B0604020202020204" pitchFamily="34" charset="0"/>
                          <a:cs typeface="Times New Roman" pitchFamily="18" charset="0"/>
                        </a:rPr>
                        <a:t>PHIẾU</a:t>
                      </a:r>
                      <a:r>
                        <a:rPr lang="en-US" sz="2000" baseline="0" dirty="0">
                          <a:solidFill>
                            <a:srgbClr val="0000FF"/>
                          </a:solidFill>
                          <a:effectLst/>
                          <a:latin typeface="Times New Roman" pitchFamily="18" charset="0"/>
                          <a:ea typeface="Arial" panose="020B0604020202020204" pitchFamily="34" charset="0"/>
                          <a:cs typeface="Times New Roman" pitchFamily="18" charset="0"/>
                        </a:rPr>
                        <a:t> HỌC TẬP (</a:t>
                      </a:r>
                      <a:r>
                        <a:rPr lang="en-US" sz="2000" baseline="0" dirty="0" err="1">
                          <a:solidFill>
                            <a:srgbClr val="0000FF"/>
                          </a:solidFill>
                          <a:effectLst/>
                          <a:latin typeface="Times New Roman" pitchFamily="18" charset="0"/>
                          <a:ea typeface="Arial" panose="020B0604020202020204" pitchFamily="34" charset="0"/>
                          <a:cs typeface="Times New Roman" pitchFamily="18" charset="0"/>
                        </a:rPr>
                        <a:t>cặp</a:t>
                      </a:r>
                      <a:r>
                        <a:rPr lang="en-US" sz="2000" baseline="0" dirty="0">
                          <a:solidFill>
                            <a:srgbClr val="0000FF"/>
                          </a:solidFill>
                          <a:effectLst/>
                          <a:latin typeface="Times New Roman" pitchFamily="18" charset="0"/>
                          <a:ea typeface="Arial" panose="020B0604020202020204" pitchFamily="34" charset="0"/>
                          <a:cs typeface="Times New Roman" pitchFamily="18" charset="0"/>
                        </a:rPr>
                        <a:t> </a:t>
                      </a:r>
                      <a:r>
                        <a:rPr lang="en-US" sz="2000" baseline="0" dirty="0" err="1">
                          <a:solidFill>
                            <a:srgbClr val="0000FF"/>
                          </a:solidFill>
                          <a:effectLst/>
                          <a:latin typeface="Times New Roman" pitchFamily="18" charset="0"/>
                          <a:ea typeface="Arial" panose="020B0604020202020204" pitchFamily="34" charset="0"/>
                          <a:cs typeface="Times New Roman" pitchFamily="18" charset="0"/>
                        </a:rPr>
                        <a:t>đôi</a:t>
                      </a:r>
                      <a:r>
                        <a:rPr lang="en-US" sz="2000" baseline="0" dirty="0">
                          <a:solidFill>
                            <a:srgbClr val="0000FF"/>
                          </a:solidFill>
                          <a:effectLst/>
                          <a:latin typeface="Times New Roman" pitchFamily="18" charset="0"/>
                          <a:ea typeface="Arial" panose="020B0604020202020204" pitchFamily="34" charset="0"/>
                          <a:cs typeface="Times New Roman" pitchFamily="18" charset="0"/>
                        </a:rPr>
                        <a:t>)</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600"/>
                        </a:spcAft>
                      </a:pPr>
                      <a:r>
                        <a:rPr lang="en-US" sz="2000" kern="1200" dirty="0">
                          <a:solidFill>
                            <a:schemeClr val="tx1"/>
                          </a:solidFill>
                          <a:effectLst/>
                          <a:latin typeface="Times New Roman" pitchFamily="18" charset="0"/>
                          <a:ea typeface="+mn-ea"/>
                          <a:cs typeface="Times New Roman" pitchFamily="18" charset="0"/>
                        </a:rPr>
                        <a:t>Thông tin/</a:t>
                      </a:r>
                      <a:r>
                        <a:rPr lang="en-US" sz="2000" kern="1200" dirty="0" err="1">
                          <a:solidFill>
                            <a:schemeClr val="tx1"/>
                          </a:solidFill>
                          <a:effectLst/>
                          <a:latin typeface="Times New Roman" pitchFamily="18" charset="0"/>
                          <a:ea typeface="+mn-ea"/>
                          <a:cs typeface="Times New Roman" pitchFamily="18" charset="0"/>
                        </a:rPr>
                        <a:t>tình</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0"/>
                        </a:spcAft>
                      </a:pPr>
                      <a:r>
                        <a:rPr lang="vi-VN" sz="2000" dirty="0">
                          <a:effectLst/>
                          <a:latin typeface="Times New Roman" pitchFamily="18" charset="0"/>
                          <a:ea typeface="Times New Roman"/>
                          <a:cs typeface="Times New Roman" pitchFamily="18" charset="0"/>
                        </a:rPr>
                        <a:t>Thực hiện (ghi Tốt hoặc Ch</a:t>
                      </a:r>
                      <a:r>
                        <a:rPr lang="en-US" sz="2000" dirty="0" err="1">
                          <a:effectLst/>
                          <a:latin typeface="Times New Roman" pitchFamily="18" charset="0"/>
                          <a:ea typeface="Times New Roman"/>
                          <a:cs typeface="Times New Roman" pitchFamily="18" charset="0"/>
                        </a:rPr>
                        <a:t>ưa</a:t>
                      </a:r>
                      <a:r>
                        <a:rPr lang="vi-VN" sz="2000" dirty="0">
                          <a:effectLst/>
                          <a:latin typeface="Times New Roman" pitchFamily="18" charset="0"/>
                          <a:ea typeface="Times New Roman"/>
                          <a:cs typeface="Times New Roman" pitchFamily="18" charset="0"/>
                        </a:rPr>
                        <a:t> tốt)</a:t>
                      </a:r>
                      <a:endParaRPr lang="en-US" sz="2000" dirty="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dirty="0">
                          <a:effectLst/>
                          <a:latin typeface="Times New Roman" pitchFamily="18" charset="0"/>
                          <a:ea typeface="Times New Roman"/>
                          <a:cs typeface="Times New Roman" pitchFamily="18" charset="0"/>
                        </a:rPr>
                        <a:t>Giải thích</a:t>
                      </a:r>
                      <a:endParaRPr lang="en-US" sz="2000" dirty="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4196">
                <a:tc>
                  <a:txBody>
                    <a:bodyPr/>
                    <a:lstStyle/>
                    <a:p>
                      <a:pPr algn="just">
                        <a:lnSpc>
                          <a:spcPct val="115000"/>
                        </a:lnSpc>
                        <a:spcAft>
                          <a:spcPts val="400"/>
                        </a:spcAft>
                        <a:tabLst>
                          <a:tab pos="276225" algn="l"/>
                        </a:tabLst>
                      </a:pPr>
                      <a:r>
                        <a:rPr lang="en-US" sz="1800" dirty="0">
                          <a:effectLst/>
                          <a:latin typeface="Times New Roman"/>
                          <a:ea typeface="Arial"/>
                          <a:cs typeface="Times New Roman"/>
                        </a:rPr>
                        <a:t>1.</a:t>
                      </a:r>
                      <a:r>
                        <a:rPr lang="en-US" sz="1800" b="1" dirty="0">
                          <a:effectLst/>
                          <a:latin typeface="Times New Roman"/>
                          <a:ea typeface="Arial"/>
                          <a:cs typeface="Times New Roman"/>
                        </a:rPr>
                        <a:t>Hương </a:t>
                      </a:r>
                      <a:r>
                        <a:rPr lang="en-US" sz="1800" dirty="0" err="1">
                          <a:effectLst/>
                          <a:latin typeface="Times New Roman"/>
                          <a:ea typeface="Arial"/>
                          <a:cs typeface="Times New Roman"/>
                        </a:rPr>
                        <a:t>là</a:t>
                      </a:r>
                      <a:r>
                        <a:rPr lang="en-US" sz="1800" dirty="0">
                          <a:effectLst/>
                          <a:latin typeface="Times New Roman"/>
                          <a:ea typeface="Arial"/>
                          <a:cs typeface="Times New Roman"/>
                        </a:rPr>
                        <a:t> </a:t>
                      </a:r>
                      <a:r>
                        <a:rPr lang="en-US" sz="1800" dirty="0" err="1">
                          <a:effectLst/>
                          <a:latin typeface="Times New Roman"/>
                          <a:ea typeface="Arial"/>
                          <a:cs typeface="Times New Roman"/>
                        </a:rPr>
                        <a:t>học</a:t>
                      </a:r>
                      <a:r>
                        <a:rPr lang="en-US" sz="1800" dirty="0">
                          <a:effectLst/>
                          <a:latin typeface="Times New Roman"/>
                          <a:ea typeface="Arial"/>
                          <a:cs typeface="Times New Roman"/>
                        </a:rPr>
                        <a:t> </a:t>
                      </a:r>
                      <a:r>
                        <a:rPr lang="en-US" sz="1800" dirty="0" err="1">
                          <a:effectLst/>
                          <a:latin typeface="Times New Roman"/>
                          <a:ea typeface="Arial"/>
                          <a:cs typeface="Times New Roman"/>
                        </a:rPr>
                        <a:t>sinh</a:t>
                      </a:r>
                      <a:r>
                        <a:rPr lang="en-US" sz="1800" dirty="0">
                          <a:effectLst/>
                          <a:latin typeface="Times New Roman"/>
                          <a:ea typeface="Arial"/>
                          <a:cs typeface="Times New Roman"/>
                        </a:rPr>
                        <a:t> </a:t>
                      </a:r>
                      <a:r>
                        <a:rPr lang="en-US" sz="1800" dirty="0" err="1">
                          <a:effectLst/>
                          <a:latin typeface="Times New Roman"/>
                          <a:ea typeface="Arial"/>
                          <a:cs typeface="Times New Roman"/>
                        </a:rPr>
                        <a:t>lớp</a:t>
                      </a:r>
                      <a:r>
                        <a:rPr lang="en-US" sz="1800" dirty="0">
                          <a:effectLst/>
                          <a:latin typeface="Times New Roman"/>
                          <a:ea typeface="Arial"/>
                          <a:cs typeface="Times New Roman"/>
                        </a:rPr>
                        <a:t> 6, </a:t>
                      </a:r>
                      <a:r>
                        <a:rPr lang="en-US" sz="1800" dirty="0" err="1">
                          <a:effectLst/>
                          <a:latin typeface="Times New Roman"/>
                          <a:ea typeface="Arial"/>
                          <a:cs typeface="Times New Roman"/>
                        </a:rPr>
                        <a:t>ngoài</a:t>
                      </a:r>
                      <a:r>
                        <a:rPr lang="en-US" sz="1800" dirty="0">
                          <a:effectLst/>
                          <a:latin typeface="Times New Roman"/>
                          <a:ea typeface="Arial"/>
                          <a:cs typeface="Times New Roman"/>
                        </a:rPr>
                        <a:t> </a:t>
                      </a:r>
                      <a:r>
                        <a:rPr lang="en-US" sz="1800" dirty="0" err="1">
                          <a:effectLst/>
                          <a:latin typeface="Times New Roman"/>
                          <a:ea typeface="Arial"/>
                          <a:cs typeface="Times New Roman"/>
                        </a:rPr>
                        <a:t>việc</a:t>
                      </a:r>
                      <a:r>
                        <a:rPr lang="en-US" sz="1800" dirty="0">
                          <a:effectLst/>
                          <a:latin typeface="Times New Roman"/>
                          <a:ea typeface="Arial"/>
                          <a:cs typeface="Times New Roman"/>
                        </a:rPr>
                        <a:t> </a:t>
                      </a:r>
                      <a:r>
                        <a:rPr lang="en-US" sz="1800" b="1" dirty="0" err="1">
                          <a:effectLst/>
                          <a:latin typeface="Times New Roman"/>
                          <a:ea typeface="Arial"/>
                          <a:cs typeface="Times New Roman"/>
                        </a:rPr>
                        <a:t>học</a:t>
                      </a:r>
                      <a:r>
                        <a:rPr lang="en-US" sz="1800" b="1" dirty="0">
                          <a:effectLst/>
                          <a:latin typeface="Times New Roman"/>
                          <a:ea typeface="Arial"/>
                          <a:cs typeface="Times New Roman"/>
                        </a:rPr>
                        <a:t> </a:t>
                      </a:r>
                      <a:r>
                        <a:rPr lang="en-US" sz="1800" b="1" dirty="0" err="1">
                          <a:effectLst/>
                          <a:latin typeface="Times New Roman"/>
                          <a:ea typeface="Arial"/>
                          <a:cs typeface="Times New Roman"/>
                        </a:rPr>
                        <a:t>tốt</a:t>
                      </a:r>
                      <a:r>
                        <a:rPr lang="en-US" sz="1800" b="1" dirty="0">
                          <a:effectLst/>
                          <a:latin typeface="Times New Roman"/>
                          <a:ea typeface="Arial"/>
                          <a:cs typeface="Times New Roman"/>
                        </a:rPr>
                        <a:t>, </a:t>
                      </a:r>
                      <a:r>
                        <a:rPr lang="en-US" sz="1800" b="1" dirty="0" err="1">
                          <a:effectLst/>
                          <a:latin typeface="Times New Roman"/>
                          <a:ea typeface="Arial"/>
                          <a:cs typeface="Times New Roman"/>
                        </a:rPr>
                        <a:t>bạn</a:t>
                      </a:r>
                      <a:r>
                        <a:rPr lang="en-US" sz="1800" b="1" dirty="0">
                          <a:effectLst/>
                          <a:latin typeface="Times New Roman"/>
                          <a:ea typeface="Arial"/>
                          <a:cs typeface="Times New Roman"/>
                        </a:rPr>
                        <a:t> </a:t>
                      </a:r>
                      <a:r>
                        <a:rPr lang="en-US" sz="1800" b="1" dirty="0" err="1">
                          <a:effectLst/>
                          <a:latin typeface="Times New Roman"/>
                          <a:ea typeface="Arial"/>
                          <a:cs typeface="Times New Roman"/>
                        </a:rPr>
                        <a:t>còn</a:t>
                      </a:r>
                      <a:r>
                        <a:rPr lang="en-US" sz="1800" b="1" dirty="0">
                          <a:effectLst/>
                          <a:latin typeface="Times New Roman"/>
                          <a:ea typeface="Arial"/>
                          <a:cs typeface="Times New Roman"/>
                        </a:rPr>
                        <a:t> </a:t>
                      </a:r>
                      <a:r>
                        <a:rPr lang="en-US" sz="1800" b="1" dirty="0" err="1">
                          <a:effectLst/>
                          <a:latin typeface="Times New Roman"/>
                          <a:ea typeface="Arial"/>
                          <a:cs typeface="Times New Roman"/>
                        </a:rPr>
                        <a:t>chăm</a:t>
                      </a:r>
                      <a:r>
                        <a:rPr lang="en-US" sz="1800" b="1" dirty="0">
                          <a:effectLst/>
                          <a:latin typeface="Times New Roman"/>
                          <a:ea typeface="Arial"/>
                          <a:cs typeface="Times New Roman"/>
                        </a:rPr>
                        <a:t> </a:t>
                      </a:r>
                      <a:r>
                        <a:rPr lang="en-US" sz="1800" b="1" dirty="0" err="1">
                          <a:effectLst/>
                          <a:latin typeface="Times New Roman"/>
                          <a:ea typeface="Arial"/>
                          <a:cs typeface="Times New Roman"/>
                        </a:rPr>
                        <a:t>chỉ</a:t>
                      </a:r>
                      <a:r>
                        <a:rPr lang="en-US" sz="1800" b="1" dirty="0">
                          <a:effectLst/>
                          <a:latin typeface="Times New Roman"/>
                          <a:ea typeface="Arial"/>
                          <a:cs typeface="Times New Roman"/>
                        </a:rPr>
                        <a:t> </a:t>
                      </a:r>
                      <a:r>
                        <a:rPr lang="en-US" sz="1800" b="1" dirty="0" err="1">
                          <a:effectLst/>
                          <a:latin typeface="Times New Roman"/>
                          <a:ea typeface="Arial"/>
                          <a:cs typeface="Times New Roman"/>
                        </a:rPr>
                        <a:t>lao</a:t>
                      </a:r>
                      <a:r>
                        <a:rPr lang="en-US" sz="1800" b="1" dirty="0">
                          <a:effectLst/>
                          <a:latin typeface="Times New Roman"/>
                          <a:ea typeface="Arial"/>
                          <a:cs typeface="Times New Roman"/>
                        </a:rPr>
                        <a:t> </a:t>
                      </a:r>
                      <a:r>
                        <a:rPr lang="en-US" sz="1800" b="1" dirty="0" err="1">
                          <a:effectLst/>
                          <a:latin typeface="Times New Roman"/>
                          <a:ea typeface="Arial"/>
                          <a:cs typeface="Times New Roman"/>
                        </a:rPr>
                        <a:t>động</a:t>
                      </a:r>
                      <a:r>
                        <a:rPr lang="en-US" sz="1800" b="1" dirty="0">
                          <a:effectLst/>
                          <a:latin typeface="Times New Roman"/>
                          <a:ea typeface="Arial"/>
                          <a:cs typeface="Times New Roman"/>
                        </a:rPr>
                        <a:t>, </a:t>
                      </a:r>
                      <a:r>
                        <a:rPr lang="en-US" sz="1800" b="1" dirty="0" err="1">
                          <a:effectLst/>
                          <a:latin typeface="Times New Roman"/>
                          <a:ea typeface="Arial"/>
                          <a:cs typeface="Times New Roman"/>
                        </a:rPr>
                        <a:t>giúp</a:t>
                      </a:r>
                      <a:r>
                        <a:rPr lang="en-US" sz="1800" b="1" dirty="0">
                          <a:effectLst/>
                          <a:latin typeface="Times New Roman"/>
                          <a:ea typeface="Arial"/>
                          <a:cs typeface="Times New Roman"/>
                        </a:rPr>
                        <a:t> </a:t>
                      </a:r>
                      <a:r>
                        <a:rPr lang="en-US" sz="1800" b="1" dirty="0" err="1">
                          <a:effectLst/>
                          <a:latin typeface="Times New Roman"/>
                          <a:ea typeface="Arial"/>
                          <a:cs typeface="Times New Roman"/>
                        </a:rPr>
                        <a:t>đỡ</a:t>
                      </a:r>
                      <a:r>
                        <a:rPr lang="en-US" sz="1800" b="1" dirty="0">
                          <a:effectLst/>
                          <a:latin typeface="Times New Roman"/>
                          <a:ea typeface="Arial"/>
                          <a:cs typeface="Times New Roman"/>
                        </a:rPr>
                        <a:t> </a:t>
                      </a:r>
                      <a:r>
                        <a:rPr lang="en-US" sz="1800" b="1" dirty="0" err="1">
                          <a:effectLst/>
                          <a:latin typeface="Times New Roman"/>
                          <a:ea typeface="Arial"/>
                          <a:cs typeface="Times New Roman"/>
                        </a:rPr>
                        <a:t>bố</a:t>
                      </a:r>
                      <a:r>
                        <a:rPr lang="en-US" sz="1800" b="1" dirty="0">
                          <a:effectLst/>
                          <a:latin typeface="Times New Roman"/>
                          <a:ea typeface="Arial"/>
                          <a:cs typeface="Times New Roman"/>
                        </a:rPr>
                        <a:t> </a:t>
                      </a:r>
                      <a:r>
                        <a:rPr lang="en-US" sz="1800" b="1" dirty="0" err="1">
                          <a:effectLst/>
                          <a:latin typeface="Times New Roman"/>
                          <a:ea typeface="Arial"/>
                          <a:cs typeface="Times New Roman"/>
                        </a:rPr>
                        <a:t>mẹ</a:t>
                      </a:r>
                      <a:r>
                        <a:rPr lang="en-US" sz="1800" b="1" dirty="0">
                          <a:effectLst/>
                          <a:latin typeface="Times New Roman"/>
                          <a:ea typeface="Arial"/>
                          <a:cs typeface="Times New Roman"/>
                        </a:rPr>
                        <a:t> </a:t>
                      </a:r>
                      <a:r>
                        <a:rPr lang="en-US" sz="1800" b="1" dirty="0" err="1">
                          <a:effectLst/>
                          <a:latin typeface="Times New Roman"/>
                          <a:ea typeface="Arial"/>
                          <a:cs typeface="Times New Roman"/>
                        </a:rPr>
                        <a:t>làm</a:t>
                      </a:r>
                      <a:r>
                        <a:rPr lang="en-US" sz="1800" b="1" dirty="0">
                          <a:effectLst/>
                          <a:latin typeface="Times New Roman"/>
                          <a:ea typeface="Arial"/>
                          <a:cs typeface="Times New Roman"/>
                        </a:rPr>
                        <a:t> </a:t>
                      </a:r>
                      <a:r>
                        <a:rPr lang="en-US" sz="1800" b="1" dirty="0" err="1">
                          <a:effectLst/>
                          <a:latin typeface="Times New Roman"/>
                          <a:ea typeface="Arial"/>
                          <a:cs typeface="Times New Roman"/>
                        </a:rPr>
                        <a:t>việc</a:t>
                      </a:r>
                      <a:r>
                        <a:rPr lang="en-US" sz="1800" b="1" dirty="0">
                          <a:effectLst/>
                          <a:latin typeface="Times New Roman"/>
                          <a:ea typeface="Arial"/>
                          <a:cs typeface="Times New Roman"/>
                        </a:rPr>
                        <a:t> </a:t>
                      </a:r>
                      <a:r>
                        <a:rPr lang="en-US" sz="1800" dirty="0" err="1">
                          <a:effectLst/>
                          <a:latin typeface="Times New Roman"/>
                          <a:ea typeface="Arial"/>
                          <a:cs typeface="Times New Roman"/>
                        </a:rPr>
                        <a:t>nhà</a:t>
                      </a:r>
                      <a:endParaRPr lang="en-US" sz="18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43">
                <a:tc>
                  <a:txBody>
                    <a:bodyPr/>
                    <a:lstStyle/>
                    <a:p>
                      <a:pPr algn="just">
                        <a:lnSpc>
                          <a:spcPct val="115000"/>
                        </a:lnSpc>
                        <a:spcAft>
                          <a:spcPts val="400"/>
                        </a:spcAft>
                        <a:tabLst>
                          <a:tab pos="276225" algn="l"/>
                        </a:tabLst>
                      </a:pPr>
                      <a:r>
                        <a:rPr lang="en-US" sz="1800" b="1" dirty="0">
                          <a:effectLst/>
                          <a:latin typeface="Times New Roman"/>
                          <a:ea typeface="Arial"/>
                          <a:cs typeface="Times New Roman"/>
                        </a:rPr>
                        <a:t>2.Thấy </a:t>
                      </a:r>
                      <a:r>
                        <a:rPr lang="en-US" sz="1800" b="1" dirty="0" err="1">
                          <a:effectLst/>
                          <a:latin typeface="Times New Roman"/>
                          <a:ea typeface="Arial"/>
                          <a:cs typeface="Times New Roman"/>
                        </a:rPr>
                        <a:t>bác</a:t>
                      </a:r>
                      <a:r>
                        <a:rPr lang="en-US" sz="1800" b="1" dirty="0">
                          <a:effectLst/>
                          <a:latin typeface="Times New Roman"/>
                          <a:ea typeface="Arial"/>
                          <a:cs typeface="Times New Roman"/>
                        </a:rPr>
                        <a:t> </a:t>
                      </a:r>
                      <a:r>
                        <a:rPr lang="en-US" sz="1800" b="1" dirty="0" err="1">
                          <a:effectLst/>
                          <a:latin typeface="Times New Roman"/>
                          <a:ea typeface="Arial"/>
                          <a:cs typeface="Times New Roman"/>
                        </a:rPr>
                        <a:t>lao</a:t>
                      </a:r>
                      <a:r>
                        <a:rPr lang="en-US" sz="1800" b="1" dirty="0">
                          <a:effectLst/>
                          <a:latin typeface="Times New Roman"/>
                          <a:ea typeface="Arial"/>
                          <a:cs typeface="Times New Roman"/>
                        </a:rPr>
                        <a:t> </a:t>
                      </a:r>
                      <a:r>
                        <a:rPr lang="en-US" sz="1800" b="1" dirty="0" err="1">
                          <a:effectLst/>
                          <a:latin typeface="Times New Roman"/>
                          <a:ea typeface="Arial"/>
                          <a:cs typeface="Times New Roman"/>
                        </a:rPr>
                        <a:t>công</a:t>
                      </a:r>
                      <a:r>
                        <a:rPr lang="en-US" sz="1800" b="1" dirty="0">
                          <a:effectLst/>
                          <a:latin typeface="Times New Roman"/>
                          <a:ea typeface="Arial"/>
                          <a:cs typeface="Times New Roman"/>
                        </a:rPr>
                        <a:t> </a:t>
                      </a:r>
                      <a:r>
                        <a:rPr lang="en-US" sz="1800" b="1" dirty="0" err="1">
                          <a:effectLst/>
                          <a:latin typeface="Times New Roman"/>
                          <a:ea typeface="Arial"/>
                          <a:cs typeface="Times New Roman"/>
                        </a:rPr>
                        <a:t>đang</a:t>
                      </a:r>
                      <a:r>
                        <a:rPr lang="en-US" sz="1800" b="1" dirty="0">
                          <a:effectLst/>
                          <a:latin typeface="Times New Roman"/>
                          <a:ea typeface="Arial"/>
                          <a:cs typeface="Times New Roman"/>
                        </a:rPr>
                        <a:t> </a:t>
                      </a:r>
                      <a:r>
                        <a:rPr lang="en-US" sz="1800" b="1" dirty="0" err="1">
                          <a:effectLst/>
                          <a:latin typeface="Times New Roman"/>
                          <a:ea typeface="Arial"/>
                          <a:cs typeface="Times New Roman"/>
                        </a:rPr>
                        <a:t>quét</a:t>
                      </a:r>
                      <a:r>
                        <a:rPr lang="en-US" sz="1800" b="1" dirty="0">
                          <a:effectLst/>
                          <a:latin typeface="Times New Roman"/>
                          <a:ea typeface="Arial"/>
                          <a:cs typeface="Times New Roman"/>
                        </a:rPr>
                        <a:t> </a:t>
                      </a:r>
                      <a:r>
                        <a:rPr lang="en-US" sz="1800" b="1" dirty="0" err="1">
                          <a:effectLst/>
                          <a:latin typeface="Times New Roman"/>
                          <a:ea typeface="Arial"/>
                          <a:cs typeface="Times New Roman"/>
                        </a:rPr>
                        <a:t>dọn</a:t>
                      </a:r>
                      <a:r>
                        <a:rPr lang="en-US" sz="1800" b="1" dirty="0">
                          <a:effectLst/>
                          <a:latin typeface="Times New Roman"/>
                          <a:ea typeface="Arial"/>
                          <a:cs typeface="Times New Roman"/>
                        </a:rPr>
                        <a:t> </a:t>
                      </a:r>
                      <a:r>
                        <a:rPr lang="en-US" sz="1800" b="1" dirty="0" err="1">
                          <a:effectLst/>
                          <a:latin typeface="Times New Roman"/>
                          <a:ea typeface="Arial"/>
                          <a:cs typeface="Times New Roman"/>
                        </a:rPr>
                        <a:t>sân</a:t>
                      </a:r>
                      <a:r>
                        <a:rPr lang="en-US" sz="1800" b="1" dirty="0">
                          <a:effectLst/>
                          <a:latin typeface="Times New Roman"/>
                          <a:ea typeface="Arial"/>
                          <a:cs typeface="Times New Roman"/>
                        </a:rPr>
                        <a:t> </a:t>
                      </a:r>
                      <a:r>
                        <a:rPr lang="en-US" sz="1800" b="1" dirty="0" err="1">
                          <a:effectLst/>
                          <a:latin typeface="Times New Roman"/>
                          <a:ea typeface="Arial"/>
                          <a:cs typeface="Times New Roman"/>
                        </a:rPr>
                        <a:t>trường</a:t>
                      </a:r>
                      <a:r>
                        <a:rPr lang="en-US" sz="1800" b="1" dirty="0">
                          <a:effectLst/>
                          <a:latin typeface="Times New Roman"/>
                          <a:ea typeface="Arial"/>
                          <a:cs typeface="Times New Roman"/>
                        </a:rPr>
                        <a:t>, Bình </a:t>
                      </a:r>
                      <a:r>
                        <a:rPr lang="en-US" sz="1800" b="1" dirty="0" err="1">
                          <a:effectLst/>
                          <a:latin typeface="Times New Roman"/>
                          <a:ea typeface="Arial"/>
                          <a:cs typeface="Times New Roman"/>
                        </a:rPr>
                        <a:t>vứt</a:t>
                      </a:r>
                      <a:r>
                        <a:rPr lang="en-US" sz="1800" b="1" dirty="0">
                          <a:effectLst/>
                          <a:latin typeface="Times New Roman"/>
                          <a:ea typeface="Arial"/>
                          <a:cs typeface="Times New Roman"/>
                        </a:rPr>
                        <a:t> </a:t>
                      </a:r>
                      <a:r>
                        <a:rPr lang="en-US" sz="1800" b="1" dirty="0" err="1">
                          <a:effectLst/>
                          <a:latin typeface="Times New Roman"/>
                          <a:ea typeface="Arial"/>
                          <a:cs typeface="Times New Roman"/>
                        </a:rPr>
                        <a:t>luôn</a:t>
                      </a:r>
                      <a:r>
                        <a:rPr lang="en-US" sz="1800" b="1" dirty="0">
                          <a:effectLst/>
                          <a:latin typeface="Times New Roman"/>
                          <a:ea typeface="Arial"/>
                          <a:cs typeface="Times New Roman"/>
                        </a:rPr>
                        <a:t> </a:t>
                      </a:r>
                      <a:r>
                        <a:rPr lang="en-US" sz="1800" b="1" dirty="0" err="1">
                          <a:effectLst/>
                          <a:latin typeface="Times New Roman"/>
                          <a:ea typeface="Arial"/>
                          <a:cs typeface="Times New Roman"/>
                        </a:rPr>
                        <a:t>vỏ</a:t>
                      </a:r>
                      <a:r>
                        <a:rPr lang="en-US" sz="1800" b="1" dirty="0">
                          <a:effectLst/>
                          <a:latin typeface="Times New Roman"/>
                          <a:ea typeface="Arial"/>
                          <a:cs typeface="Times New Roman"/>
                        </a:rPr>
                        <a:t> </a:t>
                      </a:r>
                      <a:r>
                        <a:rPr lang="en-US" sz="1800" b="1" dirty="0" err="1">
                          <a:effectLst/>
                          <a:latin typeface="Times New Roman"/>
                          <a:ea typeface="Arial"/>
                          <a:cs typeface="Times New Roman"/>
                        </a:rPr>
                        <a:t>hộp</a:t>
                      </a:r>
                      <a:r>
                        <a:rPr lang="en-US" sz="1800" b="1" dirty="0">
                          <a:effectLst/>
                          <a:latin typeface="Times New Roman"/>
                          <a:ea typeface="Arial"/>
                          <a:cs typeface="Times New Roman"/>
                        </a:rPr>
                        <a:t> </a:t>
                      </a:r>
                      <a:r>
                        <a:rPr lang="en-US" sz="1800" b="1" dirty="0" err="1">
                          <a:effectLst/>
                          <a:latin typeface="Times New Roman"/>
                          <a:ea typeface="Arial"/>
                          <a:cs typeface="Times New Roman"/>
                        </a:rPr>
                        <a:t>sữa</a:t>
                      </a:r>
                      <a:r>
                        <a:rPr lang="en-US" sz="1800" b="1" dirty="0">
                          <a:effectLst/>
                          <a:latin typeface="Times New Roman"/>
                          <a:ea typeface="Arial"/>
                          <a:cs typeface="Times New Roman"/>
                        </a:rPr>
                        <a:t> </a:t>
                      </a:r>
                      <a:r>
                        <a:rPr lang="en-US" sz="1800" b="1" dirty="0" err="1">
                          <a:effectLst/>
                          <a:latin typeface="Times New Roman"/>
                          <a:ea typeface="Arial"/>
                          <a:cs typeface="Times New Roman"/>
                        </a:rPr>
                        <a:t>xuống</a:t>
                      </a:r>
                      <a:r>
                        <a:rPr lang="en-US" sz="1800" b="1" dirty="0">
                          <a:effectLst/>
                          <a:latin typeface="Times New Roman"/>
                          <a:ea typeface="Arial"/>
                          <a:cs typeface="Times New Roman"/>
                        </a:rPr>
                        <a:t> </a:t>
                      </a:r>
                      <a:r>
                        <a:rPr lang="en-US" sz="1800" b="1" dirty="0" err="1">
                          <a:effectLst/>
                          <a:latin typeface="Times New Roman"/>
                          <a:ea typeface="Arial"/>
                          <a:cs typeface="Times New Roman"/>
                        </a:rPr>
                        <a:t>sân</a:t>
                      </a:r>
                      <a:r>
                        <a:rPr lang="en-US" sz="1800" b="1" dirty="0">
                          <a:effectLst/>
                          <a:latin typeface="Times New Roman"/>
                          <a:ea typeface="Arial"/>
                          <a:cs typeface="Times New Roman"/>
                        </a:rPr>
                        <a:t> </a:t>
                      </a:r>
                      <a:r>
                        <a:rPr lang="en-US" sz="1800" dirty="0" err="1">
                          <a:effectLst/>
                          <a:latin typeface="Times New Roman"/>
                          <a:ea typeface="Arial"/>
                          <a:cs typeface="Times New Roman"/>
                        </a:rPr>
                        <a:t>để</a:t>
                      </a:r>
                      <a:r>
                        <a:rPr lang="en-US" sz="1800" dirty="0">
                          <a:effectLst/>
                          <a:latin typeface="Times New Roman"/>
                          <a:ea typeface="Arial"/>
                          <a:cs typeface="Times New Roman"/>
                        </a:rPr>
                        <a:t> </a:t>
                      </a:r>
                      <a:r>
                        <a:rPr lang="en-US" sz="1800" dirty="0" err="1">
                          <a:effectLst/>
                          <a:latin typeface="Times New Roman"/>
                          <a:ea typeface="Arial"/>
                          <a:cs typeface="Times New Roman"/>
                        </a:rPr>
                        <a:t>bác</a:t>
                      </a:r>
                      <a:r>
                        <a:rPr lang="en-US" sz="1800" dirty="0">
                          <a:effectLst/>
                          <a:latin typeface="Times New Roman"/>
                          <a:ea typeface="Arial"/>
                          <a:cs typeface="Times New Roman"/>
                        </a:rPr>
                        <a:t> </a:t>
                      </a:r>
                      <a:r>
                        <a:rPr lang="en-US" sz="1800" dirty="0" err="1">
                          <a:effectLst/>
                          <a:latin typeface="Times New Roman"/>
                          <a:ea typeface="Arial"/>
                          <a:cs typeface="Times New Roman"/>
                        </a:rPr>
                        <a:t>dọn</a:t>
                      </a:r>
                      <a:r>
                        <a:rPr lang="en-US" sz="1800" dirty="0">
                          <a:effectLst/>
                          <a:latin typeface="Times New Roman"/>
                          <a:ea typeface="Arial"/>
                          <a:cs typeface="Times New Roman"/>
                        </a:rPr>
                        <a:t>.</a:t>
                      </a:r>
                      <a:endParaRPr lang="en-US" sz="18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9868">
                <a:tc>
                  <a:txBody>
                    <a:bodyPr/>
                    <a:lstStyle/>
                    <a:p>
                      <a:pPr algn="just">
                        <a:lnSpc>
                          <a:spcPct val="115000"/>
                        </a:lnSpc>
                        <a:spcAft>
                          <a:spcPts val="400"/>
                        </a:spcAft>
                        <a:tabLst>
                          <a:tab pos="276225" algn="l"/>
                        </a:tabLst>
                      </a:pPr>
                      <a:r>
                        <a:rPr lang="en-US" sz="1800" dirty="0">
                          <a:effectLst/>
                          <a:latin typeface="Times New Roman"/>
                          <a:ea typeface="Arial"/>
                          <a:cs typeface="Times New Roman"/>
                        </a:rPr>
                        <a:t>3. </a:t>
                      </a:r>
                      <a:r>
                        <a:rPr lang="en-US" sz="1800" b="1" dirty="0" err="1">
                          <a:effectLst/>
                          <a:latin typeface="Times New Roman"/>
                          <a:ea typeface="Arial"/>
                          <a:cs typeface="Times New Roman"/>
                        </a:rPr>
                        <a:t>Biết</a:t>
                      </a:r>
                      <a:r>
                        <a:rPr lang="en-US" sz="1800" b="1" dirty="0">
                          <a:effectLst/>
                          <a:latin typeface="Times New Roman"/>
                          <a:ea typeface="Arial"/>
                          <a:cs typeface="Times New Roman"/>
                        </a:rPr>
                        <a:t> Lan </a:t>
                      </a:r>
                      <a:r>
                        <a:rPr lang="en-US" sz="1800" b="1" dirty="0" err="1">
                          <a:effectLst/>
                          <a:latin typeface="Times New Roman"/>
                          <a:ea typeface="Arial"/>
                          <a:cs typeface="Times New Roman"/>
                        </a:rPr>
                        <a:t>định</a:t>
                      </a:r>
                      <a:r>
                        <a:rPr lang="en-US" sz="1800" b="1" dirty="0">
                          <a:effectLst/>
                          <a:latin typeface="Times New Roman"/>
                          <a:ea typeface="Arial"/>
                          <a:cs typeface="Times New Roman"/>
                        </a:rPr>
                        <a:t> </a:t>
                      </a:r>
                      <a:r>
                        <a:rPr lang="en-US" sz="1800" b="1" dirty="0" err="1">
                          <a:effectLst/>
                          <a:latin typeface="Times New Roman"/>
                          <a:ea typeface="Arial"/>
                          <a:cs typeface="Times New Roman"/>
                        </a:rPr>
                        <a:t>bóc</a:t>
                      </a:r>
                      <a:r>
                        <a:rPr lang="en-US" sz="1800" b="1" dirty="0">
                          <a:effectLst/>
                          <a:latin typeface="Times New Roman"/>
                          <a:ea typeface="Arial"/>
                          <a:cs typeface="Times New Roman"/>
                        </a:rPr>
                        <a:t> </a:t>
                      </a:r>
                      <a:r>
                        <a:rPr lang="en-US" sz="1800" b="1" dirty="0" err="1">
                          <a:effectLst/>
                          <a:latin typeface="Times New Roman"/>
                          <a:ea typeface="Arial"/>
                          <a:cs typeface="Times New Roman"/>
                        </a:rPr>
                        <a:t>thư</a:t>
                      </a:r>
                      <a:r>
                        <a:rPr lang="en-US" sz="1800" b="1" dirty="0">
                          <a:effectLst/>
                          <a:latin typeface="Times New Roman"/>
                          <a:ea typeface="Arial"/>
                          <a:cs typeface="Times New Roman"/>
                        </a:rPr>
                        <a:t> </a:t>
                      </a:r>
                      <a:r>
                        <a:rPr lang="en-US" sz="1800" b="1" dirty="0" err="1">
                          <a:effectLst/>
                          <a:latin typeface="Times New Roman"/>
                          <a:ea typeface="Arial"/>
                          <a:cs typeface="Times New Roman"/>
                        </a:rPr>
                        <a:t>của</a:t>
                      </a:r>
                      <a:r>
                        <a:rPr lang="en-US" sz="1800" b="1" dirty="0">
                          <a:effectLst/>
                          <a:latin typeface="Times New Roman"/>
                          <a:ea typeface="Arial"/>
                          <a:cs typeface="Times New Roman"/>
                        </a:rPr>
                        <a:t> </a:t>
                      </a:r>
                      <a:r>
                        <a:rPr lang="en-US" sz="1800" b="1" dirty="0" err="1">
                          <a:effectLst/>
                          <a:latin typeface="Times New Roman"/>
                          <a:ea typeface="Arial"/>
                          <a:cs typeface="Times New Roman"/>
                        </a:rPr>
                        <a:t>bạn</a:t>
                      </a:r>
                      <a:r>
                        <a:rPr lang="en-US" sz="1800" b="1" dirty="0">
                          <a:effectLst/>
                          <a:latin typeface="Times New Roman"/>
                          <a:ea typeface="Arial"/>
                          <a:cs typeface="Times New Roman"/>
                        </a:rPr>
                        <a:t> </a:t>
                      </a:r>
                      <a:r>
                        <a:rPr lang="en-US" sz="1800" b="1" dirty="0" err="1">
                          <a:effectLst/>
                          <a:latin typeface="Times New Roman"/>
                          <a:ea typeface="Arial"/>
                          <a:cs typeface="Times New Roman"/>
                        </a:rPr>
                        <a:t>khác</a:t>
                      </a:r>
                      <a:r>
                        <a:rPr lang="en-US" sz="1800" b="1" dirty="0">
                          <a:effectLst/>
                          <a:latin typeface="Times New Roman"/>
                          <a:ea typeface="Arial"/>
                          <a:cs typeface="Times New Roman"/>
                        </a:rPr>
                        <a:t> </a:t>
                      </a:r>
                      <a:r>
                        <a:rPr lang="en-US" sz="1800" b="1" dirty="0" err="1">
                          <a:effectLst/>
                          <a:latin typeface="Times New Roman"/>
                          <a:ea typeface="Arial"/>
                          <a:cs typeface="Times New Roman"/>
                        </a:rPr>
                        <a:t>để</a:t>
                      </a:r>
                      <a:r>
                        <a:rPr lang="en-US" sz="1800" b="1" dirty="0">
                          <a:effectLst/>
                          <a:latin typeface="Times New Roman"/>
                          <a:ea typeface="Arial"/>
                          <a:cs typeface="Times New Roman"/>
                        </a:rPr>
                        <a:t> </a:t>
                      </a:r>
                      <a:r>
                        <a:rPr lang="en-US" sz="1800" b="1" dirty="0" err="1">
                          <a:effectLst/>
                          <a:latin typeface="Times New Roman"/>
                          <a:ea typeface="Arial"/>
                          <a:cs typeface="Times New Roman"/>
                        </a:rPr>
                        <a:t>xem</a:t>
                      </a:r>
                      <a:r>
                        <a:rPr lang="en-US" sz="1800" dirty="0">
                          <a:effectLst/>
                          <a:latin typeface="Times New Roman"/>
                          <a:ea typeface="Arial"/>
                          <a:cs typeface="Times New Roman"/>
                        </a:rPr>
                        <a:t>, Minh </a:t>
                      </a:r>
                      <a:r>
                        <a:rPr lang="en-US" sz="1800" dirty="0" err="1">
                          <a:effectLst/>
                          <a:latin typeface="Times New Roman"/>
                          <a:ea typeface="Arial"/>
                          <a:cs typeface="Times New Roman"/>
                        </a:rPr>
                        <a:t>đã</a:t>
                      </a:r>
                      <a:r>
                        <a:rPr lang="en-US" sz="1800" dirty="0">
                          <a:effectLst/>
                          <a:latin typeface="Times New Roman"/>
                          <a:ea typeface="Arial"/>
                          <a:cs typeface="Times New Roman"/>
                        </a:rPr>
                        <a:t> </a:t>
                      </a:r>
                      <a:r>
                        <a:rPr lang="en-US" sz="1800" dirty="0" err="1">
                          <a:effectLst/>
                          <a:latin typeface="Times New Roman"/>
                          <a:ea typeface="Arial"/>
                          <a:cs typeface="Times New Roman"/>
                        </a:rPr>
                        <a:t>khuyên</a:t>
                      </a:r>
                      <a:r>
                        <a:rPr lang="en-US" sz="1800" dirty="0">
                          <a:effectLst/>
                          <a:latin typeface="Times New Roman"/>
                          <a:ea typeface="Arial"/>
                          <a:cs typeface="Times New Roman"/>
                        </a:rPr>
                        <a:t> Lan </a:t>
                      </a:r>
                      <a:r>
                        <a:rPr lang="en-US" sz="1800" dirty="0" err="1">
                          <a:effectLst/>
                          <a:latin typeface="Times New Roman"/>
                          <a:ea typeface="Arial"/>
                          <a:cs typeface="Times New Roman"/>
                        </a:rPr>
                        <a:t>không</a:t>
                      </a:r>
                      <a:r>
                        <a:rPr lang="en-US" sz="1800" dirty="0">
                          <a:effectLst/>
                          <a:latin typeface="Times New Roman"/>
                          <a:ea typeface="Arial"/>
                          <a:cs typeface="Times New Roman"/>
                        </a:rPr>
                        <a:t> </a:t>
                      </a:r>
                      <a:r>
                        <a:rPr lang="en-US" sz="1800" dirty="0" err="1">
                          <a:effectLst/>
                          <a:latin typeface="Times New Roman"/>
                          <a:ea typeface="Arial"/>
                          <a:cs typeface="Times New Roman"/>
                        </a:rPr>
                        <a:t>nên</a:t>
                      </a:r>
                      <a:r>
                        <a:rPr lang="en-US" sz="1800" dirty="0">
                          <a:effectLst/>
                          <a:latin typeface="Times New Roman"/>
                          <a:ea typeface="Arial"/>
                          <a:cs typeface="Times New Roman"/>
                        </a:rPr>
                        <a:t> </a:t>
                      </a:r>
                      <a:r>
                        <a:rPr lang="en-US" sz="1800" dirty="0" err="1">
                          <a:effectLst/>
                          <a:latin typeface="Times New Roman"/>
                          <a:ea typeface="Arial"/>
                          <a:cs typeface="Times New Roman"/>
                        </a:rPr>
                        <a:t>làm</a:t>
                      </a:r>
                      <a:r>
                        <a:rPr lang="en-US" sz="1800" dirty="0">
                          <a:effectLst/>
                          <a:latin typeface="Times New Roman"/>
                          <a:ea typeface="Arial"/>
                          <a:cs typeface="Times New Roman"/>
                        </a:rPr>
                        <a:t> </a:t>
                      </a:r>
                      <a:r>
                        <a:rPr lang="en-US" sz="1800" dirty="0" err="1">
                          <a:effectLst/>
                          <a:latin typeface="Times New Roman"/>
                          <a:ea typeface="Arial"/>
                          <a:cs typeface="Times New Roman"/>
                        </a:rPr>
                        <a:t>như</a:t>
                      </a:r>
                      <a:r>
                        <a:rPr lang="en-US" sz="1800" dirty="0">
                          <a:effectLst/>
                          <a:latin typeface="Times New Roman"/>
                          <a:ea typeface="Arial"/>
                          <a:cs typeface="Times New Roman"/>
                        </a:rPr>
                        <a:t> </a:t>
                      </a:r>
                      <a:r>
                        <a:rPr lang="en-US" sz="1800" dirty="0" err="1">
                          <a:effectLst/>
                          <a:latin typeface="Times New Roman"/>
                          <a:ea typeface="Arial"/>
                          <a:cs typeface="Times New Roman"/>
                        </a:rPr>
                        <a:t>vậy</a:t>
                      </a:r>
                      <a:r>
                        <a:rPr lang="en-US" sz="1800" dirty="0">
                          <a:effectLst/>
                          <a:latin typeface="Times New Roman"/>
                          <a:ea typeface="Arial"/>
                          <a:cs typeface="Times New Roman"/>
                        </a:rPr>
                        <a:t> </a:t>
                      </a:r>
                      <a:r>
                        <a:rPr lang="en-US" sz="1800" dirty="0" err="1">
                          <a:effectLst/>
                          <a:latin typeface="Times New Roman"/>
                          <a:ea typeface="Arial"/>
                          <a:cs typeface="Times New Roman"/>
                        </a:rPr>
                        <a:t>vì</a:t>
                      </a:r>
                      <a:r>
                        <a:rPr lang="en-US" sz="1800" dirty="0">
                          <a:effectLst/>
                          <a:latin typeface="Times New Roman"/>
                          <a:ea typeface="Arial"/>
                          <a:cs typeface="Times New Roman"/>
                        </a:rPr>
                        <a:t> </a:t>
                      </a:r>
                      <a:r>
                        <a:rPr lang="en-US" sz="1800" dirty="0" err="1">
                          <a:effectLst/>
                          <a:latin typeface="Times New Roman"/>
                          <a:ea typeface="Arial"/>
                          <a:cs typeface="Times New Roman"/>
                        </a:rPr>
                        <a:t>sẽ</a:t>
                      </a:r>
                      <a:r>
                        <a:rPr lang="en-US" sz="1800" dirty="0">
                          <a:effectLst/>
                          <a:latin typeface="Times New Roman"/>
                          <a:ea typeface="Arial"/>
                          <a:cs typeface="Times New Roman"/>
                        </a:rPr>
                        <a:t> </a:t>
                      </a:r>
                      <a:r>
                        <a:rPr lang="en-US" sz="1800" dirty="0" err="1">
                          <a:effectLst/>
                          <a:latin typeface="Times New Roman"/>
                          <a:ea typeface="Arial"/>
                          <a:cs typeface="Times New Roman"/>
                        </a:rPr>
                        <a:t>xâm</a:t>
                      </a:r>
                      <a:r>
                        <a:rPr lang="en-US" sz="1800" dirty="0">
                          <a:effectLst/>
                          <a:latin typeface="Times New Roman"/>
                          <a:ea typeface="Arial"/>
                          <a:cs typeface="Times New Roman"/>
                        </a:rPr>
                        <a:t> </a:t>
                      </a:r>
                      <a:r>
                        <a:rPr lang="en-US" sz="1800" dirty="0" err="1">
                          <a:effectLst/>
                          <a:latin typeface="Times New Roman"/>
                          <a:ea typeface="Arial"/>
                          <a:cs typeface="Times New Roman"/>
                        </a:rPr>
                        <a:t>phạm</a:t>
                      </a:r>
                      <a:r>
                        <a:rPr lang="en-US" sz="1800" dirty="0">
                          <a:effectLst/>
                          <a:latin typeface="Times New Roman"/>
                          <a:ea typeface="Arial"/>
                          <a:cs typeface="Times New Roman"/>
                        </a:rPr>
                        <a:t> </a:t>
                      </a:r>
                      <a:r>
                        <a:rPr lang="en-US" sz="1800" dirty="0" err="1">
                          <a:effectLst/>
                          <a:latin typeface="Times New Roman"/>
                          <a:ea typeface="Arial"/>
                          <a:cs typeface="Times New Roman"/>
                        </a:rPr>
                        <a:t>quyền</a:t>
                      </a:r>
                      <a:r>
                        <a:rPr lang="en-US" sz="1800" dirty="0">
                          <a:effectLst/>
                          <a:latin typeface="Times New Roman"/>
                          <a:ea typeface="Arial"/>
                          <a:cs typeface="Times New Roman"/>
                        </a:rPr>
                        <a:t> </a:t>
                      </a:r>
                      <a:r>
                        <a:rPr lang="en-US" sz="1800" dirty="0" err="1">
                          <a:effectLst/>
                          <a:latin typeface="Times New Roman"/>
                          <a:ea typeface="Arial"/>
                          <a:cs typeface="Times New Roman"/>
                        </a:rPr>
                        <a:t>bí</a:t>
                      </a:r>
                      <a:r>
                        <a:rPr lang="en-US" sz="1800" dirty="0">
                          <a:effectLst/>
                          <a:latin typeface="Times New Roman"/>
                          <a:ea typeface="Arial"/>
                          <a:cs typeface="Times New Roman"/>
                        </a:rPr>
                        <a:t> </a:t>
                      </a:r>
                      <a:r>
                        <a:rPr lang="en-US" sz="1800" dirty="0" err="1">
                          <a:effectLst/>
                          <a:latin typeface="Times New Roman"/>
                          <a:ea typeface="Arial"/>
                          <a:cs typeface="Times New Roman"/>
                        </a:rPr>
                        <a:t>mật</a:t>
                      </a:r>
                      <a:r>
                        <a:rPr lang="en-US" sz="1800" dirty="0">
                          <a:effectLst/>
                          <a:latin typeface="Times New Roman"/>
                          <a:ea typeface="Arial"/>
                          <a:cs typeface="Times New Roman"/>
                        </a:rPr>
                        <a:t> </a:t>
                      </a:r>
                      <a:r>
                        <a:rPr lang="en-US" sz="1800" dirty="0" err="1">
                          <a:effectLst/>
                          <a:latin typeface="Times New Roman"/>
                          <a:ea typeface="Arial"/>
                          <a:cs typeface="Times New Roman"/>
                        </a:rPr>
                        <a:t>thư</a:t>
                      </a:r>
                      <a:r>
                        <a:rPr lang="en-US" sz="1800" dirty="0">
                          <a:effectLst/>
                          <a:latin typeface="Times New Roman"/>
                          <a:ea typeface="Arial"/>
                          <a:cs typeface="Times New Roman"/>
                        </a:rPr>
                        <a:t> </a:t>
                      </a:r>
                      <a:r>
                        <a:rPr lang="en-US" sz="1800" dirty="0" err="1">
                          <a:effectLst/>
                          <a:latin typeface="Times New Roman"/>
                          <a:ea typeface="Arial"/>
                          <a:cs typeface="Times New Roman"/>
                        </a:rPr>
                        <a:t>tín</a:t>
                      </a:r>
                      <a:r>
                        <a:rPr lang="en-US" sz="1800" dirty="0">
                          <a:effectLst/>
                          <a:latin typeface="Times New Roman"/>
                          <a:ea typeface="Arial"/>
                          <a:cs typeface="Times New Roman"/>
                        </a:rPr>
                        <a:t>.</a:t>
                      </a:r>
                      <a:endParaRPr lang="en-US" sz="1800" dirty="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0094">
                <a:tc>
                  <a:txBody>
                    <a:bodyPr/>
                    <a:lstStyle/>
                    <a:p>
                      <a:pPr>
                        <a:lnSpc>
                          <a:spcPct val="107000"/>
                        </a:lnSpc>
                        <a:spcAft>
                          <a:spcPts val="0"/>
                        </a:spcAft>
                      </a:pPr>
                      <a:r>
                        <a:rPr lang="en-US" sz="1800" dirty="0">
                          <a:effectLst/>
                          <a:latin typeface="Times New Roman"/>
                          <a:ea typeface="Times New Roman"/>
                          <a:cs typeface="Times New Roman"/>
                        </a:rPr>
                        <a:t>4</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Ngày</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nào</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bố</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mẹ</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cũng</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phải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nhắc</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Thắng</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học</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bài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nhưng</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bạn</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chỉ</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ôn</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bài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khi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sắp</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tới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kì</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kiểm</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tra</a:t>
                      </a:r>
                      <a:r>
                        <a:rPr lang="en-US" sz="1800" b="1" dirty="0">
                          <a:effectLst/>
                          <a:latin typeface="Times New Roman"/>
                          <a:ea typeface="Times New Roman"/>
                          <a:cs typeface="Times New Roman"/>
                        </a:rPr>
                        <a:t>.</a:t>
                      </a:r>
                      <a:endParaRPr lang="en-US" sz="1800" b="1" dirty="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9078">
                <a:tc>
                  <a:txBody>
                    <a:bodyPr/>
                    <a:lstStyle/>
                    <a:p>
                      <a:pPr>
                        <a:lnSpc>
                          <a:spcPct val="107000"/>
                        </a:lnSpc>
                        <a:spcAft>
                          <a:spcPts val="0"/>
                        </a:spcAft>
                      </a:pPr>
                      <a:r>
                        <a:rPr lang="en-US" sz="1800" dirty="0">
                          <a:effectLst/>
                          <a:latin typeface="Times New Roman"/>
                          <a:ea typeface="Times New Roman"/>
                          <a:cs typeface="Times New Roman"/>
                        </a:rPr>
                        <a:t>5. </a:t>
                      </a:r>
                      <a:r>
                        <a:rPr lang="en-US" sz="1800" dirty="0" err="1">
                          <a:effectLst/>
                          <a:latin typeface="Times New Roman"/>
                          <a:ea typeface="Times New Roman"/>
                          <a:cs typeface="Times New Roman"/>
                        </a:rPr>
                        <a:t>Nhiều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lần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chứng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kiến</a:t>
                      </a:r>
                      <a:r>
                        <a:rPr lang="en-US" sz="1800" dirty="0">
                          <a:effectLst/>
                          <a:latin typeface="Times New Roman"/>
                          <a:ea typeface="Times New Roman"/>
                          <a:cs typeface="Times New Roman"/>
                        </a:rPr>
                        <a:t> </a:t>
                      </a:r>
                      <a:r>
                        <a:rPr lang="en-US" sz="1800" b="1" dirty="0" err="1">
                          <a:effectLst/>
                          <a:latin typeface="Times New Roman"/>
                          <a:ea typeface="Times New Roman"/>
                          <a:cs typeface="Times New Roman"/>
                        </a:rPr>
                        <a:t>chú</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Hưng</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đánh</a:t>
                      </a:r>
                      <a:r>
                        <a:rPr lang="en-US" sz="1800" b="1" dirty="0">
                          <a:effectLst/>
                          <a:latin typeface="Times New Roman"/>
                          <a:ea typeface="Times New Roman"/>
                          <a:cs typeface="Times New Roman"/>
                        </a:rPr>
                        <a:t> con, </a:t>
                      </a:r>
                      <a:r>
                        <a:rPr lang="en-US" sz="1800" dirty="0" err="1">
                          <a:effectLst/>
                          <a:latin typeface="Times New Roman"/>
                          <a:ea typeface="Times New Roman"/>
                          <a:cs typeface="Times New Roman"/>
                        </a:rPr>
                        <a:t>nên</a:t>
                      </a:r>
                      <a:r>
                        <a:rPr lang="en-US" sz="1800" dirty="0">
                          <a:effectLst/>
                          <a:latin typeface="Times New Roman"/>
                          <a:ea typeface="Times New Roman"/>
                          <a:cs typeface="Times New Roman"/>
                        </a:rPr>
                        <a:t> </a:t>
                      </a:r>
                      <a:r>
                        <a:rPr lang="en-US" sz="1800" b="1" dirty="0">
                          <a:effectLst/>
                          <a:latin typeface="Times New Roman"/>
                          <a:ea typeface="Times New Roman"/>
                          <a:cs typeface="Times New Roman"/>
                        </a:rPr>
                        <a:t>Hà </a:t>
                      </a:r>
                      <a:r>
                        <a:rPr lang="en-US" sz="1800" b="1" dirty="0" err="1">
                          <a:effectLst/>
                          <a:latin typeface="Times New Roman"/>
                          <a:ea typeface="Times New Roman"/>
                          <a:cs typeface="Times New Roman"/>
                        </a:rPr>
                        <a:t>đã</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gọi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điện</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báo</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với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Tổng</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đài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điện</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thoại</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quốc</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gia</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bảo</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vệ</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trẻ</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em</a:t>
                      </a:r>
                      <a:r>
                        <a:rPr lang="en-US" sz="1800" b="1" dirty="0">
                          <a:effectLst/>
                          <a:latin typeface="Times New Roman"/>
                          <a:ea typeface="Times New Roman"/>
                          <a:cs typeface="Times New Roman"/>
                        </a:rPr>
                        <a:t> 111</a:t>
                      </a:r>
                      <a:endParaRPr lang="en-US" sz="1800" b="1" dirty="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3995">
                <a:tc>
                  <a:txBody>
                    <a:bodyPr/>
                    <a:lstStyle/>
                    <a:p>
                      <a:pPr algn="just">
                        <a:lnSpc>
                          <a:spcPct val="115000"/>
                        </a:lnSpc>
                        <a:spcAft>
                          <a:spcPts val="500"/>
                        </a:spcAft>
                        <a:tabLst>
                          <a:tab pos="424180" algn="l"/>
                        </a:tabLst>
                      </a:pPr>
                      <a:r>
                        <a:rPr lang="en-US" sz="1800" dirty="0">
                          <a:effectLst/>
                          <a:latin typeface="Times New Roman"/>
                          <a:ea typeface="Arial"/>
                          <a:cs typeface="Times New Roman"/>
                        </a:rPr>
                        <a:t>6</a:t>
                      </a:r>
                      <a:r>
                        <a:rPr lang="en-US" sz="1800" b="1" dirty="0">
                          <a:effectLst/>
                          <a:latin typeface="Times New Roman"/>
                          <a:ea typeface="Arial"/>
                          <a:cs typeface="Times New Roman"/>
                        </a:rPr>
                        <a:t>. Gia </a:t>
                      </a:r>
                      <a:r>
                        <a:rPr lang="en-US" sz="1800" b="1" dirty="0" err="1">
                          <a:effectLst/>
                          <a:latin typeface="Times New Roman"/>
                          <a:ea typeface="Arial"/>
                          <a:cs typeface="Times New Roman"/>
                        </a:rPr>
                        <a:t>đình</a:t>
                      </a:r>
                      <a:r>
                        <a:rPr lang="en-US" sz="1800" b="1" dirty="0">
                          <a:effectLst/>
                          <a:latin typeface="Times New Roman"/>
                          <a:ea typeface="Arial"/>
                          <a:cs typeface="Times New Roman"/>
                        </a:rPr>
                        <a:t> Liên </a:t>
                      </a:r>
                      <a:r>
                        <a:rPr lang="en-US" sz="1800" b="1" dirty="0" err="1">
                          <a:effectLst/>
                          <a:latin typeface="Times New Roman"/>
                          <a:ea typeface="Arial"/>
                          <a:cs typeface="Times New Roman"/>
                        </a:rPr>
                        <a:t>tìm</a:t>
                      </a:r>
                      <a:r>
                        <a:rPr lang="en-US" sz="1800" b="1" dirty="0">
                          <a:effectLst/>
                          <a:latin typeface="Times New Roman"/>
                          <a:ea typeface="Arial"/>
                          <a:cs typeface="Times New Roman"/>
                        </a:rPr>
                        <a:t> </a:t>
                      </a:r>
                      <a:r>
                        <a:rPr lang="en-US" sz="1800" b="1" dirty="0" err="1">
                          <a:effectLst/>
                          <a:latin typeface="Times New Roman"/>
                          <a:ea typeface="Arial"/>
                          <a:cs typeface="Times New Roman"/>
                        </a:rPr>
                        <a:t>mọi</a:t>
                      </a:r>
                      <a:r>
                        <a:rPr lang="en-US" sz="1800" b="1" dirty="0">
                          <a:effectLst/>
                          <a:latin typeface="Times New Roman"/>
                          <a:ea typeface="Arial"/>
                          <a:cs typeface="Times New Roman"/>
                        </a:rPr>
                        <a:t> </a:t>
                      </a:r>
                      <a:r>
                        <a:rPr lang="en-US" sz="1800" b="1" dirty="0" err="1">
                          <a:effectLst/>
                          <a:latin typeface="Times New Roman"/>
                          <a:ea typeface="Arial"/>
                          <a:cs typeface="Times New Roman"/>
                        </a:rPr>
                        <a:t>cách</a:t>
                      </a:r>
                      <a:r>
                        <a:rPr lang="en-US" sz="1800" b="1" dirty="0">
                          <a:effectLst/>
                          <a:latin typeface="Times New Roman"/>
                          <a:ea typeface="Arial"/>
                          <a:cs typeface="Times New Roman"/>
                        </a:rPr>
                        <a:t> </a:t>
                      </a:r>
                      <a:r>
                        <a:rPr lang="en-US" sz="1800" b="1" dirty="0" err="1">
                          <a:effectLst/>
                          <a:latin typeface="Times New Roman"/>
                          <a:ea typeface="Arial"/>
                          <a:cs typeface="Times New Roman"/>
                        </a:rPr>
                        <a:t>để</a:t>
                      </a:r>
                      <a:r>
                        <a:rPr lang="en-US" sz="1800" b="1" dirty="0">
                          <a:effectLst/>
                          <a:latin typeface="Times New Roman"/>
                          <a:ea typeface="Arial"/>
                          <a:cs typeface="Times New Roman"/>
                        </a:rPr>
                        <a:t> </a:t>
                      </a:r>
                      <a:r>
                        <a:rPr lang="en-US" sz="1800" b="1" dirty="0" err="1">
                          <a:effectLst/>
                          <a:latin typeface="Times New Roman"/>
                          <a:ea typeface="Arial"/>
                          <a:cs typeface="Times New Roman"/>
                        </a:rPr>
                        <a:t>anh</a:t>
                      </a:r>
                      <a:r>
                        <a:rPr lang="en-US" sz="1800" b="1" dirty="0">
                          <a:effectLst/>
                          <a:latin typeface="Times New Roman"/>
                          <a:ea typeface="Arial"/>
                          <a:cs typeface="Times New Roman"/>
                        </a:rPr>
                        <a:t> </a:t>
                      </a:r>
                      <a:r>
                        <a:rPr lang="en-US" sz="1800" b="1" dirty="0" err="1">
                          <a:effectLst/>
                          <a:latin typeface="Times New Roman"/>
                          <a:ea typeface="Arial"/>
                          <a:cs typeface="Times New Roman"/>
                        </a:rPr>
                        <a:t>trai</a:t>
                      </a:r>
                      <a:r>
                        <a:rPr lang="en-US" sz="1800" b="1" dirty="0">
                          <a:effectLst/>
                          <a:latin typeface="Times New Roman"/>
                          <a:ea typeface="Arial"/>
                          <a:cs typeface="Times New Roman"/>
                        </a:rPr>
                        <a:t> </a:t>
                      </a:r>
                      <a:r>
                        <a:rPr lang="en-US" sz="1800" b="1" dirty="0" err="1">
                          <a:effectLst/>
                          <a:latin typeface="Times New Roman"/>
                          <a:ea typeface="Arial"/>
                          <a:cs typeface="Times New Roman"/>
                        </a:rPr>
                        <a:t>không</a:t>
                      </a:r>
                      <a:r>
                        <a:rPr lang="en-US" sz="1800" b="1" dirty="0">
                          <a:effectLst/>
                          <a:latin typeface="Times New Roman"/>
                          <a:ea typeface="Arial"/>
                          <a:cs typeface="Times New Roman"/>
                        </a:rPr>
                        <a:t> </a:t>
                      </a:r>
                      <a:r>
                        <a:rPr lang="en-US" sz="1800" b="1" dirty="0" err="1">
                          <a:effectLst/>
                          <a:latin typeface="Times New Roman"/>
                          <a:ea typeface="Arial"/>
                          <a:cs typeface="Times New Roman"/>
                        </a:rPr>
                        <a:t>phải</a:t>
                      </a:r>
                      <a:r>
                        <a:rPr lang="en-US" sz="1800" b="1" dirty="0">
                          <a:effectLst/>
                          <a:latin typeface="Times New Roman"/>
                          <a:ea typeface="Arial"/>
                          <a:cs typeface="Times New Roman"/>
                        </a:rPr>
                        <a:t> </a:t>
                      </a:r>
                      <a:r>
                        <a:rPr lang="en-US" sz="1800" b="1" dirty="0" err="1">
                          <a:effectLst/>
                          <a:latin typeface="Times New Roman"/>
                          <a:ea typeface="Arial"/>
                          <a:cs typeface="Times New Roman"/>
                        </a:rPr>
                        <a:t>thực</a:t>
                      </a:r>
                      <a:r>
                        <a:rPr lang="en-US" sz="1800" b="1" dirty="0">
                          <a:effectLst/>
                          <a:latin typeface="Times New Roman"/>
                          <a:ea typeface="Arial"/>
                          <a:cs typeface="Times New Roman"/>
                        </a:rPr>
                        <a:t> </a:t>
                      </a:r>
                      <a:r>
                        <a:rPr lang="en-US" sz="1800" b="1" dirty="0" err="1">
                          <a:effectLst/>
                          <a:latin typeface="Times New Roman"/>
                          <a:ea typeface="Arial"/>
                          <a:cs typeface="Times New Roman"/>
                        </a:rPr>
                        <a:t>hiện</a:t>
                      </a:r>
                      <a:r>
                        <a:rPr lang="en-US" sz="1800" b="1" dirty="0">
                          <a:effectLst/>
                          <a:latin typeface="Times New Roman"/>
                          <a:ea typeface="Arial"/>
                          <a:cs typeface="Times New Roman"/>
                        </a:rPr>
                        <a:t> </a:t>
                      </a:r>
                      <a:r>
                        <a:rPr lang="en-US" sz="1800" b="1" dirty="0" err="1">
                          <a:effectLst/>
                          <a:latin typeface="Times New Roman"/>
                          <a:ea typeface="Arial"/>
                          <a:cs typeface="Times New Roman"/>
                        </a:rPr>
                        <a:t>nghĩa</a:t>
                      </a:r>
                      <a:r>
                        <a:rPr lang="en-US" sz="1800" b="1" dirty="0">
                          <a:effectLst/>
                          <a:latin typeface="Times New Roman"/>
                          <a:ea typeface="Arial"/>
                          <a:cs typeface="Times New Roman"/>
                        </a:rPr>
                        <a:t> </a:t>
                      </a:r>
                      <a:r>
                        <a:rPr lang="en-US" sz="1800" b="1" dirty="0" err="1">
                          <a:effectLst/>
                          <a:latin typeface="Times New Roman"/>
                          <a:ea typeface="Arial"/>
                          <a:cs typeface="Times New Roman"/>
                        </a:rPr>
                        <a:t>vụ</a:t>
                      </a:r>
                      <a:r>
                        <a:rPr lang="en-US" sz="1800" b="1" dirty="0">
                          <a:effectLst/>
                          <a:latin typeface="Times New Roman"/>
                          <a:ea typeface="Arial"/>
                          <a:cs typeface="Times New Roman"/>
                        </a:rPr>
                        <a:t> </a:t>
                      </a:r>
                      <a:r>
                        <a:rPr lang="en-US" sz="1800" b="1" dirty="0" err="1">
                          <a:effectLst/>
                          <a:latin typeface="Times New Roman"/>
                          <a:ea typeface="Arial"/>
                          <a:cs typeface="Times New Roman"/>
                        </a:rPr>
                        <a:t>quân</a:t>
                      </a:r>
                      <a:r>
                        <a:rPr lang="en-US" sz="1800" b="1" dirty="0">
                          <a:effectLst/>
                          <a:latin typeface="Times New Roman"/>
                          <a:ea typeface="Arial"/>
                          <a:cs typeface="Times New Roman"/>
                        </a:rPr>
                        <a:t> </a:t>
                      </a:r>
                      <a:r>
                        <a:rPr lang="en-US" sz="1800" b="1" dirty="0" err="1">
                          <a:effectLst/>
                          <a:latin typeface="Times New Roman"/>
                          <a:ea typeface="Arial"/>
                          <a:cs typeface="Times New Roman"/>
                        </a:rPr>
                        <a:t>sự</a:t>
                      </a:r>
                      <a:r>
                        <a:rPr lang="en-US" sz="1800" b="1" dirty="0">
                          <a:effectLst/>
                          <a:latin typeface="Times New Roman"/>
                          <a:ea typeface="Arial"/>
                          <a:cs typeface="Times New Roman"/>
                        </a:rPr>
                        <a:t>. </a:t>
                      </a:r>
                      <a:r>
                        <a:rPr lang="en-US" sz="1800" dirty="0" err="1">
                          <a:effectLst/>
                          <a:latin typeface="Times New Roman"/>
                          <a:ea typeface="Arial"/>
                          <a:cs typeface="Times New Roman"/>
                        </a:rPr>
                        <a:t>Biết</a:t>
                      </a:r>
                      <a:r>
                        <a:rPr lang="en-US" sz="1800" dirty="0">
                          <a:effectLst/>
                          <a:latin typeface="Times New Roman"/>
                          <a:ea typeface="Arial"/>
                          <a:cs typeface="Times New Roman"/>
                        </a:rPr>
                        <a:t> </a:t>
                      </a:r>
                      <a:r>
                        <a:rPr lang="en-US" sz="1800" dirty="0" err="1">
                          <a:effectLst/>
                          <a:latin typeface="Times New Roman"/>
                          <a:ea typeface="Arial"/>
                          <a:cs typeface="Times New Roman"/>
                        </a:rPr>
                        <a:t>chuyện</a:t>
                      </a:r>
                      <a:r>
                        <a:rPr lang="en-US" sz="1800" dirty="0">
                          <a:effectLst/>
                          <a:latin typeface="Times New Roman"/>
                          <a:ea typeface="Arial"/>
                          <a:cs typeface="Times New Roman"/>
                        </a:rPr>
                        <a:t>, Liên </a:t>
                      </a:r>
                      <a:r>
                        <a:rPr lang="en-US" sz="1800" dirty="0" err="1">
                          <a:effectLst/>
                          <a:latin typeface="Times New Roman"/>
                          <a:ea typeface="Arial"/>
                          <a:cs typeface="Times New Roman"/>
                        </a:rPr>
                        <a:t>không</a:t>
                      </a:r>
                      <a:r>
                        <a:rPr lang="en-US" sz="1800" dirty="0">
                          <a:effectLst/>
                          <a:latin typeface="Times New Roman"/>
                          <a:ea typeface="Arial"/>
                          <a:cs typeface="Times New Roman"/>
                        </a:rPr>
                        <a:t> </a:t>
                      </a:r>
                      <a:r>
                        <a:rPr lang="en-US" sz="1800" dirty="0" err="1">
                          <a:effectLst/>
                          <a:latin typeface="Times New Roman"/>
                          <a:ea typeface="Arial"/>
                          <a:cs typeface="Times New Roman"/>
                        </a:rPr>
                        <a:t>tán</a:t>
                      </a:r>
                      <a:r>
                        <a:rPr lang="en-US" sz="1800" dirty="0">
                          <a:effectLst/>
                          <a:latin typeface="Times New Roman"/>
                          <a:ea typeface="Arial"/>
                          <a:cs typeface="Times New Roman"/>
                        </a:rPr>
                        <a:t> </a:t>
                      </a:r>
                      <a:r>
                        <a:rPr lang="en-US" sz="1800" dirty="0" err="1">
                          <a:effectLst/>
                          <a:latin typeface="Times New Roman"/>
                          <a:ea typeface="Arial"/>
                          <a:cs typeface="Times New Roman"/>
                        </a:rPr>
                        <a:t>thành</a:t>
                      </a:r>
                      <a:r>
                        <a:rPr lang="en-US" sz="1800" dirty="0">
                          <a:effectLst/>
                          <a:latin typeface="Times New Roman"/>
                          <a:ea typeface="Arial"/>
                          <a:cs typeface="Times New Roman"/>
                        </a:rPr>
                        <a:t> </a:t>
                      </a:r>
                      <a:r>
                        <a:rPr lang="en-US" sz="1800" dirty="0" err="1">
                          <a:effectLst/>
                          <a:latin typeface="Times New Roman"/>
                          <a:ea typeface="Arial"/>
                          <a:cs typeface="Times New Roman"/>
                        </a:rPr>
                        <a:t>và</a:t>
                      </a:r>
                      <a:r>
                        <a:rPr lang="en-US" sz="1800" dirty="0">
                          <a:effectLst/>
                          <a:latin typeface="Times New Roman"/>
                          <a:ea typeface="Arial"/>
                          <a:cs typeface="Times New Roman"/>
                        </a:rPr>
                        <a:t> </a:t>
                      </a:r>
                      <a:r>
                        <a:rPr lang="en-US" sz="1800" dirty="0" err="1">
                          <a:effectLst/>
                          <a:latin typeface="Times New Roman"/>
                          <a:ea typeface="Arial"/>
                          <a:cs typeface="Times New Roman"/>
                        </a:rPr>
                        <a:t>khuyên</a:t>
                      </a:r>
                      <a:r>
                        <a:rPr lang="en-US" sz="1800" dirty="0">
                          <a:effectLst/>
                          <a:latin typeface="Times New Roman"/>
                          <a:ea typeface="Arial"/>
                          <a:cs typeface="Times New Roman"/>
                        </a:rPr>
                        <a:t> </a:t>
                      </a:r>
                      <a:r>
                        <a:rPr lang="en-US" sz="1800" dirty="0" err="1">
                          <a:effectLst/>
                          <a:latin typeface="Times New Roman"/>
                          <a:ea typeface="Arial"/>
                          <a:cs typeface="Times New Roman"/>
                        </a:rPr>
                        <a:t>anh</a:t>
                      </a:r>
                      <a:r>
                        <a:rPr lang="en-US" sz="1800" dirty="0">
                          <a:effectLst/>
                          <a:latin typeface="Times New Roman"/>
                          <a:ea typeface="Arial"/>
                          <a:cs typeface="Times New Roman"/>
                        </a:rPr>
                        <a:t> </a:t>
                      </a:r>
                      <a:r>
                        <a:rPr lang="en-US" sz="1800" dirty="0" err="1">
                          <a:effectLst/>
                          <a:latin typeface="Times New Roman"/>
                          <a:ea typeface="Arial"/>
                          <a:cs typeface="Times New Roman"/>
                        </a:rPr>
                        <a:t>nên</a:t>
                      </a:r>
                      <a:r>
                        <a:rPr lang="en-US" sz="1800" dirty="0">
                          <a:effectLst/>
                          <a:latin typeface="Times New Roman"/>
                          <a:ea typeface="Arial"/>
                          <a:cs typeface="Times New Roman"/>
                        </a:rPr>
                        <a:t> </a:t>
                      </a:r>
                      <a:r>
                        <a:rPr lang="en-US" sz="1800" dirty="0" err="1">
                          <a:effectLst/>
                          <a:latin typeface="Times New Roman"/>
                          <a:ea typeface="Arial"/>
                          <a:cs typeface="Times New Roman"/>
                        </a:rPr>
                        <a:t>thực</a:t>
                      </a:r>
                      <a:r>
                        <a:rPr lang="en-US" sz="1800" dirty="0">
                          <a:effectLst/>
                          <a:latin typeface="Times New Roman"/>
                          <a:ea typeface="Arial"/>
                          <a:cs typeface="Times New Roman"/>
                        </a:rPr>
                        <a:t> </a:t>
                      </a:r>
                      <a:r>
                        <a:rPr lang="en-US" sz="1800" dirty="0" err="1">
                          <a:effectLst/>
                          <a:latin typeface="Times New Roman"/>
                          <a:ea typeface="Arial"/>
                          <a:cs typeface="Times New Roman"/>
                        </a:rPr>
                        <a:t>hiện</a:t>
                      </a:r>
                      <a:r>
                        <a:rPr lang="en-US" sz="1800" dirty="0">
                          <a:effectLst/>
                          <a:latin typeface="Times New Roman"/>
                          <a:ea typeface="Arial"/>
                          <a:cs typeface="Times New Roman"/>
                        </a:rPr>
                        <a:t> </a:t>
                      </a:r>
                      <a:r>
                        <a:rPr lang="en-US" sz="1800" dirty="0" err="1">
                          <a:effectLst/>
                          <a:latin typeface="Times New Roman"/>
                          <a:ea typeface="Arial"/>
                          <a:cs typeface="Times New Roman"/>
                        </a:rPr>
                        <a:t>nghĩa</a:t>
                      </a:r>
                      <a:r>
                        <a:rPr lang="en-US" sz="1800" dirty="0">
                          <a:effectLst/>
                          <a:latin typeface="Times New Roman"/>
                          <a:ea typeface="Arial"/>
                          <a:cs typeface="Times New Roman"/>
                        </a:rPr>
                        <a:t> </a:t>
                      </a:r>
                      <a:r>
                        <a:rPr lang="en-US" sz="1800" dirty="0" err="1">
                          <a:effectLst/>
                          <a:latin typeface="Times New Roman"/>
                          <a:ea typeface="Arial"/>
                          <a:cs typeface="Times New Roman"/>
                        </a:rPr>
                        <a:t>vụ</a:t>
                      </a:r>
                      <a:r>
                        <a:rPr lang="en-US" sz="1800" dirty="0">
                          <a:effectLst/>
                          <a:latin typeface="Times New Roman"/>
                          <a:ea typeface="Arial"/>
                          <a:cs typeface="Times New Roman"/>
                        </a:rPr>
                        <a:t> </a:t>
                      </a:r>
                      <a:r>
                        <a:rPr lang="en-US" sz="1800" dirty="0" err="1">
                          <a:effectLst/>
                          <a:latin typeface="Times New Roman"/>
                          <a:ea typeface="Arial"/>
                          <a:cs typeface="Times New Roman"/>
                        </a:rPr>
                        <a:t>quân</a:t>
                      </a:r>
                      <a:r>
                        <a:rPr lang="en-US" sz="1800" dirty="0">
                          <a:effectLst/>
                          <a:latin typeface="Times New Roman"/>
                          <a:ea typeface="Arial"/>
                          <a:cs typeface="Times New Roman"/>
                        </a:rPr>
                        <a:t> </a:t>
                      </a:r>
                      <a:r>
                        <a:rPr lang="en-US" sz="1800" dirty="0" err="1">
                          <a:effectLst/>
                          <a:latin typeface="Times New Roman"/>
                          <a:ea typeface="Arial"/>
                          <a:cs typeface="Times New Roman"/>
                        </a:rPr>
                        <a:t>sự</a:t>
                      </a:r>
                      <a:r>
                        <a:rPr lang="en-US" sz="1800" dirty="0">
                          <a:effectLst/>
                          <a:latin typeface="Times New Roman"/>
                          <a:ea typeface="Arial"/>
                          <a:cs typeface="Times New Roman"/>
                        </a:rPr>
                        <a:t>.</a:t>
                      </a:r>
                      <a:endParaRPr lang="en-US" sz="1800" dirty="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5199">
                <a:tc>
                  <a:txBody>
                    <a:bodyPr/>
                    <a:lstStyle/>
                    <a:p>
                      <a:pPr algn="just">
                        <a:lnSpc>
                          <a:spcPct val="115000"/>
                        </a:lnSpc>
                        <a:spcAft>
                          <a:spcPts val="500"/>
                        </a:spcAft>
                        <a:tabLst>
                          <a:tab pos="424180" algn="l"/>
                        </a:tabLst>
                      </a:pPr>
                      <a:r>
                        <a:rPr lang="en-US" sz="1800" dirty="0">
                          <a:effectLst/>
                          <a:latin typeface="Times New Roman"/>
                          <a:ea typeface="Arial"/>
                          <a:cs typeface="Times New Roman"/>
                        </a:rPr>
                        <a:t>7. </a:t>
                      </a:r>
                      <a:r>
                        <a:rPr lang="en-US" sz="1800" b="1" dirty="0" err="1">
                          <a:effectLst/>
                          <a:latin typeface="Times New Roman"/>
                          <a:ea typeface="Arial"/>
                          <a:cs typeface="Times New Roman"/>
                        </a:rPr>
                        <a:t>Nhà</a:t>
                      </a:r>
                      <a:r>
                        <a:rPr lang="en-US" sz="1800" b="1" dirty="0">
                          <a:effectLst/>
                          <a:latin typeface="Times New Roman"/>
                          <a:ea typeface="Arial"/>
                          <a:cs typeface="Times New Roman"/>
                        </a:rPr>
                        <a:t> </a:t>
                      </a:r>
                      <a:r>
                        <a:rPr lang="en-US" sz="1800" b="1" dirty="0" err="1">
                          <a:effectLst/>
                          <a:latin typeface="Times New Roman"/>
                          <a:ea typeface="Arial"/>
                          <a:cs typeface="Times New Roman"/>
                        </a:rPr>
                        <a:t>trường</a:t>
                      </a:r>
                      <a:r>
                        <a:rPr lang="en-US" sz="1800" b="1" dirty="0">
                          <a:effectLst/>
                          <a:latin typeface="Times New Roman"/>
                          <a:ea typeface="Arial"/>
                          <a:cs typeface="Times New Roman"/>
                        </a:rPr>
                        <a:t> </a:t>
                      </a:r>
                      <a:r>
                        <a:rPr lang="en-US" sz="1800" b="1" dirty="0" err="1">
                          <a:effectLst/>
                          <a:latin typeface="Times New Roman"/>
                          <a:ea typeface="Arial"/>
                          <a:cs typeface="Times New Roman"/>
                        </a:rPr>
                        <a:t>tổ</a:t>
                      </a:r>
                      <a:r>
                        <a:rPr lang="en-US" sz="1800" b="1" dirty="0">
                          <a:effectLst/>
                          <a:latin typeface="Times New Roman"/>
                          <a:ea typeface="Arial"/>
                          <a:cs typeface="Times New Roman"/>
                        </a:rPr>
                        <a:t> </a:t>
                      </a:r>
                      <a:r>
                        <a:rPr lang="en-US" sz="1800" b="1" dirty="0" err="1">
                          <a:effectLst/>
                          <a:latin typeface="Times New Roman"/>
                          <a:ea typeface="Arial"/>
                          <a:cs typeface="Times New Roman"/>
                        </a:rPr>
                        <a:t>chức</a:t>
                      </a:r>
                      <a:r>
                        <a:rPr lang="en-US" sz="1800" b="1" dirty="0">
                          <a:effectLst/>
                          <a:latin typeface="Times New Roman"/>
                          <a:ea typeface="Arial"/>
                          <a:cs typeface="Times New Roman"/>
                        </a:rPr>
                        <a:t> </a:t>
                      </a:r>
                      <a:r>
                        <a:rPr lang="en-US" sz="1800" b="1" dirty="0" err="1">
                          <a:effectLst/>
                          <a:latin typeface="Times New Roman"/>
                          <a:ea typeface="Arial"/>
                          <a:cs typeface="Times New Roman"/>
                        </a:rPr>
                        <a:t>lấy</a:t>
                      </a:r>
                      <a:r>
                        <a:rPr lang="en-US" sz="1800" b="1" dirty="0">
                          <a:effectLst/>
                          <a:latin typeface="Times New Roman"/>
                          <a:ea typeface="Arial"/>
                          <a:cs typeface="Times New Roman"/>
                        </a:rPr>
                        <a:t> ý </a:t>
                      </a:r>
                      <a:r>
                        <a:rPr lang="en-US" sz="1800" b="1" dirty="0" err="1">
                          <a:effectLst/>
                          <a:latin typeface="Times New Roman"/>
                          <a:ea typeface="Arial"/>
                          <a:cs typeface="Times New Roman"/>
                        </a:rPr>
                        <a:t>kiến</a:t>
                      </a:r>
                      <a:r>
                        <a:rPr lang="en-US" sz="1800" b="1" dirty="0">
                          <a:effectLst/>
                          <a:latin typeface="Times New Roman"/>
                          <a:ea typeface="Arial"/>
                          <a:cs typeface="Times New Roman"/>
                        </a:rPr>
                        <a:t> </a:t>
                      </a:r>
                      <a:r>
                        <a:rPr lang="en-US" sz="1800" b="1" dirty="0" err="1">
                          <a:effectLst/>
                          <a:latin typeface="Times New Roman"/>
                          <a:ea typeface="Arial"/>
                          <a:cs typeface="Times New Roman"/>
                        </a:rPr>
                        <a:t>của</a:t>
                      </a:r>
                      <a:r>
                        <a:rPr lang="en-US" sz="1800" b="1" dirty="0">
                          <a:effectLst/>
                          <a:latin typeface="Times New Roman"/>
                          <a:ea typeface="Arial"/>
                          <a:cs typeface="Times New Roman"/>
                        </a:rPr>
                        <a:t> </a:t>
                      </a:r>
                      <a:r>
                        <a:rPr lang="en-US" sz="1800" b="1" dirty="0" err="1">
                          <a:effectLst/>
                          <a:latin typeface="Times New Roman"/>
                          <a:ea typeface="Arial"/>
                          <a:cs typeface="Times New Roman"/>
                        </a:rPr>
                        <a:t>học</a:t>
                      </a:r>
                      <a:r>
                        <a:rPr lang="en-US" sz="1800" b="1" dirty="0">
                          <a:effectLst/>
                          <a:latin typeface="Times New Roman"/>
                          <a:ea typeface="Arial"/>
                          <a:cs typeface="Times New Roman"/>
                        </a:rPr>
                        <a:t> </a:t>
                      </a:r>
                      <a:r>
                        <a:rPr lang="en-US" sz="1800" b="1" dirty="0" err="1">
                          <a:effectLst/>
                          <a:latin typeface="Times New Roman"/>
                          <a:ea typeface="Arial"/>
                          <a:cs typeface="Times New Roman"/>
                        </a:rPr>
                        <a:t>sinh</a:t>
                      </a:r>
                      <a:r>
                        <a:rPr lang="en-US" sz="1800" b="1" dirty="0">
                          <a:effectLst/>
                          <a:latin typeface="Times New Roman"/>
                          <a:ea typeface="Arial"/>
                          <a:cs typeface="Times New Roman"/>
                        </a:rPr>
                        <a:t> </a:t>
                      </a:r>
                      <a:r>
                        <a:rPr lang="en-US" sz="1800" b="1" dirty="0" err="1">
                          <a:effectLst/>
                          <a:latin typeface="Times New Roman"/>
                          <a:ea typeface="Arial"/>
                          <a:cs typeface="Times New Roman"/>
                        </a:rPr>
                        <a:t>nhưng</a:t>
                      </a:r>
                      <a:r>
                        <a:rPr lang="en-US" sz="1800" b="1" dirty="0">
                          <a:effectLst/>
                          <a:latin typeface="Times New Roman"/>
                          <a:ea typeface="Arial"/>
                          <a:cs typeface="Times New Roman"/>
                        </a:rPr>
                        <a:t> Trang </a:t>
                      </a:r>
                      <a:r>
                        <a:rPr lang="en-US" sz="1800" b="1" dirty="0" err="1">
                          <a:effectLst/>
                          <a:latin typeface="Times New Roman"/>
                          <a:ea typeface="Arial"/>
                          <a:cs typeface="Times New Roman"/>
                        </a:rPr>
                        <a:t>không</a:t>
                      </a:r>
                      <a:r>
                        <a:rPr lang="en-US" sz="1800" b="1" dirty="0">
                          <a:effectLst/>
                          <a:latin typeface="Times New Roman"/>
                          <a:ea typeface="Arial"/>
                          <a:cs typeface="Times New Roman"/>
                        </a:rPr>
                        <a:t> </a:t>
                      </a:r>
                      <a:r>
                        <a:rPr lang="en-US" sz="1800" b="1" dirty="0" err="1">
                          <a:effectLst/>
                          <a:latin typeface="Times New Roman"/>
                          <a:ea typeface="Arial"/>
                          <a:cs typeface="Times New Roman"/>
                        </a:rPr>
                        <a:t>tham</a:t>
                      </a:r>
                      <a:r>
                        <a:rPr lang="en-US" sz="1800" b="1" dirty="0">
                          <a:effectLst/>
                          <a:latin typeface="Times New Roman"/>
                          <a:ea typeface="Arial"/>
                          <a:cs typeface="Times New Roman"/>
                        </a:rPr>
                        <a:t> </a:t>
                      </a:r>
                      <a:r>
                        <a:rPr lang="en-US" sz="1800" b="1" dirty="0" err="1">
                          <a:effectLst/>
                          <a:latin typeface="Times New Roman"/>
                          <a:ea typeface="Arial"/>
                          <a:cs typeface="Times New Roman"/>
                        </a:rPr>
                        <a:t>gia</a:t>
                      </a:r>
                      <a:r>
                        <a:rPr lang="en-US" sz="1800" b="1" dirty="0">
                          <a:effectLst/>
                          <a:latin typeface="Times New Roman"/>
                          <a:ea typeface="Arial"/>
                          <a:cs typeface="Times New Roman"/>
                        </a:rPr>
                        <a:t> </a:t>
                      </a:r>
                      <a:r>
                        <a:rPr lang="en-US" sz="1800" b="1" dirty="0" err="1">
                          <a:effectLst/>
                          <a:latin typeface="Times New Roman"/>
                          <a:ea typeface="Arial"/>
                          <a:cs typeface="Times New Roman"/>
                        </a:rPr>
                        <a:t>vì</a:t>
                      </a:r>
                      <a:r>
                        <a:rPr lang="en-US" sz="1800" b="1" dirty="0">
                          <a:effectLst/>
                          <a:latin typeface="Times New Roman"/>
                          <a:ea typeface="Arial"/>
                          <a:cs typeface="Times New Roman"/>
                        </a:rPr>
                        <a:t> </a:t>
                      </a:r>
                      <a:r>
                        <a:rPr lang="en-US" sz="1800" b="1" dirty="0" err="1">
                          <a:effectLst/>
                          <a:latin typeface="Times New Roman"/>
                          <a:ea typeface="Arial"/>
                          <a:cs typeface="Times New Roman"/>
                        </a:rPr>
                        <a:t>cho</a:t>
                      </a:r>
                      <a:r>
                        <a:rPr lang="en-US" sz="1800" b="1" dirty="0">
                          <a:effectLst/>
                          <a:latin typeface="Times New Roman"/>
                          <a:ea typeface="Arial"/>
                          <a:cs typeface="Times New Roman"/>
                        </a:rPr>
                        <a:t> </a:t>
                      </a:r>
                      <a:r>
                        <a:rPr lang="en-US" sz="1800" b="1" dirty="0" err="1">
                          <a:effectLst/>
                          <a:latin typeface="Times New Roman"/>
                          <a:ea typeface="Arial"/>
                          <a:cs typeface="Times New Roman"/>
                        </a:rPr>
                        <a:t>rằng</a:t>
                      </a:r>
                      <a:r>
                        <a:rPr lang="en-US" sz="1800" b="1" dirty="0">
                          <a:effectLst/>
                          <a:latin typeface="Times New Roman"/>
                          <a:ea typeface="Arial"/>
                          <a:cs typeface="Times New Roman"/>
                        </a:rPr>
                        <a:t> ý </a:t>
                      </a:r>
                      <a:r>
                        <a:rPr lang="en-US" sz="1800" b="1" dirty="0" err="1">
                          <a:effectLst/>
                          <a:latin typeface="Times New Roman"/>
                          <a:ea typeface="Arial"/>
                          <a:cs typeface="Times New Roman"/>
                        </a:rPr>
                        <a:t>kiến</a:t>
                      </a:r>
                      <a:r>
                        <a:rPr lang="en-US" sz="1800" b="1" dirty="0">
                          <a:effectLst/>
                          <a:latin typeface="Times New Roman"/>
                          <a:ea typeface="Arial"/>
                          <a:cs typeface="Times New Roman"/>
                        </a:rPr>
                        <a:t> </a:t>
                      </a:r>
                      <a:r>
                        <a:rPr lang="en-US" sz="1800" b="1" dirty="0" err="1">
                          <a:effectLst/>
                          <a:latin typeface="Times New Roman"/>
                          <a:ea typeface="Arial"/>
                          <a:cs typeface="Times New Roman"/>
                        </a:rPr>
                        <a:t>của</a:t>
                      </a:r>
                      <a:r>
                        <a:rPr lang="en-US" sz="1800" b="1" dirty="0">
                          <a:effectLst/>
                          <a:latin typeface="Times New Roman"/>
                          <a:ea typeface="Arial"/>
                          <a:cs typeface="Times New Roman"/>
                        </a:rPr>
                        <a:t> </a:t>
                      </a:r>
                      <a:r>
                        <a:rPr lang="en-US" sz="1800" b="1" dirty="0" err="1">
                          <a:effectLst/>
                          <a:latin typeface="Times New Roman"/>
                          <a:ea typeface="Arial"/>
                          <a:cs typeface="Times New Roman"/>
                        </a:rPr>
                        <a:t>trẻ</a:t>
                      </a:r>
                      <a:r>
                        <a:rPr lang="en-US" sz="1800" b="1" dirty="0">
                          <a:effectLst/>
                          <a:latin typeface="Times New Roman"/>
                          <a:ea typeface="Arial"/>
                          <a:cs typeface="Times New Roman"/>
                        </a:rPr>
                        <a:t> </a:t>
                      </a:r>
                      <a:r>
                        <a:rPr lang="en-US" sz="1800" b="1" dirty="0" err="1">
                          <a:effectLst/>
                          <a:latin typeface="Times New Roman"/>
                          <a:ea typeface="Arial"/>
                          <a:cs typeface="Times New Roman"/>
                        </a:rPr>
                        <a:t>em</a:t>
                      </a:r>
                      <a:r>
                        <a:rPr lang="en-US" sz="1800" b="1" dirty="0">
                          <a:effectLst/>
                          <a:latin typeface="Times New Roman"/>
                          <a:ea typeface="Arial"/>
                          <a:cs typeface="Times New Roman"/>
                        </a:rPr>
                        <a:t> </a:t>
                      </a:r>
                      <a:r>
                        <a:rPr lang="en-US" sz="1800" b="1" dirty="0" err="1">
                          <a:effectLst/>
                          <a:latin typeface="Times New Roman"/>
                          <a:ea typeface="Arial"/>
                          <a:cs typeface="Times New Roman"/>
                        </a:rPr>
                        <a:t>sẽ</a:t>
                      </a:r>
                      <a:r>
                        <a:rPr lang="en-US" sz="1800" b="1" dirty="0">
                          <a:effectLst/>
                          <a:latin typeface="Times New Roman"/>
                          <a:ea typeface="Arial"/>
                          <a:cs typeface="Times New Roman"/>
                        </a:rPr>
                        <a:t> </a:t>
                      </a:r>
                      <a:r>
                        <a:rPr lang="en-US" sz="1800" b="1" dirty="0" err="1">
                          <a:effectLst/>
                          <a:latin typeface="Times New Roman"/>
                          <a:ea typeface="Arial"/>
                          <a:cs typeface="Times New Roman"/>
                        </a:rPr>
                        <a:t>không</a:t>
                      </a:r>
                      <a:r>
                        <a:rPr lang="en-US" sz="1800" b="1" dirty="0">
                          <a:effectLst/>
                          <a:latin typeface="Times New Roman"/>
                          <a:ea typeface="Arial"/>
                          <a:cs typeface="Times New Roman"/>
                        </a:rPr>
                        <a:t> </a:t>
                      </a:r>
                      <a:r>
                        <a:rPr lang="en-US" sz="1800" b="1" dirty="0" err="1">
                          <a:effectLst/>
                          <a:latin typeface="Times New Roman"/>
                          <a:ea typeface="Arial"/>
                          <a:cs typeface="Times New Roman"/>
                        </a:rPr>
                        <a:t>được</a:t>
                      </a:r>
                      <a:r>
                        <a:rPr lang="en-US" sz="1800" b="1" dirty="0">
                          <a:effectLst/>
                          <a:latin typeface="Times New Roman"/>
                          <a:ea typeface="Arial"/>
                          <a:cs typeface="Times New Roman"/>
                        </a:rPr>
                        <a:t> </a:t>
                      </a:r>
                      <a:r>
                        <a:rPr lang="en-US" sz="1800" b="1" dirty="0" err="1">
                          <a:effectLst/>
                          <a:latin typeface="Times New Roman"/>
                          <a:ea typeface="Arial"/>
                          <a:cs typeface="Times New Roman"/>
                        </a:rPr>
                        <a:t>thực</a:t>
                      </a:r>
                      <a:r>
                        <a:rPr lang="en-US" sz="1800" b="1" dirty="0">
                          <a:effectLst/>
                          <a:latin typeface="Times New Roman"/>
                          <a:ea typeface="Arial"/>
                          <a:cs typeface="Times New Roman"/>
                        </a:rPr>
                        <a:t> </a:t>
                      </a:r>
                      <a:r>
                        <a:rPr lang="en-US" sz="1800" b="1" dirty="0" err="1">
                          <a:effectLst/>
                          <a:latin typeface="Times New Roman"/>
                          <a:ea typeface="Arial"/>
                          <a:cs typeface="Times New Roman"/>
                        </a:rPr>
                        <a:t>hiện</a:t>
                      </a:r>
                      <a:r>
                        <a:rPr lang="en-US" sz="1800" b="1" dirty="0">
                          <a:effectLst/>
                          <a:latin typeface="Times New Roman"/>
                          <a:ea typeface="Arial"/>
                          <a:cs typeface="Times New Roman"/>
                        </a:rPr>
                        <a:t>.</a:t>
                      </a:r>
                      <a:endParaRPr lang="en-US" sz="1800" b="1" dirty="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3412">
                <a:tc>
                  <a:txBody>
                    <a:bodyPr/>
                    <a:lstStyle/>
                    <a:p>
                      <a:pPr algn="just">
                        <a:lnSpc>
                          <a:spcPct val="115000"/>
                        </a:lnSpc>
                        <a:spcAft>
                          <a:spcPts val="0"/>
                        </a:spcAft>
                        <a:tabLst>
                          <a:tab pos="424180" algn="l"/>
                        </a:tabLst>
                      </a:pPr>
                      <a:r>
                        <a:rPr lang="en-US" sz="1800" dirty="0">
                          <a:effectLst/>
                          <a:latin typeface="Times New Roman"/>
                          <a:ea typeface="Arial"/>
                          <a:cs typeface="Times New Roman"/>
                        </a:rPr>
                        <a:t>8. </a:t>
                      </a:r>
                      <a:r>
                        <a:rPr lang="en-US" sz="1800" b="1" dirty="0" err="1">
                          <a:effectLst/>
                          <a:latin typeface="Times New Roman"/>
                          <a:ea typeface="Arial"/>
                          <a:cs typeface="Times New Roman"/>
                        </a:rPr>
                        <a:t>Hùng</a:t>
                      </a:r>
                      <a:r>
                        <a:rPr lang="en-US" sz="1800" b="1" dirty="0">
                          <a:effectLst/>
                          <a:latin typeface="Times New Roman"/>
                          <a:ea typeface="Arial"/>
                          <a:cs typeface="Times New Roman"/>
                        </a:rPr>
                        <a:t> </a:t>
                      </a:r>
                      <a:r>
                        <a:rPr lang="en-US" sz="1800" b="1" dirty="0" err="1">
                          <a:effectLst/>
                          <a:latin typeface="Times New Roman"/>
                          <a:ea typeface="Arial"/>
                          <a:cs typeface="Times New Roman"/>
                        </a:rPr>
                        <a:t>luôn</a:t>
                      </a:r>
                      <a:r>
                        <a:rPr lang="en-US" sz="1800" b="1" dirty="0">
                          <a:effectLst/>
                          <a:latin typeface="Times New Roman"/>
                          <a:ea typeface="Arial"/>
                          <a:cs typeface="Times New Roman"/>
                        </a:rPr>
                        <a:t> </a:t>
                      </a:r>
                      <a:r>
                        <a:rPr lang="en-US" sz="1800" b="1" dirty="0" err="1">
                          <a:effectLst/>
                          <a:latin typeface="Times New Roman"/>
                          <a:ea typeface="Arial"/>
                          <a:cs typeface="Times New Roman"/>
                        </a:rPr>
                        <a:t>tích</a:t>
                      </a:r>
                      <a:r>
                        <a:rPr lang="en-US" sz="1800" b="1" dirty="0">
                          <a:effectLst/>
                          <a:latin typeface="Times New Roman"/>
                          <a:ea typeface="Arial"/>
                          <a:cs typeface="Times New Roman"/>
                        </a:rPr>
                        <a:t> </a:t>
                      </a:r>
                      <a:r>
                        <a:rPr lang="en-US" sz="1800" b="1" dirty="0" err="1">
                          <a:effectLst/>
                          <a:latin typeface="Times New Roman"/>
                          <a:ea typeface="Arial"/>
                          <a:cs typeface="Times New Roman"/>
                        </a:rPr>
                        <a:t>cực</a:t>
                      </a:r>
                      <a:r>
                        <a:rPr lang="en-US" sz="1800" b="1" dirty="0">
                          <a:effectLst/>
                          <a:latin typeface="Times New Roman"/>
                          <a:ea typeface="Arial"/>
                          <a:cs typeface="Times New Roman"/>
                        </a:rPr>
                        <a:t> </a:t>
                      </a:r>
                      <a:r>
                        <a:rPr lang="en-US" sz="1800" b="1" dirty="0" err="1">
                          <a:effectLst/>
                          <a:latin typeface="Times New Roman"/>
                          <a:ea typeface="Arial"/>
                          <a:cs typeface="Times New Roman"/>
                        </a:rPr>
                        <a:t>học</a:t>
                      </a:r>
                      <a:r>
                        <a:rPr lang="en-US" sz="1800" b="1" dirty="0">
                          <a:effectLst/>
                          <a:latin typeface="Times New Roman"/>
                          <a:ea typeface="Arial"/>
                          <a:cs typeface="Times New Roman"/>
                        </a:rPr>
                        <a:t> </a:t>
                      </a:r>
                      <a:r>
                        <a:rPr lang="en-US" sz="1800" b="1" dirty="0" err="1">
                          <a:effectLst/>
                          <a:latin typeface="Times New Roman"/>
                          <a:ea typeface="Arial"/>
                          <a:cs typeface="Times New Roman"/>
                        </a:rPr>
                        <a:t>tập</a:t>
                      </a:r>
                      <a:r>
                        <a:rPr lang="en-US" sz="1800" b="1" dirty="0">
                          <a:effectLst/>
                          <a:latin typeface="Times New Roman"/>
                          <a:ea typeface="Arial"/>
                          <a:cs typeface="Times New Roman"/>
                        </a:rPr>
                        <a:t> </a:t>
                      </a:r>
                      <a:r>
                        <a:rPr lang="en-US" sz="1800" b="1" dirty="0" err="1">
                          <a:effectLst/>
                          <a:latin typeface="Times New Roman"/>
                          <a:ea typeface="Arial"/>
                          <a:cs typeface="Times New Roman"/>
                        </a:rPr>
                        <a:t>và</a:t>
                      </a:r>
                      <a:r>
                        <a:rPr lang="en-US" sz="1800" b="1" dirty="0">
                          <a:effectLst/>
                          <a:latin typeface="Times New Roman"/>
                          <a:ea typeface="Arial"/>
                          <a:cs typeface="Times New Roman"/>
                        </a:rPr>
                        <a:t> </a:t>
                      </a:r>
                      <a:r>
                        <a:rPr lang="en-US" sz="1800" b="1" dirty="0" err="1">
                          <a:effectLst/>
                          <a:latin typeface="Times New Roman"/>
                          <a:ea typeface="Arial"/>
                          <a:cs typeface="Times New Roman"/>
                        </a:rPr>
                        <a:t>rèn</a:t>
                      </a:r>
                      <a:r>
                        <a:rPr lang="en-US" sz="1800" b="1" dirty="0">
                          <a:effectLst/>
                          <a:latin typeface="Times New Roman"/>
                          <a:ea typeface="Arial"/>
                          <a:cs typeface="Times New Roman"/>
                        </a:rPr>
                        <a:t> </a:t>
                      </a:r>
                      <a:r>
                        <a:rPr lang="en-US" sz="1800" b="1" dirty="0" err="1">
                          <a:effectLst/>
                          <a:latin typeface="Times New Roman"/>
                          <a:ea typeface="Arial"/>
                          <a:cs typeface="Times New Roman"/>
                        </a:rPr>
                        <a:t>luyện</a:t>
                      </a:r>
                      <a:r>
                        <a:rPr lang="en-US" sz="1800" b="1" dirty="0">
                          <a:effectLst/>
                          <a:latin typeface="Times New Roman"/>
                          <a:ea typeface="Arial"/>
                          <a:cs typeface="Times New Roman"/>
                        </a:rPr>
                        <a:t> </a:t>
                      </a:r>
                      <a:r>
                        <a:rPr lang="en-US" sz="1800" b="1" dirty="0" err="1">
                          <a:effectLst/>
                          <a:latin typeface="Times New Roman"/>
                          <a:ea typeface="Arial"/>
                          <a:cs typeface="Times New Roman"/>
                        </a:rPr>
                        <a:t>để</a:t>
                      </a:r>
                      <a:r>
                        <a:rPr lang="en-US" sz="1800" b="1" dirty="0">
                          <a:effectLst/>
                          <a:latin typeface="Times New Roman"/>
                          <a:ea typeface="Arial"/>
                          <a:cs typeface="Times New Roman"/>
                        </a:rPr>
                        <a:t> </a:t>
                      </a:r>
                      <a:r>
                        <a:rPr lang="en-US" sz="1800" b="1" dirty="0" err="1">
                          <a:effectLst/>
                          <a:latin typeface="Times New Roman"/>
                          <a:ea typeface="Arial"/>
                          <a:cs typeface="Times New Roman"/>
                        </a:rPr>
                        <a:t>sau</a:t>
                      </a:r>
                      <a:r>
                        <a:rPr lang="en-US" sz="1800" b="1" dirty="0">
                          <a:effectLst/>
                          <a:latin typeface="Times New Roman"/>
                          <a:ea typeface="Arial"/>
                          <a:cs typeface="Times New Roman"/>
                        </a:rPr>
                        <a:t> </a:t>
                      </a:r>
                      <a:r>
                        <a:rPr lang="en-US" sz="1800" b="1" dirty="0" err="1">
                          <a:effectLst/>
                          <a:latin typeface="Times New Roman"/>
                          <a:ea typeface="Arial"/>
                          <a:cs typeface="Times New Roman"/>
                        </a:rPr>
                        <a:t>này</a:t>
                      </a:r>
                      <a:r>
                        <a:rPr lang="en-US" sz="1800" b="1" dirty="0">
                          <a:effectLst/>
                          <a:latin typeface="Times New Roman"/>
                          <a:ea typeface="Arial"/>
                          <a:cs typeface="Times New Roman"/>
                        </a:rPr>
                        <a:t> </a:t>
                      </a:r>
                      <a:r>
                        <a:rPr lang="en-US" sz="1800" b="1" dirty="0" err="1">
                          <a:effectLst/>
                          <a:latin typeface="Times New Roman"/>
                          <a:ea typeface="Arial"/>
                          <a:cs typeface="Times New Roman"/>
                        </a:rPr>
                        <a:t>trở</a:t>
                      </a:r>
                      <a:r>
                        <a:rPr lang="en-US" sz="1800" b="1" dirty="0">
                          <a:effectLst/>
                          <a:latin typeface="Times New Roman"/>
                          <a:ea typeface="Arial"/>
                          <a:cs typeface="Times New Roman"/>
                        </a:rPr>
                        <a:t> </a:t>
                      </a:r>
                      <a:r>
                        <a:rPr lang="en-US" sz="1800" b="1" dirty="0" err="1">
                          <a:effectLst/>
                          <a:latin typeface="Times New Roman"/>
                          <a:ea typeface="Arial"/>
                          <a:cs typeface="Times New Roman"/>
                        </a:rPr>
                        <a:t>thành</a:t>
                      </a:r>
                      <a:r>
                        <a:rPr lang="en-US" sz="1800" b="1" dirty="0">
                          <a:effectLst/>
                          <a:latin typeface="Times New Roman"/>
                          <a:ea typeface="Arial"/>
                          <a:cs typeface="Times New Roman"/>
                        </a:rPr>
                        <a:t> </a:t>
                      </a:r>
                      <a:r>
                        <a:rPr lang="en-US" sz="1800" b="1" dirty="0" err="1">
                          <a:effectLst/>
                          <a:latin typeface="Times New Roman"/>
                          <a:ea typeface="Arial"/>
                          <a:cs typeface="Times New Roman"/>
                        </a:rPr>
                        <a:t>người</a:t>
                      </a:r>
                      <a:r>
                        <a:rPr lang="en-US" sz="1800" b="1" dirty="0">
                          <a:effectLst/>
                          <a:latin typeface="Times New Roman"/>
                          <a:ea typeface="Arial"/>
                          <a:cs typeface="Times New Roman"/>
                        </a:rPr>
                        <a:t> </a:t>
                      </a:r>
                      <a:r>
                        <a:rPr lang="en-US" sz="1800" b="1" dirty="0" err="1">
                          <a:effectLst/>
                          <a:latin typeface="Times New Roman"/>
                          <a:ea typeface="Arial"/>
                          <a:cs typeface="Times New Roman"/>
                        </a:rPr>
                        <a:t>công</a:t>
                      </a:r>
                      <a:r>
                        <a:rPr lang="en-US" sz="1800" b="1" dirty="0">
                          <a:effectLst/>
                          <a:latin typeface="Times New Roman"/>
                          <a:ea typeface="Arial"/>
                          <a:cs typeface="Times New Roman"/>
                        </a:rPr>
                        <a:t> </a:t>
                      </a:r>
                      <a:r>
                        <a:rPr lang="en-US" sz="1800" b="1" dirty="0" err="1">
                          <a:effectLst/>
                          <a:latin typeface="Times New Roman"/>
                          <a:ea typeface="Arial"/>
                          <a:cs typeface="Times New Roman"/>
                        </a:rPr>
                        <a:t>dân</a:t>
                      </a:r>
                      <a:r>
                        <a:rPr lang="en-US" sz="1800" b="1" dirty="0">
                          <a:effectLst/>
                          <a:latin typeface="Times New Roman"/>
                          <a:ea typeface="Arial"/>
                          <a:cs typeface="Times New Roman"/>
                        </a:rPr>
                        <a:t> </a:t>
                      </a:r>
                      <a:r>
                        <a:rPr lang="en-US" sz="1800" b="1" dirty="0" err="1">
                          <a:effectLst/>
                          <a:latin typeface="Times New Roman"/>
                          <a:ea typeface="Arial"/>
                          <a:cs typeface="Times New Roman"/>
                        </a:rPr>
                        <a:t>có</a:t>
                      </a:r>
                      <a:r>
                        <a:rPr lang="en-US" sz="1800" b="1" dirty="0">
                          <a:effectLst/>
                          <a:latin typeface="Times New Roman"/>
                          <a:ea typeface="Arial"/>
                          <a:cs typeface="Times New Roman"/>
                        </a:rPr>
                        <a:t> </a:t>
                      </a:r>
                      <a:r>
                        <a:rPr lang="en-US" sz="1800" b="1" dirty="0" err="1">
                          <a:effectLst/>
                          <a:latin typeface="Times New Roman"/>
                          <a:ea typeface="Arial"/>
                          <a:cs typeface="Times New Roman"/>
                        </a:rPr>
                        <a:t>ích</a:t>
                      </a:r>
                      <a:r>
                        <a:rPr lang="en-US" sz="1800" b="1" dirty="0">
                          <a:effectLst/>
                          <a:latin typeface="Times New Roman"/>
                          <a:ea typeface="Arial"/>
                          <a:cs typeface="Times New Roman"/>
                        </a:rPr>
                        <a:t> </a:t>
                      </a:r>
                      <a:r>
                        <a:rPr lang="en-US" sz="1800" b="1" dirty="0" err="1">
                          <a:effectLst/>
                          <a:latin typeface="Times New Roman"/>
                          <a:ea typeface="Arial"/>
                          <a:cs typeface="Times New Roman"/>
                        </a:rPr>
                        <a:t>cho</a:t>
                      </a:r>
                      <a:r>
                        <a:rPr lang="en-US" sz="1800" b="1" dirty="0">
                          <a:effectLst/>
                          <a:latin typeface="Times New Roman"/>
                          <a:ea typeface="Arial"/>
                          <a:cs typeface="Times New Roman"/>
                        </a:rPr>
                        <a:t> </a:t>
                      </a:r>
                      <a:r>
                        <a:rPr lang="en-US" sz="1800" b="1" dirty="0" err="1">
                          <a:effectLst/>
                          <a:latin typeface="Times New Roman"/>
                          <a:ea typeface="Arial"/>
                          <a:cs typeface="Times New Roman"/>
                        </a:rPr>
                        <a:t>xã</a:t>
                      </a:r>
                      <a:r>
                        <a:rPr lang="en-US" sz="1800" b="1" dirty="0">
                          <a:effectLst/>
                          <a:latin typeface="Times New Roman"/>
                          <a:ea typeface="Arial"/>
                          <a:cs typeface="Times New Roman"/>
                        </a:rPr>
                        <a:t> </a:t>
                      </a:r>
                      <a:r>
                        <a:rPr lang="en-US" sz="1800" b="1" dirty="0" err="1">
                          <a:effectLst/>
                          <a:latin typeface="Times New Roman"/>
                          <a:ea typeface="Arial"/>
                          <a:cs typeface="Times New Roman"/>
                        </a:rPr>
                        <a:t>hội</a:t>
                      </a:r>
                      <a:r>
                        <a:rPr lang="en-US" sz="1800" b="1" dirty="0">
                          <a:effectLst/>
                          <a:latin typeface="Times New Roman"/>
                          <a:ea typeface="Arial"/>
                          <a:cs typeface="Times New Roman"/>
                        </a:rPr>
                        <a:t>.</a:t>
                      </a:r>
                      <a:endParaRPr lang="en-US" sz="1800" b="1" dirty="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 name="Rectangle 9"/>
          <p:cNvSpPr/>
          <p:nvPr/>
        </p:nvSpPr>
        <p:spPr>
          <a:xfrm>
            <a:off x="144378" y="25479"/>
            <a:ext cx="12047622" cy="998094"/>
          </a:xfrm>
          <a:prstGeom prst="rect">
            <a:avLst/>
          </a:prstGeom>
        </p:spPr>
        <p:txBody>
          <a:bodyPr wrap="square">
            <a:spAutoFit/>
          </a:bodyPr>
          <a:lstStyle/>
          <a:p>
            <a:pPr indent="279400" algn="just">
              <a:lnSpc>
                <a:spcPct val="127000"/>
              </a:lnSpc>
            </a:pPr>
            <a:r>
              <a:rPr lang="en-US" b="1" dirty="0">
                <a:solidFill>
                  <a:srgbClr val="0000FF"/>
                </a:solidFill>
                <a:latin typeface="Times New Roman" pitchFamily="18" charset="0"/>
                <a:cs typeface="Times New Roman" pitchFamily="18" charset="0"/>
              </a:rPr>
              <a:t>- </a:t>
            </a:r>
            <a:r>
              <a:rPr lang="vi-VN" b="1" dirty="0">
                <a:solidFill>
                  <a:srgbClr val="0000FF"/>
                </a:solidFill>
                <a:latin typeface="Times New Roman" pitchFamily="18" charset="0"/>
                <a:cs typeface="Times New Roman" pitchFamily="18" charset="0"/>
              </a:rPr>
              <a:t>Em hãy đọc các thông tin, tình huống dưới đây và trả lời câu hỏi</a:t>
            </a:r>
            <a:endParaRPr lang="en-US" b="1" dirty="0">
              <a:solidFill>
                <a:srgbClr val="0000FF"/>
              </a:solidFill>
              <a:latin typeface="Times New Roman" pitchFamily="18" charset="0"/>
              <a:cs typeface="Times New Roman" pitchFamily="18" charset="0"/>
            </a:endParaRPr>
          </a:p>
          <a:p>
            <a:r>
              <a:rPr lang="en-US" b="1" dirty="0">
                <a:solidFill>
                  <a:srgbClr val="0000FF"/>
                </a:solidFill>
                <a:latin typeface="Times New Roman" pitchFamily="18" charset="0"/>
                <a:cs typeface="Times New Roman" pitchFamily="18" charset="0"/>
              </a:rPr>
              <a:t>- Em </a:t>
            </a:r>
            <a:r>
              <a:rPr lang="en-US" b="1" dirty="0" err="1">
                <a:solidFill>
                  <a:srgbClr val="0000FF"/>
                </a:solidFill>
                <a:latin typeface="Times New Roman" pitchFamily="18" charset="0"/>
                <a:cs typeface="Times New Roman" pitchFamily="18" charset="0"/>
              </a:rPr>
              <a:t>hãy</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định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những</a:t>
            </a:r>
            <a:r>
              <a:rPr lang="en-US" b="1" dirty="0">
                <a:solidFill>
                  <a:srgbClr val="0000FF"/>
                </a:solidFill>
                <a:latin typeface="Times New Roman" pitchFamily="18" charset="0"/>
                <a:cs typeface="Times New Roman" pitchFamily="18" charset="0"/>
              </a:rPr>
              <a:t> ai </a:t>
            </a:r>
            <a:r>
              <a:rPr lang="en-US" b="1" dirty="0" err="1">
                <a:solidFill>
                  <a:srgbClr val="0000FF"/>
                </a:solidFill>
                <a:latin typeface="Times New Roman" pitchFamily="18" charset="0"/>
                <a:cs typeface="Times New Roman" pitchFamily="18" charset="0"/>
              </a:rPr>
              <a:t>đã</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thực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hiện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đúng</a:t>
            </a:r>
            <a:r>
              <a:rPr lang="en-US" b="1" dirty="0">
                <a:solidFill>
                  <a:srgbClr val="0000FF"/>
                </a:solidFill>
                <a:latin typeface="Times New Roman" pitchFamily="18" charset="0"/>
                <a:cs typeface="Times New Roman" pitchFamily="18" charset="0"/>
              </a:rPr>
              <a:t>, ai </a:t>
            </a:r>
            <a:r>
              <a:rPr lang="en-US" b="1" dirty="0" err="1">
                <a:solidFill>
                  <a:srgbClr val="0000FF"/>
                </a:solidFill>
                <a:latin typeface="Times New Roman" pitchFamily="18" charset="0"/>
                <a:cs typeface="Times New Roman" pitchFamily="18" charset="0"/>
              </a:rPr>
              <a:t>thực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hiện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chưa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đúng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quyền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và</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nghĩa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vụ</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bản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công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dân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Vì</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sao</a:t>
            </a:r>
            <a:r>
              <a:rPr lang="en-US" b="1" dirty="0">
                <a:solidFill>
                  <a:srgbClr val="0000FF"/>
                </a:solidFill>
                <a:latin typeface="Times New Roman" pitchFamily="18" charset="0"/>
                <a:cs typeface="Times New Roman" pitchFamily="18" charset="0"/>
              </a:rPr>
              <a:t>?</a:t>
            </a:r>
            <a:endParaRPr lang="en-US" i="1" dirty="0">
              <a:solidFill>
                <a:srgbClr val="0000FF"/>
              </a:solidFill>
              <a:latin typeface="Times New Roman" pitchFamily="18" charset="0"/>
              <a:cs typeface="Times New Roman" pitchFamily="18" charset="0"/>
            </a:endParaRPr>
          </a:p>
          <a:p>
            <a:r>
              <a:rPr lang="en-US" b="1" i="1" dirty="0">
                <a:solidFill>
                  <a:srgbClr val="0000FF"/>
                </a:solidFill>
                <a:latin typeface="Times New Roman" pitchFamily="18" charset="0"/>
                <a:cs typeface="Times New Roman" pitchFamily="18" charset="0"/>
              </a:rPr>
              <a:t>-  Em </a:t>
            </a:r>
            <a:r>
              <a:rPr lang="en-US" b="1" i="1" dirty="0" err="1">
                <a:solidFill>
                  <a:srgbClr val="0000FF"/>
                </a:solidFill>
                <a:latin typeface="Times New Roman" pitchFamily="18" charset="0"/>
                <a:cs typeface="Times New Roman" pitchFamily="18" charset="0"/>
              </a:rPr>
              <a:t>đã</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làm</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gì</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để</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thực</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hiện</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đúng</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nghĩa</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vụ</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của</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học</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sinh</a:t>
            </a:r>
            <a:endParaRPr lang="en-US"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92064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5730793"/>
              </p:ext>
            </p:extLst>
          </p:nvPr>
        </p:nvGraphicFramePr>
        <p:xfrm>
          <a:off x="144378" y="948809"/>
          <a:ext cx="11694696" cy="5810819"/>
        </p:xfrm>
        <a:graphic>
          <a:graphicData uri="http://schemas.openxmlformats.org/drawingml/2006/table">
            <a:tbl>
              <a:tblPr firstRow="1" firstCol="1" bandRow="1"/>
              <a:tblGrid>
                <a:gridCol w="3871031">
                  <a:extLst>
                    <a:ext uri="{9D8B030D-6E8A-4147-A177-3AD203B41FA5}">
                      <a16:colId xmlns:a16="http://schemas.microsoft.com/office/drawing/2014/main" val="20000"/>
                    </a:ext>
                  </a:extLst>
                </a:gridCol>
                <a:gridCol w="2405269">
                  <a:extLst>
                    <a:ext uri="{9D8B030D-6E8A-4147-A177-3AD203B41FA5}">
                      <a16:colId xmlns:a16="http://schemas.microsoft.com/office/drawing/2014/main" val="20001"/>
                    </a:ext>
                  </a:extLst>
                </a:gridCol>
                <a:gridCol w="5418396">
                  <a:extLst>
                    <a:ext uri="{9D8B030D-6E8A-4147-A177-3AD203B41FA5}">
                      <a16:colId xmlns:a16="http://schemas.microsoft.com/office/drawing/2014/main" val="20002"/>
                    </a:ext>
                  </a:extLst>
                </a:gridCol>
              </a:tblGrid>
              <a:tr h="456714">
                <a:tc gridSpan="3">
                  <a:txBody>
                    <a:bodyPr/>
                    <a:lstStyle/>
                    <a:p>
                      <a:pPr marL="0" marR="0" algn="ctr">
                        <a:lnSpc>
                          <a:spcPct val="115000"/>
                        </a:lnSpc>
                        <a:spcBef>
                          <a:spcPts val="0"/>
                        </a:spcBef>
                        <a:spcAft>
                          <a:spcPts val="600"/>
                        </a:spcAft>
                      </a:pPr>
                      <a:r>
                        <a:rPr lang="en-US" sz="2000" dirty="0">
                          <a:solidFill>
                            <a:srgbClr val="0000FF"/>
                          </a:solidFill>
                          <a:effectLst/>
                          <a:latin typeface="Times New Roman" pitchFamily="18" charset="0"/>
                          <a:ea typeface="Arial" panose="020B0604020202020204" pitchFamily="34" charset="0"/>
                          <a:cs typeface="Times New Roman" pitchFamily="18" charset="0"/>
                        </a:rPr>
                        <a:t>PHIẾU</a:t>
                      </a:r>
                      <a:r>
                        <a:rPr lang="en-US" sz="2000" baseline="0" dirty="0">
                          <a:solidFill>
                            <a:srgbClr val="0000FF"/>
                          </a:solidFill>
                          <a:effectLst/>
                          <a:latin typeface="Times New Roman" pitchFamily="18" charset="0"/>
                          <a:ea typeface="Arial" panose="020B0604020202020204" pitchFamily="34" charset="0"/>
                          <a:cs typeface="Times New Roman" pitchFamily="18" charset="0"/>
                        </a:rPr>
                        <a:t> HỌC TẬP (</a:t>
                      </a:r>
                      <a:r>
                        <a:rPr lang="en-US" sz="2000" baseline="0" dirty="0" err="1">
                          <a:solidFill>
                            <a:srgbClr val="0000FF"/>
                          </a:solidFill>
                          <a:effectLst/>
                          <a:latin typeface="Times New Roman" pitchFamily="18" charset="0"/>
                          <a:ea typeface="Arial" panose="020B0604020202020204" pitchFamily="34" charset="0"/>
                          <a:cs typeface="Times New Roman" pitchFamily="18" charset="0"/>
                        </a:rPr>
                        <a:t>cặp</a:t>
                      </a:r>
                      <a:r>
                        <a:rPr lang="en-US" sz="2000" baseline="0" dirty="0">
                          <a:solidFill>
                            <a:srgbClr val="0000FF"/>
                          </a:solidFill>
                          <a:effectLst/>
                          <a:latin typeface="Times New Roman" pitchFamily="18" charset="0"/>
                          <a:ea typeface="Arial" panose="020B0604020202020204" pitchFamily="34" charset="0"/>
                          <a:cs typeface="Times New Roman" pitchFamily="18" charset="0"/>
                        </a:rPr>
                        <a:t> </a:t>
                      </a:r>
                      <a:r>
                        <a:rPr lang="en-US" sz="2000" baseline="0" dirty="0" err="1">
                          <a:solidFill>
                            <a:srgbClr val="0000FF"/>
                          </a:solidFill>
                          <a:effectLst/>
                          <a:latin typeface="Times New Roman" pitchFamily="18" charset="0"/>
                          <a:ea typeface="Arial" panose="020B0604020202020204" pitchFamily="34" charset="0"/>
                          <a:cs typeface="Times New Roman" pitchFamily="18" charset="0"/>
                        </a:rPr>
                        <a:t>đôi</a:t>
                      </a:r>
                      <a:r>
                        <a:rPr lang="en-US" sz="2000" baseline="0" dirty="0">
                          <a:solidFill>
                            <a:srgbClr val="0000FF"/>
                          </a:solidFill>
                          <a:effectLst/>
                          <a:latin typeface="Times New Roman" pitchFamily="18" charset="0"/>
                          <a:ea typeface="Arial" panose="020B0604020202020204" pitchFamily="34" charset="0"/>
                          <a:cs typeface="Times New Roman" pitchFamily="18" charset="0"/>
                        </a:rPr>
                        <a:t>)</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433216">
                <a:tc>
                  <a:txBody>
                    <a:bodyPr/>
                    <a:lstStyle/>
                    <a:p>
                      <a:pPr marL="0" marR="0" algn="ctr">
                        <a:lnSpc>
                          <a:spcPct val="115000"/>
                        </a:lnSpc>
                        <a:spcBef>
                          <a:spcPts val="0"/>
                        </a:spcBef>
                        <a:spcAft>
                          <a:spcPts val="600"/>
                        </a:spcAft>
                      </a:pPr>
                      <a:r>
                        <a:rPr lang="en-US" sz="2000" kern="1200" dirty="0">
                          <a:solidFill>
                            <a:schemeClr val="tx1"/>
                          </a:solidFill>
                          <a:effectLst/>
                          <a:latin typeface="Times New Roman" pitchFamily="18" charset="0"/>
                          <a:ea typeface="+mn-ea"/>
                          <a:cs typeface="Times New Roman" pitchFamily="18" charset="0"/>
                        </a:rPr>
                        <a:t>Thông tin/</a:t>
                      </a:r>
                      <a:r>
                        <a:rPr lang="en-US" sz="2000" kern="1200" dirty="0" err="1">
                          <a:solidFill>
                            <a:schemeClr val="tx1"/>
                          </a:solidFill>
                          <a:effectLst/>
                          <a:latin typeface="Times New Roman" pitchFamily="18" charset="0"/>
                          <a:ea typeface="+mn-ea"/>
                          <a:cs typeface="Times New Roman" pitchFamily="18" charset="0"/>
                        </a:rPr>
                        <a:t>tình</a:t>
                      </a:r>
                      <a:r>
                        <a:rPr lang="en-US" sz="2000" kern="1200" dirty="0">
                          <a:solidFill>
                            <a:schemeClr val="tx1"/>
                          </a:solidFill>
                          <a:effectLst/>
                          <a:latin typeface="Times New Roman" pitchFamily="18" charset="0"/>
                          <a:ea typeface="+mn-ea"/>
                          <a:cs typeface="Times New Roman" pitchFamily="18" charset="0"/>
                        </a:rPr>
                        <a:t> </a:t>
                      </a:r>
                      <a:r>
                        <a:rPr lang="en-US" sz="2000" kern="1200" dirty="0" err="1">
                          <a:solidFill>
                            <a:schemeClr val="tx1"/>
                          </a:solidFill>
                          <a:effectLst/>
                          <a:latin typeface="Times New Roman" pitchFamily="18" charset="0"/>
                          <a:ea typeface="+mn-ea"/>
                          <a:cs typeface="Times New Roman" pitchFamily="18" charset="0"/>
                        </a:rPr>
                        <a:t>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0"/>
                        </a:spcAft>
                      </a:pPr>
                      <a:r>
                        <a:rPr lang="vi-VN" sz="2000" dirty="0">
                          <a:effectLst/>
                          <a:latin typeface="Times New Roman" pitchFamily="18" charset="0"/>
                          <a:ea typeface="Times New Roman"/>
                          <a:cs typeface="Times New Roman" pitchFamily="18" charset="0"/>
                        </a:rPr>
                        <a:t>Thực hiện (ghi Tốt hoặc Ch</a:t>
                      </a:r>
                      <a:r>
                        <a:rPr lang="en-US" sz="2000" dirty="0" err="1">
                          <a:effectLst/>
                          <a:latin typeface="Times New Roman" pitchFamily="18" charset="0"/>
                          <a:ea typeface="Times New Roman"/>
                          <a:cs typeface="Times New Roman" pitchFamily="18" charset="0"/>
                        </a:rPr>
                        <a:t>ưa</a:t>
                      </a:r>
                      <a:r>
                        <a:rPr lang="vi-VN" sz="2000" dirty="0">
                          <a:effectLst/>
                          <a:latin typeface="Times New Roman" pitchFamily="18" charset="0"/>
                          <a:ea typeface="Times New Roman"/>
                          <a:cs typeface="Times New Roman" pitchFamily="18" charset="0"/>
                        </a:rPr>
                        <a:t> tốt)</a:t>
                      </a:r>
                      <a:endParaRPr lang="en-US" sz="2000" dirty="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dirty="0">
                          <a:effectLst/>
                          <a:latin typeface="Times New Roman" pitchFamily="18" charset="0"/>
                          <a:ea typeface="Times New Roman"/>
                          <a:cs typeface="Times New Roman" pitchFamily="18" charset="0"/>
                        </a:rPr>
                        <a:t>Giải thích</a:t>
                      </a:r>
                      <a:endParaRPr lang="en-US" sz="2000" dirty="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32135">
                <a:tc>
                  <a:txBody>
                    <a:bodyPr/>
                    <a:lstStyle/>
                    <a:p>
                      <a:pPr algn="just">
                        <a:lnSpc>
                          <a:spcPct val="115000"/>
                        </a:lnSpc>
                        <a:spcAft>
                          <a:spcPts val="400"/>
                        </a:spcAft>
                        <a:tabLst>
                          <a:tab pos="276225" algn="l"/>
                        </a:tabLst>
                      </a:pPr>
                      <a:r>
                        <a:rPr lang="en-US" sz="2000" dirty="0">
                          <a:effectLst/>
                          <a:latin typeface="Times New Roman" pitchFamily="18" charset="0"/>
                          <a:ea typeface="Arial"/>
                          <a:cs typeface="Times New Roman" pitchFamily="18" charset="0"/>
                        </a:rPr>
                        <a:t>1.</a:t>
                      </a:r>
                      <a:r>
                        <a:rPr lang="en-US" sz="2000" b="1" dirty="0">
                          <a:effectLst/>
                          <a:latin typeface="Times New Roman" pitchFamily="18" charset="0"/>
                          <a:ea typeface="Arial"/>
                          <a:cs typeface="Times New Roman" pitchFamily="18" charset="0"/>
                        </a:rPr>
                        <a:t>Hương </a:t>
                      </a:r>
                      <a:r>
                        <a:rPr lang="en-US" sz="2000" dirty="0" err="1">
                          <a:effectLst/>
                          <a:latin typeface="Times New Roman" pitchFamily="18" charset="0"/>
                          <a:ea typeface="Arial"/>
                          <a:cs typeface="Times New Roman" pitchFamily="18" charset="0"/>
                        </a:rPr>
                        <a:t>là</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học</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sinh</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lớp</a:t>
                      </a:r>
                      <a:r>
                        <a:rPr lang="en-US" sz="2000" dirty="0">
                          <a:effectLst/>
                          <a:latin typeface="Times New Roman" pitchFamily="18" charset="0"/>
                          <a:ea typeface="Arial"/>
                          <a:cs typeface="Times New Roman" pitchFamily="18" charset="0"/>
                        </a:rPr>
                        <a:t> 6, </a:t>
                      </a:r>
                      <a:r>
                        <a:rPr lang="en-US" sz="2000" dirty="0" err="1">
                          <a:effectLst/>
                          <a:latin typeface="Times New Roman" pitchFamily="18" charset="0"/>
                          <a:ea typeface="Arial"/>
                          <a:cs typeface="Times New Roman" pitchFamily="18" charset="0"/>
                        </a:rPr>
                        <a:t>ngoài</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việc</a:t>
                      </a:r>
                      <a:r>
                        <a:rPr lang="en-US" sz="2000"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học</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tốt</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bạn</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còn</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chăm</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chỉ</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lao</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động</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giúp</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đỡ</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bố</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mẹ</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làm</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việc</a:t>
                      </a:r>
                      <a:r>
                        <a:rPr lang="en-US" sz="2000" b="1"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nhà</a:t>
                      </a:r>
                      <a:endParaRPr lang="en-US" sz="2000" dirty="0">
                        <a:effectLst/>
                        <a:latin typeface="Times New Roman" pitchFamily="18" charset="0"/>
                        <a:ea typeface="Arial"/>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2000" dirty="0">
                          <a:effectLst/>
                          <a:latin typeface="Times New Roman" pitchFamily="18" charset="0"/>
                          <a:ea typeface="Courier New" panose="02070309020205020404" pitchFamily="49" charset="0"/>
                          <a:cs typeface="Times New Roman" pitchFamily="18" charset="0"/>
                        </a:rPr>
                        <a:t> </a:t>
                      </a:r>
                      <a:r>
                        <a:rPr lang="en-US" sz="2000" dirty="0" err="1">
                          <a:effectLst/>
                          <a:latin typeface="Times New Roman" pitchFamily="18" charset="0"/>
                          <a:ea typeface="Courier New" panose="02070309020205020404" pitchFamily="49" charset="0"/>
                          <a:cs typeface="Times New Roman" pitchFamily="18" charset="0"/>
                        </a:rPr>
                        <a:t>Tốt</a:t>
                      </a:r>
                      <a:endParaRPr lang="en-US" sz="20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2000">
                          <a:effectLst/>
                          <a:latin typeface="Times New Roman" pitchFamily="18" charset="0"/>
                          <a:ea typeface="Courier New" panose="02070309020205020404" pitchFamily="49" charset="0"/>
                          <a:cs typeface="Times New Roman" pitchFamily="18" charset="0"/>
                        </a:rPr>
                        <a:t> </a:t>
                      </a:r>
                      <a:r>
                        <a:rPr lang="vi-VN" sz="2000" kern="120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20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32135">
                <a:tc>
                  <a:txBody>
                    <a:bodyPr/>
                    <a:lstStyle/>
                    <a:p>
                      <a:pPr algn="just">
                        <a:lnSpc>
                          <a:spcPct val="115000"/>
                        </a:lnSpc>
                        <a:spcAft>
                          <a:spcPts val="400"/>
                        </a:spcAft>
                        <a:tabLst>
                          <a:tab pos="276225" algn="l"/>
                        </a:tabLst>
                      </a:pPr>
                      <a:r>
                        <a:rPr lang="en-US" sz="2000" b="1" dirty="0">
                          <a:effectLst/>
                          <a:latin typeface="Times New Roman" pitchFamily="18" charset="0"/>
                          <a:ea typeface="Arial"/>
                          <a:cs typeface="Times New Roman" pitchFamily="18" charset="0"/>
                        </a:rPr>
                        <a:t>2.Thấy </a:t>
                      </a:r>
                      <a:r>
                        <a:rPr lang="en-US" sz="2000" b="1" dirty="0" err="1">
                          <a:effectLst/>
                          <a:latin typeface="Times New Roman" pitchFamily="18" charset="0"/>
                          <a:ea typeface="Arial"/>
                          <a:cs typeface="Times New Roman" pitchFamily="18" charset="0"/>
                        </a:rPr>
                        <a:t>bác</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lao</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công</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đang</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quét</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dọn</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sân</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trường</a:t>
                      </a:r>
                      <a:r>
                        <a:rPr lang="en-US" sz="2000" b="1" dirty="0">
                          <a:effectLst/>
                          <a:latin typeface="Times New Roman" pitchFamily="18" charset="0"/>
                          <a:ea typeface="Arial"/>
                          <a:cs typeface="Times New Roman" pitchFamily="18" charset="0"/>
                        </a:rPr>
                        <a:t>, Bình </a:t>
                      </a:r>
                      <a:r>
                        <a:rPr lang="en-US" sz="2000" b="1" dirty="0" err="1">
                          <a:effectLst/>
                          <a:latin typeface="Times New Roman" pitchFamily="18" charset="0"/>
                          <a:ea typeface="Arial"/>
                          <a:cs typeface="Times New Roman" pitchFamily="18" charset="0"/>
                        </a:rPr>
                        <a:t>vứt</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luôn</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vỏ</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hộp</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sữa</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xuống</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sân</a:t>
                      </a:r>
                      <a:r>
                        <a:rPr lang="en-US" sz="2000" b="1"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để</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bác</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dọn</a:t>
                      </a:r>
                      <a:r>
                        <a:rPr lang="en-US" sz="2000" dirty="0">
                          <a:effectLst/>
                          <a:latin typeface="Times New Roman" pitchFamily="18" charset="0"/>
                          <a:ea typeface="Arial"/>
                          <a:cs typeface="Times New Roman" pitchFamily="18" charset="0"/>
                        </a:rPr>
                        <a:t>.</a:t>
                      </a: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2000" dirty="0" err="1">
                          <a:effectLst/>
                          <a:latin typeface="Times New Roman" pitchFamily="18" charset="0"/>
                          <a:ea typeface="Arial" panose="020B0604020202020204" pitchFamily="34" charset="0"/>
                          <a:cs typeface="Times New Roman" pitchFamily="18" charset="0"/>
                        </a:rPr>
                        <a:t>Chưa</a:t>
                      </a:r>
                      <a:r>
                        <a:rPr lang="en-US" sz="2000" baseline="0" dirty="0">
                          <a:effectLst/>
                          <a:latin typeface="Times New Roman" pitchFamily="18" charset="0"/>
                          <a:ea typeface="Arial" panose="020B0604020202020204" pitchFamily="34" charset="0"/>
                          <a:cs typeface="Times New Roman" pitchFamily="18" charset="0"/>
                        </a:rPr>
                        <a:t> </a:t>
                      </a:r>
                      <a:r>
                        <a:rPr lang="en-US" sz="2000" baseline="0" dirty="0" err="1">
                          <a:effectLst/>
                          <a:latin typeface="Times New Roman" pitchFamily="18" charset="0"/>
                          <a:ea typeface="Arial" panose="020B0604020202020204" pitchFamily="34" charset="0"/>
                          <a:cs typeface="Times New Roman" pitchFamily="18" charset="0"/>
                        </a:rPr>
                        <a:t>tốt</a:t>
                      </a:r>
                      <a:endParaRPr lang="en-US" sz="20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2000" kern="1200">
                          <a:solidFill>
                            <a:schemeClr val="tx1"/>
                          </a:solidFill>
                          <a:effectLst/>
                          <a:latin typeface="Times New Roman" pitchFamily="18" charset="0"/>
                          <a:ea typeface="+mn-ea"/>
                          <a:cs typeface="Times New Roman" pitchFamily="18" charset="0"/>
                        </a:rPr>
                        <a:t>2/ Công dân có nghĩa vụ tuân theo Hiến pháp và pháp luật; chấp hành những quy tắc sinh hoạt công cộng (trích Điều 46 - Hiến pháp).</a:t>
                      </a:r>
                      <a:endParaRPr lang="en-US" sz="20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32135">
                <a:tc>
                  <a:txBody>
                    <a:bodyPr/>
                    <a:lstStyle/>
                    <a:p>
                      <a:pPr algn="just">
                        <a:lnSpc>
                          <a:spcPct val="115000"/>
                        </a:lnSpc>
                        <a:spcAft>
                          <a:spcPts val="400"/>
                        </a:spcAft>
                        <a:tabLst>
                          <a:tab pos="276225" algn="l"/>
                        </a:tabLst>
                      </a:pPr>
                      <a:r>
                        <a:rPr lang="en-US" sz="2000" dirty="0">
                          <a:effectLst/>
                          <a:latin typeface="Times New Roman" pitchFamily="18" charset="0"/>
                          <a:ea typeface="Arial"/>
                          <a:cs typeface="Times New Roman" pitchFamily="18" charset="0"/>
                        </a:rPr>
                        <a:t>3. </a:t>
                      </a:r>
                      <a:r>
                        <a:rPr lang="en-US" sz="2000" b="1" dirty="0" err="1">
                          <a:effectLst/>
                          <a:latin typeface="Times New Roman" pitchFamily="18" charset="0"/>
                          <a:ea typeface="Arial"/>
                          <a:cs typeface="Times New Roman" pitchFamily="18" charset="0"/>
                        </a:rPr>
                        <a:t>Biết</a:t>
                      </a:r>
                      <a:r>
                        <a:rPr lang="en-US" sz="2000" b="1" dirty="0">
                          <a:effectLst/>
                          <a:latin typeface="Times New Roman" pitchFamily="18" charset="0"/>
                          <a:ea typeface="Arial"/>
                          <a:cs typeface="Times New Roman" pitchFamily="18" charset="0"/>
                        </a:rPr>
                        <a:t> Lan </a:t>
                      </a:r>
                      <a:r>
                        <a:rPr lang="en-US" sz="2000" b="1" dirty="0" err="1">
                          <a:effectLst/>
                          <a:latin typeface="Times New Roman" pitchFamily="18" charset="0"/>
                          <a:ea typeface="Arial"/>
                          <a:cs typeface="Times New Roman" pitchFamily="18" charset="0"/>
                        </a:rPr>
                        <a:t>định</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bóc</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thư</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của</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bạn</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khác</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để</a:t>
                      </a:r>
                      <a:r>
                        <a:rPr lang="en-US" sz="2000" b="1" dirty="0">
                          <a:effectLst/>
                          <a:latin typeface="Times New Roman" pitchFamily="18" charset="0"/>
                          <a:ea typeface="Arial"/>
                          <a:cs typeface="Times New Roman" pitchFamily="18" charset="0"/>
                        </a:rPr>
                        <a:t> </a:t>
                      </a:r>
                      <a:r>
                        <a:rPr lang="en-US" sz="2000" b="1" dirty="0" err="1">
                          <a:effectLst/>
                          <a:latin typeface="Times New Roman" pitchFamily="18" charset="0"/>
                          <a:ea typeface="Arial"/>
                          <a:cs typeface="Times New Roman" pitchFamily="18" charset="0"/>
                        </a:rPr>
                        <a:t>xem</a:t>
                      </a:r>
                      <a:r>
                        <a:rPr lang="en-US" sz="2000" dirty="0">
                          <a:effectLst/>
                          <a:latin typeface="Times New Roman" pitchFamily="18" charset="0"/>
                          <a:ea typeface="Arial"/>
                          <a:cs typeface="Times New Roman" pitchFamily="18" charset="0"/>
                        </a:rPr>
                        <a:t>, Minh </a:t>
                      </a:r>
                      <a:r>
                        <a:rPr lang="en-US" sz="2000" dirty="0" err="1">
                          <a:effectLst/>
                          <a:latin typeface="Times New Roman" pitchFamily="18" charset="0"/>
                          <a:ea typeface="Arial"/>
                          <a:cs typeface="Times New Roman" pitchFamily="18" charset="0"/>
                        </a:rPr>
                        <a:t>đã</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khuyên</a:t>
                      </a:r>
                      <a:r>
                        <a:rPr lang="en-US" sz="2000" dirty="0">
                          <a:effectLst/>
                          <a:latin typeface="Times New Roman" pitchFamily="18" charset="0"/>
                          <a:ea typeface="Arial"/>
                          <a:cs typeface="Times New Roman" pitchFamily="18" charset="0"/>
                        </a:rPr>
                        <a:t> Lan </a:t>
                      </a:r>
                      <a:r>
                        <a:rPr lang="en-US" sz="2000" dirty="0" err="1">
                          <a:effectLst/>
                          <a:latin typeface="Times New Roman" pitchFamily="18" charset="0"/>
                          <a:ea typeface="Arial"/>
                          <a:cs typeface="Times New Roman" pitchFamily="18" charset="0"/>
                        </a:rPr>
                        <a:t>không</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nên</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làm</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như</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vậy</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vì</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sẽ</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xâm</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phạm</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quyền</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bí</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mật</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thư</a:t>
                      </a:r>
                      <a:r>
                        <a:rPr lang="en-US" sz="2000" dirty="0">
                          <a:effectLst/>
                          <a:latin typeface="Times New Roman" pitchFamily="18" charset="0"/>
                          <a:ea typeface="Arial"/>
                          <a:cs typeface="Times New Roman" pitchFamily="18" charset="0"/>
                        </a:rPr>
                        <a:t> </a:t>
                      </a:r>
                      <a:r>
                        <a:rPr lang="en-US" sz="2000" dirty="0" err="1">
                          <a:effectLst/>
                          <a:latin typeface="Times New Roman" pitchFamily="18" charset="0"/>
                          <a:ea typeface="Arial"/>
                          <a:cs typeface="Times New Roman" pitchFamily="18" charset="0"/>
                        </a:rPr>
                        <a:t>tín</a:t>
                      </a:r>
                      <a:r>
                        <a:rPr lang="en-US" sz="2000" dirty="0">
                          <a:effectLst/>
                          <a:latin typeface="Times New Roman" pitchFamily="18" charset="0"/>
                          <a:ea typeface="Arial"/>
                          <a:cs typeface="Times New Roman" pitchFamily="18" charset="0"/>
                        </a:rPr>
                        <a:t>.</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2000" dirty="0" err="1">
                          <a:effectLst/>
                          <a:latin typeface="Times New Roman" pitchFamily="18" charset="0"/>
                          <a:ea typeface="Arial" panose="020B0604020202020204" pitchFamily="34" charset="0"/>
                          <a:cs typeface="Times New Roman" pitchFamily="18" charset="0"/>
                        </a:rPr>
                        <a:t>Chưa</a:t>
                      </a:r>
                      <a:r>
                        <a:rPr lang="en-US" sz="2000" baseline="0" dirty="0">
                          <a:effectLst/>
                          <a:latin typeface="Times New Roman" pitchFamily="18" charset="0"/>
                          <a:ea typeface="Arial" panose="020B0604020202020204" pitchFamily="34" charset="0"/>
                          <a:cs typeface="Times New Roman" pitchFamily="18" charset="0"/>
                        </a:rPr>
                        <a:t> </a:t>
                      </a:r>
                      <a:r>
                        <a:rPr lang="en-US" sz="2000" baseline="0" dirty="0" err="1">
                          <a:effectLst/>
                          <a:latin typeface="Times New Roman" pitchFamily="18" charset="0"/>
                          <a:ea typeface="Arial" panose="020B0604020202020204" pitchFamily="34" charset="0"/>
                          <a:cs typeface="Times New Roman" pitchFamily="18" charset="0"/>
                        </a:rPr>
                        <a:t>tốt</a:t>
                      </a:r>
                      <a:endParaRPr lang="en-US" sz="20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2000" kern="1200" dirty="0">
                          <a:solidFill>
                            <a:schemeClr val="tx1"/>
                          </a:solidFill>
                          <a:effectLst/>
                          <a:latin typeface="Times New Roman" pitchFamily="18" charset="0"/>
                          <a:ea typeface="+mn-ea"/>
                          <a:cs typeface="Times New Roman" pitchFamily="18" charset="0"/>
                        </a:rPr>
                        <a:t>3/ Không ai được bóc mở, kiểm soát, thu giữ trái luật thư tín, điện thoại, điện tín và các hình thức trao đổi thông tin riêng tư của người khác (trích Điều 21- Hiến pháp).</a:t>
                      </a:r>
                      <a:endParaRPr lang="en-US" sz="2000" kern="1200" dirty="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64470">
                <a:tc>
                  <a:txBody>
                    <a:bodyPr/>
                    <a:lstStyle/>
                    <a:p>
                      <a:pPr>
                        <a:lnSpc>
                          <a:spcPct val="107000"/>
                        </a:lnSpc>
                        <a:spcAft>
                          <a:spcPts val="0"/>
                        </a:spcAft>
                      </a:pPr>
                      <a:r>
                        <a:rPr lang="en-US" sz="2000" dirty="0">
                          <a:effectLst/>
                          <a:latin typeface="Times New Roman" pitchFamily="18" charset="0"/>
                          <a:ea typeface="Times New Roman"/>
                          <a:cs typeface="Times New Roman" pitchFamily="18" charset="0"/>
                        </a:rPr>
                        <a:t>4</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Ngày</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nào</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bố</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mẹ</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cũng</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phải</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nhắc</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Thắng</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học</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bài</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nhưng</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bạn</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chỉ</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ôn</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bài</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khi</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sắp</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tới</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kì</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kiểm</a:t>
                      </a:r>
                      <a:r>
                        <a:rPr lang="en-US" sz="2000" b="1" dirty="0">
                          <a:effectLst/>
                          <a:latin typeface="Times New Roman" pitchFamily="18" charset="0"/>
                          <a:ea typeface="Times New Roman"/>
                          <a:cs typeface="Times New Roman" pitchFamily="18" charset="0"/>
                        </a:rPr>
                        <a:t> </a:t>
                      </a:r>
                      <a:r>
                        <a:rPr lang="en-US" sz="2000" b="1" dirty="0" err="1">
                          <a:effectLst/>
                          <a:latin typeface="Times New Roman" pitchFamily="18" charset="0"/>
                          <a:ea typeface="Times New Roman"/>
                          <a:cs typeface="Times New Roman" pitchFamily="18" charset="0"/>
                        </a:rPr>
                        <a:t>tra</a:t>
                      </a:r>
                      <a:r>
                        <a:rPr lang="en-US" sz="2000" b="1" dirty="0">
                          <a:effectLst/>
                          <a:latin typeface="Times New Roman" pitchFamily="18" charset="0"/>
                          <a:ea typeface="Times New Roman"/>
                          <a:cs typeface="Times New Roman" pitchFamily="18" charset="0"/>
                        </a:rPr>
                        <a:t>.</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2000" dirty="0">
                          <a:effectLst/>
                          <a:latin typeface="Times New Roman" pitchFamily="18" charset="0"/>
                          <a:ea typeface="Arial" panose="020B0604020202020204" pitchFamily="34" charset="0"/>
                          <a:cs typeface="Times New Roman" pitchFamily="18" charset="0"/>
                        </a:rPr>
                        <a:t>Chua </a:t>
                      </a:r>
                      <a:r>
                        <a:rPr lang="en-US" sz="2000" dirty="0" err="1">
                          <a:effectLst/>
                          <a:latin typeface="Times New Roman" pitchFamily="18" charset="0"/>
                          <a:ea typeface="Arial" panose="020B0604020202020204" pitchFamily="34" charset="0"/>
                          <a:cs typeface="Times New Roman" pitchFamily="18" charset="0"/>
                        </a:rPr>
                        <a:t>tốt</a:t>
                      </a:r>
                      <a:endParaRPr lang="en-US" sz="20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en-US" sz="2000" kern="1200" dirty="0">
                          <a:solidFill>
                            <a:schemeClr val="tx1"/>
                          </a:solidFill>
                          <a:effectLst/>
                          <a:latin typeface="Times New Roman" pitchFamily="18" charset="0"/>
                          <a:ea typeface="+mn-ea"/>
                          <a:cs typeface="Times New Roman" pitchFamily="18" charset="0"/>
                        </a:rPr>
                        <a:t>4/</a:t>
                      </a:r>
                      <a:r>
                        <a:rPr lang="vi-VN" sz="2000" kern="1200" dirty="0">
                          <a:solidFill>
                            <a:schemeClr val="tx1"/>
                          </a:solidFill>
                          <a:effectLst/>
                          <a:latin typeface="Times New Roman" pitchFamily="18" charset="0"/>
                          <a:ea typeface="+mn-ea"/>
                          <a:cs typeface="Times New Roman" pitchFamily="18" charset="0"/>
                        </a:rPr>
                        <a:t>Học tập, rèn luyện, giữ gìn nền nếp gia đình,</a:t>
                      </a:r>
                      <a:r>
                        <a:rPr lang="en-US" sz="2000" kern="1200" dirty="0">
                          <a:solidFill>
                            <a:schemeClr val="tx1"/>
                          </a:solidFill>
                          <a:effectLst/>
                          <a:latin typeface="Times New Roman" pitchFamily="18" charset="0"/>
                          <a:ea typeface="+mn-ea"/>
                          <a:cs typeface="Times New Roman" pitchFamily="18" charset="0"/>
                        </a:rPr>
                        <a:t>..</a:t>
                      </a:r>
                      <a:r>
                        <a:rPr lang="vi-VN" sz="2000" kern="1200" dirty="0">
                          <a:solidFill>
                            <a:schemeClr val="tx1"/>
                          </a:solidFill>
                          <a:effectLst/>
                          <a:latin typeface="Times New Roman" pitchFamily="18" charset="0"/>
                          <a:ea typeface="+mn-ea"/>
                          <a:cs typeface="Times New Roman" pitchFamily="18" charset="0"/>
                        </a:rPr>
                        <a:t> </a:t>
                      </a:r>
                      <a:r>
                        <a:rPr lang="en-US" sz="2000" kern="1200" dirty="0">
                          <a:solidFill>
                            <a:schemeClr val="tx1"/>
                          </a:solidFill>
                          <a:effectLst/>
                          <a:latin typeface="Times New Roman" pitchFamily="18" charset="0"/>
                          <a:ea typeface="+mn-ea"/>
                          <a:cs typeface="Times New Roman" pitchFamily="18" charset="0"/>
                        </a:rPr>
                        <a:t>(</a:t>
                      </a:r>
                      <a:r>
                        <a:rPr lang="vi-VN" sz="2000" kern="1200" dirty="0">
                          <a:solidFill>
                            <a:schemeClr val="tx1"/>
                          </a:solidFill>
                          <a:effectLst/>
                          <a:latin typeface="Times New Roman" pitchFamily="18" charset="0"/>
                          <a:ea typeface="+mn-ea"/>
                          <a:cs typeface="Times New Roman" pitchFamily="18" charset="0"/>
                        </a:rPr>
                        <a:t>trích Điếu 37 - Luật Trẻ em).</a:t>
                      </a:r>
                      <a:endParaRPr lang="en-US" sz="2000" kern="1200" dirty="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144378" y="25479"/>
            <a:ext cx="12180144" cy="923330"/>
          </a:xfrm>
          <a:prstGeom prst="rect">
            <a:avLst/>
          </a:prstGeom>
        </p:spPr>
        <p:txBody>
          <a:bodyPr wrap="square">
            <a:spAutoFit/>
          </a:bodyPr>
          <a:lstStyle/>
          <a:p>
            <a:pPr indent="279400" algn="just"/>
            <a:r>
              <a:rPr lang="en-US" b="1" dirty="0">
                <a:solidFill>
                  <a:srgbClr val="0000FF"/>
                </a:solidFill>
                <a:latin typeface="Times New Roman" pitchFamily="18" charset="0"/>
                <a:cs typeface="Times New Roman" pitchFamily="18" charset="0"/>
              </a:rPr>
              <a:t>- </a:t>
            </a:r>
            <a:r>
              <a:rPr lang="vi-VN" b="1" dirty="0">
                <a:solidFill>
                  <a:srgbClr val="0000FF"/>
                </a:solidFill>
                <a:latin typeface="Times New Roman" pitchFamily="18" charset="0"/>
                <a:cs typeface="Times New Roman" pitchFamily="18" charset="0"/>
              </a:rPr>
              <a:t>Em hãy đọc các thông tin, tình huống dưới đây và trả lời câu hỏi</a:t>
            </a:r>
            <a:endParaRPr lang="en-US" b="1" dirty="0">
              <a:solidFill>
                <a:srgbClr val="0000FF"/>
              </a:solidFill>
              <a:latin typeface="Times New Roman" pitchFamily="18" charset="0"/>
              <a:cs typeface="Times New Roman" pitchFamily="18" charset="0"/>
            </a:endParaRPr>
          </a:p>
          <a:p>
            <a:r>
              <a:rPr lang="en-US" b="1" dirty="0">
                <a:solidFill>
                  <a:srgbClr val="0000FF"/>
                </a:solidFill>
                <a:latin typeface="Times New Roman" pitchFamily="18" charset="0"/>
                <a:cs typeface="Times New Roman" pitchFamily="18" charset="0"/>
              </a:rPr>
              <a:t>- Em </a:t>
            </a:r>
            <a:r>
              <a:rPr lang="en-US" b="1" dirty="0" err="1">
                <a:solidFill>
                  <a:srgbClr val="0000FF"/>
                </a:solidFill>
                <a:latin typeface="Times New Roman" pitchFamily="18" charset="0"/>
                <a:cs typeface="Times New Roman" pitchFamily="18" charset="0"/>
              </a:rPr>
              <a:t>hãy</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định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những</a:t>
            </a:r>
            <a:r>
              <a:rPr lang="en-US" b="1" dirty="0">
                <a:solidFill>
                  <a:srgbClr val="0000FF"/>
                </a:solidFill>
                <a:latin typeface="Times New Roman" pitchFamily="18" charset="0"/>
                <a:cs typeface="Times New Roman" pitchFamily="18" charset="0"/>
              </a:rPr>
              <a:t> ai </a:t>
            </a:r>
            <a:r>
              <a:rPr lang="en-US" b="1" dirty="0" err="1">
                <a:solidFill>
                  <a:srgbClr val="0000FF"/>
                </a:solidFill>
                <a:latin typeface="Times New Roman" pitchFamily="18" charset="0"/>
                <a:cs typeface="Times New Roman" pitchFamily="18" charset="0"/>
              </a:rPr>
              <a:t>đã</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thực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hiện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đúng</a:t>
            </a:r>
            <a:r>
              <a:rPr lang="en-US" b="1" dirty="0">
                <a:solidFill>
                  <a:srgbClr val="0000FF"/>
                </a:solidFill>
                <a:latin typeface="Times New Roman" pitchFamily="18" charset="0"/>
                <a:cs typeface="Times New Roman" pitchFamily="18" charset="0"/>
              </a:rPr>
              <a:t>, ai </a:t>
            </a:r>
            <a:r>
              <a:rPr lang="en-US" b="1" dirty="0" err="1">
                <a:solidFill>
                  <a:srgbClr val="0000FF"/>
                </a:solidFill>
                <a:latin typeface="Times New Roman" pitchFamily="18" charset="0"/>
                <a:cs typeface="Times New Roman" pitchFamily="18" charset="0"/>
              </a:rPr>
              <a:t>thực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hiện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chưa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đúng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quyền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và</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nghĩa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vụ</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bản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công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dân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Vì</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sao</a:t>
            </a:r>
            <a:r>
              <a:rPr lang="en-US" b="1" dirty="0">
                <a:solidFill>
                  <a:srgbClr val="0000FF"/>
                </a:solidFill>
                <a:latin typeface="Times New Roman" pitchFamily="18" charset="0"/>
                <a:cs typeface="Times New Roman" pitchFamily="18" charset="0"/>
              </a:rPr>
              <a:t>?</a:t>
            </a:r>
            <a:endParaRPr lang="en-US" i="1" dirty="0">
              <a:solidFill>
                <a:srgbClr val="0000FF"/>
              </a:solidFill>
              <a:latin typeface="Times New Roman" pitchFamily="18" charset="0"/>
              <a:cs typeface="Times New Roman" pitchFamily="18" charset="0"/>
            </a:endParaRPr>
          </a:p>
          <a:p>
            <a:r>
              <a:rPr lang="en-US" b="1" i="1" dirty="0">
                <a:solidFill>
                  <a:srgbClr val="0000FF"/>
                </a:solidFill>
                <a:latin typeface="Times New Roman" pitchFamily="18" charset="0"/>
                <a:cs typeface="Times New Roman" pitchFamily="18" charset="0"/>
              </a:rPr>
              <a:t>-  Em </a:t>
            </a:r>
            <a:r>
              <a:rPr lang="en-US" b="1" i="1" dirty="0" err="1">
                <a:solidFill>
                  <a:srgbClr val="0000FF"/>
                </a:solidFill>
                <a:latin typeface="Times New Roman" pitchFamily="18" charset="0"/>
                <a:cs typeface="Times New Roman" pitchFamily="18" charset="0"/>
              </a:rPr>
              <a:t>đã</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làm</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gì</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để</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thực</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hiện</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đúng</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nghĩa</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vụ</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của</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học</a:t>
            </a:r>
            <a:r>
              <a:rPr lang="en-US" b="1" i="1"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sinh</a:t>
            </a:r>
            <a:endParaRPr lang="en-US"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514826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12DC6FB-6FDD-65A6-A9A6-A25BD804ADDA}"/>
              </a:ext>
            </a:extLst>
          </p:cNvPr>
          <p:cNvSpPr>
            <a:spLocks noGrp="1"/>
          </p:cNvSpPr>
          <p:nvPr>
            <p:ph type="ftr" sz="quarter" idx="11"/>
          </p:nvPr>
        </p:nvSpPr>
        <p:spPr/>
        <p:txBody>
          <a:bodyPr/>
          <a:lstStyle/>
          <a:p>
            <a:endParaRPr lang="en-US">
              <a:solidFill>
                <a:prstClr val="black">
                  <a:tint val="75000"/>
                </a:prstClr>
              </a:solidFill>
            </a:endParaRPr>
          </a:p>
        </p:txBody>
      </p:sp>
      <p:graphicFrame>
        <p:nvGraphicFramePr>
          <p:cNvPr id="5" name="Table 4">
            <a:extLst>
              <a:ext uri="{FF2B5EF4-FFF2-40B4-BE49-F238E27FC236}">
                <a16:creationId xmlns:a16="http://schemas.microsoft.com/office/drawing/2014/main" id="{3B27F002-330E-9E91-D7DD-C8BE4CEC36C7}"/>
              </a:ext>
            </a:extLst>
          </p:cNvPr>
          <p:cNvGraphicFramePr>
            <a:graphicFrameLocks noGrp="1"/>
          </p:cNvGraphicFramePr>
          <p:nvPr>
            <p:extLst>
              <p:ext uri="{D42A27DB-BD31-4B8C-83A1-F6EECF244321}">
                <p14:modId xmlns:p14="http://schemas.microsoft.com/office/powerpoint/2010/main" val="2823396304"/>
              </p:ext>
            </p:extLst>
          </p:nvPr>
        </p:nvGraphicFramePr>
        <p:xfrm>
          <a:off x="144378" y="1"/>
          <a:ext cx="12047622" cy="6581043"/>
        </p:xfrm>
        <a:graphic>
          <a:graphicData uri="http://schemas.openxmlformats.org/drawingml/2006/table">
            <a:tbl>
              <a:tblPr firstRow="1" firstCol="1" bandRow="1"/>
              <a:tblGrid>
                <a:gridCol w="4387176">
                  <a:extLst>
                    <a:ext uri="{9D8B030D-6E8A-4147-A177-3AD203B41FA5}">
                      <a16:colId xmlns:a16="http://schemas.microsoft.com/office/drawing/2014/main" val="20000"/>
                    </a:ext>
                  </a:extLst>
                </a:gridCol>
                <a:gridCol w="1505144">
                  <a:extLst>
                    <a:ext uri="{9D8B030D-6E8A-4147-A177-3AD203B41FA5}">
                      <a16:colId xmlns:a16="http://schemas.microsoft.com/office/drawing/2014/main" val="20001"/>
                    </a:ext>
                  </a:extLst>
                </a:gridCol>
                <a:gridCol w="6155302">
                  <a:extLst>
                    <a:ext uri="{9D8B030D-6E8A-4147-A177-3AD203B41FA5}">
                      <a16:colId xmlns:a16="http://schemas.microsoft.com/office/drawing/2014/main" val="20002"/>
                    </a:ext>
                  </a:extLst>
                </a:gridCol>
              </a:tblGrid>
              <a:tr h="412990">
                <a:tc gridSpan="3">
                  <a:txBody>
                    <a:bodyPr/>
                    <a:lstStyle/>
                    <a:p>
                      <a:pPr marL="0" marR="0" algn="ctr">
                        <a:lnSpc>
                          <a:spcPct val="115000"/>
                        </a:lnSpc>
                        <a:spcBef>
                          <a:spcPts val="0"/>
                        </a:spcBef>
                        <a:spcAft>
                          <a:spcPts val="600"/>
                        </a:spcAft>
                      </a:pPr>
                      <a:r>
                        <a:rPr lang="en-US" sz="2000" dirty="0">
                          <a:solidFill>
                            <a:srgbClr val="0000FF"/>
                          </a:solidFill>
                          <a:effectLst/>
                          <a:latin typeface="Times New Roman" pitchFamily="18" charset="0"/>
                          <a:ea typeface="Arial" panose="020B0604020202020204" pitchFamily="34" charset="0"/>
                          <a:cs typeface="Times New Roman" pitchFamily="18" charset="0"/>
                        </a:rPr>
                        <a:t>PHIẾU</a:t>
                      </a:r>
                      <a:r>
                        <a:rPr lang="en-US" sz="2000" baseline="0" dirty="0">
                          <a:solidFill>
                            <a:srgbClr val="0000FF"/>
                          </a:solidFill>
                          <a:effectLst/>
                          <a:latin typeface="Times New Roman" pitchFamily="18" charset="0"/>
                          <a:ea typeface="Arial" panose="020B0604020202020204" pitchFamily="34" charset="0"/>
                          <a:cs typeface="Times New Roman" pitchFamily="18" charset="0"/>
                        </a:rPr>
                        <a:t> HỌC TẬP (</a:t>
                      </a:r>
                      <a:r>
                        <a:rPr lang="en-US" sz="2000" baseline="0" dirty="0" err="1">
                          <a:solidFill>
                            <a:srgbClr val="0000FF"/>
                          </a:solidFill>
                          <a:effectLst/>
                          <a:latin typeface="Times New Roman" pitchFamily="18" charset="0"/>
                          <a:ea typeface="Arial" panose="020B0604020202020204" pitchFamily="34" charset="0"/>
                          <a:cs typeface="Times New Roman" pitchFamily="18" charset="0"/>
                        </a:rPr>
                        <a:t>cặp</a:t>
                      </a:r>
                      <a:r>
                        <a:rPr lang="en-US" sz="2000" baseline="0" dirty="0">
                          <a:solidFill>
                            <a:srgbClr val="0000FF"/>
                          </a:solidFill>
                          <a:effectLst/>
                          <a:latin typeface="Times New Roman" pitchFamily="18" charset="0"/>
                          <a:ea typeface="Arial" panose="020B0604020202020204" pitchFamily="34" charset="0"/>
                          <a:cs typeface="Times New Roman" pitchFamily="18" charset="0"/>
                        </a:rPr>
                        <a:t> </a:t>
                      </a:r>
                      <a:r>
                        <a:rPr lang="en-US" sz="2000" baseline="0" dirty="0" err="1">
                          <a:solidFill>
                            <a:srgbClr val="0000FF"/>
                          </a:solidFill>
                          <a:effectLst/>
                          <a:latin typeface="Times New Roman" pitchFamily="18" charset="0"/>
                          <a:ea typeface="Arial" panose="020B0604020202020204" pitchFamily="34" charset="0"/>
                          <a:cs typeface="Times New Roman" pitchFamily="18" charset="0"/>
                        </a:rPr>
                        <a:t>đôi</a:t>
                      </a:r>
                      <a:r>
                        <a:rPr lang="en-US" sz="2000" baseline="0" dirty="0">
                          <a:solidFill>
                            <a:srgbClr val="0000FF"/>
                          </a:solidFill>
                          <a:effectLst/>
                          <a:latin typeface="Times New Roman" pitchFamily="18" charset="0"/>
                          <a:ea typeface="Arial" panose="020B0604020202020204" pitchFamily="34" charset="0"/>
                          <a:cs typeface="Times New Roman" pitchFamily="18" charset="0"/>
                        </a:rPr>
                        <a:t>)</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63366">
                <a:tc>
                  <a:txBody>
                    <a:bodyPr/>
                    <a:lstStyle/>
                    <a:p>
                      <a:pPr marL="0" marR="0" algn="ctr">
                        <a:lnSpc>
                          <a:spcPct val="115000"/>
                        </a:lnSpc>
                        <a:spcBef>
                          <a:spcPts val="0"/>
                        </a:spcBef>
                        <a:spcAft>
                          <a:spcPts val="600"/>
                        </a:spcAft>
                      </a:pPr>
                      <a:r>
                        <a:rPr lang="en-US" sz="2000" kern="120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0"/>
                        </a:spcAft>
                      </a:pPr>
                      <a:r>
                        <a:rPr lang="vi-VN" sz="2000" dirty="0">
                          <a:effectLst/>
                          <a:latin typeface="Times New Roman" pitchFamily="18" charset="0"/>
                          <a:ea typeface="Times New Roman"/>
                          <a:cs typeface="Times New Roman" pitchFamily="18" charset="0"/>
                        </a:rPr>
                        <a:t>Thực hiện (ghi Tốt hoặc Ch</a:t>
                      </a:r>
                      <a:r>
                        <a:rPr lang="en-US" sz="2000" dirty="0" err="1">
                          <a:effectLst/>
                          <a:latin typeface="Times New Roman" pitchFamily="18" charset="0"/>
                          <a:ea typeface="Times New Roman"/>
                          <a:cs typeface="Times New Roman" pitchFamily="18" charset="0"/>
                        </a:rPr>
                        <a:t>ưa</a:t>
                      </a:r>
                      <a:r>
                        <a:rPr lang="vi-VN" sz="2000" dirty="0">
                          <a:effectLst/>
                          <a:latin typeface="Times New Roman" pitchFamily="18" charset="0"/>
                          <a:ea typeface="Times New Roman"/>
                          <a:cs typeface="Times New Roman" pitchFamily="18" charset="0"/>
                        </a:rPr>
                        <a:t> tốt)</a:t>
                      </a:r>
                      <a:endParaRPr lang="en-US" sz="2000" dirty="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dirty="0">
                          <a:effectLst/>
                          <a:latin typeface="Times New Roman" pitchFamily="18" charset="0"/>
                          <a:ea typeface="Times New Roman"/>
                          <a:cs typeface="Times New Roman" pitchFamily="18" charset="0"/>
                        </a:rPr>
                        <a:t>Giải thích</a:t>
                      </a:r>
                      <a:endParaRPr lang="en-US" sz="2000" dirty="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72135">
                <a:tc>
                  <a:txBody>
                    <a:bodyPr/>
                    <a:lstStyle/>
                    <a:p>
                      <a:pPr>
                        <a:lnSpc>
                          <a:spcPct val="107000"/>
                        </a:lnSpc>
                        <a:spcAft>
                          <a:spcPts val="0"/>
                        </a:spcAft>
                      </a:pPr>
                      <a:r>
                        <a:rPr lang="en-US" sz="1800" dirty="0">
                          <a:effectLst/>
                          <a:latin typeface="Times New Roman" pitchFamily="18" charset="0"/>
                          <a:ea typeface="Times New Roman"/>
                          <a:cs typeface="Times New Roman" pitchFamily="18" charset="0"/>
                        </a:rPr>
                        <a:t>5. </a:t>
                      </a:r>
                      <a:r>
                        <a:rPr lang="en-US" sz="1800" dirty="0" err="1">
                          <a:effectLst/>
                          <a:latin typeface="Times New Roman" pitchFamily="18" charset="0"/>
                          <a:ea typeface="Times New Roman"/>
                          <a:cs typeface="Times New Roman" pitchFamily="18" charset="0"/>
                        </a:rPr>
                        <a:t>Nhiều</a:t>
                      </a:r>
                      <a:r>
                        <a:rPr lang="en-US" sz="1800" dirty="0">
                          <a:effectLst/>
                          <a:latin typeface="Times New Roman" pitchFamily="18" charset="0"/>
                          <a:ea typeface="Times New Roman"/>
                          <a:cs typeface="Times New Roman" pitchFamily="18" charset="0"/>
                        </a:rPr>
                        <a:t> </a:t>
                      </a:r>
                      <a:r>
                        <a:rPr lang="en-US" sz="1800" dirty="0" err="1">
                          <a:effectLst/>
                          <a:latin typeface="Times New Roman" pitchFamily="18" charset="0"/>
                          <a:ea typeface="Times New Roman"/>
                          <a:cs typeface="Times New Roman" pitchFamily="18" charset="0"/>
                        </a:rPr>
                        <a:t>lần</a:t>
                      </a:r>
                      <a:r>
                        <a:rPr lang="en-US" sz="1800" dirty="0">
                          <a:effectLst/>
                          <a:latin typeface="Times New Roman" pitchFamily="18" charset="0"/>
                          <a:ea typeface="Times New Roman"/>
                          <a:cs typeface="Times New Roman" pitchFamily="18" charset="0"/>
                        </a:rPr>
                        <a:t> </a:t>
                      </a:r>
                      <a:r>
                        <a:rPr lang="en-US" sz="1800" dirty="0" err="1">
                          <a:effectLst/>
                          <a:latin typeface="Times New Roman" pitchFamily="18" charset="0"/>
                          <a:ea typeface="Times New Roman"/>
                          <a:cs typeface="Times New Roman" pitchFamily="18" charset="0"/>
                        </a:rPr>
                        <a:t>chứng</a:t>
                      </a:r>
                      <a:r>
                        <a:rPr lang="en-US" sz="1800" dirty="0">
                          <a:effectLst/>
                          <a:latin typeface="Times New Roman" pitchFamily="18" charset="0"/>
                          <a:ea typeface="Times New Roman"/>
                          <a:cs typeface="Times New Roman" pitchFamily="18" charset="0"/>
                        </a:rPr>
                        <a:t> </a:t>
                      </a:r>
                      <a:r>
                        <a:rPr lang="en-US" sz="1800" dirty="0" err="1">
                          <a:effectLst/>
                          <a:latin typeface="Times New Roman" pitchFamily="18" charset="0"/>
                          <a:ea typeface="Times New Roman"/>
                          <a:cs typeface="Times New Roman" pitchFamily="18" charset="0"/>
                        </a:rPr>
                        <a:t>kiến</a:t>
                      </a:r>
                      <a:r>
                        <a:rPr lang="en-US" sz="1800"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chú</a:t>
                      </a:r>
                      <a:r>
                        <a:rPr lang="en-US" sz="1800" b="1"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Hưng</a:t>
                      </a:r>
                      <a:r>
                        <a:rPr lang="en-US" sz="1800" b="1"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đánh</a:t>
                      </a:r>
                      <a:r>
                        <a:rPr lang="en-US" sz="1800" b="1" dirty="0">
                          <a:effectLst/>
                          <a:latin typeface="Times New Roman" pitchFamily="18" charset="0"/>
                          <a:ea typeface="Times New Roman"/>
                          <a:cs typeface="Times New Roman" pitchFamily="18" charset="0"/>
                        </a:rPr>
                        <a:t> con, </a:t>
                      </a:r>
                      <a:r>
                        <a:rPr lang="en-US" sz="1800" dirty="0" err="1">
                          <a:effectLst/>
                          <a:latin typeface="Times New Roman" pitchFamily="18" charset="0"/>
                          <a:ea typeface="Times New Roman"/>
                          <a:cs typeface="Times New Roman" pitchFamily="18" charset="0"/>
                        </a:rPr>
                        <a:t>nên</a:t>
                      </a:r>
                      <a:r>
                        <a:rPr lang="en-US" sz="1800" dirty="0">
                          <a:effectLst/>
                          <a:latin typeface="Times New Roman" pitchFamily="18" charset="0"/>
                          <a:ea typeface="Times New Roman"/>
                          <a:cs typeface="Times New Roman" pitchFamily="18" charset="0"/>
                        </a:rPr>
                        <a:t> </a:t>
                      </a:r>
                      <a:r>
                        <a:rPr lang="en-US" sz="1800" b="1" dirty="0">
                          <a:effectLst/>
                          <a:latin typeface="Times New Roman" pitchFamily="18" charset="0"/>
                          <a:ea typeface="Times New Roman"/>
                          <a:cs typeface="Times New Roman" pitchFamily="18" charset="0"/>
                        </a:rPr>
                        <a:t>Hà </a:t>
                      </a:r>
                      <a:r>
                        <a:rPr lang="en-US" sz="1800" b="1" dirty="0" err="1">
                          <a:effectLst/>
                          <a:latin typeface="Times New Roman" pitchFamily="18" charset="0"/>
                          <a:ea typeface="Times New Roman"/>
                          <a:cs typeface="Times New Roman" pitchFamily="18" charset="0"/>
                        </a:rPr>
                        <a:t>đã</a:t>
                      </a:r>
                      <a:r>
                        <a:rPr lang="en-US" sz="1800" b="1"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gọi</a:t>
                      </a:r>
                      <a:r>
                        <a:rPr lang="en-US" sz="1800" b="1"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điện</a:t>
                      </a:r>
                      <a:r>
                        <a:rPr lang="en-US" sz="1800" b="1"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báo</a:t>
                      </a:r>
                      <a:r>
                        <a:rPr lang="en-US" sz="1800" b="1"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với</a:t>
                      </a:r>
                      <a:r>
                        <a:rPr lang="en-US" sz="1800" b="1"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Tổng</a:t>
                      </a:r>
                      <a:r>
                        <a:rPr lang="en-US" sz="1800" b="1"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đài</a:t>
                      </a:r>
                      <a:r>
                        <a:rPr lang="en-US" sz="1800" b="1"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điện</a:t>
                      </a:r>
                      <a:r>
                        <a:rPr lang="en-US" sz="1800" b="1"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thoại</a:t>
                      </a:r>
                      <a:r>
                        <a:rPr lang="en-US" sz="1800" b="1"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quốc</a:t>
                      </a:r>
                      <a:r>
                        <a:rPr lang="en-US" sz="1800" b="1"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gia</a:t>
                      </a:r>
                      <a:r>
                        <a:rPr lang="en-US" sz="1800" b="1"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bảo</a:t>
                      </a:r>
                      <a:r>
                        <a:rPr lang="en-US" sz="1800" b="1"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vệ</a:t>
                      </a:r>
                      <a:r>
                        <a:rPr lang="en-US" sz="1800" b="1"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trẻ</a:t>
                      </a:r>
                      <a:r>
                        <a:rPr lang="en-US" sz="1800" b="1" dirty="0">
                          <a:effectLst/>
                          <a:latin typeface="Times New Roman" pitchFamily="18" charset="0"/>
                          <a:ea typeface="Times New Roman"/>
                          <a:cs typeface="Times New Roman" pitchFamily="18" charset="0"/>
                        </a:rPr>
                        <a:t> </a:t>
                      </a:r>
                      <a:r>
                        <a:rPr lang="en-US" sz="1800" b="1" dirty="0" err="1">
                          <a:effectLst/>
                          <a:latin typeface="Times New Roman" pitchFamily="18" charset="0"/>
                          <a:ea typeface="Times New Roman"/>
                          <a:cs typeface="Times New Roman" pitchFamily="18" charset="0"/>
                        </a:rPr>
                        <a:t>em</a:t>
                      </a:r>
                      <a:r>
                        <a:rPr lang="en-US" sz="1800" b="1" dirty="0">
                          <a:effectLst/>
                          <a:latin typeface="Times New Roman" pitchFamily="18" charset="0"/>
                          <a:ea typeface="Times New Roman"/>
                          <a:cs typeface="Times New Roman" pitchFamily="18" charset="0"/>
                        </a:rPr>
                        <a:t> 111</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800" dirty="0" err="1">
                          <a:effectLst/>
                          <a:latin typeface="Times New Roman" pitchFamily="18" charset="0"/>
                          <a:ea typeface="Arial" panose="020B0604020202020204" pitchFamily="34" charset="0"/>
                          <a:cs typeface="Times New Roman" pitchFamily="18" charset="0"/>
                        </a:rPr>
                        <a:t>Chưa</a:t>
                      </a:r>
                      <a:r>
                        <a:rPr lang="en-US" sz="1800" baseline="0" dirty="0">
                          <a:effectLst/>
                          <a:latin typeface="Times New Roman" pitchFamily="18" charset="0"/>
                          <a:ea typeface="Arial" panose="020B0604020202020204" pitchFamily="34" charset="0"/>
                          <a:cs typeface="Times New Roman" pitchFamily="18" charset="0"/>
                        </a:rPr>
                        <a:t> </a:t>
                      </a:r>
                      <a:r>
                        <a:rPr lang="en-US" sz="1800" baseline="0" dirty="0" err="1">
                          <a:effectLst/>
                          <a:latin typeface="Times New Roman" pitchFamily="18" charset="0"/>
                          <a:ea typeface="Arial" panose="020B0604020202020204" pitchFamily="34" charset="0"/>
                          <a:cs typeface="Times New Roman" pitchFamily="18" charset="0"/>
                        </a:rPr>
                        <a:t>tốt</a:t>
                      </a:r>
                      <a:endParaRPr lang="en-US" sz="18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dirty="0">
                          <a:solidFill>
                            <a:schemeClr val="tx1"/>
                          </a:solidFill>
                          <a:effectLst/>
                          <a:latin typeface="Times New Roman" pitchFamily="18" charset="0"/>
                          <a:ea typeface="+mn-ea"/>
                          <a:cs typeface="Times New Roman" pitchFamily="18" charset="0"/>
                        </a:rPr>
                        <a:t>5/ Nghiêm cấm xâm hại, hành hạ, ngược đãi trẻ em (trích Điều 37 - Hiến pháp).</a:t>
                      </a:r>
                      <a:endParaRPr lang="en-US" sz="1800" kern="1200" dirty="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252965">
                <a:tc>
                  <a:txBody>
                    <a:bodyPr/>
                    <a:lstStyle/>
                    <a:p>
                      <a:pPr algn="just">
                        <a:lnSpc>
                          <a:spcPct val="115000"/>
                        </a:lnSpc>
                        <a:spcAft>
                          <a:spcPts val="500"/>
                        </a:spcAft>
                        <a:tabLst>
                          <a:tab pos="424180" algn="l"/>
                        </a:tabLst>
                      </a:pPr>
                      <a:r>
                        <a:rPr lang="en-US" sz="1800" dirty="0">
                          <a:effectLst/>
                          <a:latin typeface="Times New Roman" pitchFamily="18" charset="0"/>
                          <a:ea typeface="Arial"/>
                          <a:cs typeface="Times New Roman" pitchFamily="18" charset="0"/>
                        </a:rPr>
                        <a:t>6</a:t>
                      </a:r>
                      <a:r>
                        <a:rPr lang="en-US" sz="1800" b="1" dirty="0">
                          <a:effectLst/>
                          <a:latin typeface="Times New Roman" pitchFamily="18" charset="0"/>
                          <a:ea typeface="Arial"/>
                          <a:cs typeface="Times New Roman" pitchFamily="18" charset="0"/>
                        </a:rPr>
                        <a:t>. Gia </a:t>
                      </a:r>
                      <a:r>
                        <a:rPr lang="en-US" sz="1800" b="1" dirty="0" err="1">
                          <a:effectLst/>
                          <a:latin typeface="Times New Roman" pitchFamily="18" charset="0"/>
                          <a:ea typeface="Arial"/>
                          <a:cs typeface="Times New Roman" pitchFamily="18" charset="0"/>
                        </a:rPr>
                        <a:t>đình</a:t>
                      </a:r>
                      <a:r>
                        <a:rPr lang="en-US" sz="1800" b="1" dirty="0">
                          <a:effectLst/>
                          <a:latin typeface="Times New Roman" pitchFamily="18" charset="0"/>
                          <a:ea typeface="Arial"/>
                          <a:cs typeface="Times New Roman" pitchFamily="18" charset="0"/>
                        </a:rPr>
                        <a:t> Liên </a:t>
                      </a:r>
                      <a:r>
                        <a:rPr lang="en-US" sz="1800" b="1" dirty="0" err="1">
                          <a:effectLst/>
                          <a:latin typeface="Times New Roman" pitchFamily="18" charset="0"/>
                          <a:ea typeface="Arial"/>
                          <a:cs typeface="Times New Roman" pitchFamily="18" charset="0"/>
                        </a:rPr>
                        <a:t>tìm</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mọi</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cách</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để</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anh</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trai</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không</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phải</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thực</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hiện</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nghĩa</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vụ</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quân</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sự</a:t>
                      </a:r>
                      <a:r>
                        <a:rPr lang="en-US" sz="1800" b="1" dirty="0">
                          <a:effectLst/>
                          <a:latin typeface="Times New Roman" pitchFamily="18" charset="0"/>
                          <a:ea typeface="Arial"/>
                          <a:cs typeface="Times New Roman" pitchFamily="18" charset="0"/>
                        </a:rPr>
                        <a:t>. </a:t>
                      </a:r>
                      <a:r>
                        <a:rPr lang="en-US" sz="1800" dirty="0" err="1">
                          <a:effectLst/>
                          <a:latin typeface="Times New Roman" pitchFamily="18" charset="0"/>
                          <a:ea typeface="Arial"/>
                          <a:cs typeface="Times New Roman" pitchFamily="18" charset="0"/>
                        </a:rPr>
                        <a:t>Biết</a:t>
                      </a:r>
                      <a:r>
                        <a:rPr lang="en-US" sz="1800" dirty="0">
                          <a:effectLst/>
                          <a:latin typeface="Times New Roman" pitchFamily="18" charset="0"/>
                          <a:ea typeface="Arial"/>
                          <a:cs typeface="Times New Roman" pitchFamily="18" charset="0"/>
                        </a:rPr>
                        <a:t> </a:t>
                      </a:r>
                      <a:r>
                        <a:rPr lang="en-US" sz="1800" dirty="0" err="1">
                          <a:effectLst/>
                          <a:latin typeface="Times New Roman" pitchFamily="18" charset="0"/>
                          <a:ea typeface="Arial"/>
                          <a:cs typeface="Times New Roman" pitchFamily="18" charset="0"/>
                        </a:rPr>
                        <a:t>chuyện</a:t>
                      </a:r>
                      <a:r>
                        <a:rPr lang="en-US" sz="1800" dirty="0">
                          <a:effectLst/>
                          <a:latin typeface="Times New Roman" pitchFamily="18" charset="0"/>
                          <a:ea typeface="Arial"/>
                          <a:cs typeface="Times New Roman" pitchFamily="18" charset="0"/>
                        </a:rPr>
                        <a:t>, Liên </a:t>
                      </a:r>
                      <a:r>
                        <a:rPr lang="en-US" sz="1800" dirty="0" err="1">
                          <a:effectLst/>
                          <a:latin typeface="Times New Roman" pitchFamily="18" charset="0"/>
                          <a:ea typeface="Arial"/>
                          <a:cs typeface="Times New Roman" pitchFamily="18" charset="0"/>
                        </a:rPr>
                        <a:t>không</a:t>
                      </a:r>
                      <a:r>
                        <a:rPr lang="en-US" sz="1800" dirty="0">
                          <a:effectLst/>
                          <a:latin typeface="Times New Roman" pitchFamily="18" charset="0"/>
                          <a:ea typeface="Arial"/>
                          <a:cs typeface="Times New Roman" pitchFamily="18" charset="0"/>
                        </a:rPr>
                        <a:t> </a:t>
                      </a:r>
                      <a:r>
                        <a:rPr lang="en-US" sz="1800" dirty="0" err="1">
                          <a:effectLst/>
                          <a:latin typeface="Times New Roman" pitchFamily="18" charset="0"/>
                          <a:ea typeface="Arial"/>
                          <a:cs typeface="Times New Roman" pitchFamily="18" charset="0"/>
                        </a:rPr>
                        <a:t>tán</a:t>
                      </a:r>
                      <a:r>
                        <a:rPr lang="en-US" sz="1800" dirty="0">
                          <a:effectLst/>
                          <a:latin typeface="Times New Roman" pitchFamily="18" charset="0"/>
                          <a:ea typeface="Arial"/>
                          <a:cs typeface="Times New Roman" pitchFamily="18" charset="0"/>
                        </a:rPr>
                        <a:t> </a:t>
                      </a:r>
                      <a:r>
                        <a:rPr lang="en-US" sz="1800" dirty="0" err="1">
                          <a:effectLst/>
                          <a:latin typeface="Times New Roman" pitchFamily="18" charset="0"/>
                          <a:ea typeface="Arial"/>
                          <a:cs typeface="Times New Roman" pitchFamily="18" charset="0"/>
                        </a:rPr>
                        <a:t>thành</a:t>
                      </a:r>
                      <a:r>
                        <a:rPr lang="en-US" sz="1800" dirty="0">
                          <a:effectLst/>
                          <a:latin typeface="Times New Roman" pitchFamily="18" charset="0"/>
                          <a:ea typeface="Arial"/>
                          <a:cs typeface="Times New Roman" pitchFamily="18" charset="0"/>
                        </a:rPr>
                        <a:t> </a:t>
                      </a:r>
                      <a:r>
                        <a:rPr lang="en-US" sz="1800" dirty="0" err="1">
                          <a:effectLst/>
                          <a:latin typeface="Times New Roman" pitchFamily="18" charset="0"/>
                          <a:ea typeface="Arial"/>
                          <a:cs typeface="Times New Roman" pitchFamily="18" charset="0"/>
                        </a:rPr>
                        <a:t>và</a:t>
                      </a:r>
                      <a:r>
                        <a:rPr lang="en-US" sz="1800" dirty="0">
                          <a:effectLst/>
                          <a:latin typeface="Times New Roman" pitchFamily="18" charset="0"/>
                          <a:ea typeface="Arial"/>
                          <a:cs typeface="Times New Roman" pitchFamily="18" charset="0"/>
                        </a:rPr>
                        <a:t> </a:t>
                      </a:r>
                      <a:r>
                        <a:rPr lang="en-US" sz="1800" dirty="0" err="1">
                          <a:effectLst/>
                          <a:latin typeface="Times New Roman" pitchFamily="18" charset="0"/>
                          <a:ea typeface="Arial"/>
                          <a:cs typeface="Times New Roman" pitchFamily="18" charset="0"/>
                        </a:rPr>
                        <a:t>khuyên</a:t>
                      </a:r>
                      <a:r>
                        <a:rPr lang="en-US" sz="1800" dirty="0">
                          <a:effectLst/>
                          <a:latin typeface="Times New Roman" pitchFamily="18" charset="0"/>
                          <a:ea typeface="Arial"/>
                          <a:cs typeface="Times New Roman" pitchFamily="18" charset="0"/>
                        </a:rPr>
                        <a:t> </a:t>
                      </a:r>
                      <a:r>
                        <a:rPr lang="en-US" sz="1800" dirty="0" err="1">
                          <a:effectLst/>
                          <a:latin typeface="Times New Roman" pitchFamily="18" charset="0"/>
                          <a:ea typeface="Arial"/>
                          <a:cs typeface="Times New Roman" pitchFamily="18" charset="0"/>
                        </a:rPr>
                        <a:t>anh</a:t>
                      </a:r>
                      <a:r>
                        <a:rPr lang="en-US" sz="1800" dirty="0">
                          <a:effectLst/>
                          <a:latin typeface="Times New Roman" pitchFamily="18" charset="0"/>
                          <a:ea typeface="Arial"/>
                          <a:cs typeface="Times New Roman" pitchFamily="18" charset="0"/>
                        </a:rPr>
                        <a:t> </a:t>
                      </a:r>
                      <a:r>
                        <a:rPr lang="en-US" sz="1800" dirty="0" err="1">
                          <a:effectLst/>
                          <a:latin typeface="Times New Roman" pitchFamily="18" charset="0"/>
                          <a:ea typeface="Arial"/>
                          <a:cs typeface="Times New Roman" pitchFamily="18" charset="0"/>
                        </a:rPr>
                        <a:t>nên</a:t>
                      </a:r>
                      <a:r>
                        <a:rPr lang="en-US" sz="1800" dirty="0">
                          <a:effectLst/>
                          <a:latin typeface="Times New Roman" pitchFamily="18" charset="0"/>
                          <a:ea typeface="Arial"/>
                          <a:cs typeface="Times New Roman" pitchFamily="18" charset="0"/>
                        </a:rPr>
                        <a:t> </a:t>
                      </a:r>
                      <a:r>
                        <a:rPr lang="en-US" sz="1800" dirty="0" err="1">
                          <a:effectLst/>
                          <a:latin typeface="Times New Roman" pitchFamily="18" charset="0"/>
                          <a:ea typeface="Arial"/>
                          <a:cs typeface="Times New Roman" pitchFamily="18" charset="0"/>
                        </a:rPr>
                        <a:t>thực</a:t>
                      </a:r>
                      <a:r>
                        <a:rPr lang="en-US" sz="1800" dirty="0">
                          <a:effectLst/>
                          <a:latin typeface="Times New Roman" pitchFamily="18" charset="0"/>
                          <a:ea typeface="Arial"/>
                          <a:cs typeface="Times New Roman" pitchFamily="18" charset="0"/>
                        </a:rPr>
                        <a:t> </a:t>
                      </a:r>
                      <a:r>
                        <a:rPr lang="en-US" sz="1800" dirty="0" err="1">
                          <a:effectLst/>
                          <a:latin typeface="Times New Roman" pitchFamily="18" charset="0"/>
                          <a:ea typeface="Arial"/>
                          <a:cs typeface="Times New Roman" pitchFamily="18" charset="0"/>
                        </a:rPr>
                        <a:t>hiện</a:t>
                      </a:r>
                      <a:r>
                        <a:rPr lang="en-US" sz="1800" dirty="0">
                          <a:effectLst/>
                          <a:latin typeface="Times New Roman" pitchFamily="18" charset="0"/>
                          <a:ea typeface="Arial"/>
                          <a:cs typeface="Times New Roman" pitchFamily="18" charset="0"/>
                        </a:rPr>
                        <a:t> </a:t>
                      </a:r>
                      <a:r>
                        <a:rPr lang="en-US" sz="1800" dirty="0" err="1">
                          <a:effectLst/>
                          <a:latin typeface="Times New Roman" pitchFamily="18" charset="0"/>
                          <a:ea typeface="Arial"/>
                          <a:cs typeface="Times New Roman" pitchFamily="18" charset="0"/>
                        </a:rPr>
                        <a:t>nghĩa</a:t>
                      </a:r>
                      <a:r>
                        <a:rPr lang="en-US" sz="1800" dirty="0">
                          <a:effectLst/>
                          <a:latin typeface="Times New Roman" pitchFamily="18" charset="0"/>
                          <a:ea typeface="Arial"/>
                          <a:cs typeface="Times New Roman" pitchFamily="18" charset="0"/>
                        </a:rPr>
                        <a:t> </a:t>
                      </a:r>
                      <a:r>
                        <a:rPr lang="en-US" sz="1800" dirty="0" err="1">
                          <a:effectLst/>
                          <a:latin typeface="Times New Roman" pitchFamily="18" charset="0"/>
                          <a:ea typeface="Arial"/>
                          <a:cs typeface="Times New Roman" pitchFamily="18" charset="0"/>
                        </a:rPr>
                        <a:t>vụ</a:t>
                      </a:r>
                      <a:r>
                        <a:rPr lang="en-US" sz="1800" dirty="0">
                          <a:effectLst/>
                          <a:latin typeface="Times New Roman" pitchFamily="18" charset="0"/>
                          <a:ea typeface="Arial"/>
                          <a:cs typeface="Times New Roman" pitchFamily="18" charset="0"/>
                        </a:rPr>
                        <a:t> </a:t>
                      </a:r>
                      <a:r>
                        <a:rPr lang="en-US" sz="1800" dirty="0" err="1">
                          <a:effectLst/>
                          <a:latin typeface="Times New Roman" pitchFamily="18" charset="0"/>
                          <a:ea typeface="Arial"/>
                          <a:cs typeface="Times New Roman" pitchFamily="18" charset="0"/>
                        </a:rPr>
                        <a:t>quân</a:t>
                      </a:r>
                      <a:r>
                        <a:rPr lang="en-US" sz="1800" dirty="0">
                          <a:effectLst/>
                          <a:latin typeface="Times New Roman" pitchFamily="18" charset="0"/>
                          <a:ea typeface="Arial"/>
                          <a:cs typeface="Times New Roman" pitchFamily="18" charset="0"/>
                        </a:rPr>
                        <a:t> </a:t>
                      </a:r>
                      <a:r>
                        <a:rPr lang="en-US" sz="1800" dirty="0" err="1">
                          <a:effectLst/>
                          <a:latin typeface="Times New Roman" pitchFamily="18" charset="0"/>
                          <a:ea typeface="Arial"/>
                          <a:cs typeface="Times New Roman" pitchFamily="18" charset="0"/>
                        </a:rPr>
                        <a:t>sự</a:t>
                      </a:r>
                      <a:r>
                        <a:rPr lang="en-US" sz="1800" dirty="0">
                          <a:effectLst/>
                          <a:latin typeface="Times New Roman" pitchFamily="18" charset="0"/>
                          <a:ea typeface="Arial"/>
                          <a:cs typeface="Times New Roman" pitchFamily="18" charset="0"/>
                        </a:rPr>
                        <a:t>.</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800" dirty="0" err="1">
                          <a:effectLst/>
                          <a:latin typeface="Times New Roman" pitchFamily="18" charset="0"/>
                          <a:ea typeface="Arial" panose="020B0604020202020204" pitchFamily="34" charset="0"/>
                          <a:cs typeface="Times New Roman" pitchFamily="18" charset="0"/>
                        </a:rPr>
                        <a:t>Chưa</a:t>
                      </a:r>
                      <a:r>
                        <a:rPr lang="en-US" sz="1800" baseline="0" dirty="0">
                          <a:effectLst/>
                          <a:latin typeface="Times New Roman" pitchFamily="18" charset="0"/>
                          <a:ea typeface="Arial" panose="020B0604020202020204" pitchFamily="34" charset="0"/>
                          <a:cs typeface="Times New Roman" pitchFamily="18" charset="0"/>
                        </a:rPr>
                        <a:t> </a:t>
                      </a:r>
                      <a:r>
                        <a:rPr lang="en-US" sz="1800" baseline="0" dirty="0" err="1">
                          <a:effectLst/>
                          <a:latin typeface="Times New Roman" pitchFamily="18" charset="0"/>
                          <a:ea typeface="Arial" panose="020B0604020202020204" pitchFamily="34" charset="0"/>
                          <a:cs typeface="Times New Roman" pitchFamily="18" charset="0"/>
                        </a:rPr>
                        <a:t>tốt</a:t>
                      </a:r>
                      <a:endParaRPr lang="en-US" sz="18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800" kern="1200" dirty="0">
                          <a:solidFill>
                            <a:schemeClr val="tx1"/>
                          </a:solidFill>
                          <a:effectLst/>
                          <a:latin typeface="Times New Roman" pitchFamily="18" charset="0"/>
                          <a:ea typeface="+mn-ea"/>
                          <a:cs typeface="Times New Roman" pitchFamily="18" charset="0"/>
                        </a:rPr>
                        <a:t>6/ Công dân có trách nhiệm thực hiện nghĩa vụ đối với Nhà nước và xã hội (trích Điều 15 - Hiến pháp); Công dân phải thực hiện nghĩa vụ quân sự (trích Điều 45 - Hiến pháp). </a:t>
                      </a:r>
                      <a:endParaRPr lang="en-US" sz="18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892252">
                <a:tc>
                  <a:txBody>
                    <a:bodyPr/>
                    <a:lstStyle/>
                    <a:p>
                      <a:pPr algn="just">
                        <a:lnSpc>
                          <a:spcPct val="115000"/>
                        </a:lnSpc>
                        <a:spcAft>
                          <a:spcPts val="500"/>
                        </a:spcAft>
                        <a:tabLst>
                          <a:tab pos="424180" algn="l"/>
                        </a:tabLst>
                      </a:pPr>
                      <a:r>
                        <a:rPr lang="en-US" sz="1800" dirty="0">
                          <a:effectLst/>
                          <a:latin typeface="Times New Roman" pitchFamily="18" charset="0"/>
                          <a:ea typeface="Arial"/>
                          <a:cs typeface="Times New Roman" pitchFamily="18" charset="0"/>
                        </a:rPr>
                        <a:t>7. </a:t>
                      </a:r>
                      <a:r>
                        <a:rPr lang="en-US" sz="1800" b="1" dirty="0" err="1">
                          <a:effectLst/>
                          <a:latin typeface="Times New Roman" pitchFamily="18" charset="0"/>
                          <a:ea typeface="Arial"/>
                          <a:cs typeface="Times New Roman" pitchFamily="18" charset="0"/>
                        </a:rPr>
                        <a:t>Nhà</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trường</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tổ</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chức</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lấy</a:t>
                      </a:r>
                      <a:r>
                        <a:rPr lang="en-US" sz="1800" b="1" dirty="0">
                          <a:effectLst/>
                          <a:latin typeface="Times New Roman" pitchFamily="18" charset="0"/>
                          <a:ea typeface="Arial"/>
                          <a:cs typeface="Times New Roman" pitchFamily="18" charset="0"/>
                        </a:rPr>
                        <a:t> ý </a:t>
                      </a:r>
                      <a:r>
                        <a:rPr lang="en-US" sz="1800" b="1" dirty="0" err="1">
                          <a:effectLst/>
                          <a:latin typeface="Times New Roman" pitchFamily="18" charset="0"/>
                          <a:ea typeface="Arial"/>
                          <a:cs typeface="Times New Roman" pitchFamily="18" charset="0"/>
                        </a:rPr>
                        <a:t>kiến</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của</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học</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sinh</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nhưng</a:t>
                      </a:r>
                      <a:r>
                        <a:rPr lang="en-US" sz="1800" b="1" dirty="0">
                          <a:effectLst/>
                          <a:latin typeface="Times New Roman" pitchFamily="18" charset="0"/>
                          <a:ea typeface="Arial"/>
                          <a:cs typeface="Times New Roman" pitchFamily="18" charset="0"/>
                        </a:rPr>
                        <a:t> Trang </a:t>
                      </a:r>
                      <a:r>
                        <a:rPr lang="en-US" sz="1800" b="1" dirty="0" err="1">
                          <a:effectLst/>
                          <a:latin typeface="Times New Roman" pitchFamily="18" charset="0"/>
                          <a:ea typeface="Arial"/>
                          <a:cs typeface="Times New Roman" pitchFamily="18" charset="0"/>
                        </a:rPr>
                        <a:t>không</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tham</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gia</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vì</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cho</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rằng</a:t>
                      </a:r>
                      <a:r>
                        <a:rPr lang="en-US" sz="1800" b="1" dirty="0">
                          <a:effectLst/>
                          <a:latin typeface="Times New Roman" pitchFamily="18" charset="0"/>
                          <a:ea typeface="Arial"/>
                          <a:cs typeface="Times New Roman" pitchFamily="18" charset="0"/>
                        </a:rPr>
                        <a:t> ý </a:t>
                      </a:r>
                      <a:r>
                        <a:rPr lang="en-US" sz="1800" b="1" dirty="0" err="1">
                          <a:effectLst/>
                          <a:latin typeface="Times New Roman" pitchFamily="18" charset="0"/>
                          <a:ea typeface="Arial"/>
                          <a:cs typeface="Times New Roman" pitchFamily="18" charset="0"/>
                        </a:rPr>
                        <a:t>kiến</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của</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trẻ</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em</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sẽ</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không</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được</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thực</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hiện</a:t>
                      </a:r>
                      <a:r>
                        <a:rPr lang="en-US" sz="1800" b="1" dirty="0">
                          <a:effectLst/>
                          <a:latin typeface="Times New Roman" pitchFamily="18" charset="0"/>
                          <a:ea typeface="Arial"/>
                          <a:cs typeface="Times New Roman" pitchFamily="18" charset="0"/>
                        </a:rPr>
                        <a:t>.</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800" dirty="0">
                          <a:effectLst/>
                          <a:latin typeface="Times New Roman" pitchFamily="18" charset="0"/>
                          <a:ea typeface="Courier New" panose="02070309020205020404" pitchFamily="49" charset="0"/>
                          <a:cs typeface="Times New Roman" pitchFamily="18" charset="0"/>
                        </a:rPr>
                        <a:t> </a:t>
                      </a:r>
                      <a:r>
                        <a:rPr lang="en-US" sz="1800" dirty="0" err="1">
                          <a:effectLst/>
                          <a:latin typeface="Times New Roman" pitchFamily="18" charset="0"/>
                          <a:ea typeface="Courier New" panose="02070309020205020404" pitchFamily="49" charset="0"/>
                          <a:cs typeface="Times New Roman" pitchFamily="18" charset="0"/>
                        </a:rPr>
                        <a:t>Chưa</a:t>
                      </a:r>
                      <a:r>
                        <a:rPr lang="en-US" sz="1800" dirty="0">
                          <a:effectLst/>
                          <a:latin typeface="Times New Roman" pitchFamily="18" charset="0"/>
                          <a:ea typeface="Courier New" panose="02070309020205020404" pitchFamily="49" charset="0"/>
                          <a:cs typeface="Times New Roman" pitchFamily="18" charset="0"/>
                        </a:rPr>
                        <a:t> </a:t>
                      </a:r>
                      <a:r>
                        <a:rPr lang="en-US" sz="1800" dirty="0" err="1">
                          <a:effectLst/>
                          <a:latin typeface="Times New Roman" pitchFamily="18" charset="0"/>
                          <a:ea typeface="Courier New" panose="02070309020205020404" pitchFamily="49" charset="0"/>
                          <a:cs typeface="Times New Roman" pitchFamily="18" charset="0"/>
                        </a:rPr>
                        <a:t>tốt</a:t>
                      </a:r>
                      <a:endParaRPr lang="en-US" sz="18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dirty="0">
                          <a:effectLst/>
                          <a:latin typeface="Times New Roman" pitchFamily="18" charset="0"/>
                          <a:ea typeface="Courier New" panose="02070309020205020404" pitchFamily="49" charset="0"/>
                          <a:cs typeface="Times New Roman" pitchFamily="18" charset="0"/>
                        </a:rPr>
                        <a:t> </a:t>
                      </a:r>
                      <a:r>
                        <a:rPr lang="vi-VN" sz="1800" kern="1200" dirty="0">
                          <a:solidFill>
                            <a:schemeClr val="tx1"/>
                          </a:solidFill>
                          <a:effectLst/>
                          <a:latin typeface="Times New Roman" pitchFamily="18" charset="0"/>
                          <a:ea typeface="+mn-ea"/>
                          <a:cs typeface="Times New Roman" pitchFamily="18" charset="0"/>
                        </a:rPr>
                        <a:t>7/ Trẻ em có quyền được bày tỏ ý kiến, nguyện vọng về các vấn đề liên quan đến trẻ em; được tự do hội họp theo quy định của pháp luật phù hợp với độ tuổi, mức độ trưởng</a:t>
                      </a:r>
                      <a:r>
                        <a:rPr lang="en-US" sz="1800" kern="1200" dirty="0">
                          <a:solidFill>
                            <a:schemeClr val="tx1"/>
                          </a:solidFill>
                          <a:effectLst/>
                          <a:latin typeface="Times New Roman" pitchFamily="18" charset="0"/>
                          <a:ea typeface="+mn-ea"/>
                          <a:cs typeface="Times New Roman" pitchFamily="18" charset="0"/>
                        </a:rPr>
                        <a:t> </a:t>
                      </a:r>
                      <a:r>
                        <a:rPr lang="vi-VN" sz="1800" kern="1200" dirty="0">
                          <a:solidFill>
                            <a:schemeClr val="tx1"/>
                          </a:solidFill>
                          <a:effectLst/>
                          <a:latin typeface="Times New Roman" pitchFamily="18" charset="0"/>
                          <a:ea typeface="+mn-ea"/>
                          <a:cs typeface="Times New Roman" pitchFamily="18" charset="0"/>
                        </a:rPr>
                        <a:t>thành và sự phát triển của trẻ em; được cơ quan, tổ chức, cơ sở giáo dục, gia đình, cá nhân lắng nghe, tiếp thu, phản hồi ý kiến, nguyện vọng chính đáng (Điều 34 - Luật Trẻ em).</a:t>
                      </a:r>
                      <a:endParaRPr lang="en-US" sz="18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236301">
                <a:tc>
                  <a:txBody>
                    <a:bodyPr/>
                    <a:lstStyle/>
                    <a:p>
                      <a:pPr algn="just">
                        <a:lnSpc>
                          <a:spcPct val="115000"/>
                        </a:lnSpc>
                        <a:spcAft>
                          <a:spcPts val="0"/>
                        </a:spcAft>
                        <a:tabLst>
                          <a:tab pos="424180" algn="l"/>
                        </a:tabLst>
                      </a:pPr>
                      <a:r>
                        <a:rPr lang="en-US" sz="1800" dirty="0">
                          <a:effectLst/>
                          <a:latin typeface="Times New Roman" pitchFamily="18" charset="0"/>
                          <a:ea typeface="Arial"/>
                          <a:cs typeface="Times New Roman" pitchFamily="18" charset="0"/>
                        </a:rPr>
                        <a:t>8. </a:t>
                      </a:r>
                      <a:r>
                        <a:rPr lang="en-US" sz="1800" b="1" dirty="0" err="1">
                          <a:effectLst/>
                          <a:latin typeface="Times New Roman" pitchFamily="18" charset="0"/>
                          <a:ea typeface="Arial"/>
                          <a:cs typeface="Times New Roman" pitchFamily="18" charset="0"/>
                        </a:rPr>
                        <a:t>Hùng</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luôn</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tích</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cực</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học</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tập</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và</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rèn</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luyện</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để</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sau</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này</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trở</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thành</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người</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công</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dân</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có</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ích</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cho</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xã</a:t>
                      </a:r>
                      <a:r>
                        <a:rPr lang="en-US" sz="1800" b="1" dirty="0">
                          <a:effectLst/>
                          <a:latin typeface="Times New Roman" pitchFamily="18" charset="0"/>
                          <a:ea typeface="Arial"/>
                          <a:cs typeface="Times New Roman" pitchFamily="18" charset="0"/>
                        </a:rPr>
                        <a:t> </a:t>
                      </a:r>
                      <a:r>
                        <a:rPr lang="en-US" sz="1800" b="1" dirty="0" err="1">
                          <a:effectLst/>
                          <a:latin typeface="Times New Roman" pitchFamily="18" charset="0"/>
                          <a:ea typeface="Arial"/>
                          <a:cs typeface="Times New Roman" pitchFamily="18" charset="0"/>
                        </a:rPr>
                        <a:t>hội</a:t>
                      </a:r>
                      <a:r>
                        <a:rPr lang="en-US" sz="1800" b="1" dirty="0">
                          <a:effectLst/>
                          <a:latin typeface="Times New Roman" pitchFamily="18" charset="0"/>
                          <a:ea typeface="Arial"/>
                          <a:cs typeface="Times New Roman" pitchFamily="18" charset="0"/>
                        </a:rPr>
                        <a:t>.</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800" dirty="0">
                          <a:effectLst/>
                          <a:latin typeface="Times New Roman" pitchFamily="18" charset="0"/>
                          <a:ea typeface="Courier New" panose="02070309020205020404" pitchFamily="49" charset="0"/>
                          <a:cs typeface="Times New Roman" pitchFamily="18" charset="0"/>
                        </a:rPr>
                        <a:t> </a:t>
                      </a:r>
                      <a:r>
                        <a:rPr lang="en-US" sz="1800" dirty="0" err="1">
                          <a:effectLst/>
                          <a:latin typeface="Times New Roman" pitchFamily="18" charset="0"/>
                          <a:ea typeface="Courier New" panose="02070309020205020404" pitchFamily="49" charset="0"/>
                          <a:cs typeface="Times New Roman" pitchFamily="18" charset="0"/>
                        </a:rPr>
                        <a:t>Tốt</a:t>
                      </a:r>
                      <a:endParaRPr lang="en-US" sz="18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dirty="0">
                          <a:effectLst/>
                          <a:latin typeface="Times New Roman" pitchFamily="18" charset="0"/>
                          <a:ea typeface="Courier New" panose="02070309020205020404" pitchFamily="49" charset="0"/>
                          <a:cs typeface="Times New Roman" pitchFamily="18" charset="0"/>
                        </a:rPr>
                        <a:t> </a:t>
                      </a:r>
                      <a:r>
                        <a:rPr lang="vi-VN" sz="1800" kern="1200" dirty="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800" kern="1200" dirty="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9101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561475" y="321984"/>
            <a:ext cx="11133220" cy="3785652"/>
          </a:xfrm>
          <a:prstGeom prst="rect">
            <a:avLst/>
          </a:prstGeom>
        </p:spPr>
        <p:txBody>
          <a:bodyPr wrap="square">
            <a:spAutoFit/>
          </a:bodyPr>
          <a:lstStyle/>
          <a:p>
            <a:pPr lvl="0" algn="just"/>
            <a:r>
              <a:rPr lang="en-US" sz="4000">
                <a:latin typeface="+mj-lt"/>
              </a:rPr>
              <a:t>	</a:t>
            </a:r>
            <a:r>
              <a:rPr lang="vi-VN" sz="4000" b="1">
                <a:solidFill>
                  <a:srgbClr val="0000FF"/>
                </a:solidFill>
                <a:latin typeface="+mj-lt"/>
              </a:rPr>
              <a:t>HS nên học tập, noi gương</a:t>
            </a:r>
            <a:r>
              <a:rPr lang="vi-VN" sz="4000">
                <a:solidFill>
                  <a:srgbClr val="0000FF"/>
                </a:solidFill>
                <a:latin typeface="+mj-lt"/>
              </a:rPr>
              <a:t> bạn Hương (thông tin 1), bạn Minh (thông tin 3), bạn Hà (thông tin 5), bạn Liên (thông tin 6), bạn Hùng (thông tin 8) </a:t>
            </a:r>
            <a:endParaRPr lang="en-US" sz="4000">
              <a:solidFill>
                <a:srgbClr val="0000FF"/>
              </a:solidFill>
              <a:latin typeface="+mj-lt"/>
            </a:endParaRPr>
          </a:p>
          <a:p>
            <a:pPr lvl="0" algn="just"/>
            <a:r>
              <a:rPr lang="en-US" sz="4000">
                <a:solidFill>
                  <a:srgbClr val="0000FF"/>
                </a:solidFill>
                <a:latin typeface="+mj-lt"/>
              </a:rPr>
              <a:t>- </a:t>
            </a:r>
            <a:r>
              <a:rPr lang="en-US" sz="4000" b="1">
                <a:solidFill>
                  <a:srgbClr val="FF0000"/>
                </a:solidFill>
                <a:latin typeface="+mj-lt"/>
              </a:rPr>
              <a:t>K</a:t>
            </a:r>
            <a:r>
              <a:rPr lang="vi-VN" sz="4000" b="1">
                <a:solidFill>
                  <a:srgbClr val="FF0000"/>
                </a:solidFill>
                <a:latin typeface="+mj-lt"/>
              </a:rPr>
              <a:t>hông nên thực hiện theo bạn Bình </a:t>
            </a:r>
            <a:r>
              <a:rPr lang="vi-VN" sz="4000">
                <a:solidFill>
                  <a:srgbClr val="0000FF"/>
                </a:solidFill>
                <a:latin typeface="+mj-lt"/>
              </a:rPr>
              <a:t>(thông tin 2), bạn Phương (thông tin 3), bạn Thắng (thông tin 4), gia đình Liên (thông tin 6), bạn Trang (thông tin 7).</a:t>
            </a:r>
            <a:endParaRPr lang="en-US" sz="4000">
              <a:solidFill>
                <a:srgbClr val="0000FF"/>
              </a:solidFill>
              <a:latin typeface="+mj-lt"/>
            </a:endParaRPr>
          </a:p>
        </p:txBody>
      </p:sp>
    </p:spTree>
    <p:extLst>
      <p:ext uri="{BB962C8B-B14F-4D97-AF65-F5344CB8AC3E}">
        <p14:creationId xmlns:p14="http://schemas.microsoft.com/office/powerpoint/2010/main" val="2400988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0" y="-139148"/>
            <a:ext cx="11936896" cy="6176165"/>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000" b="1">
                <a:solidFill>
                  <a:srgbClr val="0000FF"/>
                </a:solidFill>
              </a:rPr>
              <a:t>2</a:t>
            </a:r>
            <a:r>
              <a:rPr lang="en-US" sz="4000" b="1">
                <a:solidFill>
                  <a:srgbClr val="0000FF"/>
                </a:solidFill>
                <a:latin typeface="Times New Roman" pitchFamily="18" charset="0"/>
                <a:cs typeface="Times New Roman" pitchFamily="18" charset="0"/>
              </a:rPr>
              <a:t>. Thực hiện quyền, nghĩa vụ cơ bản cùa công dân</a:t>
            </a:r>
            <a:endParaRPr lang="en-US" sz="4000">
              <a:solidFill>
                <a:srgbClr val="0000FF"/>
              </a:solidFill>
              <a:latin typeface="Times New Roman" pitchFamily="18" charset="0"/>
              <a:cs typeface="Times New Roman" pitchFamily="18" charset="0"/>
            </a:endParaRPr>
          </a:p>
          <a:p>
            <a:pPr>
              <a:buNone/>
            </a:pPr>
            <a:r>
              <a:rPr lang="en-US" sz="4000">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Nghĩa vụ cơ bản của công dâ</a:t>
            </a:r>
            <a:r>
              <a:rPr lang="en-US" sz="4000">
                <a:solidFill>
                  <a:srgbClr val="0000FF"/>
                </a:solidFill>
                <a:latin typeface="Times New Roman" pitchFamily="18" charset="0"/>
                <a:cs typeface="Times New Roman" pitchFamily="18" charset="0"/>
              </a:rPr>
              <a:t>n là những việc mà Nhà nước bắt buộc công dân phải thực hiện theo quy định của Hiến pháp và pháp luật.</a:t>
            </a:r>
          </a:p>
          <a:p>
            <a:pPr>
              <a:buNone/>
            </a:pP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87313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a:solidFill>
                  <a:srgbClr val="0000FF"/>
                </a:solidFill>
                <a:latin typeface="Times New Roman" pitchFamily="18" charset="0"/>
                <a:cs typeface="Times New Roman" pitchFamily="18" charset="0"/>
              </a:rPr>
              <a:t>Từ các thông tin, tình huống và thực tiễn cuộc sống, em đã được hưởng những quyền và phải thực hiện các nghĩa vụ cơ bản nào của công dân?</a:t>
            </a:r>
            <a:r>
              <a:rPr lang="en-US" sz="280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779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574" y="1749933"/>
            <a:ext cx="7552978" cy="4204164"/>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600" dirty="0" err="1">
                <a:solidFill>
                  <a:srgbClr val="0000FF"/>
                </a:solidFill>
                <a:latin typeface="Times New Roman" pitchFamily="18" charset="0"/>
                <a:cs typeface="Times New Roman" pitchFamily="18" charset="0"/>
              </a:rPr>
              <a:t>Là</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học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sinh</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em</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đã</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được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hưởng</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quyền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được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học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tập</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bảo</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vệ</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chăm</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sóc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vui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chơi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và</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phải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thực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hiện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các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nhiệm</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vụ</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cơ</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bản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có</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nghĩa</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vụ</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học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tập</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Mọi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người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có</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nghĩa</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vụ</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bảo</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vệ</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môi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trường</a:t>
            </a:r>
            <a:r>
              <a:rPr lang="en-US" sz="2600" dirty="0">
                <a:solidFill>
                  <a:srgbClr val="0000FF"/>
                </a:solidFill>
                <a:latin typeface="Times New Roman" pitchFamily="18" charset="0"/>
                <a:cs typeface="Times New Roman" pitchFamily="18" charset="0"/>
              </a:rPr>
              <a:t>.  Em </a:t>
            </a:r>
            <a:r>
              <a:rPr lang="en-US" sz="2600" dirty="0" err="1">
                <a:solidFill>
                  <a:srgbClr val="0000FF"/>
                </a:solidFill>
                <a:latin typeface="Times New Roman" pitchFamily="18" charset="0"/>
                <a:cs typeface="Times New Roman" pitchFamily="18" charset="0"/>
              </a:rPr>
              <a:t>đã</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chăm</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chỉ</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học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tập</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rèn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luyện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đạo</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đức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bảo</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vệ</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môi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trường</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để</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thực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hiện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đúng</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nghĩa</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vụ</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đó</a:t>
            </a:r>
            <a:r>
              <a:rPr lang="en-US" sz="2600" dirty="0">
                <a:solidFill>
                  <a:srgbClr val="0000FF"/>
                </a:solidFill>
                <a:latin typeface="Times New Roman" pitchFamily="18" charset="0"/>
                <a:cs typeface="Times New Roman" pitchFamily="18" charset="0"/>
              </a:rPr>
              <a:t>.</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600" dirty="0">
                <a:solidFill>
                  <a:srgbClr val="0000FF"/>
                </a:solidFill>
              </a:rPr>
              <a:t> </a:t>
            </a:r>
            <a:r>
              <a:rPr lang="vi-VN" sz="2600" dirty="0">
                <a:solidFill>
                  <a:srgbClr val="0000FF"/>
                </a:solidFill>
                <a:latin typeface="+mj-lt"/>
              </a:rPr>
              <a:t>Tự giác thực hiện tốt và khuyên các bạn cùng thực hiện tốt quyền, nghĩa vụ công dân phù hợp lứa tuổi.</a:t>
            </a:r>
            <a:endParaRPr lang="en-US" sz="2600" dirty="0">
              <a:solidFill>
                <a:srgbClr val="0000FF"/>
              </a:solidFill>
              <a:latin typeface="+mj-lt"/>
            </a:endParaRPr>
          </a:p>
        </p:txBody>
      </p:sp>
      <p:pic>
        <p:nvPicPr>
          <p:cNvPr id="9" name="Shape 95"/>
          <p:cNvPicPr/>
          <p:nvPr/>
        </p:nvPicPr>
        <p:blipFill>
          <a:blip r:embed="rId2"/>
          <a:stretch/>
        </p:blipFill>
        <p:spPr>
          <a:xfrm>
            <a:off x="7941364" y="1040525"/>
            <a:ext cx="4250635" cy="4999320"/>
          </a:xfrm>
          <a:prstGeom prst="rect">
            <a:avLst/>
          </a:prstGeom>
        </p:spPr>
      </p:pic>
      <p:pic>
        <p:nvPicPr>
          <p:cNvPr id="10" name="Picture 9"/>
          <p:cNvPicPr>
            <a:picLocks noChangeAspect="1"/>
          </p:cNvPicPr>
          <p:nvPr/>
        </p:nvPicPr>
        <p:blipFill>
          <a:blip r:embed="rId3"/>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787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633" y="1269666"/>
            <a:ext cx="7551646" cy="4902239"/>
          </a:xfrm>
          <a:prstGeom prst="rect">
            <a:avLst/>
          </a:prstGeom>
        </p:spPr>
        <p:txBody>
          <a:bodyPr wrap="square">
            <a:spAutoFit/>
          </a:bodyPr>
          <a:lstStyle/>
          <a:p>
            <a:pPr lvl="0"/>
            <a:r>
              <a:rPr lang="en-US" sz="2800" dirty="0">
                <a:solidFill>
                  <a:srgbClr val="0000FF"/>
                </a:solidFill>
                <a:latin typeface="+mj-lt"/>
              </a:rPr>
              <a:t>- </a:t>
            </a:r>
            <a:r>
              <a:rPr lang="vi-VN" sz="2800" dirty="0">
                <a:solidFill>
                  <a:srgbClr val="0000FF"/>
                </a:solidFill>
                <a:latin typeface="+mj-lt"/>
              </a:rPr>
              <a:t>Quyền công dân không tách rời nghĩa vụ công dân. Công dân được hưởng các quyền và phải thực hiện các nghĩa vụ do Nhà nước quy định. Mọi người có nghĩa vụ tôn trọng quyền của người khác.</a:t>
            </a:r>
            <a:endParaRPr lang="en-US" sz="2800" dirty="0">
              <a:solidFill>
                <a:srgbClr val="0000FF"/>
              </a:solidFill>
              <a:latin typeface="+mj-lt"/>
            </a:endParaRPr>
          </a:p>
          <a:p>
            <a:pPr lvl="0"/>
            <a:r>
              <a:rPr lang="en-US" sz="2800" dirty="0">
                <a:solidFill>
                  <a:srgbClr val="0000FF"/>
                </a:solidFill>
                <a:latin typeface="+mj-lt"/>
              </a:rPr>
              <a:t>- </a:t>
            </a:r>
            <a:r>
              <a:rPr lang="vi-VN" sz="2800" dirty="0">
                <a:solidFill>
                  <a:srgbClr val="0000FF"/>
                </a:solidFill>
                <a:latin typeface="+mj-lt"/>
              </a:rPr>
              <a:t>Việc thực hiện quyền công dân không được xâm phạm lợi ích quốc gia, dân tộc, quyền và lợi ích hợp pháp của người khác.</a:t>
            </a:r>
            <a:endParaRPr lang="en-US" sz="2800" dirty="0">
              <a:solidFill>
                <a:srgbClr val="0000FF"/>
              </a:solidFill>
              <a:latin typeface="+mj-lt"/>
            </a:endParaRPr>
          </a:p>
          <a:p>
            <a:pPr lvl="0"/>
            <a:r>
              <a:rPr lang="en-US" sz="2800" dirty="0">
                <a:solidFill>
                  <a:srgbClr val="0000FF"/>
                </a:solidFill>
                <a:latin typeface="+mj-lt"/>
              </a:rPr>
              <a:t>- </a:t>
            </a:r>
            <a:r>
              <a:rPr lang="vi-VN" sz="2800" dirty="0">
                <a:solidFill>
                  <a:srgbClr val="0000FF"/>
                </a:solidFill>
                <a:latin typeface="+mj-lt"/>
              </a:rPr>
              <a:t>Mọi người đều bình đẳng trước pháp luật. Không ai bị phân biệt đối xử trong đời sống chính trị, dân sự, kinh tế, văn </a:t>
            </a:r>
            <a:r>
              <a:rPr lang="vi-VN" sz="2800" dirty="0" err="1">
                <a:solidFill>
                  <a:srgbClr val="0000FF"/>
                </a:solidFill>
                <a:latin typeface="+mj-lt"/>
              </a:rPr>
              <a:t>hoá</a:t>
            </a:r>
            <a:r>
              <a:rPr lang="vi-VN" sz="2800" dirty="0">
                <a:solidFill>
                  <a:srgbClr val="0000FF"/>
                </a:solidFill>
                <a:latin typeface="+mj-lt"/>
              </a:rPr>
              <a:t>, xã hội.</a:t>
            </a:r>
            <a:endParaRPr lang="en-US" sz="2800" dirty="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2"/>
          <a:stretch/>
        </p:blipFill>
        <p:spPr>
          <a:xfrm>
            <a:off x="7792278" y="1040525"/>
            <a:ext cx="4399721" cy="4999320"/>
          </a:xfrm>
          <a:prstGeom prst="rect">
            <a:avLst/>
          </a:prstGeom>
        </p:spPr>
      </p:pic>
      <p:pic>
        <p:nvPicPr>
          <p:cNvPr id="10" name="Picture 9"/>
          <p:cNvPicPr>
            <a:picLocks noChangeAspect="1"/>
          </p:cNvPicPr>
          <p:nvPr/>
        </p:nvPicPr>
        <p:blipFill>
          <a:blip r:embed="rId3"/>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879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III. Luyện tập</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235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a:solidFill>
                  <a:srgbClr val="FF0000"/>
                </a:solidFill>
                <a:latin typeface="Times" pitchFamily="18" charset="0"/>
                <a:ea typeface="微软雅黑" panose="020B0503020204020204" pitchFamily="34" charset="-122"/>
                <a:cs typeface="Times" pitchFamily="18" charset="0"/>
              </a:rPr>
              <a:t>SẮM VAI</a:t>
            </a:r>
            <a:endParaRPr lang="it-IT" altLang="en-US" sz="4400" b="1" dirty="0">
              <a:solidFill>
                <a:srgbClr val="FF0000"/>
              </a:solidFill>
              <a:latin typeface="Times" pitchFamily="18" charset="0"/>
              <a:ea typeface="微软雅黑" panose="020B0503020204020204" pitchFamily="34" charset="-122"/>
              <a:cs typeface="Times" pitchFamily="18" charset="0"/>
            </a:endParaRPr>
          </a:p>
        </p:txBody>
      </p:sp>
      <p:sp>
        <p:nvSpPr>
          <p:cNvPr id="3" name="Rectangle 2"/>
          <p:cNvSpPr/>
          <p:nvPr/>
        </p:nvSpPr>
        <p:spPr>
          <a:xfrm>
            <a:off x="1692579" y="1673972"/>
            <a:ext cx="9558797" cy="4191853"/>
          </a:xfrm>
          <a:prstGeom prst="rect">
            <a:avLst/>
          </a:prstGeom>
        </p:spPr>
        <p:txBody>
          <a:bodyPr wrap="square">
            <a:spAutoFit/>
          </a:bodyPr>
          <a:lstStyle/>
          <a:p>
            <a:pPr algn="ctr"/>
            <a:r>
              <a:rPr lang="en-US" sz="2800" b="1" dirty="0">
                <a:latin typeface="Times" pitchFamily="18" charset="0"/>
                <a:cs typeface="Times" pitchFamily="18" charset="0"/>
              </a:rPr>
              <a:t>TÌNH HUỐNG</a:t>
            </a:r>
          </a:p>
          <a:p>
            <a:r>
              <a:rPr lang="en-US" sz="2800" dirty="0">
                <a:latin typeface="Times" pitchFamily="18" charset="0"/>
                <a:cs typeface="Times" pitchFamily="18" charset="0"/>
              </a:rPr>
              <a:t>- </a:t>
            </a:r>
            <a:r>
              <a:rPr lang="en-US" sz="2800" dirty="0" err="1">
                <a:latin typeface="Times" pitchFamily="18" charset="0"/>
                <a:cs typeface="Times" pitchFamily="18" charset="0"/>
              </a:rPr>
              <a:t>Lớp</a:t>
            </a:r>
            <a:r>
              <a:rPr lang="en-US" sz="2800" dirty="0">
                <a:latin typeface="Times" pitchFamily="18" charset="0"/>
                <a:cs typeface="Times" pitchFamily="18" charset="0"/>
              </a:rPr>
              <a:t> 6A </a:t>
            </a:r>
            <a:r>
              <a:rPr lang="en-US" sz="2800" dirty="0" err="1">
                <a:latin typeface="Times" pitchFamily="18" charset="0"/>
                <a:cs typeface="Times" pitchFamily="18" charset="0"/>
              </a:rPr>
              <a:t>có</a:t>
            </a:r>
            <a:r>
              <a:rPr lang="en-US" sz="2800" dirty="0">
                <a:latin typeface="Times" pitchFamily="18" charset="0"/>
                <a:cs typeface="Times" pitchFamily="18" charset="0"/>
              </a:rPr>
              <a:t> </a:t>
            </a:r>
            <a:r>
              <a:rPr lang="en-US" sz="2800" dirty="0" err="1">
                <a:latin typeface="Times" pitchFamily="18" charset="0"/>
                <a:cs typeface="Times" pitchFamily="18" charset="0"/>
              </a:rPr>
              <a:t>một</a:t>
            </a:r>
            <a:r>
              <a:rPr lang="en-US" sz="2800" dirty="0">
                <a:latin typeface="Times" pitchFamily="18" charset="0"/>
                <a:cs typeface="Times" pitchFamily="18" charset="0"/>
              </a:rPr>
              <a:t> </a:t>
            </a:r>
            <a:r>
              <a:rPr lang="en-US" sz="2800" dirty="0" err="1">
                <a:latin typeface="Times" pitchFamily="18" charset="0"/>
                <a:cs typeface="Times" pitchFamily="18" charset="0"/>
              </a:rPr>
              <a:t>số</a:t>
            </a:r>
            <a:r>
              <a:rPr lang="en-US" sz="2800" dirty="0">
                <a:latin typeface="Times" pitchFamily="18" charset="0"/>
                <a:cs typeface="Times" pitchFamily="18" charset="0"/>
              </a:rPr>
              <a:t> </a:t>
            </a:r>
            <a:r>
              <a:rPr lang="en-US" sz="2800" dirty="0" err="1">
                <a:latin typeface="Times" pitchFamily="18" charset="0"/>
                <a:cs typeface="Times" pitchFamily="18" charset="0"/>
              </a:rPr>
              <a:t>bạn</a:t>
            </a:r>
            <a:r>
              <a:rPr lang="en-US" sz="2800" dirty="0">
                <a:latin typeface="Times" pitchFamily="18" charset="0"/>
                <a:cs typeface="Times" pitchFamily="18" charset="0"/>
              </a:rPr>
              <a:t> </a:t>
            </a:r>
            <a:r>
              <a:rPr lang="en-US" sz="2800" dirty="0" err="1">
                <a:latin typeface="Times" pitchFamily="18" charset="0"/>
                <a:cs typeface="Times" pitchFamily="18" charset="0"/>
              </a:rPr>
              <a:t>nhà</a:t>
            </a:r>
            <a:r>
              <a:rPr lang="en-US" sz="2800" dirty="0">
                <a:latin typeface="Times" pitchFamily="18" charset="0"/>
                <a:cs typeface="Times" pitchFamily="18" charset="0"/>
              </a:rPr>
              <a:t> xa </a:t>
            </a:r>
            <a:r>
              <a:rPr lang="en-US" sz="2800" dirty="0" err="1">
                <a:latin typeface="Times" pitchFamily="18" charset="0"/>
                <a:cs typeface="Times" pitchFamily="18" charset="0"/>
              </a:rPr>
              <a:t>nên</a:t>
            </a:r>
            <a:r>
              <a:rPr lang="en-US" sz="2800" dirty="0">
                <a:latin typeface="Times" pitchFamily="18" charset="0"/>
                <a:cs typeface="Times" pitchFamily="18" charset="0"/>
              </a:rPr>
              <a:t> </a:t>
            </a:r>
            <a:r>
              <a:rPr lang="en-US" sz="2800" dirty="0" err="1">
                <a:latin typeface="Times" pitchFamily="18" charset="0"/>
                <a:cs typeface="Times" pitchFamily="18" charset="0"/>
              </a:rPr>
              <a:t>thường</a:t>
            </a:r>
            <a:r>
              <a:rPr lang="en-US" sz="2800" dirty="0">
                <a:latin typeface="Times" pitchFamily="18" charset="0"/>
                <a:cs typeface="Times" pitchFamily="18" charset="0"/>
              </a:rPr>
              <a:t> </a:t>
            </a:r>
            <a:r>
              <a:rPr lang="en-US" sz="2800" dirty="0" err="1">
                <a:latin typeface="Times" pitchFamily="18" charset="0"/>
                <a:cs typeface="Times" pitchFamily="18" charset="0"/>
              </a:rPr>
              <a:t>đi</a:t>
            </a:r>
            <a:r>
              <a:rPr lang="en-US" sz="2800" dirty="0">
                <a:latin typeface="Times" pitchFamily="18" charset="0"/>
                <a:cs typeface="Times" pitchFamily="18" charset="0"/>
              </a:rPr>
              <a:t> </a:t>
            </a:r>
            <a:r>
              <a:rPr lang="en-US" sz="2800" dirty="0" err="1">
                <a:latin typeface="Times" pitchFamily="18" charset="0"/>
                <a:cs typeface="Times" pitchFamily="18" charset="0"/>
              </a:rPr>
              <a:t>xe</a:t>
            </a:r>
            <a:r>
              <a:rPr lang="en-US" sz="2800" dirty="0">
                <a:latin typeface="Times" pitchFamily="18" charset="0"/>
                <a:cs typeface="Times" pitchFamily="18" charset="0"/>
              </a:rPr>
              <a:t> </a:t>
            </a:r>
            <a:r>
              <a:rPr lang="en-US" sz="2800" dirty="0" err="1">
                <a:latin typeface="Times" pitchFamily="18" charset="0"/>
                <a:cs typeface="Times" pitchFamily="18" charset="0"/>
              </a:rPr>
              <a:t>đạp</a:t>
            </a:r>
            <a:r>
              <a:rPr lang="en-US" sz="2800" dirty="0">
                <a:latin typeface="Times" pitchFamily="18" charset="0"/>
                <a:cs typeface="Times" pitchFamily="18" charset="0"/>
              </a:rPr>
              <a:t> </a:t>
            </a:r>
            <a:r>
              <a:rPr lang="en-US" sz="2800" dirty="0" err="1">
                <a:latin typeface="Times" pitchFamily="18" charset="0"/>
                <a:cs typeface="Times" pitchFamily="18" charset="0"/>
              </a:rPr>
              <a:t>điện</a:t>
            </a:r>
            <a:r>
              <a:rPr lang="en-US" sz="2800" dirty="0">
                <a:latin typeface="Times" pitchFamily="18" charset="0"/>
                <a:cs typeface="Times" pitchFamily="18" charset="0"/>
              </a:rPr>
              <a:t> </a:t>
            </a:r>
            <a:r>
              <a:rPr lang="en-US" sz="2800" dirty="0" err="1">
                <a:latin typeface="Times" pitchFamily="18" charset="0"/>
                <a:cs typeface="Times" pitchFamily="18" charset="0"/>
              </a:rPr>
              <a:t>đến</a:t>
            </a:r>
            <a:r>
              <a:rPr lang="en-US" sz="2800" dirty="0">
                <a:latin typeface="Times" pitchFamily="18" charset="0"/>
                <a:cs typeface="Times" pitchFamily="18" charset="0"/>
              </a:rPr>
              <a:t> </a:t>
            </a:r>
            <a:r>
              <a:rPr lang="en-US" sz="2800" dirty="0" err="1">
                <a:latin typeface="Times" pitchFamily="18" charset="0"/>
                <a:cs typeface="Times" pitchFamily="18" charset="0"/>
              </a:rPr>
              <a:t>trường</a:t>
            </a:r>
            <a:r>
              <a:rPr lang="en-US" sz="2800" dirty="0">
                <a:latin typeface="Times" pitchFamily="18" charset="0"/>
                <a:cs typeface="Times" pitchFamily="18" charset="0"/>
              </a:rPr>
              <a:t>. Trong </a:t>
            </a:r>
            <a:r>
              <a:rPr lang="en-US" sz="2800" dirty="0" err="1">
                <a:latin typeface="Times" pitchFamily="18" charset="0"/>
                <a:cs typeface="Times" pitchFamily="18" charset="0"/>
              </a:rPr>
              <a:t>đó</a:t>
            </a:r>
            <a:r>
              <a:rPr lang="en-US" sz="2800" dirty="0">
                <a:latin typeface="Times" pitchFamily="18" charset="0"/>
                <a:cs typeface="Times" pitchFamily="18" charset="0"/>
              </a:rPr>
              <a:t>, </a:t>
            </a:r>
            <a:r>
              <a:rPr lang="en-US" sz="2800" dirty="0" err="1">
                <a:latin typeface="Times" pitchFamily="18" charset="0"/>
                <a:cs typeface="Times" pitchFamily="18" charset="0"/>
              </a:rPr>
              <a:t>một</a:t>
            </a:r>
            <a:r>
              <a:rPr lang="en-US" sz="2800" dirty="0">
                <a:latin typeface="Times" pitchFamily="18" charset="0"/>
                <a:cs typeface="Times" pitchFamily="18" charset="0"/>
              </a:rPr>
              <a:t> </a:t>
            </a:r>
            <a:r>
              <a:rPr lang="en-US" sz="2800" dirty="0" err="1">
                <a:latin typeface="Times" pitchFamily="18" charset="0"/>
                <a:cs typeface="Times" pitchFamily="18" charset="0"/>
              </a:rPr>
              <a:t>vài</a:t>
            </a:r>
            <a:r>
              <a:rPr lang="en-US" sz="2800" dirty="0">
                <a:latin typeface="Times" pitchFamily="18" charset="0"/>
                <a:cs typeface="Times" pitchFamily="18" charset="0"/>
              </a:rPr>
              <a:t> </a:t>
            </a:r>
            <a:r>
              <a:rPr lang="en-US" sz="2800" dirty="0" err="1">
                <a:latin typeface="Times" pitchFamily="18" charset="0"/>
                <a:cs typeface="Times" pitchFamily="18" charset="0"/>
              </a:rPr>
              <a:t>bạn</a:t>
            </a:r>
            <a:r>
              <a:rPr lang="en-US" sz="2800" dirty="0">
                <a:latin typeface="Times" pitchFamily="18" charset="0"/>
                <a:cs typeface="Times" pitchFamily="18" charset="0"/>
              </a:rPr>
              <a:t> </a:t>
            </a:r>
            <a:r>
              <a:rPr lang="en-US" sz="2800" dirty="0" err="1">
                <a:latin typeface="Times" pitchFamily="18" charset="0"/>
                <a:cs typeface="Times" pitchFamily="18" charset="0"/>
              </a:rPr>
              <a:t>không</a:t>
            </a:r>
            <a:r>
              <a:rPr lang="en-US" sz="2800" dirty="0">
                <a:latin typeface="Times" pitchFamily="18" charset="0"/>
                <a:cs typeface="Times" pitchFamily="18" charset="0"/>
              </a:rPr>
              <a:t> </a:t>
            </a:r>
            <a:r>
              <a:rPr lang="en-US" sz="2800" dirty="0" err="1">
                <a:latin typeface="Times" pitchFamily="18" charset="0"/>
                <a:cs typeface="Times" pitchFamily="18" charset="0"/>
              </a:rPr>
              <a:t>đội</a:t>
            </a:r>
            <a:r>
              <a:rPr lang="en-US" sz="2800" dirty="0">
                <a:latin typeface="Times" pitchFamily="18" charset="0"/>
                <a:cs typeface="Times" pitchFamily="18" charset="0"/>
              </a:rPr>
              <a:t> </a:t>
            </a:r>
            <a:r>
              <a:rPr lang="en-US" sz="2800" dirty="0" err="1">
                <a:latin typeface="Times" pitchFamily="18" charset="0"/>
                <a:cs typeface="Times" pitchFamily="18" charset="0"/>
              </a:rPr>
              <a:t>mũ</a:t>
            </a:r>
            <a:r>
              <a:rPr lang="en-US" sz="2800" dirty="0">
                <a:latin typeface="Times" pitchFamily="18" charset="0"/>
                <a:cs typeface="Times" pitchFamily="18" charset="0"/>
              </a:rPr>
              <a:t> </a:t>
            </a:r>
            <a:r>
              <a:rPr lang="en-US" sz="2800" dirty="0" err="1">
                <a:latin typeface="Times" pitchFamily="18" charset="0"/>
                <a:cs typeface="Times" pitchFamily="18" charset="0"/>
              </a:rPr>
              <a:t>bảo</a:t>
            </a:r>
            <a:r>
              <a:rPr lang="en-US" sz="2800" dirty="0">
                <a:latin typeface="Times" pitchFamily="18" charset="0"/>
                <a:cs typeface="Times" pitchFamily="18" charset="0"/>
              </a:rPr>
              <a:t> </a:t>
            </a:r>
            <a:r>
              <a:rPr lang="en-US" sz="2800" dirty="0" err="1">
                <a:latin typeface="Times" pitchFamily="18" charset="0"/>
                <a:cs typeface="Times" pitchFamily="18" charset="0"/>
              </a:rPr>
              <a:t>hiểm</a:t>
            </a:r>
            <a:r>
              <a:rPr lang="en-US" sz="2800" dirty="0">
                <a:latin typeface="Times" pitchFamily="18" charset="0"/>
                <a:cs typeface="Times" pitchFamily="18" charset="0"/>
              </a:rPr>
              <a:t>.</a:t>
            </a:r>
          </a:p>
          <a:p>
            <a:r>
              <a:rPr lang="en-US" sz="2800" b="1" dirty="0">
                <a:latin typeface="Times" pitchFamily="18" charset="0"/>
                <a:cs typeface="Times" pitchFamily="18" charset="0"/>
              </a:rPr>
              <a:t>- Theo </a:t>
            </a:r>
            <a:r>
              <a:rPr lang="en-US" sz="2800" b="1" dirty="0" err="1">
                <a:latin typeface="Times" pitchFamily="18" charset="0"/>
                <a:cs typeface="Times" pitchFamily="18" charset="0"/>
              </a:rPr>
              <a:t>em</a:t>
            </a:r>
            <a:r>
              <a:rPr lang="en-US" sz="2800" b="1" dirty="0">
                <a:latin typeface="Times" pitchFamily="18" charset="0"/>
                <a:cs typeface="Times" pitchFamily="18" charset="0"/>
              </a:rPr>
              <a:t>, </a:t>
            </a:r>
            <a:r>
              <a:rPr lang="en-US" sz="2800" b="1" dirty="0" err="1">
                <a:latin typeface="Times" pitchFamily="18" charset="0"/>
                <a:cs typeface="Times" pitchFamily="18" charset="0"/>
              </a:rPr>
              <a:t>học</a:t>
            </a:r>
            <a:r>
              <a:rPr lang="en-US" sz="2800" b="1" dirty="0">
                <a:latin typeface="Times" pitchFamily="18" charset="0"/>
                <a:cs typeface="Times" pitchFamily="18" charset="0"/>
              </a:rPr>
              <a:t> </a:t>
            </a:r>
            <a:r>
              <a:rPr lang="en-US" sz="2800" b="1" dirty="0" err="1">
                <a:latin typeface="Times" pitchFamily="18" charset="0"/>
                <a:cs typeface="Times" pitchFamily="18" charset="0"/>
              </a:rPr>
              <a:t>sinh</a:t>
            </a:r>
            <a:r>
              <a:rPr lang="en-US" sz="2800" b="1" dirty="0">
                <a:latin typeface="Times" pitchFamily="18" charset="0"/>
                <a:cs typeface="Times" pitchFamily="18" charset="0"/>
              </a:rPr>
              <a:t> </a:t>
            </a:r>
            <a:r>
              <a:rPr lang="en-US" sz="2800" b="1" dirty="0" err="1">
                <a:latin typeface="Times" pitchFamily="18" charset="0"/>
                <a:cs typeface="Times" pitchFamily="18" charset="0"/>
              </a:rPr>
              <a:t>lớp</a:t>
            </a:r>
            <a:r>
              <a:rPr lang="en-US" sz="2800" b="1" dirty="0">
                <a:latin typeface="Times" pitchFamily="18" charset="0"/>
                <a:cs typeface="Times" pitchFamily="18" charset="0"/>
              </a:rPr>
              <a:t> 6 </a:t>
            </a:r>
            <a:r>
              <a:rPr lang="en-US" sz="2800" b="1" dirty="0" err="1">
                <a:latin typeface="Times" pitchFamily="18" charset="0"/>
                <a:cs typeface="Times" pitchFamily="18" charset="0"/>
              </a:rPr>
              <a:t>có</a:t>
            </a:r>
            <a:r>
              <a:rPr lang="en-US" sz="2800" b="1" dirty="0">
                <a:latin typeface="Times" pitchFamily="18" charset="0"/>
                <a:cs typeface="Times" pitchFamily="18" charset="0"/>
              </a:rPr>
              <a:t> </a:t>
            </a:r>
            <a:r>
              <a:rPr lang="en-US" sz="2800" b="1" dirty="0" err="1">
                <a:latin typeface="Times" pitchFamily="18" charset="0"/>
                <a:cs typeface="Times" pitchFamily="18" charset="0"/>
              </a:rPr>
              <a:t>được</a:t>
            </a:r>
            <a:r>
              <a:rPr lang="en-US" sz="2800" b="1" dirty="0">
                <a:latin typeface="Times" pitchFamily="18" charset="0"/>
                <a:cs typeface="Times" pitchFamily="18" charset="0"/>
              </a:rPr>
              <a:t> </a:t>
            </a:r>
            <a:r>
              <a:rPr lang="en-US" sz="2800" b="1" dirty="0" err="1">
                <a:latin typeface="Times" pitchFamily="18" charset="0"/>
                <a:cs typeface="Times" pitchFamily="18" charset="0"/>
              </a:rPr>
              <a:t>sử</a:t>
            </a:r>
            <a:r>
              <a:rPr lang="en-US" sz="2800" b="1" dirty="0">
                <a:latin typeface="Times" pitchFamily="18" charset="0"/>
                <a:cs typeface="Times" pitchFamily="18" charset="0"/>
              </a:rPr>
              <a:t> </a:t>
            </a:r>
            <a:r>
              <a:rPr lang="en-US" sz="2800" b="1" dirty="0" err="1">
                <a:latin typeface="Times" pitchFamily="18" charset="0"/>
                <a:cs typeface="Times" pitchFamily="18" charset="0"/>
              </a:rPr>
              <a:t>dụng</a:t>
            </a:r>
            <a:r>
              <a:rPr lang="en-US" sz="2800" b="1" dirty="0">
                <a:latin typeface="Times" pitchFamily="18" charset="0"/>
                <a:cs typeface="Times" pitchFamily="18" charset="0"/>
              </a:rPr>
              <a:t> </a:t>
            </a:r>
            <a:r>
              <a:rPr lang="en-US" sz="2800" b="1" dirty="0" err="1">
                <a:latin typeface="Times" pitchFamily="18" charset="0"/>
                <a:cs typeface="Times" pitchFamily="18" charset="0"/>
              </a:rPr>
              <a:t>xe</a:t>
            </a:r>
            <a:r>
              <a:rPr lang="en-US" sz="2800" b="1" dirty="0">
                <a:latin typeface="Times" pitchFamily="18" charset="0"/>
                <a:cs typeface="Times" pitchFamily="18" charset="0"/>
              </a:rPr>
              <a:t> </a:t>
            </a:r>
            <a:r>
              <a:rPr lang="en-US" sz="2800" b="1" dirty="0" err="1">
                <a:latin typeface="Times" pitchFamily="18" charset="0"/>
                <a:cs typeface="Times" pitchFamily="18" charset="0"/>
              </a:rPr>
              <a:t>đạp</a:t>
            </a:r>
            <a:r>
              <a:rPr lang="en-US" sz="2800" b="1" dirty="0">
                <a:latin typeface="Times" pitchFamily="18" charset="0"/>
                <a:cs typeface="Times" pitchFamily="18" charset="0"/>
              </a:rPr>
              <a:t> </a:t>
            </a:r>
            <a:r>
              <a:rPr lang="en-US" sz="2800" b="1" dirty="0" err="1">
                <a:latin typeface="Times" pitchFamily="18" charset="0"/>
                <a:cs typeface="Times" pitchFamily="18" charset="0"/>
              </a:rPr>
              <a:t>điện</a:t>
            </a:r>
            <a:r>
              <a:rPr lang="en-US" sz="2800" b="1" dirty="0">
                <a:latin typeface="Times" pitchFamily="18" charset="0"/>
                <a:cs typeface="Times" pitchFamily="18" charset="0"/>
              </a:rPr>
              <a:t> </a:t>
            </a:r>
            <a:r>
              <a:rPr lang="en-US" sz="2800" b="1" dirty="0" err="1">
                <a:latin typeface="Times" pitchFamily="18" charset="0"/>
                <a:cs typeface="Times" pitchFamily="18" charset="0"/>
              </a:rPr>
              <a:t>không</a:t>
            </a:r>
            <a:r>
              <a:rPr lang="en-US" sz="2800" b="1" dirty="0">
                <a:latin typeface="Times" pitchFamily="18" charset="0"/>
                <a:cs typeface="Times" pitchFamily="18" charset="0"/>
              </a:rPr>
              <a:t>?</a:t>
            </a:r>
            <a:endParaRPr lang="en-US" sz="2800" dirty="0">
              <a:latin typeface="Times" pitchFamily="18" charset="0"/>
              <a:cs typeface="Times" pitchFamily="18" charset="0"/>
            </a:endParaRPr>
          </a:p>
          <a:p>
            <a:pPr algn="just">
              <a:lnSpc>
                <a:spcPct val="112000"/>
              </a:lnSpc>
              <a:spcAft>
                <a:spcPts val="200"/>
              </a:spcAft>
              <a:buClr>
                <a:srgbClr val="1D02DA"/>
              </a:buClr>
              <a:buSzPts val="1000"/>
              <a:tabLst>
                <a:tab pos="334645" algn="l"/>
              </a:tabLst>
            </a:pPr>
            <a:r>
              <a:rPr lang="en-US" sz="2800" b="1" dirty="0">
                <a:latin typeface="Times" pitchFamily="18" charset="0"/>
                <a:cs typeface="Times" pitchFamily="18" charset="0"/>
              </a:rPr>
              <a:t>- </a:t>
            </a:r>
            <a:r>
              <a:rPr lang="en-US" sz="2800" b="1" dirty="0" err="1">
                <a:latin typeface="Times" pitchFamily="18" charset="0"/>
                <a:cs typeface="Times" pitchFamily="18" charset="0"/>
              </a:rPr>
              <a:t>Người</a:t>
            </a:r>
            <a:r>
              <a:rPr lang="en-US" sz="2800" b="1" dirty="0">
                <a:latin typeface="Times" pitchFamily="18" charset="0"/>
                <a:cs typeface="Times" pitchFamily="18" charset="0"/>
              </a:rPr>
              <a:t> </a:t>
            </a:r>
            <a:r>
              <a:rPr lang="en-US" sz="2800" b="1" dirty="0" err="1">
                <a:latin typeface="Times" pitchFamily="18" charset="0"/>
                <a:cs typeface="Times" pitchFamily="18" charset="0"/>
              </a:rPr>
              <a:t>điều</a:t>
            </a:r>
            <a:r>
              <a:rPr lang="en-US" sz="2800" b="1" dirty="0">
                <a:latin typeface="Times" pitchFamily="18" charset="0"/>
                <a:cs typeface="Times" pitchFamily="18" charset="0"/>
              </a:rPr>
              <a:t> </a:t>
            </a:r>
            <a:r>
              <a:rPr lang="en-US" sz="2800" b="1" dirty="0" err="1">
                <a:latin typeface="Times" pitchFamily="18" charset="0"/>
                <a:cs typeface="Times" pitchFamily="18" charset="0"/>
              </a:rPr>
              <a:t>khiển</a:t>
            </a:r>
            <a:r>
              <a:rPr lang="en-US" sz="2800" b="1" dirty="0">
                <a:latin typeface="Times" pitchFamily="18" charset="0"/>
                <a:cs typeface="Times" pitchFamily="18" charset="0"/>
              </a:rPr>
              <a:t> </a:t>
            </a:r>
            <a:r>
              <a:rPr lang="en-US" sz="2800" b="1" dirty="0" err="1">
                <a:latin typeface="Times" pitchFamily="18" charset="0"/>
                <a:cs typeface="Times" pitchFamily="18" charset="0"/>
              </a:rPr>
              <a:t>xe</a:t>
            </a:r>
            <a:r>
              <a:rPr lang="en-US" sz="2800" b="1" dirty="0">
                <a:latin typeface="Times" pitchFamily="18" charset="0"/>
                <a:cs typeface="Times" pitchFamily="18" charset="0"/>
              </a:rPr>
              <a:t> </a:t>
            </a:r>
            <a:r>
              <a:rPr lang="en-US" sz="2800" b="1" dirty="0" err="1">
                <a:latin typeface="Times" pitchFamily="18" charset="0"/>
                <a:cs typeface="Times" pitchFamily="18" charset="0"/>
              </a:rPr>
              <a:t>đạp</a:t>
            </a:r>
            <a:r>
              <a:rPr lang="en-US" sz="2800" b="1" dirty="0">
                <a:latin typeface="Times" pitchFamily="18" charset="0"/>
                <a:cs typeface="Times" pitchFamily="18" charset="0"/>
              </a:rPr>
              <a:t> </a:t>
            </a:r>
            <a:r>
              <a:rPr lang="en-US" sz="2800" b="1" dirty="0" err="1">
                <a:latin typeface="Times" pitchFamily="18" charset="0"/>
                <a:cs typeface="Times" pitchFamily="18" charset="0"/>
              </a:rPr>
              <a:t>điện</a:t>
            </a:r>
            <a:r>
              <a:rPr lang="en-US" sz="2800" b="1" dirty="0">
                <a:latin typeface="Times" pitchFamily="18" charset="0"/>
                <a:cs typeface="Times" pitchFamily="18" charset="0"/>
              </a:rPr>
              <a:t> </a:t>
            </a:r>
            <a:r>
              <a:rPr lang="en-US" sz="2800" b="1" dirty="0" err="1">
                <a:latin typeface="Times" pitchFamily="18" charset="0"/>
                <a:cs typeface="Times" pitchFamily="18" charset="0"/>
              </a:rPr>
              <a:t>khi</a:t>
            </a:r>
            <a:r>
              <a:rPr lang="en-US" sz="2800" b="1" dirty="0">
                <a:latin typeface="Times" pitchFamily="18" charset="0"/>
                <a:cs typeface="Times" pitchFamily="18" charset="0"/>
              </a:rPr>
              <a:t> </a:t>
            </a:r>
            <a:r>
              <a:rPr lang="en-US" sz="2800" b="1" dirty="0" err="1">
                <a:latin typeface="Times" pitchFamily="18" charset="0"/>
                <a:cs typeface="Times" pitchFamily="18" charset="0"/>
              </a:rPr>
              <a:t>tham</a:t>
            </a:r>
            <a:r>
              <a:rPr lang="en-US" sz="2800" b="1" dirty="0">
                <a:latin typeface="Times" pitchFamily="18" charset="0"/>
                <a:cs typeface="Times" pitchFamily="18" charset="0"/>
              </a:rPr>
              <a:t> </a:t>
            </a:r>
            <a:r>
              <a:rPr lang="en-US" sz="2800" b="1" dirty="0" err="1">
                <a:latin typeface="Times" pitchFamily="18" charset="0"/>
                <a:cs typeface="Times" pitchFamily="18" charset="0"/>
              </a:rPr>
              <a:t>gia</a:t>
            </a:r>
            <a:r>
              <a:rPr lang="en-US" sz="2800" b="1" dirty="0">
                <a:latin typeface="Times" pitchFamily="18" charset="0"/>
                <a:cs typeface="Times" pitchFamily="18" charset="0"/>
              </a:rPr>
              <a:t> </a:t>
            </a:r>
            <a:r>
              <a:rPr lang="en-US" sz="2800" b="1" dirty="0" err="1">
                <a:latin typeface="Times" pitchFamily="18" charset="0"/>
                <a:cs typeface="Times" pitchFamily="18" charset="0"/>
              </a:rPr>
              <a:t>giao</a:t>
            </a:r>
            <a:r>
              <a:rPr lang="en-US" sz="2800" b="1" dirty="0">
                <a:latin typeface="Times" pitchFamily="18" charset="0"/>
                <a:cs typeface="Times" pitchFamily="18" charset="0"/>
              </a:rPr>
              <a:t> </a:t>
            </a:r>
            <a:r>
              <a:rPr lang="en-US" sz="2800" b="1" dirty="0" err="1">
                <a:latin typeface="Times" pitchFamily="18" charset="0"/>
                <a:cs typeface="Times" pitchFamily="18" charset="0"/>
              </a:rPr>
              <a:t>thông</a:t>
            </a:r>
            <a:r>
              <a:rPr lang="en-US" sz="2800" b="1" dirty="0">
                <a:latin typeface="Times" pitchFamily="18" charset="0"/>
                <a:cs typeface="Times" pitchFamily="18" charset="0"/>
              </a:rPr>
              <a:t> </a:t>
            </a:r>
            <a:r>
              <a:rPr lang="en-US" sz="2800" b="1" dirty="0" err="1">
                <a:latin typeface="Times" pitchFamily="18" charset="0"/>
                <a:cs typeface="Times" pitchFamily="18" charset="0"/>
              </a:rPr>
              <a:t>có</a:t>
            </a:r>
            <a:r>
              <a:rPr lang="en-US" sz="2800" b="1" dirty="0">
                <a:latin typeface="Times" pitchFamily="18" charset="0"/>
                <a:cs typeface="Times" pitchFamily="18" charset="0"/>
              </a:rPr>
              <a:t> </a:t>
            </a:r>
            <a:r>
              <a:rPr lang="en-US" sz="2800" b="1" dirty="0" err="1">
                <a:latin typeface="Times" pitchFamily="18" charset="0"/>
                <a:cs typeface="Times" pitchFamily="18" charset="0"/>
              </a:rPr>
              <a:t>bắt</a:t>
            </a:r>
            <a:r>
              <a:rPr lang="en-US" sz="2800" b="1" dirty="0">
                <a:latin typeface="Times" pitchFamily="18" charset="0"/>
                <a:cs typeface="Times" pitchFamily="18" charset="0"/>
              </a:rPr>
              <a:t> </a:t>
            </a:r>
            <a:r>
              <a:rPr lang="en-US" sz="2800" b="1" dirty="0" err="1">
                <a:latin typeface="Times" pitchFamily="18" charset="0"/>
                <a:cs typeface="Times" pitchFamily="18" charset="0"/>
              </a:rPr>
              <a:t>buộc</a:t>
            </a:r>
            <a:r>
              <a:rPr lang="en-US" sz="2800" b="1" dirty="0">
                <a:latin typeface="Times" pitchFamily="18" charset="0"/>
                <a:cs typeface="Times" pitchFamily="18" charset="0"/>
              </a:rPr>
              <a:t> </a:t>
            </a:r>
            <a:r>
              <a:rPr lang="en-US" sz="2800" b="1" dirty="0" err="1">
                <a:latin typeface="Times" pitchFamily="18" charset="0"/>
                <a:cs typeface="Times" pitchFamily="18" charset="0"/>
              </a:rPr>
              <a:t>phải</a:t>
            </a:r>
            <a:r>
              <a:rPr lang="en-US" sz="2800" b="1" dirty="0">
                <a:latin typeface="Times" pitchFamily="18" charset="0"/>
                <a:cs typeface="Times" pitchFamily="18" charset="0"/>
              </a:rPr>
              <a:t> </a:t>
            </a:r>
            <a:r>
              <a:rPr lang="en-US" sz="2800" b="1" dirty="0" err="1">
                <a:latin typeface="Times" pitchFamily="18" charset="0"/>
                <a:cs typeface="Times" pitchFamily="18" charset="0"/>
              </a:rPr>
              <a:t>đội</a:t>
            </a:r>
            <a:r>
              <a:rPr lang="en-US" sz="2800" b="1" dirty="0">
                <a:latin typeface="Times" pitchFamily="18" charset="0"/>
                <a:cs typeface="Times" pitchFamily="18" charset="0"/>
              </a:rPr>
              <a:t> </a:t>
            </a:r>
            <a:r>
              <a:rPr lang="en-US" sz="2800" b="1" dirty="0" err="1">
                <a:latin typeface="Times" pitchFamily="18" charset="0"/>
                <a:cs typeface="Times" pitchFamily="18" charset="0"/>
              </a:rPr>
              <a:t>mũ</a:t>
            </a:r>
            <a:r>
              <a:rPr lang="en-US" sz="2800" b="1" dirty="0">
                <a:latin typeface="Times" pitchFamily="18" charset="0"/>
                <a:cs typeface="Times" pitchFamily="18" charset="0"/>
              </a:rPr>
              <a:t> </a:t>
            </a:r>
            <a:r>
              <a:rPr lang="en-US" sz="2800" b="1" dirty="0" err="1">
                <a:latin typeface="Times" pitchFamily="18" charset="0"/>
                <a:cs typeface="Times" pitchFamily="18" charset="0"/>
              </a:rPr>
              <a:t>bảo</a:t>
            </a:r>
            <a:r>
              <a:rPr lang="en-US" sz="2800" b="1" dirty="0">
                <a:latin typeface="Times" pitchFamily="18" charset="0"/>
                <a:cs typeface="Times" pitchFamily="18" charset="0"/>
              </a:rPr>
              <a:t> </a:t>
            </a:r>
            <a:r>
              <a:rPr lang="en-US" sz="2800" b="1" dirty="0" err="1">
                <a:latin typeface="Times" pitchFamily="18" charset="0"/>
                <a:cs typeface="Times" pitchFamily="18" charset="0"/>
              </a:rPr>
              <a:t>hiểm</a:t>
            </a:r>
            <a:r>
              <a:rPr lang="en-US" sz="2800" b="1" dirty="0">
                <a:latin typeface="Times" pitchFamily="18" charset="0"/>
                <a:cs typeface="Times" pitchFamily="18" charset="0"/>
              </a:rPr>
              <a:t> </a:t>
            </a:r>
            <a:r>
              <a:rPr lang="en-US" sz="2800" b="1" dirty="0" err="1">
                <a:latin typeface="Times" pitchFamily="18" charset="0"/>
                <a:cs typeface="Times" pitchFamily="18" charset="0"/>
              </a:rPr>
              <a:t>không</a:t>
            </a:r>
            <a:r>
              <a:rPr lang="en-US" sz="2800" b="1" dirty="0">
                <a:latin typeface="Times" pitchFamily="18" charset="0"/>
                <a:cs typeface="Times" pitchFamily="18" charset="0"/>
              </a:rPr>
              <a:t>? </a:t>
            </a:r>
            <a:r>
              <a:rPr lang="en-US" sz="2800" b="1" dirty="0" err="1">
                <a:latin typeface="Times" pitchFamily="18" charset="0"/>
                <a:cs typeface="Times" pitchFamily="18" charset="0"/>
              </a:rPr>
              <a:t>Vì</a:t>
            </a:r>
            <a:r>
              <a:rPr lang="en-US" sz="2800" b="1" dirty="0">
                <a:latin typeface="Times" pitchFamily="18" charset="0"/>
                <a:cs typeface="Times" pitchFamily="18" charset="0"/>
              </a:rPr>
              <a:t> </a:t>
            </a:r>
            <a:r>
              <a:rPr lang="en-US" sz="2800" b="1" dirty="0" err="1">
                <a:latin typeface="Times" pitchFamily="18" charset="0"/>
                <a:cs typeface="Times" pitchFamily="18" charset="0"/>
              </a:rPr>
              <a:t>sao</a:t>
            </a:r>
            <a:r>
              <a:rPr lang="en-US" sz="2800" b="1" dirty="0">
                <a:latin typeface="Times" pitchFamily="18" charset="0"/>
                <a:cs typeface="Times" pitchFamily="18" charset="0"/>
              </a:rPr>
              <a:t>?</a:t>
            </a:r>
          </a:p>
          <a:p>
            <a:pPr algn="just">
              <a:lnSpc>
                <a:spcPct val="112000"/>
              </a:lnSpc>
              <a:spcAft>
                <a:spcPts val="200"/>
              </a:spcAft>
              <a:buClr>
                <a:srgbClr val="1D02DA"/>
              </a:buClr>
              <a:buSzPts val="1000"/>
              <a:tabLst>
                <a:tab pos="334645" algn="l"/>
              </a:tabLst>
            </a:pPr>
            <a:endParaRPr lang="en-US" sz="2800" dirty="0">
              <a:latin typeface="Times" pitchFamily="18" charset="0"/>
              <a:cs typeface="Times" pitchFamily="18" charset="0"/>
            </a:endParaRPr>
          </a:p>
          <a:p>
            <a:pPr marR="0" lvl="0" algn="just">
              <a:lnSpc>
                <a:spcPct val="112000"/>
              </a:lnSpc>
              <a:spcBef>
                <a:spcPts val="0"/>
              </a:spcBef>
              <a:spcAft>
                <a:spcPts val="200"/>
              </a:spcAft>
              <a:buClr>
                <a:srgbClr val="1D02DA"/>
              </a:buClr>
              <a:buSzPts val="1000"/>
              <a:tabLst>
                <a:tab pos="334645" algn="l"/>
              </a:tabLst>
            </a:pPr>
            <a:endParaRPr lang="en-US" sz="2800" dirty="0">
              <a:latin typeface="Times" pitchFamily="18" charset="0"/>
              <a:cs typeface="Times" pitchFamily="18" charset="0"/>
            </a:endParaRPr>
          </a:p>
        </p:txBody>
      </p:sp>
      <p:pic>
        <p:nvPicPr>
          <p:cNvPr id="8" name="Picture 7"/>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a:solidFill>
                  <a:schemeClr val="tx1"/>
                </a:solidFill>
                <a:latin typeface="Times New Roman" pitchFamily="18" charset="0"/>
                <a:cs typeface="Times New Roman" pitchFamily="18" charset="0"/>
              </a:rPr>
              <a:t>Thái 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a:solidFill>
                  <a:prstClr val="black"/>
                </a:solidFill>
                <a:latin typeface="Times New Roman" panose="02020603050405020304" pitchFamily="18" charset="0"/>
                <a:cs typeface="Times New Roman" panose="02020603050405020304" pitchFamily="18" charset="0"/>
              </a:rPr>
              <a:t>Các quyền </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631283" y="3836467"/>
            <a:ext cx="2070952" cy="5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sz="2400">
                <a:latin typeface="Times New Roman" pitchFamily="18" charset="0"/>
                <a:cs typeface="Times New Roman" pitchFamily="18" charset="0"/>
              </a:rPr>
              <a:t>C</a:t>
            </a:r>
            <a:r>
              <a:rPr lang="vi-VN" sz="2400">
                <a:latin typeface="Times New Roman" pitchFamily="18" charset="0"/>
                <a:cs typeface="Times New Roman" pitchFamily="18" charset="0"/>
              </a:rPr>
              <a:t>ác nghĩa vụ</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576446" y="936048"/>
            <a:ext cx="4689445"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a:solidFill>
                  <a:srgbClr val="FF0000"/>
                </a:solidFill>
                <a:latin typeface="Times New Roman" pitchFamily="18" charset="0"/>
                <a:ea typeface="Arial Unicode MS"/>
                <a:cs typeface="Times New Roman" pitchFamily="18" charset="0"/>
              </a:rPr>
              <a:t>- Mỗi </a:t>
            </a:r>
            <a:r>
              <a:rPr lang="en-US" sz="2800" b="1" dirty="0" err="1">
                <a:solidFill>
                  <a:srgbClr val="FF0000"/>
                </a:solidFill>
                <a:latin typeface="Times New Roman" pitchFamily="18" charset="0"/>
                <a:ea typeface="Arial Unicode MS"/>
                <a:cs typeface="Times New Roman" pitchFamily="18" charset="0"/>
              </a:rPr>
              <a:t>đội</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cử</a:t>
            </a:r>
            <a:r>
              <a:rPr lang="en-US" sz="2800" b="1" dirty="0">
                <a:solidFill>
                  <a:srgbClr val="FF0000"/>
                </a:solidFill>
                <a:latin typeface="Times New Roman" pitchFamily="18" charset="0"/>
                <a:ea typeface="Arial Unicode MS"/>
                <a:cs typeface="Times New Roman" pitchFamily="18" charset="0"/>
              </a:rPr>
              <a:t> 5 </a:t>
            </a:r>
            <a:r>
              <a:rPr lang="en-US" sz="2800" b="1" dirty="0" err="1">
                <a:solidFill>
                  <a:srgbClr val="FF0000"/>
                </a:solidFill>
                <a:latin typeface="Times New Roman" pitchFamily="18" charset="0"/>
                <a:ea typeface="Arial Unicode MS"/>
                <a:cs typeface="Times New Roman" pitchFamily="18" charset="0"/>
              </a:rPr>
              <a:t>bạn</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xuất</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sắc</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nhất</a:t>
            </a:r>
            <a:endParaRPr lang="zh-CN" altLang="en-US" sz="240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a:solidFill>
                  <a:srgbClr val="FF0000"/>
                </a:solidFill>
                <a:latin typeface="Times New Roman" pitchFamily="18" charset="0"/>
                <a:ea typeface="Arial Unicode MS"/>
                <a:cs typeface="Times New Roman" pitchFamily="18" charset="0"/>
              </a:rPr>
              <a:t>Chia lớp ra thành hai đ</a:t>
            </a:r>
            <a:r>
              <a:rPr lang="en-US" sz="2800" b="1">
                <a:solidFill>
                  <a:srgbClr val="FF0000"/>
                </a:solidFill>
                <a:latin typeface="#9Slide05 SVNTradeMark" panose="02000000000000000000" pitchFamily="2" charset="0"/>
                <a:ea typeface="Arial Unicode MS"/>
              </a:rPr>
              <a:t>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7800188" y="2288598"/>
            <a:ext cx="4349311" cy="2400657"/>
          </a:xfrm>
          <a:prstGeom prst="rect">
            <a:avLst/>
          </a:prstGeom>
        </p:spPr>
        <p:txBody>
          <a:bodyPr wrap="square">
            <a:spAutoFit/>
          </a:bodyPr>
          <a:lstStyle/>
          <a:p>
            <a:pPr lvl="0" eaLnBrk="0" fontAlgn="base" hangingPunct="0">
              <a:lnSpc>
                <a:spcPct val="125000"/>
              </a:lnSpc>
              <a:spcBef>
                <a:spcPct val="0"/>
              </a:spcBef>
              <a:spcAft>
                <a:spcPct val="0"/>
              </a:spcAft>
              <a:defRPr/>
            </a:pP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Đạ</a:t>
            </a:r>
            <a:r>
              <a:rPr lang="it-IT" sz="2000" b="1" dirty="0">
                <a:solidFill>
                  <a:srgbClr val="FF0000"/>
                </a:solidFill>
                <a:latin typeface="Times New Roman" pitchFamily="18" charset="0"/>
                <a:ea typeface="Arial Unicode MS"/>
                <a:cs typeface="Times New Roman" pitchFamily="18" charset="0"/>
              </a:rPr>
              <a:t>i di</a:t>
            </a:r>
            <a:r>
              <a:rPr lang="en-US" sz="2000" b="1" dirty="0" err="1">
                <a:solidFill>
                  <a:srgbClr val="FF0000"/>
                </a:solidFill>
                <a:latin typeface="Times New Roman" pitchFamily="18" charset="0"/>
                <a:ea typeface="Arial Unicode MS"/>
                <a:cs typeface="Times New Roman" pitchFamily="18" charset="0"/>
              </a:rPr>
              <a:t>ện</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hai</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đội</a:t>
            </a:r>
            <a:r>
              <a:rPr lang="en-US" sz="2000" b="1" dirty="0">
                <a:solidFill>
                  <a:srgbClr val="FF0000"/>
                </a:solidFill>
                <a:latin typeface="Times New Roman" pitchFamily="18" charset="0"/>
                <a:ea typeface="Arial Unicode MS"/>
                <a:cs typeface="Times New Roman" pitchFamily="18" charset="0"/>
              </a:rPr>
              <a:t> l</a:t>
            </a:r>
            <a:r>
              <a:rPr lang="fr-FR" sz="2000" b="1" dirty="0">
                <a:solidFill>
                  <a:srgbClr val="FF0000"/>
                </a:solidFill>
                <a:latin typeface="Times New Roman" pitchFamily="18" charset="0"/>
                <a:ea typeface="Arial Unicode MS"/>
                <a:cs typeface="Times New Roman" pitchFamily="18" charset="0"/>
              </a:rPr>
              <a:t>ê</a:t>
            </a:r>
            <a:r>
              <a:rPr lang="en-US" sz="2000" b="1" dirty="0">
                <a:solidFill>
                  <a:srgbClr val="FF0000"/>
                </a:solidFill>
                <a:latin typeface="Times New Roman" pitchFamily="18" charset="0"/>
                <a:ea typeface="Arial Unicode MS"/>
                <a:cs typeface="Times New Roman" pitchFamily="18" charset="0"/>
              </a:rPr>
              <a:t>n </a:t>
            </a:r>
            <a:r>
              <a:rPr lang="en-US" sz="2000" b="1" dirty="0" err="1">
                <a:solidFill>
                  <a:srgbClr val="FF0000"/>
                </a:solidFill>
                <a:latin typeface="Times New Roman" pitchFamily="18" charset="0"/>
                <a:ea typeface="Arial Unicode MS"/>
                <a:cs typeface="Times New Roman" pitchFamily="18" charset="0"/>
              </a:rPr>
              <a:t>bả</a:t>
            </a:r>
            <a:r>
              <a:rPr lang="nl-NL" sz="2000" b="1" dirty="0">
                <a:solidFill>
                  <a:srgbClr val="FF0000"/>
                </a:solidFill>
                <a:latin typeface="Times New Roman" pitchFamily="18" charset="0"/>
                <a:ea typeface="Arial Unicode MS"/>
                <a:cs typeface="Times New Roman" pitchFamily="18" charset="0"/>
              </a:rPr>
              <a:t>ng v</a:t>
            </a:r>
            <a:r>
              <a:rPr lang="fr-FR" sz="2000" b="1" dirty="0">
                <a:solidFill>
                  <a:srgbClr val="FF0000"/>
                </a:solidFill>
                <a:latin typeface="Times New Roman" pitchFamily="18" charset="0"/>
                <a:ea typeface="Arial Unicode MS"/>
                <a:cs typeface="Times New Roman" pitchFamily="18" charset="0"/>
              </a:rPr>
              <a:t>à </a:t>
            </a:r>
            <a:r>
              <a:rPr lang="en-US" sz="2000" b="1" dirty="0" err="1">
                <a:solidFill>
                  <a:srgbClr val="FF0000"/>
                </a:solidFill>
                <a:latin typeface="Times New Roman" pitchFamily="18" charset="0"/>
                <a:ea typeface="Arial Unicode MS"/>
                <a:cs typeface="Times New Roman" pitchFamily="18" charset="0"/>
              </a:rPr>
              <a:t>viết</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dán</a:t>
            </a:r>
            <a:r>
              <a:rPr lang="en-US" sz="2000" b="1" dirty="0">
                <a:solidFill>
                  <a:srgbClr val="FF0000"/>
                </a:solidFill>
                <a:latin typeface="Times New Roman" pitchFamily="18" charset="0"/>
                <a:ea typeface="Arial Unicode MS"/>
                <a:cs typeface="Times New Roman" pitchFamily="18" charset="0"/>
              </a:rPr>
              <a:t>. </a:t>
            </a:r>
            <a:r>
              <a:rPr lang="en-US" sz="2000" b="1" dirty="0">
                <a:solidFill>
                  <a:srgbClr val="0000FF"/>
                </a:solidFill>
                <a:latin typeface="Times New Roman" pitchFamily="18" charset="0"/>
                <a:ea typeface="Arial Unicode MS"/>
                <a:cs typeface="Times New Roman" pitchFamily="18" charset="0"/>
              </a:rPr>
              <a:t>M</a:t>
            </a:r>
            <a:r>
              <a:rPr lang="vi-VN" sz="2000" dirty="0" err="1">
                <a:solidFill>
                  <a:srgbClr val="0000FF"/>
                </a:solidFill>
                <a:latin typeface="Times New Roman" pitchFamily="18" charset="0"/>
                <a:cs typeface="Times New Roman" pitchFamily="18" charset="0"/>
              </a:rPr>
              <a:t>ột</a:t>
            </a:r>
            <a:r>
              <a:rPr lang="vi-VN" sz="2000" dirty="0">
                <a:solidFill>
                  <a:srgbClr val="0000FF"/>
                </a:solidFill>
                <a:latin typeface="Times New Roman" pitchFamily="18" charset="0"/>
                <a:cs typeface="Times New Roman" pitchFamily="18" charset="0"/>
              </a:rPr>
              <a:t> đội viết tên các quyền, một đội viết tên các nghĩa vụ cơ bản của công dân theo Hiến pháp năm 2013 vào giấy và dán lên "Cây Hiến pháp".</a:t>
            </a:r>
            <a:r>
              <a:rPr lang="en-US" sz="2000" b="1" dirty="0" err="1">
                <a:solidFill>
                  <a:srgbClr val="0000FF"/>
                </a:solidFill>
                <a:latin typeface="Times New Roman" pitchFamily="18" charset="0"/>
                <a:ea typeface="Arial Unicode MS"/>
                <a:cs typeface="Times New Roman" pitchFamily="18" charset="0"/>
              </a:rPr>
              <a:t>trong</a:t>
            </a:r>
            <a:r>
              <a:rPr lang="en-US" sz="2000" b="1" dirty="0">
                <a:solidFill>
                  <a:srgbClr val="0000FF"/>
                </a:solidFill>
                <a:latin typeface="Times New Roman" pitchFamily="18" charset="0"/>
                <a:ea typeface="Arial Unicode MS"/>
                <a:cs typeface="Times New Roman" pitchFamily="18" charset="0"/>
              </a:rPr>
              <a:t> 5’</a:t>
            </a:r>
          </a:p>
        </p:txBody>
      </p:sp>
      <p:sp>
        <p:nvSpPr>
          <p:cNvPr id="3" name="Rectangle 2"/>
          <p:cNvSpPr/>
          <p:nvPr/>
        </p:nvSpPr>
        <p:spPr>
          <a:xfrm>
            <a:off x="9108216" y="4750681"/>
            <a:ext cx="2974276" cy="2039661"/>
          </a:xfrm>
          <a:prstGeom prst="rect">
            <a:avLst/>
          </a:prstGeom>
        </p:spPr>
        <p:txBody>
          <a:bodyPr wrap="square">
            <a:spAutoFit/>
          </a:bodyPr>
          <a:lstStyle/>
          <a:p>
            <a:pPr lvl="0" algn="just"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dirty="0" err="1">
                <a:solidFill>
                  <a:srgbClr val="FF0000"/>
                </a:solidFill>
                <a:latin typeface="Times New Roman" pitchFamily="18" charset="0"/>
                <a:ea typeface="Arial Unicode MS"/>
                <a:cs typeface="Times New Roman" pitchFamily="18" charset="0"/>
              </a:rPr>
              <a:t>ều</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và</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đúng</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các</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quyền</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nghĩa</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vụ</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cơ</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bản</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của</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công</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dân</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sẽ</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439781" y="27102"/>
            <a:ext cx="75820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lvl="0"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a:t>
            </a:r>
            <a:r>
              <a:rPr lang="vi-VN" sz="4400">
                <a:latin typeface="Times New Roman" pitchFamily="18" charset="0"/>
                <a:cs typeface="Times New Roman" pitchFamily="18" charset="0"/>
              </a:rPr>
              <a:t>Cây Hiến pháp"</a:t>
            </a:r>
            <a:endParaRPr lang="en-US" sz="4400">
              <a:latin typeface="Times New Roman" pitchFamily="18" charset="0"/>
              <a:cs typeface="Times New Roman" pitchFamily="18" charset="0"/>
            </a:endParaRPr>
          </a:p>
          <a:p>
            <a:pPr algn="ctr" eaLnBrk="0" fontAlgn="base" hangingPunct="0">
              <a:spcBef>
                <a:spcPct val="0"/>
              </a:spcBef>
              <a:spcAft>
                <a:spcPct val="0"/>
              </a:spcAft>
            </a:pP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865968"/>
              </p:ext>
            </p:extLst>
          </p:nvPr>
        </p:nvGraphicFramePr>
        <p:xfrm>
          <a:off x="163693" y="1670829"/>
          <a:ext cx="11902411" cy="841185"/>
        </p:xfrm>
        <a:graphic>
          <a:graphicData uri="http://schemas.openxmlformats.org/drawingml/2006/table">
            <a:tbl>
              <a:tblPr>
                <a:tableStyleId>{5C22544A-7EE6-4342-B048-85BDC9FD1C3A}</a:tableStyleId>
              </a:tblPr>
              <a:tblGrid>
                <a:gridCol w="11902411">
                  <a:extLst>
                    <a:ext uri="{9D8B030D-6E8A-4147-A177-3AD203B41FA5}">
                      <a16:colId xmlns:a16="http://schemas.microsoft.com/office/drawing/2014/main" val="20000"/>
                    </a:ext>
                  </a:extLst>
                </a:gridCol>
              </a:tblGrid>
              <a:tr h="410088">
                <a:tc>
                  <a:txBody>
                    <a:bodyPr/>
                    <a:lstStyle/>
                    <a:p>
                      <a:pPr marL="457200" marR="0" lvl="0" indent="-457200" algn="just" defTabSz="914400" rtl="0" eaLnBrk="1" fontAlgn="auto" latinLnBrk="0" hangingPunct="1">
                        <a:lnSpc>
                          <a:spcPct val="115000"/>
                        </a:lnSpc>
                        <a:spcBef>
                          <a:spcPts val="0"/>
                        </a:spcBef>
                        <a:spcAft>
                          <a:spcPts val="0"/>
                        </a:spcAft>
                        <a:buClrTx/>
                        <a:buSzTx/>
                        <a:buFontTx/>
                        <a:buAutoNum type="alphaLcParenR"/>
                        <a:tabLst/>
                        <a:defRPr/>
                      </a:pPr>
                      <a:r>
                        <a:rPr lang="en-US" sz="2500" u="none" strike="noStrike" kern="1200" baseline="0" dirty="0">
                          <a:solidFill>
                            <a:srgbClr val="0000FF"/>
                          </a:solidFill>
                          <a:effectLst/>
                          <a:latin typeface="Times" pitchFamily="18" charset="0"/>
                          <a:ea typeface="+mn-ea"/>
                          <a:cs typeface="Times" pitchFamily="18" charset="0"/>
                        </a:rPr>
                        <a:t>N</a:t>
                      </a:r>
                      <a:r>
                        <a:rPr lang="vi-VN" sz="2500" u="none" strike="noStrike" kern="1200" dirty="0" err="1">
                          <a:solidFill>
                            <a:srgbClr val="0000FF"/>
                          </a:solidFill>
                          <a:effectLst/>
                          <a:latin typeface="Times" pitchFamily="18" charset="0"/>
                          <a:ea typeface="+mn-ea"/>
                          <a:cs typeface="Times" pitchFamily="18" charset="0"/>
                        </a:rPr>
                        <a:t>goài</a:t>
                      </a:r>
                      <a:r>
                        <a:rPr lang="vi-VN" sz="2500" u="none" strike="noStrike" kern="1200" dirty="0">
                          <a:solidFill>
                            <a:srgbClr val="0000FF"/>
                          </a:solidFill>
                          <a:effectLst/>
                          <a:latin typeface="Times" pitchFamily="18" charset="0"/>
                          <a:ea typeface="+mn-ea"/>
                          <a:cs typeface="Times" pitchFamily="18" charset="0"/>
                        </a:rPr>
                        <a:t> giờ học ở trường, Kim thường tự học ở nhà và dành thời gian làm việc nhà giúp bố mẹ.</a:t>
                      </a:r>
                      <a:endParaRPr lang="en-US" sz="2500" u="none" strike="noStrike" kern="1200" dirty="0">
                        <a:solidFill>
                          <a:srgbClr val="0000FF"/>
                        </a:solidFill>
                        <a:effectLst/>
                        <a:latin typeface="Times" pitchFamily="18" charset="0"/>
                        <a:ea typeface="+mn-ea"/>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21616650"/>
              </p:ext>
            </p:extLst>
          </p:nvPr>
        </p:nvGraphicFramePr>
        <p:xfrm>
          <a:off x="185498" y="2537639"/>
          <a:ext cx="11791154" cy="2155635"/>
        </p:xfrm>
        <a:graphic>
          <a:graphicData uri="http://schemas.openxmlformats.org/drawingml/2006/table">
            <a:tbl>
              <a:tblPr/>
              <a:tblGrid>
                <a:gridCol w="11791154">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2500" u="none" strike="noStrike" kern="1200" baseline="0" dirty="0">
                          <a:solidFill>
                            <a:srgbClr val="0000FF"/>
                          </a:solidFill>
                          <a:effectLst/>
                          <a:latin typeface="+mn-lt"/>
                          <a:ea typeface="+mn-ea"/>
                          <a:cs typeface="+mn-cs"/>
                        </a:rPr>
                        <a:t> b</a:t>
                      </a:r>
                      <a:r>
                        <a:rPr lang="en-US" sz="2500" u="none" strike="noStrike" kern="1200" baseline="0" dirty="0">
                          <a:solidFill>
                            <a:srgbClr val="0000FF"/>
                          </a:solidFill>
                          <a:effectLst/>
                          <a:latin typeface="Times" pitchFamily="18" charset="0"/>
                          <a:ea typeface="+mn-ea"/>
                          <a:cs typeface="Times" pitchFamily="18" charset="0"/>
                        </a:rPr>
                        <a:t>) M</a:t>
                      </a:r>
                      <a:r>
                        <a:rPr lang="vi-VN" sz="2500" u="none" strike="noStrike" kern="1200" dirty="0">
                          <a:solidFill>
                            <a:srgbClr val="0000FF"/>
                          </a:solidFill>
                          <a:effectLst/>
                          <a:latin typeface="Times" pitchFamily="18" charset="0"/>
                          <a:ea typeface="+mn-ea"/>
                          <a:cs typeface="Times" pitchFamily="18" charset="0"/>
                        </a:rPr>
                        <a:t>ặc dù nhà rất nghèo nhưng bố mẹ vẫn cố gắng để Lan được tới trường. Tuy nhiên, Lan cho rằng: “Nhà mình nghèo, có cố gắng học cũng không mang lại ích lợi gì”. Lan đến trường chỉ vì bố mẹ muốn, do vậy kết quả học tập của Lan rất kém.</a:t>
                      </a:r>
                      <a:endParaRPr lang="en-US" sz="2500" u="none" strike="noStrike" kern="1200" dirty="0">
                        <a:solidFill>
                          <a:srgbClr val="0000FF"/>
                        </a:solidFill>
                        <a:effectLst/>
                        <a:latin typeface="Times" pitchFamily="18" charset="0"/>
                        <a:ea typeface="+mn-ea"/>
                        <a:cs typeface="Times"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2500" u="none" strike="noStrike" kern="1200" baseline="0" dirty="0">
                          <a:solidFill>
                            <a:srgbClr val="0000FF"/>
                          </a:solidFill>
                          <a:effectLst/>
                          <a:latin typeface="+mn-lt"/>
                          <a:ea typeface="+mn-ea"/>
                          <a:cs typeface="+mn-cs"/>
                        </a:rPr>
                        <a:t> c) </a:t>
                      </a:r>
                      <a:r>
                        <a:rPr lang="en-US" sz="2500" u="none" strike="noStrike" kern="1200" baseline="0" dirty="0">
                          <a:solidFill>
                            <a:srgbClr val="0000FF"/>
                          </a:solidFill>
                          <a:effectLst/>
                          <a:latin typeface="Times New Roman" pitchFamily="18" charset="0"/>
                          <a:ea typeface="+mn-ea"/>
                          <a:cs typeface="Times New Roman" pitchFamily="18" charset="0"/>
                        </a:rPr>
                        <a:t>M</a:t>
                      </a:r>
                      <a:r>
                        <a:rPr lang="vi-VN" sz="2500" u="none" strike="noStrike" kern="1200" dirty="0" err="1">
                          <a:solidFill>
                            <a:srgbClr val="0000FF"/>
                          </a:solidFill>
                          <a:effectLst/>
                          <a:latin typeface="Times New Roman" pitchFamily="18" charset="0"/>
                          <a:ea typeface="+mn-ea"/>
                          <a:cs typeface="Times New Roman" pitchFamily="18" charset="0"/>
                        </a:rPr>
                        <a:t>ỗi</a:t>
                      </a:r>
                      <a:r>
                        <a:rPr lang="vi-VN" sz="2500" u="none" strike="noStrike" kern="1200" dirty="0">
                          <a:solidFill>
                            <a:srgbClr val="0000FF"/>
                          </a:solidFill>
                          <a:effectLst/>
                          <a:latin typeface="Times New Roman" pitchFamily="18" charset="0"/>
                          <a:ea typeface="+mn-ea"/>
                          <a:cs typeface="Times New Roman" pitchFamily="18" charset="0"/>
                        </a:rPr>
                        <a:t> khi sang nhà bạn chơi, Tú thường thấy Nam quát mắng, </a:t>
                      </a:r>
                      <a:r>
                        <a:rPr lang="vi-VN" sz="2500" u="none" strike="noStrike" kern="1200" dirty="0" err="1">
                          <a:solidFill>
                            <a:srgbClr val="0000FF"/>
                          </a:solidFill>
                          <a:effectLst/>
                          <a:latin typeface="Times New Roman" pitchFamily="18" charset="0"/>
                          <a:ea typeface="+mn-ea"/>
                          <a:cs typeface="Times New Roman" pitchFamily="18" charset="0"/>
                        </a:rPr>
                        <a:t>doạ</a:t>
                      </a:r>
                      <a:r>
                        <a:rPr lang="vi-VN" sz="2500" u="none" strike="noStrike" kern="1200" dirty="0">
                          <a:solidFill>
                            <a:srgbClr val="0000FF"/>
                          </a:solidFill>
                          <a:effectLst/>
                          <a:latin typeface="Times New Roman" pitchFamily="18" charset="0"/>
                          <a:ea typeface="+mn-ea"/>
                          <a:cs typeface="Times New Roman" pitchFamily="18" charset="0"/>
                        </a:rPr>
                        <a:t> nạt và đánh em gái vì em hay khóc và bày đồ chơi bừa bãi.</a:t>
                      </a:r>
                      <a:endParaRPr lang="en-US" sz="2500" u="none" strike="noStrike" kern="1200" dirty="0">
                        <a:solidFill>
                          <a:srgbClr val="0000FF"/>
                        </a:solidFill>
                        <a:effectLst/>
                        <a:latin typeface="Times New Roman" pitchFamily="18" charset="0"/>
                        <a:ea typeface="+mn-ea"/>
                        <a:cs typeface="Times New Roman"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856756704"/>
              </p:ext>
            </p:extLst>
          </p:nvPr>
        </p:nvGraphicFramePr>
        <p:xfrm>
          <a:off x="3806687" y="219339"/>
          <a:ext cx="8385311" cy="1228154"/>
        </p:xfrm>
        <a:graphic>
          <a:graphicData uri="http://schemas.openxmlformats.org/drawingml/2006/table">
            <a:tbl>
              <a:tblPr>
                <a:tableStyleId>{5C22544A-7EE6-4342-B048-85BDC9FD1C3A}</a:tableStyleId>
              </a:tblPr>
              <a:tblGrid>
                <a:gridCol w="8385311">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dirty="0">
                          <a:solidFill>
                            <a:srgbClr val="0000FF"/>
                          </a:solidFill>
                          <a:effectLst/>
                          <a:latin typeface="+mj-lt"/>
                        </a:rPr>
                        <a:t>- </a:t>
                      </a:r>
                      <a:r>
                        <a:rPr lang="en-US" sz="2400" b="1" dirty="0" err="1">
                          <a:solidFill>
                            <a:srgbClr val="0000FF"/>
                          </a:solidFill>
                          <a:effectLst/>
                          <a:latin typeface="Times New Roman" pitchFamily="18" charset="0"/>
                          <a:cs typeface="Times New Roman" pitchFamily="18" charset="0"/>
                        </a:rPr>
                        <a:t>Bài</a:t>
                      </a:r>
                      <a:r>
                        <a:rPr lang="en-US" sz="2400" b="1" baseline="0" dirty="0">
                          <a:solidFill>
                            <a:srgbClr val="0000FF"/>
                          </a:solidFill>
                          <a:effectLst/>
                          <a:latin typeface="Times New Roman" pitchFamily="18" charset="0"/>
                          <a:cs typeface="Times New Roman" pitchFamily="18" charset="0"/>
                        </a:rPr>
                        <a:t> </a:t>
                      </a:r>
                      <a:r>
                        <a:rPr lang="en-US" sz="2400" b="1" baseline="0" dirty="0" err="1">
                          <a:solidFill>
                            <a:srgbClr val="0000FF"/>
                          </a:solidFill>
                          <a:effectLst/>
                          <a:latin typeface="Times New Roman" pitchFamily="18" charset="0"/>
                          <a:cs typeface="Times New Roman" pitchFamily="18" charset="0"/>
                        </a:rPr>
                        <a:t>tập</a:t>
                      </a:r>
                      <a:r>
                        <a:rPr lang="en-US" sz="2400" b="1" baseline="0" dirty="0">
                          <a:solidFill>
                            <a:srgbClr val="0000FF"/>
                          </a:solidFill>
                          <a:effectLst/>
                          <a:latin typeface="Times New Roman" pitchFamily="18" charset="0"/>
                          <a:cs typeface="Times New Roman" pitchFamily="18" charset="0"/>
                        </a:rPr>
                        <a:t> 2:  </a:t>
                      </a:r>
                      <a:r>
                        <a:rPr lang="vi-VN" sz="2400" u="none" strike="noStrike" kern="1200" dirty="0">
                          <a:solidFill>
                            <a:srgbClr val="0000FF"/>
                          </a:solidFill>
                          <a:effectLst/>
                          <a:latin typeface="Times New Roman" pitchFamily="18" charset="0"/>
                          <a:ea typeface="+mn-ea"/>
                          <a:cs typeface="Times New Roman" pitchFamily="18" charset="0"/>
                        </a:rPr>
                        <a:t>Em hãy </a:t>
                      </a:r>
                      <a:r>
                        <a:rPr lang="en-US" sz="2400" u="none" strike="noStrike" kern="1200" dirty="0" err="1">
                          <a:solidFill>
                            <a:srgbClr val="0000FF"/>
                          </a:solidFill>
                          <a:effectLst/>
                          <a:latin typeface="Times New Roman" pitchFamily="18" charset="0"/>
                          <a:ea typeface="+mn-ea"/>
                          <a:cs typeface="Times New Roman" pitchFamily="18" charset="0"/>
                        </a:rPr>
                        <a:t>cho</a:t>
                      </a:r>
                      <a:r>
                        <a:rPr lang="en-US" sz="2400" u="none" strike="noStrike" kern="1200" dirty="0">
                          <a:solidFill>
                            <a:srgbClr val="0000FF"/>
                          </a:solidFill>
                          <a:effectLst/>
                          <a:latin typeface="Times New Roman" pitchFamily="18" charset="0"/>
                          <a:ea typeface="+mn-ea"/>
                          <a:cs typeface="Times New Roman" pitchFamily="18" charset="0"/>
                        </a:rPr>
                        <a:t> </a:t>
                      </a:r>
                      <a:r>
                        <a:rPr lang="vi-VN" sz="2400" u="none" strike="noStrike" kern="1200" dirty="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400" u="none" strike="noStrike" kern="1200" dirty="0">
                          <a:solidFill>
                            <a:srgbClr val="0000FF"/>
                          </a:solidFill>
                          <a:effectLst/>
                          <a:latin typeface="Times New Roman" pitchFamily="18" charset="0"/>
                          <a:ea typeface="+mn-ea"/>
                          <a:cs typeface="Times New Roman" pitchFamily="18" charset="0"/>
                        </a:rPr>
                        <a:t> </a:t>
                      </a:r>
                      <a:r>
                        <a:rPr lang="en-US" sz="2400" u="none" strike="noStrike" kern="1200" dirty="0" err="1">
                          <a:solidFill>
                            <a:srgbClr val="0000FF"/>
                          </a:solidFill>
                          <a:effectLst/>
                          <a:latin typeface="Times New Roman" pitchFamily="18" charset="0"/>
                          <a:ea typeface="+mn-ea"/>
                          <a:cs typeface="Times New Roman" pitchFamily="18" charset="0"/>
                        </a:rPr>
                        <a:t>Vì</a:t>
                      </a:r>
                      <a:r>
                        <a:rPr lang="en-US" sz="2400" u="none" strike="noStrike" kern="1200" baseline="0" dirty="0">
                          <a:solidFill>
                            <a:srgbClr val="0000FF"/>
                          </a:solidFill>
                          <a:effectLst/>
                          <a:latin typeface="Times New Roman" pitchFamily="18" charset="0"/>
                          <a:ea typeface="+mn-ea"/>
                          <a:cs typeface="Times New Roman" pitchFamily="18" charset="0"/>
                        </a:rPr>
                        <a:t> </a:t>
                      </a:r>
                      <a:r>
                        <a:rPr lang="en-US" sz="2400" u="none" strike="noStrike" kern="1200" baseline="0" dirty="0" err="1">
                          <a:solidFill>
                            <a:srgbClr val="0000FF"/>
                          </a:solidFill>
                          <a:effectLst/>
                          <a:latin typeface="Times New Roman" pitchFamily="18" charset="0"/>
                          <a:ea typeface="+mn-ea"/>
                          <a:cs typeface="Times New Roman" pitchFamily="18" charset="0"/>
                        </a:rPr>
                        <a:t>sao</a:t>
                      </a:r>
                      <a:r>
                        <a:rPr lang="en-US" sz="2400" u="none" strike="noStrike" kern="1200" baseline="0" dirty="0">
                          <a:solidFill>
                            <a:srgbClr val="0000FF"/>
                          </a:solidFill>
                          <a:effectLst/>
                          <a:latin typeface="Times New Roman" pitchFamily="18" charset="0"/>
                          <a:ea typeface="+mn-ea"/>
                          <a:cs typeface="Times New Roman" pitchFamily="18" charset="0"/>
                        </a:rPr>
                        <a:t>?</a:t>
                      </a:r>
                      <a:endParaRPr lang="en-US" sz="2400" u="none" strike="noStrike" kern="1200" dirty="0">
                        <a:solidFill>
                          <a:srgbClr val="0000FF"/>
                        </a:solidFill>
                        <a:effectLst/>
                        <a:latin typeface="Times New Roman" pitchFamily="18" charset="0"/>
                        <a:ea typeface="+mn-ea"/>
                        <a:cs typeface="Times New Roman"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p:nvPr/>
        </p:nvSpPr>
        <p:spPr>
          <a:xfrm>
            <a:off x="185498" y="4932524"/>
            <a:ext cx="12006501" cy="1631216"/>
          </a:xfrm>
          <a:prstGeom prst="rect">
            <a:avLst/>
          </a:prstGeom>
        </p:spPr>
        <p:txBody>
          <a:bodyPr wrap="square">
            <a:spAutoFit/>
          </a:bodyPr>
          <a:lstStyle/>
          <a:p>
            <a:pPr lvl="0" algn="just"/>
            <a:r>
              <a:rPr lang="en-US" sz="2500" dirty="0">
                <a:solidFill>
                  <a:srgbClr val="0000FF"/>
                </a:solidFill>
                <a:latin typeface="Times" pitchFamily="18" charset="0"/>
                <a:cs typeface="Times" pitchFamily="18" charset="0"/>
              </a:rPr>
              <a:t>d) </a:t>
            </a:r>
            <a:r>
              <a:rPr lang="vi-VN" sz="2500" dirty="0">
                <a:solidFill>
                  <a:srgbClr val="0000FF"/>
                </a:solidFill>
                <a:latin typeface="Times" pitchFamily="18" charset="0"/>
                <a:cs typeface="Times" pitchFamily="18" charset="0"/>
              </a:rPr>
              <a:t>Hưng là học sinh cá biệt, hay nghịch nên thường rủ các bạn đá bóng trong sân trường và làm vỡ cửa sổ lớp học. Cô giáo chủ nhiệm gửi giấy thông báo và nhờ Hưng đưa cho bố mẹ. Trên đường về, Hưng đã bóc thư ra xem trước.</a:t>
            </a:r>
            <a:endParaRPr lang="en-US" sz="2500" dirty="0">
              <a:solidFill>
                <a:srgbClr val="0000FF"/>
              </a:solidFill>
              <a:latin typeface="Times" pitchFamily="18" charset="0"/>
              <a:cs typeface="Times" pitchFamily="18" charset="0"/>
            </a:endParaRPr>
          </a:p>
          <a:p>
            <a:pPr algn="just"/>
            <a:endParaRPr lang="en-US" sz="2500" b="1" dirty="0">
              <a:solidFill>
                <a:srgbClr val="0000FF"/>
              </a:solidFill>
              <a:latin typeface="Times" pitchFamily="18" charset="0"/>
              <a:cs typeface="Times" pitchFamily="18" charset="0"/>
            </a:endParaRPr>
          </a:p>
        </p:txBody>
      </p:sp>
    </p:spTree>
    <p:extLst>
      <p:ext uri="{BB962C8B-B14F-4D97-AF65-F5344CB8AC3E}">
        <p14:creationId xmlns:p14="http://schemas.microsoft.com/office/powerpoint/2010/main" val="2665139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98116496"/>
              </p:ext>
            </p:extLst>
          </p:nvPr>
        </p:nvGraphicFramePr>
        <p:xfrm>
          <a:off x="238539" y="1641465"/>
          <a:ext cx="11668539" cy="1228154"/>
        </p:xfrm>
        <a:graphic>
          <a:graphicData uri="http://schemas.openxmlformats.org/drawingml/2006/table">
            <a:tbl>
              <a:tblPr>
                <a:tableStyleId>{5C22544A-7EE6-4342-B048-85BDC9FD1C3A}</a:tableStyleId>
              </a:tblPr>
              <a:tblGrid>
                <a:gridCol w="11668539">
                  <a:extLst>
                    <a:ext uri="{9D8B030D-6E8A-4147-A177-3AD203B41FA5}">
                      <a16:colId xmlns:a16="http://schemas.microsoft.com/office/drawing/2014/main" val="20000"/>
                    </a:ext>
                  </a:extLst>
                </a:gridCol>
              </a:tblGrid>
              <a:tr h="97036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2400" u="none" strike="noStrike" kern="1200" dirty="0">
                          <a:solidFill>
                            <a:srgbClr val="0000FF"/>
                          </a:solidFill>
                          <a:effectLst/>
                          <a:latin typeface="+mj-lt"/>
                          <a:ea typeface="+mn-ea"/>
                          <a:cs typeface="+mn-cs"/>
                        </a:rPr>
                        <a:t>a)</a:t>
                      </a:r>
                      <a:r>
                        <a:rPr lang="vi-VN" sz="2400" kern="1200" dirty="0">
                          <a:solidFill>
                            <a:schemeClr val="tx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Bạn</a:t>
                      </a:r>
                      <a:r>
                        <a:rPr lang="en-US" sz="2400" kern="1200" dirty="0">
                          <a:solidFill>
                            <a:schemeClr val="dk1"/>
                          </a:solidFill>
                          <a:effectLst/>
                          <a:latin typeface="Times New Roman" pitchFamily="18" charset="0"/>
                          <a:ea typeface="+mn-ea"/>
                          <a:cs typeface="Times New Roman" pitchFamily="18" charset="0"/>
                        </a:rPr>
                        <a:t> Kim </a:t>
                      </a:r>
                      <a:r>
                        <a:rPr lang="en-US" sz="2400" kern="1200" dirty="0" err="1">
                          <a:solidFill>
                            <a:schemeClr val="dk1"/>
                          </a:solidFill>
                          <a:effectLst/>
                          <a:latin typeface="Times New Roman" pitchFamily="18" charset="0"/>
                          <a:ea typeface="+mn-ea"/>
                          <a:cs typeface="Times New Roman" pitchFamily="18" charset="0"/>
                        </a:rPr>
                        <a:t>thực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hiện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tốt</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quyền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nghĩa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vụ</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của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công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dân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vì</a:t>
                      </a:r>
                      <a:r>
                        <a:rPr lang="vi-VN" sz="2400" kern="1200" dirty="0">
                          <a:solidFill>
                            <a:schemeClr val="tx1"/>
                          </a:solidFill>
                          <a:effectLst/>
                          <a:latin typeface="Times New Roman" pitchFamily="18" charset="0"/>
                          <a:ea typeface="+mn-ea"/>
                          <a:cs typeface="Times New Roman" pitchFamily="18" charset="0"/>
                        </a:rPr>
                        <a:t> Học tập, rèn luyện, giữ gìn nền nếp gia đình, phụ giúp cha mẹ và các thành viên trong gia đình những công việc phù hợp với độ tuổi (trích Điếu 37 - Luật Trẻ em).</a:t>
                      </a:r>
                      <a:endParaRPr lang="en-US" sz="2400" kern="1200" dirty="0">
                        <a:solidFill>
                          <a:schemeClr val="tx1"/>
                        </a:solidFill>
                        <a:effectLst/>
                        <a:latin typeface="Times New Roman" pitchFamily="18" charset="0"/>
                        <a:ea typeface="+mn-ea"/>
                        <a:cs typeface="Times New Roman"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25167670"/>
              </p:ext>
            </p:extLst>
          </p:nvPr>
        </p:nvGraphicFramePr>
        <p:xfrm>
          <a:off x="364869" y="3247831"/>
          <a:ext cx="10965740" cy="599575"/>
        </p:xfrm>
        <a:graphic>
          <a:graphicData uri="http://schemas.openxmlformats.org/drawingml/2006/table">
            <a:tbl>
              <a:tblPr/>
              <a:tblGrid>
                <a:gridCol w="10965740">
                  <a:extLst>
                    <a:ext uri="{9D8B030D-6E8A-4147-A177-3AD203B41FA5}">
                      <a16:colId xmlns:a16="http://schemas.microsoft.com/office/drawing/2014/main" val="20000"/>
                    </a:ext>
                  </a:extLst>
                </a:gridCol>
              </a:tblGrid>
              <a:tr h="599575">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dirty="0">
                          <a:solidFill>
                            <a:srgbClr val="0000FF"/>
                          </a:solidFill>
                          <a:effectLst/>
                          <a:latin typeface="+mn-lt"/>
                          <a:ea typeface="+mn-ea"/>
                          <a:cs typeface="+mn-cs"/>
                        </a:rPr>
                        <a:t> </a:t>
                      </a:r>
                      <a:r>
                        <a:rPr lang="en-US" sz="2400" u="none" strike="noStrike" kern="1200" baseline="0" dirty="0">
                          <a:solidFill>
                            <a:srgbClr val="0000FF"/>
                          </a:solidFill>
                          <a:effectLst/>
                          <a:latin typeface="+mn-lt"/>
                          <a:ea typeface="+mn-ea"/>
                          <a:cs typeface="+mn-cs"/>
                        </a:rPr>
                        <a:t>b</a:t>
                      </a:r>
                      <a:r>
                        <a:rPr lang="en-US" sz="2400" u="none" strike="noStrike" kern="1200" baseline="0" dirty="0">
                          <a:solidFill>
                            <a:srgbClr val="0000FF"/>
                          </a:solidFill>
                          <a:effectLst/>
                          <a:latin typeface="Times" pitchFamily="18" charset="0"/>
                          <a:ea typeface="+mn-ea"/>
                          <a:cs typeface="Times" pitchFamily="18" charset="0"/>
                        </a:rPr>
                        <a:t>)</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Bạn</a:t>
                      </a:r>
                      <a:r>
                        <a:rPr lang="en-US" sz="2400" kern="1200" dirty="0">
                          <a:solidFill>
                            <a:schemeClr val="dk1"/>
                          </a:solidFill>
                          <a:effectLst/>
                          <a:latin typeface="Times New Roman" pitchFamily="18" charset="0"/>
                          <a:ea typeface="+mn-ea"/>
                          <a:cs typeface="Times New Roman" pitchFamily="18" charset="0"/>
                        </a:rPr>
                        <a:t> Lan</a:t>
                      </a:r>
                      <a:r>
                        <a:rPr lang="en-US" sz="2400" kern="1200" baseline="0" dirty="0">
                          <a:solidFill>
                            <a:schemeClr val="dk1"/>
                          </a:solidFill>
                          <a:effectLst/>
                          <a:latin typeface="Times New Roman" pitchFamily="18" charset="0"/>
                          <a:ea typeface="+mn-ea"/>
                          <a:cs typeface="Times New Roman" pitchFamily="18" charset="0"/>
                        </a:rPr>
                        <a:t> </a:t>
                      </a:r>
                      <a:r>
                        <a:rPr lang="en-US" sz="2400" kern="1200" baseline="0" dirty="0" err="1">
                          <a:solidFill>
                            <a:schemeClr val="dk1"/>
                          </a:solidFill>
                          <a:effectLst/>
                          <a:latin typeface="Times New Roman" pitchFamily="18" charset="0"/>
                          <a:ea typeface="+mn-ea"/>
                          <a:cs typeface="Times New Roman" pitchFamily="18" charset="0"/>
                        </a:rPr>
                        <a:t>chưa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thực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hiện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tốt</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quyền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nghĩa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vụ</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của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công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dân</a:t>
                      </a:r>
                      <a:r>
                        <a:rPr lang="en-US" sz="2400" kern="1200" dirty="0">
                          <a:solidFill>
                            <a:schemeClr val="dk1"/>
                          </a:solidFill>
                          <a:effectLst/>
                          <a:latin typeface="Times New Roman" pitchFamily="18" charset="0"/>
                          <a:ea typeface="+mn-ea"/>
                          <a:cs typeface="Times New Roman" pitchFamily="18" charset="0"/>
                        </a:rPr>
                        <a:t>: </a:t>
                      </a: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357809" y="3878452"/>
            <a:ext cx="11350487" cy="1200329"/>
          </a:xfrm>
          <a:prstGeom prst="rect">
            <a:avLst/>
          </a:prstGeom>
        </p:spPr>
        <p:txBody>
          <a:bodyPr wrap="square">
            <a:spAutoFit/>
          </a:bodyPr>
          <a:lstStyle/>
          <a:p>
            <a:pPr algn="just"/>
            <a:r>
              <a:rPr lang="en-US" sz="2400" dirty="0">
                <a:solidFill>
                  <a:srgbClr val="0000FF"/>
                </a:solidFill>
                <a:latin typeface="Times" pitchFamily="18" charset="0"/>
                <a:cs typeface="Times" pitchFamily="18" charset="0"/>
              </a:rPr>
              <a:t>c</a:t>
            </a:r>
            <a:r>
              <a:rPr lang="en-US" sz="2400" dirty="0">
                <a:solidFill>
                  <a:srgbClr val="0000FF"/>
                </a:solidFill>
                <a:latin typeface="Times New Roman" pitchFamily="18" charset="0"/>
                <a:cs typeface="Times New Roman" pitchFamily="18" charset="0"/>
              </a:rPr>
              <a:t>)</a:t>
            </a:r>
            <a:r>
              <a:rPr lang="vi-VN" sz="2400" dirty="0">
                <a:latin typeface="Times New Roman" pitchFamily="18" charset="0"/>
                <a:cs typeface="Times New Roman" pitchFamily="18" charset="0"/>
              </a:rPr>
              <a:t> Việc Nam thường xuyên </a:t>
            </a:r>
            <a:r>
              <a:rPr lang="vi-VN" sz="2400" dirty="0" err="1">
                <a:latin typeface="Times New Roman" pitchFamily="18" charset="0"/>
                <a:cs typeface="Times New Roman" pitchFamily="18" charset="0"/>
              </a:rPr>
              <a:t>doạ</a:t>
            </a:r>
            <a:r>
              <a:rPr lang="vi-VN" sz="2400" dirty="0">
                <a:latin typeface="Times New Roman" pitchFamily="18" charset="0"/>
                <a:cs typeface="Times New Roman" pitchFamily="18" charset="0"/>
              </a:rPr>
              <a:t> nạt, đánh em gái là việc làm không đúng. Nam là anh nên khi thấy em bày bừa ra nhà Nam nên khuyên bảo và giúp đỡ em thu dọn; Nếu em khóc, Nam phải dỗ dành, chơi với em.</a:t>
            </a:r>
            <a:endParaRPr lang="en-US" sz="2400"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879087116"/>
              </p:ext>
            </p:extLst>
          </p:nvPr>
        </p:nvGraphicFramePr>
        <p:xfrm>
          <a:off x="3498575" y="626843"/>
          <a:ext cx="8551536" cy="773875"/>
        </p:xfrm>
        <a:graphic>
          <a:graphicData uri="http://schemas.openxmlformats.org/drawingml/2006/table">
            <a:tbl>
              <a:tblPr>
                <a:tableStyleId>{5C22544A-7EE6-4342-B048-85BDC9FD1C3A}</a:tableStyleId>
              </a:tblPr>
              <a:tblGrid>
                <a:gridCol w="8551536">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300" b="1" dirty="0">
                          <a:solidFill>
                            <a:srgbClr val="0000FF"/>
                          </a:solidFill>
                          <a:effectLst/>
                          <a:latin typeface="+mj-lt"/>
                        </a:rPr>
                        <a:t>- </a:t>
                      </a:r>
                      <a:r>
                        <a:rPr lang="en-US" sz="2300" b="1" dirty="0" err="1">
                          <a:solidFill>
                            <a:srgbClr val="0000FF"/>
                          </a:solidFill>
                          <a:effectLst/>
                          <a:latin typeface="Times New Roman" pitchFamily="18" charset="0"/>
                          <a:cs typeface="Times New Roman" pitchFamily="18" charset="0"/>
                        </a:rPr>
                        <a:t>Bài</a:t>
                      </a:r>
                      <a:r>
                        <a:rPr lang="en-US" sz="2300" b="1" baseline="0" dirty="0">
                          <a:solidFill>
                            <a:srgbClr val="0000FF"/>
                          </a:solidFill>
                          <a:effectLst/>
                          <a:latin typeface="Times New Roman" pitchFamily="18" charset="0"/>
                          <a:cs typeface="Times New Roman" pitchFamily="18" charset="0"/>
                        </a:rPr>
                        <a:t> </a:t>
                      </a:r>
                      <a:r>
                        <a:rPr lang="en-US" sz="2300" b="1" baseline="0" dirty="0" err="1">
                          <a:solidFill>
                            <a:srgbClr val="0000FF"/>
                          </a:solidFill>
                          <a:effectLst/>
                          <a:latin typeface="Times New Roman" pitchFamily="18" charset="0"/>
                          <a:cs typeface="Times New Roman" pitchFamily="18" charset="0"/>
                        </a:rPr>
                        <a:t>tập</a:t>
                      </a:r>
                      <a:r>
                        <a:rPr lang="en-US" sz="2300" b="1" baseline="0" dirty="0">
                          <a:solidFill>
                            <a:srgbClr val="0000FF"/>
                          </a:solidFill>
                          <a:effectLst/>
                          <a:latin typeface="Times New Roman" pitchFamily="18" charset="0"/>
                          <a:cs typeface="Times New Roman" pitchFamily="18" charset="0"/>
                        </a:rPr>
                        <a:t> 2:  </a:t>
                      </a:r>
                      <a:r>
                        <a:rPr lang="vi-VN" sz="2300" u="none" strike="noStrike" kern="1200" dirty="0">
                          <a:solidFill>
                            <a:srgbClr val="0000FF"/>
                          </a:solidFill>
                          <a:effectLst/>
                          <a:latin typeface="Times New Roman" pitchFamily="18" charset="0"/>
                          <a:ea typeface="+mn-ea"/>
                          <a:cs typeface="Times New Roman" pitchFamily="18" charset="0"/>
                        </a:rPr>
                        <a:t>Em hãy </a:t>
                      </a:r>
                      <a:r>
                        <a:rPr lang="en-US" sz="2300" u="none" strike="noStrike" kern="1200" dirty="0" err="1">
                          <a:solidFill>
                            <a:srgbClr val="0000FF"/>
                          </a:solidFill>
                          <a:effectLst/>
                          <a:latin typeface="Times New Roman" pitchFamily="18" charset="0"/>
                          <a:ea typeface="+mn-ea"/>
                          <a:cs typeface="Times New Roman" pitchFamily="18" charset="0"/>
                        </a:rPr>
                        <a:t>cho</a:t>
                      </a:r>
                      <a:r>
                        <a:rPr lang="en-US" sz="2300" u="none" strike="noStrike" kern="1200" dirty="0">
                          <a:solidFill>
                            <a:srgbClr val="0000FF"/>
                          </a:solidFill>
                          <a:effectLst/>
                          <a:latin typeface="Times New Roman" pitchFamily="18" charset="0"/>
                          <a:ea typeface="+mn-ea"/>
                          <a:cs typeface="Times New Roman" pitchFamily="18" charset="0"/>
                        </a:rPr>
                        <a:t> </a:t>
                      </a:r>
                      <a:r>
                        <a:rPr lang="vi-VN" sz="2300" u="none" strike="noStrike" kern="1200" dirty="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300" u="none" strike="noStrike" kern="1200" dirty="0">
                          <a:solidFill>
                            <a:srgbClr val="0000FF"/>
                          </a:solidFill>
                          <a:effectLst/>
                          <a:latin typeface="Times New Roman" pitchFamily="18" charset="0"/>
                          <a:ea typeface="+mn-ea"/>
                          <a:cs typeface="Times New Roman" pitchFamily="18" charset="0"/>
                        </a:rPr>
                        <a:t> </a:t>
                      </a:r>
                      <a:r>
                        <a:rPr lang="en-US" sz="2300" u="none" strike="noStrike" kern="1200" dirty="0" err="1">
                          <a:solidFill>
                            <a:srgbClr val="0000FF"/>
                          </a:solidFill>
                          <a:effectLst/>
                          <a:latin typeface="Times New Roman" pitchFamily="18" charset="0"/>
                          <a:ea typeface="+mn-ea"/>
                          <a:cs typeface="Times New Roman" pitchFamily="18" charset="0"/>
                        </a:rPr>
                        <a:t>Vì</a:t>
                      </a:r>
                      <a:r>
                        <a:rPr lang="en-US" sz="2300" u="none" strike="noStrike" kern="1200" baseline="0" dirty="0">
                          <a:solidFill>
                            <a:srgbClr val="0000FF"/>
                          </a:solidFill>
                          <a:effectLst/>
                          <a:latin typeface="Times New Roman" pitchFamily="18" charset="0"/>
                          <a:ea typeface="+mn-ea"/>
                          <a:cs typeface="Times New Roman" pitchFamily="18" charset="0"/>
                        </a:rPr>
                        <a:t> </a:t>
                      </a:r>
                      <a:r>
                        <a:rPr lang="en-US" sz="2300" u="none" strike="noStrike" kern="1200" baseline="0" dirty="0" err="1">
                          <a:solidFill>
                            <a:srgbClr val="0000FF"/>
                          </a:solidFill>
                          <a:effectLst/>
                          <a:latin typeface="Times New Roman" pitchFamily="18" charset="0"/>
                          <a:ea typeface="+mn-ea"/>
                          <a:cs typeface="Times New Roman" pitchFamily="18" charset="0"/>
                        </a:rPr>
                        <a:t>sao</a:t>
                      </a:r>
                      <a:r>
                        <a:rPr lang="en-US" sz="2300" u="none" strike="noStrike" kern="1200" baseline="0" dirty="0">
                          <a:solidFill>
                            <a:srgbClr val="0000FF"/>
                          </a:solidFill>
                          <a:effectLst/>
                          <a:latin typeface="Times New Roman" pitchFamily="18" charset="0"/>
                          <a:ea typeface="+mn-ea"/>
                          <a:cs typeface="Times New Roman" pitchFamily="18" charset="0"/>
                        </a:rPr>
                        <a:t>?</a:t>
                      </a:r>
                      <a:endParaRPr lang="en-US" sz="2300" u="none" strike="noStrike" kern="1200" dirty="0">
                        <a:solidFill>
                          <a:srgbClr val="0000FF"/>
                        </a:solidFill>
                        <a:effectLst/>
                        <a:latin typeface="Times New Roman" pitchFamily="18" charset="0"/>
                        <a:ea typeface="+mn-ea"/>
                        <a:cs typeface="Times New Roman"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p:nvPr/>
        </p:nvSpPr>
        <p:spPr>
          <a:xfrm>
            <a:off x="357809" y="5197853"/>
            <a:ext cx="11698356" cy="1569660"/>
          </a:xfrm>
          <a:prstGeom prst="rect">
            <a:avLst/>
          </a:prstGeom>
        </p:spPr>
        <p:txBody>
          <a:bodyPr wrap="square">
            <a:spAutoFit/>
          </a:bodyPr>
          <a:lstStyle/>
          <a:p>
            <a:pPr algn="just"/>
            <a:r>
              <a:rPr lang="en-US" sz="2400" dirty="0">
                <a:solidFill>
                  <a:srgbClr val="0000FF"/>
                </a:solidFill>
                <a:latin typeface="Times" pitchFamily="18" charset="0"/>
                <a:cs typeface="Times" pitchFamily="18" charset="0"/>
              </a:rPr>
              <a:t>d</a:t>
            </a:r>
            <a:r>
              <a:rPr lang="en-US" sz="2400" dirty="0">
                <a:solidFill>
                  <a:srgbClr val="0000FF"/>
                </a:solidFill>
                <a:latin typeface="Times New Roman" pitchFamily="18" charset="0"/>
                <a:cs typeface="Times New Roman" pitchFamily="18" charset="0"/>
              </a:rPr>
              <a:t>)</a:t>
            </a:r>
            <a:r>
              <a:rPr lang="vi-VN" sz="2400" dirty="0">
                <a:latin typeface="Times New Roman" pitchFamily="18" charset="0"/>
                <a:cs typeface="Times New Roman" pitchFamily="18" charset="0"/>
              </a:rPr>
              <a:t> Việc H</a:t>
            </a:r>
            <a:r>
              <a:rPr lang="en-US" sz="2400" dirty="0" err="1">
                <a:latin typeface="Times New Roman" pitchFamily="18" charset="0"/>
                <a:cs typeface="Times New Roman" pitchFamily="18" charset="0"/>
              </a:rPr>
              <a:t>ưng</a:t>
            </a:r>
            <a:r>
              <a:rPr lang="vi-VN" sz="2400" dirty="0">
                <a:latin typeface="Times New Roman" pitchFamily="18" charset="0"/>
                <a:cs typeface="Times New Roman" pitchFamily="18" charset="0"/>
              </a:rPr>
              <a:t> tự ý bóc thư cô giáo gửi cho bố mẹ là sai. Đây là hành vi xâm phạm quyền bí mật thư tín của công dân. Theo quy định của Hiến pháp năm 2013, công dân có nghĩa vụ tôn trọng quyền của người khác.</a:t>
            </a:r>
            <a:endParaRPr lang="en-US" sz="2400" dirty="0">
              <a:latin typeface="Times New Roman" pitchFamily="18" charset="0"/>
              <a:cs typeface="Times New Roman" pitchFamily="18" charset="0"/>
            </a:endParaRPr>
          </a:p>
          <a:p>
            <a:pPr lvl="0" algn="just"/>
            <a:endParaRPr lang="en-US" sz="2400" b="1" dirty="0">
              <a:solidFill>
                <a:srgbClr val="0000FF"/>
              </a:solidFill>
              <a:latin typeface="+mj-lt"/>
              <a:cs typeface="Times"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9"/>
            <a:ext cx="6778616" cy="6026872"/>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3"/>
          <a:stretch>
            <a:fillRect/>
          </a:stretch>
        </p:blipFill>
        <p:spPr>
          <a:xfrm>
            <a:off x="4111188" y="835237"/>
            <a:ext cx="2584200" cy="1344792"/>
          </a:xfrm>
          <a:prstGeom prst="ellipse">
            <a:avLst/>
          </a:prstGeom>
          <a:ln>
            <a:noFill/>
          </a:ln>
          <a:effectLst>
            <a:softEdge rad="112500"/>
          </a:effectLst>
        </p:spPr>
      </p:pic>
      <p:pic>
        <p:nvPicPr>
          <p:cNvPr id="15" name="Picture 14"/>
          <p:cNvPicPr>
            <a:picLocks noChangeAspect="1"/>
          </p:cNvPicPr>
          <p:nvPr/>
        </p:nvPicPr>
        <p:blipFill>
          <a:blip r:embed="rId4"/>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2861336"/>
              </p:ext>
            </p:extLst>
          </p:nvPr>
        </p:nvGraphicFramePr>
        <p:xfrm>
          <a:off x="298174" y="2706201"/>
          <a:ext cx="5214351" cy="3841433"/>
        </p:xfrm>
        <a:graphic>
          <a:graphicData uri="http://schemas.openxmlformats.org/drawingml/2006/table">
            <a:tbl>
              <a:tblPr>
                <a:tableStyleId>{5C22544A-7EE6-4342-B048-85BDC9FD1C3A}</a:tableStyleId>
              </a:tblPr>
              <a:tblGrid>
                <a:gridCol w="5214351">
                  <a:extLst>
                    <a:ext uri="{9D8B030D-6E8A-4147-A177-3AD203B41FA5}">
                      <a16:colId xmlns:a16="http://schemas.microsoft.com/office/drawing/2014/main" val="20000"/>
                    </a:ext>
                  </a:extLst>
                </a:gridCol>
              </a:tblGrid>
              <a:tr h="2144095">
                <a:tc>
                  <a:txBody>
                    <a:bodyPr/>
                    <a:lstStyle/>
                    <a:p>
                      <a:pPr algn="just"/>
                      <a:r>
                        <a:rPr lang="en-US" sz="2500" kern="1200" dirty="0">
                          <a:solidFill>
                            <a:schemeClr val="dk1"/>
                          </a:solidFill>
                          <a:effectLst/>
                          <a:latin typeface="+mn-lt"/>
                          <a:ea typeface="+mn-ea"/>
                          <a:cs typeface="+mn-cs"/>
                        </a:rPr>
                        <a:t>-</a:t>
                      </a:r>
                      <a:r>
                        <a:rPr lang="en-US" sz="2500" kern="1200" baseline="0" dirty="0">
                          <a:solidFill>
                            <a:schemeClr val="dk1"/>
                          </a:solidFill>
                          <a:effectLst/>
                          <a:latin typeface="+mn-lt"/>
                          <a:ea typeface="+mn-ea"/>
                          <a:cs typeface="+mn-cs"/>
                        </a:rPr>
                        <a:t> L</a:t>
                      </a:r>
                      <a:r>
                        <a:rPr lang="en-US" sz="2500" kern="1200" dirty="0">
                          <a:solidFill>
                            <a:schemeClr val="dk1"/>
                          </a:solidFill>
                          <a:effectLst/>
                          <a:latin typeface="+mn-lt"/>
                          <a:ea typeface="+mn-ea"/>
                          <a:cs typeface="+mn-cs"/>
                        </a:rPr>
                        <a:t>a</a:t>
                      </a:r>
                      <a:r>
                        <a:rPr lang="en-US" sz="2500" kern="1200" dirty="0">
                          <a:solidFill>
                            <a:schemeClr val="dk1"/>
                          </a:solidFill>
                          <a:effectLst/>
                          <a:latin typeface="Times New Roman" pitchFamily="18" charset="0"/>
                          <a:ea typeface="+mn-ea"/>
                          <a:cs typeface="Times New Roman" pitchFamily="18" charset="0"/>
                        </a:rPr>
                        <a:t>n </a:t>
                      </a:r>
                      <a:r>
                        <a:rPr lang="en-US" sz="2500" kern="1200" dirty="0" err="1">
                          <a:solidFill>
                            <a:schemeClr val="dk1"/>
                          </a:solidFill>
                          <a:effectLst/>
                          <a:latin typeface="Times New Roman" pitchFamily="18" charset="0"/>
                          <a:ea typeface="+mn-ea"/>
                          <a:cs typeface="Times New Roman" pitchFamily="18" charset="0"/>
                        </a:rPr>
                        <a:t>là</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một</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học</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sinh</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hoạt</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bát</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tích</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cực</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tham</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gia</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các</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hoạt</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động</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của</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lớp</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và</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liên</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đội</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nhưng</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mẹ</a:t>
                      </a:r>
                      <a:r>
                        <a:rPr lang="en-US" sz="2500" kern="1200" dirty="0">
                          <a:solidFill>
                            <a:schemeClr val="dk1"/>
                          </a:solidFill>
                          <a:effectLst/>
                          <a:latin typeface="Times New Roman" pitchFamily="18" charset="0"/>
                          <a:ea typeface="+mn-ea"/>
                          <a:cs typeface="Times New Roman" pitchFamily="18" charset="0"/>
                        </a:rPr>
                        <a:t> Lan </a:t>
                      </a:r>
                      <a:r>
                        <a:rPr lang="en-US" sz="2500" kern="1200" dirty="0" err="1">
                          <a:solidFill>
                            <a:schemeClr val="dk1"/>
                          </a:solidFill>
                          <a:effectLst/>
                          <a:latin typeface="Times New Roman" pitchFamily="18" charset="0"/>
                          <a:ea typeface="+mn-ea"/>
                          <a:cs typeface="Times New Roman" pitchFamily="18" charset="0"/>
                        </a:rPr>
                        <a:t>thường</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ngăn</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cấm</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không</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cho</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em</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tham</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gia</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các</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hoạt</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động</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tập</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thể</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vì</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cho</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rằng</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sẽ</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ảnh</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hưởng</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đến</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việc</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học</a:t>
                      </a:r>
                      <a:r>
                        <a:rPr lang="en-US" sz="2500" kern="1200" dirty="0">
                          <a:solidFill>
                            <a:schemeClr val="dk1"/>
                          </a:solidFill>
                          <a:effectLst/>
                          <a:latin typeface="Times New Roman" pitchFamily="18" charset="0"/>
                          <a:ea typeface="+mn-ea"/>
                          <a:cs typeface="Times New Roman" pitchFamily="18" charset="0"/>
                        </a:rPr>
                        <a:t> </a:t>
                      </a:r>
                      <a:r>
                        <a:rPr lang="en-US" sz="2500" kern="1200" dirty="0" err="1">
                          <a:solidFill>
                            <a:schemeClr val="dk1"/>
                          </a:solidFill>
                          <a:effectLst/>
                          <a:latin typeface="Times New Roman" pitchFamily="18" charset="0"/>
                          <a:ea typeface="+mn-ea"/>
                          <a:cs typeface="Times New Roman" pitchFamily="18" charset="0"/>
                        </a:rPr>
                        <a:t>tập</a:t>
                      </a:r>
                      <a:r>
                        <a:rPr lang="en-US" sz="2500" kern="1200" dirty="0">
                          <a:solidFill>
                            <a:schemeClr val="dk1"/>
                          </a:solidFill>
                          <a:effectLst/>
                          <a:latin typeface="Times New Roman" pitchFamily="18" charset="0"/>
                          <a:ea typeface="+mn-ea"/>
                          <a:cs typeface="Times New Roman" pitchFamily="18" charset="0"/>
                        </a:rPr>
                        <a:t>.</a:t>
                      </a:r>
                    </a:p>
                    <a:p>
                      <a:pPr algn="just"/>
                      <a:r>
                        <a:rPr lang="en-US" sz="2500" b="1" kern="1200" dirty="0">
                          <a:solidFill>
                            <a:schemeClr val="dk1"/>
                          </a:solidFill>
                          <a:effectLst/>
                          <a:latin typeface="Times New Roman" pitchFamily="18" charset="0"/>
                          <a:ea typeface="+mn-ea"/>
                          <a:cs typeface="Times New Roman" pitchFamily="18" charset="0"/>
                        </a:rPr>
                        <a:t>- Theo </a:t>
                      </a:r>
                      <a:r>
                        <a:rPr lang="en-US" sz="2500" b="1" kern="1200" dirty="0" err="1">
                          <a:solidFill>
                            <a:schemeClr val="dk1"/>
                          </a:solidFill>
                          <a:effectLst/>
                          <a:latin typeface="Times New Roman" pitchFamily="18" charset="0"/>
                          <a:ea typeface="+mn-ea"/>
                          <a:cs typeface="Times New Roman" pitchFamily="18" charset="0"/>
                        </a:rPr>
                        <a:t>em</a:t>
                      </a:r>
                      <a:r>
                        <a:rPr lang="en-US" sz="2500" b="1" kern="1200" dirty="0">
                          <a:solidFill>
                            <a:schemeClr val="dk1"/>
                          </a:solidFill>
                          <a:effectLst/>
                          <a:latin typeface="Times New Roman" pitchFamily="18" charset="0"/>
                          <a:ea typeface="+mn-ea"/>
                          <a:cs typeface="Times New Roman" pitchFamily="18" charset="0"/>
                        </a:rPr>
                        <a:t>, Lan </a:t>
                      </a:r>
                      <a:r>
                        <a:rPr lang="en-US" sz="2500" b="1" kern="1200" dirty="0" err="1">
                          <a:solidFill>
                            <a:schemeClr val="dk1"/>
                          </a:solidFill>
                          <a:effectLst/>
                          <a:latin typeface="Times New Roman" pitchFamily="18" charset="0"/>
                          <a:ea typeface="+mn-ea"/>
                          <a:cs typeface="Times New Roman" pitchFamily="18" charset="0"/>
                        </a:rPr>
                        <a:t>nên</a:t>
                      </a:r>
                      <a:r>
                        <a:rPr lang="en-US" sz="2500" b="1" kern="1200" dirty="0">
                          <a:solidFill>
                            <a:schemeClr val="dk1"/>
                          </a:solidFill>
                          <a:effectLst/>
                          <a:latin typeface="Times New Roman" pitchFamily="18" charset="0"/>
                          <a:ea typeface="+mn-ea"/>
                          <a:cs typeface="Times New Roman" pitchFamily="18" charset="0"/>
                        </a:rPr>
                        <a:t> </a:t>
                      </a:r>
                      <a:r>
                        <a:rPr lang="en-US" sz="2500" b="1" kern="1200" dirty="0" err="1">
                          <a:solidFill>
                            <a:schemeClr val="dk1"/>
                          </a:solidFill>
                          <a:effectLst/>
                          <a:latin typeface="Times New Roman" pitchFamily="18" charset="0"/>
                          <a:ea typeface="+mn-ea"/>
                          <a:cs typeface="Times New Roman" pitchFamily="18" charset="0"/>
                        </a:rPr>
                        <a:t>làm</a:t>
                      </a:r>
                      <a:r>
                        <a:rPr lang="en-US" sz="2500" b="1" kern="1200" dirty="0">
                          <a:solidFill>
                            <a:schemeClr val="dk1"/>
                          </a:solidFill>
                          <a:effectLst/>
                          <a:latin typeface="Times New Roman" pitchFamily="18" charset="0"/>
                          <a:ea typeface="+mn-ea"/>
                          <a:cs typeface="Times New Roman" pitchFamily="18" charset="0"/>
                        </a:rPr>
                        <a:t> </a:t>
                      </a:r>
                      <a:r>
                        <a:rPr lang="en-US" sz="2500" b="1" kern="1200" dirty="0" err="1">
                          <a:solidFill>
                            <a:schemeClr val="dk1"/>
                          </a:solidFill>
                          <a:effectLst/>
                          <a:latin typeface="Times New Roman" pitchFamily="18" charset="0"/>
                          <a:ea typeface="+mn-ea"/>
                          <a:cs typeface="Times New Roman" pitchFamily="18" charset="0"/>
                        </a:rPr>
                        <a:t>gì</a:t>
                      </a:r>
                      <a:r>
                        <a:rPr lang="en-US" sz="2500" b="1" kern="1200" dirty="0">
                          <a:solidFill>
                            <a:schemeClr val="dk1"/>
                          </a:solidFill>
                          <a:effectLst/>
                          <a:latin typeface="Times New Roman" pitchFamily="18" charset="0"/>
                          <a:ea typeface="+mn-ea"/>
                          <a:cs typeface="Times New Roman" pitchFamily="18" charset="0"/>
                        </a:rPr>
                        <a:t> </a:t>
                      </a:r>
                      <a:r>
                        <a:rPr lang="en-US" sz="2500" b="1" kern="1200" dirty="0" err="1">
                          <a:solidFill>
                            <a:schemeClr val="dk1"/>
                          </a:solidFill>
                          <a:effectLst/>
                          <a:latin typeface="Times New Roman" pitchFamily="18" charset="0"/>
                          <a:ea typeface="+mn-ea"/>
                          <a:cs typeface="Times New Roman" pitchFamily="18" charset="0"/>
                        </a:rPr>
                        <a:t>để</a:t>
                      </a:r>
                      <a:r>
                        <a:rPr lang="en-US" sz="2500" b="1" kern="1200" dirty="0">
                          <a:solidFill>
                            <a:schemeClr val="dk1"/>
                          </a:solidFill>
                          <a:effectLst/>
                          <a:latin typeface="Times New Roman" pitchFamily="18" charset="0"/>
                          <a:ea typeface="+mn-ea"/>
                          <a:cs typeface="Times New Roman" pitchFamily="18" charset="0"/>
                        </a:rPr>
                        <a:t> </a:t>
                      </a:r>
                      <a:r>
                        <a:rPr lang="en-US" sz="2500" b="1" kern="1200" dirty="0" err="1">
                          <a:solidFill>
                            <a:schemeClr val="dk1"/>
                          </a:solidFill>
                          <a:effectLst/>
                          <a:latin typeface="Times New Roman" pitchFamily="18" charset="0"/>
                          <a:ea typeface="+mn-ea"/>
                          <a:cs typeface="Times New Roman" pitchFamily="18" charset="0"/>
                        </a:rPr>
                        <a:t>mẹ</a:t>
                      </a:r>
                      <a:r>
                        <a:rPr lang="en-US" sz="2500" b="1" kern="1200" dirty="0">
                          <a:solidFill>
                            <a:schemeClr val="dk1"/>
                          </a:solidFill>
                          <a:effectLst/>
                          <a:latin typeface="Times New Roman" pitchFamily="18" charset="0"/>
                          <a:ea typeface="+mn-ea"/>
                          <a:cs typeface="Times New Roman" pitchFamily="18" charset="0"/>
                        </a:rPr>
                        <a:t> </a:t>
                      </a:r>
                      <a:r>
                        <a:rPr lang="en-US" sz="2500" b="1" kern="1200" dirty="0" err="1">
                          <a:solidFill>
                            <a:schemeClr val="dk1"/>
                          </a:solidFill>
                          <a:effectLst/>
                          <a:latin typeface="Times New Roman" pitchFamily="18" charset="0"/>
                          <a:ea typeface="+mn-ea"/>
                          <a:cs typeface="Times New Roman" pitchFamily="18" charset="0"/>
                        </a:rPr>
                        <a:t>không</a:t>
                      </a:r>
                      <a:r>
                        <a:rPr lang="en-US" sz="2500" b="1" kern="1200" dirty="0">
                          <a:solidFill>
                            <a:schemeClr val="dk1"/>
                          </a:solidFill>
                          <a:effectLst/>
                          <a:latin typeface="Times New Roman" pitchFamily="18" charset="0"/>
                          <a:ea typeface="+mn-ea"/>
                          <a:cs typeface="Times New Roman" pitchFamily="18" charset="0"/>
                        </a:rPr>
                        <a:t> </a:t>
                      </a:r>
                      <a:r>
                        <a:rPr lang="en-US" sz="2500" b="1" kern="1200" dirty="0" err="1">
                          <a:solidFill>
                            <a:schemeClr val="dk1"/>
                          </a:solidFill>
                          <a:effectLst/>
                          <a:latin typeface="Times New Roman" pitchFamily="18" charset="0"/>
                          <a:ea typeface="+mn-ea"/>
                          <a:cs typeface="Times New Roman" pitchFamily="18" charset="0"/>
                        </a:rPr>
                        <a:t>ngăn</a:t>
                      </a:r>
                      <a:r>
                        <a:rPr lang="en-US" sz="2500" b="1" kern="1200" dirty="0">
                          <a:solidFill>
                            <a:schemeClr val="dk1"/>
                          </a:solidFill>
                          <a:effectLst/>
                          <a:latin typeface="Times New Roman" pitchFamily="18" charset="0"/>
                          <a:ea typeface="+mn-ea"/>
                          <a:cs typeface="Times New Roman" pitchFamily="18" charset="0"/>
                        </a:rPr>
                        <a:t> </a:t>
                      </a:r>
                      <a:r>
                        <a:rPr lang="en-US" sz="2500" b="1" kern="1200" dirty="0" err="1">
                          <a:solidFill>
                            <a:schemeClr val="dk1"/>
                          </a:solidFill>
                          <a:effectLst/>
                          <a:latin typeface="Times New Roman" pitchFamily="18" charset="0"/>
                          <a:ea typeface="+mn-ea"/>
                          <a:cs typeface="Times New Roman" pitchFamily="18" charset="0"/>
                        </a:rPr>
                        <a:t>cấm</a:t>
                      </a:r>
                      <a:r>
                        <a:rPr lang="en-US" sz="2500" b="1" kern="1200" dirty="0">
                          <a:solidFill>
                            <a:schemeClr val="dk1"/>
                          </a:solidFill>
                          <a:effectLst/>
                          <a:latin typeface="Times New Roman" pitchFamily="18" charset="0"/>
                          <a:ea typeface="+mn-ea"/>
                          <a:cs typeface="Times New Roman" pitchFamily="18" charset="0"/>
                        </a:rPr>
                        <a:t> </a:t>
                      </a:r>
                      <a:r>
                        <a:rPr lang="en-US" sz="2500" b="1" kern="1200" dirty="0" err="1">
                          <a:solidFill>
                            <a:schemeClr val="dk1"/>
                          </a:solidFill>
                          <a:effectLst/>
                          <a:latin typeface="Times New Roman" pitchFamily="18" charset="0"/>
                          <a:ea typeface="+mn-ea"/>
                          <a:cs typeface="Times New Roman" pitchFamily="18" charset="0"/>
                        </a:rPr>
                        <a:t>mình</a:t>
                      </a:r>
                      <a:r>
                        <a:rPr lang="en-US" sz="2500" b="1" kern="1200" dirty="0">
                          <a:solidFill>
                            <a:schemeClr val="dk1"/>
                          </a:solidFill>
                          <a:effectLst/>
                          <a:latin typeface="Times New Roman" pitchFamily="18" charset="0"/>
                          <a:ea typeface="+mn-ea"/>
                          <a:cs typeface="Times New Roman" pitchFamily="18" charset="0"/>
                        </a:rPr>
                        <a:t> </a:t>
                      </a:r>
                      <a:r>
                        <a:rPr lang="en-US" sz="2500" b="1" kern="1200" dirty="0" err="1">
                          <a:solidFill>
                            <a:schemeClr val="dk1"/>
                          </a:solidFill>
                          <a:effectLst/>
                          <a:latin typeface="Times New Roman" pitchFamily="18" charset="0"/>
                          <a:ea typeface="+mn-ea"/>
                          <a:cs typeface="Times New Roman" pitchFamily="18" charset="0"/>
                        </a:rPr>
                        <a:t>tham</a:t>
                      </a:r>
                      <a:r>
                        <a:rPr lang="en-US" sz="2500" b="1" kern="1200" dirty="0">
                          <a:solidFill>
                            <a:schemeClr val="dk1"/>
                          </a:solidFill>
                          <a:effectLst/>
                          <a:latin typeface="Times New Roman" pitchFamily="18" charset="0"/>
                          <a:ea typeface="+mn-ea"/>
                          <a:cs typeface="Times New Roman" pitchFamily="18" charset="0"/>
                        </a:rPr>
                        <a:t> </a:t>
                      </a:r>
                      <a:r>
                        <a:rPr lang="en-US" sz="2500" b="1" kern="1200" dirty="0" err="1">
                          <a:solidFill>
                            <a:schemeClr val="dk1"/>
                          </a:solidFill>
                          <a:effectLst/>
                          <a:latin typeface="Times New Roman" pitchFamily="18" charset="0"/>
                          <a:ea typeface="+mn-ea"/>
                          <a:cs typeface="Times New Roman" pitchFamily="18" charset="0"/>
                        </a:rPr>
                        <a:t>gia</a:t>
                      </a:r>
                      <a:r>
                        <a:rPr lang="en-US" sz="2500" b="1" kern="1200" dirty="0">
                          <a:solidFill>
                            <a:schemeClr val="dk1"/>
                          </a:solidFill>
                          <a:effectLst/>
                          <a:latin typeface="Times New Roman" pitchFamily="18" charset="0"/>
                          <a:ea typeface="+mn-ea"/>
                          <a:cs typeface="Times New Roman" pitchFamily="18" charset="0"/>
                        </a:rPr>
                        <a:t> </a:t>
                      </a:r>
                      <a:r>
                        <a:rPr lang="en-US" sz="2500" b="1" kern="1200" dirty="0" err="1">
                          <a:solidFill>
                            <a:schemeClr val="dk1"/>
                          </a:solidFill>
                          <a:effectLst/>
                          <a:latin typeface="Times New Roman" pitchFamily="18" charset="0"/>
                          <a:ea typeface="+mn-ea"/>
                          <a:cs typeface="Times New Roman" pitchFamily="18" charset="0"/>
                        </a:rPr>
                        <a:t>hoạt</a:t>
                      </a:r>
                      <a:r>
                        <a:rPr lang="en-US" sz="2500" b="1" kern="1200" dirty="0">
                          <a:solidFill>
                            <a:schemeClr val="dk1"/>
                          </a:solidFill>
                          <a:effectLst/>
                          <a:latin typeface="Times New Roman" pitchFamily="18" charset="0"/>
                          <a:ea typeface="+mn-ea"/>
                          <a:cs typeface="Times New Roman" pitchFamily="18" charset="0"/>
                        </a:rPr>
                        <a:t> </a:t>
                      </a:r>
                      <a:r>
                        <a:rPr lang="en-US" sz="2500" b="1" kern="1200" dirty="0" err="1">
                          <a:solidFill>
                            <a:schemeClr val="dk1"/>
                          </a:solidFill>
                          <a:effectLst/>
                          <a:latin typeface="Times New Roman" pitchFamily="18" charset="0"/>
                          <a:ea typeface="+mn-ea"/>
                          <a:cs typeface="Times New Roman" pitchFamily="18" charset="0"/>
                        </a:rPr>
                        <a:t>động</a:t>
                      </a:r>
                      <a:r>
                        <a:rPr lang="en-US" sz="2500" b="1" kern="1200" dirty="0">
                          <a:solidFill>
                            <a:schemeClr val="dk1"/>
                          </a:solidFill>
                          <a:effectLst/>
                          <a:latin typeface="Times New Roman" pitchFamily="18" charset="0"/>
                          <a:ea typeface="+mn-ea"/>
                          <a:cs typeface="Times New Roman" pitchFamily="18" charset="0"/>
                        </a:rPr>
                        <a:t> </a:t>
                      </a:r>
                      <a:r>
                        <a:rPr lang="en-US" sz="2500" b="1" kern="1200" dirty="0" err="1">
                          <a:solidFill>
                            <a:schemeClr val="dk1"/>
                          </a:solidFill>
                          <a:effectLst/>
                          <a:latin typeface="Times New Roman" pitchFamily="18" charset="0"/>
                          <a:ea typeface="+mn-ea"/>
                          <a:cs typeface="Times New Roman" pitchFamily="18" charset="0"/>
                        </a:rPr>
                        <a:t>tập</a:t>
                      </a:r>
                      <a:r>
                        <a:rPr lang="en-US" sz="2500" b="1" kern="1200" dirty="0">
                          <a:solidFill>
                            <a:schemeClr val="dk1"/>
                          </a:solidFill>
                          <a:effectLst/>
                          <a:latin typeface="Times New Roman" pitchFamily="18" charset="0"/>
                          <a:ea typeface="+mn-ea"/>
                          <a:cs typeface="Times New Roman" pitchFamily="18" charset="0"/>
                        </a:rPr>
                        <a:t> </a:t>
                      </a:r>
                      <a:r>
                        <a:rPr lang="en-US" sz="2500" b="1" kern="1200" dirty="0" err="1">
                          <a:solidFill>
                            <a:schemeClr val="dk1"/>
                          </a:solidFill>
                          <a:effectLst/>
                          <a:latin typeface="Times New Roman" pitchFamily="18" charset="0"/>
                          <a:ea typeface="+mn-ea"/>
                          <a:cs typeface="Times New Roman" pitchFamily="18" charset="0"/>
                        </a:rPr>
                        <a:t>thể</a:t>
                      </a:r>
                      <a:r>
                        <a:rPr lang="en-US" sz="2500" b="1" kern="1200" dirty="0">
                          <a:solidFill>
                            <a:schemeClr val="dk1"/>
                          </a:solidFill>
                          <a:effectLst/>
                          <a:latin typeface="Times New Roman" pitchFamily="18" charset="0"/>
                          <a:ea typeface="+mn-ea"/>
                          <a:cs typeface="Times New Roman" pitchFamily="18" charset="0"/>
                        </a:rPr>
                        <a:t>?</a:t>
                      </a:r>
                      <a:endParaRPr lang="en-US" sz="2500" kern="1200" dirty="0">
                        <a:solidFill>
                          <a:schemeClr val="dk1"/>
                        </a:solidFill>
                        <a:effectLst/>
                        <a:latin typeface="Times New Roman" pitchFamily="18" charset="0"/>
                        <a:ea typeface="+mn-ea"/>
                        <a:cs typeface="Times New Roman" pitchFamily="18" charset="0"/>
                      </a:endParaRPr>
                    </a:p>
                    <a:p>
                      <a:pPr marL="203200" marR="0" indent="-203200" algn="just">
                        <a:lnSpc>
                          <a:spcPct val="115000"/>
                        </a:lnSpc>
                        <a:spcBef>
                          <a:spcPts val="0"/>
                        </a:spcBef>
                        <a:spcAft>
                          <a:spcPts val="0"/>
                        </a:spcAft>
                      </a:pPr>
                      <a:endParaRPr lang="en-US" sz="25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5573090"/>
              </p:ext>
            </p:extLst>
          </p:nvPr>
        </p:nvGraphicFramePr>
        <p:xfrm>
          <a:off x="6252925" y="2847939"/>
          <a:ext cx="5660781" cy="3079433"/>
        </p:xfrm>
        <a:graphic>
          <a:graphicData uri="http://schemas.openxmlformats.org/drawingml/2006/table">
            <a:tbl>
              <a:tblPr/>
              <a:tblGrid>
                <a:gridCol w="5660781">
                  <a:extLst>
                    <a:ext uri="{9D8B030D-6E8A-4147-A177-3AD203B41FA5}">
                      <a16:colId xmlns:a16="http://schemas.microsoft.com/office/drawing/2014/main" val="20000"/>
                    </a:ext>
                  </a:extLst>
                </a:gridCol>
              </a:tblGrid>
              <a:tr h="960120">
                <a:tc>
                  <a:txBody>
                    <a:bodyPr/>
                    <a:lstStyle/>
                    <a:p>
                      <a:pPr algn="just"/>
                      <a:r>
                        <a:rPr lang="en-US" sz="2500" kern="1200" dirty="0">
                          <a:solidFill>
                            <a:schemeClr val="tx1"/>
                          </a:solidFill>
                          <a:effectLst/>
                          <a:latin typeface="+mn-lt"/>
                          <a:ea typeface="+mn-ea"/>
                          <a:cs typeface="+mn-cs"/>
                        </a:rPr>
                        <a:t>-</a:t>
                      </a:r>
                      <a:r>
                        <a:rPr lang="en-US" sz="2500" kern="1200" baseline="0" dirty="0">
                          <a:solidFill>
                            <a:schemeClr val="tx1"/>
                          </a:solidFill>
                          <a:effectLst/>
                          <a:latin typeface="+mn-lt"/>
                          <a:ea typeface="+mn-ea"/>
                          <a:cs typeface="+mn-cs"/>
                        </a:rPr>
                        <a:t> </a:t>
                      </a:r>
                      <a:r>
                        <a:rPr lang="en-US" sz="2500" kern="1200" baseline="0" dirty="0" err="1">
                          <a:solidFill>
                            <a:schemeClr val="tx1"/>
                          </a:solidFill>
                          <a:effectLst/>
                          <a:latin typeface="+mn-lt"/>
                          <a:ea typeface="+mn-ea"/>
                          <a:cs typeface="+mn-cs"/>
                        </a:rPr>
                        <a:t>M</a:t>
                      </a:r>
                      <a:r>
                        <a:rPr lang="en-US" sz="2500" kern="1200" dirty="0" err="1">
                          <a:solidFill>
                            <a:schemeClr val="tx1"/>
                          </a:solidFill>
                          <a:effectLst/>
                          <a:latin typeface="Times New Roman" pitchFamily="18" charset="0"/>
                          <a:ea typeface="+mn-ea"/>
                          <a:cs typeface="Times New Roman" pitchFamily="18" charset="0"/>
                        </a:rPr>
                        <a:t>ặc</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dù</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công</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việc</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của</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bố</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mẹ</a:t>
                      </a:r>
                      <a:r>
                        <a:rPr lang="en-US" sz="2500" kern="1200" dirty="0">
                          <a:solidFill>
                            <a:schemeClr val="tx1"/>
                          </a:solidFill>
                          <a:effectLst/>
                          <a:latin typeface="Times New Roman" pitchFamily="18" charset="0"/>
                          <a:ea typeface="+mn-ea"/>
                          <a:cs typeface="Times New Roman" pitchFamily="18" charset="0"/>
                        </a:rPr>
                        <a:t> Hà </a:t>
                      </a:r>
                      <a:r>
                        <a:rPr lang="en-US" sz="2500" kern="1200" dirty="0" err="1">
                          <a:solidFill>
                            <a:schemeClr val="tx1"/>
                          </a:solidFill>
                          <a:effectLst/>
                          <a:latin typeface="Times New Roman" pitchFamily="18" charset="0"/>
                          <a:ea typeface="+mn-ea"/>
                          <a:cs typeface="Times New Roman" pitchFamily="18" charset="0"/>
                        </a:rPr>
                        <a:t>rất</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vất</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vả</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nhưng</a:t>
                      </a:r>
                      <a:r>
                        <a:rPr lang="en-US" sz="2500" kern="1200" dirty="0">
                          <a:solidFill>
                            <a:schemeClr val="tx1"/>
                          </a:solidFill>
                          <a:effectLst/>
                          <a:latin typeface="Times New Roman" pitchFamily="18" charset="0"/>
                          <a:ea typeface="+mn-ea"/>
                          <a:cs typeface="Times New Roman" pitchFamily="18" charset="0"/>
                        </a:rPr>
                        <a:t> Hà </a:t>
                      </a:r>
                      <a:r>
                        <a:rPr lang="en-US" sz="2500" kern="1200" dirty="0" err="1">
                          <a:solidFill>
                            <a:schemeClr val="tx1"/>
                          </a:solidFill>
                          <a:effectLst/>
                          <a:latin typeface="Times New Roman" pitchFamily="18" charset="0"/>
                          <a:ea typeface="+mn-ea"/>
                          <a:cs typeface="Times New Roman" pitchFamily="18" charset="0"/>
                        </a:rPr>
                        <a:t>rất</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ít</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khi</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làm</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việc</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nhà</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để</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giúp</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đỡ</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bố</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mẹ</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vì</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nghĩ</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rằng</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mình</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chỉ</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cần</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có</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nghĩa</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vụ</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học</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giỏi</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là</a:t>
                      </a:r>
                      <a:r>
                        <a:rPr lang="en-US" sz="2500" kern="1200" dirty="0">
                          <a:solidFill>
                            <a:schemeClr val="tx1"/>
                          </a:solidFill>
                          <a:effectLst/>
                          <a:latin typeface="Times New Roman" pitchFamily="18" charset="0"/>
                          <a:ea typeface="+mn-ea"/>
                          <a:cs typeface="Times New Roman" pitchFamily="18" charset="0"/>
                        </a:rPr>
                        <a:t> </a:t>
                      </a:r>
                      <a:r>
                        <a:rPr lang="en-US" sz="2500" kern="1200" dirty="0" err="1">
                          <a:solidFill>
                            <a:schemeClr val="tx1"/>
                          </a:solidFill>
                          <a:effectLst/>
                          <a:latin typeface="Times New Roman" pitchFamily="18" charset="0"/>
                          <a:ea typeface="+mn-ea"/>
                          <a:cs typeface="Times New Roman" pitchFamily="18" charset="0"/>
                        </a:rPr>
                        <a:t>được</a:t>
                      </a:r>
                      <a:r>
                        <a:rPr lang="en-US" sz="2500" kern="1200" dirty="0">
                          <a:solidFill>
                            <a:schemeClr val="tx1"/>
                          </a:solidFill>
                          <a:effectLst/>
                          <a:latin typeface="Times New Roman" pitchFamily="18" charset="0"/>
                          <a:ea typeface="+mn-ea"/>
                          <a:cs typeface="Times New Roman" pitchFamily="18" charset="0"/>
                        </a:rPr>
                        <a:t>.</a:t>
                      </a:r>
                    </a:p>
                    <a:p>
                      <a:pPr lvl="0" algn="just"/>
                      <a:r>
                        <a:rPr lang="en-US" sz="2500" b="1" u="none" strike="noStrike" kern="1200" baseline="0" dirty="0">
                          <a:solidFill>
                            <a:schemeClr val="tx1"/>
                          </a:solidFill>
                          <a:effectLst/>
                          <a:latin typeface="Times New Roman" pitchFamily="18" charset="0"/>
                          <a:ea typeface="+mn-ea"/>
                          <a:cs typeface="Times New Roman" pitchFamily="18" charset="0"/>
                        </a:rPr>
                        <a:t> a) Em</a:t>
                      </a:r>
                      <a:r>
                        <a:rPr lang="en-US" sz="2500" b="1" u="none" strike="noStrike" kern="1200" dirty="0">
                          <a:solidFill>
                            <a:schemeClr val="tx1"/>
                          </a:solidFill>
                          <a:effectLst/>
                          <a:latin typeface="Times New Roman" pitchFamily="18" charset="0"/>
                          <a:ea typeface="+mn-ea"/>
                          <a:cs typeface="Times New Roman" pitchFamily="18" charset="0"/>
                        </a:rPr>
                        <a:t> </a:t>
                      </a:r>
                      <a:r>
                        <a:rPr lang="en-US" sz="2500" b="1" u="none" strike="noStrike" kern="1200" dirty="0" err="1">
                          <a:solidFill>
                            <a:schemeClr val="tx1"/>
                          </a:solidFill>
                          <a:effectLst/>
                          <a:latin typeface="Times New Roman" pitchFamily="18" charset="0"/>
                          <a:ea typeface="+mn-ea"/>
                          <a:cs typeface="Times New Roman" pitchFamily="18" charset="0"/>
                        </a:rPr>
                        <a:t>suy</a:t>
                      </a:r>
                      <a:r>
                        <a:rPr lang="en-US" sz="2500" b="1" u="none" strike="noStrike" kern="1200" dirty="0">
                          <a:solidFill>
                            <a:schemeClr val="tx1"/>
                          </a:solidFill>
                          <a:effectLst/>
                          <a:latin typeface="Times New Roman" pitchFamily="18" charset="0"/>
                          <a:ea typeface="+mn-ea"/>
                          <a:cs typeface="Times New Roman" pitchFamily="18" charset="0"/>
                        </a:rPr>
                        <a:t> </a:t>
                      </a:r>
                      <a:r>
                        <a:rPr lang="en-US" sz="2500" b="1" u="none" strike="noStrike" kern="1200" dirty="0" err="1">
                          <a:solidFill>
                            <a:schemeClr val="tx1"/>
                          </a:solidFill>
                          <a:effectLst/>
                          <a:latin typeface="Times New Roman" pitchFamily="18" charset="0"/>
                          <a:ea typeface="+mn-ea"/>
                          <a:cs typeface="Times New Roman" pitchFamily="18" charset="0"/>
                        </a:rPr>
                        <a:t>nghĩ</a:t>
                      </a:r>
                      <a:r>
                        <a:rPr lang="en-US" sz="2500" b="1" u="none" strike="noStrike" kern="1200" dirty="0">
                          <a:solidFill>
                            <a:schemeClr val="tx1"/>
                          </a:solidFill>
                          <a:effectLst/>
                          <a:latin typeface="Times New Roman" pitchFamily="18" charset="0"/>
                          <a:ea typeface="+mn-ea"/>
                          <a:cs typeface="Times New Roman" pitchFamily="18" charset="0"/>
                        </a:rPr>
                        <a:t> </a:t>
                      </a:r>
                      <a:r>
                        <a:rPr lang="en-US" sz="2500" b="1" u="none" strike="noStrike" kern="1200" dirty="0" err="1">
                          <a:solidFill>
                            <a:schemeClr val="tx1"/>
                          </a:solidFill>
                          <a:effectLst/>
                          <a:latin typeface="Times New Roman" pitchFamily="18" charset="0"/>
                          <a:ea typeface="+mn-ea"/>
                          <a:cs typeface="Times New Roman" pitchFamily="18" charset="0"/>
                        </a:rPr>
                        <a:t>gì</a:t>
                      </a:r>
                      <a:r>
                        <a:rPr lang="en-US" sz="2500" b="1" u="none" strike="noStrike" kern="1200" dirty="0">
                          <a:solidFill>
                            <a:schemeClr val="tx1"/>
                          </a:solidFill>
                          <a:effectLst/>
                          <a:latin typeface="Times New Roman" pitchFamily="18" charset="0"/>
                          <a:ea typeface="+mn-ea"/>
                          <a:cs typeface="Times New Roman" pitchFamily="18" charset="0"/>
                        </a:rPr>
                        <a:t> </a:t>
                      </a:r>
                      <a:r>
                        <a:rPr lang="en-US" sz="2500" b="1" u="none" strike="noStrike" kern="1200" dirty="0" err="1">
                          <a:solidFill>
                            <a:schemeClr val="tx1"/>
                          </a:solidFill>
                          <a:effectLst/>
                          <a:latin typeface="Times New Roman" pitchFamily="18" charset="0"/>
                          <a:ea typeface="+mn-ea"/>
                          <a:cs typeface="Times New Roman" pitchFamily="18" charset="0"/>
                        </a:rPr>
                        <a:t>về</a:t>
                      </a:r>
                      <a:r>
                        <a:rPr lang="en-US" sz="2500" b="1" u="none" strike="noStrike" kern="1200" dirty="0">
                          <a:solidFill>
                            <a:schemeClr val="tx1"/>
                          </a:solidFill>
                          <a:effectLst/>
                          <a:latin typeface="Times New Roman" pitchFamily="18" charset="0"/>
                          <a:ea typeface="+mn-ea"/>
                          <a:cs typeface="Times New Roman" pitchFamily="18" charset="0"/>
                        </a:rPr>
                        <a:t> </a:t>
                      </a:r>
                      <a:r>
                        <a:rPr lang="en-US" sz="2500" b="1" u="none" strike="noStrike" kern="1200" dirty="0" err="1">
                          <a:solidFill>
                            <a:schemeClr val="tx1"/>
                          </a:solidFill>
                          <a:effectLst/>
                          <a:latin typeface="Times New Roman" pitchFamily="18" charset="0"/>
                          <a:ea typeface="+mn-ea"/>
                          <a:cs typeface="Times New Roman" pitchFamily="18" charset="0"/>
                        </a:rPr>
                        <a:t>việc</a:t>
                      </a:r>
                      <a:r>
                        <a:rPr lang="en-US" sz="2500" b="1" u="none" strike="noStrike" kern="1200" dirty="0">
                          <a:solidFill>
                            <a:schemeClr val="tx1"/>
                          </a:solidFill>
                          <a:effectLst/>
                          <a:latin typeface="Times New Roman" pitchFamily="18" charset="0"/>
                          <a:ea typeface="+mn-ea"/>
                          <a:cs typeface="Times New Roman" pitchFamily="18" charset="0"/>
                        </a:rPr>
                        <a:t> </a:t>
                      </a:r>
                      <a:r>
                        <a:rPr lang="en-US" sz="2500" b="1" u="none" strike="noStrike" kern="1200" dirty="0" err="1">
                          <a:solidFill>
                            <a:schemeClr val="tx1"/>
                          </a:solidFill>
                          <a:effectLst/>
                          <a:latin typeface="Times New Roman" pitchFamily="18" charset="0"/>
                          <a:ea typeface="+mn-ea"/>
                          <a:cs typeface="Times New Roman" pitchFamily="18" charset="0"/>
                        </a:rPr>
                        <a:t>làm</a:t>
                      </a:r>
                      <a:r>
                        <a:rPr lang="en-US" sz="2500" b="1" u="none" strike="noStrike" kern="1200" dirty="0">
                          <a:solidFill>
                            <a:schemeClr val="tx1"/>
                          </a:solidFill>
                          <a:effectLst/>
                          <a:latin typeface="Times New Roman" pitchFamily="18" charset="0"/>
                          <a:ea typeface="+mn-ea"/>
                          <a:cs typeface="Times New Roman" pitchFamily="18" charset="0"/>
                        </a:rPr>
                        <a:t> </a:t>
                      </a:r>
                      <a:r>
                        <a:rPr lang="en-US" sz="2500" b="1" u="none" strike="noStrike" kern="1200" dirty="0" err="1">
                          <a:solidFill>
                            <a:schemeClr val="tx1"/>
                          </a:solidFill>
                          <a:effectLst/>
                          <a:latin typeface="Times New Roman" pitchFamily="18" charset="0"/>
                          <a:ea typeface="+mn-ea"/>
                          <a:cs typeface="Times New Roman" pitchFamily="18" charset="0"/>
                        </a:rPr>
                        <a:t>của</a:t>
                      </a:r>
                      <a:r>
                        <a:rPr lang="en-US" sz="2500" b="1" u="none" strike="noStrike" kern="1200" dirty="0">
                          <a:solidFill>
                            <a:schemeClr val="tx1"/>
                          </a:solidFill>
                          <a:effectLst/>
                          <a:latin typeface="Times New Roman" pitchFamily="18" charset="0"/>
                          <a:ea typeface="+mn-ea"/>
                          <a:cs typeface="Times New Roman" pitchFamily="18" charset="0"/>
                        </a:rPr>
                        <a:t> Hà?</a:t>
                      </a:r>
                      <a:endParaRPr lang="en-US" sz="2500" u="none" strike="noStrike" kern="1200" dirty="0">
                        <a:solidFill>
                          <a:schemeClr val="tx1"/>
                        </a:solidFill>
                        <a:effectLst/>
                        <a:latin typeface="Times New Roman" pitchFamily="18" charset="0"/>
                        <a:ea typeface="+mn-ea"/>
                        <a:cs typeface="Times New Roman" pitchFamily="18" charset="0"/>
                      </a:endParaRPr>
                    </a:p>
                    <a:p>
                      <a:pPr algn="just"/>
                      <a:r>
                        <a:rPr lang="en-US" sz="2500" b="1" kern="1200" baseline="0" dirty="0">
                          <a:solidFill>
                            <a:schemeClr val="tx1"/>
                          </a:solidFill>
                          <a:effectLst/>
                          <a:latin typeface="Times New Roman" pitchFamily="18" charset="0"/>
                          <a:ea typeface="+mn-ea"/>
                          <a:cs typeface="Times New Roman" pitchFamily="18" charset="0"/>
                        </a:rPr>
                        <a:t>  b)</a:t>
                      </a:r>
                      <a:r>
                        <a:rPr lang="en-US" sz="2500" b="1" kern="1200" dirty="0">
                          <a:solidFill>
                            <a:schemeClr val="tx1"/>
                          </a:solidFill>
                          <a:effectLst/>
                          <a:latin typeface="Times New Roman" pitchFamily="18" charset="0"/>
                          <a:ea typeface="+mn-ea"/>
                          <a:cs typeface="Times New Roman" pitchFamily="18" charset="0"/>
                        </a:rPr>
                        <a:t> Theo </a:t>
                      </a:r>
                      <a:r>
                        <a:rPr lang="en-US" sz="2500" b="1" kern="1200" dirty="0" err="1">
                          <a:solidFill>
                            <a:schemeClr val="tx1"/>
                          </a:solidFill>
                          <a:effectLst/>
                          <a:latin typeface="Times New Roman" pitchFamily="18" charset="0"/>
                          <a:ea typeface="+mn-ea"/>
                          <a:cs typeface="Times New Roman" pitchFamily="18" charset="0"/>
                        </a:rPr>
                        <a:t>em</a:t>
                      </a:r>
                      <a:r>
                        <a:rPr lang="en-US" sz="2500" b="1" kern="1200" dirty="0">
                          <a:solidFill>
                            <a:schemeClr val="tx1"/>
                          </a:solidFill>
                          <a:effectLst/>
                          <a:latin typeface="Times New Roman" pitchFamily="18" charset="0"/>
                          <a:ea typeface="+mn-ea"/>
                          <a:cs typeface="Times New Roman" pitchFamily="18" charset="0"/>
                        </a:rPr>
                        <a:t>, Hà </a:t>
                      </a:r>
                      <a:r>
                        <a:rPr lang="en-US" sz="2500" b="1" kern="1200" dirty="0" err="1">
                          <a:solidFill>
                            <a:schemeClr val="tx1"/>
                          </a:solidFill>
                          <a:effectLst/>
                          <a:latin typeface="Times New Roman" pitchFamily="18" charset="0"/>
                          <a:ea typeface="+mn-ea"/>
                          <a:cs typeface="Times New Roman" pitchFamily="18" charset="0"/>
                        </a:rPr>
                        <a:t>cần</a:t>
                      </a:r>
                      <a:r>
                        <a:rPr lang="en-US" sz="2500" b="1" kern="1200" dirty="0">
                          <a:solidFill>
                            <a:schemeClr val="tx1"/>
                          </a:solidFill>
                          <a:effectLst/>
                          <a:latin typeface="Times New Roman" pitchFamily="18" charset="0"/>
                          <a:ea typeface="+mn-ea"/>
                          <a:cs typeface="Times New Roman" pitchFamily="18" charset="0"/>
                        </a:rPr>
                        <a:t> </a:t>
                      </a:r>
                      <a:r>
                        <a:rPr lang="en-US" sz="2500" b="1" kern="1200" dirty="0" err="1">
                          <a:solidFill>
                            <a:schemeClr val="tx1"/>
                          </a:solidFill>
                          <a:effectLst/>
                          <a:latin typeface="Times New Roman" pitchFamily="18" charset="0"/>
                          <a:ea typeface="+mn-ea"/>
                          <a:cs typeface="Times New Roman" pitchFamily="18" charset="0"/>
                        </a:rPr>
                        <a:t>làm</a:t>
                      </a:r>
                      <a:r>
                        <a:rPr lang="en-US" sz="2500" b="1" kern="1200" dirty="0">
                          <a:solidFill>
                            <a:schemeClr val="tx1"/>
                          </a:solidFill>
                          <a:effectLst/>
                          <a:latin typeface="Times New Roman" pitchFamily="18" charset="0"/>
                          <a:ea typeface="+mn-ea"/>
                          <a:cs typeface="Times New Roman" pitchFamily="18" charset="0"/>
                        </a:rPr>
                        <a:t> </a:t>
                      </a:r>
                      <a:r>
                        <a:rPr lang="en-US" sz="2500" b="1" kern="1200" dirty="0" err="1">
                          <a:solidFill>
                            <a:schemeClr val="tx1"/>
                          </a:solidFill>
                          <a:effectLst/>
                          <a:latin typeface="Times New Roman" pitchFamily="18" charset="0"/>
                          <a:ea typeface="+mn-ea"/>
                          <a:cs typeface="Times New Roman" pitchFamily="18" charset="0"/>
                        </a:rPr>
                        <a:t>gì</a:t>
                      </a:r>
                      <a:r>
                        <a:rPr lang="en-US" sz="2500" b="1" kern="1200" dirty="0">
                          <a:solidFill>
                            <a:schemeClr val="tx1"/>
                          </a:solidFill>
                          <a:effectLst/>
                          <a:latin typeface="Times New Roman" pitchFamily="18" charset="0"/>
                          <a:ea typeface="+mn-ea"/>
                          <a:cs typeface="Times New Roman" pitchFamily="18" charset="0"/>
                        </a:rPr>
                        <a:t> </a:t>
                      </a:r>
                      <a:r>
                        <a:rPr lang="en-US" sz="2500" b="1" kern="1200" dirty="0" err="1">
                          <a:solidFill>
                            <a:schemeClr val="tx1"/>
                          </a:solidFill>
                          <a:effectLst/>
                          <a:latin typeface="Times New Roman" pitchFamily="18" charset="0"/>
                          <a:ea typeface="+mn-ea"/>
                          <a:cs typeface="Times New Roman" pitchFamily="18" charset="0"/>
                        </a:rPr>
                        <a:t>để</a:t>
                      </a:r>
                      <a:r>
                        <a:rPr lang="en-US" sz="2500" b="1" kern="1200" dirty="0">
                          <a:solidFill>
                            <a:schemeClr val="tx1"/>
                          </a:solidFill>
                          <a:effectLst/>
                          <a:latin typeface="Times New Roman" pitchFamily="18" charset="0"/>
                          <a:ea typeface="+mn-ea"/>
                          <a:cs typeface="Times New Roman" pitchFamily="18" charset="0"/>
                        </a:rPr>
                        <a:t> </a:t>
                      </a:r>
                      <a:r>
                        <a:rPr lang="en-US" sz="2500" b="1" kern="1200" dirty="0" err="1">
                          <a:solidFill>
                            <a:schemeClr val="tx1"/>
                          </a:solidFill>
                          <a:effectLst/>
                          <a:latin typeface="Times New Roman" pitchFamily="18" charset="0"/>
                          <a:ea typeface="+mn-ea"/>
                          <a:cs typeface="Times New Roman" pitchFamily="18" charset="0"/>
                        </a:rPr>
                        <a:t>thực</a:t>
                      </a:r>
                      <a:r>
                        <a:rPr lang="en-US" sz="2500" b="1" kern="1200" dirty="0">
                          <a:solidFill>
                            <a:schemeClr val="tx1"/>
                          </a:solidFill>
                          <a:effectLst/>
                          <a:latin typeface="Times New Roman" pitchFamily="18" charset="0"/>
                          <a:ea typeface="+mn-ea"/>
                          <a:cs typeface="Times New Roman" pitchFamily="18" charset="0"/>
                        </a:rPr>
                        <a:t> </a:t>
                      </a:r>
                      <a:r>
                        <a:rPr lang="en-US" sz="2500" b="1" kern="1200" dirty="0" err="1">
                          <a:solidFill>
                            <a:schemeClr val="tx1"/>
                          </a:solidFill>
                          <a:effectLst/>
                          <a:latin typeface="Times New Roman" pitchFamily="18" charset="0"/>
                          <a:ea typeface="+mn-ea"/>
                          <a:cs typeface="Times New Roman" pitchFamily="18" charset="0"/>
                        </a:rPr>
                        <a:t>hiện</a:t>
                      </a:r>
                      <a:br>
                        <a:rPr lang="en-US" sz="2500" b="1" kern="1200" dirty="0">
                          <a:solidFill>
                            <a:schemeClr val="tx1"/>
                          </a:solidFill>
                          <a:effectLst/>
                          <a:latin typeface="Times New Roman" pitchFamily="18" charset="0"/>
                          <a:ea typeface="+mn-ea"/>
                          <a:cs typeface="Times New Roman" pitchFamily="18" charset="0"/>
                        </a:rPr>
                      </a:br>
                      <a:r>
                        <a:rPr lang="en-US" sz="2500" b="1" kern="1200" dirty="0" err="1">
                          <a:solidFill>
                            <a:schemeClr val="tx1"/>
                          </a:solidFill>
                          <a:effectLst/>
                          <a:latin typeface="Times New Roman" pitchFamily="18" charset="0"/>
                          <a:ea typeface="+mn-ea"/>
                          <a:cs typeface="Times New Roman" pitchFamily="18" charset="0"/>
                        </a:rPr>
                        <a:t>tốt</a:t>
                      </a:r>
                      <a:r>
                        <a:rPr lang="en-US" sz="2500" b="1" kern="1200" dirty="0">
                          <a:solidFill>
                            <a:schemeClr val="tx1"/>
                          </a:solidFill>
                          <a:effectLst/>
                          <a:latin typeface="Times New Roman" pitchFamily="18" charset="0"/>
                          <a:ea typeface="+mn-ea"/>
                          <a:cs typeface="Times New Roman" pitchFamily="18" charset="0"/>
                        </a:rPr>
                        <a:t> </a:t>
                      </a:r>
                      <a:r>
                        <a:rPr lang="en-US" sz="2500" b="1" kern="1200" dirty="0" err="1">
                          <a:solidFill>
                            <a:schemeClr val="tx1"/>
                          </a:solidFill>
                          <a:effectLst/>
                          <a:latin typeface="Times New Roman" pitchFamily="18" charset="0"/>
                          <a:ea typeface="+mn-ea"/>
                          <a:cs typeface="Times New Roman" pitchFamily="18" charset="0"/>
                        </a:rPr>
                        <a:t>quyền</a:t>
                      </a:r>
                      <a:r>
                        <a:rPr lang="en-US" sz="2500" b="1" kern="1200" dirty="0">
                          <a:solidFill>
                            <a:schemeClr val="tx1"/>
                          </a:solidFill>
                          <a:effectLst/>
                          <a:latin typeface="Times New Roman" pitchFamily="18" charset="0"/>
                          <a:ea typeface="+mn-ea"/>
                          <a:cs typeface="Times New Roman" pitchFamily="18" charset="0"/>
                        </a:rPr>
                        <a:t> </a:t>
                      </a:r>
                      <a:r>
                        <a:rPr lang="en-US" sz="2500" b="1" kern="1200" dirty="0" err="1">
                          <a:solidFill>
                            <a:schemeClr val="tx1"/>
                          </a:solidFill>
                          <a:effectLst/>
                          <a:latin typeface="Times New Roman" pitchFamily="18" charset="0"/>
                          <a:ea typeface="+mn-ea"/>
                          <a:cs typeface="Times New Roman" pitchFamily="18" charset="0"/>
                        </a:rPr>
                        <a:t>và</a:t>
                      </a:r>
                      <a:r>
                        <a:rPr lang="en-US" sz="2500" b="1" kern="1200" dirty="0">
                          <a:solidFill>
                            <a:schemeClr val="tx1"/>
                          </a:solidFill>
                          <a:effectLst/>
                          <a:latin typeface="Times New Roman" pitchFamily="18" charset="0"/>
                          <a:ea typeface="+mn-ea"/>
                          <a:cs typeface="Times New Roman" pitchFamily="18" charset="0"/>
                        </a:rPr>
                        <a:t> </a:t>
                      </a:r>
                      <a:r>
                        <a:rPr lang="en-US" sz="2500" b="1" kern="1200" dirty="0" err="1">
                          <a:solidFill>
                            <a:schemeClr val="tx1"/>
                          </a:solidFill>
                          <a:effectLst/>
                          <a:latin typeface="Times New Roman" pitchFamily="18" charset="0"/>
                          <a:ea typeface="+mn-ea"/>
                          <a:cs typeface="Times New Roman" pitchFamily="18" charset="0"/>
                        </a:rPr>
                        <a:t>nghĩa</a:t>
                      </a:r>
                      <a:r>
                        <a:rPr lang="en-US" sz="2500" b="1" kern="1200" dirty="0">
                          <a:solidFill>
                            <a:schemeClr val="tx1"/>
                          </a:solidFill>
                          <a:effectLst/>
                          <a:latin typeface="Times New Roman" pitchFamily="18" charset="0"/>
                          <a:ea typeface="+mn-ea"/>
                          <a:cs typeface="Times New Roman" pitchFamily="18" charset="0"/>
                        </a:rPr>
                        <a:t> </a:t>
                      </a:r>
                      <a:r>
                        <a:rPr lang="en-US" sz="2500" b="1" kern="1200" dirty="0" err="1">
                          <a:solidFill>
                            <a:schemeClr val="tx1"/>
                          </a:solidFill>
                          <a:effectLst/>
                          <a:latin typeface="Times New Roman" pitchFamily="18" charset="0"/>
                          <a:ea typeface="+mn-ea"/>
                          <a:cs typeface="Times New Roman" pitchFamily="18" charset="0"/>
                        </a:rPr>
                        <a:t>vụ</a:t>
                      </a:r>
                      <a:r>
                        <a:rPr lang="en-US" sz="2500" b="1" kern="1200" dirty="0">
                          <a:solidFill>
                            <a:schemeClr val="tx1"/>
                          </a:solidFill>
                          <a:effectLst/>
                          <a:latin typeface="Times New Roman" pitchFamily="18" charset="0"/>
                          <a:ea typeface="+mn-ea"/>
                          <a:cs typeface="Times New Roman" pitchFamily="18" charset="0"/>
                        </a:rPr>
                        <a:t> </a:t>
                      </a:r>
                      <a:r>
                        <a:rPr lang="en-US" sz="2500" b="1" kern="1200" dirty="0" err="1">
                          <a:solidFill>
                            <a:schemeClr val="tx1"/>
                          </a:solidFill>
                          <a:effectLst/>
                          <a:latin typeface="Times New Roman" pitchFamily="18" charset="0"/>
                          <a:ea typeface="+mn-ea"/>
                          <a:cs typeface="Times New Roman" pitchFamily="18" charset="0"/>
                        </a:rPr>
                        <a:t>của</a:t>
                      </a:r>
                      <a:r>
                        <a:rPr lang="en-US" sz="2500" b="1" kern="1200" dirty="0">
                          <a:solidFill>
                            <a:schemeClr val="tx1"/>
                          </a:solidFill>
                          <a:effectLst/>
                          <a:latin typeface="Times New Roman" pitchFamily="18" charset="0"/>
                          <a:ea typeface="+mn-ea"/>
                          <a:cs typeface="Times New Roman" pitchFamily="18" charset="0"/>
                        </a:rPr>
                        <a:t> </a:t>
                      </a:r>
                      <a:r>
                        <a:rPr lang="en-US" sz="2500" b="1" kern="1200" dirty="0" err="1">
                          <a:solidFill>
                            <a:schemeClr val="tx1"/>
                          </a:solidFill>
                          <a:effectLst/>
                          <a:latin typeface="Times New Roman" pitchFamily="18" charset="0"/>
                          <a:ea typeface="+mn-ea"/>
                          <a:cs typeface="Times New Roman" pitchFamily="18" charset="0"/>
                        </a:rPr>
                        <a:t>học</a:t>
                      </a:r>
                      <a:r>
                        <a:rPr lang="en-US" sz="2500" b="1" kern="1200" dirty="0">
                          <a:solidFill>
                            <a:schemeClr val="tx1"/>
                          </a:solidFill>
                          <a:effectLst/>
                          <a:latin typeface="Times New Roman" pitchFamily="18" charset="0"/>
                          <a:ea typeface="+mn-ea"/>
                          <a:cs typeface="Times New Roman" pitchFamily="18" charset="0"/>
                        </a:rPr>
                        <a:t> </a:t>
                      </a:r>
                      <a:r>
                        <a:rPr lang="en-US" sz="2500" b="1" kern="1200" dirty="0" err="1">
                          <a:solidFill>
                            <a:schemeClr val="tx1"/>
                          </a:solidFill>
                          <a:effectLst/>
                          <a:latin typeface="Times New Roman" pitchFamily="18" charset="0"/>
                          <a:ea typeface="+mn-ea"/>
                          <a:cs typeface="Times New Roman" pitchFamily="18" charset="0"/>
                        </a:rPr>
                        <a:t>sinh</a:t>
                      </a:r>
                      <a:r>
                        <a:rPr lang="en-US" sz="2500" b="1" kern="1200" dirty="0">
                          <a:solidFill>
                            <a:schemeClr val="tx1"/>
                          </a:solidFill>
                          <a:effectLst/>
                          <a:latin typeface="Times New Roman" pitchFamily="18" charset="0"/>
                          <a:ea typeface="+mn-ea"/>
                          <a:cs typeface="Times New Roman" pitchFamily="18" charset="0"/>
                        </a:rPr>
                        <a:t>?</a:t>
                      </a:r>
                      <a:endParaRPr lang="en-US" sz="2500" kern="1200" dirty="0">
                        <a:solidFill>
                          <a:schemeClr val="tx1"/>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25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16634" y="831992"/>
            <a:ext cx="6778616" cy="5927481"/>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022548"/>
            <a:ext cx="7138736" cy="6242956"/>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49683429"/>
              </p:ext>
            </p:extLst>
          </p:nvPr>
        </p:nvGraphicFramePr>
        <p:xfrm>
          <a:off x="387990" y="1929003"/>
          <a:ext cx="4790631" cy="4754880"/>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3965397">
                <a:tc>
                  <a:txBody>
                    <a:bodyPr/>
                    <a:lstStyle/>
                    <a:p>
                      <a:pPr algn="just"/>
                      <a:r>
                        <a:rPr lang="en-US" sz="1800" kern="1200" dirty="0">
                          <a:solidFill>
                            <a:schemeClr val="dk1"/>
                          </a:solidFill>
                          <a:effectLst/>
                          <a:latin typeface="+mn-lt"/>
                          <a:ea typeface="+mn-ea"/>
                          <a:cs typeface="+mn-cs"/>
                        </a:rPr>
                        <a:t>-</a:t>
                      </a:r>
                      <a:r>
                        <a:rPr lang="en-US" sz="2400" kern="1200" dirty="0">
                          <a:solidFill>
                            <a:schemeClr val="dk1"/>
                          </a:solidFill>
                          <a:effectLst/>
                          <a:latin typeface="Times New Roman" pitchFamily="18" charset="0"/>
                          <a:ea typeface="+mn-ea"/>
                          <a:cs typeface="Times New Roman" pitchFamily="18" charset="0"/>
                        </a:rPr>
                        <a:t>Theo </a:t>
                      </a:r>
                      <a:r>
                        <a:rPr lang="en-US" sz="2400" kern="1200" dirty="0" err="1">
                          <a:solidFill>
                            <a:schemeClr val="dk1"/>
                          </a:solidFill>
                          <a:effectLst/>
                          <a:latin typeface="Times New Roman" pitchFamily="18" charset="0"/>
                          <a:ea typeface="+mn-ea"/>
                          <a:cs typeface="Times New Roman" pitchFamily="18" charset="0"/>
                        </a:rPr>
                        <a:t>Hiến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pháp</a:t>
                      </a:r>
                      <a:r>
                        <a:rPr lang="en-US" sz="2400" kern="1200" dirty="0">
                          <a:solidFill>
                            <a:schemeClr val="dk1"/>
                          </a:solidFill>
                          <a:effectLst/>
                          <a:latin typeface="Times New Roman" pitchFamily="18" charset="0"/>
                          <a:ea typeface="+mn-ea"/>
                          <a:cs typeface="Times New Roman" pitchFamily="18" charset="0"/>
                        </a:rPr>
                        <a:t> 2013 </a:t>
                      </a:r>
                      <a:r>
                        <a:rPr lang="en-US" sz="2400" kern="1200" dirty="0" err="1">
                          <a:solidFill>
                            <a:schemeClr val="dk1"/>
                          </a:solidFill>
                          <a:effectLst/>
                          <a:latin typeface="Times New Roman" pitchFamily="18" charset="0"/>
                          <a:ea typeface="+mn-ea"/>
                          <a:cs typeface="Times New Roman" pitchFamily="18" charset="0"/>
                        </a:rPr>
                        <a:t>và</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Luật</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Trẻ</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em</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quy</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định</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Trẻ</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em</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có</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quyền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được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tham</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gia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hoạt</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động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xã</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hội</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phù</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hợp</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với</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độ</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tuổi</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mức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độ</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trưởng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thành</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nhu</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cẩu</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năng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lực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của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trẻ</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em</a:t>
                      </a:r>
                      <a:r>
                        <a:rPr lang="en-US" sz="2400" kern="1200" dirty="0">
                          <a:solidFill>
                            <a:schemeClr val="dk1"/>
                          </a:solidFill>
                          <a:effectLst/>
                          <a:latin typeface="Times New Roman" pitchFamily="18" charset="0"/>
                          <a:ea typeface="+mn-ea"/>
                          <a:cs typeface="Times New Roman" pitchFamily="18" charset="0"/>
                        </a:rPr>
                        <a:t>.</a:t>
                      </a:r>
                    </a:p>
                    <a:p>
                      <a:pPr algn="just"/>
                      <a:r>
                        <a:rPr lang="en-US" sz="2400" kern="1200" dirty="0">
                          <a:solidFill>
                            <a:schemeClr val="dk1"/>
                          </a:solidFill>
                          <a:effectLst/>
                          <a:latin typeface="Times New Roman" pitchFamily="18" charset="0"/>
                          <a:ea typeface="+mn-ea"/>
                          <a:cs typeface="Times New Roman" pitchFamily="18" charset="0"/>
                        </a:rPr>
                        <a:t>-</a:t>
                      </a:r>
                      <a:r>
                        <a:rPr lang="en-US" sz="2400" kern="1200" baseline="0" dirty="0">
                          <a:solidFill>
                            <a:schemeClr val="dk1"/>
                          </a:solidFill>
                          <a:effectLst/>
                          <a:latin typeface="Times New Roman" pitchFamily="18" charset="0"/>
                          <a:ea typeface="+mn-ea"/>
                          <a:cs typeface="Times New Roman" pitchFamily="18" charset="0"/>
                        </a:rPr>
                        <a:t> L</a:t>
                      </a:r>
                      <a:r>
                        <a:rPr lang="en-US" sz="2400" kern="1200" dirty="0">
                          <a:solidFill>
                            <a:schemeClr val="dk1"/>
                          </a:solidFill>
                          <a:effectLst/>
                          <a:latin typeface="Times New Roman" pitchFamily="18" charset="0"/>
                          <a:ea typeface="+mn-ea"/>
                          <a:cs typeface="Times New Roman" pitchFamily="18" charset="0"/>
                        </a:rPr>
                        <a:t>an </a:t>
                      </a:r>
                      <a:r>
                        <a:rPr lang="en-US" sz="2400" kern="1200" dirty="0" err="1">
                          <a:solidFill>
                            <a:schemeClr val="dk1"/>
                          </a:solidFill>
                          <a:effectLst/>
                          <a:latin typeface="Times New Roman" pitchFamily="18" charset="0"/>
                          <a:ea typeface="+mn-ea"/>
                          <a:cs typeface="Times New Roman" pitchFamily="18" charset="0"/>
                        </a:rPr>
                        <a:t>có</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thể</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trực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tiếp</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hoặc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nhờ</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thầy</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cô</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giáo</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nói</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chuyện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với</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bố</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mẹ</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để</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bố</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mẹ</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tạo</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điều</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kiện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cho</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em</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tham</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gia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các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hoạt</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động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tập</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thể</a:t>
                      </a:r>
                      <a:r>
                        <a:rPr lang="en-US" sz="2400" kern="1200" dirty="0">
                          <a:solidFill>
                            <a:schemeClr val="dk1"/>
                          </a:solidFill>
                          <a:effectLst/>
                          <a:latin typeface="Times New Roman" pitchFamily="18" charset="0"/>
                          <a:ea typeface="+mn-ea"/>
                          <a:cs typeface="Times New Roman" pitchFamily="18" charset="0"/>
                        </a:rPr>
                        <a:t>. Lan </a:t>
                      </a:r>
                      <a:r>
                        <a:rPr lang="en-US" sz="2400" kern="1200" dirty="0" err="1">
                          <a:solidFill>
                            <a:schemeClr val="dk1"/>
                          </a:solidFill>
                          <a:effectLst/>
                          <a:latin typeface="Times New Roman" pitchFamily="18" charset="0"/>
                          <a:ea typeface="+mn-ea"/>
                          <a:cs typeface="Times New Roman" pitchFamily="18" charset="0"/>
                        </a:rPr>
                        <a:t>cũng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cẩn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cố</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gắng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học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tốt</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để</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chứng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minh</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cho</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bố</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mẹ</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thấy</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việc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tham</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gia</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các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hoạt</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động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tập</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thể</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không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ảnh</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hưởng</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đến</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việc</a:t>
                      </a:r>
                      <a:r>
                        <a:rPr lang="en-US" sz="2400" kern="1200" dirty="0">
                          <a:solidFill>
                            <a:schemeClr val="dk1"/>
                          </a:solidFill>
                          <a:effectLst/>
                          <a:latin typeface="Times New Roman" pitchFamily="18" charset="0"/>
                          <a:ea typeface="+mn-ea"/>
                          <a:cs typeface="Times New Roman" pitchFamily="18" charset="0"/>
                        </a:rPr>
                        <a:t> </a:t>
                      </a:r>
                      <a:r>
                        <a:rPr lang="en-US" sz="2400" kern="1200" dirty="0" err="1">
                          <a:solidFill>
                            <a:schemeClr val="dk1"/>
                          </a:solidFill>
                          <a:effectLst/>
                          <a:latin typeface="Times New Roman" pitchFamily="18" charset="0"/>
                          <a:ea typeface="+mn-ea"/>
                          <a:cs typeface="Times New Roman" pitchFamily="18" charset="0"/>
                        </a:rPr>
                        <a:t>học</a:t>
                      </a:r>
                      <a:r>
                        <a:rPr lang="en-US" sz="2400" kern="1200" dirty="0">
                          <a:solidFill>
                            <a:schemeClr val="dk1"/>
                          </a:solidFill>
                          <a:effectLst/>
                          <a:latin typeface="Times New Roman" pitchFamily="18" charset="0"/>
                          <a:ea typeface="+mn-ea"/>
                          <a:cs typeface="Times New Roman" pitchFamily="18" charset="0"/>
                        </a:rPr>
                        <a:t>.</a:t>
                      </a:r>
                    </a:p>
                    <a:p>
                      <a:pPr algn="just"/>
                      <a:endParaRPr lang="en-US" sz="24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14051710"/>
              </p:ext>
            </p:extLst>
          </p:nvPr>
        </p:nvGraphicFramePr>
        <p:xfrm>
          <a:off x="6531219" y="2271469"/>
          <a:ext cx="5211709" cy="3657600"/>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r>
                        <a:rPr lang="en-US" sz="1800" kern="1200" dirty="0">
                          <a:solidFill>
                            <a:schemeClr val="tx1"/>
                          </a:solidFill>
                          <a:effectLst/>
                          <a:latin typeface="+mn-lt"/>
                          <a:ea typeface="+mn-ea"/>
                          <a:cs typeface="+mn-cs"/>
                        </a:rPr>
                        <a:t>-1</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Luật</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Trẻ</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em</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quy</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định</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bổn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phận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của</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trẻ</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em</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đối</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với</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gia</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đình</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là</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Học</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tập</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rèn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luyện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giữ</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gìn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nền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nếp</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gia</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đình</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phụ</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giúp</a:t>
                      </a:r>
                      <a:r>
                        <a:rPr lang="en-US" sz="2400" kern="1200" dirty="0">
                          <a:solidFill>
                            <a:srgbClr val="0000FF"/>
                          </a:solidFill>
                          <a:effectLst/>
                          <a:latin typeface="Times New Roman" pitchFamily="18" charset="0"/>
                          <a:ea typeface="+mn-ea"/>
                          <a:cs typeface="Times New Roman" pitchFamily="18" charset="0"/>
                        </a:rPr>
                        <a:t> cha </a:t>
                      </a:r>
                      <a:r>
                        <a:rPr lang="en-US" sz="2400" kern="1200" dirty="0" err="1">
                          <a:solidFill>
                            <a:srgbClr val="0000FF"/>
                          </a:solidFill>
                          <a:effectLst/>
                          <a:latin typeface="Times New Roman" pitchFamily="18" charset="0"/>
                          <a:ea typeface="+mn-ea"/>
                          <a:cs typeface="Times New Roman" pitchFamily="18" charset="0"/>
                        </a:rPr>
                        <a:t>mẹ</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và</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các</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thành</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viên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trong</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gia</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đình</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những</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công</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việc</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phù</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hợp</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với</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độ</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tuổi</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giới</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tính</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và</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sự</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phát</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triển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của</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trẻ</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em</a:t>
                      </a:r>
                      <a:r>
                        <a:rPr lang="en-US" sz="2400" kern="1200" dirty="0">
                          <a:solidFill>
                            <a:srgbClr val="0000FF"/>
                          </a:solidFill>
                          <a:effectLst/>
                          <a:latin typeface="Times New Roman" pitchFamily="18" charset="0"/>
                          <a:ea typeface="+mn-ea"/>
                          <a:cs typeface="Times New Roman" pitchFamily="18" charset="0"/>
                        </a:rPr>
                        <a:t>.</a:t>
                      </a:r>
                    </a:p>
                    <a:p>
                      <a:r>
                        <a:rPr lang="en-US" sz="2400" kern="1200" dirty="0">
                          <a:solidFill>
                            <a:srgbClr val="0000FF"/>
                          </a:solidFill>
                          <a:effectLst/>
                          <a:latin typeface="Times New Roman" pitchFamily="18" charset="0"/>
                          <a:ea typeface="+mn-ea"/>
                          <a:cs typeface="Times New Roman" pitchFamily="18" charset="0"/>
                        </a:rPr>
                        <a:t>2/ Hà </a:t>
                      </a:r>
                      <a:r>
                        <a:rPr lang="en-US" sz="2400" kern="1200" dirty="0" err="1">
                          <a:solidFill>
                            <a:srgbClr val="0000FF"/>
                          </a:solidFill>
                          <a:effectLst/>
                          <a:latin typeface="Times New Roman" pitchFamily="18" charset="0"/>
                          <a:ea typeface="+mn-ea"/>
                          <a:cs typeface="Times New Roman" pitchFamily="18" charset="0"/>
                        </a:rPr>
                        <a:t>cần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thực</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hiện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tốt</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bổn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phận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của</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trẻ</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em</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với</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bản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thân</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gia</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đình</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nhà</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trường</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và</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xã</a:t>
                      </a:r>
                      <a:r>
                        <a:rPr lang="en-US" sz="2400" kern="1200" dirty="0">
                          <a:solidFill>
                            <a:srgbClr val="0000FF"/>
                          </a:solidFill>
                          <a:effectLst/>
                          <a:latin typeface="Times New Roman" pitchFamily="18" charset="0"/>
                          <a:ea typeface="+mn-ea"/>
                          <a:cs typeface="Times New Roman" pitchFamily="18" charset="0"/>
                        </a:rPr>
                        <a:t> </a:t>
                      </a:r>
                      <a:r>
                        <a:rPr lang="en-US" sz="2400" kern="1200" dirty="0" err="1">
                          <a:solidFill>
                            <a:srgbClr val="0000FF"/>
                          </a:solidFill>
                          <a:effectLst/>
                          <a:latin typeface="Times New Roman" pitchFamily="18" charset="0"/>
                          <a:ea typeface="+mn-ea"/>
                          <a:cs typeface="Times New Roman" pitchFamily="18" charset="0"/>
                        </a:rPr>
                        <a:t>hội</a:t>
                      </a:r>
                      <a:r>
                        <a:rPr lang="en-US" sz="2400" kern="1200" dirty="0">
                          <a:solidFill>
                            <a:srgbClr val="0000FF"/>
                          </a:solidFill>
                          <a:effectLst/>
                          <a:latin typeface="Times New Roman" pitchFamily="18" charset="0"/>
                          <a:ea typeface="+mn-ea"/>
                          <a:cs typeface="Times New Roman" pitchFamily="18" charset="0"/>
                        </a:rPr>
                        <a:t>).</a:t>
                      </a:r>
                    </a:p>
                    <a:p>
                      <a:pPr algn="just"/>
                      <a:endParaRPr lang="en-US" sz="2400" b="1"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91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IV. Vận dụng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1377950"/>
            <a:ext cx="6663096" cy="5254815"/>
          </a:xfrm>
          <a:prstGeom prst="rect">
            <a:avLst/>
          </a:prstGeom>
          <a:noFill/>
          <a:ln>
            <a:noFill/>
          </a:ln>
        </p:spPr>
      </p:pic>
      <p:pic>
        <p:nvPicPr>
          <p:cNvPr id="6" name="Picture 5"/>
          <p:cNvPicPr>
            <a:picLocks noChangeAspect="1"/>
          </p:cNvPicPr>
          <p:nvPr/>
        </p:nvPicPr>
        <p:blipFill>
          <a:blip r:embed="rId4"/>
          <a:stretch>
            <a:fillRect/>
          </a:stretch>
        </p:blipFill>
        <p:spPr>
          <a:xfrm>
            <a:off x="4705617" y="209006"/>
            <a:ext cx="6353926"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2009768"/>
              </p:ext>
            </p:extLst>
          </p:nvPr>
        </p:nvGraphicFramePr>
        <p:xfrm>
          <a:off x="650555" y="2147996"/>
          <a:ext cx="4258492" cy="3518535"/>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defTabSz="914400" rtl="0" eaLnBrk="1" fontAlgn="auto" latinLnBrk="0" hangingPunct="1">
                        <a:lnSpc>
                          <a:spcPct val="109000"/>
                        </a:lnSpc>
                        <a:spcBef>
                          <a:spcPts val="0"/>
                        </a:spcBef>
                        <a:spcAft>
                          <a:spcPts val="500"/>
                        </a:spcAft>
                        <a:buClr>
                          <a:srgbClr val="000000"/>
                        </a:buClr>
                        <a:buSzPts val="1200"/>
                        <a:buFont typeface="+mj-lt"/>
                        <a:buNone/>
                        <a:tabLst>
                          <a:tab pos="259080" algn="l"/>
                        </a:tabLst>
                        <a:defRPr/>
                      </a:pPr>
                      <a:r>
                        <a:rPr lang="en-US" sz="1800" u="none" strike="noStrike" kern="1200">
                          <a:solidFill>
                            <a:schemeClr val="tx1"/>
                          </a:solidFill>
                          <a:effectLst/>
                          <a:latin typeface="+mn-lt"/>
                          <a:ea typeface="+mn-ea"/>
                          <a:cs typeface="+mn-cs"/>
                        </a:rPr>
                        <a:t>-</a:t>
                      </a:r>
                      <a:r>
                        <a:rPr lang="en-US" sz="1800" u="none" strike="noStrike" kern="1200" baseline="0">
                          <a:solidFill>
                            <a:schemeClr val="tx1"/>
                          </a:solidFill>
                          <a:effectLst/>
                          <a:latin typeface="+mn-lt"/>
                          <a:ea typeface="+mn-ea"/>
                          <a:cs typeface="+mn-cs"/>
                        </a:rPr>
                        <a:t> </a:t>
                      </a:r>
                      <a:r>
                        <a:rPr lang="en-US" sz="2400" b="1" u="none" strike="noStrike" kern="1200" baseline="0">
                          <a:solidFill>
                            <a:srgbClr val="0000FF"/>
                          </a:solidFill>
                          <a:effectLst/>
                          <a:latin typeface="Times New Roman" pitchFamily="18" charset="0"/>
                          <a:ea typeface="+mn-ea"/>
                          <a:cs typeface="Times New Roman" pitchFamily="18" charset="0"/>
                        </a:rPr>
                        <a:t>Em</a:t>
                      </a:r>
                      <a:r>
                        <a:rPr lang="vi-VN" sz="2400" b="1" u="none" strike="noStrike" kern="1200">
                          <a:solidFill>
                            <a:srgbClr val="0000FF"/>
                          </a:solidFill>
                          <a:effectLst/>
                          <a:latin typeface="Times New Roman" pitchFamily="18" charset="0"/>
                          <a:ea typeface="+mn-ea"/>
                          <a:cs typeface="Times New Roman" pitchFamily="18" charset="0"/>
                        </a:rPr>
                        <a:t> hãy vẽ một bức tranh </a:t>
                      </a:r>
                      <a:r>
                        <a:rPr lang="en-US" sz="2400" b="1" u="none" strike="noStrike" kern="1200">
                          <a:solidFill>
                            <a:srgbClr val="0000FF"/>
                          </a:solidFill>
                          <a:effectLst/>
                          <a:latin typeface="Times New Roman" pitchFamily="18" charset="0"/>
                          <a:ea typeface="+mn-ea"/>
                          <a:cs typeface="Times New Roman" pitchFamily="18" charset="0"/>
                        </a:rPr>
                        <a:t>hoặc</a:t>
                      </a:r>
                      <a:r>
                        <a:rPr lang="en-US" sz="2400" b="1" u="none" strike="noStrike" kern="1200" baseline="0">
                          <a:solidFill>
                            <a:srgbClr val="0000FF"/>
                          </a:solidFill>
                          <a:effectLst/>
                          <a:latin typeface="Times New Roman" pitchFamily="18" charset="0"/>
                          <a:ea typeface="+mn-ea"/>
                          <a:cs typeface="Times New Roman" pitchFamily="18" charset="0"/>
                        </a:rPr>
                        <a:t> sưu tầm một câu chuyện </a:t>
                      </a:r>
                      <a:r>
                        <a:rPr lang="vi-VN" sz="2400" b="1" u="none" strike="noStrike" kern="1200">
                          <a:solidFill>
                            <a:srgbClr val="0000FF"/>
                          </a:solidFill>
                          <a:effectLst/>
                          <a:latin typeface="Times New Roman" pitchFamily="18" charset="0"/>
                          <a:ea typeface="+mn-ea"/>
                          <a:cs typeface="Times New Roman" pitchFamily="18" charset="0"/>
                        </a:rPr>
                        <a:t>thể hiện </a:t>
                      </a:r>
                      <a:r>
                        <a:rPr lang="en-US" sz="2400" b="1" u="none" strike="noStrike" kern="1200">
                          <a:solidFill>
                            <a:srgbClr val="0000FF"/>
                          </a:solidFill>
                          <a:effectLst/>
                          <a:latin typeface="Times New Roman" pitchFamily="18" charset="0"/>
                          <a:ea typeface="+mn-ea"/>
                          <a:cs typeface="Times New Roman" pitchFamily="18" charset="0"/>
                        </a:rPr>
                        <a:t>một</a:t>
                      </a:r>
                      <a:r>
                        <a:rPr lang="en-US" sz="2400" b="1" u="none" strike="noStrike" kern="1200" baseline="0">
                          <a:solidFill>
                            <a:srgbClr val="0000FF"/>
                          </a:solidFill>
                          <a:effectLst/>
                          <a:latin typeface="Times New Roman" pitchFamily="18" charset="0"/>
                          <a:ea typeface="+mn-ea"/>
                          <a:cs typeface="Times New Roman" pitchFamily="18" charset="0"/>
                        </a:rPr>
                        <a:t> </a:t>
                      </a:r>
                      <a:r>
                        <a:rPr lang="vi-VN" sz="2400" b="1" u="none" strike="noStrike" kern="1200">
                          <a:solidFill>
                            <a:srgbClr val="0000FF"/>
                          </a:solidFill>
                          <a:effectLst/>
                          <a:latin typeface="Times New Roman" pitchFamily="18" charset="0"/>
                          <a:ea typeface="+mn-ea"/>
                          <a:cs typeface="Times New Roman" pitchFamily="18" charset="0"/>
                        </a:rPr>
                        <a:t>việc</a:t>
                      </a:r>
                      <a:r>
                        <a:rPr lang="en-US" sz="2400" b="1" u="none" strike="noStrike" kern="1200">
                          <a:solidFill>
                            <a:srgbClr val="0000FF"/>
                          </a:solidFill>
                          <a:effectLst/>
                          <a:latin typeface="Times New Roman" pitchFamily="18" charset="0"/>
                          <a:ea typeface="+mn-ea"/>
                          <a:cs typeface="Times New Roman" pitchFamily="18" charset="0"/>
                        </a:rPr>
                        <a:t> làm</a:t>
                      </a:r>
                      <a:r>
                        <a:rPr lang="vi-VN" sz="2400" b="1" u="none" strike="noStrike" kern="1200">
                          <a:solidFill>
                            <a:srgbClr val="0000FF"/>
                          </a:solidFill>
                          <a:effectLst/>
                          <a:latin typeface="Times New Roman" pitchFamily="18" charset="0"/>
                          <a:ea typeface="+mn-ea"/>
                          <a:cs typeface="Times New Roman" pitchFamily="18" charset="0"/>
                        </a:rPr>
                        <a:t> thực hiện tốt quyền và nghĩa vụ cơ bản của công dân và thuyết minh về bức tranh</a:t>
                      </a:r>
                      <a:r>
                        <a:rPr lang="en-US" sz="2400" b="1" u="none" strike="noStrike" kern="1200">
                          <a:solidFill>
                            <a:srgbClr val="0000FF"/>
                          </a:solidFill>
                          <a:effectLst/>
                          <a:latin typeface="Times New Roman" pitchFamily="18" charset="0"/>
                          <a:ea typeface="+mn-ea"/>
                          <a:cs typeface="Times New Roman" pitchFamily="18" charset="0"/>
                        </a:rPr>
                        <a:t>, câu</a:t>
                      </a:r>
                      <a:r>
                        <a:rPr lang="en-US" sz="2400" b="1" u="none" strike="noStrike" kern="1200" baseline="0">
                          <a:solidFill>
                            <a:srgbClr val="0000FF"/>
                          </a:solidFill>
                          <a:effectLst/>
                          <a:latin typeface="Times New Roman" pitchFamily="18" charset="0"/>
                          <a:ea typeface="+mn-ea"/>
                          <a:cs typeface="Times New Roman" pitchFamily="18" charset="0"/>
                        </a:rPr>
                        <a:t> chuyện đó (viết thành 1 đoạn văn từ 10-15 câu)</a:t>
                      </a:r>
                      <a:endParaRPr lang="en-US" sz="2400" b="1" u="none" strike="noStrike" kern="1200">
                        <a:solidFill>
                          <a:srgbClr val="0000FF"/>
                        </a:solidFill>
                        <a:effectLst/>
                        <a:latin typeface="Times New Roman" pitchFamily="18" charset="0"/>
                        <a:ea typeface="+mn-ea"/>
                        <a:cs typeface="Times New Roman" pitchFamily="18" charset="0"/>
                      </a:endParaRPr>
                    </a:p>
                    <a:p>
                      <a:pPr marL="0" marR="0" lvl="0" indent="0" algn="l">
                        <a:lnSpc>
                          <a:spcPct val="109000"/>
                        </a:lnSpc>
                        <a:spcBef>
                          <a:spcPts val="0"/>
                        </a:spcBef>
                        <a:spcAft>
                          <a:spcPts val="500"/>
                        </a:spcAft>
                        <a:buClr>
                          <a:srgbClr val="000000"/>
                        </a:buClr>
                        <a:buSzPts val="1200"/>
                        <a:buFont typeface="+mj-lt"/>
                        <a:buNone/>
                        <a:tabLst>
                          <a:tab pos="259080" algn="l"/>
                        </a:tabLst>
                      </a:pP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7984514"/>
              </p:ext>
            </p:extLst>
          </p:nvPr>
        </p:nvGraphicFramePr>
        <p:xfrm>
          <a:off x="5580032" y="2311741"/>
          <a:ext cx="4123831" cy="2129092"/>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just">
                        <a:lnSpc>
                          <a:spcPct val="109000"/>
                        </a:lnSpc>
                        <a:spcBef>
                          <a:spcPts val="0"/>
                        </a:spcBef>
                        <a:spcAft>
                          <a:spcPts val="0"/>
                        </a:spcAft>
                        <a:buClr>
                          <a:srgbClr val="000000"/>
                        </a:buClr>
                        <a:buSzPts val="1200"/>
                        <a:buFont typeface="+mj-lt"/>
                        <a:buNone/>
                        <a:tabLst>
                          <a:tab pos="259080" algn="l"/>
                        </a:tabLst>
                      </a:pPr>
                      <a:r>
                        <a:rPr lang="en-US" sz="1800" kern="1200">
                          <a:solidFill>
                            <a:schemeClr val="tx1"/>
                          </a:solidFill>
                          <a:effectLst/>
                          <a:latin typeface="+mn-lt"/>
                          <a:ea typeface="+mn-ea"/>
                          <a:cs typeface="+mn-cs"/>
                        </a:rPr>
                        <a:t>-</a:t>
                      </a:r>
                      <a:r>
                        <a:rPr lang="en-US" sz="1800" kern="1200" baseline="0">
                          <a:solidFill>
                            <a:schemeClr val="tx1"/>
                          </a:solidFill>
                          <a:effectLst/>
                          <a:latin typeface="+mn-lt"/>
                          <a:ea typeface="+mn-ea"/>
                          <a:cs typeface="+mn-cs"/>
                        </a:rPr>
                        <a:t>  </a:t>
                      </a:r>
                      <a:r>
                        <a:rPr lang="en-US" sz="2600" kern="1200" baseline="0">
                          <a:solidFill>
                            <a:srgbClr val="0000FF"/>
                          </a:solidFill>
                          <a:effectLst/>
                          <a:latin typeface="Times New Roman" pitchFamily="18" charset="0"/>
                          <a:ea typeface="+mn-ea"/>
                          <a:cs typeface="Times New Roman" pitchFamily="18" charset="0"/>
                        </a:rPr>
                        <a:t>E</a:t>
                      </a:r>
                      <a:r>
                        <a:rPr lang="vi-VN" sz="2600" kern="1200">
                          <a:solidFill>
                            <a:srgbClr val="0000FF"/>
                          </a:solidFill>
                          <a:effectLst/>
                          <a:latin typeface="Times New Roman" pitchFamily="18" charset="0"/>
                          <a:ea typeface="+mn-ea"/>
                          <a:cs typeface="Times New Roman" pitchFamily="18" charset="0"/>
                        </a:rPr>
                        <a:t>m hãy viết khoảng nửa trang giấy</a:t>
                      </a:r>
                      <a:r>
                        <a:rPr lang="en-US" sz="2600" kern="1200">
                          <a:solidFill>
                            <a:srgbClr val="0000FF"/>
                          </a:solidFill>
                          <a:effectLst/>
                          <a:latin typeface="Times New Roman" pitchFamily="18" charset="0"/>
                          <a:ea typeface="+mn-ea"/>
                          <a:cs typeface="Times New Roman" pitchFamily="18" charset="0"/>
                        </a:rPr>
                        <a:t> (15-20 dòng)</a:t>
                      </a:r>
                      <a:r>
                        <a:rPr lang="vi-VN" sz="2600" kern="1200">
                          <a:solidFill>
                            <a:srgbClr val="0000FF"/>
                          </a:solidFill>
                          <a:effectLst/>
                          <a:latin typeface="Times New Roman" pitchFamily="18" charset="0"/>
                          <a:ea typeface="+mn-ea"/>
                          <a:cs typeface="Times New Roman" pitchFamily="18" charset="0"/>
                        </a:rPr>
                        <a:t> về nghĩa vụ của học sinh và những việc em đã làm để thực hiện nghĩa vụ đó.</a:t>
                      </a:r>
                      <a:endParaRPr lang="en-US" sz="2600" b="1" u="none" strike="noStrike" spc="0"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95"/>
          <p:cNvPicPr/>
          <p:nvPr/>
        </p:nvPicPr>
        <p:blipFill>
          <a:blip r:embed="rId6"/>
          <a:stretch/>
        </p:blipFill>
        <p:spPr>
          <a:xfrm>
            <a:off x="208546" y="209006"/>
            <a:ext cx="3691663" cy="1846558"/>
          </a:xfrm>
          <a:prstGeom prst="rect">
            <a:avLst/>
          </a:prstGeom>
        </p:spPr>
      </p:pic>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Xin chào và hẹn gặp lại!</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1" y="12318"/>
            <a:ext cx="12036287" cy="6861878"/>
          </a:xfrm>
          <a:prstGeom prst="rect">
            <a:avLst/>
          </a:prstGeom>
        </p:spPr>
        <p:txBody>
          <a:bodyPr wrap="square">
            <a:spAutoFit/>
          </a:bodyPr>
          <a:lstStyle/>
          <a:p>
            <a:pPr lvl="1" algn="ctr"/>
            <a:r>
              <a:rPr lang="en-US" sz="2000" b="1" dirty="0">
                <a:solidFill>
                  <a:srgbClr val="FF0000"/>
                </a:solidFill>
                <a:latin typeface="Times New Roman" pitchFamily="18" charset="0"/>
                <a:cs typeface="Times New Roman" pitchFamily="18" charset="0"/>
              </a:rPr>
              <a:t>THÔNG TIN</a:t>
            </a:r>
          </a:p>
          <a:p>
            <a:pPr lvl="1" algn="just"/>
            <a:r>
              <a:rPr lang="vi-VN" sz="2000" dirty="0">
                <a:latin typeface="Times New Roman" pitchFamily="18" charset="0"/>
                <a:cs typeface="Times New Roman" pitchFamily="18" charset="0"/>
              </a:rPr>
              <a:t>Theo quy định tại khoản 1 điều 60 luật giao thông đường bộ có nói như sau: Người đủ 16 tuổi trở lên được lái</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xe gắn máy có dung tích xi lanh dưới 50 phân khối.</a:t>
            </a:r>
          </a:p>
          <a:p>
            <a:r>
              <a:rPr lang="vi-VN" sz="2000" dirty="0">
                <a:latin typeface="Times New Roman" pitchFamily="18" charset="0"/>
                <a:cs typeface="Times New Roman" pitchFamily="18" charset="0"/>
              </a:rPr>
              <a:t>Đồng thời tại khoản 1 Điều 21 Nghị định 171/2013/NĐ-CP có quy định xử phạt vi phạm hành chính đối với người điều khiển xe cơ giới như sau: Phạt cảnh cáo người từ đủ 14 tuổi đến dưới 16 tuổi điều khiển xe </a:t>
            </a:r>
            <a:r>
              <a:rPr lang="vi-VN" sz="2000" dirty="0" err="1">
                <a:latin typeface="Times New Roman" pitchFamily="18" charset="0"/>
                <a:cs typeface="Times New Roman" pitchFamily="18" charset="0"/>
              </a:rPr>
              <a:t>môtô</a:t>
            </a:r>
            <a:r>
              <a:rPr lang="vi-VN" sz="2000" dirty="0">
                <a:latin typeface="Times New Roman" pitchFamily="18" charset="0"/>
                <a:cs typeface="Times New Roman" pitchFamily="18" charset="0"/>
              </a:rPr>
              <a:t>, xe gắn máy </a:t>
            </a:r>
            <a:r>
              <a:rPr lang="vi-VN" sz="1990" kern="600" dirty="0">
                <a:latin typeface="Times New Roman" pitchFamily="18" charset="0"/>
                <a:cs typeface="Times New Roman" pitchFamily="18" charset="0"/>
              </a:rPr>
              <a:t>(kể cả xe máy điện) và các loại xe tương tự xe </a:t>
            </a:r>
            <a:r>
              <a:rPr lang="vi-VN" sz="1990" kern="600" dirty="0" err="1">
                <a:latin typeface="Times New Roman" pitchFamily="18" charset="0"/>
                <a:cs typeface="Times New Roman" pitchFamily="18" charset="0"/>
              </a:rPr>
              <a:t>môtô</a:t>
            </a:r>
            <a:r>
              <a:rPr lang="vi-VN" sz="1990" kern="600" dirty="0">
                <a:latin typeface="Times New Roman" pitchFamily="18" charset="0"/>
                <a:cs typeface="Times New Roman" pitchFamily="18" charset="0"/>
              </a:rPr>
              <a:t> hoặc điều khiển xe </a:t>
            </a:r>
            <a:r>
              <a:rPr lang="vi-VN" sz="1990" kern="600" dirty="0" err="1">
                <a:latin typeface="Times New Roman" pitchFamily="18" charset="0"/>
                <a:cs typeface="Times New Roman" pitchFamily="18" charset="0"/>
              </a:rPr>
              <a:t>ôtô</a:t>
            </a:r>
            <a:r>
              <a:rPr lang="vi-VN" sz="1990" kern="600" dirty="0">
                <a:latin typeface="Times New Roman" pitchFamily="18" charset="0"/>
                <a:cs typeface="Times New Roman" pitchFamily="18" charset="0"/>
              </a:rPr>
              <a:t>, máy kéo và các loại xe tương tự xe </a:t>
            </a:r>
            <a:r>
              <a:rPr lang="vi-VN" sz="1990" kern="600" dirty="0" err="1">
                <a:latin typeface="Times New Roman" pitchFamily="18" charset="0"/>
                <a:cs typeface="Times New Roman" pitchFamily="18" charset="0"/>
              </a:rPr>
              <a:t>ôtô</a:t>
            </a:r>
            <a:r>
              <a:rPr lang="vi-VN" sz="1990" kern="600" dirty="0">
                <a:latin typeface="Times New Roman" pitchFamily="18" charset="0"/>
                <a:cs typeface="Times New Roman" pitchFamily="18" charset="0"/>
              </a:rPr>
              <a:t>.</a:t>
            </a:r>
            <a:endParaRPr lang="en-US" sz="1990" kern="600" dirty="0">
              <a:latin typeface="Times New Roman" pitchFamily="18" charset="0"/>
              <a:cs typeface="Times New Roman" pitchFamily="18" charset="0"/>
            </a:endParaRPr>
          </a:p>
          <a:p>
            <a:r>
              <a:rPr lang="en-US" sz="1990" kern="600" dirty="0">
                <a:latin typeface="Times New Roman" pitchFamily="18" charset="0"/>
                <a:cs typeface="Times New Roman" pitchFamily="18" charset="0"/>
              </a:rPr>
              <a:t>        </a:t>
            </a:r>
            <a:r>
              <a:rPr lang="vi-VN" sz="2000" dirty="0">
                <a:latin typeface="Times New Roman" pitchFamily="18" charset="0"/>
                <a:cs typeface="Times New Roman" pitchFamily="18" charset="0"/>
              </a:rPr>
              <a:t>Ngoài ra theo quy định tại mục 1.3 Phần 1 Thông tư 39/2013/TT-BGTVT ngày 1/11/2013 Ban hành quy chuẩn kỹ thuật quốc gia về xe đạp điện có giải tích thuật ngữ xe đạp điện như sau:</a:t>
            </a:r>
          </a:p>
          <a:p>
            <a:r>
              <a:rPr lang="vi-VN" sz="2000" dirty="0">
                <a:latin typeface="Times New Roman" pitchFamily="18" charset="0"/>
                <a:cs typeface="Times New Roman" pitchFamily="18" charset="0"/>
              </a:rPr>
              <a:t>Xe đạp điện - </a:t>
            </a:r>
            <a:r>
              <a:rPr lang="vi-VN" sz="2000" dirty="0" err="1">
                <a:latin typeface="Times New Roman" pitchFamily="18" charset="0"/>
                <a:cs typeface="Times New Roman" pitchFamily="18" charset="0"/>
              </a:rPr>
              <a:t>Electric</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bicycles</a:t>
            </a:r>
            <a:r>
              <a:rPr lang="vi-VN" sz="2000" dirty="0">
                <a:latin typeface="Times New Roman" pitchFamily="18" charset="0"/>
                <a:cs typeface="Times New Roman" pitchFamily="18" charset="0"/>
              </a:rPr>
              <a:t> (sau đây gọi là xe): là xe đạp hai bánh, được vận hành bằng động cơ điện một chiều hoặc được vận hành bằng cơ cấu đạp chân có trợ lực từ động cơ điện một chiều, có công suất động cơ lớn nhất không lớn hơn 250 W, có vận tốc thiết kế lớn nhất không lớn hơn 25 </a:t>
            </a:r>
            <a:r>
              <a:rPr lang="vi-VN" sz="2000" dirty="0" err="1">
                <a:latin typeface="Times New Roman" pitchFamily="18" charset="0"/>
                <a:cs typeface="Times New Roman" pitchFamily="18" charset="0"/>
              </a:rPr>
              <a:t>km</a:t>
            </a:r>
            <a:r>
              <a:rPr lang="vi-VN" sz="2000" dirty="0">
                <a:latin typeface="Times New Roman" pitchFamily="18" charset="0"/>
                <a:cs typeface="Times New Roman" pitchFamily="18" charset="0"/>
              </a:rPr>
              <a:t>/h và có khối lượng bản thân (bao gồm cả ắc quy) không lớn hơn 40 </a:t>
            </a:r>
            <a:r>
              <a:rPr lang="vi-VN" sz="2000" dirty="0" err="1">
                <a:latin typeface="Times New Roman" pitchFamily="18" charset="0"/>
                <a:cs typeface="Times New Roman" pitchFamily="18" charset="0"/>
              </a:rPr>
              <a:t>kg</a:t>
            </a:r>
            <a:r>
              <a:rPr lang="vi-VN"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Trong Luật giao thông đường bộ tại điểm 19 Điều 3 Luật giao thông đường bộ </a:t>
            </a:r>
            <a:r>
              <a:rPr lang="vi-VN" sz="2000" b="1" dirty="0">
                <a:solidFill>
                  <a:srgbClr val="FF0000"/>
                </a:solidFill>
                <a:latin typeface="Times New Roman" pitchFamily="18" charset="0"/>
                <a:cs typeface="Times New Roman" pitchFamily="18" charset="0"/>
              </a:rPr>
              <a:t>thì xe đạp điện được phân vào nhóm phương tiện giao thông thô sơ đường bộ. </a:t>
            </a:r>
            <a:r>
              <a:rPr lang="vi-VN" sz="2000" dirty="0">
                <a:latin typeface="Times New Roman" pitchFamily="18" charset="0"/>
                <a:cs typeface="Times New Roman" pitchFamily="18" charset="0"/>
              </a:rPr>
              <a:t>Phương tiện giao thông thô sơ đường bộ (sau đây gọi là xe thô </a:t>
            </a:r>
            <a:r>
              <a:rPr lang="vi-VN" sz="2000" kern="100" dirty="0">
                <a:latin typeface="Times New Roman" pitchFamily="18" charset="0"/>
                <a:cs typeface="Times New Roman" pitchFamily="18" charset="0"/>
              </a:rPr>
              <a:t>sơ) gồm xe đạp (kể cả xe đạp máy), xe xích lô, xe lăn dùng cho người khuyết tật, xe súc vật kéo và các loại xe tương tự</a:t>
            </a:r>
            <a:endParaRPr lang="en-US" sz="2000" kern="100" dirty="0">
              <a:latin typeface="Times New Roman" pitchFamily="18" charset="0"/>
              <a:cs typeface="Times New Roman" pitchFamily="18" charset="0"/>
            </a:endParaRPr>
          </a:p>
          <a:p>
            <a:pPr algn="just"/>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Dựa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trên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các</a:t>
            </a:r>
            <a:r>
              <a:rPr lang="en-US" sz="2000" dirty="0">
                <a:solidFill>
                  <a:srgbClr val="FF0000"/>
                </a:solidFill>
                <a:latin typeface="Times New Roman" pitchFamily="18" charset="0"/>
                <a:cs typeface="Times New Roman" pitchFamily="18" charset="0"/>
              </a:rPr>
              <a:t> Quy </a:t>
            </a:r>
            <a:r>
              <a:rPr lang="en-US" sz="2000" dirty="0" err="1">
                <a:solidFill>
                  <a:srgbClr val="FF0000"/>
                </a:solidFill>
                <a:latin typeface="Times New Roman" pitchFamily="18" charset="0"/>
                <a:cs typeface="Times New Roman" pitchFamily="18" charset="0"/>
              </a:rPr>
              <a:t>định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Bộ</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luật</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và</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Nghị</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định</a:t>
            </a:r>
            <a:r>
              <a:rPr lang="en-US" sz="2000" dirty="0">
                <a:solidFill>
                  <a:srgbClr val="FF0000"/>
                </a:solidFill>
                <a:latin typeface="Times New Roman" pitchFamily="18" charset="0"/>
                <a:cs typeface="Times New Roman" pitchFamily="18" charset="0"/>
              </a:rPr>
              <a:t> ở </a:t>
            </a:r>
            <a:r>
              <a:rPr lang="en-US" sz="2000" dirty="0" err="1">
                <a:solidFill>
                  <a:srgbClr val="FF0000"/>
                </a:solidFill>
                <a:latin typeface="Times New Roman" pitchFamily="18" charset="0"/>
                <a:cs typeface="Times New Roman" pitchFamily="18" charset="0"/>
              </a:rPr>
              <a:t>phần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trên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chúng</a:t>
            </a:r>
            <a:r>
              <a:rPr lang="en-US" sz="2000" dirty="0">
                <a:solidFill>
                  <a:srgbClr val="FF0000"/>
                </a:solidFill>
                <a:latin typeface="Times New Roman" pitchFamily="18" charset="0"/>
                <a:cs typeface="Times New Roman" pitchFamily="18" charset="0"/>
              </a:rPr>
              <a:t> ta </a:t>
            </a:r>
            <a:r>
              <a:rPr lang="en-US" sz="2000" dirty="0" err="1">
                <a:solidFill>
                  <a:srgbClr val="FF0000"/>
                </a:solidFill>
                <a:latin typeface="Times New Roman" pitchFamily="18" charset="0"/>
                <a:cs typeface="Times New Roman" pitchFamily="18" charset="0"/>
              </a:rPr>
              <a:t>có</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thể</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kết</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luận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rằng</a:t>
            </a:r>
            <a:r>
              <a:rPr lang="en-US" sz="2000"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hiện</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tại</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chưa</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có</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văn</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bản</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nào</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của</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chính</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phủ</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về</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việc</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quy</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định</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độ</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tuổi</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sử</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dụng</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xe</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đạp</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điện</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tại</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Việt</a:t>
            </a:r>
            <a:r>
              <a:rPr lang="en-US" sz="2000" b="1" i="1" dirty="0">
                <a:solidFill>
                  <a:srgbClr val="FF0000"/>
                </a:solidFill>
                <a:latin typeface="Times New Roman" pitchFamily="18" charset="0"/>
                <a:cs typeface="Times New Roman" pitchFamily="18" charset="0"/>
              </a:rPr>
              <a:t> Nam.</a:t>
            </a:r>
            <a:r>
              <a:rPr lang="en-US" sz="2000"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Xe </a:t>
            </a:r>
            <a:r>
              <a:rPr lang="en-US" sz="2000" dirty="0" err="1">
                <a:latin typeface="Times New Roman" pitchFamily="18" charset="0"/>
                <a:cs typeface="Times New Roman" pitchFamily="18" charset="0"/>
              </a:rPr>
              <a:t>đạp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lựa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chọn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tiện</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chuyển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50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những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người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đủ</a:t>
            </a:r>
            <a:r>
              <a:rPr lang="en-US" sz="2000" b="1" i="1" dirty="0">
                <a:latin typeface="Times New Roman" pitchFamily="18" charset="0"/>
                <a:cs typeface="Times New Roman" pitchFamily="18" charset="0"/>
              </a:rPr>
              <a:t> 16 </a:t>
            </a:r>
            <a:r>
              <a:rPr lang="en-US" sz="2000" b="1" i="1" dirty="0" err="1">
                <a:latin typeface="Times New Roman" pitchFamily="18" charset="0"/>
                <a:cs typeface="Times New Roman" pitchFamily="18" charset="0"/>
              </a:rPr>
              <a:t>tuổi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trở</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lên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mới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được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quyền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sử</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vận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hành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tham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giao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thông</a:t>
            </a:r>
            <a:r>
              <a:rPr lang="en-US" sz="2000" b="1" i="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p:txBody>
      </p:sp>
    </p:spTree>
    <p:extLst>
      <p:ext uri="{BB962C8B-B14F-4D97-AF65-F5344CB8AC3E}">
        <p14:creationId xmlns:p14="http://schemas.microsoft.com/office/powerpoint/2010/main" val="59462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0" y="2348319"/>
            <a:ext cx="1168435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a:solidFill>
                  <a:srgbClr val="0000FF"/>
                </a:solidFill>
                <a:latin typeface="Times" pitchFamily="18" charset="0"/>
                <a:ea typeface="Helvetica Neue"/>
                <a:cs typeface="Times" pitchFamily="18" charset="0"/>
              </a:rPr>
              <a:t>Tiết</a:t>
            </a:r>
            <a:r>
              <a:rPr lang="en-US" altLang="en-US" sz="5400" b="1" dirty="0">
                <a:solidFill>
                  <a:srgbClr val="0000FF"/>
                </a:solidFill>
                <a:latin typeface="Times" pitchFamily="18" charset="0"/>
                <a:ea typeface="Helvetica Neue"/>
                <a:cs typeface="Times" pitchFamily="18" charset="0"/>
              </a:rPr>
              <a:t> 28, 29. </a:t>
            </a:r>
            <a:r>
              <a:rPr lang="en-US" altLang="en-US" sz="5400" b="1" dirty="0" err="1">
                <a:solidFill>
                  <a:srgbClr val="0000FF"/>
                </a:solidFill>
                <a:latin typeface="Times" pitchFamily="18" charset="0"/>
                <a:ea typeface="Helvetica Neue"/>
                <a:cs typeface="Times" pitchFamily="18" charset="0"/>
              </a:rPr>
              <a:t>Bài</a:t>
            </a:r>
            <a:r>
              <a:rPr lang="en-US" altLang="en-US" sz="5400" b="1" dirty="0">
                <a:solidFill>
                  <a:srgbClr val="0000FF"/>
                </a:solidFill>
                <a:latin typeface="Times" pitchFamily="18" charset="0"/>
                <a:ea typeface="Helvetica Neue"/>
                <a:cs typeface="Times" pitchFamily="18" charset="0"/>
              </a:rPr>
              <a:t> 10: </a:t>
            </a:r>
            <a:r>
              <a:rPr lang="en-US" sz="5400" dirty="0">
                <a:solidFill>
                  <a:srgbClr val="0000FF"/>
                </a:solidFill>
                <a:latin typeface="Times" pitchFamily="18" charset="0"/>
                <a:cs typeface="Times" pitchFamily="18" charset="0"/>
              </a:rPr>
              <a:t>QUYỀN VÀ NGHĨA VỤ CƠ BẢN CỦA CÔNG DÂN (2 </a:t>
            </a:r>
            <a:r>
              <a:rPr lang="en-US" sz="5400" dirty="0" err="1">
                <a:solidFill>
                  <a:srgbClr val="0000FF"/>
                </a:solidFill>
                <a:latin typeface="Times" pitchFamily="18" charset="0"/>
                <a:cs typeface="Times" pitchFamily="18" charset="0"/>
              </a:rPr>
              <a:t>tiết</a:t>
            </a:r>
            <a:r>
              <a:rPr lang="en-US" sz="5400" dirty="0">
                <a:solidFill>
                  <a:srgbClr val="0000FF"/>
                </a:solidFill>
                <a:latin typeface="Times" pitchFamily="18" charset="0"/>
                <a:cs typeface="Times" pitchFamily="18" charset="0"/>
              </a:rPr>
              <a:t>)</a:t>
            </a: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0" name="Picture 9"/>
          <p:cNvPicPr>
            <a:picLocks noChangeAspect="1"/>
          </p:cNvPicPr>
          <p:nvPr/>
        </p:nvPicPr>
        <p:blipFill>
          <a:blip r:embed="rId2"/>
          <a:stretch>
            <a:fillRect/>
          </a:stretch>
        </p:blipFill>
        <p:spPr>
          <a:xfrm>
            <a:off x="10936762" y="-1560"/>
            <a:ext cx="1255238" cy="937524"/>
          </a:xfrm>
          <a:prstGeom prst="rect">
            <a:avLst/>
          </a:prstGeom>
        </p:spPr>
      </p:pic>
      <p:pic>
        <p:nvPicPr>
          <p:cNvPr id="15" name="Picutre 370"/>
          <p:cNvPicPr/>
          <p:nvPr/>
        </p:nvPicPr>
        <p:blipFill>
          <a:blip r:embed="rId3"/>
          <a:stretch/>
        </p:blipFill>
        <p:spPr>
          <a:xfrm>
            <a:off x="417096" y="206987"/>
            <a:ext cx="4588042" cy="2141332"/>
          </a:xfrm>
          <a:prstGeom prst="rect">
            <a:avLst/>
          </a:prstGeom>
        </p:spPr>
      </p:pic>
      <p:pic>
        <p:nvPicPr>
          <p:cNvPr id="16" name="Shape 371"/>
          <p:cNvPicPr/>
          <p:nvPr/>
        </p:nvPicPr>
        <p:blipFill>
          <a:blip r:embed="rId4"/>
          <a:stretch/>
        </p:blipFill>
        <p:spPr>
          <a:xfrm>
            <a:off x="7218947" y="3978442"/>
            <a:ext cx="4345434" cy="2358190"/>
          </a:xfrm>
          <a:prstGeom prst="rect">
            <a:avLst/>
          </a:prstGeom>
        </p:spPr>
      </p:pic>
      <p:pic>
        <p:nvPicPr>
          <p:cNvPr id="18" name="Shape 373"/>
          <p:cNvPicPr/>
          <p:nvPr/>
        </p:nvPicPr>
        <p:blipFill>
          <a:blip r:embed="rId5"/>
          <a:stretch/>
        </p:blipFill>
        <p:spPr>
          <a:xfrm>
            <a:off x="631659" y="3978443"/>
            <a:ext cx="3058025" cy="235819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II. Khám phá</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0024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882003" y="39964"/>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5360" y="459480"/>
            <a:ext cx="10956898" cy="7109639"/>
          </a:xfrm>
          <a:prstGeom prst="rect">
            <a:avLst/>
          </a:prstGeom>
        </p:spPr>
        <p:txBody>
          <a:bodyPr wrap="square">
            <a:spAutoFit/>
          </a:bodyPr>
          <a:lstStyle/>
          <a:p>
            <a:pPr indent="342900" algn="just">
              <a:spcAft>
                <a:spcPts val="200"/>
              </a:spcAft>
            </a:pPr>
            <a:r>
              <a:rPr lang="en-US" sz="2400" b="1">
                <a:solidFill>
                  <a:srgbClr val="0000FF"/>
                </a:solidFill>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Nhóm quyền chính trị:</a:t>
            </a:r>
            <a:r>
              <a:rPr lang="en-US" sz="2200">
                <a:latin typeface="Times New Roman" pitchFamily="18" charset="0"/>
                <a:cs typeface="Times New Roman" pitchFamily="18" charset="0"/>
              </a:rPr>
              <a:t> quyền bầu cử, ứng cử vào các cơ quan quyền lực nhà nước (Điều 27); quyền tham gia quản lí nhà nước (Điều 28); quyền tự do ngôn luận, tự do báo chí (Điều 25); quyền tự do tín ngưỡng, tôn giáo (Điều 24);...</a:t>
            </a:r>
          </a:p>
          <a:p>
            <a:pPr indent="342900" algn="just">
              <a:spcAft>
                <a:spcPts val="200"/>
              </a:spcAft>
            </a:pPr>
            <a:r>
              <a:rPr lang="en-US" sz="2200" b="1">
                <a:solidFill>
                  <a:srgbClr val="0000FF"/>
                </a:solidFill>
                <a:latin typeface="Times New Roman" pitchFamily="18" charset="0"/>
                <a:cs typeface="Times New Roman" pitchFamily="18" charset="0"/>
              </a:rPr>
              <a:t>- </a:t>
            </a:r>
            <a:r>
              <a:rPr lang="vi-VN" sz="2200" b="1">
                <a:solidFill>
                  <a:srgbClr val="0000FF"/>
                </a:solidFill>
                <a:latin typeface="Times New Roman" pitchFamily="18" charset="0"/>
                <a:cs typeface="Times New Roman" pitchFamily="18" charset="0"/>
              </a:rPr>
              <a:t>Nhóm quyền dân sự:</a:t>
            </a:r>
            <a:r>
              <a:rPr lang="vi-VN" sz="2200">
                <a:solidFill>
                  <a:srgbClr val="0000FF"/>
                </a:solidFill>
                <a:latin typeface="Times New Roman" pitchFamily="18" charset="0"/>
                <a:cs typeface="Times New Roman" pitchFamily="18" charset="0"/>
              </a:rPr>
              <a:t> </a:t>
            </a:r>
            <a:r>
              <a:rPr lang="vi-VN" sz="2200">
                <a:latin typeface="Times New Roman" pitchFamily="18" charset="0"/>
                <a:cs typeface="Times New Roman" pitchFamily="18" charset="0"/>
              </a:rPr>
              <a:t>quyền sống (Điều 19); quyền bất khả xâm phạm về thân thể, được pháp luật bảo hộ về sức khoẻ, danh dự và nhân phẩm (Điều 20); quyền bất khả xâm phạm về đời sống riêng tư, bí mật cá nhân và bí mật gia đình (Điều 21); quyền bất khả xâm phạm về chỗ ở (Điều 22); quyền tự do đi lại và cư trú (Điều 23); quyền bình đẳng giới (Điều 26); quyền tự do kết hôn và li hôn (Điều 36);...</a:t>
            </a:r>
            <a:endParaRPr lang="en-US" sz="2200">
              <a:latin typeface="Times New Roman" pitchFamily="18" charset="0"/>
              <a:cs typeface="Times New Roman" pitchFamily="18" charset="0"/>
            </a:endParaRPr>
          </a:p>
          <a:p>
            <a:pPr indent="342900" algn="just">
              <a:spcAft>
                <a:spcPts val="200"/>
              </a:spcAft>
            </a:pPr>
            <a:r>
              <a:rPr lang="en-US" sz="2200" b="1">
                <a:solidFill>
                  <a:srgbClr val="0000FF"/>
                </a:solidFill>
                <a:latin typeface="Times New Roman" pitchFamily="18" charset="0"/>
                <a:cs typeface="Times New Roman" pitchFamily="18" charset="0"/>
              </a:rPr>
              <a:t>- </a:t>
            </a:r>
            <a:r>
              <a:rPr lang="vi-VN" sz="2200" b="1">
                <a:solidFill>
                  <a:srgbClr val="0000FF"/>
                </a:solidFill>
                <a:latin typeface="Times New Roman" pitchFamily="18" charset="0"/>
                <a:cs typeface="Times New Roman" pitchFamily="18" charset="0"/>
              </a:rPr>
              <a:t>Nhóm quyền về kinh tế</a:t>
            </a:r>
            <a:r>
              <a:rPr lang="vi-VN" sz="2200">
                <a:latin typeface="Times New Roman" pitchFamily="18" charset="0"/>
                <a:cs typeface="Times New Roman" pitchFamily="18" charset="0"/>
              </a:rPr>
              <a:t>: quyền tự do kinh doanh (Điều 33); quyền có việc làm (Điều 35); quyền sở hữu về thu nhập hợp pháp, của cải để dành, nhà ở, tư liệu sinh hoạt, tư liệu sản xuất (Điều 32);...</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Nhóm quyền văn hoá, xã hội:</a:t>
            </a:r>
            <a:r>
              <a:rPr lang="vi-VN" sz="2200">
                <a:latin typeface="Times New Roman" pitchFamily="18" charset="0"/>
                <a:cs typeface="Times New Roman" pitchFamily="18" charset="0"/>
              </a:rPr>
              <a:t> quyền học tập (Điều 39); quyền nghiên cứu khoa học và công nghệ, sáng tạo văn học, nghệ thuật (Điều 40); quyền được đảm bảo an sinh xã hội (Điều 34); quyền được bảo vệ, chăm sóc sức khoẻ (Điều 38);...</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Các nghĩa vụ cơ bản mà công dân phải thực hiện:</a:t>
            </a:r>
            <a:r>
              <a:rPr lang="vi-VN" sz="2200">
                <a:latin typeface="Times New Roman" pitchFamily="18" charset="0"/>
                <a:cs typeface="Times New Roman" pitchFamily="18" charset="0"/>
              </a:rPr>
              <a:t> trung thành với Tổ quốc (Điều 44); thực hiện nghĩa vụ quân sự và tham gia xây dựng nền quốc phòng toàn dân (Điều 45); tuân theo Hiến pháp và pháp luật (Điều 46); nộp thuế (Điều 47); bảo vệ môi trường (Điều 43); nghĩa vụ học tập (Điều 39);...</a:t>
            </a:r>
            <a:endParaRPr lang="en-US" sz="2200">
              <a:latin typeface="Times New Roman" pitchFamily="18" charset="0"/>
              <a:cs typeface="Times New Roman" pitchFamily="18" charset="0"/>
            </a:endParaRPr>
          </a:p>
          <a:p>
            <a:pPr indent="342900" algn="just">
              <a:spcAft>
                <a:spcPts val="200"/>
              </a:spcAft>
            </a:pPr>
            <a:endParaRPr lang="en-US" sz="2400">
              <a:latin typeface="+mj-lt"/>
              <a:cs typeface="Times" pitchFamily="18" charset="0"/>
            </a:endParaRPr>
          </a:p>
          <a:p>
            <a:pPr indent="342900" algn="just">
              <a:spcAft>
                <a:spcPts val="200"/>
              </a:spcAft>
            </a:pPr>
            <a:endParaRPr lang="en-US" sz="2400" dirty="0">
              <a:latin typeface="+mj-lt"/>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13221" y="5751262"/>
            <a:ext cx="8999620" cy="946317"/>
          </a:xfrm>
        </p:spPr>
        <p:txBody>
          <a:bodyPr/>
          <a:lstStyle/>
          <a:p>
            <a:r>
              <a:rPr lang="en-US" sz="2400">
                <a:solidFill>
                  <a:srgbClr val="0000FF"/>
                </a:solidFill>
                <a:latin typeface="Times New Roman" pitchFamily="18" charset="0"/>
                <a:cs typeface="Times New Roman" pitchFamily="18" charset="0"/>
              </a:rPr>
              <a:t>Hãy  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a:p>
            <a:endParaRPr lang="en-US" sz="2000">
              <a:solidFill>
                <a:prstClr val="black">
                  <a:tint val="75000"/>
                </a:prstClr>
              </a:solidFill>
            </a:endParaRPr>
          </a:p>
        </p:txBody>
      </p:sp>
      <p:pic>
        <p:nvPicPr>
          <p:cNvPr id="5" name="Shape 371"/>
          <p:cNvPicPr/>
          <p:nvPr/>
        </p:nvPicPr>
        <p:blipFill>
          <a:blip r:embed="rId2"/>
          <a:stretch/>
        </p:blipFill>
        <p:spPr>
          <a:xfrm>
            <a:off x="5834313" y="0"/>
            <a:ext cx="6357687" cy="4604084"/>
          </a:xfrm>
          <a:prstGeom prst="rect">
            <a:avLst/>
          </a:prstGeom>
        </p:spPr>
      </p:pic>
      <p:pic>
        <p:nvPicPr>
          <p:cNvPr id="6" name="Picutre 370"/>
          <p:cNvPicPr/>
          <p:nvPr/>
        </p:nvPicPr>
        <p:blipFill>
          <a:blip r:embed="rId3"/>
          <a:stretch/>
        </p:blipFill>
        <p:spPr>
          <a:xfrm>
            <a:off x="0" y="0"/>
            <a:ext cx="5772785" cy="4604084"/>
          </a:xfrm>
          <a:prstGeom prst="rect">
            <a:avLst/>
          </a:prstGeom>
        </p:spPr>
      </p:pic>
      <p:pic>
        <p:nvPicPr>
          <p:cNvPr id="7" name="Shape 373"/>
          <p:cNvPicPr/>
          <p:nvPr/>
        </p:nvPicPr>
        <p:blipFill>
          <a:blip r:embed="rId4"/>
          <a:stretch/>
        </p:blipFill>
        <p:spPr>
          <a:xfrm>
            <a:off x="208965" y="4725587"/>
            <a:ext cx="2755265" cy="1787508"/>
          </a:xfrm>
          <a:prstGeom prst="rect">
            <a:avLst/>
          </a:prstGeom>
        </p:spPr>
      </p:pic>
    </p:spTree>
    <p:extLst>
      <p:ext uri="{BB962C8B-B14F-4D97-AF65-F5344CB8AC3E}">
        <p14:creationId xmlns:p14="http://schemas.microsoft.com/office/powerpoint/2010/main" val="267781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(THẢO </a:t>
            </a:r>
            <a:r>
              <a:rPr lang="en-US" sz="3200" b="1">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0000FF"/>
                </a:solidFill>
                <a:latin typeface="+mj-lt"/>
              </a:rPr>
              <a:t>+ </a:t>
            </a:r>
            <a:r>
              <a:rPr lang="en-US" sz="2400">
                <a:solidFill>
                  <a:srgbClr val="0000FF"/>
                </a:solidFill>
                <a:latin typeface="Times New Roman" pitchFamily="18" charset="0"/>
                <a:cs typeface="Times New Roman" pitchFamily="18" charset="0"/>
              </a:rPr>
              <a:t>Em hãy  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862322"/>
          </a:xfrm>
          <a:prstGeom prst="rect">
            <a:avLst/>
          </a:prstGeom>
        </p:spPr>
        <p:txBody>
          <a:bodyPr wrap="square">
            <a:spAutoFit/>
          </a:bodyPr>
          <a:lstStyle/>
          <a:p>
            <a:pPr marL="292100" marR="0" algn="just">
              <a:lnSpc>
                <a:spcPct val="125000"/>
              </a:lnSpc>
              <a:spcBef>
                <a:spcPts val="0"/>
              </a:spcBef>
              <a:spcAft>
                <a:spcPts val="0"/>
              </a:spcAft>
            </a:pPr>
            <a:r>
              <a:rPr lang="en-US" sz="2400">
                <a:solidFill>
                  <a:srgbClr val="353635"/>
                </a:solidFill>
                <a:latin typeface="#9Slide05 IcielSanelma" pitchFamily="2" charset="0"/>
                <a:ea typeface="Times New Roman" panose="02020603050405020304" pitchFamily="18" charset="0"/>
              </a:rPr>
              <a:t>........................................................................................................................................................................................................................................................................................................</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308324"/>
          </a:xfrm>
          <a:prstGeom prst="rect">
            <a:avLst/>
          </a:prstGeom>
        </p:spPr>
        <p:txBody>
          <a:bodyPr wrap="square">
            <a:spAutoFit/>
          </a:bodyPr>
          <a:lstStyle/>
          <a:p>
            <a:pPr lvl="0"/>
            <a:r>
              <a:rPr lang="en-US" sz="2400">
                <a:solidFill>
                  <a:srgbClr val="0000FF"/>
                </a:solidFill>
                <a:latin typeface="Times New Roman" pitchFamily="18" charset="0"/>
                <a:cs typeface="Times New Roman" pitchFamily="18" charset="0"/>
              </a:rPr>
              <a:t>-.............................................................................................................................................................................................................................................................................................</a:t>
            </a:r>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1318250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(THẢO </a:t>
            </a:r>
            <a:r>
              <a:rPr lang="en-US" sz="3200" b="1">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0000FF"/>
                </a:solidFill>
                <a:latin typeface="+mj-lt"/>
              </a:rPr>
              <a:t>+ </a:t>
            </a:r>
            <a:r>
              <a:rPr lang="en-US" sz="2400">
                <a:solidFill>
                  <a:srgbClr val="0000FF"/>
                </a:solidFill>
                <a:latin typeface="Times New Roman" pitchFamily="18" charset="0"/>
                <a:cs typeface="Times New Roman" pitchFamily="18" charset="0"/>
              </a:rPr>
              <a:t>Em hãy  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538973"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592525" y="3902765"/>
            <a:ext cx="9688" cy="82965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248477" y="4390131"/>
            <a:ext cx="3738592" cy="2943563"/>
          </a:xfrm>
          <a:prstGeom prst="rect">
            <a:avLst/>
          </a:prstGeom>
        </p:spPr>
        <p:txBody>
          <a:bodyPr wrap="square">
            <a:spAutoFit/>
          </a:bodyPr>
          <a:lstStyle/>
          <a:p>
            <a:pPr marL="292100" algn="just">
              <a:lnSpc>
                <a:spcPct val="125000"/>
              </a:lnSpc>
            </a:pPr>
            <a:r>
              <a:rPr lang="vi-VN" sz="1400" dirty="0">
                <a:solidFill>
                  <a:srgbClr val="FF0000"/>
                </a:solidFill>
                <a:latin typeface="+mj-lt"/>
              </a:rPr>
              <a:t>Hiến pháp năm 2013 được Quốc hội nước Cộng </a:t>
            </a:r>
            <a:r>
              <a:rPr lang="vi-VN" sz="1400" dirty="0" err="1">
                <a:solidFill>
                  <a:srgbClr val="FF0000"/>
                </a:solidFill>
                <a:latin typeface="+mj-lt"/>
              </a:rPr>
              <a:t>hoà</a:t>
            </a:r>
            <a:r>
              <a:rPr lang="vi-VN" sz="1400" dirty="0">
                <a:solidFill>
                  <a:srgbClr val="FF0000"/>
                </a:solidFill>
                <a:latin typeface="+mj-lt"/>
              </a:rPr>
              <a:t> xã hội chủ nghĩa Việt Nam </a:t>
            </a:r>
            <a:r>
              <a:rPr lang="vi-VN" sz="1400" dirty="0" err="1">
                <a:solidFill>
                  <a:srgbClr val="FF0000"/>
                </a:solidFill>
                <a:latin typeface="+mj-lt"/>
              </a:rPr>
              <a:t>khoá</a:t>
            </a:r>
            <a:r>
              <a:rPr lang="vi-VN" sz="1400" dirty="0">
                <a:solidFill>
                  <a:srgbClr val="FF0000"/>
                </a:solidFill>
                <a:latin typeface="+mj-lt"/>
              </a:rPr>
              <a:t> XIII, kì họp thứ 6 thông qua ngày 28 - 11 - 2013. Quyền và nghĩa vụ cơ bản của công dân được quy định trong Chương II. </a:t>
            </a:r>
            <a:r>
              <a:rPr lang="vi-VN" sz="1400" dirty="0">
                <a:solidFill>
                  <a:srgbClr val="0000FF"/>
                </a:solidFill>
                <a:latin typeface="+mj-lt"/>
              </a:rPr>
              <a:t>Đó là các quyền cơ bản về chính trị, dân sự, kinh tế, văn </a:t>
            </a:r>
            <a:r>
              <a:rPr lang="vi-VN" sz="1400" dirty="0" err="1">
                <a:solidFill>
                  <a:srgbClr val="0000FF"/>
                </a:solidFill>
                <a:latin typeface="+mj-lt"/>
              </a:rPr>
              <a:t>hoá</a:t>
            </a:r>
            <a:r>
              <a:rPr lang="vi-VN" sz="1400" dirty="0">
                <a:solidFill>
                  <a:srgbClr val="0000FF"/>
                </a:solidFill>
                <a:latin typeface="+mj-lt"/>
              </a:rPr>
              <a:t>, xã hội được công nhận, tôn trọng, bảo vệ, bảo đảm theo Hiến pháp và pháp luật.</a:t>
            </a:r>
            <a:endParaRPr lang="en-US" sz="1400" dirty="0">
              <a:solidFill>
                <a:srgbClr val="0000FF"/>
              </a:solidFill>
              <a:latin typeface="+mj-lt"/>
            </a:endParaRPr>
          </a:p>
          <a:p>
            <a:pPr marL="292100" marR="0" algn="just">
              <a:lnSpc>
                <a:spcPct val="125000"/>
              </a:lnSpc>
              <a:spcBef>
                <a:spcPts val="0"/>
              </a:spcBef>
              <a:spcAft>
                <a:spcPts val="0"/>
              </a:spcAft>
            </a:pP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800767"/>
          </a:xfrm>
          <a:prstGeom prst="rect">
            <a:avLst/>
          </a:prstGeom>
        </p:spPr>
        <p:txBody>
          <a:bodyPr wrap="square">
            <a:spAutoFit/>
          </a:bodyPr>
          <a:lstStyle/>
          <a:p>
            <a:pPr lvl="0"/>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Nhóm</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quyền</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chính</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trị</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hình</a:t>
            </a:r>
            <a:r>
              <a:rPr lang="en-US" sz="2200" dirty="0">
                <a:solidFill>
                  <a:srgbClr val="0000FF"/>
                </a:solidFill>
                <a:latin typeface="Times New Roman" pitchFamily="18" charset="0"/>
                <a:cs typeface="Times New Roman" pitchFamily="18" charset="0"/>
              </a:rPr>
              <a:t> 8;</a:t>
            </a:r>
          </a:p>
          <a:p>
            <a:pPr lvl="0"/>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Nhóm</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quyền</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dân</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sự</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hình</a:t>
            </a:r>
            <a:r>
              <a:rPr lang="en-US" sz="2200" dirty="0">
                <a:solidFill>
                  <a:srgbClr val="0000FF"/>
                </a:solidFill>
                <a:latin typeface="Times New Roman" pitchFamily="18" charset="0"/>
                <a:cs typeface="Times New Roman" pitchFamily="18" charset="0"/>
              </a:rPr>
              <a:t> 1;</a:t>
            </a:r>
            <a:br>
              <a:rPr lang="en-US" sz="2200" dirty="0">
                <a:solidFill>
                  <a:srgbClr val="0000FF"/>
                </a:solidFill>
                <a:latin typeface="Times New Roman" pitchFamily="18" charset="0"/>
                <a:cs typeface="Times New Roman" pitchFamily="18" charset="0"/>
              </a:rPr>
            </a:b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Nhóm</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quyền</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kinh</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tế</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hình</a:t>
            </a:r>
            <a:r>
              <a:rPr lang="en-US" sz="2200" dirty="0">
                <a:solidFill>
                  <a:srgbClr val="0000FF"/>
                </a:solidFill>
                <a:latin typeface="Times New Roman" pitchFamily="18" charset="0"/>
                <a:cs typeface="Times New Roman" pitchFamily="18" charset="0"/>
              </a:rPr>
              <a:t> 9;</a:t>
            </a:r>
          </a:p>
          <a:p>
            <a:pPr lvl="0"/>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Nhóm</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quyền</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văn</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hoá</a:t>
            </a:r>
            <a:r>
              <a:rPr lang="en-US" sz="2200" dirty="0">
                <a:solidFill>
                  <a:srgbClr val="0000FF"/>
                </a:solidFill>
                <a:latin typeface="Times New Roman" pitchFamily="18" charset="0"/>
                <a:cs typeface="Times New Roman" pitchFamily="18" charset="0"/>
              </a:rPr>
              <a:t> - </a:t>
            </a:r>
            <a:r>
              <a:rPr lang="en-US" sz="2200" dirty="0" err="1">
                <a:solidFill>
                  <a:srgbClr val="0000FF"/>
                </a:solidFill>
                <a:latin typeface="Times New Roman" pitchFamily="18" charset="0"/>
                <a:cs typeface="Times New Roman" pitchFamily="18" charset="0"/>
              </a:rPr>
              <a:t>xã</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hội</a:t>
            </a:r>
            <a:r>
              <a:rPr lang="en-US" sz="2200" dirty="0">
                <a:solidFill>
                  <a:srgbClr val="0000FF"/>
                </a:solidFill>
                <a:latin typeface="Times New Roman" pitchFamily="18" charset="0"/>
                <a:cs typeface="Times New Roman" pitchFamily="18" charset="0"/>
              </a:rPr>
              <a:t>: </a:t>
            </a:r>
            <a:r>
              <a:rPr lang="en-US" sz="2200" dirty="0" err="1">
                <a:solidFill>
                  <a:srgbClr val="0000FF"/>
                </a:solidFill>
                <a:latin typeface="Times New Roman" pitchFamily="18" charset="0"/>
                <a:cs typeface="Times New Roman" pitchFamily="18" charset="0"/>
              </a:rPr>
              <a:t>hình</a:t>
            </a:r>
            <a:r>
              <a:rPr lang="en-US" sz="2200" dirty="0">
                <a:solidFill>
                  <a:srgbClr val="0000FF"/>
                </a:solidFill>
                <a:latin typeface="Times New Roman" pitchFamily="18" charset="0"/>
                <a:cs typeface="Times New Roman" pitchFamily="18" charset="0"/>
              </a:rPr>
              <a:t> 2, 4</a:t>
            </a:r>
          </a:p>
          <a:p>
            <a:pPr lvl="0"/>
            <a:r>
              <a:rPr lang="en-US" sz="2200" dirty="0">
                <a:solidFill>
                  <a:srgbClr val="0000FF"/>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Nhóm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nghĩa</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vụ</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cơ</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bản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của</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công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dân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hình</a:t>
            </a:r>
            <a:r>
              <a:rPr lang="en-US" sz="2200" b="1">
                <a:solidFill>
                  <a:srgbClr val="FF0000"/>
                </a:solidFill>
                <a:latin typeface="Times New Roman" pitchFamily="18" charset="0"/>
                <a:cs typeface="Times New Roman" pitchFamily="18" charset="0"/>
              </a:rPr>
              <a:t> 3, </a:t>
            </a:r>
            <a:r>
              <a:rPr lang="en-US" sz="2200" b="1" dirty="0">
                <a:solidFill>
                  <a:srgbClr val="FF0000"/>
                </a:solidFill>
                <a:latin typeface="Times New Roman" pitchFamily="18" charset="0"/>
                <a:cs typeface="Times New Roman" pitchFamily="18" charset="0"/>
              </a:rPr>
              <a:t>5, 6, 7.</a:t>
            </a:r>
          </a:p>
          <a:p>
            <a:pPr algn="just"/>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7176</TotalTime>
  <Words>3781</Words>
  <Application>Microsoft Office PowerPoint</Application>
  <PresentationFormat>Widescreen</PresentationFormat>
  <Paragraphs>183</Paragraphs>
  <Slides>27</Slides>
  <Notes>5</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27</vt:i4>
      </vt:variant>
    </vt:vector>
  </HeadingPairs>
  <TitlesOfParts>
    <vt:vector size="44" baseType="lpstr">
      <vt:lpstr>#9Slide05 Fourth</vt:lpstr>
      <vt:lpstr>#9Slide05 IcielSanelma</vt:lpstr>
      <vt:lpstr>#9Slide05 Israquella</vt:lpstr>
      <vt:lpstr>#9Slide05 SVNTradeMark</vt:lpstr>
      <vt:lpstr>.VnTime</vt:lpstr>
      <vt:lpstr>Arial</vt:lpstr>
      <vt:lpstr>Calibri</vt:lpstr>
      <vt:lpstr>Calibri Light</vt:lpstr>
      <vt:lpstr>Courier New</vt:lpstr>
      <vt:lpstr>SVN-Vanilla Daisy Pro</vt:lpstr>
      <vt:lpstr>Symbol</vt:lpstr>
      <vt:lpstr>Times</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227</cp:revision>
  <dcterms:created xsi:type="dcterms:W3CDTF">2021-06-28T15:32:15Z</dcterms:created>
  <dcterms:modified xsi:type="dcterms:W3CDTF">2025-04-01T03:16:12Z</dcterms:modified>
</cp:coreProperties>
</file>