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1"/>
  </p:notesMasterIdLst>
  <p:handoutMasterIdLst>
    <p:handoutMasterId r:id="rId22"/>
  </p:handoutMasterIdLst>
  <p:sldIdLst>
    <p:sldId id="259" r:id="rId2"/>
    <p:sldId id="260" r:id="rId3"/>
    <p:sldId id="258" r:id="rId4"/>
    <p:sldId id="262" r:id="rId5"/>
    <p:sldId id="263" r:id="rId6"/>
    <p:sldId id="270" r:id="rId7"/>
    <p:sldId id="273" r:id="rId8"/>
    <p:sldId id="271" r:id="rId9"/>
    <p:sldId id="272" r:id="rId10"/>
    <p:sldId id="276" r:id="rId11"/>
    <p:sldId id="277" r:id="rId12"/>
    <p:sldId id="278" r:id="rId13"/>
    <p:sldId id="279" r:id="rId14"/>
    <p:sldId id="280" r:id="rId15"/>
    <p:sldId id="282" r:id="rId16"/>
    <p:sldId id="281" r:id="rId17"/>
    <p:sldId id="266"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p:cViewPr varScale="1">
        <p:scale>
          <a:sx n="64" d="100"/>
          <a:sy n="64" d="100"/>
        </p:scale>
        <p:origin x="632" y="64"/>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dirty="0">
              <a:latin typeface="Segoe UI" panose="020B0502040204020203" pitchFamily="34" charset="0"/>
            </a:endParaRPr>
          </a:p>
        </p:txBody>
      </p:sp>
      <p:sp>
        <p:nvSpPr>
          <p:cNvPr id="3" name="Chỗ dành sẵn cho Ngà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FFBE2AAA-2CC7-4F9C-A8C6-8B9F2A3E9EF0}" type="datetimeFigureOut">
              <a:rPr lang="vi-VN" smtClean="0">
                <a:latin typeface="Segoe UI" panose="020B0502040204020203" pitchFamily="34" charset="0"/>
              </a:rPr>
              <a:t>25/04/2025</a:t>
            </a:fld>
            <a:endParaRPr lang="vi-VN" dirty="0">
              <a:latin typeface="Segoe UI" panose="020B0502040204020203"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dirty="0">
              <a:latin typeface="Segoe UI" panose="020B0502040204020203" pitchFamily="34" charset="0"/>
            </a:endParaRPr>
          </a:p>
        </p:txBody>
      </p:sp>
      <p:sp>
        <p:nvSpPr>
          <p:cNvPr id="5" name="Chỗ dành sẵn cho Số Trang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950AD62A-9EE1-43E3-A7E5-D268F71DF3EB}" type="slidenum">
              <a:rPr lang="vi-VN" smtClean="0">
                <a:latin typeface="Segoe UI" panose="020B0502040204020203" pitchFamily="34" charset="0"/>
              </a:rPr>
              <a:t>‹#›</a:t>
            </a:fld>
            <a:endParaRPr lang="vi-VN" dirty="0">
              <a:latin typeface="Segoe UI" panose="020B0502040204020203" pitchFamily="34" charset="0"/>
            </a:endParaRPr>
          </a:p>
        </p:txBody>
      </p:sp>
    </p:spTree>
    <p:extLst>
      <p:ext uri="{BB962C8B-B14F-4D97-AF65-F5344CB8AC3E}">
        <p14:creationId xmlns:p14="http://schemas.microsoft.com/office/powerpoint/2010/main" val="2030949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atin typeface="Segoe UI" panose="020B0502040204020203" pitchFamily="34" charset="0"/>
              </a:defRPr>
            </a:lvl1pPr>
          </a:lstStyle>
          <a:p>
            <a:endParaRPr lang="en-US" dirty="0"/>
          </a:p>
        </p:txBody>
      </p:sp>
      <p:sp>
        <p:nvSpPr>
          <p:cNvPr id="3" name="Chỗ dành sẵ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vi-VN" sz="1200">
                <a:latin typeface="Segoe UI" panose="020B0502040204020203" pitchFamily="34" charset="0"/>
              </a:defRPr>
            </a:lvl1pPr>
          </a:lstStyle>
          <a:p>
            <a:fld id="{2B37ADBA-1AC7-4CD6-8AFF-4E8087BA5487}" type="datetimeFigureOut">
              <a:rPr lang="en-US" smtClean="0"/>
              <a:t>4/25/2025</a:t>
            </a:fld>
            <a:endParaRPr lang="en-US" dirty="0"/>
          </a:p>
        </p:txBody>
      </p:sp>
      <p:sp>
        <p:nvSpPr>
          <p:cNvPr id="4" name="Chỗ dành sẵn cho Ảnh Trang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a:r>
              <a:rPr lang="vi-VN" dirty="0"/>
              <a:t>Mức hai</a:t>
            </a:r>
          </a:p>
          <a:p>
            <a:pPr lvl="2"/>
            <a:r>
              <a:rPr lang="vi-VN" dirty="0"/>
              <a:t>Mức ba</a:t>
            </a:r>
          </a:p>
          <a:p>
            <a:pPr lvl="3"/>
            <a:r>
              <a:rPr lang="vi-VN" dirty="0"/>
              <a:t>Mức bốn</a:t>
            </a:r>
          </a:p>
          <a:p>
            <a:pPr lvl="4"/>
            <a:r>
              <a:rPr lang="vi-VN" dirty="0"/>
              <a:t>Mức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vi-VN" sz="1200">
                <a:latin typeface="Segoe UI" panose="020B0502040204020203" pitchFamily="34" charset="0"/>
              </a:defRPr>
            </a:lvl1pPr>
          </a:lstStyle>
          <a:p>
            <a:endParaRPr lang="en-US" dirty="0"/>
          </a:p>
        </p:txBody>
      </p:sp>
      <p:sp>
        <p:nvSpPr>
          <p:cNvPr id="7" name="Chỗ dành sẵn cho Số Trang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vi-VN" sz="1200">
                <a:latin typeface="Segoe UI" panose="020B0502040204020203" pitchFamily="34" charset="0"/>
              </a:defRPr>
            </a:lvl1pPr>
          </a:lstStyle>
          <a:p>
            <a:fld id="{5534C2EF-8A97-4DAF-B099-E567883644D6}" type="slidenum">
              <a:rPr lang="en-US" smtClean="0"/>
              <a:t>‹#›</a:t>
            </a:fld>
            <a:endParaRPr lang="en-US" dirty="0"/>
          </a:p>
        </p:txBody>
      </p:sp>
    </p:spTree>
    <p:extLst>
      <p:ext uri="{BB962C8B-B14F-4D97-AF65-F5344CB8AC3E}">
        <p14:creationId xmlns:p14="http://schemas.microsoft.com/office/powerpoint/2010/main" val="3086727474"/>
      </p:ext>
    </p:extLst>
  </p:cSld>
  <p:clrMap bg1="lt1" tx1="dk1" bg2="lt2" tx2="dk2" accent1="accent1" accent2="accent2" accent3="accent3" accent4="accent4" accent5="accent5" accent6="accent6" hlink="hlink" folHlink="folHlink"/>
  <p:notesStyle>
    <a:lvl1pPr marL="0" algn="l" defTabSz="914400" rtl="0" eaLnBrk="1" latinLnBrk="0" hangingPunct="1">
      <a:defRPr lang="vi-VN" sz="1200" kern="1200">
        <a:solidFill>
          <a:schemeClr val="tx1"/>
        </a:solidFill>
        <a:latin typeface="Segoe UI" panose="020B0502040204020203" pitchFamily="34" charset="0"/>
        <a:ea typeface="+mn-ea"/>
        <a:cs typeface="+mn-cs"/>
      </a:defRPr>
    </a:lvl1pPr>
    <a:lvl2pPr marL="457200" algn="l" defTabSz="914400" rtl="0" eaLnBrk="1" latinLnBrk="0" hangingPunct="1">
      <a:defRPr lang="vi-VN" sz="1200" kern="1200">
        <a:solidFill>
          <a:schemeClr val="tx1"/>
        </a:solidFill>
        <a:latin typeface="Segoe UI" panose="020B0502040204020203" pitchFamily="34" charset="0"/>
        <a:ea typeface="+mn-ea"/>
        <a:cs typeface="+mn-cs"/>
      </a:defRPr>
    </a:lvl2pPr>
    <a:lvl3pPr marL="914400" algn="l" defTabSz="914400" rtl="0" eaLnBrk="1" latinLnBrk="0" hangingPunct="1">
      <a:defRPr lang="vi-VN" sz="1200" kern="1200">
        <a:solidFill>
          <a:schemeClr val="tx1"/>
        </a:solidFill>
        <a:latin typeface="Segoe UI" panose="020B0502040204020203" pitchFamily="34" charset="0"/>
        <a:ea typeface="+mn-ea"/>
        <a:cs typeface="+mn-cs"/>
      </a:defRPr>
    </a:lvl3pPr>
    <a:lvl4pPr marL="1371600" algn="l" defTabSz="914400" rtl="0" eaLnBrk="1" latinLnBrk="0" hangingPunct="1">
      <a:defRPr lang="vi-VN" sz="1200" kern="1200">
        <a:solidFill>
          <a:schemeClr val="tx1"/>
        </a:solidFill>
        <a:latin typeface="Segoe UI" panose="020B0502040204020203" pitchFamily="34" charset="0"/>
        <a:ea typeface="+mn-ea"/>
        <a:cs typeface="+mn-cs"/>
      </a:defRPr>
    </a:lvl4pPr>
    <a:lvl5pPr marL="1828800" algn="l" defTabSz="914400" rtl="0" eaLnBrk="1" latinLnBrk="0" hangingPunct="1">
      <a:defRPr lang="vi-VN" sz="1200" kern="1200">
        <a:solidFill>
          <a:schemeClr val="tx1"/>
        </a:solidFill>
        <a:latin typeface="Segoe UI" panose="020B0502040204020203" pitchFamily="34" charset="0"/>
        <a:ea typeface="+mn-ea"/>
        <a:cs typeface="+mn-cs"/>
      </a:defRPr>
    </a:lvl5pPr>
    <a:lvl6pPr marL="2286000" algn="l" defTabSz="914400" rtl="0" eaLnBrk="1" latinLnBrk="0" hangingPunct="1">
      <a:defRPr lang="vi-VN" sz="1200" kern="1200">
        <a:solidFill>
          <a:schemeClr val="tx1"/>
        </a:solidFill>
        <a:latin typeface="+mn-lt"/>
        <a:ea typeface="+mn-ea"/>
        <a:cs typeface="+mn-cs"/>
      </a:defRPr>
    </a:lvl6pPr>
    <a:lvl7pPr marL="2743200" algn="l" defTabSz="914400" rtl="0" eaLnBrk="1" latinLnBrk="0" hangingPunct="1">
      <a:defRPr lang="vi-VN" sz="1200" kern="1200">
        <a:solidFill>
          <a:schemeClr val="tx1"/>
        </a:solidFill>
        <a:latin typeface="+mn-lt"/>
        <a:ea typeface="+mn-ea"/>
        <a:cs typeface="+mn-cs"/>
      </a:defRPr>
    </a:lvl7pPr>
    <a:lvl8pPr marL="3200400" algn="l" defTabSz="914400" rtl="0" eaLnBrk="1" latinLnBrk="0" hangingPunct="1">
      <a:defRPr lang="vi-VN" sz="1200" kern="1200">
        <a:solidFill>
          <a:schemeClr val="tx1"/>
        </a:solidFill>
        <a:latin typeface="+mn-lt"/>
        <a:ea typeface="+mn-ea"/>
        <a:cs typeface="+mn-cs"/>
      </a:defRPr>
    </a:lvl8pPr>
    <a:lvl9pPr marL="3657600" algn="l" defTabSz="914400" rtl="0" eaLnBrk="1" latinLnBrk="0" hangingPunct="1">
      <a:defRPr lang="vi-VN"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a:fillRect/>
          </a:stretch>
        </p:blipFill>
        <p:spPr>
          <a:xfrm>
            <a:off x="1524" y="1"/>
            <a:ext cx="12188952" cy="6858000"/>
          </a:xfrm>
          <a:prstGeom prst="rect">
            <a:avLst/>
          </a:prstGeom>
        </p:spPr>
      </p:pic>
      <p:sp>
        <p:nvSpPr>
          <p:cNvPr id="2" name="Tiêu đề 1"/>
          <p:cNvSpPr>
            <a:spLocks noGrp="1"/>
          </p:cNvSpPr>
          <p:nvPr>
            <p:ph type="ctrTitle" hasCustomPrompt="1"/>
          </p:nvPr>
        </p:nvSpPr>
        <p:spPr>
          <a:xfrm>
            <a:off x="838200" y="533400"/>
            <a:ext cx="8458200" cy="1828800"/>
          </a:xfrm>
        </p:spPr>
        <p:txBody>
          <a:bodyPr anchor="b">
            <a:normAutofit/>
          </a:bodyPr>
          <a:lstStyle>
            <a:lvl1pPr algn="l"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838200" y="2438400"/>
            <a:ext cx="7086600" cy="914400"/>
          </a:xfrm>
        </p:spPr>
        <p:txBody>
          <a:bodyPr>
            <a:normAutofit/>
          </a:bodyPr>
          <a:lstStyle>
            <a:lvl1pPr marL="0" indent="0" algn="l" latinLnBrk="0">
              <a:spcBef>
                <a:spcPts val="1200"/>
              </a:spcBef>
              <a:buNone/>
              <a:defRPr lang="vi-VN" sz="2400">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a:t>Bấm để sửa kiểu tiêu đề phụ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ai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Hình tự do 5"/>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20" name="Chỗ dành sẵn cho Văn bản 16"/>
          <p:cNvSpPr>
            <a:spLocks noGrp="1"/>
          </p:cNvSpPr>
          <p:nvPr>
            <p:ph type="body" sz="quarter" idx="16" hasCustomPrompt="1"/>
          </p:nvPr>
        </p:nvSpPr>
        <p:spPr>
          <a:xfrm>
            <a:off x="5566714"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Hình tự do 5"/>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919255"/>
            <a:ext cx="8104082" cy="497420"/>
          </a:xfrm>
        </p:spPr>
        <p:txBody>
          <a:bodyPr>
            <a:normAutofit/>
          </a:bodyPr>
          <a:lstStyle>
            <a:lvl1pPr marL="0" indent="0" latinLnBrk="0">
              <a:spcBef>
                <a:spcPts val="0"/>
              </a:spcBef>
              <a:buNone/>
              <a:defRPr lang="vi-VN" sz="16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12" name="Hình tự do 5"/>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 name="Tiêu đề 1"/>
          <p:cNvSpPr>
            <a:spLocks noGrp="1"/>
          </p:cNvSpPr>
          <p:nvPr>
            <p:ph type="title" hasCustomPrompt="1"/>
          </p:nvPr>
        </p:nvSpPr>
        <p:spPr>
          <a:xfrm>
            <a:off x="1028580" y="5305424"/>
            <a:ext cx="8104083" cy="579921"/>
          </a:xfrm>
        </p:spPr>
        <p:txBody>
          <a:bodyPr>
            <a:normAutofit/>
          </a:bodyPr>
          <a:lstStyle>
            <a:lvl1pPr latinLnBrk="0">
              <a:defRPr lang="vi-VN" sz="24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ăm Ảnh">
    <p:spTree>
      <p:nvGrpSpPr>
        <p:cNvPr id="1" name=""/>
        <p:cNvGrpSpPr/>
        <p:nvPr/>
      </p:nvGrpSpPr>
      <p:grpSpPr>
        <a:xfrm>
          <a:off x="0" y="0"/>
          <a:ext cx="0" cy="0"/>
          <a:chOff x="0" y="0"/>
          <a:chExt cx="0" cy="0"/>
        </a:xfrm>
      </p:grpSpPr>
      <p:pic>
        <p:nvPicPr>
          <p:cNvPr id="7" name="Ảnh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8" name="Hình tự do 5"/>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9" name="Chỗ dành sẵn cho Ảnh 8"/>
          <p:cNvSpPr>
            <a:spLocks noGrp="1"/>
          </p:cNvSpPr>
          <p:nvPr>
            <p:ph type="pic" sz="quarter" idx="13" hasCustomPrompt="1"/>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0" name="Hình tự do 5"/>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1" name="Chỗ dành sẵn cho Ảnh 10"/>
          <p:cNvSpPr>
            <a:spLocks noGrp="1"/>
          </p:cNvSpPr>
          <p:nvPr>
            <p:ph type="pic" sz="quarter" idx="15" hasCustomPrompt="1"/>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2" name="Hình tự do 5"/>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4" name="Hình tự do 5"/>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7" hasCustomPrompt="1"/>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0" name="Hình tự do 5"/>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21" name="Chỗ dành sẵn cho Ảnh 20"/>
          <p:cNvSpPr>
            <a:spLocks noGrp="1"/>
          </p:cNvSpPr>
          <p:nvPr>
            <p:ph type="pic" sz="quarter" idx="18" hasCustomPrompt="1"/>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679DC548-14FE-4E4F-A263-940A54C248A3}" type="datetime1">
              <a:rPr lang="vi-VN" smtClean="0"/>
              <a:t>25/04/2025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839200" y="365125"/>
            <a:ext cx="1828799" cy="4940300"/>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524000" y="365125"/>
            <a:ext cx="6858000" cy="4940300"/>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4FD9EE30-883E-4C68-B7FA-C27C015832CB}" type="datetime1">
              <a:rPr lang="vi-VN" smtClean="0"/>
              <a:t>25/04/2025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3061750D-1F1D-40FB-8965-E86C791CC8EB}" type="datetime1">
              <a:rPr lang="vi-VN" smtClean="0"/>
              <a:t>25/04/2025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a:fillRect/>
          </a:stretch>
        </p:blipFill>
        <p:spPr>
          <a:xfrm>
            <a:off x="0" y="0"/>
            <a:ext cx="12188952" cy="6857176"/>
          </a:xfrm>
          <a:prstGeom prst="rect">
            <a:avLst/>
          </a:prstGeom>
        </p:spPr>
      </p:pic>
      <p:sp>
        <p:nvSpPr>
          <p:cNvPr id="2" name="Tiêu đề 1"/>
          <p:cNvSpPr>
            <a:spLocks noGrp="1"/>
          </p:cNvSpPr>
          <p:nvPr>
            <p:ph type="title" hasCustomPrompt="1"/>
          </p:nvPr>
        </p:nvSpPr>
        <p:spPr>
          <a:xfrm>
            <a:off x="3352800" y="533400"/>
            <a:ext cx="7315200" cy="1828800"/>
          </a:xfrm>
        </p:spPr>
        <p:txBody>
          <a:bodyPr anchor="b">
            <a:normAutofit/>
          </a:bodyPr>
          <a:lstStyle>
            <a:lvl1pPr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3352800" y="2438400"/>
            <a:ext cx="5486400" cy="914400"/>
          </a:xfrm>
        </p:spPr>
        <p:txBody>
          <a:bodyPr>
            <a:normAutofit/>
          </a:bodyPr>
          <a:lstStyle>
            <a:lvl1pPr marL="0" indent="0" latinLnBrk="0">
              <a:spcBef>
                <a:spcPts val="1200"/>
              </a:spcBef>
              <a:buNone/>
              <a:defRPr lang="vi-VN"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a:solidFill>
                  <a:schemeClr val="tx1">
                    <a:tint val="75000"/>
                  </a:schemeClr>
                </a:solidFill>
              </a:defRPr>
            </a:lvl2pPr>
            <a:lvl3pPr marL="914400" indent="0" latinLnBrk="0">
              <a:buNone/>
              <a:defRPr lang="vi-VN" sz="1800">
                <a:solidFill>
                  <a:schemeClr val="tx1">
                    <a:tint val="75000"/>
                  </a:schemeClr>
                </a:solidFill>
              </a:defRPr>
            </a:lvl3pPr>
            <a:lvl4pPr marL="1371600" indent="0" latinLnBrk="0">
              <a:buNone/>
              <a:defRPr lang="vi-VN" sz="1600">
                <a:solidFill>
                  <a:schemeClr val="tx1">
                    <a:tint val="75000"/>
                  </a:schemeClr>
                </a:solidFill>
              </a:defRPr>
            </a:lvl4pPr>
            <a:lvl5pPr marL="1828800" indent="0" latinLnBrk="0">
              <a:buNone/>
              <a:defRPr lang="vi-VN" sz="1600">
                <a:solidFill>
                  <a:schemeClr val="tx1">
                    <a:tint val="75000"/>
                  </a:schemeClr>
                </a:solidFill>
              </a:defRPr>
            </a:lvl5pPr>
            <a:lvl6pPr marL="2286000" indent="0" latinLnBrk="0">
              <a:buNone/>
              <a:defRPr lang="vi-VN" sz="1600">
                <a:solidFill>
                  <a:schemeClr val="tx1">
                    <a:tint val="75000"/>
                  </a:schemeClr>
                </a:solidFill>
              </a:defRPr>
            </a:lvl6pPr>
            <a:lvl7pPr marL="2743200" indent="0" latinLnBrk="0">
              <a:buNone/>
              <a:defRPr lang="vi-VN" sz="1600">
                <a:solidFill>
                  <a:schemeClr val="tx1">
                    <a:tint val="75000"/>
                  </a:schemeClr>
                </a:solidFill>
              </a:defRPr>
            </a:lvl7pPr>
            <a:lvl8pPr marL="3200400" indent="0" latinLnBrk="0">
              <a:buNone/>
              <a:defRPr lang="vi-VN" sz="1600">
                <a:solidFill>
                  <a:schemeClr val="tx1">
                    <a:tint val="75000"/>
                  </a:schemeClr>
                </a:solidFill>
              </a:defRPr>
            </a:lvl8pPr>
            <a:lvl9pPr marL="3657600" indent="0" latinLnBrk="0">
              <a:buNone/>
              <a:defRPr lang="vi-VN" sz="1600">
                <a:solidFill>
                  <a:schemeClr val="tx1">
                    <a:tint val="75000"/>
                  </a:schemeClr>
                </a:solidFill>
              </a:defRPr>
            </a:lvl9pPr>
          </a:lstStyle>
          <a:p>
            <a:pPr lvl="0"/>
            <a:r>
              <a:rPr lang="vi-VN"/>
              <a:t>Bấm để sửa kiểu văn bản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524000" y="1825625"/>
            <a:ext cx="4389120" cy="3474720"/>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6278880" y="1825625"/>
            <a:ext cx="4389120" cy="3474720"/>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AA144500-A852-4614-BE02-A7B55E0B8DF2}" type="datetime1">
              <a:rPr lang="vi-VN" smtClean="0"/>
              <a:t>25/04/2025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1524000" y="1828799"/>
            <a:ext cx="4389120" cy="795867"/>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524000" y="2624666"/>
            <a:ext cx="4389120" cy="2675467"/>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6278880" y="1828799"/>
            <a:ext cx="4389120" cy="795867"/>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6278880" y="2624666"/>
            <a:ext cx="4389120" cy="2675467"/>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0B8EE9C-E5C3-4310-A0A8-D02DE97C9E16}" type="datetime1">
              <a:rPr lang="en-US" smtClean="0"/>
              <a:t>4/25/2025</a:t>
            </a:fld>
            <a:endParaRPr lang="en-US"/>
          </a:p>
        </p:txBody>
      </p:sp>
      <p:sp>
        <p:nvSpPr>
          <p:cNvPr id="8" name="Chỗ dành sẵn cho Chân trang 7"/>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9" name="Chỗ dành sẵn cho Số Trang chiếu 8"/>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2"/>
          <p:cNvSpPr>
            <a:spLocks noGrp="1"/>
          </p:cNvSpPr>
          <p:nvPr>
            <p:ph type="dt" sz="half" idx="10"/>
          </p:nvPr>
        </p:nvSpPr>
        <p:spPr/>
        <p:txBody>
          <a:bodyPr/>
          <a:lstStyle/>
          <a:p>
            <a:fld id="{85FC8679-97DB-46A1-A777-A0ABC5DB7EA2}" type="datetime1">
              <a:rPr lang="vi-VN" smtClean="0"/>
              <a:t>25/04/2025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Trang chiếu 4"/>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798E3D9-170E-4FBE-A407-230C83F1DE4F}" type="datetime1">
              <a:rPr lang="vi-VN" smtClean="0"/>
              <a:t>25/04/2025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Trang chiếu 3"/>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vl1pPr>
          </a:lstStyle>
          <a:p>
            <a:r>
              <a:rPr lang="vi-VN"/>
              <a:t>Bấm để sửa kiểu tiêu đề Bản cái</a:t>
            </a:r>
          </a:p>
        </p:txBody>
      </p:sp>
      <p:sp>
        <p:nvSpPr>
          <p:cNvPr id="3" name="Chỗ dành sẵn cho Nội dung 2"/>
          <p:cNvSpPr>
            <a:spLocks noGrp="1"/>
          </p:cNvSpPr>
          <p:nvPr>
            <p:ph idx="1" hasCustomPrompt="1"/>
          </p:nvPr>
        </p:nvSpPr>
        <p:spPr>
          <a:xfrm>
            <a:off x="4724400" y="1828800"/>
            <a:ext cx="5943600" cy="3476625"/>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2000"/>
            </a:lvl6pPr>
            <a:lvl7pPr latinLnBrk="0">
              <a:defRPr lang="vi-VN" sz="2000"/>
            </a:lvl7pPr>
            <a:lvl8pPr latinLnBrk="0">
              <a:defRPr lang="vi-VN" sz="2000"/>
            </a:lvl8pPr>
            <a:lvl9pPr latinLnBrk="0">
              <a:defRPr lang="vi-VN"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523999" y="1828800"/>
            <a:ext cx="2926080" cy="3476625"/>
          </a:xfrm>
        </p:spPr>
        <p:txBody>
          <a:bodyPr>
            <a:normAutofit/>
          </a:bodyPr>
          <a:lstStyle>
            <a:lvl1pPr marL="0" indent="0" latinLnBrk="0">
              <a:spcBef>
                <a:spcPts val="1200"/>
              </a:spcBef>
              <a:buNone/>
              <a:defRPr lang="vi-VN" sz="18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A2FFA2F-4DD1-4D2C-BAC2-71F67BBB7B93}" type="datetime1">
              <a:rPr lang="vi-VN" smtClean="0"/>
              <a:t>25/04/2025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4" name="Chỗ dành sẵn cho Văn bản 3"/>
          <p:cNvSpPr>
            <a:spLocks noGrp="1"/>
          </p:cNvSpPr>
          <p:nvPr>
            <p:ph type="body" sz="half" idx="2" hasCustomPrompt="1"/>
          </p:nvPr>
        </p:nvSpPr>
        <p:spPr>
          <a:xfrm>
            <a:off x="7010400" y="2245995"/>
            <a:ext cx="3657600" cy="2194560"/>
          </a:xfrm>
        </p:spPr>
        <p:txBody>
          <a:bodyPr>
            <a:normAutofit/>
          </a:bodyPr>
          <a:lstStyle>
            <a:lvl1pPr marL="0" indent="0" latinLnBrk="0">
              <a:spcBef>
                <a:spcPts val="1200"/>
              </a:spcBef>
              <a:buNone/>
              <a:defRPr lang="vi-VN" sz="18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52B8FF1-2ED6-4537-923F-233B63C57ADF}" type="datetime1">
              <a:rPr lang="en-US" smtClean="0"/>
              <a:t>4/25/2025</a:t>
            </a:fld>
            <a:endParaRPr lang="en-US"/>
          </a:p>
        </p:txBody>
      </p:sp>
      <p:sp>
        <p:nvSpPr>
          <p:cNvPr id="6" name="Chỗ dành sẵn cho Chân trang 5"/>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7" name="Chỗ dành sẵn cho Số Trang chiếu 6"/>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
        <p:nvSpPr>
          <p:cNvPr id="8" name="Hình tự do 5"/>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2" name="Chỗ dành sẵn cho Ảnh 11"/>
          <p:cNvSpPr>
            <a:spLocks noGrp="1"/>
          </p:cNvSpPr>
          <p:nvPr>
            <p:ph type="pic" idx="1" hasCustomPrompt="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latinLnBrk="0">
              <a:buNone/>
              <a:defRPr lang="vi-VN" sz="20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vi-VN"/>
              <a:t>Bấm vào biểu tượng để thêm 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nh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a:fillRect/>
          </a:stretch>
        </p:blipFill>
        <p:spPr>
          <a:xfrm>
            <a:off x="0" y="0"/>
            <a:ext cx="12188826" cy="6858000"/>
          </a:xfrm>
          <a:prstGeom prst="rect">
            <a:avLst/>
          </a:prstGeom>
        </p:spPr>
      </p:pic>
      <p:sp>
        <p:nvSpPr>
          <p:cNvPr id="2" name="Chỗ dành sẵn cho Tiêu đề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vi-VN"/>
              <a:t>Bấm để sửa kiểu tiêu đề Bản cái</a:t>
            </a:r>
          </a:p>
        </p:txBody>
      </p:sp>
      <p:sp>
        <p:nvSpPr>
          <p:cNvPr id="3" name="Chỗ dành sẵn cho Văn bản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C651254F-DB1A-412F-B68D-4F350F1DF55A}" type="datetime1">
              <a:rPr lang="vi-VN" smtClean="0"/>
              <a:t>25/04/2025</a:t>
            </a:fld>
            <a:endParaRPr lang="en-US"/>
          </a:p>
        </p:txBody>
      </p:sp>
      <p:sp>
        <p:nvSpPr>
          <p:cNvPr id="5" name="Chỗ dành sẵn cho Chân trang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Chỗ dành sẵn cho Số Trang chiếu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182880" algn="l" defTabSz="914400" rtl="0" eaLnBrk="1" latinLnBrk="0" hangingPunct="1">
        <a:lnSpc>
          <a:spcPct val="90000"/>
        </a:lnSpc>
        <a:spcBef>
          <a:spcPts val="1200"/>
        </a:spcBef>
        <a:buFont typeface="Arial" panose="020B0604020202020204"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85800" indent="-182880" algn="l" defTabSz="914400" rtl="0" eaLnBrk="1" latinLnBrk="0" hangingPunct="1">
        <a:lnSpc>
          <a:spcPct val="90000"/>
        </a:lnSpc>
        <a:spcBef>
          <a:spcPts val="600"/>
        </a:spcBef>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9144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1430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3716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fif"/><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f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2" r="1502"/>
          <a:stretch>
            <a:fillRect/>
          </a:stretch>
        </p:blipFill>
        <p:spPr>
          <a:xfrm>
            <a:off x="992435" y="990600"/>
            <a:ext cx="3638453" cy="3872741"/>
          </a:xfrm>
        </p:spPr>
      </p:pic>
      <p:pic>
        <p:nvPicPr>
          <p:cNvPr id="7" name="Picture Placeholder 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14" b="114"/>
          <a:stretch>
            <a:fillRect/>
          </a:stretch>
        </p:blipFill>
        <p:spPr/>
      </p:pic>
      <p:sp>
        <p:nvSpPr>
          <p:cNvPr id="4" name="Chỗ dành sẵn cho Văn bản 3"/>
          <p:cNvSpPr>
            <a:spLocks noGrp="1"/>
          </p:cNvSpPr>
          <p:nvPr>
            <p:ph type="body" sz="quarter" idx="14"/>
          </p:nvPr>
        </p:nvSpPr>
        <p:spPr>
          <a:xfrm>
            <a:off x="1028580" y="5305425"/>
            <a:ext cx="8496420" cy="1097280"/>
          </a:xfrm>
        </p:spPr>
        <p:txBody>
          <a:bodyPr>
            <a:normAutofit/>
          </a:bodyPr>
          <a:lstStyle/>
          <a:p>
            <a:r>
              <a:rPr lang="en-US" sz="2800" b="1" dirty="0">
                <a:solidFill>
                  <a:srgbClr val="0070C0"/>
                </a:solidFill>
                <a:latin typeface="+mj-lt"/>
              </a:rPr>
              <a:t>       </a:t>
            </a:r>
            <a:r>
              <a:rPr lang="en-US" sz="2800" b="1" dirty="0" err="1">
                <a:solidFill>
                  <a:srgbClr val="0070C0"/>
                </a:solidFill>
                <a:latin typeface="+mj-lt"/>
              </a:rPr>
              <a:t>Đây</a:t>
            </a:r>
            <a:r>
              <a:rPr lang="en-US" sz="2800" b="1" dirty="0">
                <a:solidFill>
                  <a:srgbClr val="0070C0"/>
                </a:solidFill>
                <a:latin typeface="+mj-lt"/>
              </a:rPr>
              <a:t> </a:t>
            </a:r>
            <a:r>
              <a:rPr lang="en-US" sz="2800" b="1" dirty="0" err="1">
                <a:solidFill>
                  <a:srgbClr val="0070C0"/>
                </a:solidFill>
                <a:latin typeface="+mj-lt"/>
              </a:rPr>
              <a:t>là</a:t>
            </a:r>
            <a:r>
              <a:rPr lang="en-US" sz="2800" b="1" dirty="0">
                <a:solidFill>
                  <a:srgbClr val="0070C0"/>
                </a:solidFill>
                <a:latin typeface="+mj-lt"/>
              </a:rPr>
              <a:t> </a:t>
            </a:r>
            <a:r>
              <a:rPr lang="en-US" sz="2800" b="1" dirty="0" err="1">
                <a:solidFill>
                  <a:srgbClr val="0070C0"/>
                </a:solidFill>
                <a:latin typeface="+mj-lt"/>
              </a:rPr>
              <a:t>trang</a:t>
            </a:r>
            <a:r>
              <a:rPr lang="en-US" sz="2800" b="1" dirty="0">
                <a:solidFill>
                  <a:srgbClr val="0070C0"/>
                </a:solidFill>
                <a:latin typeface="+mj-lt"/>
              </a:rPr>
              <a:t> </a:t>
            </a:r>
            <a:r>
              <a:rPr lang="en-US" sz="2800" b="1" dirty="0" err="1">
                <a:solidFill>
                  <a:srgbClr val="0070C0"/>
                </a:solidFill>
                <a:latin typeface="+mj-lt"/>
              </a:rPr>
              <a:t>phục</a:t>
            </a:r>
            <a:r>
              <a:rPr lang="en-US" sz="2800" b="1" dirty="0">
                <a:solidFill>
                  <a:srgbClr val="0070C0"/>
                </a:solidFill>
                <a:latin typeface="+mj-lt"/>
              </a:rPr>
              <a:t> </a:t>
            </a:r>
            <a:r>
              <a:rPr lang="en-US" sz="2800" b="1" dirty="0" err="1">
                <a:solidFill>
                  <a:srgbClr val="0070C0"/>
                </a:solidFill>
                <a:latin typeface="+mj-lt"/>
              </a:rPr>
              <a:t>của</a:t>
            </a:r>
            <a:r>
              <a:rPr lang="en-US" sz="2800" b="1" dirty="0">
                <a:solidFill>
                  <a:srgbClr val="0070C0"/>
                </a:solidFill>
                <a:latin typeface="+mj-lt"/>
              </a:rPr>
              <a:t> </a:t>
            </a:r>
            <a:r>
              <a:rPr lang="en-US" sz="2800" b="1" dirty="0" err="1">
                <a:solidFill>
                  <a:srgbClr val="0070C0"/>
                </a:solidFill>
                <a:latin typeface="+mj-lt"/>
              </a:rPr>
              <a:t>công</a:t>
            </a:r>
            <a:r>
              <a:rPr lang="en-US" sz="2800" b="1" dirty="0">
                <a:solidFill>
                  <a:srgbClr val="0070C0"/>
                </a:solidFill>
                <a:latin typeface="+mj-lt"/>
              </a:rPr>
              <a:t> </a:t>
            </a:r>
            <a:r>
              <a:rPr lang="en-US" sz="2800" b="1" dirty="0" err="1">
                <a:solidFill>
                  <a:srgbClr val="0070C0"/>
                </a:solidFill>
                <a:latin typeface="+mj-lt"/>
              </a:rPr>
              <a:t>dân</a:t>
            </a:r>
            <a:r>
              <a:rPr lang="en-US" sz="2800" b="1" dirty="0">
                <a:solidFill>
                  <a:srgbClr val="0070C0"/>
                </a:solidFill>
                <a:latin typeface="+mj-lt"/>
              </a:rPr>
              <a:t> </a:t>
            </a:r>
            <a:r>
              <a:rPr lang="en-US" sz="2800" b="1" dirty="0" err="1">
                <a:solidFill>
                  <a:srgbClr val="0070C0"/>
                </a:solidFill>
                <a:latin typeface="+mj-lt"/>
              </a:rPr>
              <a:t>nước</a:t>
            </a:r>
            <a:r>
              <a:rPr lang="en-US" sz="2800" b="1" dirty="0">
                <a:solidFill>
                  <a:srgbClr val="0070C0"/>
                </a:solidFill>
                <a:latin typeface="+mj-lt"/>
              </a:rPr>
              <a:t> </a:t>
            </a:r>
            <a:r>
              <a:rPr lang="en-US" sz="2800" b="1" dirty="0" err="1">
                <a:solidFill>
                  <a:srgbClr val="0070C0"/>
                </a:solidFill>
                <a:latin typeface="+mj-lt"/>
              </a:rPr>
              <a:t>nào</a:t>
            </a:r>
            <a:r>
              <a:rPr lang="en-US" sz="2800" b="1" dirty="0">
                <a:solidFill>
                  <a:srgbClr val="0070C0"/>
                </a:solidFill>
                <a:latin typeface="+mj-lt"/>
              </a:rPr>
              <a:t>?</a:t>
            </a:r>
          </a:p>
        </p:txBody>
      </p:sp>
      <p:sp>
        <p:nvSpPr>
          <p:cNvPr id="9" name="Rounded Rectangle 8"/>
          <p:cNvSpPr/>
          <p:nvPr/>
        </p:nvSpPr>
        <p:spPr>
          <a:xfrm>
            <a:off x="1905000" y="-122422"/>
            <a:ext cx="7492621" cy="111302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dirty="0">
                <a:latin typeface="+mj-lt"/>
              </a:rPr>
              <a:t>I- KHỞI ĐỘNG</a:t>
            </a:r>
            <a:endParaRPr lang="en-GB" sz="4400" dirty="0">
              <a:latin typeface="+mj-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33400"/>
            <a:ext cx="2514600" cy="2514600"/>
          </a:xfrm>
          <a:prstGeom prst="rect">
            <a:avLst/>
          </a:prstGeom>
        </p:spPr>
      </p:pic>
      <p:sp>
        <p:nvSpPr>
          <p:cNvPr id="2" name="TextBox 1">
            <a:extLst>
              <a:ext uri="{FF2B5EF4-FFF2-40B4-BE49-F238E27FC236}">
                <a16:creationId xmlns:a16="http://schemas.microsoft.com/office/drawing/2014/main" id="{63CA819E-A24F-681B-80EF-CC8AAE83D607}"/>
              </a:ext>
            </a:extLst>
          </p:cNvPr>
          <p:cNvSpPr txBox="1"/>
          <p:nvPr/>
        </p:nvSpPr>
        <p:spPr>
          <a:xfrm>
            <a:off x="1676400" y="4953000"/>
            <a:ext cx="2057400" cy="477054"/>
          </a:xfrm>
          <a:prstGeom prst="rect">
            <a:avLst/>
          </a:prstGeom>
          <a:noFill/>
        </p:spPr>
        <p:txBody>
          <a:bodyPr wrap="square" rtlCol="0">
            <a:spAutoFit/>
          </a:bodyPr>
          <a:lstStyle/>
          <a:p>
            <a:pPr algn="ctr"/>
            <a:r>
              <a:rPr lang="en-US" sz="2500" dirty="0">
                <a:solidFill>
                  <a:srgbClr val="FF0000"/>
                </a:solidFill>
              </a:rPr>
              <a:t>Hanbok</a:t>
            </a:r>
          </a:p>
        </p:txBody>
      </p:sp>
      <p:sp>
        <p:nvSpPr>
          <p:cNvPr id="3" name="TextBox 2">
            <a:extLst>
              <a:ext uri="{FF2B5EF4-FFF2-40B4-BE49-F238E27FC236}">
                <a16:creationId xmlns:a16="http://schemas.microsoft.com/office/drawing/2014/main" id="{7C7BD9BC-CF33-F183-3FB0-1410F510F3C8}"/>
              </a:ext>
            </a:extLst>
          </p:cNvPr>
          <p:cNvSpPr txBox="1"/>
          <p:nvPr/>
        </p:nvSpPr>
        <p:spPr>
          <a:xfrm>
            <a:off x="6172200" y="4953000"/>
            <a:ext cx="1981200" cy="477054"/>
          </a:xfrm>
          <a:prstGeom prst="rect">
            <a:avLst/>
          </a:prstGeom>
          <a:noFill/>
        </p:spPr>
        <p:txBody>
          <a:bodyPr wrap="square" rtlCol="0">
            <a:spAutoFit/>
          </a:bodyPr>
          <a:lstStyle/>
          <a:p>
            <a:pPr algn="ctr"/>
            <a:r>
              <a:rPr lang="en-US" sz="2500" dirty="0">
                <a:solidFill>
                  <a:srgbClr val="FF0000"/>
                </a:solidFill>
              </a:rPr>
              <a:t>Kimono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76200" y="152400"/>
            <a:ext cx="11963400" cy="609600"/>
          </a:xfrm>
        </p:spPr>
        <p:txBody>
          <a:bodyPr>
            <a:normAutofit/>
          </a:bodyPr>
          <a:lstStyle/>
          <a:p>
            <a:r>
              <a:rPr lang="en-US" sz="3200" u="sng" dirty="0">
                <a:solidFill>
                  <a:srgbClr val="FF0000"/>
                </a:solidFill>
                <a:latin typeface="Times New Roman" panose="02020603050405020304" pitchFamily="18" charset="0"/>
                <a:cs typeface="Times New Roman" panose="02020603050405020304" pitchFamily="18" charset="0"/>
              </a:rPr>
              <a:t>2. </a:t>
            </a:r>
            <a:r>
              <a:rPr lang="en-US" sz="3200" u="sng" dirty="0" err="1">
                <a:solidFill>
                  <a:srgbClr val="FF0000"/>
                </a:solidFill>
                <a:latin typeface="Times New Roman" panose="02020603050405020304" pitchFamily="18" charset="0"/>
                <a:cs typeface="Times New Roman" panose="02020603050405020304" pitchFamily="18" charset="0"/>
              </a:rPr>
              <a:t>Căn</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cứ</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xác</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định</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công</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dân</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nước</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Cộng</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hòa</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xã</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hội</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chủ</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nghĩa</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Việt</a:t>
            </a:r>
            <a:r>
              <a:rPr lang="en-US" sz="3200" u="sng" dirty="0">
                <a:solidFill>
                  <a:srgbClr val="FF0000"/>
                </a:solidFill>
                <a:latin typeface="Times New Roman" panose="02020603050405020304" pitchFamily="18" charset="0"/>
                <a:cs typeface="Times New Roman" panose="02020603050405020304" pitchFamily="18" charset="0"/>
              </a:rPr>
              <a:t> Nam</a:t>
            </a:r>
          </a:p>
        </p:txBody>
      </p:sp>
      <p:sp>
        <p:nvSpPr>
          <p:cNvPr id="3" name="Content Placeholder 2"/>
          <p:cNvSpPr>
            <a:spLocks noGrp="1"/>
          </p:cNvSpPr>
          <p:nvPr>
            <p:ph sz="half" idx="1"/>
          </p:nvPr>
        </p:nvSpPr>
        <p:spPr>
          <a:xfrm>
            <a:off x="381000" y="830262"/>
            <a:ext cx="11353800" cy="4351338"/>
          </a:xfrm>
        </p:spPr>
        <p:txBody>
          <a:bodyPr>
            <a:normAutofit/>
          </a:bodyPr>
          <a:lstStyle/>
          <a:p>
            <a:pPr>
              <a:buFontTx/>
              <a:buChar char="-"/>
            </a:pP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quốc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tịch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p>
          <a:p>
            <a:pPr>
              <a:buFontTx/>
              <a:buChar char="-"/>
            </a:pPr>
            <a:r>
              <a:rPr lang="vi-VN" sz="2500" dirty="0">
                <a:latin typeface="Times New Roman" panose="02020603050405020304" pitchFamily="18" charset="0"/>
                <a:cs typeface="Times New Roman" panose="02020603050405020304" pitchFamily="18" charset="0"/>
              </a:rPr>
              <a:t>Người có quốc tịch Việt Nam là người thuộc một trong các trường hợp sau đây:</a:t>
            </a:r>
            <a:endParaRPr lang="en-US" sz="2500" dirty="0">
              <a:latin typeface="Times New Roman" panose="02020603050405020304" pitchFamily="18" charset="0"/>
              <a:cs typeface="Times New Roman" panose="02020603050405020304" pitchFamily="18" charset="0"/>
            </a:endParaRPr>
          </a:p>
          <a:p>
            <a:pPr marL="0" indent="0">
              <a:buNone/>
            </a:pP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cha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mẹ</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p>
          <a:p>
            <a:pPr marL="0" indent="0">
              <a:buNone/>
            </a:pPr>
            <a:endParaRPr lang="en-GB" sz="25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29296"/>
            <a:ext cx="10058400" cy="2935101"/>
          </a:xfrm>
          <a:prstGeom prst="rect">
            <a:avLst/>
          </a:prstGeom>
        </p:spPr>
      </p:pic>
    </p:spTree>
    <p:custDataLst>
      <p:tags r:id="rId1"/>
    </p:custDataLst>
  </p:cSld>
  <p:clrMapOvr>
    <a:masterClrMapping/>
  </p:clrMapOvr>
  <p:transition spd="slow" advTm="1049">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52400" y="10886"/>
            <a:ext cx="12268200" cy="4351338"/>
          </a:xfrm>
        </p:spPr>
        <p:txBody>
          <a:bodyPr>
            <a:normAutofit/>
          </a:bodyPr>
          <a:lstStyle/>
          <a:p>
            <a:pPr marL="0" indent="0">
              <a:buNone/>
            </a:pPr>
            <a:r>
              <a:rPr lang="vi-VN" sz="2500" dirty="0">
                <a:latin typeface="Times New Roman" panose="02020603050405020304" pitchFamily="18" charset="0"/>
                <a:cs typeface="Times New Roman" panose="02020603050405020304" pitchFamily="18" charset="0"/>
              </a:rPr>
              <a:t>+ Khi sinh ra có cha hoặc mẹ là công dân Việt Nam, còn người kia là công dân nước ngoài, nếu có sự thoả thuận bằng văn bản của cha mẹ vào thời điểm đăng kí khai sinh cho con.</a:t>
            </a:r>
          </a:p>
          <a:p>
            <a:pPr marL="0" indent="0">
              <a:buNone/>
            </a:pPr>
            <a:r>
              <a:rPr lang="vi-VN" sz="2500" dirty="0">
                <a:latin typeface="Times New Roman" panose="02020603050405020304" pitchFamily="18" charset="0"/>
                <a:cs typeface="Times New Roman" panose="02020603050405020304" pitchFamily="18" charset="0"/>
              </a:rPr>
              <a:t>+ Sinh ra trên lãnh thổ Việt Nam mà cha mẹ không thoả thuận được việc lựa chọn quốc tịch cho con.</a:t>
            </a:r>
          </a:p>
          <a:p>
            <a:pPr marL="0" indent="0">
              <a:buNone/>
            </a:pPr>
            <a:r>
              <a:rPr lang="vi-VN" sz="2500" dirty="0">
                <a:latin typeface="Times New Roman" panose="02020603050405020304" pitchFamily="18" charset="0"/>
                <a:cs typeface="Times New Roman" panose="02020603050405020304" pitchFamily="18" charset="0"/>
              </a:rPr>
              <a:t>+ Sinh ra trên lãnh thổ Việt Nam mà khi sinh ra có cha mẹ đều là người không quốc tịch, nhưng có nơi thường trú tại Việt Nam.</a:t>
            </a:r>
          </a:p>
          <a:p>
            <a:pPr marL="0" indent="0">
              <a:buNone/>
            </a:pPr>
            <a:endParaRPr lang="en-US" sz="25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00400"/>
            <a:ext cx="11582400" cy="2962275"/>
          </a:xfrm>
          <a:prstGeom prst="rect">
            <a:avLst/>
          </a:prstGeom>
        </p:spPr>
      </p:pic>
    </p:spTree>
    <p:extLst>
      <p:ext uri="{BB962C8B-B14F-4D97-AF65-F5344CB8AC3E}">
        <p14:creationId xmlns:p14="http://schemas.microsoft.com/office/powerpoint/2010/main" val="69957086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76200"/>
            <a:ext cx="11353800" cy="5257800"/>
          </a:xfrm>
        </p:spPr>
        <p:txBody>
          <a:bodyPr>
            <a:normAutofit/>
          </a:bodyPr>
          <a:lstStyle/>
          <a:p>
            <a:pPr marL="0" indent="0">
              <a:buNone/>
            </a:pPr>
            <a:r>
              <a:rPr lang="vi-VN" sz="2500" dirty="0">
                <a:latin typeface="+mj-lt"/>
              </a:rPr>
              <a:t>+ Sinh ra trên lãnh thổ Việt Nam mà khi sinh ra có mẹ là người không quốc tịch, nhưng có nơi thường trú ở Việt Nam, còn cha không rõ là ai.</a:t>
            </a:r>
            <a:endParaRPr lang="en-US" sz="2500" dirty="0">
              <a:latin typeface="+mj-lt"/>
            </a:endParaRPr>
          </a:p>
          <a:p>
            <a:pPr marL="0" indent="0">
              <a:buNone/>
            </a:pPr>
            <a:endParaRPr lang="en-US" sz="2500" dirty="0">
              <a:latin typeface="+mj-lt"/>
            </a:endParaRPr>
          </a:p>
          <a:p>
            <a:pPr marL="0" indent="0">
              <a:buNone/>
            </a:pPr>
            <a:endParaRPr lang="en-US" sz="2500" dirty="0">
              <a:latin typeface="+mj-lt"/>
            </a:endParaRPr>
          </a:p>
          <a:p>
            <a:pPr marL="0" indent="0">
              <a:buNone/>
            </a:pPr>
            <a:endParaRPr lang="en-US" sz="2500" dirty="0">
              <a:latin typeface="+mj-lt"/>
            </a:endParaRPr>
          </a:p>
          <a:p>
            <a:pPr marL="0" indent="0">
              <a:buNone/>
            </a:pPr>
            <a:endParaRPr lang="en-US" sz="2500" dirty="0">
              <a:latin typeface="+mj-lt"/>
            </a:endParaRPr>
          </a:p>
          <a:p>
            <a:pPr marL="0" indent="0">
              <a:buNone/>
            </a:pPr>
            <a:r>
              <a:rPr lang="vi-VN" sz="2500" dirty="0">
                <a:latin typeface="+mj-lt"/>
              </a:rPr>
              <a:t>+ Trẻ sơ sinh bị bỏ rơi, trẻ em được tìm thấy trên lãnh thổ Việt Nam mà không rõ cha mẹ là ai.</a:t>
            </a:r>
            <a:endParaRPr lang="en-US" sz="2500" dirty="0">
              <a:latin typeface="+mj-lt"/>
            </a:endParaRPr>
          </a:p>
          <a:p>
            <a:pPr marL="0" indent="0">
              <a:buNone/>
            </a:pPr>
            <a:endParaRPr lang="en-US" sz="25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14400"/>
            <a:ext cx="11125200" cy="22676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400550"/>
            <a:ext cx="11582400" cy="2457450"/>
          </a:xfrm>
          <a:prstGeom prst="rect">
            <a:avLst/>
          </a:prstGeom>
        </p:spPr>
      </p:pic>
    </p:spTree>
    <p:extLst>
      <p:ext uri="{BB962C8B-B14F-4D97-AF65-F5344CB8AC3E}">
        <p14:creationId xmlns:p14="http://schemas.microsoft.com/office/powerpoint/2010/main" val="250111988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0" y="28557"/>
            <a:ext cx="12039600" cy="685800"/>
          </a:xfrm>
          <a:solidFill>
            <a:schemeClr val="accent2">
              <a:lumMod val="60000"/>
              <a:lumOff val="40000"/>
            </a:schemeClr>
          </a:solidFill>
        </p:spPr>
        <p:txBody>
          <a:bodyPr>
            <a:normAutofit fontScale="90000"/>
          </a:bodyPr>
          <a:lstStyle/>
          <a:p>
            <a:r>
              <a:rPr lang="en-US" sz="4400" dirty="0">
                <a:latin typeface="+mj-lt"/>
              </a:rPr>
              <a:t>                                   </a:t>
            </a:r>
            <a:r>
              <a:rPr lang="en-US" sz="4400" dirty="0">
                <a:latin typeface="Times New Roman" panose="02020603050405020304" pitchFamily="18" charset="0"/>
                <a:cs typeface="Times New Roman" panose="02020603050405020304" pitchFamily="18" charset="0"/>
              </a:rPr>
              <a:t>III. LUYỆN TẬP</a:t>
            </a:r>
          </a:p>
        </p:txBody>
      </p:sp>
      <p:sp>
        <p:nvSpPr>
          <p:cNvPr id="3" name="Chỗ dành sẵn cho Văn bản 2"/>
          <p:cNvSpPr>
            <a:spLocks noGrp="1"/>
          </p:cNvSpPr>
          <p:nvPr>
            <p:ph type="body" idx="1"/>
          </p:nvPr>
        </p:nvSpPr>
        <p:spPr>
          <a:xfrm>
            <a:off x="152400" y="516990"/>
            <a:ext cx="11887200" cy="1447800"/>
          </a:xfrm>
        </p:spPr>
        <p:txBody>
          <a:bodyPr>
            <a:normAutofit/>
          </a:bodyPr>
          <a:lstStyle/>
          <a:p>
            <a:r>
              <a:rPr lang="en-GB" sz="2800" b="0" dirty="0" err="1">
                <a:solidFill>
                  <a:srgbClr val="FF0000"/>
                </a:solidFill>
                <a:latin typeface="Times New Roman" panose="02020603050405020304" pitchFamily="18" charset="0"/>
                <a:cs typeface="Times New Roman" panose="02020603050405020304" pitchFamily="18" charset="0"/>
              </a:rPr>
              <a:t>Bài</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tập</a:t>
            </a:r>
            <a:r>
              <a:rPr lang="en-GB" sz="2800" b="0" dirty="0">
                <a:solidFill>
                  <a:srgbClr val="FF0000"/>
                </a:solidFill>
                <a:latin typeface="Times New Roman" panose="02020603050405020304" pitchFamily="18" charset="0"/>
                <a:cs typeface="Times New Roman" panose="02020603050405020304" pitchFamily="18" charset="0"/>
              </a:rPr>
              <a:t> 1. </a:t>
            </a:r>
            <a:r>
              <a:rPr lang="en-GB" sz="2800" b="0" dirty="0" err="1">
                <a:solidFill>
                  <a:srgbClr val="FF0000"/>
                </a:solidFill>
                <a:latin typeface="Times New Roman" panose="02020603050405020304" pitchFamily="18" charset="0"/>
                <a:cs typeface="Times New Roman" panose="02020603050405020304" pitchFamily="18" charset="0"/>
              </a:rPr>
              <a:t>Quan</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sát</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các</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mẫu</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giấy</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dưới</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đây</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và</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nêu</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quốc</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tịch</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của</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một</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công</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dân</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được</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ghi</a:t>
            </a:r>
            <a:r>
              <a:rPr lang="en-GB" sz="2800" b="0" dirty="0">
                <a:solidFill>
                  <a:srgbClr val="FF0000"/>
                </a:solidFill>
                <a:latin typeface="Times New Roman" panose="02020603050405020304" pitchFamily="18" charset="0"/>
                <a:cs typeface="Times New Roman" panose="02020603050405020304" pitchFamily="18" charset="0"/>
              </a:rPr>
              <a:t> ở </a:t>
            </a:r>
            <a:r>
              <a:rPr lang="en-GB" sz="2800" b="0" dirty="0" err="1">
                <a:solidFill>
                  <a:srgbClr val="FF0000"/>
                </a:solidFill>
                <a:latin typeface="Times New Roman" panose="02020603050405020304" pitchFamily="18" charset="0"/>
                <a:cs typeface="Times New Roman" panose="02020603050405020304" pitchFamily="18" charset="0"/>
              </a:rPr>
              <a:t>tờ</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giấy</a:t>
            </a:r>
            <a:r>
              <a:rPr lang="en-GB" sz="2800" b="0" dirty="0">
                <a:solidFill>
                  <a:srgbClr val="FF0000"/>
                </a:solidFill>
                <a:latin typeface="Times New Roman" panose="02020603050405020304" pitchFamily="18" charset="0"/>
                <a:cs typeface="Times New Roman" panose="02020603050405020304" pitchFamily="18" charset="0"/>
              </a:rPr>
              <a:t> </a:t>
            </a:r>
            <a:r>
              <a:rPr lang="en-GB" sz="2800" b="0" dirty="0" err="1">
                <a:solidFill>
                  <a:srgbClr val="FF0000"/>
                </a:solidFill>
                <a:latin typeface="Times New Roman" panose="02020603050405020304" pitchFamily="18" charset="0"/>
                <a:cs typeface="Times New Roman" panose="02020603050405020304" pitchFamily="18" charset="0"/>
              </a:rPr>
              <a:t>nào</a:t>
            </a:r>
            <a:r>
              <a:rPr lang="en-GB" sz="2800" b="0" dirty="0">
                <a:solidFill>
                  <a:srgbClr val="FF0000"/>
                </a:solidFill>
                <a:latin typeface="Times New Roman" panose="02020603050405020304" pitchFamily="18" charset="0"/>
                <a:cs typeface="Times New Roman" panose="02020603050405020304" pitchFamily="18" charset="0"/>
              </a:rPr>
              <a:t>?</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73845" y="1567378"/>
            <a:ext cx="4389438" cy="2589768"/>
          </a:xfrm>
          <a:prstGeom prst="rect">
            <a:avLst/>
          </a:prstGeom>
        </p:spPr>
      </p:pic>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825674" y="1524000"/>
            <a:ext cx="4533582" cy="26765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355" y="4200525"/>
            <a:ext cx="4555928" cy="271265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674" y="4315537"/>
            <a:ext cx="4533582" cy="25424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3715">
        <p:fade/>
      </p:transition>
    </mc:Choice>
    <mc:Fallback xmlns="">
      <p:transition spd="med" advTm="437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4880" y="0"/>
            <a:ext cx="9337720" cy="990600"/>
          </a:xfrm>
        </p:spPr>
        <p:txBody>
          <a:bodyPr>
            <a:normAutofit/>
          </a:bodyPr>
          <a:lstStyle/>
          <a:p>
            <a:r>
              <a:rPr lang="en-US"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Xử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huống</a:t>
            </a:r>
            <a:endParaRPr lang="en-US" sz="36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76200" y="990600"/>
            <a:ext cx="12303080" cy="239251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sz="3200" b="1" i="1" u="sng" dirty="0">
                <a:latin typeface="Times New Roman" panose="02020603050405020304" pitchFamily="18" charset="0"/>
                <a:cs typeface="Times New Roman" panose="02020603050405020304" pitchFamily="18" charset="0"/>
              </a:rPr>
              <a:t>* </a:t>
            </a:r>
            <a:r>
              <a:rPr lang="en-GB" sz="3200" b="1" i="1" u="sng" dirty="0" err="1">
                <a:latin typeface="Times New Roman" panose="02020603050405020304" pitchFamily="18" charset="0"/>
                <a:cs typeface="Times New Roman" panose="02020603050405020304" pitchFamily="18" charset="0"/>
              </a:rPr>
              <a:t>Tình</a:t>
            </a:r>
            <a:r>
              <a:rPr lang="en-GB" sz="3200" b="1" i="1" u="sng" dirty="0">
                <a:latin typeface="Times New Roman" panose="02020603050405020304" pitchFamily="18" charset="0"/>
                <a:cs typeface="Times New Roman" panose="02020603050405020304" pitchFamily="18" charset="0"/>
              </a:rPr>
              <a:t> </a:t>
            </a:r>
            <a:r>
              <a:rPr lang="en-GB" sz="3200" b="1" i="1" u="sng" dirty="0" err="1">
                <a:latin typeface="Times New Roman" panose="02020603050405020304" pitchFamily="18" charset="0"/>
                <a:cs typeface="Times New Roman" panose="02020603050405020304" pitchFamily="18" charset="0"/>
              </a:rPr>
              <a:t>huống</a:t>
            </a:r>
            <a:r>
              <a:rPr lang="en-GB" sz="3200" b="1" i="1" u="sng" dirty="0">
                <a:latin typeface="Times New Roman" panose="02020603050405020304" pitchFamily="18" charset="0"/>
                <a:cs typeface="Times New Roman" panose="02020603050405020304" pitchFamily="18" charset="0"/>
              </a:rPr>
              <a:t> 1: </a:t>
            </a:r>
            <a:r>
              <a:rPr lang="en-GB" sz="3200" dirty="0" err="1">
                <a:latin typeface="Times New Roman" panose="02020603050405020304" pitchFamily="18" charset="0"/>
                <a:cs typeface="Times New Roman" panose="02020603050405020304" pitchFamily="18" charset="0"/>
              </a:rPr>
              <a:t>Bố</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mẹ</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Hùng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Nam </a:t>
            </a:r>
            <a:r>
              <a:rPr lang="en-GB" sz="3200" dirty="0" err="1">
                <a:latin typeface="Times New Roman" panose="02020603050405020304" pitchFamily="18" charset="0"/>
                <a:cs typeface="Times New Roman" panose="02020603050405020304" pitchFamily="18" charset="0"/>
              </a:rPr>
              <a:t>sinh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Hùng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sinh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lớn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lên</a:t>
            </a:r>
            <a:r>
              <a:rPr lang="en-GB" sz="3200" dirty="0">
                <a:latin typeface="Times New Roman" panose="02020603050405020304" pitchFamily="18" charset="0"/>
                <a:cs typeface="Times New Roman" panose="02020603050405020304" pitchFamily="18" charset="0"/>
              </a:rPr>
              <a:t> ở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nam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nói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Hùng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gốc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Hoa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dân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Việt</a:t>
            </a:r>
            <a:r>
              <a:rPr lang="en-GB" sz="3200" dirty="0">
                <a:latin typeface="Times New Roman" panose="02020603050405020304" pitchFamily="18" charset="0"/>
                <a:cs typeface="Times New Roman" panose="02020603050405020304" pitchFamily="18" charset="0"/>
              </a:rPr>
              <a:t> Nam.</a:t>
            </a:r>
          </a:p>
          <a:p>
            <a:r>
              <a:rPr lang="en-GB" sz="3200" i="1" dirty="0">
                <a:solidFill>
                  <a:srgbClr val="FF0000"/>
                </a:solidFill>
                <a:latin typeface="Times New Roman" panose="02020603050405020304" pitchFamily="18" charset="0"/>
                <a:cs typeface="Times New Roman" panose="02020603050405020304" pitchFamily="18" charset="0"/>
              </a:rPr>
              <a:t>?Theo </a:t>
            </a:r>
            <a:r>
              <a:rPr lang="en-GB" sz="3200" i="1" dirty="0" err="1">
                <a:solidFill>
                  <a:srgbClr val="FF0000"/>
                </a:solidFill>
                <a:latin typeface="Times New Roman" panose="02020603050405020304" pitchFamily="18" charset="0"/>
                <a:cs typeface="Times New Roman" panose="02020603050405020304" pitchFamily="18" charset="0"/>
              </a:rPr>
              <a:t>em</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Hùng</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có</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phải</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là</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công</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dân</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Việt</a:t>
            </a:r>
            <a:r>
              <a:rPr lang="en-GB" sz="3200" i="1" dirty="0">
                <a:solidFill>
                  <a:srgbClr val="FF0000"/>
                </a:solidFill>
                <a:latin typeface="Times New Roman" panose="02020603050405020304" pitchFamily="18" charset="0"/>
                <a:cs typeface="Times New Roman" panose="02020603050405020304" pitchFamily="18" charset="0"/>
              </a:rPr>
              <a:t> Nam </a:t>
            </a:r>
            <a:r>
              <a:rPr lang="en-GB" sz="3200" i="1" dirty="0" err="1">
                <a:solidFill>
                  <a:srgbClr val="FF0000"/>
                </a:solidFill>
                <a:latin typeface="Times New Roman" panose="02020603050405020304" pitchFamily="18" charset="0"/>
                <a:cs typeface="Times New Roman" panose="02020603050405020304" pitchFamily="18" charset="0"/>
              </a:rPr>
              <a:t>không</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Giải</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thích</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vì</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sao</a:t>
            </a:r>
            <a:r>
              <a:rPr lang="en-GB" sz="3200" i="1" dirty="0">
                <a:solidFill>
                  <a:srgbClr val="FF000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20660" y="3383119"/>
            <a:ext cx="12192000" cy="24384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GB" sz="2900" b="1" i="1" u="sng" dirty="0" err="1">
                <a:latin typeface="Times New Roman" panose="02020603050405020304" pitchFamily="18" charset="0"/>
                <a:cs typeface="Times New Roman" panose="02020603050405020304" pitchFamily="18" charset="0"/>
              </a:rPr>
              <a:t>Tình</a:t>
            </a:r>
            <a:r>
              <a:rPr lang="en-GB" sz="2900" b="1" i="1" u="sng" dirty="0">
                <a:latin typeface="Times New Roman" panose="02020603050405020304" pitchFamily="18" charset="0"/>
                <a:cs typeface="Times New Roman" panose="02020603050405020304" pitchFamily="18" charset="0"/>
              </a:rPr>
              <a:t> </a:t>
            </a:r>
            <a:r>
              <a:rPr lang="en-GB" sz="2900" b="1" i="1" u="sng" dirty="0" err="1">
                <a:latin typeface="Times New Roman" panose="02020603050405020304" pitchFamily="18" charset="0"/>
                <a:cs typeface="Times New Roman" panose="02020603050405020304" pitchFamily="18" charset="0"/>
              </a:rPr>
              <a:t>huống</a:t>
            </a:r>
            <a:r>
              <a:rPr lang="en-GB" sz="2900" b="1" i="1" u="sng" dirty="0">
                <a:latin typeface="Times New Roman" panose="02020603050405020304" pitchFamily="18" charset="0"/>
                <a:cs typeface="Times New Roman" panose="02020603050405020304" pitchFamily="18" charset="0"/>
              </a:rPr>
              <a:t> 2: </a:t>
            </a:r>
            <a:r>
              <a:rPr lang="en-GB" sz="2900" dirty="0" err="1">
                <a:latin typeface="Times New Roman" panose="02020603050405020304" pitchFamily="18" charset="0"/>
                <a:cs typeface="Times New Roman" panose="02020603050405020304" pitchFamily="18" charset="0"/>
              </a:rPr>
              <a:t>Bố</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của</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Lân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Việt</a:t>
            </a:r>
            <a:r>
              <a:rPr lang="en-GB" sz="2900" dirty="0">
                <a:latin typeface="Times New Roman" panose="02020603050405020304" pitchFamily="18" charset="0"/>
                <a:cs typeface="Times New Roman" panose="02020603050405020304" pitchFamily="18" charset="0"/>
              </a:rPr>
              <a:t> Nam, </a:t>
            </a:r>
            <a:r>
              <a:rPr lang="en-GB" sz="2900" dirty="0" err="1">
                <a:latin typeface="Times New Roman" panose="02020603050405020304" pitchFamily="18" charset="0"/>
                <a:cs typeface="Times New Roman" panose="02020603050405020304" pitchFamily="18" charset="0"/>
              </a:rPr>
              <a:t>mẹ</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Lân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Đức</a:t>
            </a:r>
            <a:r>
              <a:rPr lang="en-GB" sz="2900" dirty="0">
                <a:latin typeface="Times New Roman" panose="02020603050405020304" pitchFamily="18" charset="0"/>
                <a:cs typeface="Times New Roman" panose="02020603050405020304" pitchFamily="18" charset="0"/>
              </a:rPr>
              <a:t> , </a:t>
            </a:r>
            <a:r>
              <a:rPr lang="en-GB" sz="2900" dirty="0" err="1">
                <a:latin typeface="Times New Roman" panose="02020603050405020304" pitchFamily="18" charset="0"/>
                <a:cs typeface="Times New Roman" panose="02020603050405020304" pitchFamily="18" charset="0"/>
              </a:rPr>
              <a:t>Lân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sinh</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ra</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và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lớn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lên</a:t>
            </a:r>
            <a:r>
              <a:rPr lang="en-GB" sz="2900" dirty="0">
                <a:latin typeface="Times New Roman" panose="02020603050405020304" pitchFamily="18" charset="0"/>
                <a:cs typeface="Times New Roman" panose="02020603050405020304" pitchFamily="18" charset="0"/>
              </a:rPr>
              <a:t> ở </a:t>
            </a:r>
            <a:r>
              <a:rPr lang="en-GB" sz="2900" dirty="0" err="1">
                <a:latin typeface="Times New Roman" panose="02020603050405020304" pitchFamily="18" charset="0"/>
                <a:cs typeface="Times New Roman" panose="02020603050405020304" pitchFamily="18" charset="0"/>
              </a:rPr>
              <a:t>Việt</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nam</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nhìn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khuôn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mặt</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Lân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có</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nhiều</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nét</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giống</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Châu</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Âu</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Các</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bạn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trong</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lớp</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băn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khoăn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không</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biết</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Lân</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là</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người</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nước</a:t>
            </a:r>
            <a:r>
              <a:rPr lang="en-GB" sz="2900" dirty="0">
                <a:latin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cs typeface="Times New Roman" panose="02020603050405020304" pitchFamily="18" charset="0"/>
              </a:rPr>
              <a:t>nào</a:t>
            </a:r>
            <a:r>
              <a:rPr lang="en-GB" sz="2900" dirty="0">
                <a:latin typeface="Times New Roman" panose="02020603050405020304" pitchFamily="18" charset="0"/>
                <a:cs typeface="Times New Roman" panose="02020603050405020304" pitchFamily="18" charset="0"/>
              </a:rPr>
              <a:t>?</a:t>
            </a:r>
          </a:p>
          <a:p>
            <a:r>
              <a:rPr lang="en-GB" sz="2900" i="1" dirty="0">
                <a:solidFill>
                  <a:srgbClr val="FF0000"/>
                </a:solidFill>
                <a:latin typeface="Times New Roman" panose="02020603050405020304" pitchFamily="18" charset="0"/>
                <a:cs typeface="Times New Roman" panose="02020603050405020304" pitchFamily="18" charset="0"/>
              </a:rPr>
              <a:t>?Theo </a:t>
            </a:r>
            <a:r>
              <a:rPr lang="en-GB" sz="2900" i="1" dirty="0" err="1">
                <a:solidFill>
                  <a:srgbClr val="FF0000"/>
                </a:solidFill>
                <a:latin typeface="Times New Roman" panose="02020603050405020304" pitchFamily="18" charset="0"/>
                <a:cs typeface="Times New Roman" panose="02020603050405020304" pitchFamily="18" charset="0"/>
              </a:rPr>
              <a:t>em</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Lân</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có</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phải</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công</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dân</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Việt</a:t>
            </a:r>
            <a:r>
              <a:rPr lang="en-GB" sz="2900" i="1" dirty="0">
                <a:solidFill>
                  <a:srgbClr val="FF0000"/>
                </a:solidFill>
                <a:latin typeface="Times New Roman" panose="02020603050405020304" pitchFamily="18" charset="0"/>
                <a:cs typeface="Times New Roman" panose="02020603050405020304" pitchFamily="18" charset="0"/>
              </a:rPr>
              <a:t> Nam </a:t>
            </a:r>
            <a:r>
              <a:rPr lang="en-GB" sz="2900" i="1" dirty="0" err="1">
                <a:solidFill>
                  <a:srgbClr val="FF0000"/>
                </a:solidFill>
                <a:latin typeface="Times New Roman" panose="02020603050405020304" pitchFamily="18" charset="0"/>
                <a:cs typeface="Times New Roman" panose="02020603050405020304" pitchFamily="18" charset="0"/>
              </a:rPr>
              <a:t>không</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Giải</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thích</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vì</a:t>
            </a:r>
            <a:r>
              <a:rPr lang="en-GB" sz="2900" i="1" dirty="0">
                <a:solidFill>
                  <a:srgbClr val="FF0000"/>
                </a:solidFill>
                <a:latin typeface="Times New Roman" panose="02020603050405020304" pitchFamily="18" charset="0"/>
                <a:cs typeface="Times New Roman" panose="02020603050405020304" pitchFamily="18" charset="0"/>
              </a:rPr>
              <a:t> </a:t>
            </a:r>
            <a:r>
              <a:rPr lang="en-GB" sz="2900" i="1" dirty="0" err="1">
                <a:solidFill>
                  <a:srgbClr val="FF0000"/>
                </a:solidFill>
                <a:latin typeface="Times New Roman" panose="02020603050405020304" pitchFamily="18" charset="0"/>
                <a:cs typeface="Times New Roman" panose="02020603050405020304" pitchFamily="18" charset="0"/>
              </a:rPr>
              <a:t>sao</a:t>
            </a:r>
            <a:r>
              <a:rPr lang="en-GB" sz="2900" i="1" dirty="0">
                <a:solidFill>
                  <a:srgbClr val="FF0000"/>
                </a:solidFill>
                <a:latin typeface="Times New Roman" panose="02020603050405020304" pitchFamily="18" charset="0"/>
                <a:cs typeface="Times New Roman" panose="02020603050405020304" pitchFamily="18" charset="0"/>
              </a:rPr>
              <a:t>.</a:t>
            </a:r>
          </a:p>
          <a:p>
            <a:endParaRPr lang="en-GB" sz="2800" i="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23784">
        <p:fade/>
      </p:transition>
    </mc:Choice>
    <mc:Fallback xmlns="">
      <p:transition spd="med" advTm="123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BC3D5D-9881-10E7-6D86-C11740D59EBB}"/>
              </a:ext>
            </a:extLst>
          </p:cNvPr>
          <p:cNvSpPr txBox="1"/>
          <p:nvPr/>
        </p:nvSpPr>
        <p:spPr>
          <a:xfrm>
            <a:off x="0" y="381000"/>
            <a:ext cx="11734800" cy="3483582"/>
          </a:xfrm>
          <a:prstGeom prst="rect">
            <a:avLst/>
          </a:prstGeom>
          <a:solidFill>
            <a:schemeClr val="accent4">
              <a:lumMod val="60000"/>
              <a:lumOff val="40000"/>
            </a:schemeClr>
          </a:solidFill>
        </p:spPr>
        <p:txBody>
          <a:bodyPr wrap="square">
            <a:spAutoFit/>
          </a:bodyPr>
          <a:lstStyle/>
          <a:p>
            <a:pPr algn="just">
              <a:lnSpc>
                <a:spcPct val="150000"/>
              </a:lnSpc>
            </a:pPr>
            <a:r>
              <a:rPr lang="vi-VN" sz="2500" dirty="0"/>
              <a:t>- Tình huống 1: Theo em Hùng không phải là công dân nước Việt Nam vì bố mẹ Hùng có quốc tịch nước Nga, bố mẹ Hùng chỉ sang Việt Nam để làm ăn chứ không mang quốc tịch Việt Nam.</a:t>
            </a:r>
            <a:endParaRPr lang="en-US" sz="2500" dirty="0"/>
          </a:p>
          <a:p>
            <a:pPr algn="just">
              <a:lnSpc>
                <a:spcPct val="150000"/>
              </a:lnSpc>
            </a:pPr>
            <a:r>
              <a:rPr lang="vi-VN" sz="2500" dirty="0"/>
              <a:t>- Tình huống 2: Theo em, Lân là người có quốc tịch Việt Nam, vì bố Lân là người Việt Nam, Lân sinh ra và lớn lên tại Việt Nam và gia đình Lân cũng đã sinh sống tại Việt Nam.</a:t>
            </a:r>
            <a:endParaRPr lang="en-US" sz="2500" dirty="0"/>
          </a:p>
        </p:txBody>
      </p:sp>
    </p:spTree>
    <p:extLst>
      <p:ext uri="{BB962C8B-B14F-4D97-AF65-F5344CB8AC3E}">
        <p14:creationId xmlns:p14="http://schemas.microsoft.com/office/powerpoint/2010/main" val="395200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762000"/>
            <a:ext cx="9829800" cy="1447800"/>
          </a:xfrm>
        </p:spPr>
        <p:txBody>
          <a:bodyPr/>
          <a:lstStyle/>
          <a:p>
            <a:r>
              <a:rPr lang="en-US" dirty="0">
                <a:latin typeface="Times New Roman" panose="02020603050405020304" pitchFamily="18" charset="0"/>
                <a:cs typeface="Times New Roman" panose="02020603050405020304" pitchFamily="18" charset="0"/>
              </a:rPr>
              <a:t>                                IV. VẬN DỤNG</a:t>
            </a:r>
          </a:p>
        </p:txBody>
      </p:sp>
      <p:sp>
        <p:nvSpPr>
          <p:cNvPr id="11" name="Rounded Rectangle 10"/>
          <p:cNvSpPr/>
          <p:nvPr/>
        </p:nvSpPr>
        <p:spPr>
          <a:xfrm>
            <a:off x="2" y="685800"/>
            <a:ext cx="5791198" cy="1143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800" dirty="0" err="1">
                <a:latin typeface="Times New Roman" panose="02020603050405020304" pitchFamily="18" charset="0"/>
                <a:cs typeface="Times New Roman" panose="02020603050405020304" pitchFamily="18" charset="0"/>
              </a:rPr>
              <a:t>Bài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 1:  </a:t>
            </a:r>
            <a:r>
              <a:rPr lang="en-GB" sz="2800" dirty="0" err="1">
                <a:latin typeface="Times New Roman" panose="02020603050405020304" pitchFamily="18" charset="0"/>
                <a:cs typeface="Times New Roman" panose="02020603050405020304" pitchFamily="18" charset="0"/>
              </a:rPr>
              <a:t>Em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hãy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vẽ</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bức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tranh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lòng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tộc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Việt</a:t>
            </a:r>
            <a:r>
              <a:rPr lang="en-GB" sz="2800" dirty="0">
                <a:latin typeface="Times New Roman" panose="02020603050405020304" pitchFamily="18" charset="0"/>
                <a:cs typeface="Times New Roman" panose="02020603050405020304" pitchFamily="18" charset="0"/>
              </a:rPr>
              <a:t> Nam</a:t>
            </a:r>
          </a:p>
        </p:txBody>
      </p:sp>
      <p:sp>
        <p:nvSpPr>
          <p:cNvPr id="13" name="Rounded Rectangle 12"/>
          <p:cNvSpPr/>
          <p:nvPr/>
        </p:nvSpPr>
        <p:spPr>
          <a:xfrm>
            <a:off x="6019800" y="609600"/>
            <a:ext cx="6172200" cy="119558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endParaRPr lang="en-GB" sz="2200" dirty="0">
              <a:latin typeface="+mj-lt"/>
            </a:endParaRPr>
          </a:p>
          <a:p>
            <a:pPr algn="just"/>
            <a:r>
              <a:rPr lang="en-GB" sz="2200" dirty="0" err="1">
                <a:latin typeface="Times New Roman" panose="02020603050405020304" pitchFamily="18" charset="0"/>
                <a:cs typeface="Times New Roman" panose="02020603050405020304" pitchFamily="18" charset="0"/>
              </a:rPr>
              <a:t>Bài</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tập</a:t>
            </a:r>
            <a:r>
              <a:rPr lang="en-GB" sz="2200" dirty="0">
                <a:latin typeface="Times New Roman" panose="02020603050405020304" pitchFamily="18" charset="0"/>
                <a:cs typeface="Times New Roman" panose="02020603050405020304" pitchFamily="18" charset="0"/>
              </a:rPr>
              <a:t> 2:  </a:t>
            </a:r>
            <a:r>
              <a:rPr lang="en-GB" sz="2200" dirty="0" err="1">
                <a:latin typeface="Times New Roman" panose="02020603050405020304" pitchFamily="18" charset="0"/>
                <a:cs typeface="Times New Roman" panose="02020603050405020304" pitchFamily="18" charset="0"/>
              </a:rPr>
              <a:t>Hãy</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viết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nửa</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trang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giấy</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về</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một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tấm</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gương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đạt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giải</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quốc</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tế</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và</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cho</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biết</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những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điều</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mình</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học</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hỏi</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được</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từ</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tâm</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gương</a:t>
            </a:r>
            <a:r>
              <a:rPr lang="en-GB" sz="2200" dirty="0">
                <a:latin typeface="Times New Roman" panose="02020603050405020304" pitchFamily="18" charset="0"/>
                <a:cs typeface="Times New Roman" panose="02020603050405020304" pitchFamily="18" charset="0"/>
              </a:rPr>
              <a:t> </a:t>
            </a:r>
            <a:r>
              <a:rPr lang="en-GB" sz="2200" dirty="0" err="1">
                <a:latin typeface="Times New Roman" panose="02020603050405020304" pitchFamily="18" charset="0"/>
                <a:cs typeface="Times New Roman" panose="02020603050405020304" pitchFamily="18" charset="0"/>
              </a:rPr>
              <a:t>đó</a:t>
            </a:r>
            <a:r>
              <a:rPr lang="en-GB" sz="2200" dirty="0">
                <a:latin typeface="Times New Roman" panose="02020603050405020304" pitchFamily="18" charset="0"/>
                <a:cs typeface="Times New Roman" panose="02020603050405020304" pitchFamily="18" charset="0"/>
              </a:rPr>
              <a:t> </a:t>
            </a:r>
          </a:p>
          <a:p>
            <a:pPr algn="just"/>
            <a:endParaRPr lang="en-GB" sz="2200" dirty="0">
              <a:latin typeface="+mj-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8800"/>
            <a:ext cx="6096000" cy="50292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1828800"/>
            <a:ext cx="5715000" cy="5029200"/>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0699">
        <p:fade/>
      </p:transition>
    </mc:Choice>
    <mc:Fallback xmlns="">
      <p:transition spd="med" advTm="106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228600"/>
            <a:ext cx="9829800" cy="1219200"/>
          </a:xfrm>
        </p:spPr>
        <p:txBody>
          <a:bodyPr/>
          <a:lstStyle/>
          <a:p>
            <a:r>
              <a:rPr lang="en-US" dirty="0">
                <a:latin typeface="+mj-lt"/>
              </a:rPr>
              <a:t>                              XỬ LÝ TÌNH HUỐNG</a:t>
            </a:r>
          </a:p>
        </p:txBody>
      </p:sp>
      <p:sp>
        <p:nvSpPr>
          <p:cNvPr id="3" name="Rounded Rectangle 2"/>
          <p:cNvSpPr/>
          <p:nvPr/>
        </p:nvSpPr>
        <p:spPr>
          <a:xfrm>
            <a:off x="34880" y="1859119"/>
            <a:ext cx="121920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i="1" dirty="0">
                <a:latin typeface="+mj-lt"/>
              </a:rPr>
              <a:t>* </a:t>
            </a:r>
            <a:r>
              <a:rPr lang="en-GB" sz="3200" b="1" i="1" dirty="0" err="1">
                <a:latin typeface="+mj-lt"/>
              </a:rPr>
              <a:t>Tình</a:t>
            </a:r>
            <a:r>
              <a:rPr lang="en-GB" sz="3200" b="1" i="1" dirty="0">
                <a:latin typeface="+mj-lt"/>
              </a:rPr>
              <a:t> </a:t>
            </a:r>
            <a:r>
              <a:rPr lang="en-GB" sz="3200" b="1" i="1" dirty="0" err="1">
                <a:latin typeface="+mj-lt"/>
              </a:rPr>
              <a:t>huống</a:t>
            </a:r>
            <a:r>
              <a:rPr lang="en-GB" sz="3200" b="1" i="1" dirty="0">
                <a:latin typeface="+mj-lt"/>
              </a:rPr>
              <a:t> 1: </a:t>
            </a:r>
            <a:r>
              <a:rPr lang="en-GB" sz="3200" dirty="0" err="1">
                <a:latin typeface="+mj-lt"/>
              </a:rPr>
              <a:t>Bố</a:t>
            </a:r>
            <a:r>
              <a:rPr lang="en-GB" sz="3200" dirty="0">
                <a:latin typeface="+mj-lt"/>
              </a:rPr>
              <a:t> </a:t>
            </a:r>
            <a:r>
              <a:rPr lang="en-GB" sz="3200" dirty="0" err="1">
                <a:latin typeface="+mj-lt"/>
              </a:rPr>
              <a:t>mẹ</a:t>
            </a:r>
            <a:r>
              <a:rPr lang="en-GB" sz="3200" dirty="0">
                <a:latin typeface="+mj-lt"/>
              </a:rPr>
              <a:t> </a:t>
            </a:r>
            <a:r>
              <a:rPr lang="en-GB" sz="3200" dirty="0" err="1">
                <a:latin typeface="+mj-lt"/>
              </a:rPr>
              <a:t>Hùng</a:t>
            </a:r>
            <a:r>
              <a:rPr lang="en-GB" sz="3200" dirty="0">
                <a:latin typeface="+mj-lt"/>
              </a:rPr>
              <a:t> </a:t>
            </a:r>
            <a:r>
              <a:rPr lang="en-GB" sz="3200" dirty="0" err="1">
                <a:latin typeface="+mj-lt"/>
              </a:rPr>
              <a:t>là</a:t>
            </a:r>
            <a:r>
              <a:rPr lang="en-GB" sz="3200" dirty="0">
                <a:latin typeface="+mj-lt"/>
              </a:rPr>
              <a:t> </a:t>
            </a:r>
            <a:r>
              <a:rPr lang="en-GB" sz="3200" dirty="0" err="1">
                <a:latin typeface="+mj-lt"/>
              </a:rPr>
              <a:t>người</a:t>
            </a:r>
            <a:r>
              <a:rPr lang="en-GB" sz="3200" dirty="0">
                <a:latin typeface="+mj-lt"/>
              </a:rPr>
              <a:t> </a:t>
            </a:r>
            <a:r>
              <a:rPr lang="en-GB" sz="3200" dirty="0" err="1">
                <a:latin typeface="+mj-lt"/>
              </a:rPr>
              <a:t>Nga</a:t>
            </a:r>
            <a:r>
              <a:rPr lang="en-GB" sz="3200" dirty="0">
                <a:latin typeface="+mj-lt"/>
              </a:rPr>
              <a:t> </a:t>
            </a:r>
            <a:r>
              <a:rPr lang="en-GB" sz="3200" dirty="0" err="1">
                <a:latin typeface="+mj-lt"/>
              </a:rPr>
              <a:t>đến</a:t>
            </a:r>
            <a:r>
              <a:rPr lang="en-GB" sz="3200" dirty="0">
                <a:latin typeface="+mj-lt"/>
              </a:rPr>
              <a:t> </a:t>
            </a:r>
            <a:r>
              <a:rPr lang="en-GB" sz="3200" dirty="0" err="1">
                <a:latin typeface="+mj-lt"/>
              </a:rPr>
              <a:t>Việt</a:t>
            </a:r>
            <a:r>
              <a:rPr lang="en-GB" sz="3200" dirty="0">
                <a:latin typeface="+mj-lt"/>
              </a:rPr>
              <a:t> Nam </a:t>
            </a:r>
            <a:r>
              <a:rPr lang="en-GB" sz="3200" dirty="0" err="1">
                <a:latin typeface="+mj-lt"/>
              </a:rPr>
              <a:t>sinh</a:t>
            </a:r>
            <a:r>
              <a:rPr lang="en-GB" sz="3200" dirty="0">
                <a:latin typeface="+mj-lt"/>
              </a:rPr>
              <a:t> </a:t>
            </a:r>
            <a:r>
              <a:rPr lang="en-GB" sz="3200" dirty="0" err="1">
                <a:latin typeface="+mj-lt"/>
              </a:rPr>
              <a:t>sống</a:t>
            </a:r>
            <a:r>
              <a:rPr lang="en-GB" sz="3200" dirty="0">
                <a:latin typeface="+mj-lt"/>
              </a:rPr>
              <a:t>. </a:t>
            </a:r>
            <a:r>
              <a:rPr lang="en-GB" sz="3200" dirty="0" err="1">
                <a:latin typeface="+mj-lt"/>
              </a:rPr>
              <a:t>Hùng</a:t>
            </a:r>
            <a:r>
              <a:rPr lang="en-GB" sz="3200" dirty="0">
                <a:latin typeface="+mj-lt"/>
              </a:rPr>
              <a:t> </a:t>
            </a:r>
            <a:r>
              <a:rPr lang="en-GB" sz="3200" dirty="0" err="1">
                <a:latin typeface="+mj-lt"/>
              </a:rPr>
              <a:t>sinh</a:t>
            </a:r>
            <a:r>
              <a:rPr lang="en-GB" sz="3200" dirty="0">
                <a:latin typeface="+mj-lt"/>
              </a:rPr>
              <a:t> </a:t>
            </a:r>
            <a:r>
              <a:rPr lang="en-GB" sz="3200" dirty="0" err="1">
                <a:latin typeface="+mj-lt"/>
              </a:rPr>
              <a:t>ra</a:t>
            </a:r>
            <a:r>
              <a:rPr lang="en-GB" sz="3200" dirty="0">
                <a:latin typeface="+mj-lt"/>
              </a:rPr>
              <a:t> </a:t>
            </a:r>
            <a:r>
              <a:rPr lang="en-GB" sz="3200" dirty="0" err="1">
                <a:latin typeface="+mj-lt"/>
              </a:rPr>
              <a:t>và</a:t>
            </a:r>
            <a:r>
              <a:rPr lang="en-GB" sz="3200" dirty="0">
                <a:latin typeface="+mj-lt"/>
              </a:rPr>
              <a:t> </a:t>
            </a:r>
            <a:r>
              <a:rPr lang="en-GB" sz="3200" dirty="0" err="1">
                <a:latin typeface="+mj-lt"/>
              </a:rPr>
              <a:t>lớn</a:t>
            </a:r>
            <a:r>
              <a:rPr lang="en-GB" sz="3200" dirty="0">
                <a:latin typeface="+mj-lt"/>
              </a:rPr>
              <a:t> </a:t>
            </a:r>
            <a:r>
              <a:rPr lang="en-GB" sz="3200" dirty="0" err="1">
                <a:latin typeface="+mj-lt"/>
              </a:rPr>
              <a:t>lên</a:t>
            </a:r>
            <a:r>
              <a:rPr lang="en-GB" sz="3200" dirty="0">
                <a:latin typeface="+mj-lt"/>
              </a:rPr>
              <a:t> ở </a:t>
            </a:r>
            <a:r>
              <a:rPr lang="en-GB" sz="3200" dirty="0" err="1">
                <a:latin typeface="+mj-lt"/>
              </a:rPr>
              <a:t>Việt</a:t>
            </a:r>
            <a:r>
              <a:rPr lang="en-GB" sz="3200" dirty="0">
                <a:latin typeface="+mj-lt"/>
              </a:rPr>
              <a:t> </a:t>
            </a:r>
            <a:r>
              <a:rPr lang="en-GB" sz="3200" dirty="0" err="1">
                <a:latin typeface="+mj-lt"/>
              </a:rPr>
              <a:t>nam</a:t>
            </a:r>
            <a:r>
              <a:rPr lang="en-GB" sz="3200" dirty="0">
                <a:latin typeface="+mj-lt"/>
              </a:rPr>
              <a:t>. </a:t>
            </a:r>
            <a:r>
              <a:rPr lang="en-GB" sz="3200" dirty="0" err="1">
                <a:latin typeface="+mj-lt"/>
              </a:rPr>
              <a:t>Có</a:t>
            </a:r>
            <a:r>
              <a:rPr lang="en-GB" sz="3200" dirty="0">
                <a:latin typeface="+mj-lt"/>
              </a:rPr>
              <a:t> </a:t>
            </a:r>
            <a:r>
              <a:rPr lang="en-GB" sz="3200" dirty="0" err="1">
                <a:latin typeface="+mj-lt"/>
              </a:rPr>
              <a:t>người</a:t>
            </a:r>
            <a:r>
              <a:rPr lang="en-GB" sz="3200" dirty="0">
                <a:latin typeface="+mj-lt"/>
              </a:rPr>
              <a:t> </a:t>
            </a:r>
            <a:r>
              <a:rPr lang="en-GB" sz="3200" dirty="0" err="1">
                <a:latin typeface="+mj-lt"/>
              </a:rPr>
              <a:t>nói</a:t>
            </a:r>
            <a:r>
              <a:rPr lang="en-GB" sz="3200" dirty="0">
                <a:latin typeface="+mj-lt"/>
              </a:rPr>
              <a:t> </a:t>
            </a:r>
            <a:r>
              <a:rPr lang="en-GB" sz="3200" dirty="0" err="1">
                <a:latin typeface="+mj-lt"/>
              </a:rPr>
              <a:t>Hùng</a:t>
            </a:r>
            <a:r>
              <a:rPr lang="en-GB" sz="3200" dirty="0">
                <a:latin typeface="+mj-lt"/>
              </a:rPr>
              <a:t> </a:t>
            </a:r>
            <a:r>
              <a:rPr lang="en-GB" sz="3200" dirty="0" err="1">
                <a:latin typeface="+mj-lt"/>
              </a:rPr>
              <a:t>là</a:t>
            </a:r>
            <a:r>
              <a:rPr lang="en-GB" sz="3200" dirty="0">
                <a:latin typeface="+mj-lt"/>
              </a:rPr>
              <a:t> </a:t>
            </a:r>
            <a:r>
              <a:rPr lang="en-GB" sz="3200" dirty="0" err="1">
                <a:latin typeface="+mj-lt"/>
              </a:rPr>
              <a:t>người</a:t>
            </a:r>
            <a:r>
              <a:rPr lang="en-GB" sz="3200" dirty="0">
                <a:latin typeface="+mj-lt"/>
              </a:rPr>
              <a:t> </a:t>
            </a:r>
            <a:r>
              <a:rPr lang="en-GB" sz="3200" dirty="0" err="1">
                <a:latin typeface="+mj-lt"/>
              </a:rPr>
              <a:t>Việt</a:t>
            </a:r>
            <a:r>
              <a:rPr lang="en-GB" sz="3200" dirty="0">
                <a:latin typeface="+mj-lt"/>
              </a:rPr>
              <a:t> </a:t>
            </a:r>
            <a:r>
              <a:rPr lang="en-GB" sz="3200" dirty="0" err="1">
                <a:latin typeface="+mj-lt"/>
              </a:rPr>
              <a:t>gốc</a:t>
            </a:r>
            <a:r>
              <a:rPr lang="en-GB" sz="3200" dirty="0">
                <a:latin typeface="+mj-lt"/>
              </a:rPr>
              <a:t> </a:t>
            </a:r>
            <a:r>
              <a:rPr lang="en-GB" sz="3200" dirty="0" err="1">
                <a:latin typeface="+mj-lt"/>
              </a:rPr>
              <a:t>Hoa</a:t>
            </a:r>
            <a:r>
              <a:rPr lang="en-GB" sz="3200" dirty="0">
                <a:latin typeface="+mj-lt"/>
              </a:rPr>
              <a:t>, </a:t>
            </a:r>
            <a:r>
              <a:rPr lang="en-GB" sz="3200" dirty="0" err="1">
                <a:latin typeface="+mj-lt"/>
              </a:rPr>
              <a:t>không</a:t>
            </a:r>
            <a:r>
              <a:rPr lang="en-GB" sz="3200" dirty="0">
                <a:latin typeface="+mj-lt"/>
              </a:rPr>
              <a:t> </a:t>
            </a:r>
            <a:r>
              <a:rPr lang="en-GB" sz="3200" dirty="0" err="1">
                <a:latin typeface="+mj-lt"/>
              </a:rPr>
              <a:t>phải</a:t>
            </a:r>
            <a:r>
              <a:rPr lang="en-GB" sz="3200" dirty="0">
                <a:latin typeface="+mj-lt"/>
              </a:rPr>
              <a:t> </a:t>
            </a:r>
            <a:r>
              <a:rPr lang="en-GB" sz="3200" dirty="0" err="1">
                <a:latin typeface="+mj-lt"/>
              </a:rPr>
              <a:t>công</a:t>
            </a:r>
            <a:r>
              <a:rPr lang="en-GB" sz="3200" dirty="0">
                <a:latin typeface="+mj-lt"/>
              </a:rPr>
              <a:t> </a:t>
            </a:r>
            <a:r>
              <a:rPr lang="en-GB" sz="3200" dirty="0" err="1">
                <a:latin typeface="+mj-lt"/>
              </a:rPr>
              <a:t>dân</a:t>
            </a:r>
            <a:r>
              <a:rPr lang="en-GB" sz="3200" dirty="0">
                <a:latin typeface="+mj-lt"/>
              </a:rPr>
              <a:t> </a:t>
            </a:r>
            <a:r>
              <a:rPr lang="en-GB" sz="3200" dirty="0" err="1">
                <a:latin typeface="+mj-lt"/>
              </a:rPr>
              <a:t>Việt</a:t>
            </a:r>
            <a:r>
              <a:rPr lang="en-GB" sz="3200" dirty="0">
                <a:latin typeface="+mj-lt"/>
              </a:rPr>
              <a:t> Nam</a:t>
            </a:r>
          </a:p>
        </p:txBody>
      </p:sp>
      <p:sp>
        <p:nvSpPr>
          <p:cNvPr id="4" name="Rounded Rectangle 3"/>
          <p:cNvSpPr/>
          <p:nvPr/>
        </p:nvSpPr>
        <p:spPr>
          <a:xfrm>
            <a:off x="34880" y="3505200"/>
            <a:ext cx="12192000" cy="1524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en-GB" sz="2800" b="1" i="1" dirty="0">
                <a:latin typeface="+mj-lt"/>
              </a:rPr>
              <a:t>* </a:t>
            </a:r>
            <a:r>
              <a:rPr lang="en-GB" sz="2800" b="1" i="1" dirty="0" err="1">
                <a:latin typeface="+mj-lt"/>
              </a:rPr>
              <a:t>Tình</a:t>
            </a:r>
            <a:r>
              <a:rPr lang="en-GB" sz="2800" b="1" i="1" dirty="0">
                <a:latin typeface="+mj-lt"/>
              </a:rPr>
              <a:t> </a:t>
            </a:r>
            <a:r>
              <a:rPr lang="en-GB" sz="2800" b="1" i="1" dirty="0" err="1">
                <a:latin typeface="+mj-lt"/>
              </a:rPr>
              <a:t>huống</a:t>
            </a:r>
            <a:r>
              <a:rPr lang="en-GB" sz="2800" b="1" i="1" dirty="0">
                <a:latin typeface="+mj-lt"/>
              </a:rPr>
              <a:t> 2: </a:t>
            </a:r>
            <a:r>
              <a:rPr lang="en-GB" sz="2800" dirty="0" err="1">
                <a:latin typeface="+mj-lt"/>
              </a:rPr>
              <a:t>Bố</a:t>
            </a:r>
            <a:r>
              <a:rPr lang="en-GB" sz="2800" dirty="0">
                <a:latin typeface="+mj-lt"/>
              </a:rPr>
              <a:t> </a:t>
            </a:r>
            <a:r>
              <a:rPr lang="en-GB" sz="2800" dirty="0" err="1">
                <a:latin typeface="+mj-lt"/>
              </a:rPr>
              <a:t>của</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Việt</a:t>
            </a:r>
            <a:r>
              <a:rPr lang="en-GB" sz="2800" dirty="0">
                <a:latin typeface="+mj-lt"/>
              </a:rPr>
              <a:t> Nam, </a:t>
            </a:r>
            <a:r>
              <a:rPr lang="en-GB" sz="2800" dirty="0" err="1">
                <a:latin typeface="+mj-lt"/>
              </a:rPr>
              <a:t>mẹ</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Đức</a:t>
            </a:r>
            <a:r>
              <a:rPr lang="en-GB" sz="2800" dirty="0">
                <a:latin typeface="+mj-lt"/>
              </a:rPr>
              <a:t> , </a:t>
            </a:r>
            <a:r>
              <a:rPr lang="en-GB" sz="2800" dirty="0" err="1">
                <a:latin typeface="+mj-lt"/>
              </a:rPr>
              <a:t>Lan</a:t>
            </a:r>
            <a:r>
              <a:rPr lang="en-GB" sz="2800" dirty="0">
                <a:latin typeface="+mj-lt"/>
              </a:rPr>
              <a:t> </a:t>
            </a:r>
            <a:r>
              <a:rPr lang="en-GB" sz="2800" dirty="0" err="1">
                <a:latin typeface="+mj-lt"/>
              </a:rPr>
              <a:t>sinh</a:t>
            </a:r>
            <a:r>
              <a:rPr lang="en-GB" sz="2800" dirty="0">
                <a:latin typeface="+mj-lt"/>
              </a:rPr>
              <a:t> </a:t>
            </a:r>
            <a:r>
              <a:rPr lang="en-GB" sz="2800" dirty="0" err="1">
                <a:latin typeface="+mj-lt"/>
              </a:rPr>
              <a:t>ra</a:t>
            </a:r>
            <a:r>
              <a:rPr lang="en-GB" sz="2800" dirty="0">
                <a:latin typeface="+mj-lt"/>
              </a:rPr>
              <a:t> </a:t>
            </a:r>
            <a:r>
              <a:rPr lang="en-GB" sz="2800" dirty="0" err="1">
                <a:latin typeface="+mj-lt"/>
              </a:rPr>
              <a:t>và</a:t>
            </a:r>
            <a:r>
              <a:rPr lang="en-GB" sz="2800" dirty="0">
                <a:latin typeface="+mj-lt"/>
              </a:rPr>
              <a:t> </a:t>
            </a:r>
            <a:r>
              <a:rPr lang="en-GB" sz="2800" dirty="0" err="1">
                <a:latin typeface="+mj-lt"/>
              </a:rPr>
              <a:t>lớn</a:t>
            </a:r>
            <a:r>
              <a:rPr lang="en-GB" sz="2800" dirty="0">
                <a:latin typeface="+mj-lt"/>
              </a:rPr>
              <a:t> </a:t>
            </a:r>
            <a:r>
              <a:rPr lang="en-GB" sz="2800" dirty="0" err="1">
                <a:latin typeface="+mj-lt"/>
              </a:rPr>
              <a:t>lên</a:t>
            </a:r>
            <a:r>
              <a:rPr lang="en-GB" sz="2800" dirty="0">
                <a:latin typeface="+mj-lt"/>
              </a:rPr>
              <a:t> ở </a:t>
            </a:r>
            <a:r>
              <a:rPr lang="en-GB" sz="2800" dirty="0" err="1">
                <a:latin typeface="+mj-lt"/>
              </a:rPr>
              <a:t>Việt</a:t>
            </a:r>
            <a:r>
              <a:rPr lang="en-GB" sz="2800" dirty="0">
                <a:latin typeface="+mj-lt"/>
              </a:rPr>
              <a:t> </a:t>
            </a:r>
            <a:r>
              <a:rPr lang="en-GB" sz="2800" dirty="0" err="1">
                <a:latin typeface="+mj-lt"/>
              </a:rPr>
              <a:t>nam</a:t>
            </a:r>
            <a:r>
              <a:rPr lang="en-GB" sz="2800" dirty="0">
                <a:latin typeface="+mj-lt"/>
              </a:rPr>
              <a:t> </a:t>
            </a:r>
            <a:r>
              <a:rPr lang="en-GB" sz="2800" dirty="0" err="1">
                <a:latin typeface="+mj-lt"/>
              </a:rPr>
              <a:t>nhìn</a:t>
            </a:r>
            <a:r>
              <a:rPr lang="en-GB" sz="2800" dirty="0">
                <a:latin typeface="+mj-lt"/>
              </a:rPr>
              <a:t> </a:t>
            </a:r>
            <a:r>
              <a:rPr lang="en-GB" sz="2800" dirty="0" err="1">
                <a:latin typeface="+mj-lt"/>
              </a:rPr>
              <a:t>khuôn</a:t>
            </a:r>
            <a:r>
              <a:rPr lang="en-GB" sz="2800" dirty="0">
                <a:latin typeface="+mj-lt"/>
              </a:rPr>
              <a:t> </a:t>
            </a:r>
            <a:r>
              <a:rPr lang="en-GB" sz="2800" dirty="0" err="1">
                <a:latin typeface="+mj-lt"/>
              </a:rPr>
              <a:t>mặt</a:t>
            </a:r>
            <a:r>
              <a:rPr lang="en-GB" sz="2800" dirty="0">
                <a:latin typeface="+mj-lt"/>
              </a:rPr>
              <a:t> </a:t>
            </a:r>
            <a:r>
              <a:rPr lang="en-GB" sz="2800" dirty="0" err="1">
                <a:latin typeface="+mj-lt"/>
              </a:rPr>
              <a:t>Lan</a:t>
            </a:r>
            <a:r>
              <a:rPr lang="en-GB" sz="2800" dirty="0">
                <a:latin typeface="+mj-lt"/>
              </a:rPr>
              <a:t> </a:t>
            </a:r>
            <a:r>
              <a:rPr lang="en-GB" sz="2800" dirty="0" err="1">
                <a:latin typeface="+mj-lt"/>
              </a:rPr>
              <a:t>có</a:t>
            </a:r>
            <a:r>
              <a:rPr lang="en-GB" sz="2800" dirty="0">
                <a:latin typeface="+mj-lt"/>
              </a:rPr>
              <a:t> </a:t>
            </a:r>
            <a:r>
              <a:rPr lang="en-GB" sz="2800" dirty="0" err="1">
                <a:latin typeface="+mj-lt"/>
              </a:rPr>
              <a:t>nhiều</a:t>
            </a:r>
            <a:r>
              <a:rPr lang="en-GB" sz="2800" dirty="0">
                <a:latin typeface="+mj-lt"/>
              </a:rPr>
              <a:t> </a:t>
            </a:r>
            <a:r>
              <a:rPr lang="en-GB" sz="2800" dirty="0" err="1">
                <a:latin typeface="+mj-lt"/>
              </a:rPr>
              <a:t>nét</a:t>
            </a:r>
            <a:r>
              <a:rPr lang="en-GB" sz="2800" dirty="0">
                <a:latin typeface="+mj-lt"/>
              </a:rPr>
              <a:t> </a:t>
            </a:r>
            <a:r>
              <a:rPr lang="en-GB" sz="2800" dirty="0" err="1">
                <a:latin typeface="+mj-lt"/>
              </a:rPr>
              <a:t>giống</a:t>
            </a:r>
            <a:r>
              <a:rPr lang="en-GB" sz="2800" dirty="0">
                <a:latin typeface="+mj-lt"/>
              </a:rPr>
              <a:t> </a:t>
            </a:r>
            <a:r>
              <a:rPr lang="en-GB" sz="2800" dirty="0" err="1">
                <a:latin typeface="+mj-lt"/>
              </a:rPr>
              <a:t>người</a:t>
            </a:r>
            <a:r>
              <a:rPr lang="en-GB" sz="2800" dirty="0">
                <a:latin typeface="+mj-lt"/>
              </a:rPr>
              <a:t> </a:t>
            </a:r>
            <a:r>
              <a:rPr lang="en-GB" sz="2800" dirty="0" err="1">
                <a:latin typeface="+mj-lt"/>
              </a:rPr>
              <a:t>Châu</a:t>
            </a:r>
            <a:r>
              <a:rPr lang="en-GB" sz="2800" dirty="0">
                <a:latin typeface="+mj-lt"/>
              </a:rPr>
              <a:t> Á. </a:t>
            </a:r>
            <a:r>
              <a:rPr lang="en-GB" sz="2800" dirty="0" err="1">
                <a:latin typeface="+mj-lt"/>
              </a:rPr>
              <a:t>Các</a:t>
            </a:r>
            <a:r>
              <a:rPr lang="en-GB" sz="2800" dirty="0">
                <a:latin typeface="+mj-lt"/>
              </a:rPr>
              <a:t> </a:t>
            </a:r>
            <a:r>
              <a:rPr lang="en-GB" sz="2800" dirty="0" err="1">
                <a:latin typeface="+mj-lt"/>
              </a:rPr>
              <a:t>bạn</a:t>
            </a:r>
            <a:r>
              <a:rPr lang="en-GB" sz="2800" dirty="0">
                <a:latin typeface="+mj-lt"/>
              </a:rPr>
              <a:t> </a:t>
            </a:r>
            <a:r>
              <a:rPr lang="en-GB" sz="2800" dirty="0" err="1">
                <a:latin typeface="+mj-lt"/>
              </a:rPr>
              <a:t>trong</a:t>
            </a:r>
            <a:r>
              <a:rPr lang="en-GB" sz="2800" dirty="0">
                <a:latin typeface="+mj-lt"/>
              </a:rPr>
              <a:t> </a:t>
            </a:r>
            <a:r>
              <a:rPr lang="en-GB" sz="2800" dirty="0" err="1">
                <a:latin typeface="+mj-lt"/>
              </a:rPr>
              <a:t>lớp</a:t>
            </a:r>
            <a:r>
              <a:rPr lang="en-GB" sz="2800" dirty="0">
                <a:latin typeface="+mj-lt"/>
              </a:rPr>
              <a:t> </a:t>
            </a:r>
            <a:r>
              <a:rPr lang="en-GB" sz="2800" dirty="0" err="1">
                <a:latin typeface="+mj-lt"/>
              </a:rPr>
              <a:t>băn</a:t>
            </a:r>
            <a:r>
              <a:rPr lang="en-GB" sz="2800" dirty="0">
                <a:latin typeface="+mj-lt"/>
              </a:rPr>
              <a:t> </a:t>
            </a:r>
            <a:r>
              <a:rPr lang="en-GB" sz="2800" dirty="0" err="1">
                <a:latin typeface="+mj-lt"/>
              </a:rPr>
              <a:t>khoăn</a:t>
            </a:r>
            <a:r>
              <a:rPr lang="en-GB" sz="2800" dirty="0">
                <a:latin typeface="+mj-lt"/>
              </a:rPr>
              <a:t> </a:t>
            </a:r>
            <a:r>
              <a:rPr lang="en-GB" sz="2800" dirty="0" err="1">
                <a:latin typeface="+mj-lt"/>
              </a:rPr>
              <a:t>không</a:t>
            </a:r>
            <a:r>
              <a:rPr lang="en-GB" sz="2800" dirty="0">
                <a:latin typeface="+mj-lt"/>
              </a:rPr>
              <a:t> </a:t>
            </a:r>
            <a:r>
              <a:rPr lang="en-GB" sz="2800" dirty="0" err="1">
                <a:latin typeface="+mj-lt"/>
              </a:rPr>
              <a:t>biết</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nước</a:t>
            </a:r>
            <a:r>
              <a:rPr lang="en-GB" sz="2800" dirty="0">
                <a:latin typeface="+mj-lt"/>
              </a:rPr>
              <a:t> </a:t>
            </a:r>
            <a:r>
              <a:rPr lang="en-GB" sz="2800" dirty="0" err="1">
                <a:latin typeface="+mj-lt"/>
              </a:rPr>
              <a:t>nào</a:t>
            </a:r>
            <a:r>
              <a:rPr lang="en-GB" sz="2800" dirty="0">
                <a:latin typeface="+mj-lt"/>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953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762000"/>
            <a:ext cx="9829800" cy="1447800"/>
          </a:xfrm>
        </p:spPr>
        <p:txBody>
          <a:bodyPr/>
          <a:lstStyle/>
          <a:p>
            <a:r>
              <a:rPr lang="en-US" dirty="0">
                <a:latin typeface="+mj-lt"/>
              </a:rPr>
              <a:t>                                IV. VẬN DỤNG</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5" y="1828800"/>
            <a:ext cx="5562599" cy="5029200"/>
          </a:xfrm>
        </p:spPr>
      </p:pic>
      <p:sp>
        <p:nvSpPr>
          <p:cNvPr id="11" name="Rounded Rectangle 10"/>
          <p:cNvSpPr/>
          <p:nvPr/>
        </p:nvSpPr>
        <p:spPr>
          <a:xfrm>
            <a:off x="2" y="685800"/>
            <a:ext cx="5562598" cy="1143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400" dirty="0" err="1">
                <a:latin typeface="+mj-lt"/>
              </a:rPr>
              <a:t>Bài</a:t>
            </a:r>
            <a:r>
              <a:rPr lang="en-GB" sz="2400" dirty="0">
                <a:latin typeface="+mj-lt"/>
              </a:rPr>
              <a:t> </a:t>
            </a:r>
            <a:r>
              <a:rPr lang="en-GB" sz="2400" dirty="0" err="1">
                <a:latin typeface="+mj-lt"/>
              </a:rPr>
              <a:t>tập</a:t>
            </a:r>
            <a:r>
              <a:rPr lang="en-GB" sz="2400" dirty="0">
                <a:latin typeface="+mj-lt"/>
              </a:rPr>
              <a:t> 1:  </a:t>
            </a:r>
            <a:r>
              <a:rPr lang="en-GB" sz="2400" dirty="0" err="1">
                <a:latin typeface="+mj-lt"/>
              </a:rPr>
              <a:t>Em</a:t>
            </a:r>
            <a:r>
              <a:rPr lang="en-GB" sz="2400" dirty="0">
                <a:latin typeface="+mj-lt"/>
              </a:rPr>
              <a:t> </a:t>
            </a:r>
            <a:r>
              <a:rPr lang="en-GB" sz="2400" dirty="0" err="1">
                <a:latin typeface="+mj-lt"/>
              </a:rPr>
              <a:t>hãy</a:t>
            </a:r>
            <a:r>
              <a:rPr lang="en-GB" sz="2400" dirty="0">
                <a:latin typeface="+mj-lt"/>
              </a:rPr>
              <a:t> </a:t>
            </a:r>
            <a:r>
              <a:rPr lang="en-GB" sz="2400" dirty="0" err="1">
                <a:latin typeface="+mj-lt"/>
              </a:rPr>
              <a:t>vẽ</a:t>
            </a:r>
            <a:r>
              <a:rPr lang="en-GB" sz="2400" dirty="0">
                <a:latin typeface="+mj-lt"/>
              </a:rPr>
              <a:t> </a:t>
            </a:r>
            <a:r>
              <a:rPr lang="en-GB" sz="2400" dirty="0" err="1">
                <a:latin typeface="+mj-lt"/>
              </a:rPr>
              <a:t>một</a:t>
            </a:r>
            <a:r>
              <a:rPr lang="en-GB" sz="2400" dirty="0">
                <a:latin typeface="+mj-lt"/>
              </a:rPr>
              <a:t> </a:t>
            </a:r>
            <a:r>
              <a:rPr lang="en-GB" sz="2400" dirty="0" err="1">
                <a:latin typeface="+mj-lt"/>
              </a:rPr>
              <a:t>bức</a:t>
            </a:r>
            <a:r>
              <a:rPr lang="en-GB" sz="2400" dirty="0">
                <a:latin typeface="+mj-lt"/>
              </a:rPr>
              <a:t> </a:t>
            </a:r>
            <a:r>
              <a:rPr lang="en-GB" sz="2400" dirty="0" err="1">
                <a:latin typeface="+mj-lt"/>
              </a:rPr>
              <a:t>tranh</a:t>
            </a:r>
            <a:r>
              <a:rPr lang="en-GB" sz="2400" dirty="0">
                <a:latin typeface="+mj-lt"/>
              </a:rPr>
              <a:t> </a:t>
            </a:r>
            <a:r>
              <a:rPr lang="en-GB" sz="2400" dirty="0" err="1">
                <a:latin typeface="+mj-lt"/>
              </a:rPr>
              <a:t>thể</a:t>
            </a:r>
            <a:r>
              <a:rPr lang="en-GB" sz="2400" dirty="0">
                <a:latin typeface="+mj-lt"/>
              </a:rPr>
              <a:t> </a:t>
            </a:r>
            <a:r>
              <a:rPr lang="en-GB" sz="2400" dirty="0" err="1">
                <a:latin typeface="+mj-lt"/>
              </a:rPr>
              <a:t>hiện</a:t>
            </a:r>
            <a:r>
              <a:rPr lang="en-GB" sz="2400" dirty="0">
                <a:latin typeface="+mj-lt"/>
              </a:rPr>
              <a:t> </a:t>
            </a:r>
            <a:r>
              <a:rPr lang="en-GB" sz="2400" dirty="0" err="1">
                <a:latin typeface="+mj-lt"/>
              </a:rPr>
              <a:t>lòng</a:t>
            </a:r>
            <a:r>
              <a:rPr lang="en-GB" sz="2400" dirty="0">
                <a:latin typeface="+mj-lt"/>
              </a:rPr>
              <a:t> </a:t>
            </a:r>
            <a:r>
              <a:rPr lang="en-GB" sz="2400" dirty="0" err="1">
                <a:latin typeface="+mj-lt"/>
              </a:rPr>
              <a:t>tự</a:t>
            </a:r>
            <a:r>
              <a:rPr lang="en-GB" sz="2400" dirty="0">
                <a:latin typeface="+mj-lt"/>
              </a:rPr>
              <a:t> </a:t>
            </a:r>
            <a:r>
              <a:rPr lang="en-GB" sz="2400" dirty="0" err="1">
                <a:latin typeface="+mj-lt"/>
              </a:rPr>
              <a:t>hào</a:t>
            </a:r>
            <a:r>
              <a:rPr lang="en-GB" sz="2400" dirty="0">
                <a:latin typeface="+mj-lt"/>
              </a:rPr>
              <a:t> </a:t>
            </a:r>
            <a:r>
              <a:rPr lang="en-GB" sz="2400" dirty="0" err="1">
                <a:latin typeface="+mj-lt"/>
              </a:rPr>
              <a:t>dân</a:t>
            </a:r>
            <a:r>
              <a:rPr lang="en-GB" sz="2400" dirty="0">
                <a:latin typeface="+mj-lt"/>
              </a:rPr>
              <a:t> </a:t>
            </a:r>
            <a:r>
              <a:rPr lang="en-GB" sz="2400" dirty="0" err="1">
                <a:latin typeface="+mj-lt"/>
              </a:rPr>
              <a:t>tộc</a:t>
            </a:r>
            <a:r>
              <a:rPr lang="en-GB" sz="2400" dirty="0">
                <a:latin typeface="+mj-lt"/>
              </a:rPr>
              <a:t> </a:t>
            </a:r>
            <a:r>
              <a:rPr lang="en-GB" sz="2400" dirty="0" err="1">
                <a:latin typeface="+mj-lt"/>
              </a:rPr>
              <a:t>Việt</a:t>
            </a:r>
            <a:r>
              <a:rPr lang="en-GB" sz="2400" dirty="0">
                <a:latin typeface="+mj-lt"/>
              </a:rPr>
              <a:t> Nam</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493" y="1832113"/>
            <a:ext cx="6096000" cy="5029200"/>
          </a:xfrm>
          <a:prstGeom prst="rect">
            <a:avLst/>
          </a:prstGeom>
        </p:spPr>
      </p:pic>
      <p:sp>
        <p:nvSpPr>
          <p:cNvPr id="3" name="Rounded Rectangle 12">
            <a:extLst>
              <a:ext uri="{FF2B5EF4-FFF2-40B4-BE49-F238E27FC236}">
                <a16:creationId xmlns:a16="http://schemas.microsoft.com/office/drawing/2014/main" id="{E47E0B7B-D88E-D8C9-1A70-323FDE4F3768}"/>
              </a:ext>
            </a:extLst>
          </p:cNvPr>
          <p:cNvSpPr/>
          <p:nvPr/>
        </p:nvSpPr>
        <p:spPr>
          <a:xfrm>
            <a:off x="5580847" y="609600"/>
            <a:ext cx="6611153" cy="1716157"/>
          </a:xfrm>
          <a:prstGeom prst="roundRect">
            <a:avLst/>
          </a:prstGeom>
          <a:solidFill>
            <a:schemeClr val="accent4">
              <a:lumMod val="60000"/>
              <a:lumOff val="40000"/>
            </a:schemeClr>
          </a:solidFill>
          <a:ln>
            <a:solidFill>
              <a:schemeClr val="accent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GB" sz="2500" dirty="0" err="1">
                <a:solidFill>
                  <a:srgbClr val="FF0000"/>
                </a:solidFill>
                <a:latin typeface="+mj-lt"/>
              </a:rPr>
              <a:t>Bài</a:t>
            </a:r>
            <a:r>
              <a:rPr lang="en-GB" sz="2500" dirty="0">
                <a:solidFill>
                  <a:srgbClr val="FF0000"/>
                </a:solidFill>
                <a:latin typeface="+mj-lt"/>
              </a:rPr>
              <a:t> </a:t>
            </a:r>
            <a:r>
              <a:rPr lang="en-GB" sz="2500" dirty="0" err="1">
                <a:solidFill>
                  <a:srgbClr val="FF0000"/>
                </a:solidFill>
                <a:latin typeface="+mj-lt"/>
              </a:rPr>
              <a:t>tập</a:t>
            </a:r>
            <a:r>
              <a:rPr lang="en-GB" sz="2500" dirty="0">
                <a:solidFill>
                  <a:srgbClr val="FF0000"/>
                </a:solidFill>
                <a:latin typeface="+mj-lt"/>
              </a:rPr>
              <a:t> 2:  </a:t>
            </a:r>
            <a:r>
              <a:rPr lang="en-GB" sz="2500" dirty="0" err="1">
                <a:solidFill>
                  <a:srgbClr val="FF0000"/>
                </a:solidFill>
                <a:latin typeface="+mj-lt"/>
              </a:rPr>
              <a:t>Hãy</a:t>
            </a:r>
            <a:r>
              <a:rPr lang="en-GB" sz="2500" dirty="0">
                <a:solidFill>
                  <a:srgbClr val="FF0000"/>
                </a:solidFill>
                <a:latin typeface="+mj-lt"/>
              </a:rPr>
              <a:t> </a:t>
            </a:r>
            <a:r>
              <a:rPr lang="en-GB" sz="2500" dirty="0" err="1">
                <a:solidFill>
                  <a:srgbClr val="FF0000"/>
                </a:solidFill>
                <a:latin typeface="+mj-lt"/>
              </a:rPr>
              <a:t>viết</a:t>
            </a:r>
            <a:r>
              <a:rPr lang="en-GB" sz="2500" dirty="0">
                <a:solidFill>
                  <a:srgbClr val="FF0000"/>
                </a:solidFill>
                <a:latin typeface="+mj-lt"/>
              </a:rPr>
              <a:t> </a:t>
            </a:r>
            <a:r>
              <a:rPr lang="en-GB" sz="2500" dirty="0" err="1">
                <a:solidFill>
                  <a:srgbClr val="FF0000"/>
                </a:solidFill>
                <a:latin typeface="+mj-lt"/>
              </a:rPr>
              <a:t>nửa</a:t>
            </a:r>
            <a:r>
              <a:rPr lang="en-GB" sz="2500" dirty="0">
                <a:solidFill>
                  <a:srgbClr val="FF0000"/>
                </a:solidFill>
                <a:latin typeface="+mj-lt"/>
              </a:rPr>
              <a:t> </a:t>
            </a:r>
            <a:r>
              <a:rPr lang="en-GB" sz="2500" dirty="0" err="1">
                <a:solidFill>
                  <a:srgbClr val="FF0000"/>
                </a:solidFill>
                <a:latin typeface="+mj-lt"/>
              </a:rPr>
              <a:t>trang</a:t>
            </a:r>
            <a:r>
              <a:rPr lang="en-GB" sz="2500" dirty="0">
                <a:solidFill>
                  <a:srgbClr val="FF0000"/>
                </a:solidFill>
                <a:latin typeface="+mj-lt"/>
              </a:rPr>
              <a:t> </a:t>
            </a:r>
            <a:r>
              <a:rPr lang="en-GB" sz="2500" dirty="0" err="1">
                <a:solidFill>
                  <a:srgbClr val="FF0000"/>
                </a:solidFill>
                <a:latin typeface="+mj-lt"/>
              </a:rPr>
              <a:t>giấy</a:t>
            </a:r>
            <a:r>
              <a:rPr lang="en-GB" sz="2500" dirty="0">
                <a:solidFill>
                  <a:srgbClr val="FF0000"/>
                </a:solidFill>
                <a:latin typeface="+mj-lt"/>
              </a:rPr>
              <a:t> </a:t>
            </a:r>
            <a:r>
              <a:rPr lang="en-GB" sz="2500" dirty="0" err="1">
                <a:solidFill>
                  <a:srgbClr val="FF0000"/>
                </a:solidFill>
                <a:latin typeface="+mj-lt"/>
              </a:rPr>
              <a:t>về</a:t>
            </a:r>
            <a:r>
              <a:rPr lang="en-GB" sz="2500" dirty="0">
                <a:solidFill>
                  <a:srgbClr val="FF0000"/>
                </a:solidFill>
                <a:latin typeface="+mj-lt"/>
              </a:rPr>
              <a:t> </a:t>
            </a:r>
            <a:r>
              <a:rPr lang="en-GB" sz="2500" dirty="0" err="1">
                <a:solidFill>
                  <a:srgbClr val="FF0000"/>
                </a:solidFill>
                <a:latin typeface="+mj-lt"/>
              </a:rPr>
              <a:t>một</a:t>
            </a:r>
            <a:r>
              <a:rPr lang="en-GB" sz="2500" dirty="0">
                <a:solidFill>
                  <a:srgbClr val="FF0000"/>
                </a:solidFill>
                <a:latin typeface="+mj-lt"/>
              </a:rPr>
              <a:t> </a:t>
            </a:r>
            <a:r>
              <a:rPr lang="en-GB" sz="2500" dirty="0" err="1">
                <a:solidFill>
                  <a:srgbClr val="FF0000"/>
                </a:solidFill>
                <a:latin typeface="+mj-lt"/>
              </a:rPr>
              <a:t>tấm</a:t>
            </a:r>
            <a:r>
              <a:rPr lang="en-GB" sz="2500" dirty="0">
                <a:solidFill>
                  <a:srgbClr val="FF0000"/>
                </a:solidFill>
                <a:latin typeface="+mj-lt"/>
              </a:rPr>
              <a:t> </a:t>
            </a:r>
            <a:r>
              <a:rPr lang="en-GB" sz="2500" dirty="0" err="1">
                <a:solidFill>
                  <a:srgbClr val="FF0000"/>
                </a:solidFill>
                <a:latin typeface="+mj-lt"/>
              </a:rPr>
              <a:t>gương</a:t>
            </a:r>
            <a:r>
              <a:rPr lang="en-GB" sz="2500" dirty="0">
                <a:solidFill>
                  <a:srgbClr val="FF0000"/>
                </a:solidFill>
                <a:latin typeface="+mj-lt"/>
              </a:rPr>
              <a:t> </a:t>
            </a:r>
            <a:r>
              <a:rPr lang="en-GB" sz="2500" dirty="0" err="1">
                <a:solidFill>
                  <a:srgbClr val="FF0000"/>
                </a:solidFill>
                <a:latin typeface="+mj-lt"/>
              </a:rPr>
              <a:t>đạt</a:t>
            </a:r>
            <a:r>
              <a:rPr lang="en-GB" sz="2500" dirty="0">
                <a:solidFill>
                  <a:srgbClr val="FF0000"/>
                </a:solidFill>
                <a:latin typeface="+mj-lt"/>
              </a:rPr>
              <a:t> </a:t>
            </a:r>
            <a:r>
              <a:rPr lang="en-GB" sz="2500" dirty="0" err="1">
                <a:solidFill>
                  <a:srgbClr val="FF0000"/>
                </a:solidFill>
                <a:latin typeface="+mj-lt"/>
              </a:rPr>
              <a:t>giải</a:t>
            </a:r>
            <a:r>
              <a:rPr lang="en-GB" sz="2500" dirty="0">
                <a:solidFill>
                  <a:srgbClr val="FF0000"/>
                </a:solidFill>
                <a:latin typeface="+mj-lt"/>
              </a:rPr>
              <a:t> </a:t>
            </a:r>
            <a:r>
              <a:rPr lang="en-GB" sz="2500" dirty="0" err="1">
                <a:solidFill>
                  <a:srgbClr val="FF0000"/>
                </a:solidFill>
                <a:latin typeface="+mj-lt"/>
              </a:rPr>
              <a:t>quốc</a:t>
            </a:r>
            <a:r>
              <a:rPr lang="en-GB" sz="2500" dirty="0">
                <a:solidFill>
                  <a:srgbClr val="FF0000"/>
                </a:solidFill>
                <a:latin typeface="+mj-lt"/>
              </a:rPr>
              <a:t> </a:t>
            </a:r>
            <a:r>
              <a:rPr lang="en-GB" sz="2500" dirty="0" err="1">
                <a:solidFill>
                  <a:srgbClr val="FF0000"/>
                </a:solidFill>
                <a:latin typeface="+mj-lt"/>
              </a:rPr>
              <a:t>tế</a:t>
            </a:r>
            <a:r>
              <a:rPr lang="en-GB" sz="2500" dirty="0">
                <a:solidFill>
                  <a:srgbClr val="FF0000"/>
                </a:solidFill>
                <a:latin typeface="+mj-lt"/>
              </a:rPr>
              <a:t> </a:t>
            </a:r>
            <a:r>
              <a:rPr lang="en-GB" sz="2500" dirty="0" err="1">
                <a:solidFill>
                  <a:srgbClr val="FF0000"/>
                </a:solidFill>
                <a:latin typeface="+mj-lt"/>
              </a:rPr>
              <a:t>và</a:t>
            </a:r>
            <a:r>
              <a:rPr lang="en-GB" sz="2500" dirty="0">
                <a:solidFill>
                  <a:srgbClr val="FF0000"/>
                </a:solidFill>
                <a:latin typeface="+mj-lt"/>
              </a:rPr>
              <a:t> </a:t>
            </a:r>
            <a:r>
              <a:rPr lang="en-GB" sz="2500" dirty="0" err="1">
                <a:solidFill>
                  <a:srgbClr val="FF0000"/>
                </a:solidFill>
                <a:latin typeface="+mj-lt"/>
              </a:rPr>
              <a:t>cho</a:t>
            </a:r>
            <a:r>
              <a:rPr lang="en-GB" sz="2500" dirty="0">
                <a:solidFill>
                  <a:srgbClr val="FF0000"/>
                </a:solidFill>
                <a:latin typeface="+mj-lt"/>
              </a:rPr>
              <a:t> </a:t>
            </a:r>
            <a:r>
              <a:rPr lang="en-GB" sz="2500" dirty="0" err="1">
                <a:solidFill>
                  <a:srgbClr val="FF0000"/>
                </a:solidFill>
                <a:latin typeface="+mj-lt"/>
              </a:rPr>
              <a:t>biết</a:t>
            </a:r>
            <a:r>
              <a:rPr lang="en-GB" sz="2500" dirty="0">
                <a:solidFill>
                  <a:srgbClr val="FF0000"/>
                </a:solidFill>
                <a:latin typeface="+mj-lt"/>
              </a:rPr>
              <a:t> </a:t>
            </a:r>
            <a:r>
              <a:rPr lang="en-GB" sz="2500" dirty="0" err="1">
                <a:solidFill>
                  <a:srgbClr val="FF0000"/>
                </a:solidFill>
                <a:latin typeface="+mj-lt"/>
              </a:rPr>
              <a:t>những</a:t>
            </a:r>
            <a:r>
              <a:rPr lang="en-GB" sz="2500" dirty="0">
                <a:solidFill>
                  <a:srgbClr val="FF0000"/>
                </a:solidFill>
                <a:latin typeface="+mj-lt"/>
              </a:rPr>
              <a:t> </a:t>
            </a:r>
            <a:r>
              <a:rPr lang="en-GB" sz="2500" dirty="0" err="1">
                <a:solidFill>
                  <a:srgbClr val="FF0000"/>
                </a:solidFill>
                <a:latin typeface="+mj-lt"/>
              </a:rPr>
              <a:t>điều</a:t>
            </a:r>
            <a:r>
              <a:rPr lang="en-GB" sz="2500" dirty="0">
                <a:solidFill>
                  <a:srgbClr val="FF0000"/>
                </a:solidFill>
                <a:latin typeface="+mj-lt"/>
              </a:rPr>
              <a:t> </a:t>
            </a:r>
            <a:r>
              <a:rPr lang="en-GB" sz="2500" dirty="0" err="1">
                <a:solidFill>
                  <a:srgbClr val="FF0000"/>
                </a:solidFill>
                <a:latin typeface="+mj-lt"/>
              </a:rPr>
              <a:t>mình</a:t>
            </a:r>
            <a:r>
              <a:rPr lang="en-GB" sz="2500" dirty="0">
                <a:solidFill>
                  <a:srgbClr val="FF0000"/>
                </a:solidFill>
                <a:latin typeface="+mj-lt"/>
              </a:rPr>
              <a:t> </a:t>
            </a:r>
            <a:r>
              <a:rPr lang="en-GB" sz="2500" dirty="0" err="1">
                <a:solidFill>
                  <a:srgbClr val="FF0000"/>
                </a:solidFill>
                <a:latin typeface="+mj-lt"/>
              </a:rPr>
              <a:t>học</a:t>
            </a:r>
            <a:r>
              <a:rPr lang="en-GB" sz="2500" dirty="0">
                <a:solidFill>
                  <a:srgbClr val="FF0000"/>
                </a:solidFill>
                <a:latin typeface="+mj-lt"/>
              </a:rPr>
              <a:t> </a:t>
            </a:r>
            <a:r>
              <a:rPr lang="en-GB" sz="2500" dirty="0" err="1">
                <a:solidFill>
                  <a:srgbClr val="FF0000"/>
                </a:solidFill>
                <a:latin typeface="+mj-lt"/>
              </a:rPr>
              <a:t>hỏi</a:t>
            </a:r>
            <a:r>
              <a:rPr lang="en-GB" sz="2500" dirty="0">
                <a:solidFill>
                  <a:srgbClr val="FF0000"/>
                </a:solidFill>
                <a:latin typeface="+mj-lt"/>
              </a:rPr>
              <a:t> </a:t>
            </a:r>
            <a:r>
              <a:rPr lang="en-GB" sz="2500" dirty="0" err="1">
                <a:solidFill>
                  <a:srgbClr val="FF0000"/>
                </a:solidFill>
                <a:latin typeface="+mj-lt"/>
              </a:rPr>
              <a:t>được</a:t>
            </a:r>
            <a:r>
              <a:rPr lang="en-GB" sz="2500" dirty="0">
                <a:solidFill>
                  <a:srgbClr val="FF0000"/>
                </a:solidFill>
                <a:latin typeface="+mj-lt"/>
              </a:rPr>
              <a:t> </a:t>
            </a:r>
            <a:r>
              <a:rPr lang="en-GB" sz="2500" dirty="0" err="1">
                <a:solidFill>
                  <a:srgbClr val="FF0000"/>
                </a:solidFill>
                <a:latin typeface="+mj-lt"/>
              </a:rPr>
              <a:t>từ</a:t>
            </a:r>
            <a:r>
              <a:rPr lang="en-GB" sz="2500" dirty="0">
                <a:solidFill>
                  <a:srgbClr val="FF0000"/>
                </a:solidFill>
                <a:latin typeface="+mj-lt"/>
              </a:rPr>
              <a:t> </a:t>
            </a:r>
            <a:r>
              <a:rPr lang="en-GB" sz="2500" dirty="0" err="1">
                <a:solidFill>
                  <a:srgbClr val="FF0000"/>
                </a:solidFill>
                <a:latin typeface="+mj-lt"/>
              </a:rPr>
              <a:t>tâm</a:t>
            </a:r>
            <a:r>
              <a:rPr lang="en-GB" sz="2500" dirty="0">
                <a:solidFill>
                  <a:srgbClr val="FF0000"/>
                </a:solidFill>
                <a:latin typeface="+mj-lt"/>
              </a:rPr>
              <a:t> </a:t>
            </a:r>
            <a:r>
              <a:rPr lang="en-GB" sz="2500" dirty="0" err="1">
                <a:solidFill>
                  <a:srgbClr val="FF0000"/>
                </a:solidFill>
                <a:latin typeface="+mj-lt"/>
              </a:rPr>
              <a:t>gương</a:t>
            </a:r>
            <a:r>
              <a:rPr lang="en-GB" sz="2500" dirty="0">
                <a:solidFill>
                  <a:srgbClr val="FF0000"/>
                </a:solidFill>
                <a:latin typeface="+mj-lt"/>
              </a:rPr>
              <a:t> </a:t>
            </a:r>
            <a:r>
              <a:rPr lang="en-GB" sz="2500" dirty="0" err="1">
                <a:solidFill>
                  <a:srgbClr val="FF0000"/>
                </a:solidFill>
                <a:latin typeface="+mj-lt"/>
              </a:rPr>
              <a:t>đó</a:t>
            </a:r>
            <a:r>
              <a:rPr lang="en-GB" sz="2500" dirty="0">
                <a:solidFill>
                  <a:srgbClr val="FF0000"/>
                </a:solidFill>
                <a:latin typeface="+mj-lt"/>
              </a:rPr>
              <a:t> </a:t>
            </a:r>
          </a:p>
          <a:p>
            <a:pPr algn="ctr"/>
            <a:endParaRPr lang="en-GB" sz="2500"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12192000" cy="5257800"/>
          </a:xfrm>
        </p:spPr>
      </p:pic>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2"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744" y="0"/>
            <a:ext cx="2514600" cy="2514600"/>
          </a:xfrm>
          <a:prstGeom prst="rect">
            <a:avLst/>
          </a:prstGeom>
        </p:spPr>
      </p:pic>
    </p:spTree>
    <p:extLst>
      <p:ext uri="{BB962C8B-B14F-4D97-AF65-F5344CB8AC3E}">
        <p14:creationId xmlns:p14="http://schemas.microsoft.com/office/powerpoint/2010/main" val="267406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1"/>
          <p:cNvSpPr>
            <a:spLocks noGrp="1"/>
          </p:cNvSpPr>
          <p:nvPr>
            <p:ph type="pic" sz="quarter" idx="13"/>
          </p:nvPr>
        </p:nvSpPr>
        <p:spPr/>
        <p:txBody>
          <a:bodyPr/>
          <a:lstStyle/>
          <a:p>
            <a:endParaRPr lang="en-US"/>
          </a:p>
        </p:txBody>
      </p:sp>
      <p:sp>
        <p:nvSpPr>
          <p:cNvPr id="4" name="Chỗ dành sẵn cho Văn bản 3"/>
          <p:cNvSpPr>
            <a:spLocks noGrp="1"/>
          </p:cNvSpPr>
          <p:nvPr>
            <p:ph type="body" sz="quarter" idx="14"/>
          </p:nvPr>
        </p:nvSpPr>
        <p:spPr>
          <a:xfrm>
            <a:off x="914400" y="5313705"/>
            <a:ext cx="11049000" cy="862545"/>
          </a:xfrm>
        </p:spPr>
        <p:txBody>
          <a:bodyPr>
            <a:noAutofit/>
          </a:bodyPr>
          <a:lstStyle/>
          <a:p>
            <a:pPr algn="just"/>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endParaRPr lang="en-US" sz="2800" dirty="0"/>
          </a:p>
        </p:txBody>
      </p:sp>
      <p:pic>
        <p:nvPicPr>
          <p:cNvPr id="7" name="Việt Nam thực hiện gần 300 chuyến bay đưa công dân về nước (V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1887" y="990600"/>
            <a:ext cx="8380713" cy="4038599"/>
          </a:xfrm>
          <a:prstGeom prst="rect">
            <a:avLst/>
          </a:prstGeom>
        </p:spPr>
      </p:pic>
      <p:sp>
        <p:nvSpPr>
          <p:cNvPr id="8" name="Rounded Rectangle 7"/>
          <p:cNvSpPr/>
          <p:nvPr/>
        </p:nvSpPr>
        <p:spPr>
          <a:xfrm>
            <a:off x="991886" y="0"/>
            <a:ext cx="8380714"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BÀY TỎ Ý KIẾN CÁ NHÂN</a:t>
            </a:r>
            <a:endParaRPr lang="en-GB" sz="4000" dirty="0">
              <a:latin typeface="+mj-l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200" y="-381000"/>
            <a:ext cx="2514600" cy="2514600"/>
          </a:xfrm>
          <a:prstGeom prst="rect">
            <a:avLst/>
          </a:prstGeom>
        </p:spPr>
      </p:pic>
      <p:sp>
        <p:nvSpPr>
          <p:cNvPr id="3" name="TextBox 2">
            <a:extLst>
              <a:ext uri="{FF2B5EF4-FFF2-40B4-BE49-F238E27FC236}">
                <a16:creationId xmlns:a16="http://schemas.microsoft.com/office/drawing/2014/main" id="{0305A45B-0E4D-4423-DABC-99D01FADA4BF}"/>
              </a:ext>
            </a:extLst>
          </p:cNvPr>
          <p:cNvSpPr txBox="1"/>
          <p:nvPr/>
        </p:nvSpPr>
        <p:spPr>
          <a:xfrm>
            <a:off x="228600" y="5029200"/>
            <a:ext cx="12115800" cy="3046988"/>
          </a:xfrm>
          <a:prstGeom prst="rect">
            <a:avLst/>
          </a:prstGeom>
          <a:noFill/>
        </p:spPr>
        <p:txBody>
          <a:bodyPr wrap="square" rtlCol="0">
            <a:spAutoFit/>
          </a:bodyPr>
          <a:lstStyle/>
          <a:p>
            <a:r>
              <a:rPr lang="en-US" sz="2400" dirty="0">
                <a:solidFill>
                  <a:srgbClr val="040C28"/>
                </a:solidFill>
                <a:latin typeface="+mj-lt"/>
              </a:rPr>
              <a:t>V</a:t>
            </a:r>
            <a:r>
              <a:rPr lang="vi-VN" sz="2400" b="0" i="0" dirty="0">
                <a:solidFill>
                  <a:srgbClr val="040C28"/>
                </a:solidFill>
                <a:effectLst/>
                <a:latin typeface="+mj-lt"/>
              </a:rPr>
              <a:t>ì chính phủ quan tâm đến sức khỏe, tính mạng của đồng bào, của công dân Việt Nam đang sinh sống và làm việc tại </a:t>
            </a:r>
            <a:r>
              <a:rPr lang="vi-VN" sz="2400" dirty="0">
                <a:solidFill>
                  <a:srgbClr val="040C28"/>
                </a:solidFill>
                <a:latin typeface="+mj-lt"/>
              </a:rPr>
              <a:t>nước  Cảm xúc của em khi được là công dân Việt Nam: Em rất tự hào khi được sinh ra và lớn lên tại Việt Nam, hiện nay Việt Nam vẫn còn là một nước đang phát triển có nền kinh tế không quá cao nhưng chính phủ Việt Nam đã dốc hết sức để đón được các công dân đang làm việc tại nước ngoài về nước. Đó là hành động vô cùng nhân đạo và nhân văn trong đại dịch </a:t>
            </a:r>
            <a:r>
              <a:rPr lang="vi-VN" sz="2400" dirty="0" err="1">
                <a:solidFill>
                  <a:srgbClr val="040C28"/>
                </a:solidFill>
                <a:latin typeface="+mj-lt"/>
              </a:rPr>
              <a:t>Covid</a:t>
            </a:r>
            <a:r>
              <a:rPr lang="vi-VN" sz="2400" dirty="0">
                <a:solidFill>
                  <a:srgbClr val="040C28"/>
                </a:solidFill>
                <a:latin typeface="+mj-lt"/>
              </a:rPr>
              <a:t> 19 này. Xem thêm tại: https://loigiaihay.com/giai-cau-hoi-khoi-dong-trang-41-gdcd-6-ket-noi-tri-thuc-a92552.htmlngoài</a:t>
            </a:r>
            <a:r>
              <a:rPr lang="vi-VN" sz="2400" b="0" i="0" dirty="0">
                <a:solidFill>
                  <a:srgbClr val="040C28"/>
                </a:solidFill>
                <a:effectLst/>
                <a:latin typeface="+mj-lt"/>
              </a:rPr>
              <a:t>, muốn bảo vệ quyền lợi của công dân Việt Nam một cách tốt nhất</a:t>
            </a:r>
            <a:r>
              <a:rPr lang="vi-VN" sz="2400" b="0" i="0" dirty="0">
                <a:solidFill>
                  <a:srgbClr val="1F1F1F"/>
                </a:solidFill>
                <a:effectLst/>
                <a:latin typeface="+mj-lt"/>
              </a:rPr>
              <a:t>.</a:t>
            </a:r>
            <a:endParaRPr lang="en-US" sz="2400" dirty="0">
              <a:latin typeface="+mj-lt"/>
            </a:endParaRPr>
          </a:p>
        </p:txBody>
      </p:sp>
      <p:sp>
        <p:nvSpPr>
          <p:cNvPr id="10" name="TextBox 9">
            <a:extLst>
              <a:ext uri="{FF2B5EF4-FFF2-40B4-BE49-F238E27FC236}">
                <a16:creationId xmlns:a16="http://schemas.microsoft.com/office/drawing/2014/main" id="{04C85212-3EB0-D6B1-EFB6-8DE855213438}"/>
              </a:ext>
            </a:extLst>
          </p:cNvPr>
          <p:cNvSpPr txBox="1"/>
          <p:nvPr/>
        </p:nvSpPr>
        <p:spPr>
          <a:xfrm>
            <a:off x="228599" y="5527864"/>
            <a:ext cx="11811001" cy="2015936"/>
          </a:xfrm>
          <a:prstGeom prst="rect">
            <a:avLst/>
          </a:prstGeom>
          <a:solidFill>
            <a:schemeClr val="accent4">
              <a:lumMod val="40000"/>
              <a:lumOff val="60000"/>
            </a:schemeClr>
          </a:solidFill>
        </p:spPr>
        <p:txBody>
          <a:bodyPr wrap="square">
            <a:spAutoFit/>
          </a:bodyPr>
          <a:lstStyle/>
          <a:p>
            <a:pPr algn="just"/>
            <a:r>
              <a:rPr lang="vi-VN" sz="2500" dirty="0"/>
              <a:t> Cảm xúc của em khi được là công dân Việt Nam: Em rất tự hào khi được sinh ra và lớn lên tại Việt Nam, hiện nay Việt Nam vẫn còn là một nước đang phát triển có nền kinh tế không quá cao nhưng chính phủ Việt Nam đã dốc hết sức để đón được các công dân đang làm việc tại nước ngoài về nước. Đó là hành động vô cùng nhân đạo và nhân văn trong đại dịch </a:t>
            </a:r>
            <a:r>
              <a:rPr lang="vi-VN" sz="2500" dirty="0" err="1"/>
              <a:t>Covid</a:t>
            </a:r>
            <a:r>
              <a:rPr lang="vi-VN" sz="2500" dirty="0"/>
              <a:t> 19 này. </a:t>
            </a:r>
            <a:endParaRPr lang="en-US" sz="2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4">
                                            <p:txEl>
                                              <p:pRg st="0" end="0"/>
                                            </p:txEl>
                                          </p:spTgt>
                                        </p:tgtEl>
                                      </p:cBhvr>
                                    </p:animEffect>
                                    <p:set>
                                      <p:cBhvr>
                                        <p:cTn id="14"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1" nodeType="clickEffect">
                                  <p:stCondLst>
                                    <p:cond delay="0"/>
                                  </p:stCondLst>
                                  <p:childTnLst>
                                    <p:animEffect transition="out" filter="circle(out)">
                                      <p:cBhvr>
                                        <p:cTn id="23" dur="2000"/>
                                        <p:tgtEl>
                                          <p:spTgt spid="3"/>
                                        </p:tgtEl>
                                      </p:cBhvr>
                                    </p:animEffect>
                                    <p:set>
                                      <p:cBhvr>
                                        <p:cTn id="24" dur="1" fill="hold">
                                          <p:stCondLst>
                                            <p:cond delay="19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7"/>
                </p:tgtEl>
              </p:cMediaNode>
            </p:video>
          </p:childTnLst>
        </p:cTn>
      </p:par>
    </p:tnLst>
    <p:bldLst>
      <p:bldP spid="4" grpId="0" build="p"/>
      <p:bldP spid="3" grpId="0"/>
      <p:bldP spid="3" grpId="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365126"/>
            <a:ext cx="10668000" cy="1158874"/>
          </a:xfrm>
        </p:spPr>
        <p:txBody>
          <a:bodyPr/>
          <a:lstStyle/>
          <a:p>
            <a:pPr algn="ctr"/>
            <a:r>
              <a:rPr lang="en-US" b="1" dirty="0" err="1">
                <a:solidFill>
                  <a:srgbClr val="0070C0"/>
                </a:solidFill>
              </a:rPr>
              <a:t>Tiết</a:t>
            </a:r>
            <a:r>
              <a:rPr lang="en-US" b="1" dirty="0">
                <a:solidFill>
                  <a:srgbClr val="0070C0"/>
                </a:solidFill>
              </a:rPr>
              <a:t> 26,27-BÀI 9 : </a:t>
            </a:r>
            <a:r>
              <a:rPr lang="en-US" b="1" dirty="0">
                <a:solidFill>
                  <a:srgbClr val="0070C0"/>
                </a:solidFill>
                <a:latin typeface="Times New Roman" panose="02020603050405020304" pitchFamily="18" charset="0"/>
                <a:cs typeface="Times New Roman" panose="02020603050405020304" pitchFamily="18" charset="0"/>
              </a:rPr>
              <a:t>CÔNG DÂN NƯỚC CỘNG HOÀ</a:t>
            </a:r>
            <a:br>
              <a:rPr lang="en-US" b="1" dirty="0">
                <a:solidFill>
                  <a:srgbClr val="0070C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 XÃ HỘI CHỦ NGHĨA VIỆT NAM</a:t>
            </a:r>
            <a:endParaRPr lang="en-US" dirty="0"/>
          </a:p>
        </p:txBody>
      </p:sp>
      <p:sp>
        <p:nvSpPr>
          <p:cNvPr id="3" name="Chỗ dành sẵn cho Văn bản 2"/>
          <p:cNvSpPr>
            <a:spLocks noGrp="1"/>
          </p:cNvSpPr>
          <p:nvPr>
            <p:ph type="body" sz="half" idx="2"/>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0558" b="10558"/>
          <a:stretch>
            <a:fillRect/>
          </a:stretch>
        </p:blipFill>
        <p:spPr>
          <a:xfrm>
            <a:off x="838200" y="1752600"/>
            <a:ext cx="5360911" cy="305943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752600"/>
            <a:ext cx="4876800" cy="30594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57200"/>
            <a:ext cx="2209800" cy="220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0" y="0"/>
            <a:ext cx="10668000" cy="762000"/>
          </a:xfrm>
        </p:spPr>
        <p:txBody>
          <a:bodyPr/>
          <a:lstStyle/>
          <a:p>
            <a:r>
              <a:rPr lang="en-US" b="1" dirty="0">
                <a:latin typeface="+mj-lt"/>
              </a:rPr>
              <a:t>II- KHÁM PHÁ</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6706"/>
            <a:ext cx="2987824" cy="53312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526706"/>
            <a:ext cx="3096344" cy="53312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1526706"/>
            <a:ext cx="3059832" cy="53312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4464" y="1549244"/>
            <a:ext cx="2997536" cy="5308756"/>
          </a:xfrm>
          <a:prstGeom prst="rect">
            <a:avLst/>
          </a:prstGeom>
        </p:spPr>
      </p:pic>
      <p:sp>
        <p:nvSpPr>
          <p:cNvPr id="3" name="TextBox 2">
            <a:extLst>
              <a:ext uri="{FF2B5EF4-FFF2-40B4-BE49-F238E27FC236}">
                <a16:creationId xmlns:a16="http://schemas.microsoft.com/office/drawing/2014/main" id="{A66E2681-D189-1683-EC3D-4A2A1D031CAF}"/>
              </a:ext>
            </a:extLst>
          </p:cNvPr>
          <p:cNvSpPr txBox="1"/>
          <p:nvPr/>
        </p:nvSpPr>
        <p:spPr>
          <a:xfrm>
            <a:off x="0" y="685800"/>
            <a:ext cx="7315200" cy="477054"/>
          </a:xfrm>
          <a:prstGeom prst="rect">
            <a:avLst/>
          </a:prstGeom>
          <a:noFill/>
        </p:spPr>
        <p:txBody>
          <a:bodyPr wrap="square" rtlCol="0">
            <a:spAutoFit/>
          </a:bodyPr>
          <a:lstStyle/>
          <a:p>
            <a:r>
              <a:rPr lang="en-US" sz="2500" b="1" dirty="0">
                <a:latin typeface="+mj-lt"/>
              </a:rPr>
              <a:t>1. </a:t>
            </a:r>
            <a:r>
              <a:rPr lang="en-US" sz="2500" b="1" dirty="0" err="1">
                <a:latin typeface="+mj-lt"/>
              </a:rPr>
              <a:t>Tìm</a:t>
            </a:r>
            <a:r>
              <a:rPr lang="en-US" sz="2500" b="1" dirty="0">
                <a:latin typeface="+mj-lt"/>
              </a:rPr>
              <a:t> </a:t>
            </a:r>
            <a:r>
              <a:rPr lang="en-US" sz="2500" b="1" dirty="0" err="1">
                <a:latin typeface="+mj-lt"/>
              </a:rPr>
              <a:t>hiểu</a:t>
            </a:r>
            <a:r>
              <a:rPr lang="en-US" sz="2500" b="1" dirty="0">
                <a:latin typeface="+mj-lt"/>
              </a:rPr>
              <a:t> </a:t>
            </a:r>
            <a:r>
              <a:rPr lang="en-US" sz="2500" b="1" dirty="0" err="1">
                <a:latin typeface="+mj-lt"/>
              </a:rPr>
              <a:t>khái</a:t>
            </a:r>
            <a:r>
              <a:rPr lang="en-US" sz="2500" b="1" dirty="0">
                <a:latin typeface="+mj-lt"/>
              </a:rPr>
              <a:t> </a:t>
            </a:r>
            <a:r>
              <a:rPr lang="en-US" sz="2500" b="1" dirty="0" err="1">
                <a:latin typeface="+mj-lt"/>
              </a:rPr>
              <a:t>niệm</a:t>
            </a:r>
            <a:r>
              <a:rPr lang="en-US" sz="2500" b="1" dirty="0">
                <a:latin typeface="+mj-lt"/>
              </a:rPr>
              <a:t> </a:t>
            </a:r>
            <a:r>
              <a:rPr lang="en-US" sz="2500" b="1" dirty="0" err="1">
                <a:latin typeface="+mj-lt"/>
              </a:rPr>
              <a:t>công</a:t>
            </a:r>
            <a:r>
              <a:rPr lang="en-US" sz="2500" b="1" dirty="0">
                <a:latin typeface="+mj-lt"/>
              </a:rPr>
              <a:t> </a:t>
            </a:r>
            <a:r>
              <a:rPr lang="en-US" sz="2500" b="1" dirty="0" err="1">
                <a:latin typeface="+mj-lt"/>
              </a:rPr>
              <a:t>dân</a:t>
            </a:r>
            <a:endParaRPr lang="en-US" sz="2500" b="1" dirty="0">
              <a:latin typeface="+mj-lt"/>
            </a:endParaRPr>
          </a:p>
        </p:txBody>
      </p:sp>
      <p:sp>
        <p:nvSpPr>
          <p:cNvPr id="9" name="TextBox 8">
            <a:extLst>
              <a:ext uri="{FF2B5EF4-FFF2-40B4-BE49-F238E27FC236}">
                <a16:creationId xmlns:a16="http://schemas.microsoft.com/office/drawing/2014/main" id="{D345D4B2-C907-C066-D06F-0B30A4E1FD4C}"/>
              </a:ext>
            </a:extLst>
          </p:cNvPr>
          <p:cNvSpPr txBox="1"/>
          <p:nvPr/>
        </p:nvSpPr>
        <p:spPr>
          <a:xfrm>
            <a:off x="4724400" y="0"/>
            <a:ext cx="7239000" cy="1154162"/>
          </a:xfrm>
          <a:prstGeom prst="rect">
            <a:avLst/>
          </a:prstGeom>
          <a:noFill/>
        </p:spPr>
        <p:txBody>
          <a:bodyPr wrap="square" rtlCol="0">
            <a:spAutoFit/>
          </a:bodyPr>
          <a:lstStyle/>
          <a:p>
            <a:r>
              <a:rPr lang="en-US" sz="2300" b="1" i="1" dirty="0">
                <a:latin typeface="Times New Roman" panose="02020603050405020304" pitchFamily="18" charset="0"/>
                <a:cs typeface="Times New Roman" panose="02020603050405020304" pitchFamily="18" charset="0"/>
              </a:rPr>
              <a:t>? Em </a:t>
            </a:r>
            <a:r>
              <a:rPr lang="en-US" sz="2300" b="1" i="1" dirty="0" err="1">
                <a:latin typeface="Times New Roman" panose="02020603050405020304" pitchFamily="18" charset="0"/>
                <a:cs typeface="Times New Roman" panose="02020603050405020304" pitchFamily="18" charset="0"/>
              </a:rPr>
              <a:t>hãy</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quan</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sát</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các</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cuốn</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hộ</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chiếu</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dưới</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đây</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và</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cho</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biết</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đó</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là</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hộ</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chiếu</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của</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quốc</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gia</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nào</a:t>
            </a:r>
            <a:r>
              <a:rPr lang="en-US" sz="2300" b="1" i="1" dirty="0">
                <a:latin typeface="Times New Roman" panose="02020603050405020304" pitchFamily="18" charset="0"/>
                <a:cs typeface="Times New Roman" panose="02020603050405020304" pitchFamily="18" charset="0"/>
              </a:rPr>
              <a:t>. Ý </a:t>
            </a:r>
            <a:r>
              <a:rPr lang="en-US" sz="2300" b="1" i="1" dirty="0" err="1">
                <a:latin typeface="Times New Roman" panose="02020603050405020304" pitchFamily="18" charset="0"/>
                <a:cs typeface="Times New Roman" panose="02020603050405020304" pitchFamily="18" charset="0"/>
              </a:rPr>
              <a:t>nghĩa</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của</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những</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cuốn</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hộ</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chiếu</a:t>
            </a:r>
            <a:r>
              <a:rPr lang="en-US" sz="2300" b="1" i="1" dirty="0">
                <a:latin typeface="Times New Roman" panose="02020603050405020304" pitchFamily="18" charset="0"/>
                <a:cs typeface="Times New Roman" panose="02020603050405020304" pitchFamily="18" charset="0"/>
              </a:rPr>
              <a:t> </a:t>
            </a:r>
            <a:r>
              <a:rPr lang="en-US" sz="2300" b="1" i="1" dirty="0" err="1">
                <a:latin typeface="Times New Roman" panose="02020603050405020304" pitchFamily="18" charset="0"/>
                <a:cs typeface="Times New Roman" panose="02020603050405020304" pitchFamily="18" charset="0"/>
              </a:rPr>
              <a:t>đó</a:t>
            </a:r>
            <a:r>
              <a:rPr lang="en-US" sz="2300" b="1" i="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0"/>
            <a:ext cx="9829800" cy="533400"/>
          </a:xfrm>
        </p:spPr>
        <p:txBody>
          <a:bodyPr/>
          <a:lstStyle/>
          <a:p>
            <a:r>
              <a:rPr lang="en-US" dirty="0"/>
              <a:t>                       </a:t>
            </a:r>
            <a:r>
              <a:rPr lang="en-US" dirty="0">
                <a:solidFill>
                  <a:srgbClr val="0070C0"/>
                </a:solidFill>
                <a:latin typeface="+mj-lt"/>
              </a:rPr>
              <a:t>GIẢI QUYẾT TÌNH HUỐNG</a:t>
            </a:r>
          </a:p>
        </p:txBody>
      </p:sp>
      <p:sp>
        <p:nvSpPr>
          <p:cNvPr id="4" name="Rounded Rectangle 3"/>
          <p:cNvSpPr/>
          <p:nvPr/>
        </p:nvSpPr>
        <p:spPr>
          <a:xfrm>
            <a:off x="74488" y="533400"/>
            <a:ext cx="12117512" cy="2895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500" b="1" dirty="0" err="1">
                <a:solidFill>
                  <a:srgbClr val="FF0000"/>
                </a:solidFill>
                <a:latin typeface="Times New Roman" panose="02020603050405020304" pitchFamily="18" charset="0"/>
                <a:cs typeface="Times New Roman" panose="02020603050405020304" pitchFamily="18" charset="0"/>
              </a:rPr>
              <a:t>Tình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huống</a:t>
            </a:r>
            <a:r>
              <a:rPr lang="en-US" sz="2500" b="1" dirty="0">
                <a:solidFill>
                  <a:srgbClr val="FF0000"/>
                </a:solidFill>
                <a:latin typeface="Times New Roman" panose="02020603050405020304" pitchFamily="18" charset="0"/>
                <a:cs typeface="Times New Roman" panose="02020603050405020304" pitchFamily="18" charset="0"/>
              </a:rPr>
              <a:t>:</a:t>
            </a:r>
          </a:p>
          <a:p>
            <a:pPr algn="ctr"/>
            <a:r>
              <a:rPr lang="vi-VN" sz="2500" i="1" dirty="0">
                <a:solidFill>
                  <a:srgbClr val="FF0000"/>
                </a:solidFill>
                <a:latin typeface="Times New Roman" panose="02020603050405020304" pitchFamily="18" charset="0"/>
                <a:cs typeface="Times New Roman" panose="02020603050405020304" pitchFamily="18" charset="0"/>
              </a:rPr>
              <a:t>Nhóm của Toàn đang thảo l</a:t>
            </a:r>
            <a:r>
              <a:rPr lang="en-US" sz="2500" i="1" dirty="0" err="1">
                <a:solidFill>
                  <a:srgbClr val="FF0000"/>
                </a:solidFill>
                <a:latin typeface="Times New Roman" panose="02020603050405020304" pitchFamily="18" charset="0"/>
                <a:cs typeface="Times New Roman" panose="02020603050405020304" pitchFamily="18" charset="0"/>
              </a:rPr>
              <a:t>uậ</a:t>
            </a:r>
            <a:r>
              <a:rPr lang="vi-VN" sz="2500" i="1" dirty="0">
                <a:solidFill>
                  <a:srgbClr val="FF0000"/>
                </a:solidFill>
                <a:latin typeface="Times New Roman" panose="02020603050405020304" pitchFamily="18" charset="0"/>
                <a:cs typeface="Times New Roman" panose="02020603050405020304" pitchFamily="18" charset="0"/>
              </a:rPr>
              <a:t>n về khái niệm công d</a:t>
            </a:r>
            <a:r>
              <a:rPr lang="en-US" sz="2500" i="1" dirty="0" err="1">
                <a:solidFill>
                  <a:srgbClr val="FF0000"/>
                </a:solidFill>
                <a:latin typeface="Times New Roman" panose="02020603050405020304" pitchFamily="18" charset="0"/>
                <a:cs typeface="Times New Roman" panose="02020603050405020304" pitchFamily="18" charset="0"/>
              </a:rPr>
              <a:t>ân</a:t>
            </a:r>
            <a:r>
              <a:rPr lang="vi-VN" sz="2500" i="1" dirty="0">
                <a:solidFill>
                  <a:srgbClr val="FF0000"/>
                </a:solidFill>
                <a:latin typeface="Times New Roman" panose="02020603050405020304" pitchFamily="18" charset="0"/>
                <a:cs typeface="Times New Roman" panose="02020603050405020304" pitchFamily="18" charset="0"/>
              </a:rPr>
              <a:t>, một số ý kiến được nêu ra:</a:t>
            </a:r>
            <a:endParaRPr lang="en-GB" sz="2500" i="1" dirty="0">
              <a:solidFill>
                <a:srgbClr val="FF0000"/>
              </a:solidFill>
              <a:latin typeface="Times New Roman" panose="02020603050405020304" pitchFamily="18" charset="0"/>
              <a:cs typeface="Times New Roman" panose="02020603050405020304" pitchFamily="18" charset="0"/>
            </a:endParaRPr>
          </a:p>
          <a:p>
            <a:pPr lvl="0"/>
            <a:r>
              <a:rPr lang="vi-VN" sz="2500" b="1" i="1" dirty="0">
                <a:solidFill>
                  <a:srgbClr val="7030A0"/>
                </a:solidFill>
                <a:latin typeface="Times New Roman" panose="02020603050405020304" pitchFamily="18" charset="0"/>
                <a:cs typeface="Times New Roman" panose="02020603050405020304" pitchFamily="18" charset="0"/>
              </a:rPr>
              <a:t>Minh: </a:t>
            </a:r>
            <a:r>
              <a:rPr lang="vi-VN" sz="2500" dirty="0">
                <a:latin typeface="Times New Roman" panose="02020603050405020304" pitchFamily="18" charset="0"/>
                <a:cs typeface="Times New Roman" panose="02020603050405020304" pitchFamily="18" charset="0"/>
              </a:rPr>
              <a:t>Công dân là những người d</a:t>
            </a:r>
            <a:r>
              <a:rPr lang="en-US" sz="2500" dirty="0" err="1">
                <a:latin typeface="Times New Roman" panose="02020603050405020304" pitchFamily="18" charset="0"/>
                <a:cs typeface="Times New Roman" panose="02020603050405020304" pitchFamily="18" charset="0"/>
              </a:rPr>
              <a:t>ân</a:t>
            </a:r>
            <a:r>
              <a:rPr lang="vi-VN" sz="2500" dirty="0">
                <a:latin typeface="Times New Roman" panose="02020603050405020304" pitchFamily="18" charset="0"/>
                <a:cs typeface="Times New Roman" panose="02020603050405020304" pitchFamily="18" charset="0"/>
              </a:rPr>
              <a:t> sống trong cùng một nước.</a:t>
            </a:r>
            <a:endParaRPr lang="en-GB" sz="2500" dirty="0">
              <a:latin typeface="Times New Roman" panose="02020603050405020304" pitchFamily="18" charset="0"/>
              <a:cs typeface="Times New Roman" panose="02020603050405020304" pitchFamily="18" charset="0"/>
            </a:endParaRPr>
          </a:p>
          <a:p>
            <a:pPr lvl="0"/>
            <a:r>
              <a:rPr lang="vi-VN" sz="2500" b="1" i="1" dirty="0">
                <a:solidFill>
                  <a:srgbClr val="00B050"/>
                </a:solidFill>
                <a:latin typeface="Times New Roman" panose="02020603050405020304" pitchFamily="18" charset="0"/>
                <a:cs typeface="Times New Roman" panose="02020603050405020304" pitchFamily="18" charset="0"/>
              </a:rPr>
              <a:t>Thắng</a:t>
            </a:r>
            <a:r>
              <a:rPr lang="vi-VN" sz="2500" dirty="0">
                <a:latin typeface="Times New Roman" panose="02020603050405020304" pitchFamily="18" charset="0"/>
                <a:cs typeface="Times New Roman" panose="02020603050405020304" pitchFamily="18" charset="0"/>
              </a:rPr>
              <a:t>: Công dân là những người dan sống trong một nước, có cùng màu da, cùng tiếng nói.</a:t>
            </a:r>
            <a:endParaRPr lang="en-GB" sz="2500" dirty="0">
              <a:latin typeface="Times New Roman" panose="02020603050405020304" pitchFamily="18" charset="0"/>
              <a:cs typeface="Times New Roman" panose="02020603050405020304" pitchFamily="18" charset="0"/>
            </a:endParaRPr>
          </a:p>
          <a:p>
            <a:pPr lvl="0"/>
            <a:r>
              <a:rPr lang="vi-VN" sz="2500" b="1" i="1" dirty="0">
                <a:solidFill>
                  <a:schemeClr val="accent6">
                    <a:lumMod val="75000"/>
                  </a:schemeClr>
                </a:solidFill>
                <a:latin typeface="Times New Roman" panose="02020603050405020304" pitchFamily="18" charset="0"/>
                <a:cs typeface="Times New Roman" panose="02020603050405020304" pitchFamily="18" charset="0"/>
              </a:rPr>
              <a:t>Toàn</a:t>
            </a:r>
            <a:r>
              <a:rPr lang="vi-VN" sz="2500" dirty="0">
                <a:latin typeface="Times New Roman" panose="02020603050405020304" pitchFamily="18" charset="0"/>
                <a:cs typeface="Times New Roman" panose="02020603050405020304" pitchFamily="18" charset="0"/>
              </a:rPr>
              <a:t>: Công dân là những người d</a:t>
            </a:r>
            <a:r>
              <a:rPr lang="en-US" sz="2500" dirty="0">
                <a:latin typeface="Times New Roman" panose="02020603050405020304" pitchFamily="18" charset="0"/>
                <a:cs typeface="Times New Roman" panose="02020603050405020304" pitchFamily="18" charset="0"/>
              </a:rPr>
              <a:t>â</a:t>
            </a:r>
            <a:r>
              <a:rPr lang="vi-VN" sz="2500" dirty="0">
                <a:latin typeface="Times New Roman" panose="02020603050405020304" pitchFamily="18" charset="0"/>
                <a:cs typeface="Times New Roman" panose="02020603050405020304" pitchFamily="18" charset="0"/>
              </a:rPr>
              <a:t>n mang quốc tich của một nước, có những quyền và nghĩa vụ do Nhà nước đó quy định.</a:t>
            </a:r>
            <a:endParaRPr lang="en-GB" sz="25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52227" y="4800600"/>
            <a:ext cx="70104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AutoNum type="arabicPeriod"/>
            </a:pPr>
            <a:r>
              <a:rPr lang="vi-VN" sz="2500" dirty="0"/>
              <a:t>Em đồng ý với ý kiến của bạn nào? Vì sao?</a:t>
            </a:r>
            <a:endParaRPr lang="en-US" sz="2500" dirty="0"/>
          </a:p>
          <a:p>
            <a:pPr marL="514350" indent="-514350">
              <a:buFontTx/>
              <a:buAutoNum type="arabicPeriod"/>
            </a:pPr>
            <a:r>
              <a:rPr lang="vi-VN" sz="2500" dirty="0"/>
              <a:t>Em hãy cho biết công dân là gì</a:t>
            </a:r>
            <a:r>
              <a:rPr lang="en-US" sz="2500" dirty="0"/>
              <a:t>?</a:t>
            </a:r>
            <a:endParaRPr lang="en-GB" sz="2500" dirty="0"/>
          </a:p>
          <a:p>
            <a:pPr marL="514350" lvl="0" indent="-514350">
              <a:buAutoNum type="arabicPeriod"/>
            </a:pPr>
            <a:endParaRPr lang="en-US" sz="2500" dirty="0"/>
          </a:p>
        </p:txBody>
      </p:sp>
      <p:sp>
        <p:nvSpPr>
          <p:cNvPr id="7" name="Down Arrow 6"/>
          <p:cNvSpPr/>
          <p:nvPr/>
        </p:nvSpPr>
        <p:spPr>
          <a:xfrm>
            <a:off x="609600" y="3482511"/>
            <a:ext cx="1638300" cy="12817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51CF80-D04A-A0A5-7032-E7E39FB32B75}"/>
              </a:ext>
            </a:extLst>
          </p:cNvPr>
          <p:cNvSpPr txBox="1"/>
          <p:nvPr/>
        </p:nvSpPr>
        <p:spPr>
          <a:xfrm>
            <a:off x="2362200" y="3505200"/>
            <a:ext cx="9525000" cy="1154162"/>
          </a:xfrm>
          <a:prstGeom prst="rect">
            <a:avLst/>
          </a:prstGeom>
          <a:noFill/>
        </p:spPr>
        <p:txBody>
          <a:bodyPr wrap="square">
            <a:spAutoFit/>
          </a:bodyPr>
          <a:lstStyle/>
          <a:p>
            <a:pPr algn="just"/>
            <a:r>
              <a:rPr lang="en-US" sz="2300" dirty="0"/>
              <a:t>- Ý </a:t>
            </a:r>
            <a:r>
              <a:rPr lang="vi-VN" sz="2300" dirty="0"/>
              <a:t>kiến của bạn Toàn thể hiện đầy đủ khái niệm công dân nhất.</a:t>
            </a:r>
            <a:endParaRPr lang="en-US" sz="2300" dirty="0"/>
          </a:p>
          <a:p>
            <a:pPr algn="just"/>
            <a:r>
              <a:rPr lang="vi-VN" sz="2300" dirty="0"/>
              <a:t>-</a:t>
            </a:r>
            <a:r>
              <a:rPr lang="en-US" sz="2300" dirty="0"/>
              <a:t>- </a:t>
            </a:r>
            <a:r>
              <a:rPr lang="vi-VN" sz="2300" dirty="0"/>
              <a:t>Vì theo quy định của Hiến pháp nước Việt Nam thì công dân là người dân của một nước, có các quyền và nghĩa vụ được pháp luật quy định.</a:t>
            </a:r>
            <a:endParaRPr lang="en-US" sz="2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C76F52-031A-EA4B-75A2-1BA483E00B02}"/>
              </a:ext>
            </a:extLst>
          </p:cNvPr>
          <p:cNvSpPr txBox="1"/>
          <p:nvPr/>
        </p:nvSpPr>
        <p:spPr>
          <a:xfrm>
            <a:off x="304800" y="76200"/>
            <a:ext cx="11201400" cy="2785378"/>
          </a:xfrm>
          <a:prstGeom prst="rect">
            <a:avLst/>
          </a:prstGeom>
          <a:noFill/>
        </p:spPr>
        <p:txBody>
          <a:bodyPr wrap="square">
            <a:spAutoFit/>
          </a:bodyPr>
          <a:lstStyle/>
          <a:p>
            <a:pPr algn="just"/>
            <a:r>
              <a:rPr lang="en-US" sz="2500" dirty="0" err="1"/>
              <a:t>Ghi</a:t>
            </a:r>
            <a:r>
              <a:rPr lang="en-US" sz="2500" dirty="0"/>
              <a:t> </a:t>
            </a:r>
            <a:r>
              <a:rPr lang="en-US" sz="2500" dirty="0" err="1"/>
              <a:t>nhớ</a:t>
            </a:r>
            <a:r>
              <a:rPr lang="en-US" sz="2500" dirty="0"/>
              <a:t>: </a:t>
            </a:r>
          </a:p>
          <a:p>
            <a:pPr algn="just"/>
            <a:r>
              <a:rPr lang="en-US" sz="2500" dirty="0"/>
              <a:t>- </a:t>
            </a:r>
            <a:r>
              <a:rPr lang="vi-VN" sz="2500" dirty="0"/>
              <a:t>Công dân là người dân của một nước, có quyền và nghĩa vụ được pháp luật quy định</a:t>
            </a:r>
            <a:r>
              <a:rPr lang="en-US" sz="2500" dirty="0"/>
              <a:t>.</a:t>
            </a:r>
          </a:p>
          <a:p>
            <a:pPr algn="just"/>
            <a:r>
              <a:rPr lang="en-US" sz="2500" dirty="0"/>
              <a:t>- </a:t>
            </a:r>
            <a:r>
              <a:rPr lang="vi-VN" sz="2500" dirty="0"/>
              <a:t>Quốc tịch là căn cứ xác định công dân của một nước, thể hiện mối quan hệ giữa Nhà nước và công dân nước đó.</a:t>
            </a:r>
            <a:endParaRPr lang="en-US" sz="2500" dirty="0"/>
          </a:p>
          <a:p>
            <a:pPr algn="just"/>
            <a:r>
              <a:rPr lang="en-US" sz="2500" dirty="0"/>
              <a:t>- </a:t>
            </a:r>
            <a:r>
              <a:rPr lang="en-US" sz="2500" dirty="0" err="1"/>
              <a:t>Công</a:t>
            </a:r>
            <a:r>
              <a:rPr lang="en-US" sz="2500" dirty="0"/>
              <a:t> </a:t>
            </a:r>
            <a:r>
              <a:rPr lang="en-US" sz="2500" dirty="0" err="1"/>
              <a:t>dân</a:t>
            </a:r>
            <a:r>
              <a:rPr lang="en-US" sz="2500" dirty="0"/>
              <a:t> </a:t>
            </a:r>
            <a:r>
              <a:rPr lang="en-US" sz="2500" dirty="0" err="1"/>
              <a:t>nước</a:t>
            </a:r>
            <a:r>
              <a:rPr lang="en-US" sz="2500" dirty="0"/>
              <a:t> </a:t>
            </a:r>
            <a:r>
              <a:rPr lang="en-US" sz="2500" dirty="0" err="1"/>
              <a:t>Cộng</a:t>
            </a:r>
            <a:r>
              <a:rPr lang="en-US" sz="2500" dirty="0"/>
              <a:t> </a:t>
            </a:r>
            <a:r>
              <a:rPr lang="en-US" sz="2500" dirty="0" err="1"/>
              <a:t>hoà</a:t>
            </a:r>
            <a:r>
              <a:rPr lang="en-US" sz="2500" dirty="0"/>
              <a:t> </a:t>
            </a:r>
            <a:r>
              <a:rPr lang="en-US" sz="2500" dirty="0" err="1"/>
              <a:t>xã</a:t>
            </a:r>
            <a:r>
              <a:rPr lang="en-US" sz="2500" dirty="0"/>
              <a:t> </a:t>
            </a:r>
            <a:r>
              <a:rPr lang="en-US" sz="2500" dirty="0" err="1"/>
              <a:t>hội</a:t>
            </a:r>
            <a:r>
              <a:rPr lang="en-US" sz="2500" dirty="0"/>
              <a:t> </a:t>
            </a:r>
            <a:r>
              <a:rPr lang="en-US" sz="2500" dirty="0" err="1"/>
              <a:t>chủ</a:t>
            </a:r>
            <a:r>
              <a:rPr lang="en-US" sz="2500" dirty="0"/>
              <a:t> </a:t>
            </a:r>
            <a:r>
              <a:rPr lang="en-US" sz="2500" dirty="0" err="1"/>
              <a:t>nghĩa</a:t>
            </a:r>
            <a:r>
              <a:rPr lang="en-US" sz="2500" dirty="0"/>
              <a:t> </a:t>
            </a:r>
            <a:r>
              <a:rPr lang="en-US" sz="2500" dirty="0" err="1"/>
              <a:t>Việt</a:t>
            </a:r>
            <a:r>
              <a:rPr lang="en-US" sz="2500" dirty="0"/>
              <a:t> Nam </a:t>
            </a:r>
            <a:r>
              <a:rPr lang="en-US" sz="2500" dirty="0" err="1"/>
              <a:t>là</a:t>
            </a:r>
            <a:r>
              <a:rPr lang="en-US" sz="2500" dirty="0"/>
              <a:t> </a:t>
            </a:r>
            <a:r>
              <a:rPr lang="en-US" sz="2500" dirty="0" err="1"/>
              <a:t>người</a:t>
            </a:r>
            <a:r>
              <a:rPr lang="en-US" sz="2500" dirty="0"/>
              <a:t> </a:t>
            </a:r>
            <a:r>
              <a:rPr lang="en-US" sz="2500" dirty="0" err="1"/>
              <a:t>có</a:t>
            </a:r>
            <a:r>
              <a:rPr lang="en-US" sz="2500" dirty="0"/>
              <a:t> </a:t>
            </a:r>
            <a:r>
              <a:rPr lang="en-US" sz="2500" dirty="0" err="1"/>
              <a:t>quốc</a:t>
            </a:r>
            <a:r>
              <a:rPr lang="en-US" sz="2500" dirty="0"/>
              <a:t> </a:t>
            </a:r>
            <a:r>
              <a:rPr lang="en-US" sz="2500" dirty="0" err="1"/>
              <a:t>tịch</a:t>
            </a:r>
            <a:r>
              <a:rPr lang="en-US" sz="2500" dirty="0"/>
              <a:t> </a:t>
            </a:r>
            <a:r>
              <a:rPr lang="en-US" sz="2500" dirty="0" err="1"/>
              <a:t>Việt</a:t>
            </a:r>
            <a:r>
              <a:rPr lang="en-US" sz="2500" dirty="0"/>
              <a:t> Nam.</a:t>
            </a:r>
          </a:p>
        </p:txBody>
      </p:sp>
    </p:spTree>
    <p:extLst>
      <p:ext uri="{BB962C8B-B14F-4D97-AF65-F5344CB8AC3E}">
        <p14:creationId xmlns:p14="http://schemas.microsoft.com/office/powerpoint/2010/main" val="396107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304800" y="0"/>
            <a:ext cx="11125200" cy="1447800"/>
          </a:xfrm>
        </p:spPr>
        <p:txBody>
          <a:bodyPr>
            <a:normAutofit/>
          </a:bodyPr>
          <a:lstStyle/>
          <a:p>
            <a:pPr algn="just"/>
            <a:r>
              <a:rPr lang="en-GB" sz="2800" dirty="0" err="1">
                <a:solidFill>
                  <a:srgbClr val="FF0000"/>
                </a:solidFill>
                <a:latin typeface="+mj-lt"/>
              </a:rPr>
              <a:t>Quan</a:t>
            </a:r>
            <a:r>
              <a:rPr lang="en-GB" sz="2800" dirty="0">
                <a:solidFill>
                  <a:srgbClr val="FF0000"/>
                </a:solidFill>
                <a:latin typeface="+mj-lt"/>
              </a:rPr>
              <a:t> </a:t>
            </a:r>
            <a:r>
              <a:rPr lang="en-GB" sz="2800" dirty="0" err="1">
                <a:solidFill>
                  <a:srgbClr val="FF0000"/>
                </a:solidFill>
                <a:latin typeface="+mj-lt"/>
              </a:rPr>
              <a:t>sát</a:t>
            </a:r>
            <a:r>
              <a:rPr lang="en-GB" sz="2800" dirty="0">
                <a:solidFill>
                  <a:srgbClr val="FF0000"/>
                </a:solidFill>
                <a:latin typeface="+mj-lt"/>
              </a:rPr>
              <a:t> </a:t>
            </a:r>
            <a:r>
              <a:rPr lang="en-GB" sz="2800" dirty="0" err="1">
                <a:solidFill>
                  <a:srgbClr val="FF0000"/>
                </a:solidFill>
                <a:latin typeface="+mj-lt"/>
              </a:rPr>
              <a:t>các</a:t>
            </a:r>
            <a:r>
              <a:rPr lang="en-GB" sz="2800" dirty="0">
                <a:solidFill>
                  <a:srgbClr val="FF0000"/>
                </a:solidFill>
                <a:latin typeface="+mj-lt"/>
              </a:rPr>
              <a:t> </a:t>
            </a:r>
            <a:r>
              <a:rPr lang="en-GB" sz="2800" dirty="0" err="1">
                <a:solidFill>
                  <a:srgbClr val="FF0000"/>
                </a:solidFill>
                <a:latin typeface="+mj-lt"/>
              </a:rPr>
              <a:t>mẫu</a:t>
            </a:r>
            <a:r>
              <a:rPr lang="en-GB" sz="2800" dirty="0">
                <a:solidFill>
                  <a:srgbClr val="FF0000"/>
                </a:solidFill>
                <a:latin typeface="+mj-lt"/>
              </a:rPr>
              <a:t> </a:t>
            </a:r>
            <a:r>
              <a:rPr lang="en-GB" sz="2800" dirty="0" err="1">
                <a:solidFill>
                  <a:srgbClr val="FF0000"/>
                </a:solidFill>
                <a:latin typeface="+mj-lt"/>
              </a:rPr>
              <a:t>giấy</a:t>
            </a:r>
            <a:r>
              <a:rPr lang="en-GB" sz="2800" dirty="0">
                <a:solidFill>
                  <a:srgbClr val="FF0000"/>
                </a:solidFill>
                <a:latin typeface="+mj-lt"/>
              </a:rPr>
              <a:t> </a:t>
            </a:r>
            <a:r>
              <a:rPr lang="en-GB" sz="2800" dirty="0" err="1">
                <a:solidFill>
                  <a:srgbClr val="FF0000"/>
                </a:solidFill>
                <a:latin typeface="+mj-lt"/>
              </a:rPr>
              <a:t>dưới</a:t>
            </a:r>
            <a:r>
              <a:rPr lang="en-GB" sz="2800" dirty="0">
                <a:solidFill>
                  <a:srgbClr val="FF0000"/>
                </a:solidFill>
                <a:latin typeface="+mj-lt"/>
              </a:rPr>
              <a:t> </a:t>
            </a:r>
            <a:r>
              <a:rPr lang="en-GB" sz="2800" dirty="0" err="1">
                <a:solidFill>
                  <a:srgbClr val="FF0000"/>
                </a:solidFill>
                <a:latin typeface="+mj-lt"/>
              </a:rPr>
              <a:t>đây</a:t>
            </a:r>
            <a:r>
              <a:rPr lang="en-GB" sz="2800" dirty="0">
                <a:solidFill>
                  <a:srgbClr val="FF0000"/>
                </a:solidFill>
                <a:latin typeface="+mj-lt"/>
              </a:rPr>
              <a:t> </a:t>
            </a:r>
            <a:r>
              <a:rPr lang="en-GB" sz="2800" dirty="0" err="1">
                <a:solidFill>
                  <a:srgbClr val="FF0000"/>
                </a:solidFill>
                <a:latin typeface="+mj-lt"/>
              </a:rPr>
              <a:t>và</a:t>
            </a:r>
            <a:r>
              <a:rPr lang="en-GB" sz="2800" dirty="0">
                <a:solidFill>
                  <a:srgbClr val="FF0000"/>
                </a:solidFill>
                <a:latin typeface="+mj-lt"/>
              </a:rPr>
              <a:t> </a:t>
            </a:r>
            <a:r>
              <a:rPr lang="en-GB" sz="2800" dirty="0" err="1">
                <a:solidFill>
                  <a:srgbClr val="FF0000"/>
                </a:solidFill>
                <a:latin typeface="+mj-lt"/>
              </a:rPr>
              <a:t>nêu</a:t>
            </a:r>
            <a:r>
              <a:rPr lang="en-GB" sz="2800" dirty="0">
                <a:solidFill>
                  <a:srgbClr val="FF0000"/>
                </a:solidFill>
                <a:latin typeface="+mj-lt"/>
              </a:rPr>
              <a:t> </a:t>
            </a:r>
            <a:r>
              <a:rPr lang="en-GB" sz="2800" dirty="0" err="1">
                <a:solidFill>
                  <a:srgbClr val="FF0000"/>
                </a:solidFill>
                <a:latin typeface="+mj-lt"/>
              </a:rPr>
              <a:t>quốc</a:t>
            </a:r>
            <a:r>
              <a:rPr lang="en-GB" sz="2800" dirty="0">
                <a:solidFill>
                  <a:srgbClr val="FF0000"/>
                </a:solidFill>
                <a:latin typeface="+mj-lt"/>
              </a:rPr>
              <a:t> </a:t>
            </a:r>
            <a:r>
              <a:rPr lang="en-GB" sz="2800" dirty="0" err="1">
                <a:solidFill>
                  <a:srgbClr val="FF0000"/>
                </a:solidFill>
                <a:latin typeface="+mj-lt"/>
              </a:rPr>
              <a:t>tịch</a:t>
            </a:r>
            <a:r>
              <a:rPr lang="en-GB" sz="2800" dirty="0">
                <a:solidFill>
                  <a:srgbClr val="FF0000"/>
                </a:solidFill>
                <a:latin typeface="+mj-lt"/>
              </a:rPr>
              <a:t> </a:t>
            </a:r>
            <a:r>
              <a:rPr lang="en-GB" sz="2800" dirty="0" err="1">
                <a:solidFill>
                  <a:srgbClr val="FF0000"/>
                </a:solidFill>
                <a:latin typeface="+mj-lt"/>
              </a:rPr>
              <a:t>của</a:t>
            </a:r>
            <a:r>
              <a:rPr lang="en-GB" sz="2800" dirty="0">
                <a:solidFill>
                  <a:srgbClr val="FF0000"/>
                </a:solidFill>
                <a:latin typeface="+mj-lt"/>
              </a:rPr>
              <a:t> </a:t>
            </a:r>
            <a:r>
              <a:rPr lang="en-GB" sz="2800" dirty="0" err="1">
                <a:solidFill>
                  <a:srgbClr val="FF0000"/>
                </a:solidFill>
                <a:latin typeface="+mj-lt"/>
              </a:rPr>
              <a:t>một</a:t>
            </a:r>
            <a:r>
              <a:rPr lang="en-GB" sz="2800" dirty="0">
                <a:solidFill>
                  <a:srgbClr val="FF0000"/>
                </a:solidFill>
                <a:latin typeface="+mj-lt"/>
              </a:rPr>
              <a:t> </a:t>
            </a:r>
            <a:r>
              <a:rPr lang="en-GB" sz="2800" dirty="0" err="1">
                <a:solidFill>
                  <a:srgbClr val="FF0000"/>
                </a:solidFill>
                <a:latin typeface="+mj-lt"/>
              </a:rPr>
              <a:t>công</a:t>
            </a:r>
            <a:r>
              <a:rPr lang="en-GB" sz="2800" dirty="0">
                <a:solidFill>
                  <a:srgbClr val="FF0000"/>
                </a:solidFill>
                <a:latin typeface="+mj-lt"/>
              </a:rPr>
              <a:t> </a:t>
            </a:r>
            <a:r>
              <a:rPr lang="en-GB" sz="2800" dirty="0" err="1">
                <a:solidFill>
                  <a:srgbClr val="FF0000"/>
                </a:solidFill>
                <a:latin typeface="+mj-lt"/>
              </a:rPr>
              <a:t>dân</a:t>
            </a:r>
            <a:r>
              <a:rPr lang="en-GB" sz="2800" dirty="0">
                <a:solidFill>
                  <a:srgbClr val="FF0000"/>
                </a:solidFill>
                <a:latin typeface="+mj-lt"/>
              </a:rPr>
              <a:t> </a:t>
            </a:r>
            <a:r>
              <a:rPr lang="en-GB" sz="2800" dirty="0" err="1">
                <a:solidFill>
                  <a:srgbClr val="FF0000"/>
                </a:solidFill>
                <a:latin typeface="+mj-lt"/>
              </a:rPr>
              <a:t>được</a:t>
            </a:r>
            <a:r>
              <a:rPr lang="en-GB" sz="2800" dirty="0">
                <a:solidFill>
                  <a:srgbClr val="FF0000"/>
                </a:solidFill>
                <a:latin typeface="+mj-lt"/>
              </a:rPr>
              <a:t> </a:t>
            </a:r>
            <a:r>
              <a:rPr lang="en-GB" sz="2800" dirty="0" err="1">
                <a:solidFill>
                  <a:srgbClr val="FF0000"/>
                </a:solidFill>
                <a:latin typeface="+mj-lt"/>
              </a:rPr>
              <a:t>ghi</a:t>
            </a:r>
            <a:r>
              <a:rPr lang="en-GB" sz="2800" dirty="0">
                <a:solidFill>
                  <a:srgbClr val="FF0000"/>
                </a:solidFill>
                <a:latin typeface="+mj-lt"/>
              </a:rPr>
              <a:t> ở </a:t>
            </a:r>
            <a:r>
              <a:rPr lang="en-GB" sz="2800" dirty="0" err="1">
                <a:solidFill>
                  <a:srgbClr val="FF0000"/>
                </a:solidFill>
                <a:latin typeface="+mj-lt"/>
              </a:rPr>
              <a:t>tờ</a:t>
            </a:r>
            <a:r>
              <a:rPr lang="en-GB" sz="2800" dirty="0">
                <a:solidFill>
                  <a:srgbClr val="FF0000"/>
                </a:solidFill>
                <a:latin typeface="+mj-lt"/>
              </a:rPr>
              <a:t> </a:t>
            </a:r>
            <a:r>
              <a:rPr lang="en-GB" sz="2800" dirty="0" err="1">
                <a:solidFill>
                  <a:srgbClr val="FF0000"/>
                </a:solidFill>
                <a:latin typeface="+mj-lt"/>
              </a:rPr>
              <a:t>giấy</a:t>
            </a:r>
            <a:r>
              <a:rPr lang="en-GB" sz="2800" dirty="0">
                <a:solidFill>
                  <a:srgbClr val="FF0000"/>
                </a:solidFill>
                <a:latin typeface="+mj-lt"/>
              </a:rPr>
              <a:t> </a:t>
            </a:r>
            <a:r>
              <a:rPr lang="en-GB" sz="2800" dirty="0" err="1">
                <a:solidFill>
                  <a:srgbClr val="FF0000"/>
                </a:solidFill>
                <a:latin typeface="+mj-lt"/>
              </a:rPr>
              <a:t>nào</a:t>
            </a:r>
            <a:r>
              <a:rPr lang="en-GB" sz="2800" dirty="0">
                <a:solidFill>
                  <a:srgbClr val="FF0000"/>
                </a:solidFill>
                <a:latin typeface="+mj-lt"/>
              </a:rPr>
              <a:t>?</a:t>
            </a:r>
          </a:p>
          <a:p>
            <a:pPr algn="just"/>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0600" y="1752600"/>
            <a:ext cx="4389438" cy="2589768"/>
          </a:xfrm>
          <a:prstGeom prst="rect">
            <a:avLst/>
          </a:prstGeo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77218" y="1709221"/>
            <a:ext cx="4282440" cy="26765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355" y="4397552"/>
            <a:ext cx="4555928" cy="25156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674" y="4315537"/>
            <a:ext cx="4048125" cy="2542463"/>
          </a:xfrm>
          <a:prstGeom prst="rect">
            <a:avLst/>
          </a:prstGeom>
        </p:spPr>
      </p:pic>
    </p:spTree>
    <p:extLst>
      <p:ext uri="{BB962C8B-B14F-4D97-AF65-F5344CB8AC3E}">
        <p14:creationId xmlns:p14="http://schemas.microsoft.com/office/powerpoint/2010/main" val="370592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 y="0"/>
            <a:ext cx="12192000" cy="609600"/>
          </a:xfrm>
        </p:spPr>
        <p:txBody>
          <a:bodyPr>
            <a:noAutofit/>
          </a:bodyPr>
          <a:lstStyle/>
          <a:p>
            <a:r>
              <a:rPr lang="en-US" sz="3200" u="sng" dirty="0">
                <a:solidFill>
                  <a:srgbClr val="FF0000"/>
                </a:solidFill>
                <a:latin typeface="Times New Roman" panose="02020603050405020304" pitchFamily="18" charset="0"/>
                <a:cs typeface="Times New Roman" panose="02020603050405020304" pitchFamily="18" charset="0"/>
              </a:rPr>
              <a:t>2. </a:t>
            </a:r>
            <a:r>
              <a:rPr lang="en-US" sz="3200" u="sng" dirty="0" err="1">
                <a:solidFill>
                  <a:srgbClr val="FF0000"/>
                </a:solidFill>
                <a:latin typeface="Times New Roman" panose="02020603050405020304" pitchFamily="18" charset="0"/>
                <a:cs typeface="Times New Roman" panose="02020603050405020304" pitchFamily="18" charset="0"/>
              </a:rPr>
              <a:t>Căn</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cứ</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xác</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định</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công</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dân</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nước</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Cộng</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hòa</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xã</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hội</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chủ</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nghĩa</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Việt</a:t>
            </a:r>
            <a:r>
              <a:rPr lang="en-US" sz="3200" u="sng" dirty="0">
                <a:solidFill>
                  <a:srgbClr val="FF0000"/>
                </a:solidFill>
                <a:latin typeface="Times New Roman" panose="02020603050405020304" pitchFamily="18" charset="0"/>
                <a:cs typeface="Times New Roman" panose="02020603050405020304" pitchFamily="18" charset="0"/>
              </a:rPr>
              <a:t> Nam</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400" y="612228"/>
            <a:ext cx="9982200" cy="381000"/>
          </a:xfrm>
        </p:spPr>
        <p:txBody>
          <a:bodyPr>
            <a:normAutofit fontScale="92500" lnSpcReduction="10000"/>
          </a:bodyPr>
          <a:lstStyle/>
          <a:p>
            <a:pPr marL="0" indent="0">
              <a:buNone/>
            </a:pP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56442"/>
            <a:ext cx="12039600" cy="5943600"/>
          </a:xfrm>
          <a:prstGeom prst="rect">
            <a:avLst/>
          </a:prstGeom>
        </p:spPr>
      </p:pic>
    </p:spTree>
    <p:extLst>
      <p:ext uri="{BB962C8B-B14F-4D97-AF65-F5344CB8AC3E}">
        <p14:creationId xmlns:p14="http://schemas.microsoft.com/office/powerpoint/2010/main" val="81468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12039600" cy="2895600"/>
          </a:xfrm>
        </p:spPr>
      </p:pic>
      <p:sp>
        <p:nvSpPr>
          <p:cNvPr id="6" name="TextBox 5">
            <a:extLst>
              <a:ext uri="{FF2B5EF4-FFF2-40B4-BE49-F238E27FC236}">
                <a16:creationId xmlns:a16="http://schemas.microsoft.com/office/drawing/2014/main" id="{9D3004C1-C3C1-52B0-6841-43596512C72C}"/>
              </a:ext>
            </a:extLst>
          </p:cNvPr>
          <p:cNvSpPr txBox="1"/>
          <p:nvPr/>
        </p:nvSpPr>
        <p:spPr>
          <a:xfrm>
            <a:off x="152400" y="2925901"/>
            <a:ext cx="11734800" cy="3170099"/>
          </a:xfrm>
          <a:prstGeom prst="rect">
            <a:avLst/>
          </a:prstGeom>
          <a:solidFill>
            <a:schemeClr val="accent4">
              <a:lumMod val="40000"/>
              <a:lumOff val="60000"/>
            </a:schemeClr>
          </a:solidFill>
        </p:spPr>
        <p:txBody>
          <a:bodyPr wrap="square" rtlCol="0">
            <a:spAutoFit/>
          </a:bodyPr>
          <a:lstStyle/>
          <a:p>
            <a:r>
              <a:rPr lang="en-US" sz="2500" dirty="0">
                <a:latin typeface="Times New Roman" panose="02020603050405020304" pitchFamily="18" charset="0"/>
                <a:cs typeface="Times New Roman" panose="02020603050405020304" pitchFamily="18" charset="0"/>
              </a:rPr>
              <a:t>a. </a:t>
            </a:r>
            <a:r>
              <a:rPr lang="en-US" sz="2500" dirty="0" err="1">
                <a:latin typeface="Times New Roman" panose="02020603050405020304" pitchFamily="18" charset="0"/>
                <a:cs typeface="Times New Roman" panose="02020603050405020304" pitchFamily="18" charset="0"/>
              </a:rPr>
              <a:t>Căn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cứ</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định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b. Trong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hợp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hợp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cha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mẹ</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cha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 </a:t>
            </a:r>
            <a:r>
              <a:rPr lang="en-US" sz="2500" dirty="0" err="1">
                <a:latin typeface="Times New Roman" panose="02020603050405020304" pitchFamily="18" charset="0"/>
                <a:cs typeface="Times New Roman" panose="02020603050405020304" pitchFamily="18" charset="0"/>
              </a:rPr>
              <a:t>mẹ</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ngoài</a:t>
            </a:r>
            <a:r>
              <a:rPr lang="en-US" sz="2500" dirty="0">
                <a:latin typeface="Times New Roman" panose="02020603050405020304" pitchFamily="18" charset="0"/>
                <a:cs typeface="Times New Roman" panose="02020603050405020304" pitchFamily="18" charset="0"/>
              </a:rPr>
              <a:t>.</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mẹ</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 cha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quốc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tịch</a:t>
            </a:r>
            <a:r>
              <a:rPr lang="en-US" sz="2500" dirty="0">
                <a:latin typeface="Times New Roman" panose="02020603050405020304" pitchFamily="18" charset="0"/>
                <a:cs typeface="Times New Roman" panose="02020603050405020304" pitchFamily="18" charset="0"/>
              </a:rPr>
              <a:t>.</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thổ</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cha </a:t>
            </a:r>
            <a:r>
              <a:rPr lang="en-US" sz="2500" dirty="0" err="1">
                <a:latin typeface="Times New Roman" panose="02020603050405020304" pitchFamily="18" charset="0"/>
                <a:cs typeface="Times New Roman" panose="02020603050405020304" pitchFamily="18" charset="0"/>
              </a:rPr>
              <a:t>mẹ</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quốc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tịch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trú</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bỏ</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rơi</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rõ</a:t>
            </a:r>
            <a:r>
              <a:rPr lang="en-US" sz="2500" dirty="0">
                <a:latin typeface="Times New Roman" panose="02020603050405020304" pitchFamily="18" charset="0"/>
                <a:cs typeface="Times New Roman" panose="02020603050405020304" pitchFamily="18" charset="0"/>
              </a:rPr>
              <a:t> cha, </a:t>
            </a:r>
            <a:r>
              <a:rPr lang="en-US" sz="2500" dirty="0" err="1">
                <a:latin typeface="Times New Roman" panose="02020603050405020304" pitchFamily="18" charset="0"/>
                <a:cs typeface="Times New Roman" panose="02020603050405020304" pitchFamily="18" charset="0"/>
              </a:rPr>
              <a:t>mẹ</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ai.</a:t>
            </a:r>
            <a:endParaRPr lang="en-US" sz="2500" dirty="0"/>
          </a:p>
        </p:txBody>
      </p:sp>
    </p:spTree>
    <p:extLst>
      <p:ext uri="{BB962C8B-B14F-4D97-AF65-F5344CB8AC3E}">
        <p14:creationId xmlns:p14="http://schemas.microsoft.com/office/powerpoint/2010/main" val="72652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3"/>
</p:tagLst>
</file>

<file path=ppt/tags/tag2.xml><?xml version="1.0" encoding="utf-8"?>
<p:tagLst xmlns:a="http://schemas.openxmlformats.org/drawingml/2006/main" xmlns:r="http://schemas.openxmlformats.org/officeDocument/2006/relationships" xmlns:p="http://schemas.openxmlformats.org/presentationml/2006/main">
  <p:tag name="TIMING" val="|0.3|0.4|0.5|1.2"/>
</p:tagLst>
</file>

<file path=ppt/tags/tag3.xml><?xml version="1.0" encoding="utf-8"?>
<p:tagLst xmlns:a="http://schemas.openxmlformats.org/drawingml/2006/main" xmlns:r="http://schemas.openxmlformats.org/officeDocument/2006/relationships" xmlns:p="http://schemas.openxmlformats.org/presentationml/2006/main">
  <p:tag name="TIMING" val="|3.6|0.9|12.2"/>
</p:tagLst>
</file>

<file path=ppt/tags/tag4.xml><?xml version="1.0" encoding="utf-8"?>
<p:tagLst xmlns:a="http://schemas.openxmlformats.org/drawingml/2006/main" xmlns:r="http://schemas.openxmlformats.org/officeDocument/2006/relationships" xmlns:p="http://schemas.openxmlformats.org/presentationml/2006/main">
  <p:tag name="TIMING" val="|6.7"/>
</p:tagLst>
</file>

<file path=ppt/theme/theme1.xml><?xml version="1.0" encoding="utf-8"?>
<a:theme xmlns:a="http://schemas.openxmlformats.org/drawingml/2006/main" name="Bạn nhỏ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1487</Words>
  <Application>Microsoft Office PowerPoint</Application>
  <PresentationFormat>Widescreen</PresentationFormat>
  <Paragraphs>62</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Segoe UI</vt:lpstr>
      <vt:lpstr>Times New Roman</vt:lpstr>
      <vt:lpstr>Bạn nhỏ 16x9</vt:lpstr>
      <vt:lpstr>PowerPoint Presentation</vt:lpstr>
      <vt:lpstr>PowerPoint Presentation</vt:lpstr>
      <vt:lpstr>Tiết 26,27-BÀI 9 : CÔNG DÂN NƯỚC CỘNG HOÀ  XÃ HỘI CHỦ NGHĨA VIỆT NAM</vt:lpstr>
      <vt:lpstr>II- KHÁM PHÁ</vt:lpstr>
      <vt:lpstr>                       GIẢI QUYẾT TÌNH HUỐNG</vt:lpstr>
      <vt:lpstr>PowerPoint Presentation</vt:lpstr>
      <vt:lpstr>PowerPoint Presentation</vt:lpstr>
      <vt:lpstr>2. Căn cứ xác định công dân nước Cộng hòa xã hội chủ nghĩa Việt Nam</vt:lpstr>
      <vt:lpstr>PowerPoint Presentation</vt:lpstr>
      <vt:lpstr>2. Căn cứ xác định công dân nước Cộng hòa xã hội chủ nghĩa Việt Nam</vt:lpstr>
      <vt:lpstr>PowerPoint Presentation</vt:lpstr>
      <vt:lpstr>PowerPoint Presentation</vt:lpstr>
      <vt:lpstr>                                   III. LUYỆN TẬP</vt:lpstr>
      <vt:lpstr>                             Bài tập 2. Xử lí tình huống</vt:lpstr>
      <vt:lpstr>PowerPoint Presentation</vt:lpstr>
      <vt:lpstr>                                IV. VẬN DỤNG</vt:lpstr>
      <vt:lpstr>                              XỬ LÝ TÌNH HUỐNG</vt:lpstr>
      <vt:lpstr>                                IV.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2013-07-31T14:55:00Z</dcterms:created>
  <dcterms:modified xsi:type="dcterms:W3CDTF">2025-04-25T07:17:28Z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KSOProductBuildVer">
    <vt:lpwstr>1033-11.2.0.9052</vt:lpwstr>
  </property>
</Properties>
</file>