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28"/>
  </p:notesMasterIdLst>
  <p:sldIdLst>
    <p:sldId id="406" r:id="rId5"/>
    <p:sldId id="356" r:id="rId6"/>
    <p:sldId id="317" r:id="rId7"/>
    <p:sldId id="402" r:id="rId8"/>
    <p:sldId id="365" r:id="rId9"/>
    <p:sldId id="321" r:id="rId10"/>
    <p:sldId id="368" r:id="rId11"/>
    <p:sldId id="331" r:id="rId12"/>
    <p:sldId id="336" r:id="rId13"/>
    <p:sldId id="366" r:id="rId14"/>
    <p:sldId id="403" r:id="rId15"/>
    <p:sldId id="373" r:id="rId16"/>
    <p:sldId id="408" r:id="rId17"/>
    <p:sldId id="404" r:id="rId18"/>
    <p:sldId id="409" r:id="rId19"/>
    <p:sldId id="407" r:id="rId20"/>
    <p:sldId id="354" r:id="rId21"/>
    <p:sldId id="378" r:id="rId22"/>
    <p:sldId id="375" r:id="rId23"/>
    <p:sldId id="326" r:id="rId24"/>
    <p:sldId id="360" r:id="rId25"/>
    <p:sldId id="380" r:id="rId26"/>
    <p:sldId id="35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4" d="100"/>
          <a:sy n="64" d="100"/>
        </p:scale>
        <p:origin x="67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901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2/11/2025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2/11/2025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2/11/2025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601047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11-02-2025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11-02-2025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11-02-2025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11-02-2025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11-02-2025</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11-02-2025</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11-02-2025</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11-02-2025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11-02-2025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11-02-2025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11-02-2025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2/11/2025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2/11/2025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2/11/2025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2/11/2025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2/11/2025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2/11/2025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2/11/2025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2/11/2025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2/11/2025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2/11/2025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2/11/2025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2/11/2025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2/11/2025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11-02-2025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2/11/2025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37.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694A38-6B9C-455B-9530-C0B4DB437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225287"/>
            <a:ext cx="11343861" cy="6308035"/>
          </a:xfrm>
          <a:prstGeom prst="rect">
            <a:avLst/>
          </a:prstGeom>
        </p:spPr>
      </p:pic>
      <p:sp>
        <p:nvSpPr>
          <p:cNvPr id="7" name="Rectangle: Rounded Corners 6">
            <a:extLst>
              <a:ext uri="{FF2B5EF4-FFF2-40B4-BE49-F238E27FC236}">
                <a16:creationId xmlns:a16="http://schemas.microsoft.com/office/drawing/2014/main" id="{1F1473FA-45FC-4BC7-8BD0-E958366A621F}"/>
              </a:ext>
            </a:extLst>
          </p:cNvPr>
          <p:cNvSpPr/>
          <p:nvPr/>
        </p:nvSpPr>
        <p:spPr>
          <a:xfrm>
            <a:off x="748918" y="3227598"/>
            <a:ext cx="10111068" cy="725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7: ỨNG PHÓ VỚI TÌNH HUỐNG NGUY HIỂM</a:t>
            </a:r>
            <a:endParaRPr lang="en-US" sz="32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9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491410" y="2268489"/>
            <a:ext cx="7969290" cy="145135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2</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 ứng phó trước những tình huống nguy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5926" y="-50055"/>
            <a:ext cx="1255238" cy="937524"/>
          </a:xfrm>
          <a:prstGeom prst="rect">
            <a:avLst/>
          </a:prstGeom>
        </p:spPr>
      </p:pic>
      <p:sp>
        <p:nvSpPr>
          <p:cNvPr id="13" name="TextBox 12">
            <a:extLst>
              <a:ext uri="{FF2B5EF4-FFF2-40B4-BE49-F238E27FC236}">
                <a16:creationId xmlns:a16="http://schemas.microsoft.com/office/drawing/2014/main" id="{59D0F3DF-7812-4809-98C0-6799E80D4146}"/>
              </a:ext>
            </a:extLst>
          </p:cNvPr>
          <p:cNvSpPr txBox="1"/>
          <p:nvPr/>
        </p:nvSpPr>
        <p:spPr>
          <a:xfrm>
            <a:off x="437322" y="1086679"/>
            <a:ext cx="11595651" cy="6137578"/>
          </a:xfrm>
          <a:prstGeom prst="rect">
            <a:avLst/>
          </a:prstGeom>
          <a:noFill/>
        </p:spPr>
        <p:txBody>
          <a:bodyPr wrap="square" rtlCol="0">
            <a:spAutoFit/>
          </a:bodyPr>
          <a:lstStyle/>
          <a:p>
            <a:pPr marR="45720"/>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muộn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vắng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em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kẻ</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ngờ</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kéo</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lôi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trường hợp gặp hoả hoạn, em sẽ làm gì?</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15000"/>
              </a:lnSpc>
              <a:spcAft>
                <a:spcPts val="500"/>
              </a:spcAft>
            </a:pP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Tình</a:t>
            </a: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huống</a:t>
            </a:r>
            <a:r>
              <a:rPr lang="es-ES" sz="2400" dirty="0">
                <a:effectLst/>
                <a:latin typeface="Times New Roman" panose="02020603050405020304" pitchFamily="18" charset="0"/>
                <a:ea typeface="Calibri" panose="020F0502020204030204" pitchFamily="34" charset="0"/>
              </a:rPr>
              <a:t> 3:</a:t>
            </a:r>
            <a:r>
              <a:rPr lang="es-E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Hè</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này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Hân</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được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tham</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gia</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lớp</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học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bơi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Thầy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giáo</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đặc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biệt</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lưu</a:t>
            </a:r>
            <a:r>
              <a:rPr lang="en-US" sz="2400" dirty="0">
                <a:solidFill>
                  <a:srgbClr val="000000"/>
                </a:solidFill>
                <a:effectLst/>
                <a:latin typeface="Times New Roman" panose="02020603050405020304" pitchFamily="18" charset="0"/>
                <a:ea typeface="Arial" panose="020B0604020202020204" pitchFamily="34" charset="0"/>
              </a:rPr>
              <a:t> ý </a:t>
            </a:r>
            <a:r>
              <a:rPr lang="en-US" sz="2400" dirty="0" err="1">
                <a:solidFill>
                  <a:srgbClr val="000000"/>
                </a:solidFill>
                <a:effectLst/>
                <a:latin typeface="Times New Roman" panose="02020603050405020304" pitchFamily="18" charset="0"/>
                <a:ea typeface="Arial" panose="020B0604020202020204" pitchFamily="34" charset="0"/>
              </a:rPr>
              <a:t>cách</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ứng</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phó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và</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cứu</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người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khi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bị</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đuối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nước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là</a:t>
            </a:r>
            <a:r>
              <a:rPr lang="en-US" sz="24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Arial" panose="020B0604020202020204" pitchFamily="34" charset="0"/>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Bình tĩnh, hít thật nhiều hơi vào phổi, cố gắng nín thở càng lâu càng tốt, thả lỏng người để nước đẩy sát lên mặt nước.</a:t>
            </a:r>
            <a:endParaRPr lang="en-US" sz="2400" dirty="0">
              <a:effectLst/>
              <a:latin typeface="+mj-lt"/>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Dùng tay hoặc chân làm mái chèo, quạt nước đẩy đầu nhô khỏi mặt nước hoặc cũng có thể quạt nước xiên, đẩy người trôi đi dễ dàng bởi vì trong nước người trở nên nhẹ hơn so với trên cạn.</a:t>
            </a:r>
            <a:endParaRPr lang="en-US" sz="2400" dirty="0">
              <a:effectLst/>
              <a:latin typeface="+mj-lt"/>
              <a:ea typeface="Arial" panose="020B0604020202020204" pitchFamily="34" charset="0"/>
            </a:endParaRPr>
          </a:p>
          <a:p>
            <a:pPr marL="463550" indent="-285750">
              <a:lnSpc>
                <a:spcPct val="115000"/>
              </a:lnSpc>
              <a:spcAft>
                <a:spcPts val="500"/>
              </a:spcAft>
              <a:buFontTx/>
              <a:buChar char="-"/>
            </a:pPr>
            <a:r>
              <a:rPr lang="vi-VN" sz="2400" dirty="0">
                <a:solidFill>
                  <a:srgbClr val="000000"/>
                </a:solidFill>
                <a:effectLst/>
                <a:latin typeface="+mj-lt"/>
                <a:ea typeface="Arial" panose="020B0604020202020204" pitchFamily="34" charset="0"/>
              </a:rPr>
              <a:t>Khi chuyển động lên xuống, há miệng to hít vào nhanh và sâu khi ở trên mặt nước, ngậm miệng, thở ra từ từ bằng mũi hoặc bằng miệng khi ở dưới mặt nước…</a:t>
            </a:r>
            <a:r>
              <a:rPr lang="en-US" sz="2400" dirty="0">
                <a:solidFill>
                  <a:srgbClr val="000000"/>
                </a:solidFill>
                <a:effectLst/>
                <a:latin typeface="+mj-lt"/>
                <a:ea typeface="Arial" panose="020B0604020202020204" pitchFamily="34" charset="0"/>
              </a:rPr>
              <a:t>….</a:t>
            </a:r>
          </a:p>
          <a:p>
            <a:pPr marL="463550" indent="-285750">
              <a:lnSpc>
                <a:spcPct val="115000"/>
              </a:lnSpc>
              <a:spcAft>
                <a:spcPts val="500"/>
              </a:spcAft>
              <a:buFontTx/>
              <a:buChar char="-"/>
            </a:pPr>
            <a:endParaRPr lang="en-US" sz="2400" dirty="0">
              <a:effectLst/>
              <a:latin typeface="+mj-lt"/>
              <a:ea typeface="Arial" panose="020B0604020202020204" pitchFamily="34" charset="0"/>
            </a:endParaRPr>
          </a:p>
          <a:p>
            <a:endParaRPr lang="en-US" sz="2400" dirty="0"/>
          </a:p>
        </p:txBody>
      </p:sp>
      <p:sp>
        <p:nvSpPr>
          <p:cNvPr id="14" name="TextBox 13">
            <a:extLst>
              <a:ext uri="{FF2B5EF4-FFF2-40B4-BE49-F238E27FC236}">
                <a16:creationId xmlns:a16="http://schemas.microsoft.com/office/drawing/2014/main" id="{AB4FB73A-5E5F-4F7A-8C75-454CC9BD457B}"/>
              </a:ext>
            </a:extLst>
          </p:cNvPr>
          <p:cNvSpPr txBox="1"/>
          <p:nvPr/>
        </p:nvSpPr>
        <p:spPr>
          <a:xfrm>
            <a:off x="1749288" y="418707"/>
            <a:ext cx="8057321"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ĐỌC TÌNH HUỐNG, QUAN SÁT TRANH ẢNH</a:t>
            </a:r>
          </a:p>
        </p:txBody>
      </p:sp>
    </p:spTree>
    <p:extLst>
      <p:ext uri="{BB962C8B-B14F-4D97-AF65-F5344CB8AC3E}">
        <p14:creationId xmlns:p14="http://schemas.microsoft.com/office/powerpoint/2010/main" val="3415808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2E62785D-E8BD-4BE4-A0DC-0CAABFF66A74}"/>
              </a:ext>
            </a:extLst>
          </p:cNvPr>
          <p:cNvSpPr txBox="1"/>
          <p:nvPr/>
        </p:nvSpPr>
        <p:spPr>
          <a:xfrm>
            <a:off x="2491409" y="300324"/>
            <a:ext cx="679836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TRÒ CHƠI: AI NHANH HƠN</a:t>
            </a:r>
          </a:p>
        </p:txBody>
      </p:sp>
      <p:sp>
        <p:nvSpPr>
          <p:cNvPr id="11" name="TextBox 10">
            <a:extLst>
              <a:ext uri="{FF2B5EF4-FFF2-40B4-BE49-F238E27FC236}">
                <a16:creationId xmlns:a16="http://schemas.microsoft.com/office/drawing/2014/main" id="{1A3DF21A-5B43-48E7-B60D-9DFC3F22EDDA}"/>
              </a:ext>
            </a:extLst>
          </p:cNvPr>
          <p:cNvSpPr txBox="1"/>
          <p:nvPr/>
        </p:nvSpPr>
        <p:spPr>
          <a:xfrm>
            <a:off x="612774" y="1172817"/>
            <a:ext cx="11579225" cy="954107"/>
          </a:xfrm>
          <a:prstGeom prst="rect">
            <a:avLst/>
          </a:prstGeom>
          <a:noFill/>
        </p:spPr>
        <p:txBody>
          <a:bodyPr wrap="square" rtlCol="0">
            <a:spAutoFit/>
          </a:bodyPr>
          <a:lstStyle/>
          <a:p>
            <a:r>
              <a:rPr lang="en-US" sz="2800" dirty="0" err="1">
                <a:solidFill>
                  <a:srgbClr val="008000"/>
                </a:solidFill>
                <a:latin typeface="Times New Roman" panose="02020603050405020304" pitchFamily="18" charset="0"/>
                <a:cs typeface="Times New Roman" panose="02020603050405020304" pitchFamily="18" charset="0"/>
              </a:rPr>
              <a:t>Luật</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chơi</a:t>
            </a:r>
            <a:r>
              <a:rPr lang="en-US" sz="2800" dirty="0">
                <a:solidFill>
                  <a:srgbClr val="008000"/>
                </a:solidFill>
                <a:latin typeface="Times New Roman" panose="02020603050405020304" pitchFamily="18" charset="0"/>
                <a:cs typeface="Times New Roman" panose="02020603050405020304" pitchFamily="18" charset="0"/>
              </a:rPr>
              <a:t>: GV chia </a:t>
            </a:r>
            <a:r>
              <a:rPr lang="en-US" sz="2800" dirty="0" err="1">
                <a:solidFill>
                  <a:srgbClr val="008000"/>
                </a:solidFill>
                <a:latin typeface="Times New Roman" panose="02020603050405020304" pitchFamily="18" charset="0"/>
                <a:cs typeface="Times New Roman" panose="02020603050405020304" pitchFamily="18" charset="0"/>
              </a:rPr>
              <a:t>lớp</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thành</a:t>
            </a:r>
            <a:r>
              <a:rPr lang="en-US" sz="2800" dirty="0">
                <a:solidFill>
                  <a:srgbClr val="008000"/>
                </a:solidFill>
                <a:latin typeface="Times New Roman" panose="02020603050405020304" pitchFamily="18" charset="0"/>
                <a:cs typeface="Times New Roman" panose="02020603050405020304" pitchFamily="18" charset="0"/>
              </a:rPr>
              <a:t> 2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 </a:t>
            </a:r>
            <a:r>
              <a:rPr lang="en-US" sz="2800" dirty="0" err="1">
                <a:solidFill>
                  <a:srgbClr val="008000"/>
                </a:solidFill>
                <a:latin typeface="Times New Roman" panose="02020603050405020304" pitchFamily="18" charset="0"/>
                <a:cs typeface="Times New Roman" panose="02020603050405020304" pitchFamily="18" charset="0"/>
              </a:rPr>
              <a:t>với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B). Khi GV </a:t>
            </a:r>
            <a:r>
              <a:rPr lang="en-US" sz="2800" dirty="0" err="1">
                <a:solidFill>
                  <a:srgbClr val="008000"/>
                </a:solidFill>
                <a:latin typeface="Times New Roman" panose="02020603050405020304" pitchFamily="18" charset="0"/>
                <a:cs typeface="Times New Roman" panose="02020603050405020304" pitchFamily="18" charset="0"/>
              </a:rPr>
              <a:t>đưa</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hình</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ảnh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nào</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câu</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trả</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lời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nhanh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đúng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sẽ</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thắng</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thời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gian</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khoảng</a:t>
            </a:r>
            <a:r>
              <a:rPr lang="en-US" sz="2800" dirty="0">
                <a:solidFill>
                  <a:srgbClr val="008000"/>
                </a:solidFill>
                <a:latin typeface="Times New Roman" panose="02020603050405020304" pitchFamily="18" charset="0"/>
                <a:cs typeface="Times New Roman" panose="02020603050405020304" pitchFamily="18" charset="0"/>
              </a:rPr>
              <a:t> 3 </a:t>
            </a:r>
            <a:r>
              <a:rPr lang="en-US" sz="2800" dirty="0" err="1">
                <a:solidFill>
                  <a:srgbClr val="008000"/>
                </a:solidFill>
                <a:latin typeface="Times New Roman" panose="02020603050405020304" pitchFamily="18" charset="0"/>
                <a:cs typeface="Times New Roman" panose="02020603050405020304" pitchFamily="18" charset="0"/>
              </a:rPr>
              <a:t>phút</a:t>
            </a:r>
            <a:r>
              <a:rPr lang="en-US" sz="2800" dirty="0">
                <a:solidFill>
                  <a:srgbClr val="008000"/>
                </a:solidFill>
                <a:latin typeface="Times New Roman" panose="02020603050405020304" pitchFamily="18" charset="0"/>
                <a:cs typeface="Times New Roman" panose="02020603050405020304" pitchFamily="18" charset="0"/>
              </a:rPr>
              <a:t>)</a:t>
            </a:r>
          </a:p>
        </p:txBody>
      </p:sp>
      <p:pic>
        <p:nvPicPr>
          <p:cNvPr id="15" name="Shape 246">
            <a:extLst>
              <a:ext uri="{FF2B5EF4-FFF2-40B4-BE49-F238E27FC236}">
                <a16:creationId xmlns:a16="http://schemas.microsoft.com/office/drawing/2014/main" id="{CD03B610-EC8F-47C8-BE44-E0EA543B3DB2}"/>
              </a:ext>
            </a:extLst>
          </p:cNvPr>
          <p:cNvPicPr/>
          <p:nvPr/>
        </p:nvPicPr>
        <p:blipFill>
          <a:blip r:embed="rId2"/>
          <a:stretch/>
        </p:blipFill>
        <p:spPr>
          <a:xfrm>
            <a:off x="6402386" y="2408925"/>
            <a:ext cx="2706370" cy="1517650"/>
          </a:xfrm>
          <a:prstGeom prst="rect">
            <a:avLst/>
          </a:prstGeom>
        </p:spPr>
      </p:pic>
      <p:pic>
        <p:nvPicPr>
          <p:cNvPr id="16" name="Shape 250">
            <a:extLst>
              <a:ext uri="{FF2B5EF4-FFF2-40B4-BE49-F238E27FC236}">
                <a16:creationId xmlns:a16="http://schemas.microsoft.com/office/drawing/2014/main" id="{395ABD01-792B-464A-97F4-880E493A456C}"/>
              </a:ext>
            </a:extLst>
          </p:cNvPr>
          <p:cNvPicPr/>
          <p:nvPr/>
        </p:nvPicPr>
        <p:blipFill>
          <a:blip r:embed="rId3"/>
          <a:stretch/>
        </p:blipFill>
        <p:spPr>
          <a:xfrm>
            <a:off x="9289774" y="2408925"/>
            <a:ext cx="2706370" cy="1517650"/>
          </a:xfrm>
          <a:prstGeom prst="rect">
            <a:avLst/>
          </a:prstGeom>
        </p:spPr>
      </p:pic>
      <p:pic>
        <p:nvPicPr>
          <p:cNvPr id="18" name="Shape 258">
            <a:extLst>
              <a:ext uri="{FF2B5EF4-FFF2-40B4-BE49-F238E27FC236}">
                <a16:creationId xmlns:a16="http://schemas.microsoft.com/office/drawing/2014/main" id="{A795876D-B8E9-4FF6-94D5-299CE5104977}"/>
              </a:ext>
            </a:extLst>
          </p:cNvPr>
          <p:cNvPicPr/>
          <p:nvPr/>
        </p:nvPicPr>
        <p:blipFill>
          <a:blip r:embed="rId4"/>
          <a:stretch/>
        </p:blipFill>
        <p:spPr>
          <a:xfrm>
            <a:off x="3514998" y="2365939"/>
            <a:ext cx="2706370" cy="1664335"/>
          </a:xfrm>
          <a:prstGeom prst="rect">
            <a:avLst/>
          </a:prstGeom>
        </p:spPr>
      </p:pic>
      <p:pic>
        <p:nvPicPr>
          <p:cNvPr id="19" name="Shape 254">
            <a:extLst>
              <a:ext uri="{FF2B5EF4-FFF2-40B4-BE49-F238E27FC236}">
                <a16:creationId xmlns:a16="http://schemas.microsoft.com/office/drawing/2014/main" id="{E5C009BA-582D-43C5-9396-096C2C0EAA2C}"/>
              </a:ext>
            </a:extLst>
          </p:cNvPr>
          <p:cNvPicPr/>
          <p:nvPr/>
        </p:nvPicPr>
        <p:blipFill>
          <a:blip r:embed="rId5"/>
          <a:stretch/>
        </p:blipFill>
        <p:spPr>
          <a:xfrm>
            <a:off x="633325" y="2335583"/>
            <a:ext cx="2700655" cy="1664335"/>
          </a:xfrm>
          <a:prstGeom prst="rect">
            <a:avLst/>
          </a:prstGeom>
        </p:spPr>
      </p:pic>
      <p:pic>
        <p:nvPicPr>
          <p:cNvPr id="20" name="Shape 238">
            <a:extLst>
              <a:ext uri="{FF2B5EF4-FFF2-40B4-BE49-F238E27FC236}">
                <a16:creationId xmlns:a16="http://schemas.microsoft.com/office/drawing/2014/main" id="{5A863285-9D3C-4F29-9605-2D11B4E889DA}"/>
              </a:ext>
            </a:extLst>
          </p:cNvPr>
          <p:cNvPicPr/>
          <p:nvPr/>
        </p:nvPicPr>
        <p:blipFill>
          <a:blip r:embed="rId6"/>
          <a:stretch/>
        </p:blipFill>
        <p:spPr>
          <a:xfrm>
            <a:off x="633325" y="4264165"/>
            <a:ext cx="2749550" cy="1700530"/>
          </a:xfrm>
          <a:prstGeom prst="rect">
            <a:avLst/>
          </a:prstGeom>
        </p:spPr>
      </p:pic>
      <p:pic>
        <p:nvPicPr>
          <p:cNvPr id="21" name="Shape 242">
            <a:extLst>
              <a:ext uri="{FF2B5EF4-FFF2-40B4-BE49-F238E27FC236}">
                <a16:creationId xmlns:a16="http://schemas.microsoft.com/office/drawing/2014/main" id="{78B4B4BA-EFB1-4C72-B5F5-4EE72BDA57C9}"/>
              </a:ext>
            </a:extLst>
          </p:cNvPr>
          <p:cNvPicPr/>
          <p:nvPr/>
        </p:nvPicPr>
        <p:blipFill>
          <a:blip r:embed="rId7"/>
          <a:stretch/>
        </p:blipFill>
        <p:spPr>
          <a:xfrm>
            <a:off x="3497243" y="4264165"/>
            <a:ext cx="2755265" cy="1706880"/>
          </a:xfrm>
          <a:prstGeom prst="rect">
            <a:avLst/>
          </a:prstGeom>
        </p:spPr>
      </p:pic>
      <p:pic>
        <p:nvPicPr>
          <p:cNvPr id="22" name="Shape 266">
            <a:extLst>
              <a:ext uri="{FF2B5EF4-FFF2-40B4-BE49-F238E27FC236}">
                <a16:creationId xmlns:a16="http://schemas.microsoft.com/office/drawing/2014/main" id="{81016C3E-863E-4427-9310-A89ECB1C117F}"/>
              </a:ext>
            </a:extLst>
          </p:cNvPr>
          <p:cNvPicPr/>
          <p:nvPr/>
        </p:nvPicPr>
        <p:blipFill>
          <a:blip r:embed="rId8"/>
          <a:stretch/>
        </p:blipFill>
        <p:spPr>
          <a:xfrm>
            <a:off x="6402386" y="4136665"/>
            <a:ext cx="2542831" cy="1828029"/>
          </a:xfrm>
          <a:prstGeom prst="rect">
            <a:avLst/>
          </a:prstGeom>
        </p:spPr>
      </p:pic>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E71599-5FD6-4B54-B558-5B86C7CF8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5314122" cy="6400800"/>
          </a:xfrm>
          <a:prstGeom prst="rect">
            <a:avLst/>
          </a:prstGeom>
        </p:spPr>
      </p:pic>
      <p:pic>
        <p:nvPicPr>
          <p:cNvPr id="8" name="Picture 7">
            <a:extLst>
              <a:ext uri="{FF2B5EF4-FFF2-40B4-BE49-F238E27FC236}">
                <a16:creationId xmlns:a16="http://schemas.microsoft.com/office/drawing/2014/main" id="{26C89054-3BFE-4554-9021-0E88B59DC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332" y="228600"/>
            <a:ext cx="6191250" cy="6400800"/>
          </a:xfrm>
          <a:prstGeom prst="rect">
            <a:avLst/>
          </a:prstGeom>
        </p:spPr>
      </p:pic>
    </p:spTree>
    <p:extLst>
      <p:ext uri="{BB962C8B-B14F-4D97-AF65-F5344CB8AC3E}">
        <p14:creationId xmlns:p14="http://schemas.microsoft.com/office/powerpoint/2010/main" val="2826861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a:extLst>
              <a:ext uri="{FF2B5EF4-FFF2-40B4-BE49-F238E27FC236}">
                <a16:creationId xmlns:a16="http://schemas.microsoft.com/office/drawing/2014/main" id="{F6AB342B-4466-44B2-87B1-A2B8A4C73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68"/>
          <a:stretch>
            <a:fillRect/>
          </a:stretch>
        </p:blipFill>
        <p:spPr bwMode="auto">
          <a:xfrm>
            <a:off x="357809" y="0"/>
            <a:ext cx="563217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3">
            <a:extLst>
              <a:ext uri="{FF2B5EF4-FFF2-40B4-BE49-F238E27FC236}">
                <a16:creationId xmlns:a16="http://schemas.microsoft.com/office/drawing/2014/main" id="{65D89581-215D-41AA-9B18-2B3C3FE6A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539" y="0"/>
            <a:ext cx="4980609" cy="339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e2-jpg-1358502063_500x0.jpg">
            <a:extLst>
              <a:ext uri="{FF2B5EF4-FFF2-40B4-BE49-F238E27FC236}">
                <a16:creationId xmlns:a16="http://schemas.microsoft.com/office/drawing/2014/main" id="{F7E63EE0-CBAD-4D4B-9B25-6F39957A3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09" y="3351609"/>
            <a:ext cx="5738191"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1E621CA-C4BF-46BD-9296-75DCCD2C4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539" y="3541643"/>
            <a:ext cx="5001874" cy="331635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014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AA477-0C35-4E75-8D38-46C5E07C63DF}"/>
              </a:ext>
            </a:extLst>
          </p:cNvPr>
          <p:cNvPicPr>
            <a:picLocks noChangeAspect="1"/>
          </p:cNvPicPr>
          <p:nvPr/>
        </p:nvPicPr>
        <p:blipFill>
          <a:blip r:embed="rId2"/>
          <a:stretch>
            <a:fillRect/>
          </a:stretch>
        </p:blipFill>
        <p:spPr>
          <a:xfrm>
            <a:off x="790193" y="810726"/>
            <a:ext cx="7691198" cy="2618274"/>
          </a:xfrm>
          <a:prstGeom prst="rect">
            <a:avLst/>
          </a:prstGeom>
        </p:spPr>
      </p:pic>
      <p:pic>
        <p:nvPicPr>
          <p:cNvPr id="6" name="Shape 218">
            <a:extLst>
              <a:ext uri="{FF2B5EF4-FFF2-40B4-BE49-F238E27FC236}">
                <a16:creationId xmlns:a16="http://schemas.microsoft.com/office/drawing/2014/main" id="{D42305B0-415F-4ADD-8D90-ABB117EFBA9F}"/>
              </a:ext>
            </a:extLst>
          </p:cNvPr>
          <p:cNvPicPr/>
          <p:nvPr/>
        </p:nvPicPr>
        <p:blipFill>
          <a:blip r:embed="rId3"/>
          <a:stretch/>
        </p:blipFill>
        <p:spPr>
          <a:xfrm>
            <a:off x="9051235" y="810726"/>
            <a:ext cx="2138538" cy="2618274"/>
          </a:xfrm>
          <a:prstGeom prst="rect">
            <a:avLst/>
          </a:prstGeom>
        </p:spPr>
      </p:pic>
      <p:pic>
        <p:nvPicPr>
          <p:cNvPr id="7" name="Shape 226">
            <a:extLst>
              <a:ext uri="{FF2B5EF4-FFF2-40B4-BE49-F238E27FC236}">
                <a16:creationId xmlns:a16="http://schemas.microsoft.com/office/drawing/2014/main" id="{9F0F798A-6D58-4957-8304-8ACBAE7969E2}"/>
              </a:ext>
            </a:extLst>
          </p:cNvPr>
          <p:cNvPicPr/>
          <p:nvPr/>
        </p:nvPicPr>
        <p:blipFill>
          <a:blip r:embed="rId4"/>
          <a:stretch/>
        </p:blipFill>
        <p:spPr>
          <a:xfrm>
            <a:off x="2215762" y="4060438"/>
            <a:ext cx="2912829" cy="2252867"/>
          </a:xfrm>
          <a:prstGeom prst="rect">
            <a:avLst/>
          </a:prstGeom>
        </p:spPr>
      </p:pic>
      <p:pic>
        <p:nvPicPr>
          <p:cNvPr id="8" name="Shape 230">
            <a:extLst>
              <a:ext uri="{FF2B5EF4-FFF2-40B4-BE49-F238E27FC236}">
                <a16:creationId xmlns:a16="http://schemas.microsoft.com/office/drawing/2014/main" id="{BFAF63A7-858F-4EB3-B53B-9F9CBB2DEF41}"/>
              </a:ext>
            </a:extLst>
          </p:cNvPr>
          <p:cNvPicPr/>
          <p:nvPr/>
        </p:nvPicPr>
        <p:blipFill>
          <a:blip r:embed="rId5"/>
          <a:stretch/>
        </p:blipFill>
        <p:spPr>
          <a:xfrm>
            <a:off x="7914197" y="3794406"/>
            <a:ext cx="2621281" cy="2252868"/>
          </a:xfrm>
          <a:prstGeom prst="rect">
            <a:avLst/>
          </a:prstGeom>
        </p:spPr>
      </p:pic>
    </p:spTree>
    <p:extLst>
      <p:ext uri="{BB962C8B-B14F-4D97-AF65-F5344CB8AC3E}">
        <p14:creationId xmlns:p14="http://schemas.microsoft.com/office/powerpoint/2010/main" val="241052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681D2D-9C35-4E03-92B5-F424B9B131DA}"/>
              </a:ext>
            </a:extLst>
          </p:cNvPr>
          <p:cNvSpPr txBox="1"/>
          <p:nvPr/>
        </p:nvSpPr>
        <p:spPr>
          <a:xfrm>
            <a:off x="503583" y="622853"/>
            <a:ext cx="10893287" cy="6391686"/>
          </a:xfrm>
          <a:prstGeom prst="rect">
            <a:avLst/>
          </a:prstGeom>
          <a:noFill/>
        </p:spPr>
        <p:txBody>
          <a:bodyPr wrap="square" rtlCol="0">
            <a:spAutoFit/>
          </a:bodyPr>
          <a:lstStyle/>
          <a:p>
            <a:pPr marL="342900" lvl="0" indent="-342900">
              <a:lnSpc>
                <a:spcPct val="115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Chủ động tìm hiểu, học tập các kĩ năng ứng phó trong mỗi tình huống nguy hiểm sẽ giúp chúng ta bình tĩnh, tự tin, thoát khỏi nguy hiểm trong cuộc sống.</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nSpc>
                <a:spcPct val="137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Luôn ghi nhớ các số điện thoại của người thân, các số điện thoại khẩn cấp: </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177800">
              <a:lnSpc>
                <a:spcPct val="137000"/>
              </a:lnSpc>
              <a:spcAft>
                <a:spcPts val="200"/>
              </a:spcAft>
              <a:tabLst>
                <a:tab pos="393065"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111: Tổng đài quốc gia bảo vệ trẻ em</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+ 112: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Yêu cầu trợ giúp, tìm kiếm cứu nạn trên phạm vi toàn quốc</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+113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công an hoặc cảnh sát khi có việc liên quan tới an ninh, trật tự</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+114: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cơ quan phòng cháy, chữa cháy, cứu hộ, cứu nạn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43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+ 115: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cấp cứu y tế.</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B642556-1762-4052-8D25-09FFA90BBD31}"/>
              </a:ext>
            </a:extLst>
          </p:cNvPr>
          <p:cNvSpPr txBox="1"/>
          <p:nvPr/>
        </p:nvSpPr>
        <p:spPr>
          <a:xfrm>
            <a:off x="397565" y="0"/>
            <a:ext cx="11794435" cy="954107"/>
          </a:xfrm>
          <a:prstGeom prst="rect">
            <a:avLst/>
          </a:prstGeom>
          <a:noFill/>
        </p:spPr>
        <p:txBody>
          <a:bodyPr wrap="square" rtlCol="0">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CÁCH ỨNG PHÓ TRƯỚC NHỮNG TÌNH HUỐNG NGUY HIỂM</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306806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5765263" y="3204571"/>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B41FFB9A-844D-4B93-BA9F-CD9C1623327D}"/>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111188" y="835237"/>
            <a:ext cx="2584200" cy="1344792"/>
          </a:xfrm>
          <a:prstGeom prst="ellipse">
            <a:avLst/>
          </a:prstGeom>
          <a:ln>
            <a:noFill/>
          </a:ln>
          <a:effectLst>
            <a:softEdge rad="112500"/>
          </a:effectLst>
        </p:spPr>
      </p:pic>
      <p:pic>
        <p:nvPicPr>
          <p:cNvPr id="15" name="Picture 14"/>
          <p:cNvPicPr>
            <a:picLocks noChangeAspect="1"/>
          </p:cNvPicPr>
          <p:nvPr/>
        </p:nvPicPr>
        <p:blipFill>
          <a:blip r:embed="rId3"/>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00549353"/>
              </p:ext>
            </p:extLst>
          </p:nvPr>
        </p:nvGraphicFramePr>
        <p:xfrm>
          <a:off x="407504" y="2565994"/>
          <a:ext cx="11131825" cy="3197487"/>
        </p:xfrm>
        <a:graphic>
          <a:graphicData uri="http://schemas.openxmlformats.org/drawingml/2006/table">
            <a:tbl>
              <a:tblPr>
                <a:tableStyleId>{5C22544A-7EE6-4342-B048-85BDC9FD1C3A}</a:tableStyleId>
              </a:tblPr>
              <a:tblGrid>
                <a:gridCol w="11131825">
                  <a:extLst>
                    <a:ext uri="{9D8B030D-6E8A-4147-A177-3AD203B41FA5}">
                      <a16:colId xmlns:a16="http://schemas.microsoft.com/office/drawing/2014/main" val="20000"/>
                    </a:ext>
                  </a:extLst>
                </a:gridCol>
              </a:tblGrid>
              <a:tr h="3197487">
                <a:tc>
                  <a:txBody>
                    <a:bodyPr/>
                    <a:lstStyle/>
                    <a:p>
                      <a:pPr lvl="0"/>
                      <a:r>
                        <a:rPr lang="en-US" sz="2400" b="1" u="none" strike="noStrike" kern="1200" dirty="0" err="1">
                          <a:solidFill>
                            <a:srgbClr val="008000"/>
                          </a:solidFill>
                          <a:effectLst/>
                          <a:latin typeface="+mj-lt"/>
                          <a:ea typeface="+mn-ea"/>
                          <a:cs typeface="+mn-cs"/>
                        </a:rPr>
                        <a:t>Tình</a:t>
                      </a:r>
                      <a:r>
                        <a:rPr lang="en-US" sz="2400" b="1" u="none" strike="noStrike" kern="1200" dirty="0">
                          <a:solidFill>
                            <a:srgbClr val="008000"/>
                          </a:solidFill>
                          <a:effectLst/>
                          <a:latin typeface="+mj-lt"/>
                          <a:ea typeface="+mn-ea"/>
                          <a:cs typeface="+mn-cs"/>
                        </a:rPr>
                        <a:t> </a:t>
                      </a:r>
                      <a:r>
                        <a:rPr lang="en-US" sz="2400" b="1" u="none" strike="noStrike" kern="1200" dirty="0" err="1">
                          <a:solidFill>
                            <a:srgbClr val="008000"/>
                          </a:solidFill>
                          <a:effectLst/>
                          <a:latin typeface="+mj-lt"/>
                          <a:ea typeface="+mn-ea"/>
                          <a:cs typeface="+mn-cs"/>
                        </a:rPr>
                        <a:t>huống</a:t>
                      </a:r>
                      <a:r>
                        <a:rPr lang="en-US" sz="2400" b="1" u="none" strike="noStrike" kern="1200" dirty="0">
                          <a:solidFill>
                            <a:srgbClr val="008000"/>
                          </a:solidFill>
                          <a:effectLst/>
                          <a:latin typeface="+mj-lt"/>
                          <a:ea typeface="+mn-ea"/>
                          <a:cs typeface="+mn-cs"/>
                        </a:rPr>
                        <a:t> 1: H</a:t>
                      </a:r>
                      <a:r>
                        <a:rPr lang="vi-VN" sz="2400" b="1" u="none" strike="noStrike" kern="1200" dirty="0">
                          <a:solidFill>
                            <a:srgbClr val="008000"/>
                          </a:solidFill>
                          <a:effectLst/>
                          <a:latin typeface="+mj-lt"/>
                          <a:ea typeface="+mn-ea"/>
                          <a:cs typeface="+mn-cs"/>
                        </a:rPr>
                        <a:t>ãy nhận xét sự nguy hiểm có thể xảy ra và cách xử lí của mỗi nhân vật trong các tình huống dưới đây:</a:t>
                      </a:r>
                      <a:endParaRPr lang="en-US" sz="2400" b="1" u="none" strike="noStrike" kern="1200" dirty="0">
                        <a:solidFill>
                          <a:srgbClr val="008000"/>
                        </a:solidFill>
                        <a:effectLst/>
                        <a:latin typeface="+mj-lt"/>
                        <a:ea typeface="+mn-ea"/>
                        <a:cs typeface="+mn-cs"/>
                      </a:endParaRPr>
                    </a:p>
                    <a:p>
                      <a:pPr lvl="0"/>
                      <a:r>
                        <a:rPr lang="en-US" sz="2400" b="1" u="none" strike="noStrike" kern="1200" dirty="0">
                          <a:solidFill>
                            <a:srgbClr val="008000"/>
                          </a:solidFill>
                          <a:effectLst/>
                          <a:latin typeface="+mj-lt"/>
                          <a:ea typeface="+mn-ea"/>
                          <a:cs typeface="+mn-cs"/>
                        </a:rPr>
                        <a:t>1. T</a:t>
                      </a:r>
                      <a:r>
                        <a:rPr lang="vi-VN" sz="2400" b="1" u="none" strike="noStrike" kern="1200" dirty="0">
                          <a:solidFill>
                            <a:srgbClr val="008000"/>
                          </a:solidFill>
                          <a:effectLst/>
                          <a:latin typeface="+mj-lt"/>
                          <a:ea typeface="+mn-ea"/>
                          <a:cs typeface="+mn-cs"/>
                        </a:rPr>
                        <a:t>hấy chuông báo cháy của chung cư vang lên, Hằng chạy ngay ra thang máy để thoát hiểm.</a:t>
                      </a:r>
                      <a:endParaRPr lang="en-US" sz="2400" b="1" u="none" strike="noStrike" kern="1200" dirty="0">
                        <a:solidFill>
                          <a:srgbClr val="008000"/>
                        </a:solidFill>
                        <a:effectLst/>
                        <a:latin typeface="+mj-lt"/>
                        <a:ea typeface="+mn-ea"/>
                        <a:cs typeface="+mn-cs"/>
                      </a:endParaRPr>
                    </a:p>
                    <a:p>
                      <a:pPr lvl="0"/>
                      <a:r>
                        <a:rPr lang="en-US" sz="2400" b="1" u="none" strike="noStrike" kern="1200" dirty="0">
                          <a:solidFill>
                            <a:srgbClr val="008000"/>
                          </a:solidFill>
                          <a:effectLst/>
                          <a:latin typeface="+mj-lt"/>
                          <a:ea typeface="+mn-ea"/>
                          <a:cs typeface="+mn-cs"/>
                        </a:rPr>
                        <a:t>2. T</a:t>
                      </a:r>
                      <a:r>
                        <a:rPr lang="vi-VN" sz="2400" b="1" u="none" strike="noStrike" kern="1200" dirty="0">
                          <a:solidFill>
                            <a:srgbClr val="008000"/>
                          </a:solidFill>
                          <a:effectLst/>
                          <a:latin typeface="+mj-lt"/>
                          <a:ea typeface="+mn-ea"/>
                          <a:cs typeface="+mn-cs"/>
                        </a:rPr>
                        <a:t>rời nắng nóng, sau khi chơi đá bóng, các bạn rủ nhau xuống sông tắm nhưng Nam từ chối và khuyên các bạn không nên tắm sông.</a:t>
                      </a:r>
                      <a:endParaRPr lang="en-US" sz="2400" b="1" u="none" strike="noStrike" kern="1200" dirty="0">
                        <a:solidFill>
                          <a:srgbClr val="008000"/>
                        </a:solidFill>
                        <a:effectLst/>
                        <a:latin typeface="+mj-lt"/>
                        <a:ea typeface="+mn-ea"/>
                        <a:cs typeface="+mn-cs"/>
                      </a:endParaRPr>
                    </a:p>
                    <a:p>
                      <a:pPr lvl="0"/>
                      <a:r>
                        <a:rPr lang="en-US" sz="2400" b="1" u="none" strike="noStrike" kern="1200" dirty="0">
                          <a:solidFill>
                            <a:srgbClr val="008000"/>
                          </a:solidFill>
                          <a:effectLst/>
                          <a:latin typeface="+mj-lt"/>
                          <a:ea typeface="+mn-ea"/>
                          <a:cs typeface="+mn-cs"/>
                        </a:rPr>
                        <a:t>3. H</a:t>
                      </a:r>
                      <a:r>
                        <a:rPr lang="vi-VN" sz="2400" b="1" u="none" strike="noStrike" kern="1200" dirty="0">
                          <a:solidFill>
                            <a:srgbClr val="008000"/>
                          </a:solidFill>
                          <a:effectLst/>
                          <a:latin typeface="+mj-lt"/>
                          <a:ea typeface="+mn-ea"/>
                          <a:cs typeface="+mn-cs"/>
                        </a:rPr>
                        <a:t>oà vẫn lội qua suối để về nhà dù trời đang mưa to và có thể xảy ra lũ quét.</a:t>
                      </a:r>
                      <a:endParaRPr lang="en-US" sz="2400" b="1" u="none" strike="noStrike" kern="1200" dirty="0">
                        <a:solidFill>
                          <a:srgbClr val="008000"/>
                        </a:solidFill>
                        <a:effectLst/>
                        <a:latin typeface="+mj-lt"/>
                        <a:ea typeface="+mn-ea"/>
                        <a:cs typeface="+mn-cs"/>
                      </a:endParaRPr>
                    </a:p>
                    <a:p>
                      <a:pPr marL="203200" marR="0" indent="-203200" algn="just">
                        <a:lnSpc>
                          <a:spcPct val="115000"/>
                        </a:lnSpc>
                        <a:spcBef>
                          <a:spcPts val="0"/>
                        </a:spcBef>
                        <a:spcAft>
                          <a:spcPts val="0"/>
                        </a:spcAft>
                      </a:pPr>
                      <a:endParaRPr lang="en-US" sz="2400" b="1" dirty="0">
                        <a:solidFill>
                          <a:srgbClr val="008000"/>
                        </a:solidFill>
                        <a:effectLst/>
                        <a:latin typeface="+mj-lt"/>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22525" y="3181140"/>
            <a:ext cx="2667000" cy="1200329"/>
          </a:xfrm>
          <a:prstGeom prst="rect">
            <a:avLst/>
          </a:prstGeom>
          <a:noFill/>
          <a:ln>
            <a:noFill/>
          </a:ln>
          <a:effectLst/>
        </p:spPr>
        <p:txBody>
          <a:bodyPr anchor="ctr">
            <a:spAutoFit/>
          </a:bodyPr>
          <a:lstStyle/>
          <a:p>
            <a:pPr algn="ctr">
              <a:defRPr/>
            </a:pPr>
            <a:r>
              <a:rPr lang="en-US" altLang="zh-CN" sz="2400" b="1" kern="0" dirty="0" err="1">
                <a:solidFill>
                  <a:srgbClr val="FF0000"/>
                </a:solidFill>
                <a:latin typeface="Times New Roman" pitchFamily="18" charset="0"/>
                <a:ea typeface="微软雅黑" pitchFamily="34" charset="-122"/>
                <a:cs typeface="Times New Roman" pitchFamily="18" charset="0"/>
              </a:rPr>
              <a:t>Hoạt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động</a:t>
            </a:r>
            <a:endParaRPr lang="en-US" altLang="zh-CN" sz="2400" b="1" kern="0" dirty="0">
              <a:solidFill>
                <a:srgbClr val="FF0000"/>
              </a:solidFill>
              <a:latin typeface="Times New Roman" pitchFamily="18" charset="0"/>
              <a:ea typeface="微软雅黑" pitchFamily="34" charset="-122"/>
              <a:cs typeface="Times New Roman" pitchFamily="18" charset="0"/>
            </a:endParaRPr>
          </a:p>
          <a:p>
            <a:pPr algn="ctr">
              <a:defRPr/>
            </a:pP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nhóm</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kĩ</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thuật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khăn</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trải</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bàn</a:t>
            </a:r>
            <a:endParaRPr lang="en-US" altLang="zh-CN" sz="2400" b="1" kern="0" dirty="0">
              <a:solidFill>
                <a:srgbClr val="FF0000"/>
              </a:solidFill>
              <a:latin typeface="Times New Roman" pitchFamily="18" charset="0"/>
              <a:ea typeface="微软雅黑" pitchFamily="34" charset="-122"/>
              <a:cs typeface="Times New Roman" pitchFamily="18" charset="0"/>
            </a:endParaRPr>
          </a:p>
        </p:txBody>
      </p:sp>
      <p:sp>
        <p:nvSpPr>
          <p:cNvPr id="5" name="Text Box 33"/>
          <p:cNvSpPr txBox="1">
            <a:spLocks noChangeArrowheads="1"/>
          </p:cNvSpPr>
          <p:nvPr/>
        </p:nvSpPr>
        <p:spPr bwMode="auto">
          <a:xfrm>
            <a:off x="2279374" y="207251"/>
            <a:ext cx="7961905" cy="1569660"/>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dirty="0"/>
              <a:t>?</a:t>
            </a:r>
            <a:r>
              <a:rPr lang="vi-VN" dirty="0"/>
              <a:t>Hãy nhận xét sự nguy hiểm có thể xảy ra và cách xử lí của mỗi nhân vật trong các tình huống </a:t>
            </a:r>
            <a:endParaRPr lang="en-US" altLang="en-US" sz="4000" b="1" dirty="0">
              <a:solidFill>
                <a:srgbClr val="FF00FF"/>
              </a:solidFill>
              <a:latin typeface="#9Slide05 Kathya" panose="02000000000000000000" pitchFamily="2" charset="0"/>
            </a:endParaRPr>
          </a:p>
        </p:txBody>
      </p:sp>
      <p:sp>
        <p:nvSpPr>
          <p:cNvPr id="6" name="Rectangle 5"/>
          <p:cNvSpPr/>
          <p:nvPr/>
        </p:nvSpPr>
        <p:spPr>
          <a:xfrm>
            <a:off x="3309424" y="256953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nhóm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nhỏ</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và</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các</a:t>
            </a:r>
            <a:r>
              <a:rPr lang="en-US" sz="2400" b="1" dirty="0">
                <a:solidFill>
                  <a:prstClr val="black"/>
                </a:solidFill>
                <a:latin typeface="SVN-Vanilla Daisy Pro" panose="00000500000000000000" pitchFamily="2" charset="0"/>
                <a:cs typeface="Times New Roman" panose="02020603050405020304" pitchFamily="18" charset="0"/>
              </a:rPr>
              <a:t> ý </a:t>
            </a:r>
            <a:r>
              <a:rPr lang="en-US" sz="2400" b="1" dirty="0" err="1">
                <a:solidFill>
                  <a:prstClr val="black"/>
                </a:solidFill>
                <a:latin typeface="SVN-Vanilla Daisy Pro" panose="00000500000000000000" pitchFamily="2" charset="0"/>
                <a:cs typeface="Times New Roman" panose="02020603050405020304" pitchFamily="18" charset="0"/>
              </a:rPr>
              <a:t>kiến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vào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giấy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chuẩn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sẵn</a:t>
            </a:r>
            <a:r>
              <a:rPr lang="en-US" sz="2400" b="1" dirty="0">
                <a:solidFill>
                  <a:prstClr val="black"/>
                </a:solidFill>
                <a:latin typeface="SVN-Vanilla Daisy Pro" panose="00000500000000000000" pitchFamily="2" charset="0"/>
                <a:cs typeface="Times New Roman" panose="02020603050405020304" pitchFamily="18" charset="0"/>
              </a:rPr>
              <a:t>.</a:t>
            </a: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Thời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936762" y="0"/>
            <a:ext cx="1255238" cy="937524"/>
          </a:xfrm>
          <a:prstGeom prst="rect">
            <a:avLst/>
          </a:prstGeom>
        </p:spPr>
      </p:pic>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54873822"/>
              </p:ext>
            </p:extLst>
          </p:nvPr>
        </p:nvGraphicFramePr>
        <p:xfrm>
          <a:off x="2743767" y="616467"/>
          <a:ext cx="5982789" cy="386906"/>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en-US" sz="2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TRÒ CHƠI: ĐÓNG VAI TÌNH HUỐNG</a:t>
                      </a: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8598E6D1-D34A-4FE2-A010-E8A9F73BA27C}"/>
              </a:ext>
            </a:extLst>
          </p:cNvPr>
          <p:cNvSpPr txBox="1"/>
          <p:nvPr/>
        </p:nvSpPr>
        <p:spPr>
          <a:xfrm>
            <a:off x="863818" y="1245832"/>
            <a:ext cx="10747513" cy="1425262"/>
          </a:xfrm>
          <a:prstGeom prst="rect">
            <a:avLst/>
          </a:prstGeom>
          <a:noFill/>
        </p:spPr>
        <p:txBody>
          <a:bodyPr wrap="square" rtlCol="0">
            <a:spAutoFit/>
          </a:bodyPr>
          <a:lstStyle/>
          <a:p>
            <a:pPr marL="355600" indent="-177800">
              <a:lnSpc>
                <a:spcPct val="94000"/>
              </a:lnSpc>
              <a:spcBef>
                <a:spcPts val="1200"/>
              </a:spcBef>
              <a:spcAft>
                <a:spcPts val="2100"/>
              </a:spcAft>
            </a:pP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Tình</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huống</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2.  </a:t>
            </a:r>
            <a:r>
              <a:rPr lang="vi-VN"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Đang trên đường đi học về, Hồng gặp một người lạ, tự xưng là bạn của mẹ và đề nghị đưa Hồng về nhà.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Nếu</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Hồng</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em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a:t>
            </a:r>
          </a:p>
          <a:p>
            <a:endParaRPr lang="en-US" sz="2400" dirty="0">
              <a:solidFill>
                <a:srgbClr val="008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8107326-77CF-4BA4-8D66-051A4ABCB676}"/>
              </a:ext>
            </a:extLst>
          </p:cNvPr>
          <p:cNvSpPr txBox="1"/>
          <p:nvPr/>
        </p:nvSpPr>
        <p:spPr>
          <a:xfrm>
            <a:off x="6352141" y="2657842"/>
            <a:ext cx="5605669" cy="2677656"/>
          </a:xfrm>
          <a:prstGeom prst="rect">
            <a:avLst/>
          </a:prstGeom>
          <a:noFill/>
        </p:spPr>
        <p:txBody>
          <a:bodyPr wrap="square" rtlCol="0">
            <a:spAutoFit/>
          </a:bodyPr>
          <a:lstStyle/>
          <a:p>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chơi</a:t>
            </a:r>
            <a:r>
              <a:rPr lang="en-US" sz="2400" dirty="0">
                <a:solidFill>
                  <a:srgbClr val="0000FF"/>
                </a:solidFill>
                <a:latin typeface="Times New Roman" panose="02020603050405020304" pitchFamily="18" charset="0"/>
                <a:cs typeface="Times New Roman" panose="02020603050405020304" pitchFamily="18" charset="0"/>
              </a:rPr>
              <a:t>: chia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4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mỗi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1 </a:t>
            </a:r>
            <a:r>
              <a:rPr lang="en-US" sz="2400" dirty="0" err="1">
                <a:solidFill>
                  <a:srgbClr val="0000FF"/>
                </a:solidFill>
                <a:latin typeface="Times New Roman" panose="02020603050405020304" pitchFamily="18" charset="0"/>
                <a:cs typeface="Times New Roman" panose="02020603050405020304" pitchFamily="18" charset="0"/>
              </a:rPr>
              <a:t>tổ</a:t>
            </a:r>
            <a:r>
              <a:rPr lang="en-US" sz="2400" dirty="0">
                <a:solidFill>
                  <a:srgbClr val="0000FF"/>
                </a:solidFill>
                <a:latin typeface="Times New Roman" panose="02020603050405020304" pitchFamily="18" charset="0"/>
                <a:cs typeface="Times New Roman" panose="02020603050405020304" pitchFamily="18" charset="0"/>
              </a:rPr>
              <a:t>. Sau </a:t>
            </a:r>
            <a:r>
              <a:rPr lang="en-US" sz="2400" dirty="0" err="1">
                <a:solidFill>
                  <a:srgbClr val="0000FF"/>
                </a:solidFill>
                <a:latin typeface="Times New Roman" panose="02020603050405020304" pitchFamily="18" charset="0"/>
                <a:cs typeface="Times New Roman" panose="02020603050405020304" pitchFamily="18" charset="0"/>
              </a:rPr>
              <a:t>khi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huống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bắt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tay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vai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diễn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thoại</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gian</a:t>
            </a:r>
            <a:r>
              <a:rPr lang="en-US" sz="2400" dirty="0">
                <a:solidFill>
                  <a:srgbClr val="0000FF"/>
                </a:solidFill>
                <a:latin typeface="Times New Roman" panose="02020603050405020304" pitchFamily="18" charset="0"/>
                <a:cs typeface="Times New Roman" panose="02020603050405020304" pitchFamily="18" charset="0"/>
              </a:rPr>
              <a:t> 5 </a:t>
            </a:r>
            <a:r>
              <a:rPr lang="en-US" sz="2400" dirty="0" err="1">
                <a:solidFill>
                  <a:srgbClr val="0000FF"/>
                </a:solidFill>
                <a:latin typeface="Times New Roman" panose="02020603050405020304" pitchFamily="18" charset="0"/>
                <a:cs typeface="Times New Roman" panose="02020603050405020304" pitchFamily="18" charset="0"/>
              </a:rPr>
              <a:t>phút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sẽ</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phần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chuẩn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dõi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xét</a:t>
            </a:r>
            <a:r>
              <a:rPr lang="en-US" sz="2400" dirty="0">
                <a:solidFill>
                  <a:srgbClr val="0000FF"/>
                </a:solidFill>
                <a:latin typeface="Times New Roman" panose="02020603050405020304" pitchFamily="18" charset="0"/>
                <a:cs typeface="Times New Roman" panose="02020603050405020304" pitchFamily="18" charset="0"/>
              </a:rPr>
              <a:t> …</a:t>
            </a:r>
          </a:p>
        </p:txBody>
      </p:sp>
      <p:pic>
        <p:nvPicPr>
          <p:cNvPr id="17" name="Shape 274">
            <a:extLst>
              <a:ext uri="{FF2B5EF4-FFF2-40B4-BE49-F238E27FC236}">
                <a16:creationId xmlns:a16="http://schemas.microsoft.com/office/drawing/2014/main" id="{497E6337-45FE-4FED-A763-6CF60F9EF6AC}"/>
              </a:ext>
            </a:extLst>
          </p:cNvPr>
          <p:cNvPicPr/>
          <p:nvPr/>
        </p:nvPicPr>
        <p:blipFill>
          <a:blip r:embed="rId3"/>
          <a:stretch/>
        </p:blipFill>
        <p:spPr>
          <a:xfrm>
            <a:off x="1219201" y="2619319"/>
            <a:ext cx="4786462" cy="3622209"/>
          </a:xfrm>
          <a:prstGeom prst="rect">
            <a:avLst/>
          </a:prstGeom>
        </p:spPr>
      </p:pic>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 </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D78EE7A6-9879-47B4-9282-22E849826F45}"/>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34931" y="1225138"/>
            <a:ext cx="10735228" cy="5254815"/>
          </a:xfrm>
          <a:prstGeom prst="rect">
            <a:avLst/>
          </a:prstGeom>
          <a:noFill/>
          <a:ln>
            <a:noFill/>
          </a:ln>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2" name="Rectangle 1">
            <a:extLst>
              <a:ext uri="{FF2B5EF4-FFF2-40B4-BE49-F238E27FC236}">
                <a16:creationId xmlns:a16="http://schemas.microsoft.com/office/drawing/2014/main" id="{4D40EF87-062F-4461-BA86-38BC89E616F3}"/>
              </a:ext>
            </a:extLst>
          </p:cNvPr>
          <p:cNvSpPr>
            <a:spLocks noChangeArrowheads="1"/>
          </p:cNvSpPr>
          <p:nvPr/>
        </p:nvSpPr>
        <p:spPr bwMode="auto">
          <a:xfrm>
            <a:off x="2363377" y="2045549"/>
            <a:ext cx="71821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0350" algn="l"/>
              </a:tabLst>
              <a:defRPr>
                <a:solidFill>
                  <a:schemeClr val="tx1"/>
                </a:solidFill>
                <a:latin typeface="Arial" panose="020B0604020202020204" pitchFamily="34" charset="0"/>
              </a:defRPr>
            </a:lvl1pPr>
            <a:lvl2pPr eaLnBrk="0" fontAlgn="base" hangingPunct="0">
              <a:spcBef>
                <a:spcPct val="0"/>
              </a:spcBef>
              <a:spcAft>
                <a:spcPct val="0"/>
              </a:spcAft>
              <a:tabLst>
                <a:tab pos="260350" algn="l"/>
              </a:tabLst>
              <a:defRPr>
                <a:solidFill>
                  <a:schemeClr val="tx1"/>
                </a:solidFill>
                <a:latin typeface="Arial" panose="020B0604020202020204" pitchFamily="34" charset="0"/>
              </a:defRPr>
            </a:lvl2pPr>
            <a:lvl3pPr eaLnBrk="0" fontAlgn="base" hangingPunct="0">
              <a:spcBef>
                <a:spcPct val="0"/>
              </a:spcBef>
              <a:spcAft>
                <a:spcPct val="0"/>
              </a:spcAft>
              <a:tabLst>
                <a:tab pos="260350" algn="l"/>
              </a:tabLst>
              <a:defRPr>
                <a:solidFill>
                  <a:schemeClr val="tx1"/>
                </a:solidFill>
                <a:latin typeface="Arial" panose="020B0604020202020204" pitchFamily="34" charset="0"/>
              </a:defRPr>
            </a:lvl3pPr>
            <a:lvl4pPr eaLnBrk="0" fontAlgn="base" hangingPunct="0">
              <a:spcBef>
                <a:spcPct val="0"/>
              </a:spcBef>
              <a:spcAft>
                <a:spcPct val="0"/>
              </a:spcAft>
              <a:tabLst>
                <a:tab pos="260350" algn="l"/>
              </a:tabLst>
              <a:defRPr>
                <a:solidFill>
                  <a:schemeClr val="tx1"/>
                </a:solidFill>
                <a:latin typeface="Arial" panose="020B0604020202020204" pitchFamily="34" charset="0"/>
              </a:defRPr>
            </a:lvl4pPr>
            <a:lvl5pPr eaLnBrk="0" fontAlgn="base" hangingPunct="0">
              <a:spcBef>
                <a:spcPct val="0"/>
              </a:spcBef>
              <a:spcAft>
                <a:spcPct val="0"/>
              </a:spcAft>
              <a:tabLst>
                <a:tab pos="260350" algn="l"/>
              </a:tabLst>
              <a:defRPr>
                <a:solidFill>
                  <a:schemeClr val="tx1"/>
                </a:solidFill>
                <a:latin typeface="Arial" panose="020B0604020202020204" pitchFamily="34" charset="0"/>
              </a:defRPr>
            </a:lvl5pPr>
            <a:lvl6pPr eaLnBrk="0" fontAlgn="base" hangingPunct="0">
              <a:spcBef>
                <a:spcPct val="0"/>
              </a:spcBef>
              <a:spcAft>
                <a:spcPct val="0"/>
              </a:spcAft>
              <a:tabLst>
                <a:tab pos="260350" algn="l"/>
              </a:tabLst>
              <a:defRPr>
                <a:solidFill>
                  <a:schemeClr val="tx1"/>
                </a:solidFill>
                <a:latin typeface="Arial" panose="020B0604020202020204" pitchFamily="34" charset="0"/>
              </a:defRPr>
            </a:lvl6pPr>
            <a:lvl7pPr eaLnBrk="0" fontAlgn="base" hangingPunct="0">
              <a:spcBef>
                <a:spcPct val="0"/>
              </a:spcBef>
              <a:spcAft>
                <a:spcPct val="0"/>
              </a:spcAft>
              <a:tabLst>
                <a:tab pos="260350" algn="l"/>
              </a:tabLst>
              <a:defRPr>
                <a:solidFill>
                  <a:schemeClr val="tx1"/>
                </a:solidFill>
                <a:latin typeface="Arial" panose="020B0604020202020204" pitchFamily="34" charset="0"/>
              </a:defRPr>
            </a:lvl7pPr>
            <a:lvl8pPr eaLnBrk="0" fontAlgn="base" hangingPunct="0">
              <a:spcBef>
                <a:spcPct val="0"/>
              </a:spcBef>
              <a:spcAft>
                <a:spcPct val="0"/>
              </a:spcAft>
              <a:tabLst>
                <a:tab pos="260350" algn="l"/>
              </a:tabLst>
              <a:defRPr>
                <a:solidFill>
                  <a:schemeClr val="tx1"/>
                </a:solidFill>
                <a:latin typeface="Arial" panose="020B0604020202020204" pitchFamily="34" charset="0"/>
              </a:defRPr>
            </a:lvl8pPr>
            <a:lvl9pPr eaLnBrk="0" fontAlgn="base" hangingPunct="0">
              <a:spcBef>
                <a:spcPct val="0"/>
              </a:spcBef>
              <a:spcAft>
                <a:spcPct val="0"/>
              </a:spcAft>
              <a:tabLst>
                <a:tab pos="260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0350" algn="l"/>
              </a:tabLst>
            </a:pPr>
            <a:r>
              <a:rPr kumimoji="0" lang="vi-VN" altLang="en-US" sz="2800" b="0"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Em hãy tìm hiểu về những tình huống nguy hiểm thường xảy ra ở địa phương em và nêu cách ứng phó với tình huống đó theo bảng mẫu sau:</a:t>
            </a:r>
            <a:endParaRPr kumimoji="0" lang="vi-VN" altLang="en-US" sz="2800" b="0" i="0" u="none" strike="noStrike" cap="none" normalizeH="0" baseline="0" dirty="0">
              <a:ln>
                <a:noFill/>
              </a:ln>
              <a:solidFill>
                <a:srgbClr val="FF0000"/>
              </a:solidFill>
              <a:effectLst/>
            </a:endParaRPr>
          </a:p>
        </p:txBody>
      </p:sp>
      <p:graphicFrame>
        <p:nvGraphicFramePr>
          <p:cNvPr id="13" name="Table 13">
            <a:extLst>
              <a:ext uri="{FF2B5EF4-FFF2-40B4-BE49-F238E27FC236}">
                <a16:creationId xmlns:a16="http://schemas.microsoft.com/office/drawing/2014/main" id="{25B8BC4A-3350-49CE-A435-FC48DC7D3767}"/>
              </a:ext>
            </a:extLst>
          </p:cNvPr>
          <p:cNvGraphicFramePr>
            <a:graphicFrameLocks noGrp="1"/>
          </p:cNvGraphicFramePr>
          <p:nvPr>
            <p:extLst>
              <p:ext uri="{D42A27DB-BD31-4B8C-83A1-F6EECF244321}">
                <p14:modId xmlns:p14="http://schemas.microsoft.com/office/powerpoint/2010/main" val="2189483392"/>
              </p:ext>
            </p:extLst>
          </p:nvPr>
        </p:nvGraphicFramePr>
        <p:xfrm>
          <a:off x="2363377" y="3796562"/>
          <a:ext cx="8128000" cy="1645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06581929"/>
                    </a:ext>
                  </a:extLst>
                </a:gridCol>
                <a:gridCol w="4064000">
                  <a:extLst>
                    <a:ext uri="{9D8B030D-6E8A-4147-A177-3AD203B41FA5}">
                      <a16:colId xmlns:a16="http://schemas.microsoft.com/office/drawing/2014/main" val="586163766"/>
                    </a:ext>
                  </a:extLst>
                </a:gridCol>
              </a:tblGrid>
              <a:tr h="370840">
                <a:tc>
                  <a:txBody>
                    <a:bodyPr/>
                    <a:lstStyle/>
                    <a:p>
                      <a:pPr algn="ct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4361793"/>
                  </a:ext>
                </a:extLst>
              </a:tr>
              <a:tr h="370840">
                <a:tc>
                  <a:txBody>
                    <a:bodyPr/>
                    <a:lstStyle/>
                    <a:p>
                      <a:r>
                        <a:rPr lang="en-US" dirty="0"/>
                        <a:t>1…………………………………………………………….</a:t>
                      </a:r>
                    </a:p>
                    <a:p>
                      <a:r>
                        <a:rPr lang="en-US" dirty="0"/>
                        <a:t>2……………………………………………………………..</a:t>
                      </a:r>
                    </a:p>
                    <a:p>
                      <a:r>
                        <a:rPr lang="en-US" dirty="0"/>
                        <a:t>3……………………………………………………………..</a:t>
                      </a:r>
                    </a:p>
                    <a:p>
                      <a:r>
                        <a:rPr lang="en-US" dirty="0"/>
                        <a:t>………………</a:t>
                      </a:r>
                    </a:p>
                  </a:txBody>
                  <a:tcPr/>
                </a:tc>
                <a:tc>
                  <a:txBody>
                    <a:bodyPr/>
                    <a:lstStyle/>
                    <a:p>
                      <a:r>
                        <a:rPr lang="en-US" dirty="0"/>
                        <a:t>……………………………………………………………………………………………………………………………….</a:t>
                      </a:r>
                    </a:p>
                    <a:p>
                      <a:r>
                        <a:rPr lang="en-US" dirty="0"/>
                        <a:t>…………………………………………………………………</a:t>
                      </a:r>
                    </a:p>
                  </a:txBody>
                  <a:tcPr/>
                </a:tc>
                <a:extLst>
                  <a:ext uri="{0D108BD9-81ED-4DB2-BD59-A6C34878D82A}">
                    <a16:rowId xmlns:a16="http://schemas.microsoft.com/office/drawing/2014/main" val="3181082703"/>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FC6F22C8-2DCF-4E2D-9EE3-205FD2291E05}"/>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33138" y="-347304"/>
            <a:ext cx="13897706" cy="7552607"/>
          </a:xfrm>
          <a:prstGeom prst="rect">
            <a:avLst/>
          </a:prstGeom>
          <a:noFill/>
          <a:ln>
            <a:noFill/>
          </a:ln>
        </p:spPr>
      </p:pic>
      <p:sp>
        <p:nvSpPr>
          <p:cNvPr id="12" name="TextBox 11"/>
          <p:cNvSpPr txBox="1">
            <a:spLocks noChangeArrowheads="1"/>
          </p:cNvSpPr>
          <p:nvPr/>
        </p:nvSpPr>
        <p:spPr bwMode="auto">
          <a:xfrm>
            <a:off x="1641018" y="703138"/>
            <a:ext cx="8696671"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32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TIẾP SỨC</a:t>
            </a:r>
            <a:endParaRPr lang="it-IT"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8CC38E85-34BC-4483-816D-EDBBC4BEB730}"/>
              </a:ext>
            </a:extLst>
          </p:cNvPr>
          <p:cNvSpPr txBox="1"/>
          <p:nvPr/>
        </p:nvSpPr>
        <p:spPr>
          <a:xfrm>
            <a:off x="1358436" y="3114544"/>
            <a:ext cx="9839651" cy="1231106"/>
          </a:xfrm>
          <a:prstGeom prst="rect">
            <a:avLst/>
          </a:prstGeom>
          <a:noFill/>
        </p:spPr>
        <p:txBody>
          <a:bodyPr wrap="square" rtlCol="0">
            <a:spAutoFit/>
          </a:bodyPr>
          <a:lstStyle/>
          <a:p>
            <a:pPr marL="160020" algn="just">
              <a:spcBef>
                <a:spcPts val="600"/>
              </a:spcBef>
              <a:spcAft>
                <a:spcPts val="0"/>
              </a:spcAft>
            </a:pP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dirty="0">
              <a:solidFill>
                <a:srgbClr val="0000FF"/>
              </a:solidFill>
            </a:endParaRPr>
          </a:p>
        </p:txBody>
      </p:sp>
      <p:sp>
        <p:nvSpPr>
          <p:cNvPr id="5" name="TextBox 4">
            <a:extLst>
              <a:ext uri="{FF2B5EF4-FFF2-40B4-BE49-F238E27FC236}">
                <a16:creationId xmlns:a16="http://schemas.microsoft.com/office/drawing/2014/main" id="{3F43829E-65B7-4916-A7AA-11F059B941B6}"/>
              </a:ext>
            </a:extLst>
          </p:cNvPr>
          <p:cNvSpPr txBox="1"/>
          <p:nvPr/>
        </p:nvSpPr>
        <p:spPr>
          <a:xfrm>
            <a:off x="1358436" y="1702869"/>
            <a:ext cx="9839651"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Luật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Chia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B.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vòng</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phút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thắng</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5767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690191" y="2075916"/>
            <a:ext cx="7421217" cy="1906869"/>
          </a:xfrm>
          <a:prstGeom prst="rect">
            <a:avLst/>
          </a:prstGeom>
        </p:spPr>
        <p:txBody>
          <a:bodyPr wrap="square">
            <a:spAutoFit/>
          </a:bodyPr>
          <a:lstStyle/>
          <a:p>
            <a:pPr marL="260985" indent="-152400">
              <a:lnSpc>
                <a:spcPct val="112000"/>
              </a:lnSpc>
              <a:spcAft>
                <a:spcPts val="500"/>
              </a:spcAft>
              <a:tabLst>
                <a:tab pos="1892935" algn="l"/>
              </a:tabLst>
            </a:pP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1. </a:t>
            </a:r>
            <a:r>
              <a:rPr lang="vi-VN" sz="36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Nêu được các tình huống nguy hiểm và hậu quả của những tình huống nguy hiểm đối với trẻ em.</a:t>
            </a:r>
            <a:endParaRPr lang="en-US" sz="36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
        <p:nvSpPr>
          <p:cNvPr id="3" name="TextBox 2">
            <a:extLst>
              <a:ext uri="{FF2B5EF4-FFF2-40B4-BE49-F238E27FC236}">
                <a16:creationId xmlns:a16="http://schemas.microsoft.com/office/drawing/2014/main" id="{AC3DD132-E06B-41D7-8F23-EC3479A4487A}"/>
              </a:ext>
            </a:extLst>
          </p:cNvPr>
          <p:cNvSpPr txBox="1"/>
          <p:nvPr/>
        </p:nvSpPr>
        <p:spPr>
          <a:xfrm>
            <a:off x="530087" y="942068"/>
            <a:ext cx="11410122" cy="5062924"/>
          </a:xfrm>
          <a:prstGeom prst="rect">
            <a:avLst/>
          </a:prstGeom>
          <a:noFill/>
        </p:spPr>
        <p:txBody>
          <a:bodyPr wrap="square" rtlCol="0">
            <a:spAutoFit/>
          </a:bodyPr>
          <a:lstStyle/>
          <a:p>
            <a:pPr marL="139700" indent="-139700" algn="just">
              <a:spcAft>
                <a:spcPts val="24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đang chơi trước cửa nhà, Lan thấy một người phụ nữ lạ mặt giới thiệu là người quen, muốn gặp mẹ Lan để gửi đồ và trao đổi công việc. Lan mở cửa và lễ phép mời người phụ nữ lạ mặt vào nhà. Sau đó, Lan cảm thấy buồn ngủ và ngủ thiếp đi. Đến khi tỉnh dậy, Lan thấy mẹ ngồi bên cạnh, trong nhà có nhiều người, có cả công an. Lan lơ mơ hiểu ra là nhà mình vừa bị mất trộm.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9700" indent="-139700" algn="just">
              <a:spcAft>
                <a:spcPts val="18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 dông, mưa đá, lốc xoáy, sét thường gây thiệt hại lớn về tài sản, hoa màu và con người. Nhiều ngôi nhà bị tốc mái, sập, hư hỏng nặng, khiến nhiều gia đình rơi vào cảnh “màn trời chiếu đất”, cuộc sống bị đảo lộn. Nhiều người bị thương, thậm chí có người còn bị thiệt mạng do những hiện tượng thiên tai khốc liệt này.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 ngồi học bài, Hải nghe tiếng còi xe cứu hoả rú vang cả khu phố. Nhìn qua cửa sổ, thấy ngọn lửa bùng cháy dữ dội từ ngôi nhà bên cạnh, em cầm vội chiếc khăn ướt che mũi, men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thang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chemeClr val="tx1"/>
              </a:solidFill>
              <a:latin typeface="Times New Roman" panose="02020603050405020304" pitchFamily="18" charset="0"/>
              <a:cs typeface="Times New Roman" panose="02020603050405020304" pitchFamily="18" charset="0"/>
            </a:endParaRPr>
          </a:p>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a:p>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pPr algn="just"/>
            <a:endParaRPr lang="en-US" sz="2400" b="1" dirty="0">
              <a:solidFill>
                <a:srgbClr val="000000"/>
              </a:solidFill>
              <a:latin typeface="Times New Roman" panose="02020603050405020304" pitchFamily="18" charset="0"/>
              <a:ea typeface="Times New Roman" panose="02020603050405020304" pitchFamily="18" charset="0"/>
            </a:endParaRPr>
          </a:p>
          <a:p>
            <a:pPr algn="just"/>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200940" y="4273604"/>
            <a:ext cx="3750842" cy="235890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233184" y="4421615"/>
            <a:ext cx="3666441"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62557" y="3915781"/>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147617" y="3964542"/>
            <a:ext cx="0"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E4AFBF2A-DB50-417B-892C-9C7F3E67C2E2}"/>
              </a:ext>
            </a:extLst>
          </p:cNvPr>
          <p:cNvSpPr txBox="1"/>
          <p:nvPr/>
        </p:nvSpPr>
        <p:spPr>
          <a:xfrm>
            <a:off x="129949" y="4447646"/>
            <a:ext cx="2902226" cy="2677656"/>
          </a:xfrm>
          <a:prstGeom prst="rect">
            <a:avLst/>
          </a:prstGeom>
          <a:noFill/>
        </p:spPr>
        <p:txBody>
          <a:bodyPr wrap="square" rtlCol="0">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xoáy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trộm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E7109D5-C9ED-4423-87FB-98240FAE2DD9}"/>
              </a:ext>
            </a:extLst>
          </p:cNvPr>
          <p:cNvSpPr txBox="1"/>
          <p:nvPr/>
        </p:nvSpPr>
        <p:spPr>
          <a:xfrm>
            <a:off x="4200940" y="4376834"/>
            <a:ext cx="3750842" cy="1569660"/>
          </a:xfrm>
          <a:prstGeom prst="rect">
            <a:avLst/>
          </a:prstGeom>
          <a:noFill/>
        </p:spPr>
        <p:txBody>
          <a:bodyPr wrap="square" rtlCol="0">
            <a:spAutoFit/>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quét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ẩu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19D4F89-0626-4A37-8ED5-43CB64105511}"/>
              </a:ext>
            </a:extLst>
          </p:cNvPr>
          <p:cNvSpPr txBox="1"/>
          <p:nvPr/>
        </p:nvSpPr>
        <p:spPr>
          <a:xfrm>
            <a:off x="8233184" y="4483392"/>
            <a:ext cx="3828867" cy="2308324"/>
          </a:xfrm>
          <a:prstGeom prst="rect">
            <a:avLst/>
          </a:prstGeom>
          <a:noFill/>
        </p:spPr>
        <p:txBody>
          <a:bodyPr wrap="square" rtlCol="0">
            <a:spAutoFit/>
          </a:bodyPr>
          <a:lstStyle/>
          <a:p>
            <a:r>
              <a:rPr lang="vi-VN" sz="2400" dirty="0">
                <a:solidFill>
                  <a:srgbClr val="000000"/>
                </a:solidFill>
                <a:effectLst/>
                <a:latin typeface="Times New Roman" panose="02020603050405020304" pitchFamily="18" charset="0"/>
                <a:ea typeface="Times New Roman" panose="02020603050405020304" pitchFamily="18" charset="0"/>
              </a:rPr>
              <a:t>Tình huống nguy hiểm là những sự việc bất ngờ xảy ra, có nguy cơ đe doạ nghiêm trọng đến sức khoẻ, tính mạng, gây thiệt </a:t>
            </a:r>
            <a:r>
              <a:rPr lang="en-US" sz="2400" dirty="0" err="1">
                <a:solidFill>
                  <a:srgbClr val="000000"/>
                </a:solidFill>
                <a:effectLst/>
                <a:latin typeface="Times New Roman" panose="02020603050405020304" pitchFamily="18" charset="0"/>
                <a:ea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114261" y="1590396"/>
            <a:ext cx="6121871" cy="332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200" dirty="0">
                <a:solidFill>
                  <a:srgbClr val="0000FF"/>
                </a:solidFill>
                <a:latin typeface="+mj-lt"/>
              </a:rPr>
              <a:t>Tình huống nguy hiểm là những sự việc bất ngờ xảy ra, có nguy cơ đe doạ nghiêm trọng đến sức khoẻ, tính mạng, gây thiệt hại về tài sản, môi trường cho bản thân, gia đình và cộng đồng xã hội.</a:t>
            </a:r>
            <a:endParaRPr lang="en-US" sz="3200" dirty="0">
              <a:solidFill>
                <a:srgbClr val="0000FF"/>
              </a:solidFill>
              <a:latin typeface="+mj-lt"/>
            </a:endParaRPr>
          </a:p>
          <a:p>
            <a:pPr algn="just">
              <a:buFont typeface="Arial" panose="020B0604020202020204" pitchFamily="34" charset="0"/>
              <a:buNone/>
            </a:pPr>
            <a:endParaRPr lang="en-US" sz="3200" b="1" dirty="0">
              <a:solidFill>
                <a:srgbClr val="0000FF"/>
              </a:solidFill>
              <a:latin typeface="+mj-lt"/>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7237</TotalTime>
  <Words>1459</Words>
  <Application>Microsoft Office PowerPoint</Application>
  <PresentationFormat>Widescreen</PresentationFormat>
  <Paragraphs>102</Paragraphs>
  <Slides>23</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23</vt:i4>
      </vt:variant>
    </vt:vector>
  </HeadingPairs>
  <TitlesOfParts>
    <vt:vector size="39" baseType="lpstr">
      <vt:lpstr>#9Slide05 Fourth</vt:lpstr>
      <vt:lpstr>#9Slide05 Kathya</vt:lpstr>
      <vt:lpstr>#9Slide06 SVNSlow Attack</vt:lpstr>
      <vt:lpstr>.VnTime</vt:lpstr>
      <vt:lpstr>Arial</vt:lpstr>
      <vt:lpstr>Calibri</vt:lpstr>
      <vt:lpstr>Calibri Light</vt:lpstr>
      <vt:lpstr>SVN-Student</vt:lpstr>
      <vt:lpstr>SVN-Vanilla Daisy Pro</vt:lpstr>
      <vt:lpstr>SVN-Wallington</vt:lpstr>
      <vt:lpstr>Symbol</vt:lpstr>
      <vt:lpstr>Times New Roman</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180</cp:revision>
  <dcterms:created xsi:type="dcterms:W3CDTF">2021-06-28T15:32:15Z</dcterms:created>
  <dcterms:modified xsi:type="dcterms:W3CDTF">2025-02-11T01:50:05Z</dcterms:modified>
</cp:coreProperties>
</file>