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51"/>
  </p:notesMasterIdLst>
  <p:handoutMasterIdLst>
    <p:handoutMasterId r:id="rId52"/>
  </p:handoutMasterIdLst>
  <p:sldIdLst>
    <p:sldId id="256" r:id="rId6"/>
    <p:sldId id="257" r:id="rId7"/>
    <p:sldId id="258" r:id="rId8"/>
    <p:sldId id="287" r:id="rId9"/>
    <p:sldId id="289" r:id="rId10"/>
    <p:sldId id="290" r:id="rId11"/>
    <p:sldId id="288" r:id="rId12"/>
    <p:sldId id="291" r:id="rId13"/>
    <p:sldId id="292" r:id="rId14"/>
    <p:sldId id="293" r:id="rId15"/>
    <p:sldId id="294" r:id="rId16"/>
    <p:sldId id="295" r:id="rId17"/>
    <p:sldId id="296" r:id="rId18"/>
    <p:sldId id="260" r:id="rId19"/>
    <p:sldId id="298" r:id="rId20"/>
    <p:sldId id="299" r:id="rId21"/>
    <p:sldId id="300" r:id="rId22"/>
    <p:sldId id="302" r:id="rId23"/>
    <p:sldId id="286" r:id="rId24"/>
    <p:sldId id="301" r:id="rId25"/>
    <p:sldId id="279" r:id="rId26"/>
    <p:sldId id="304" r:id="rId27"/>
    <p:sldId id="303" r:id="rId28"/>
    <p:sldId id="305" r:id="rId29"/>
    <p:sldId id="307" r:id="rId30"/>
    <p:sldId id="281" r:id="rId31"/>
    <p:sldId id="308" r:id="rId32"/>
    <p:sldId id="261" r:id="rId33"/>
    <p:sldId id="309" r:id="rId34"/>
    <p:sldId id="310" r:id="rId35"/>
    <p:sldId id="311" r:id="rId36"/>
    <p:sldId id="312" r:id="rId37"/>
    <p:sldId id="313" r:id="rId38"/>
    <p:sldId id="314" r:id="rId39"/>
    <p:sldId id="267" r:id="rId40"/>
    <p:sldId id="315" r:id="rId41"/>
    <p:sldId id="316" r:id="rId42"/>
    <p:sldId id="320" r:id="rId43"/>
    <p:sldId id="319" r:id="rId44"/>
    <p:sldId id="325" r:id="rId45"/>
    <p:sldId id="321" r:id="rId46"/>
    <p:sldId id="322" r:id="rId47"/>
    <p:sldId id="323" r:id="rId48"/>
    <p:sldId id="324" r:id="rId49"/>
    <p:sldId id="26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A50EE"/>
    <a:srgbClr val="F4F8FB"/>
    <a:srgbClr val="00FF99"/>
    <a:srgbClr val="FEF8D8"/>
    <a:srgbClr val="FBEBD4"/>
    <a:srgbClr val="C5ABD0"/>
    <a:srgbClr val="FFFFFF"/>
    <a:srgbClr val="EEFAFD"/>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68" d="100"/>
          <a:sy n="68" d="100"/>
        </p:scale>
        <p:origin x="580" y="48"/>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12/14/2024</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12/14/2024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FEDA-44BC-5582-0133-E3A448DC6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D6E4A-C408-B1E4-5497-1FACD5FB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90717-C3E0-A988-985D-DE20DCD2317E}"/>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5" name="Footer Placeholder 4">
            <a:extLst>
              <a:ext uri="{FF2B5EF4-FFF2-40B4-BE49-F238E27FC236}">
                <a16:creationId xmlns:a16="http://schemas.microsoft.com/office/drawing/2014/main" id="{7626696B-7A87-197E-0BF0-AA8FFA1C8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A0FB6-6B77-0544-85E9-788CB4476CE3}"/>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45752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9E44-1A57-B3F2-EAB8-50B5E913F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BA1E5-C8C4-1417-EFF3-CADF1E6D9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6D899-CC5B-0F53-92EC-B83091D5E5ED}"/>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5" name="Footer Placeholder 4">
            <a:extLst>
              <a:ext uri="{FF2B5EF4-FFF2-40B4-BE49-F238E27FC236}">
                <a16:creationId xmlns:a16="http://schemas.microsoft.com/office/drawing/2014/main" id="{ABBDB075-BAE8-1630-B61E-0F806D670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BE5B3-73C5-757F-F1A8-6725235DC4C0}"/>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416074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620C-601E-A55A-A6B6-9F3A1DED4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607C0-E9F8-0586-6FE8-24C84CF8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482F3-702E-47DA-61B9-7D9F9AF4D8E0}"/>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5" name="Footer Placeholder 4">
            <a:extLst>
              <a:ext uri="{FF2B5EF4-FFF2-40B4-BE49-F238E27FC236}">
                <a16:creationId xmlns:a16="http://schemas.microsoft.com/office/drawing/2014/main" id="{E9109955-636D-F9EA-328B-628934539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3ACDF-A362-95DF-4494-30D56E117B86}"/>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11209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4326-C14C-0267-F0AC-DB577BE23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B4095-5886-5BC8-4D79-D4DEA19EC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BD9A26-DFEB-8316-C34F-4A07E6C89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C2D53-8BB0-8667-4008-8E88DE0E8942}"/>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6" name="Footer Placeholder 5">
            <a:extLst>
              <a:ext uri="{FF2B5EF4-FFF2-40B4-BE49-F238E27FC236}">
                <a16:creationId xmlns:a16="http://schemas.microsoft.com/office/drawing/2014/main" id="{9874EF58-A6D8-A4B3-290F-701504465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37595-FB1C-116C-1EC1-8F227BD5E78B}"/>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97069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7C87-7AE1-8986-9713-EB696C97A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BBE4DB-6D32-5474-0A20-224A910D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54289-6382-7C32-8C34-DEC552702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CD33B-67BF-E6D9-560B-0F269510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DD8CD-1C4A-F385-A568-32EC480A61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5FBB5-A888-BFA0-7C49-09AB469E01BB}"/>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8" name="Footer Placeholder 7">
            <a:extLst>
              <a:ext uri="{FF2B5EF4-FFF2-40B4-BE49-F238E27FC236}">
                <a16:creationId xmlns:a16="http://schemas.microsoft.com/office/drawing/2014/main" id="{916D7950-AA7E-8F09-C408-56FFCB613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B14A96-08C9-12B7-F218-FD8311FBF81A}"/>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23634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FF60-0800-6632-CFA6-EB736E437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6F933-7C30-2C22-BD7D-9B4871D2AAD4}"/>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4" name="Footer Placeholder 3">
            <a:extLst>
              <a:ext uri="{FF2B5EF4-FFF2-40B4-BE49-F238E27FC236}">
                <a16:creationId xmlns:a16="http://schemas.microsoft.com/office/drawing/2014/main" id="{0EF573DE-CEEA-75F8-6D50-289660EF9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DF2CB-2127-A48D-4A72-AE24BE69CDC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41878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DDEBC-2477-83DE-D6A6-0B7C18B19C0B}"/>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3" name="Footer Placeholder 2">
            <a:extLst>
              <a:ext uri="{FF2B5EF4-FFF2-40B4-BE49-F238E27FC236}">
                <a16:creationId xmlns:a16="http://schemas.microsoft.com/office/drawing/2014/main" id="{8903A85E-B8E4-29C7-9F5C-F97C1E18D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D5631-EB3E-6E73-AEA7-65899327AAE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5222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2DB9-A449-11B0-B5CB-42E7D2ED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38A57-D626-62B4-07D4-CF20C1013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87D5B-A445-7A73-225A-073F01060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E0FC2-9225-0428-BCBA-BA85B400CBAA}"/>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6" name="Footer Placeholder 5">
            <a:extLst>
              <a:ext uri="{FF2B5EF4-FFF2-40B4-BE49-F238E27FC236}">
                <a16:creationId xmlns:a16="http://schemas.microsoft.com/office/drawing/2014/main" id="{812AF867-4BAA-7875-3447-D0839D97B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6D9EC-E3D8-2FA6-85DE-89ABD32C535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830698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212B-59C5-DF3B-4BB9-23BDEED82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686DB-085E-BC45-D940-87D07977C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E40DB-5C11-828D-79F6-AC47488A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200C9-9196-3060-019C-6F03E908F8B4}"/>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6" name="Footer Placeholder 5">
            <a:extLst>
              <a:ext uri="{FF2B5EF4-FFF2-40B4-BE49-F238E27FC236}">
                <a16:creationId xmlns:a16="http://schemas.microsoft.com/office/drawing/2014/main" id="{8A466022-7666-EF62-CB15-4A2F9F859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ABD24-6F9B-47E7-5D85-6FABD401A4FD}"/>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69432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3FA8-3967-0434-C3D9-8049B7EB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C75EE-140D-8AD5-0079-BE0B26910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FA096-65FB-D505-373D-2256F2E50CC5}"/>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5" name="Footer Placeholder 4">
            <a:extLst>
              <a:ext uri="{FF2B5EF4-FFF2-40B4-BE49-F238E27FC236}">
                <a16:creationId xmlns:a16="http://schemas.microsoft.com/office/drawing/2014/main" id="{7C31D5FD-2B52-01C9-0146-255AB334A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994ED-4085-66F6-1EF4-5D7BB4D03F29}"/>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36745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91FAD-6248-61D0-57F5-1F56A5819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F1478-46E4-CEDB-AA9F-21914A8CC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CB6C6-98CC-A98C-8D8D-7430E301A7D7}"/>
              </a:ext>
            </a:extLst>
          </p:cNvPr>
          <p:cNvSpPr>
            <a:spLocks noGrp="1"/>
          </p:cNvSpPr>
          <p:nvPr>
            <p:ph type="dt" sz="half" idx="10"/>
          </p:nvPr>
        </p:nvSpPr>
        <p:spPr/>
        <p:txBody>
          <a:bodyPr/>
          <a:lstStyle/>
          <a:p>
            <a:fld id="{45621105-B10F-4C8B-B304-68164F1CD63B}" type="datetimeFigureOut">
              <a:rPr lang="en-US" smtClean="0"/>
              <a:t>12/14/2024</a:t>
            </a:fld>
            <a:endParaRPr lang="en-US"/>
          </a:p>
        </p:txBody>
      </p:sp>
      <p:sp>
        <p:nvSpPr>
          <p:cNvPr id="5" name="Footer Placeholder 4">
            <a:extLst>
              <a:ext uri="{FF2B5EF4-FFF2-40B4-BE49-F238E27FC236}">
                <a16:creationId xmlns:a16="http://schemas.microsoft.com/office/drawing/2014/main" id="{0B170D67-C4DA-5587-B6B6-E9C7412EE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5EE2C-8D85-2964-3653-E2E928CD584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78883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0D0-A4A7-6306-E49D-96FD1C705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27E943-DB71-2C96-D01F-5FC326CC7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1218B-43C7-D0B9-7874-5D9CD4DCB5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21105-B10F-4C8B-B304-68164F1CD63B}" type="datetimeFigureOut">
              <a:rPr lang="en-US" smtClean="0"/>
              <a:t>12/14/2024</a:t>
            </a:fld>
            <a:endParaRPr lang="en-US"/>
          </a:p>
        </p:txBody>
      </p:sp>
      <p:sp>
        <p:nvSpPr>
          <p:cNvPr id="5" name="Footer Placeholder 4">
            <a:extLst>
              <a:ext uri="{FF2B5EF4-FFF2-40B4-BE49-F238E27FC236}">
                <a16:creationId xmlns:a16="http://schemas.microsoft.com/office/drawing/2014/main" id="{B1425773-9840-BBD2-4374-8828EA57F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E7FD3-9892-4711-032E-6292A184B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25D42-60C8-4B6B-91D1-A00B92980F06}" type="slidenum">
              <a:rPr lang="en-US" smtClean="0"/>
              <a:t>‹#›</a:t>
            </a:fld>
            <a:endParaRPr lang="en-US"/>
          </a:p>
        </p:txBody>
      </p:sp>
    </p:spTree>
    <p:extLst>
      <p:ext uri="{BB962C8B-B14F-4D97-AF65-F5344CB8AC3E}">
        <p14:creationId xmlns:p14="http://schemas.microsoft.com/office/powerpoint/2010/main" val="977525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Pseudogene">
            <a:extLst>
              <a:ext uri="{FF2B5EF4-FFF2-40B4-BE49-F238E27FC236}">
                <a16:creationId xmlns:a16="http://schemas.microsoft.com/office/drawing/2014/main" id="{4E13F271-5B20-37DB-15DE-4A50611F6D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l="24105" r="9790"/>
          <a:stretch/>
        </p:blipFill>
        <p:spPr bwMode="auto">
          <a:xfrm>
            <a:off x="4065385" y="0"/>
            <a:ext cx="8057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32BE5BF-9922-45FB-8F3F-4446D40A051B}"/>
              </a:ext>
            </a:extLst>
          </p:cNvPr>
          <p:cNvSpPr>
            <a:spLocks noGrp="1"/>
          </p:cNvSpPr>
          <p:nvPr>
            <p:ph type="ctrTitle"/>
          </p:nvPr>
        </p:nvSpPr>
        <p:spPr>
          <a:xfrm>
            <a:off x="2445878" y="2235847"/>
            <a:ext cx="9469371" cy="2221151"/>
          </a:xfrm>
        </p:spPr>
        <p:txBody>
          <a:bodyPr/>
          <a:lstStyle/>
          <a:p>
            <a:pPr>
              <a:lnSpc>
                <a:spcPct val="120000"/>
              </a:lnSpc>
            </a:pPr>
            <a:r>
              <a:rPr lang="en-US" sz="5400"/>
              <a:t>DỊCH MÃ VÀ MỐI QUAN HỆ TỪ GENE ĐẾN TÍNH TRẠNG</a:t>
            </a:r>
            <a:endParaRPr lang="en-US" sz="5400" dirty="0"/>
          </a:p>
        </p:txBody>
      </p:sp>
      <p:sp>
        <p:nvSpPr>
          <p:cNvPr id="14" name="Rectangle: Rounded Corners 13">
            <a:extLst>
              <a:ext uri="{FF2B5EF4-FFF2-40B4-BE49-F238E27FC236}">
                <a16:creationId xmlns:a16="http://schemas.microsoft.com/office/drawing/2014/main" id="{3EBD10E3-8437-50AF-0357-D0C164F0E39B}"/>
              </a:ext>
            </a:extLst>
          </p:cNvPr>
          <p:cNvSpPr/>
          <p:nvPr/>
        </p:nvSpPr>
        <p:spPr>
          <a:xfrm>
            <a:off x="2445878" y="1784012"/>
            <a:ext cx="1660504" cy="584372"/>
          </a:xfrm>
          <a:prstGeom prst="roundRect">
            <a:avLst>
              <a:gd name="adj" fmla="val 19188"/>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solidFill>
                  <a:srgbClr val="FFFF00"/>
                </a:solidFill>
              </a:rPr>
              <a:t>Bài 40</a:t>
            </a:r>
          </a:p>
        </p:txBody>
      </p:sp>
      <p:sp>
        <p:nvSpPr>
          <p:cNvPr id="15" name="TextBox 14">
            <a:extLst>
              <a:ext uri="{FF2B5EF4-FFF2-40B4-BE49-F238E27FC236}">
                <a16:creationId xmlns:a16="http://schemas.microsoft.com/office/drawing/2014/main" id="{9A6773A1-C07A-0B86-8CAC-97A71F89037E}"/>
              </a:ext>
            </a:extLst>
          </p:cNvPr>
          <p:cNvSpPr txBox="1"/>
          <p:nvPr/>
        </p:nvSpPr>
        <p:spPr>
          <a:xfrm>
            <a:off x="2445878" y="4616647"/>
            <a:ext cx="5946405" cy="1381147"/>
          </a:xfrm>
          <a:prstGeom prst="rect">
            <a:avLst/>
          </a:prstGeom>
          <a:noFill/>
        </p:spPr>
        <p:txBody>
          <a:bodyPr wrap="square" rtlCol="0">
            <a:spAutoFit/>
          </a:bodyPr>
          <a:lstStyle/>
          <a:p>
            <a:pPr>
              <a:lnSpc>
                <a:spcPct val="120000"/>
              </a:lnSpc>
            </a:pPr>
            <a:r>
              <a:rPr lang="en-US" sz="2400" b="1">
                <a:solidFill>
                  <a:schemeClr val="bg1"/>
                </a:solidFill>
              </a:rPr>
              <a:t>Môn: </a:t>
            </a:r>
            <a:r>
              <a:rPr lang="en-US" sz="2400" b="1">
                <a:solidFill>
                  <a:srgbClr val="FFFF00"/>
                </a:solidFill>
              </a:rPr>
              <a:t>KHOA HỌC TỰ NHIÊN 9</a:t>
            </a:r>
          </a:p>
          <a:p>
            <a:pPr>
              <a:lnSpc>
                <a:spcPct val="120000"/>
              </a:lnSpc>
            </a:pPr>
            <a:r>
              <a:rPr lang="en-US" sz="2400" b="1">
                <a:solidFill>
                  <a:schemeClr val="bg1"/>
                </a:solidFill>
              </a:rPr>
              <a:t>Giáo viên:</a:t>
            </a:r>
          </a:p>
          <a:p>
            <a:pPr>
              <a:lnSpc>
                <a:spcPct val="120000"/>
              </a:lnSpc>
            </a:pPr>
            <a:r>
              <a:rPr lang="en-US" sz="2400" b="1">
                <a:solidFill>
                  <a:schemeClr val="bg1"/>
                </a:solidFill>
              </a:rPr>
              <a:t>Năm học: </a:t>
            </a:r>
            <a:r>
              <a:rPr lang="en-US" sz="2400" b="1">
                <a:solidFill>
                  <a:srgbClr val="FFFF00"/>
                </a:solidFill>
              </a:rPr>
              <a:t>2024 – 2025 </a:t>
            </a:r>
          </a:p>
        </p:txBody>
      </p:sp>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AA9C3E8-B369-8B79-2149-B06403EEA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331" y="5138927"/>
            <a:ext cx="1553918" cy="15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2030133"/>
            <a:ext cx="3695934"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Quan sát Hình 40.1 các codon cùng nghĩa (cùng mã hóa cho một loại amino acid hoặc các codon kết thúc) thường giống nhau về loại nucleotide tại vị trí nào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8861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1812397"/>
            <a:ext cx="3695934" cy="3538005"/>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ctr">
              <a:lnSpc>
                <a:spcPct val="125000"/>
              </a:lnSpc>
            </a:pPr>
            <a:r>
              <a:rPr lang="vi-VN" sz="2200" b="1">
                <a:solidFill>
                  <a:srgbClr val="FF0000"/>
                </a:solidFill>
                <a:latin typeface="Times New Roman" panose="02020603050405020304" pitchFamily="18" charset="0"/>
                <a:cs typeface="Times New Roman" panose="02020603050405020304" pitchFamily="18" charset="0"/>
              </a:rPr>
              <a:t>Trả lời:</a:t>
            </a:r>
          </a:p>
          <a:p>
            <a:pPr algn="just">
              <a:lnSpc>
                <a:spcPct val="125000"/>
              </a:lnSpc>
            </a:pPr>
            <a:r>
              <a:rPr lang="vi-VN" sz="2200">
                <a:latin typeface="Times New Roman" panose="02020603050405020304" pitchFamily="18" charset="0"/>
                <a:cs typeface="Times New Roman" panose="02020603050405020304" pitchFamily="18" charset="0"/>
              </a:rPr>
              <a:t>Các codon cùng nghĩa (cùng mã hóa cho một loại amino acid hoặc các codon kết thúc) thường giống nhau về loại nucleotide tại vị trí đầu tiên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308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sp>
        <p:nvSpPr>
          <p:cNvPr id="9" name="TextBox 8">
            <a:extLst>
              <a:ext uri="{FF2B5EF4-FFF2-40B4-BE49-F238E27FC236}">
                <a16:creationId xmlns:a16="http://schemas.microsoft.com/office/drawing/2014/main" id="{F36458B4-156C-5F88-455A-4EC245466DAF}"/>
              </a:ext>
            </a:extLst>
          </p:cNvPr>
          <p:cNvSpPr txBox="1"/>
          <p:nvPr/>
        </p:nvSpPr>
        <p:spPr>
          <a:xfrm>
            <a:off x="741872" y="1629052"/>
            <a:ext cx="6096000" cy="2734851"/>
          </a:xfrm>
          <a:prstGeom prst="rect">
            <a:avLst/>
          </a:prstGeom>
          <a:noFill/>
        </p:spPr>
        <p:txBody>
          <a:bodyPr wrap="square">
            <a:spAutoFit/>
          </a:bodyPr>
          <a:lstStyle/>
          <a:p>
            <a:pPr algn="just">
              <a:lnSpc>
                <a:spcPct val="125000"/>
              </a:lnSpc>
            </a:pPr>
            <a:r>
              <a:rPr lang="vi-VN" sz="2800">
                <a:solidFill>
                  <a:schemeClr val="dk1"/>
                </a:solidFill>
                <a:latin typeface="Times New Roman" panose="02020603050405020304" pitchFamily="18" charset="0"/>
                <a:cs typeface="Times New Roman" panose="02020603050405020304" pitchFamily="18" charset="0"/>
              </a:rPr>
              <a:t>Năm 1961, hai nhà khoa học là Marshall Warren Nirenberg và Johannes Heinrich Matthaei đã thiết kế thí nghiệm để giải mã di truyền. Thí nghiệm của họ được tóm tắt ở Hình 40.2.</a:t>
            </a:r>
            <a:endParaRPr lang="en-US" sz="2800">
              <a:solidFill>
                <a:schemeClr val="dk1"/>
              </a:solidFill>
              <a:latin typeface="Times New Roman" panose="02020603050405020304" pitchFamily="18" charset="0"/>
              <a:cs typeface="Times New Roman" panose="02020603050405020304" pitchFamily="18" charset="0"/>
            </a:endParaRPr>
          </a:p>
        </p:txBody>
      </p:sp>
      <p:pic>
        <p:nvPicPr>
          <p:cNvPr id="1028" name="Picture 4" descr="Nirenberg and Matthaei experiment - Wikipedia">
            <a:extLst>
              <a:ext uri="{FF2B5EF4-FFF2-40B4-BE49-F238E27FC236}">
                <a16:creationId xmlns:a16="http://schemas.microsoft.com/office/drawing/2014/main" id="{318CEBEC-7629-35A8-6907-192B47449E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 t="2452" b="1759"/>
          <a:stretch/>
        </p:blipFill>
        <p:spPr bwMode="auto">
          <a:xfrm>
            <a:off x="7083975" y="752679"/>
            <a:ext cx="4366153" cy="5352641"/>
          </a:xfrm>
          <a:prstGeom prst="roundRect">
            <a:avLst>
              <a:gd name="adj" fmla="val 1214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grpSp>
        <p:nvGrpSpPr>
          <p:cNvPr id="17" name="Group 16">
            <a:extLst>
              <a:ext uri="{FF2B5EF4-FFF2-40B4-BE49-F238E27FC236}">
                <a16:creationId xmlns:a16="http://schemas.microsoft.com/office/drawing/2014/main" id="{0EBAB6F5-2B57-9B4A-87CF-31B951FB05FA}"/>
              </a:ext>
            </a:extLst>
          </p:cNvPr>
          <p:cNvGrpSpPr/>
          <p:nvPr/>
        </p:nvGrpSpPr>
        <p:grpSpPr>
          <a:xfrm>
            <a:off x="1368725" y="1692154"/>
            <a:ext cx="9146133" cy="4429828"/>
            <a:chOff x="1408982" y="1703656"/>
            <a:chExt cx="9146133" cy="4429828"/>
          </a:xfrm>
        </p:grpSpPr>
        <p:pic>
          <p:nvPicPr>
            <p:cNvPr id="1030" name="Picture 6" descr="hillis2e_ch10">
              <a:extLst>
                <a:ext uri="{FF2B5EF4-FFF2-40B4-BE49-F238E27FC236}">
                  <a16:creationId xmlns:a16="http://schemas.microsoft.com/office/drawing/2014/main" id="{28F3D5BC-792E-5F60-E81A-8C104CAF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743" y="2037734"/>
              <a:ext cx="8562975"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21ACCD-36E5-1E85-C1EF-8E523851D2E5}"/>
                </a:ext>
              </a:extLst>
            </p:cNvPr>
            <p:cNvSpPr/>
            <p:nvPr/>
          </p:nvSpPr>
          <p:spPr>
            <a:xfrm>
              <a:off x="1408982" y="2037734"/>
              <a:ext cx="1656272"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Phương pháp</a:t>
              </a:r>
            </a:p>
          </p:txBody>
        </p:sp>
        <p:sp>
          <p:nvSpPr>
            <p:cNvPr id="4" name="Rectangle 3">
              <a:extLst>
                <a:ext uri="{FF2B5EF4-FFF2-40B4-BE49-F238E27FC236}">
                  <a16:creationId xmlns:a16="http://schemas.microsoft.com/office/drawing/2014/main" id="{840D9845-2B7A-195D-1298-6F669E73B05C}"/>
                </a:ext>
              </a:extLst>
            </p:cNvPr>
            <p:cNvSpPr/>
            <p:nvPr/>
          </p:nvSpPr>
          <p:spPr>
            <a:xfrm>
              <a:off x="7970808" y="2037734"/>
              <a:ext cx="1431984"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Kết quả</a:t>
              </a:r>
            </a:p>
          </p:txBody>
        </p:sp>
        <p:sp>
          <p:nvSpPr>
            <p:cNvPr id="6" name="Speech Bubble: Rectangle 5">
              <a:extLst>
                <a:ext uri="{FF2B5EF4-FFF2-40B4-BE49-F238E27FC236}">
                  <a16:creationId xmlns:a16="http://schemas.microsoft.com/office/drawing/2014/main" id="{F3F2B643-9CD4-1519-74BA-DA51C6E3554B}"/>
                </a:ext>
              </a:extLst>
            </p:cNvPr>
            <p:cNvSpPr/>
            <p:nvPr/>
          </p:nvSpPr>
          <p:spPr>
            <a:xfrm>
              <a:off x="3122314" y="1703656"/>
              <a:ext cx="2354789" cy="1844676"/>
            </a:xfrm>
            <a:prstGeom prst="wedgeRectCallout">
              <a:avLst>
                <a:gd name="adj1" fmla="val -39394"/>
                <a:gd name="adj2" fmla="val 84635"/>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B978FCF-FFAE-98FB-69E6-E578364793F5}"/>
                </a:ext>
              </a:extLst>
            </p:cNvPr>
            <p:cNvSpPr txBox="1"/>
            <p:nvPr/>
          </p:nvSpPr>
          <p:spPr>
            <a:xfrm>
              <a:off x="3192875" y="1703656"/>
              <a:ext cx="2213666" cy="1725344"/>
            </a:xfrm>
            <a:prstGeom prst="rect">
              <a:avLst/>
            </a:prstGeom>
            <a:noFill/>
          </p:spPr>
          <p:txBody>
            <a:bodyPr wrap="square">
              <a:spAutoFit/>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Chuẩn bị dịch chiết vi khuẩn chứa tất cả các thành phần cần thiết để tạo ra protein ngoại trừ mRNA.</a:t>
              </a:r>
            </a:p>
          </p:txBody>
        </p:sp>
        <p:sp>
          <p:nvSpPr>
            <p:cNvPr id="11" name="Speech Bubble: Rectangle 10">
              <a:extLst>
                <a:ext uri="{FF2B5EF4-FFF2-40B4-BE49-F238E27FC236}">
                  <a16:creationId xmlns:a16="http://schemas.microsoft.com/office/drawing/2014/main" id="{13EE64CD-5E81-56D0-AE21-C317F75254F5}"/>
                </a:ext>
              </a:extLst>
            </p:cNvPr>
            <p:cNvSpPr/>
            <p:nvPr/>
          </p:nvSpPr>
          <p:spPr>
            <a:xfrm>
              <a:off x="5534163" y="2409644"/>
              <a:ext cx="2261945" cy="1309123"/>
            </a:xfrm>
            <a:prstGeom prst="wedgeRectCallout">
              <a:avLst>
                <a:gd name="adj1" fmla="val -16885"/>
                <a:gd name="adj2" fmla="val 69713"/>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306EB79-7BF0-4A97-2434-D15BEA7E254C}"/>
                </a:ext>
              </a:extLst>
            </p:cNvPr>
            <p:cNvSpPr txBox="1"/>
            <p:nvPr/>
          </p:nvSpPr>
          <p:spPr>
            <a:xfrm>
              <a:off x="5477102" y="2487785"/>
              <a:ext cx="2261944"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vi-VN"/>
                <a:t>Thêm một mARN nhân tạo chỉ chứa một ba</a:t>
              </a:r>
              <a:r>
                <a:rPr lang="en-US"/>
                <a:t>se</a:t>
              </a:r>
              <a:r>
                <a:rPr lang="vi-VN"/>
                <a:t> lặp lại.</a:t>
              </a:r>
              <a:endParaRPr lang="en-US"/>
            </a:p>
          </p:txBody>
        </p:sp>
        <p:sp>
          <p:nvSpPr>
            <p:cNvPr id="14" name="Speech Bubble: Rectangle 13">
              <a:extLst>
                <a:ext uri="{FF2B5EF4-FFF2-40B4-BE49-F238E27FC236}">
                  <a16:creationId xmlns:a16="http://schemas.microsoft.com/office/drawing/2014/main" id="{3D7CF8CB-9AF0-51F2-A13C-9F67D9416B2E}"/>
                </a:ext>
              </a:extLst>
            </p:cNvPr>
            <p:cNvSpPr/>
            <p:nvPr/>
          </p:nvSpPr>
          <p:spPr>
            <a:xfrm>
              <a:off x="8293170" y="2566328"/>
              <a:ext cx="2261945" cy="1309123"/>
            </a:xfrm>
            <a:prstGeom prst="wedgeRectCallout">
              <a:avLst>
                <a:gd name="adj1" fmla="val -359"/>
                <a:gd name="adj2" fmla="val 59609"/>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71CDAFA-E199-3036-F7B3-389D11821AC1}"/>
                </a:ext>
              </a:extLst>
            </p:cNvPr>
            <p:cNvSpPr txBox="1"/>
            <p:nvPr/>
          </p:nvSpPr>
          <p:spPr>
            <a:xfrm>
              <a:off x="8293171" y="2620724"/>
              <a:ext cx="2202432"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en-US"/>
                <a:t>Protein </a:t>
              </a:r>
              <a:r>
                <a:rPr lang="vi-VN"/>
                <a:t>được sản xuất có chứa một </a:t>
              </a:r>
              <a:r>
                <a:rPr lang="en-US"/>
                <a:t>amino acid </a:t>
              </a:r>
              <a:r>
                <a:rPr lang="vi-VN"/>
                <a:t>duy nhất.</a:t>
              </a:r>
              <a:endParaRPr lang="en-US"/>
            </a:p>
          </p:txBody>
        </p:sp>
      </p:grpSp>
    </p:spTree>
    <p:extLst>
      <p:ext uri="{BB962C8B-B14F-4D97-AF65-F5344CB8AC3E}">
        <p14:creationId xmlns:p14="http://schemas.microsoft.com/office/powerpoint/2010/main" val="3602796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2535637"/>
            <a:ext cx="8020186" cy="2883445"/>
          </a:xfrm>
        </p:spPr>
        <p:txBody>
          <a:bodyPr vert="horz" lIns="91440" tIns="45720" rIns="91440" bIns="45720" rtlCol="0" anchor="b">
            <a:normAutofit fontScale="90000"/>
          </a:bodyPr>
          <a:lstStyle/>
          <a:p>
            <a:pPr>
              <a:lnSpc>
                <a:spcPct val="120000"/>
              </a:lnSpc>
            </a:pPr>
            <a:r>
              <a:rPr lang="en-US" sz="4000"/>
              <a:t>Phần II: </a:t>
            </a:r>
            <a:br>
              <a:rPr lang="en-US" sz="4000"/>
            </a:br>
            <a:r>
              <a:rPr lang="en-US" sz="4000"/>
              <a:t>MÃ DI TRUYỀN QUY ĐỊNH THÀNH PHẦN HÓA HỌC VÀ CẤU TRÚC CỦA PROTEIN</a:t>
            </a:r>
            <a:endParaRPr lang="en-US" sz="40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15</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1086338" y="4868428"/>
            <a:ext cx="9883961" cy="1475654"/>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Câu hỏi 1 trang 175: </a:t>
            </a:r>
            <a:endParaRPr lang="en-US" sz="2400" b="1"/>
          </a:p>
          <a:p>
            <a:pPr algn="just">
              <a:lnSpc>
                <a:spcPct val="125000"/>
              </a:lnSpc>
            </a:pPr>
            <a:r>
              <a:rPr lang="vi-VN" sz="2400">
                <a:latin typeface="Times New Roman" panose="02020603050405020304" pitchFamily="18" charset="0"/>
                <a:cs typeface="Times New Roman" panose="02020603050405020304" pitchFamily="18" charset="0"/>
              </a:rPr>
              <a:t>Quan sát Hình 40.3 cho biết mã di truyền quy định thành phần hóa học và cấu trúc của protein như thế nào.</a:t>
            </a:r>
          </a:p>
        </p:txBody>
      </p:sp>
    </p:spTree>
    <p:extLst>
      <p:ext uri="{BB962C8B-B14F-4D97-AF65-F5344CB8AC3E}">
        <p14:creationId xmlns:p14="http://schemas.microsoft.com/office/powerpoint/2010/main" val="17759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circle(in)">
                                      <p:cBhvr>
                                        <p:cTn id="7" dur="20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846685" y="4690240"/>
            <a:ext cx="10811915" cy="1950713"/>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p>
          <a:p>
            <a:pPr algn="just">
              <a:lnSpc>
                <a:spcPct val="125000"/>
              </a:lnSpc>
            </a:pPr>
            <a:r>
              <a:rPr lang="en-US" sz="240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Mã di truyền sẽ quy định loại amino acid trên chuỗi polypeptide. Trình tự các mã di truyền (codon) trên mRNA sẽ quy định thành phần và trình tự amino acid trên chuỗi polypeptide, từ đó quy định thành phần hóa học và cấu trúc của protein.</a:t>
            </a:r>
          </a:p>
        </p:txBody>
      </p:sp>
    </p:spTree>
    <p:extLst>
      <p:ext uri="{BB962C8B-B14F-4D97-AF65-F5344CB8AC3E}">
        <p14:creationId xmlns:p14="http://schemas.microsoft.com/office/powerpoint/2010/main" val="18903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 calcmode="lin" valueType="num">
                                      <p:cBhvr>
                                        <p:cTn id="7" dur="500" fill="hold"/>
                                        <p:tgtEl>
                                          <p:spTgt spid="1117"/>
                                        </p:tgtEl>
                                        <p:attrNameLst>
                                          <p:attrName>ppt_w</p:attrName>
                                        </p:attrNameLst>
                                      </p:cBhvr>
                                      <p:tavLst>
                                        <p:tav tm="0">
                                          <p:val>
                                            <p:fltVal val="0"/>
                                          </p:val>
                                        </p:tav>
                                        <p:tav tm="100000">
                                          <p:val>
                                            <p:strVal val="#ppt_w"/>
                                          </p:val>
                                        </p:tav>
                                      </p:tavLst>
                                    </p:anim>
                                    <p:anim calcmode="lin" valueType="num">
                                      <p:cBhvr>
                                        <p:cTn id="8" dur="500" fill="hold"/>
                                        <p:tgtEl>
                                          <p:spTgt spid="1117"/>
                                        </p:tgtEl>
                                        <p:attrNameLst>
                                          <p:attrName>ppt_h</p:attrName>
                                        </p:attrNameLst>
                                      </p:cBhvr>
                                      <p:tavLst>
                                        <p:tav tm="0">
                                          <p:val>
                                            <p:fltVal val="0"/>
                                          </p:val>
                                        </p:tav>
                                        <p:tav tm="100000">
                                          <p:val>
                                            <p:strVal val="#ppt_h"/>
                                          </p:val>
                                        </p:tav>
                                      </p:tavLst>
                                    </p:anim>
                                    <p:animEffect transition="in" filter="fade">
                                      <p:cBhvr>
                                        <p:cTn id="9" dur="5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17</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067D56-721C-72A0-0D9F-0D95ACEEB35D}"/>
              </a:ext>
            </a:extLst>
          </p:cNvPr>
          <p:cNvSpPr txBox="1"/>
          <p:nvPr/>
        </p:nvSpPr>
        <p:spPr>
          <a:xfrm>
            <a:off x="1351569" y="4151748"/>
            <a:ext cx="9093908" cy="626651"/>
          </a:xfrm>
          <a:prstGeom prst="roundRect">
            <a:avLst>
              <a:gd name="adj" fmla="val 32618"/>
            </a:avLst>
          </a:prstGeom>
          <a:solidFill>
            <a:schemeClr val="accent3"/>
          </a:solidFill>
          <a:ln w="28575">
            <a:solidFill>
              <a:schemeClr val="bg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lnSpc>
                <a:spcPct val="125000"/>
              </a:lnSpc>
            </a:pPr>
            <a:r>
              <a:rPr lang="en-US" sz="2400" b="1">
                <a:solidFill>
                  <a:schemeClr val="bg1"/>
                </a:solidFill>
                <a:latin typeface="+mj-lt"/>
              </a:rPr>
              <a:t>Câu hỏi 2 trang 175: </a:t>
            </a:r>
            <a:r>
              <a:rPr lang="en-US" sz="2400" b="1">
                <a:solidFill>
                  <a:schemeClr val="bg1"/>
                </a:solidFill>
                <a:latin typeface="+mj-lt"/>
                <a:cs typeface="Times New Roman" panose="02020603050405020304" pitchFamily="18" charset="0"/>
              </a:rPr>
              <a:t>Nêu ý nghĩa của đa dạng mã di truyền.</a:t>
            </a:r>
            <a:endParaRPr lang="vi-VN" sz="24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79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DCA14C-B7DD-9FB8-7415-F9450EE2A5F8}"/>
              </a:ext>
            </a:extLst>
          </p:cNvPr>
          <p:cNvSpPr txBox="1"/>
          <p:nvPr/>
        </p:nvSpPr>
        <p:spPr>
          <a:xfrm>
            <a:off x="222989" y="3779368"/>
            <a:ext cx="11746020" cy="2900832"/>
          </a:xfrm>
          <a:prstGeom prst="roundRect">
            <a:avLst>
              <a:gd name="adj" fmla="val 5692"/>
            </a:avLst>
          </a:prstGeom>
          <a:solidFill>
            <a:srgbClr val="FEF8D8"/>
          </a:solidFill>
          <a:ln w="28575">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vi-VN"/>
              <a:t>Trả lời:</a:t>
            </a:r>
          </a:p>
          <a:p>
            <a:r>
              <a:rPr lang="en-US">
                <a:latin typeface="Times New Roman" panose="02020603050405020304" pitchFamily="18" charset="0"/>
                <a:cs typeface="Times New Roman" panose="02020603050405020304" pitchFamily="18" charset="0"/>
              </a:rPr>
              <a:t>2. </a:t>
            </a:r>
            <a:r>
              <a:rPr lang="vi-VN">
                <a:latin typeface="Times New Roman" panose="02020603050405020304" pitchFamily="18" charset="0"/>
                <a:cs typeface="Times New Roman" panose="02020603050405020304" pitchFamily="18" charset="0"/>
              </a:rPr>
              <a:t>Ý nghĩa của đa dạng mã di truyền: </a:t>
            </a:r>
            <a:r>
              <a:rPr lang="vi-VN" b="0">
                <a:latin typeface="Times New Roman" panose="02020603050405020304" pitchFamily="18" charset="0"/>
                <a:cs typeface="Times New Roman" panose="02020603050405020304" pitchFamily="18" charset="0"/>
              </a:rPr>
              <a:t>Mã di truyền đa dạng (64 mã di truyền) quy định 20 loại amino acid dẫn đến hiện tượng nhiều mã di truyền cùng mã hóa một amino aicd. Điều này có ý nghĩa trong trường hợp đột biến. Đột biến điểm thay thế một cặp nucleotide dẫn đến thay đổi mã bộ ba tương ứng. Trong trường hợp bộ ba ban đầu và bộ ba sau đột biến cùng quy định một amino aicd thì thành phần cấu trúc và chức năng của protein không bị thay đổi.</a:t>
            </a:r>
          </a:p>
        </p:txBody>
      </p:sp>
    </p:spTree>
    <p:extLst>
      <p:ext uri="{BB962C8B-B14F-4D97-AF65-F5344CB8AC3E}">
        <p14:creationId xmlns:p14="http://schemas.microsoft.com/office/powerpoint/2010/main" val="4058869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III: </a:t>
            </a:r>
            <a:br>
              <a:rPr lang="en-US" sz="4000"/>
            </a:br>
            <a:r>
              <a:rPr lang="en-US" sz="4000"/>
              <a:t>QUÁ TRÌNH DỊCH MÃ</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pic>
        <p:nvPicPr>
          <p:cNvPr id="3" name="Picture 2">
            <a:extLst>
              <a:ext uri="{FF2B5EF4-FFF2-40B4-BE49-F238E27FC236}">
                <a16:creationId xmlns:a16="http://schemas.microsoft.com/office/drawing/2014/main" id="{2073A49D-9DE4-84F2-20E8-3538A9E05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 </a:t>
            </a:r>
            <a:br>
              <a:rPr lang="en-US" sz="4000"/>
            </a:br>
            <a:r>
              <a:rPr lang="en-US" sz="4000"/>
              <a:t>MÃ DI TRUYỀN</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pic>
        <p:nvPicPr>
          <p:cNvPr id="2052" name="Picture 4" descr="Gen - Innovative Genomics Institute (IGI)">
            <a:extLst>
              <a:ext uri="{FF2B5EF4-FFF2-40B4-BE49-F238E27FC236}">
                <a16:creationId xmlns:a16="http://schemas.microsoft.com/office/drawing/2014/main" id="{7A4BE60E-BE70-D6E4-555E-47497C79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0"/>
            <a:ext cx="5735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8056D-F2C3-54AC-66C6-97A64149444C}"/>
              </a:ext>
            </a:extLst>
          </p:cNvPr>
          <p:cNvSpPr>
            <a:spLocks noGrp="1"/>
          </p:cNvSpPr>
          <p:nvPr>
            <p:ph type="sldNum" sz="quarter" idx="12"/>
          </p:nvPr>
        </p:nvSpPr>
        <p:spPr/>
        <p:txBody>
          <a:bodyPr/>
          <a:lstStyle/>
          <a:p>
            <a:fld id="{C263D6C4-4840-40CC-AC84-17E24B3B7BDE}" type="slidenum">
              <a:rPr lang="en-US" noProof="0" smtClean="0"/>
              <a:pPr/>
              <a:t>20</a:t>
            </a:fld>
            <a:endParaRPr lang="en-US" noProof="0" dirty="0"/>
          </a:p>
        </p:txBody>
      </p:sp>
      <p:pic>
        <p:nvPicPr>
          <p:cNvPr id="9" name="Picture 2" descr="Protein Synthesis: Enzymes, Sites, Steps, Inhibitors">
            <a:extLst>
              <a:ext uri="{FF2B5EF4-FFF2-40B4-BE49-F238E27FC236}">
                <a16:creationId xmlns:a16="http://schemas.microsoft.com/office/drawing/2014/main" id="{3CDEBD45-8F94-F517-064B-914D5D14A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3" r="4883" b="1"/>
          <a:stretch/>
        </p:blipFill>
        <p:spPr bwMode="auto">
          <a:xfrm>
            <a:off x="5091731" y="72928"/>
            <a:ext cx="7100269" cy="6785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BB3CC92-CF1E-1894-E184-84B8B58617E1}"/>
              </a:ext>
            </a:extLst>
          </p:cNvPr>
          <p:cNvSpPr/>
          <p:nvPr/>
        </p:nvSpPr>
        <p:spPr>
          <a:xfrm>
            <a:off x="896791" y="384273"/>
            <a:ext cx="5356283" cy="359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DF50FD-4D28-05F1-5A6F-EB7B0F236F76}"/>
              </a:ext>
            </a:extLst>
          </p:cNvPr>
          <p:cNvSpPr/>
          <p:nvPr/>
        </p:nvSpPr>
        <p:spPr>
          <a:xfrm>
            <a:off x="10901197" y="0"/>
            <a:ext cx="1290803" cy="109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77F162-C0E2-EA3E-C2B7-91502BCFFF64}"/>
              </a:ext>
            </a:extLst>
          </p:cNvPr>
          <p:cNvSpPr/>
          <p:nvPr/>
        </p:nvSpPr>
        <p:spPr>
          <a:xfrm>
            <a:off x="4962271" y="2265238"/>
            <a:ext cx="1290803" cy="538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F21D9D-D2B6-4407-DCFB-DDF57A9A879C}"/>
              </a:ext>
            </a:extLst>
          </p:cNvPr>
          <p:cNvSpPr/>
          <p:nvPr/>
        </p:nvSpPr>
        <p:spPr>
          <a:xfrm>
            <a:off x="5091731" y="4474667"/>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2F8FD0-2591-9141-7084-82846B256F83}"/>
              </a:ext>
            </a:extLst>
          </p:cNvPr>
          <p:cNvSpPr/>
          <p:nvPr/>
        </p:nvSpPr>
        <p:spPr>
          <a:xfrm>
            <a:off x="5607673" y="4675782"/>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F79E12-6537-3782-A95F-631E06AC948C}"/>
              </a:ext>
            </a:extLst>
          </p:cNvPr>
          <p:cNvSpPr txBox="1"/>
          <p:nvPr/>
        </p:nvSpPr>
        <p:spPr>
          <a:xfrm>
            <a:off x="4499073" y="1530353"/>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1: </a:t>
            </a:r>
          </a:p>
          <a:p>
            <a:pPr>
              <a:lnSpc>
                <a:spcPct val="120000"/>
              </a:lnSpc>
            </a:pPr>
            <a:r>
              <a:rPr lang="en-US">
                <a:latin typeface="Times New Roman" panose="02020603050405020304" pitchFamily="18" charset="0"/>
                <a:cs typeface="Times New Roman" panose="02020603050405020304" pitchFamily="18" charset="0"/>
              </a:rPr>
              <a:t>Khởi đầu</a:t>
            </a:r>
          </a:p>
        </p:txBody>
      </p:sp>
      <p:sp>
        <p:nvSpPr>
          <p:cNvPr id="16" name="TextBox 15">
            <a:extLst>
              <a:ext uri="{FF2B5EF4-FFF2-40B4-BE49-F238E27FC236}">
                <a16:creationId xmlns:a16="http://schemas.microsoft.com/office/drawing/2014/main" id="{FCB70416-39EE-C20C-3DF6-C29F0AD97962}"/>
              </a:ext>
            </a:extLst>
          </p:cNvPr>
          <p:cNvSpPr txBox="1"/>
          <p:nvPr/>
        </p:nvSpPr>
        <p:spPr>
          <a:xfrm>
            <a:off x="4499073" y="3465464"/>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2: </a:t>
            </a:r>
          </a:p>
          <a:p>
            <a:pPr>
              <a:lnSpc>
                <a:spcPct val="120000"/>
              </a:lnSpc>
            </a:pPr>
            <a:r>
              <a:rPr lang="en-US">
                <a:latin typeface="Times New Roman" panose="02020603050405020304" pitchFamily="18" charset="0"/>
                <a:cs typeface="Times New Roman" panose="02020603050405020304" pitchFamily="18" charset="0"/>
              </a:rPr>
              <a:t>Kéo dài</a:t>
            </a:r>
          </a:p>
        </p:txBody>
      </p:sp>
      <p:sp>
        <p:nvSpPr>
          <p:cNvPr id="17" name="TextBox 16">
            <a:extLst>
              <a:ext uri="{FF2B5EF4-FFF2-40B4-BE49-F238E27FC236}">
                <a16:creationId xmlns:a16="http://schemas.microsoft.com/office/drawing/2014/main" id="{85451607-827D-0A37-D6BE-BDA0E821C920}"/>
              </a:ext>
            </a:extLst>
          </p:cNvPr>
          <p:cNvSpPr txBox="1"/>
          <p:nvPr/>
        </p:nvSpPr>
        <p:spPr>
          <a:xfrm>
            <a:off x="4504682" y="5193851"/>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3: </a:t>
            </a:r>
          </a:p>
          <a:p>
            <a:pPr>
              <a:lnSpc>
                <a:spcPct val="120000"/>
              </a:lnSpc>
            </a:pPr>
            <a:r>
              <a:rPr lang="en-US">
                <a:latin typeface="Times New Roman" panose="02020603050405020304" pitchFamily="18" charset="0"/>
                <a:cs typeface="Times New Roman" panose="02020603050405020304" pitchFamily="18" charset="0"/>
              </a:rPr>
              <a:t>Kết thúc</a:t>
            </a:r>
          </a:p>
        </p:txBody>
      </p:sp>
      <p:sp>
        <p:nvSpPr>
          <p:cNvPr id="18" name="TextBox 17">
            <a:extLst>
              <a:ext uri="{FF2B5EF4-FFF2-40B4-BE49-F238E27FC236}">
                <a16:creationId xmlns:a16="http://schemas.microsoft.com/office/drawing/2014/main" id="{8B4DEF0A-A4BA-8A45-0B1F-B53527EFD89A}"/>
              </a:ext>
            </a:extLst>
          </p:cNvPr>
          <p:cNvSpPr txBox="1"/>
          <p:nvPr/>
        </p:nvSpPr>
        <p:spPr>
          <a:xfrm>
            <a:off x="8408568" y="194455"/>
            <a:ext cx="1514650"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Ribosome </a:t>
            </a:r>
          </a:p>
        </p:txBody>
      </p:sp>
      <p:cxnSp>
        <p:nvCxnSpPr>
          <p:cNvPr id="20" name="Straight Connector 19">
            <a:extLst>
              <a:ext uri="{FF2B5EF4-FFF2-40B4-BE49-F238E27FC236}">
                <a16:creationId xmlns:a16="http://schemas.microsoft.com/office/drawing/2014/main" id="{55D988DA-140F-7AF9-D869-2F3A4246D3D3}"/>
              </a:ext>
            </a:extLst>
          </p:cNvPr>
          <p:cNvCxnSpPr/>
          <p:nvPr/>
        </p:nvCxnSpPr>
        <p:spPr>
          <a:xfrm>
            <a:off x="7752766" y="384273"/>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F7D8D2-D54A-1988-79DC-B7D9EC6B9471}"/>
              </a:ext>
            </a:extLst>
          </p:cNvPr>
          <p:cNvCxnSpPr/>
          <p:nvPr/>
        </p:nvCxnSpPr>
        <p:spPr>
          <a:xfrm>
            <a:off x="7320810" y="1225746"/>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2935583-C96B-C3BA-5E66-EFEE80C7E634}"/>
              </a:ext>
            </a:extLst>
          </p:cNvPr>
          <p:cNvSpPr txBox="1"/>
          <p:nvPr/>
        </p:nvSpPr>
        <p:spPr>
          <a:xfrm>
            <a:off x="7948563" y="1041080"/>
            <a:ext cx="63390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Met </a:t>
            </a:r>
          </a:p>
        </p:txBody>
      </p:sp>
      <p:sp>
        <p:nvSpPr>
          <p:cNvPr id="23" name="TextBox 22">
            <a:extLst>
              <a:ext uri="{FF2B5EF4-FFF2-40B4-BE49-F238E27FC236}">
                <a16:creationId xmlns:a16="http://schemas.microsoft.com/office/drawing/2014/main" id="{63C47A30-019F-AA4F-28AE-45FD14359103}"/>
              </a:ext>
            </a:extLst>
          </p:cNvPr>
          <p:cNvSpPr txBox="1"/>
          <p:nvPr/>
        </p:nvSpPr>
        <p:spPr>
          <a:xfrm>
            <a:off x="135570" y="2030132"/>
            <a:ext cx="4088621"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1. Có những thành phần nào tham gia quá trình dịch mã? Nêu vai trò của mỗi thành phần trong quá trình dịch mã.</a:t>
            </a:r>
          </a:p>
        </p:txBody>
      </p:sp>
    </p:spTree>
    <p:extLst>
      <p:ext uri="{BB962C8B-B14F-4D97-AF65-F5344CB8AC3E}">
        <p14:creationId xmlns:p14="http://schemas.microsoft.com/office/powerpoint/2010/main" val="3036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E235B48-55FA-5487-9FFF-A74C95248380}"/>
              </a:ext>
            </a:extLst>
          </p:cNvPr>
          <p:cNvGrpSpPr/>
          <p:nvPr/>
        </p:nvGrpSpPr>
        <p:grpSpPr>
          <a:xfrm>
            <a:off x="328570" y="166663"/>
            <a:ext cx="11534859" cy="6567300"/>
            <a:chOff x="328570" y="166663"/>
            <a:chExt cx="11534859" cy="6567300"/>
          </a:xfrm>
        </p:grpSpPr>
        <p:pic>
          <p:nvPicPr>
            <p:cNvPr id="5" name="Picture 4">
              <a:extLst>
                <a:ext uri="{FF2B5EF4-FFF2-40B4-BE49-F238E27FC236}">
                  <a16:creationId xmlns:a16="http://schemas.microsoft.com/office/drawing/2014/main" id="{D47CDA2C-85CD-B7AC-3153-B115A5974647}"/>
                </a:ext>
              </a:extLst>
            </p:cNvPr>
            <p:cNvPicPr>
              <a:picLocks noChangeAspect="1"/>
            </p:cNvPicPr>
            <p:nvPr/>
          </p:nvPicPr>
          <p:blipFill>
            <a:blip r:embed="rId2"/>
            <a:stretch>
              <a:fillRect/>
            </a:stretch>
          </p:blipFill>
          <p:spPr>
            <a:xfrm>
              <a:off x="328570" y="166663"/>
              <a:ext cx="11534859" cy="6524673"/>
            </a:xfrm>
            <a:prstGeom prst="rect">
              <a:avLst/>
            </a:prstGeom>
          </p:spPr>
        </p:pic>
        <p:sp>
          <p:nvSpPr>
            <p:cNvPr id="6" name="Rectangle 5">
              <a:extLst>
                <a:ext uri="{FF2B5EF4-FFF2-40B4-BE49-F238E27FC236}">
                  <a16:creationId xmlns:a16="http://schemas.microsoft.com/office/drawing/2014/main" id="{FD04C6EF-5D05-7647-657E-6C5821548DD2}"/>
                </a:ext>
              </a:extLst>
            </p:cNvPr>
            <p:cNvSpPr/>
            <p:nvPr/>
          </p:nvSpPr>
          <p:spPr>
            <a:xfrm rot="1820547">
              <a:off x="1391051" y="2306298"/>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A7DD1E9-B128-CF02-211C-B5742B837ABB}"/>
                </a:ext>
              </a:extLst>
            </p:cNvPr>
            <p:cNvSpPr/>
            <p:nvPr/>
          </p:nvSpPr>
          <p:spPr>
            <a:xfrm rot="832955">
              <a:off x="4534302" y="1047513"/>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F47F405-E65C-B0B9-8BF2-35E98E176B2A}"/>
                </a:ext>
              </a:extLst>
            </p:cNvPr>
            <p:cNvSpPr/>
            <p:nvPr/>
          </p:nvSpPr>
          <p:spPr>
            <a:xfrm>
              <a:off x="1174323" y="5686831"/>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FD11C99-FAE6-4868-8DBC-E1EFD3282C91}"/>
                </a:ext>
              </a:extLst>
            </p:cNvPr>
            <p:cNvSpPr/>
            <p:nvPr/>
          </p:nvSpPr>
          <p:spPr>
            <a:xfrm>
              <a:off x="5156704" y="6365966"/>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84DC71F-D46A-EA79-548C-786129470C77}"/>
                </a:ext>
              </a:extLst>
            </p:cNvPr>
            <p:cNvSpPr/>
            <p:nvPr/>
          </p:nvSpPr>
          <p:spPr>
            <a:xfrm>
              <a:off x="8982599" y="3428999"/>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1A3BA59-8A9F-B8AF-AF0F-C1FE11F1DFF5}"/>
                </a:ext>
              </a:extLst>
            </p:cNvPr>
            <p:cNvSpPr/>
            <p:nvPr/>
          </p:nvSpPr>
          <p:spPr>
            <a:xfrm>
              <a:off x="8533814" y="5565213"/>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3791817-8A74-6EE7-C90F-79AE5D2455DF}"/>
                </a:ext>
              </a:extLst>
            </p:cNvPr>
            <p:cNvSpPr txBox="1"/>
            <p:nvPr/>
          </p:nvSpPr>
          <p:spPr>
            <a:xfrm>
              <a:off x="4923508" y="6259751"/>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Ribosome </a:t>
              </a:r>
            </a:p>
          </p:txBody>
        </p:sp>
        <p:sp>
          <p:nvSpPr>
            <p:cNvPr id="13" name="TextBox 12">
              <a:extLst>
                <a:ext uri="{FF2B5EF4-FFF2-40B4-BE49-F238E27FC236}">
                  <a16:creationId xmlns:a16="http://schemas.microsoft.com/office/drawing/2014/main" id="{00019345-D656-F5EC-66EC-B3B852ADFCD7}"/>
                </a:ext>
              </a:extLst>
            </p:cNvPr>
            <p:cNvSpPr txBox="1"/>
            <p:nvPr/>
          </p:nvSpPr>
          <p:spPr>
            <a:xfrm>
              <a:off x="7734026" y="5585050"/>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Bộ ba</a:t>
              </a:r>
            </a:p>
          </p:txBody>
        </p:sp>
        <p:sp>
          <p:nvSpPr>
            <p:cNvPr id="14" name="TextBox 13">
              <a:extLst>
                <a:ext uri="{FF2B5EF4-FFF2-40B4-BE49-F238E27FC236}">
                  <a16:creationId xmlns:a16="http://schemas.microsoft.com/office/drawing/2014/main" id="{EF8935A4-42F0-4B9E-3D60-3D76BC2F704E}"/>
                </a:ext>
              </a:extLst>
            </p:cNvPr>
            <p:cNvSpPr txBox="1"/>
            <p:nvPr/>
          </p:nvSpPr>
          <p:spPr>
            <a:xfrm>
              <a:off x="8261348" y="3412942"/>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tRNA</a:t>
              </a:r>
            </a:p>
          </p:txBody>
        </p:sp>
        <p:sp>
          <p:nvSpPr>
            <p:cNvPr id="15" name="TextBox 14">
              <a:extLst>
                <a:ext uri="{FF2B5EF4-FFF2-40B4-BE49-F238E27FC236}">
                  <a16:creationId xmlns:a16="http://schemas.microsoft.com/office/drawing/2014/main" id="{34860B83-00F0-64BA-C3A2-C79CA5D92514}"/>
                </a:ext>
              </a:extLst>
            </p:cNvPr>
            <p:cNvSpPr txBox="1"/>
            <p:nvPr/>
          </p:nvSpPr>
          <p:spPr>
            <a:xfrm>
              <a:off x="4488611" y="1202674"/>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Amino acid</a:t>
              </a:r>
            </a:p>
          </p:txBody>
        </p:sp>
        <p:sp>
          <p:nvSpPr>
            <p:cNvPr id="16" name="TextBox 15">
              <a:extLst>
                <a:ext uri="{FF2B5EF4-FFF2-40B4-BE49-F238E27FC236}">
                  <a16:creationId xmlns:a16="http://schemas.microsoft.com/office/drawing/2014/main" id="{6CEACDA6-DF55-7030-ECF9-AC2EFA559A12}"/>
                </a:ext>
              </a:extLst>
            </p:cNvPr>
            <p:cNvSpPr txBox="1"/>
            <p:nvPr/>
          </p:nvSpPr>
          <p:spPr>
            <a:xfrm>
              <a:off x="901857" y="5686831"/>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Mạch mRNA</a:t>
              </a:r>
            </a:p>
          </p:txBody>
        </p:sp>
        <p:sp>
          <p:nvSpPr>
            <p:cNvPr id="17" name="TextBox 16">
              <a:extLst>
                <a:ext uri="{FF2B5EF4-FFF2-40B4-BE49-F238E27FC236}">
                  <a16:creationId xmlns:a16="http://schemas.microsoft.com/office/drawing/2014/main" id="{7EB4B088-D68C-1CD7-2A3C-9D0C135284CF}"/>
                </a:ext>
              </a:extLst>
            </p:cNvPr>
            <p:cNvSpPr txBox="1"/>
            <p:nvPr/>
          </p:nvSpPr>
          <p:spPr>
            <a:xfrm rot="1857920">
              <a:off x="765431" y="2191815"/>
              <a:ext cx="27382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Chuỗi amino acid</a:t>
              </a:r>
            </a:p>
          </p:txBody>
        </p:sp>
      </p:grpSp>
    </p:spTree>
    <p:extLst>
      <p:ext uri="{BB962C8B-B14F-4D97-AF65-F5344CB8AC3E}">
        <p14:creationId xmlns:p14="http://schemas.microsoft.com/office/powerpoint/2010/main" val="1944253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364D044-AD4C-E21B-C217-EBAAC02DBD06}"/>
              </a:ext>
            </a:extLst>
          </p:cNvPr>
          <p:cNvGrpSpPr/>
          <p:nvPr/>
        </p:nvGrpSpPr>
        <p:grpSpPr>
          <a:xfrm>
            <a:off x="187102" y="157234"/>
            <a:ext cx="6699904" cy="5203141"/>
            <a:chOff x="1758171" y="896168"/>
            <a:chExt cx="6699904" cy="5203141"/>
          </a:xfrm>
        </p:grpSpPr>
        <p:pic>
          <p:nvPicPr>
            <p:cNvPr id="5" name="Picture 4" descr="A diagram of a cell&#10;&#10;Description automatically generated">
              <a:extLst>
                <a:ext uri="{FF2B5EF4-FFF2-40B4-BE49-F238E27FC236}">
                  <a16:creationId xmlns:a16="http://schemas.microsoft.com/office/drawing/2014/main" id="{54470160-7F39-6B43-7400-B79099DB79F5}"/>
                </a:ext>
              </a:extLst>
            </p:cNvPr>
            <p:cNvPicPr>
              <a:picLocks noChangeAspect="1"/>
            </p:cNvPicPr>
            <p:nvPr/>
          </p:nvPicPr>
          <p:blipFill rotWithShape="1">
            <a:blip r:embed="rId2"/>
            <a:srcRect t="18405" b="7731"/>
            <a:stretch/>
          </p:blipFill>
          <p:spPr>
            <a:xfrm>
              <a:off x="1758171" y="896168"/>
              <a:ext cx="6184900" cy="5065663"/>
            </a:xfrm>
            <a:prstGeom prst="rect">
              <a:avLst/>
            </a:prstGeom>
          </p:spPr>
        </p:pic>
        <p:sp>
          <p:nvSpPr>
            <p:cNvPr id="6" name="Rectangle 5">
              <a:extLst>
                <a:ext uri="{FF2B5EF4-FFF2-40B4-BE49-F238E27FC236}">
                  <a16:creationId xmlns:a16="http://schemas.microsoft.com/office/drawing/2014/main" id="{8DA4E9E0-9CC8-99C4-279E-52A874D9E18E}"/>
                </a:ext>
              </a:extLst>
            </p:cNvPr>
            <p:cNvSpPr/>
            <p:nvPr/>
          </p:nvSpPr>
          <p:spPr>
            <a:xfrm rot="20570787">
              <a:off x="4400163" y="988348"/>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1ECB85-0845-F360-67E6-4EE0AB2CCBBD}"/>
                </a:ext>
              </a:extLst>
            </p:cNvPr>
            <p:cNvSpPr/>
            <p:nvPr/>
          </p:nvSpPr>
          <p:spPr>
            <a:xfrm>
              <a:off x="6851652" y="1543376"/>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Amino acid</a:t>
              </a:r>
            </a:p>
          </p:txBody>
        </p:sp>
        <p:sp>
          <p:nvSpPr>
            <p:cNvPr id="8" name="Rectangle 7">
              <a:extLst>
                <a:ext uri="{FF2B5EF4-FFF2-40B4-BE49-F238E27FC236}">
                  <a16:creationId xmlns:a16="http://schemas.microsoft.com/office/drawing/2014/main" id="{93AAF8DB-EEB0-78D0-B03F-62E4D3319580}"/>
                </a:ext>
              </a:extLst>
            </p:cNvPr>
            <p:cNvSpPr/>
            <p:nvPr/>
          </p:nvSpPr>
          <p:spPr>
            <a:xfrm>
              <a:off x="1758171" y="5773939"/>
              <a:ext cx="1022770"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mRNA</a:t>
              </a:r>
            </a:p>
          </p:txBody>
        </p:sp>
        <p:sp>
          <p:nvSpPr>
            <p:cNvPr id="9" name="Rectangle 8">
              <a:extLst>
                <a:ext uri="{FF2B5EF4-FFF2-40B4-BE49-F238E27FC236}">
                  <a16:creationId xmlns:a16="http://schemas.microsoft.com/office/drawing/2014/main" id="{F5EEED21-CD85-F25A-2327-2983D8F63BA9}"/>
                </a:ext>
              </a:extLst>
            </p:cNvPr>
            <p:cNvSpPr/>
            <p:nvPr/>
          </p:nvSpPr>
          <p:spPr>
            <a:xfrm>
              <a:off x="1840019" y="4112905"/>
              <a:ext cx="636814"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7146E0-1467-E277-1D6E-908CC7DE53BA}"/>
                </a:ext>
              </a:extLst>
            </p:cNvPr>
            <p:cNvSpPr/>
            <p:nvPr/>
          </p:nvSpPr>
          <p:spPr>
            <a:xfrm>
              <a:off x="7101061" y="5314624"/>
              <a:ext cx="703677"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96B69C42-C9B1-B2BD-AF57-8297B0D8B095}"/>
              </a:ext>
            </a:extLst>
          </p:cNvPr>
          <p:cNvSpPr/>
          <p:nvPr/>
        </p:nvSpPr>
        <p:spPr>
          <a:xfrm>
            <a:off x="5352295" y="759069"/>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2F78D6C-38B5-EE1A-2D5D-5CB65AD1DB7A}"/>
              </a:ext>
            </a:extLst>
          </p:cNvPr>
          <p:cNvSpPr/>
          <p:nvPr/>
        </p:nvSpPr>
        <p:spPr>
          <a:xfrm>
            <a:off x="3730527" y="4743867"/>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D913520-86EA-8E75-15C4-46F4D66ABD7E}"/>
              </a:ext>
            </a:extLst>
          </p:cNvPr>
          <p:cNvSpPr/>
          <p:nvPr/>
        </p:nvSpPr>
        <p:spPr>
          <a:xfrm>
            <a:off x="0" y="5048500"/>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FD4FB11-5240-D819-C6BE-A5B47D2DDFDF}"/>
              </a:ext>
            </a:extLst>
          </p:cNvPr>
          <p:cNvSpPr/>
          <p:nvPr/>
        </p:nvSpPr>
        <p:spPr>
          <a:xfrm>
            <a:off x="1534711" y="2337923"/>
            <a:ext cx="916597" cy="430522"/>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94623D12-44A3-205D-FE11-6E3E03146E46}"/>
              </a:ext>
            </a:extLst>
          </p:cNvPr>
          <p:cNvGraphicFramePr>
            <a:graphicFrameLocks noGrp="1"/>
          </p:cNvGraphicFramePr>
          <p:nvPr>
            <p:extLst>
              <p:ext uri="{D42A27DB-BD31-4B8C-83A1-F6EECF244321}">
                <p14:modId xmlns:p14="http://schemas.microsoft.com/office/powerpoint/2010/main" val="3543913273"/>
              </p:ext>
            </p:extLst>
          </p:nvPr>
        </p:nvGraphicFramePr>
        <p:xfrm>
          <a:off x="6498423" y="1415216"/>
          <a:ext cx="5477671" cy="5236537"/>
        </p:xfrm>
        <a:graphic>
          <a:graphicData uri="http://schemas.openxmlformats.org/drawingml/2006/table">
            <a:tbl>
              <a:tblPr firstRow="1" bandRow="1">
                <a:tableStyleId>{AF606853-7671-496A-8E4F-DF71F8EC918B}</a:tableStyleId>
              </a:tblPr>
              <a:tblGrid>
                <a:gridCol w="1544802">
                  <a:extLst>
                    <a:ext uri="{9D8B030D-6E8A-4147-A177-3AD203B41FA5}">
                      <a16:colId xmlns:a16="http://schemas.microsoft.com/office/drawing/2014/main" val="3876832782"/>
                    </a:ext>
                  </a:extLst>
                </a:gridCol>
                <a:gridCol w="3932869">
                  <a:extLst>
                    <a:ext uri="{9D8B030D-6E8A-4147-A177-3AD203B41FA5}">
                      <a16:colId xmlns:a16="http://schemas.microsoft.com/office/drawing/2014/main" val="1699802755"/>
                    </a:ext>
                  </a:extLst>
                </a:gridCol>
              </a:tblGrid>
              <a:tr h="464354">
                <a:tc>
                  <a:txBody>
                    <a:bodyPr/>
                    <a:lstStyle/>
                    <a:p>
                      <a:pPr algn="ctr">
                        <a:lnSpc>
                          <a:spcPct val="120000"/>
                        </a:lnSpc>
                      </a:pPr>
                      <a:r>
                        <a:rPr lang="en-US" sz="1900">
                          <a:latin typeface="Times New Roman" panose="02020603050405020304" pitchFamily="18" charset="0"/>
                          <a:cs typeface="Times New Roman" panose="02020603050405020304" pitchFamily="18" charset="0"/>
                        </a:rPr>
                        <a:t>Thành phần</a:t>
                      </a:r>
                    </a:p>
                  </a:txBody>
                  <a:tcPr anchor="ctr"/>
                </a:tc>
                <a:tc>
                  <a:txBody>
                    <a:bodyPr/>
                    <a:lstStyle/>
                    <a:p>
                      <a:pPr algn="ctr">
                        <a:lnSpc>
                          <a:spcPct val="120000"/>
                        </a:lnSpc>
                      </a:pPr>
                      <a:r>
                        <a:rPr lang="en-US" sz="1900">
                          <a:latin typeface="Times New Roman" panose="02020603050405020304" pitchFamily="18" charset="0"/>
                          <a:cs typeface="Times New Roman" panose="02020603050405020304" pitchFamily="18" charset="0"/>
                        </a:rPr>
                        <a:t>Vai trò</a:t>
                      </a:r>
                    </a:p>
                  </a:txBody>
                  <a:tcPr anchor="ctr"/>
                </a:tc>
                <a:extLst>
                  <a:ext uri="{0D108BD9-81ED-4DB2-BD59-A6C34878D82A}">
                    <a16:rowId xmlns:a16="http://schemas.microsoft.com/office/drawing/2014/main" val="2573482699"/>
                  </a:ext>
                </a:extLst>
              </a:tr>
              <a:tr h="854377">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mRNA</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làm mạch khuôn, mang thông tin mã hóa chuỗi polypeptide.</a:t>
                      </a:r>
                    </a:p>
                  </a:txBody>
                  <a:tcPr anchor="ctr"/>
                </a:tc>
                <a:extLst>
                  <a:ext uri="{0D108BD9-81ED-4DB2-BD59-A6C34878D82A}">
                    <a16:rowId xmlns:a16="http://schemas.microsoft.com/office/drawing/2014/main" val="3412241410"/>
                  </a:ext>
                </a:extLst>
              </a:tr>
              <a:tr h="780046">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Amino acid</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nguyên liệu tổng hợp chuỗi polypeptide.</a:t>
                      </a:r>
                    </a:p>
                  </a:txBody>
                  <a:tcPr anchor="ctr"/>
                </a:tc>
                <a:extLst>
                  <a:ext uri="{0D108BD9-81ED-4DB2-BD59-A6C34878D82A}">
                    <a16:rowId xmlns:a16="http://schemas.microsoft.com/office/drawing/2014/main" val="3528208236"/>
                  </a:ext>
                </a:extLst>
              </a:tr>
              <a:tr h="1634418">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tRNA</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thực hiện chức năng “phiên dịch” mã di truyền trên mRNA (mang đúng loại amino acid tương ứng với bộ ba trên mRNA quy định).</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44091569"/>
                  </a:ext>
                </a:extLst>
              </a:tr>
              <a:tr h="1497004">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Ribosome </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là nơi các tRNA đã được gắn amino acid đọc và giải mã các bộ ba, tại đây hình thành liên kết giữa các amino acid.</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22650518"/>
                  </a:ext>
                </a:extLst>
              </a:tr>
            </a:tbl>
          </a:graphicData>
        </a:graphic>
      </p:graphicFrame>
    </p:spTree>
    <p:extLst>
      <p:ext uri="{BB962C8B-B14F-4D97-AF65-F5344CB8AC3E}">
        <p14:creationId xmlns:p14="http://schemas.microsoft.com/office/powerpoint/2010/main" val="25529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F8384B-72E9-9F5C-0F57-7B4502BE9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41" b="17318"/>
          <a:stretch/>
        </p:blipFill>
        <p:spPr bwMode="auto">
          <a:xfrm>
            <a:off x="0" y="0"/>
            <a:ext cx="12192000" cy="3792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7E6590-5946-26D5-6124-D6FE8CE08C66}"/>
              </a:ext>
            </a:extLst>
          </p:cNvPr>
          <p:cNvSpPr txBox="1"/>
          <p:nvPr/>
        </p:nvSpPr>
        <p:spPr>
          <a:xfrm>
            <a:off x="606794" y="4408673"/>
            <a:ext cx="10921378" cy="1796120"/>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2. Quá trình dịch mã gồm những giai đoạn nào? Mô tả khái quát diễn biến quá trình dịch mã.</a:t>
            </a:r>
          </a:p>
          <a:p>
            <a:pPr algn="just">
              <a:lnSpc>
                <a:spcPct val="125000"/>
              </a:lnSpc>
            </a:pPr>
            <a:r>
              <a:rPr lang="en-US" sz="2200">
                <a:latin typeface="Times New Roman" panose="02020603050405020304" pitchFamily="18" charset="0"/>
                <a:cs typeface="Times New Roman" panose="02020603050405020304" pitchFamily="18" charset="0"/>
              </a:rPr>
              <a:t>3. Dịch mã là gì?</a:t>
            </a:r>
          </a:p>
        </p:txBody>
      </p:sp>
    </p:spTree>
    <p:extLst>
      <p:ext uri="{BB962C8B-B14F-4D97-AF65-F5344CB8AC3E}">
        <p14:creationId xmlns:p14="http://schemas.microsoft.com/office/powerpoint/2010/main" val="35620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28A5E0-9829-5A3C-3D67-B20EC8991F98}"/>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454212498"/>
              </p:ext>
            </p:extLst>
          </p:nvPr>
        </p:nvGraphicFramePr>
        <p:xfrm>
          <a:off x="360431" y="1656505"/>
          <a:ext cx="11543597" cy="5230368"/>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3200" b="1" dirty="0" err="1">
                          <a:latin typeface="Times New Roman" panose="02020603050405020304" pitchFamily="18" charset="0"/>
                          <a:cs typeface="Times New Roman" panose="02020603050405020304" pitchFamily="18" charset="0"/>
                        </a:rPr>
                        <a:t>Giai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Mở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a:txBody>
                  <a:tcPr anchor="ctr"/>
                </a:tc>
                <a:tc>
                  <a:txBody>
                    <a:bodyPr/>
                    <a:lstStyle/>
                    <a:p>
                      <a:pPr algn="just">
                        <a:lnSpc>
                          <a:spcPct val="120000"/>
                        </a:lnSpc>
                      </a:pPr>
                      <a:r>
                        <a:rPr lang="vi-VN" sz="3200" b="1" dirty="0">
                          <a:latin typeface="Times New Roman" panose="02020603050405020304" pitchFamily="18" charset="0"/>
                          <a:cs typeface="Times New Roman" panose="02020603050405020304" pitchFamily="18" charset="0"/>
                        </a:rPr>
                        <a:t>Tiểu đơn vị bé của ribosome gắn với mRNA ở vị trí nhận biết đặc hiệu. Vị trí này nằm gần codon mở đầu. tRNA mang bộ ba đối mã với codon AUG và amino acid Met khớp bổ sung với codon mở đầu (AUG) trên mRNA. Tiểu đơn vị lớn của ribosome tiến vào khớp với tiểu đơn vị bé hình thành ribosome hoàn chỉnh sẵn sàng tổng hợp chuỗi polypeptide.</a:t>
                      </a:r>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134457"/>
                  </a:ext>
                </a:extLst>
              </a:tr>
            </a:tbl>
          </a:graphicData>
        </a:graphic>
      </p:graphicFrame>
    </p:spTree>
    <p:extLst>
      <p:ext uri="{BB962C8B-B14F-4D97-AF65-F5344CB8AC3E}">
        <p14:creationId xmlns:p14="http://schemas.microsoft.com/office/powerpoint/2010/main" val="32133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164823853"/>
              </p:ext>
            </p:extLst>
          </p:nvPr>
        </p:nvGraphicFramePr>
        <p:xfrm>
          <a:off x="0" y="245097"/>
          <a:ext cx="12191999" cy="6972889"/>
        </p:xfrm>
        <a:graphic>
          <a:graphicData uri="http://schemas.openxmlformats.org/drawingml/2006/table">
            <a:tbl>
              <a:tblPr firstRow="1" bandRow="1">
                <a:tableStyleId>{F5AB1C69-6EDB-4FF4-983F-18BD219EF322}</a:tableStyleId>
              </a:tblPr>
              <a:tblGrid>
                <a:gridCol w="2283516">
                  <a:extLst>
                    <a:ext uri="{9D8B030D-6E8A-4147-A177-3AD203B41FA5}">
                      <a16:colId xmlns:a16="http://schemas.microsoft.com/office/drawing/2014/main" val="834830923"/>
                    </a:ext>
                  </a:extLst>
                </a:gridCol>
                <a:gridCol w="9908483">
                  <a:extLst>
                    <a:ext uri="{9D8B030D-6E8A-4147-A177-3AD203B41FA5}">
                      <a16:colId xmlns:a16="http://schemas.microsoft.com/office/drawing/2014/main" val="152055395"/>
                    </a:ext>
                  </a:extLst>
                </a:gridCol>
              </a:tblGrid>
              <a:tr h="544715">
                <a:tc>
                  <a:txBody>
                    <a:bodyPr/>
                    <a:lstStyle/>
                    <a:p>
                      <a:pPr algn="ctr">
                        <a:lnSpc>
                          <a:spcPct val="120000"/>
                        </a:lnSpc>
                      </a:pP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4466667">
                <a:tc>
                  <a:txBody>
                    <a:bodyPr/>
                    <a:lstStyle/>
                    <a:p>
                      <a:pPr algn="just">
                        <a:lnSpc>
                          <a:spcPct val="120000"/>
                        </a:lnSpc>
                      </a:pPr>
                      <a:r>
                        <a:rPr lang="en-US" sz="2800" b="1" dirty="0" err="1">
                          <a:latin typeface="Times New Roman" panose="02020603050405020304" pitchFamily="18" charset="0"/>
                          <a:cs typeface="Times New Roman" panose="02020603050405020304" pitchFamily="18" charset="0"/>
                        </a:rPr>
                        <a:t>Giai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Kéo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endParaRPr lang="en-US" sz="2800" b="1" dirty="0">
                        <a:latin typeface="Times New Roman" panose="02020603050405020304" pitchFamily="18" charset="0"/>
                        <a:cs typeface="Times New Roman" panose="02020603050405020304" pitchFamily="18" charset="0"/>
                      </a:endParaRPr>
                    </a:p>
                  </a:txBody>
                  <a:tcPr anchor="ctr"/>
                </a:tc>
                <a:tc>
                  <a:txBody>
                    <a:bodyPr/>
                    <a:lstStyle/>
                    <a:p>
                      <a:pPr algn="just">
                        <a:lnSpc>
                          <a:spcPct val="120000"/>
                        </a:lnSpc>
                      </a:pPr>
                      <a:r>
                        <a:rPr lang="vi-VN" sz="2400" b="1" dirty="0">
                          <a:latin typeface="Times New Roman" panose="02020603050405020304" pitchFamily="18" charset="0"/>
                          <a:cs typeface="Times New Roman" panose="02020603050405020304" pitchFamily="18" charset="0"/>
                        </a:rPr>
                        <a:t>tRNA mang bộ ba đối mã với codon thứ 2 và amino acid thứ nhất tương ứng khớp bổ sung với codon thứ 2 trên mRNA. Ribosome giữ vai trò như một khung đỡ amino acid cho đến khi một liên kết peptide được hình thành giữa amino acid Met và amino acid thứ nhất. Sau đó, ribosome dịch đi một codon, tRNA mang bộ ba đối mã với codon thứ 3 và amino acid thứ 2 tương ứng khớp bổ sung với codon thứ 3 trên mRNA, một liên kết peptide được hình thành giữa amino acid thứ nhất và amino acid thứ 2. Rồi ribosome lại dịch đi một codon. Cứ như vậy, ribosome dịch chuyển trên mRNA theo chiều 5’ → 3’, các tRNA chứa các bộ ba đối mã và amino acid tương ứng với codon trên mRNA tiếp tục tiến vào ribosome, hình thành liên kết peptide giữa các amino acid được mang đến.</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6172192"/>
                  </a:ext>
                </a:extLst>
              </a:tr>
              <a:tr h="1546992">
                <a:tc>
                  <a:txBody>
                    <a:bodyPr/>
                    <a:lstStyle/>
                    <a:p>
                      <a:pPr algn="just">
                        <a:lnSpc>
                          <a:spcPct val="120000"/>
                        </a:lnSpc>
                      </a:pP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thúc</a:t>
                      </a:r>
                      <a:endParaRPr lang="en-US" sz="2400" b="1" dirty="0">
                        <a:latin typeface="Times New Roman" panose="02020603050405020304" pitchFamily="18" charset="0"/>
                        <a:cs typeface="Times New Roman" panose="02020603050405020304" pitchFamily="18" charset="0"/>
                      </a:endParaRPr>
                    </a:p>
                  </a:txBody>
                  <a:tcPr anchor="ctr"/>
                </a:tc>
                <a:tc>
                  <a:txBody>
                    <a:bodyPr/>
                    <a:lstStyle/>
                    <a:p>
                      <a:pPr algn="just">
                        <a:lnSpc>
                          <a:spcPct val="120000"/>
                        </a:lnSpc>
                      </a:pPr>
                      <a:r>
                        <a:rPr lang="en-US" sz="2200" b="1" dirty="0" err="1">
                          <a:latin typeface="Times New Roman" panose="02020603050405020304" pitchFamily="18" charset="0"/>
                          <a:cs typeface="Times New Roman" panose="02020603050405020304" pitchFamily="18" charset="0"/>
                        </a:rPr>
                        <a:t>Khi</a:t>
                      </a:r>
                      <a:r>
                        <a:rPr lang="en-US" sz="2200" b="1" dirty="0">
                          <a:latin typeface="Times New Roman" panose="02020603050405020304" pitchFamily="18" charset="0"/>
                          <a:cs typeface="Times New Roman" panose="02020603050405020304" pitchFamily="18" charset="0"/>
                        </a:rPr>
                        <a:t> ribosome </a:t>
                      </a:r>
                      <a:r>
                        <a:rPr lang="en-US" sz="2200" b="1" dirty="0" err="1">
                          <a:latin typeface="Times New Roman" panose="02020603050405020304" pitchFamily="18" charset="0"/>
                          <a:cs typeface="Times New Roman" panose="02020603050405020304" pitchFamily="18" charset="0"/>
                        </a:rPr>
                        <a:t>chuyển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dịch</a:t>
                      </a:r>
                      <a:r>
                        <a:rPr lang="en-US" sz="2200" b="1" dirty="0">
                          <a:latin typeface="Times New Roman" panose="02020603050405020304" pitchFamily="18" charset="0"/>
                          <a:cs typeface="Times New Roman" panose="02020603050405020304" pitchFamily="18" charset="0"/>
                        </a:rPr>
                        <a:t> sang </a:t>
                      </a:r>
                      <a:r>
                        <a:rPr lang="en-US" sz="2200" b="1" dirty="0" err="1">
                          <a:latin typeface="Times New Roman" panose="02020603050405020304" pitchFamily="18" charset="0"/>
                          <a:cs typeface="Times New Roman" panose="02020603050405020304" pitchFamily="18" charset="0"/>
                        </a:rPr>
                        <a:t>bộ</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thúc</a:t>
                      </a:r>
                      <a:r>
                        <a:rPr lang="en-US" sz="2200" b="1" dirty="0">
                          <a:latin typeface="Times New Roman" panose="02020603050405020304" pitchFamily="18" charset="0"/>
                          <a:cs typeface="Times New Roman" panose="02020603050405020304" pitchFamily="18" charset="0"/>
                        </a:rPr>
                        <a:t> (UAA/ UAG / UGA) </a:t>
                      </a:r>
                      <a:r>
                        <a:rPr lang="en-US" sz="2200" b="1" dirty="0" err="1">
                          <a:latin typeface="Times New Roman" panose="02020603050405020304" pitchFamily="18" charset="0"/>
                          <a:cs typeface="Times New Roman" panose="02020603050405020304" pitchFamily="18" charset="0"/>
                        </a:rPr>
                        <a:t>thì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dịch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ngừng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ribosome </a:t>
                      </a:r>
                      <a:r>
                        <a:rPr lang="en-US" sz="2200" b="1" dirty="0" err="1">
                          <a:latin typeface="Times New Roman" panose="02020603050405020304" pitchFamily="18" charset="0"/>
                          <a:cs typeface="Times New Roman" panose="02020603050405020304" pitchFamily="18" charset="0"/>
                        </a:rPr>
                        <a:t>rời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mRNA, </a:t>
                      </a:r>
                      <a:r>
                        <a:rPr lang="en-US" sz="2200" b="1" dirty="0" err="1">
                          <a:latin typeface="Times New Roman" panose="02020603050405020304" pitchFamily="18" charset="0"/>
                          <a:cs typeface="Times New Roman" panose="02020603050405020304" pitchFamily="18" charset="0"/>
                        </a:rPr>
                        <a:t>giải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phóng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chuỗi</a:t>
                      </a:r>
                      <a:r>
                        <a:rPr lang="en-US" sz="2200" b="1" dirty="0">
                          <a:latin typeface="Times New Roman" panose="02020603050405020304" pitchFamily="18" charset="0"/>
                          <a:cs typeface="Times New Roman" panose="02020603050405020304" pitchFamily="18" charset="0"/>
                        </a:rPr>
                        <a:t> polypeptide.</a:t>
                      </a:r>
                    </a:p>
                  </a:txBody>
                  <a:tcPr/>
                </a:tc>
                <a:extLst>
                  <a:ext uri="{0D108BD9-81ED-4DB2-BD59-A6C34878D82A}">
                    <a16:rowId xmlns:a16="http://schemas.microsoft.com/office/drawing/2014/main" val="196490443"/>
                  </a:ext>
                </a:extLst>
              </a:tr>
            </a:tbl>
          </a:graphicData>
        </a:graphic>
      </p:graphicFrame>
    </p:spTree>
    <p:extLst>
      <p:ext uri="{BB962C8B-B14F-4D97-AF65-F5344CB8AC3E}">
        <p14:creationId xmlns:p14="http://schemas.microsoft.com/office/powerpoint/2010/main" val="2378574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950E0DB-54CD-71D6-ADEF-C377B071C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9"/>
          <a:stretch/>
        </p:blipFill>
        <p:spPr bwMode="auto">
          <a:xfrm>
            <a:off x="11112" y="0"/>
            <a:ext cx="12180888" cy="6111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163BB6-AAD1-B505-C093-5C9769A40A1D}"/>
              </a:ext>
            </a:extLst>
          </p:cNvPr>
          <p:cNvSpPr txBox="1"/>
          <p:nvPr/>
        </p:nvSpPr>
        <p:spPr>
          <a:xfrm>
            <a:off x="309942" y="5556103"/>
            <a:ext cx="9984070" cy="1111581"/>
          </a:xfrm>
          <a:prstGeom prst="roundRect">
            <a:avLst/>
          </a:prstGeom>
          <a:solidFill>
            <a:schemeClr val="bg1"/>
          </a:solidFill>
        </p:spPr>
        <p:txBody>
          <a:bodyPr wrap="square">
            <a:spAutoFit/>
          </a:bodyPr>
          <a:lstStyle/>
          <a:p>
            <a:pPr>
              <a:lnSpc>
                <a:spcPct val="130000"/>
              </a:lnSpc>
            </a:pPr>
            <a:r>
              <a:rPr lang="en-US" sz="2400" b="1" i="0">
                <a:solidFill>
                  <a:srgbClr val="000000"/>
                </a:solidFill>
                <a:effectLst/>
                <a:latin typeface="Times New Roman" panose="02020603050405020304" pitchFamily="18" charset="0"/>
                <a:cs typeface="Times New Roman" panose="02020603050405020304" pitchFamily="18" charset="0"/>
              </a:rPr>
              <a:t>3. Dịch mã </a:t>
            </a:r>
            <a:r>
              <a:rPr lang="en-US" sz="2400" b="0" i="0">
                <a:solidFill>
                  <a:srgbClr val="000000"/>
                </a:solidFill>
                <a:effectLst/>
                <a:latin typeface="Times New Roman" panose="02020603050405020304" pitchFamily="18" charset="0"/>
                <a:cs typeface="Times New Roman" panose="02020603050405020304" pitchFamily="18" charset="0"/>
              </a:rPr>
              <a:t>là quá trình tổng hợp chuỗi polypeptide (protein) dựa trên trình tự nucleotide trên bản phiên mã của gene (mRNA).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2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6657000" cy="2277585"/>
          </a:xfrm>
        </p:spPr>
        <p:txBody>
          <a:bodyPr>
            <a:normAutofit fontScale="90000"/>
          </a:bodyPr>
          <a:lstStyle/>
          <a:p>
            <a:pPr>
              <a:lnSpc>
                <a:spcPct val="120000"/>
              </a:lnSpc>
            </a:pPr>
            <a:r>
              <a:rPr lang="en-US" sz="4000"/>
              <a:t>Phần IV: </a:t>
            </a:r>
            <a:br>
              <a:rPr lang="en-US" sz="4000"/>
            </a:br>
            <a:r>
              <a:rPr lang="en-US" sz="4000"/>
              <a:t>MỐI QUAN HỆ GIỮA GENE VÀ TÍNH TRẠNG</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6146" name="Picture 2" descr="Stages of translation (article) | Khan Academy">
            <a:extLst>
              <a:ext uri="{FF2B5EF4-FFF2-40B4-BE49-F238E27FC236}">
                <a16:creationId xmlns:a16="http://schemas.microsoft.com/office/drawing/2014/main" id="{A9466BA7-B649-E74D-7EBF-E74993B5B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194" y="48430"/>
            <a:ext cx="5164605" cy="42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3602"/>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13103"/>
            <a:ext cx="10466982" cy="1950713"/>
          </a:xfrm>
          <a:prstGeom prst="roundRect">
            <a:avLst>
              <a:gd name="adj" fmla="val 5331"/>
            </a:avLst>
          </a:prstGeom>
          <a:solidFill>
            <a:schemeClr val="bg1"/>
          </a:soli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Hoạt động trang 176: </a:t>
            </a:r>
            <a:endParaRPr lang="en-US" sz="2400">
              <a:latin typeface="Times New Roman" panose="02020603050405020304" pitchFamily="18" charset="0"/>
              <a:cs typeface="Times New Roman" panose="02020603050405020304" pitchFamily="18" charset="0"/>
            </a:endParaRPr>
          </a:p>
          <a:p>
            <a:pPr algn="just">
              <a:lnSpc>
                <a:spcPct val="125000"/>
              </a:lnSpc>
            </a:pPr>
            <a:r>
              <a:rPr lang="vi-VN" sz="2400">
                <a:latin typeface="Times New Roman" panose="02020603050405020304" pitchFamily="18" charset="0"/>
                <a:cs typeface="Times New Roman" panose="02020603050405020304" pitchFamily="18" charset="0"/>
              </a:rPr>
              <a:t>Dựa vào kiến thức đã học kết hợp quan sát Hình 40.5, thực hiện các yêu cầu sau:</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a:latin typeface="Times New Roman" panose="02020603050405020304" pitchFamily="18" charset="0"/>
                <a:cs typeface="Times New Roman" panose="02020603050405020304" pitchFamily="18" charset="0"/>
              </a:rPr>
              <a:t>1. Nêu tên và sản phẩm của quá trình 1, quá trình 2.</a:t>
            </a:r>
          </a:p>
          <a:p>
            <a:pPr algn="just">
              <a:lnSpc>
                <a:spcPct val="125000"/>
              </a:lnSpc>
            </a:pPr>
            <a:r>
              <a:rPr lang="en-US" sz="2400">
                <a:latin typeface="Times New Roman" panose="02020603050405020304" pitchFamily="18" charset="0"/>
                <a:cs typeface="Times New Roman" panose="02020603050405020304" pitchFamily="18" charset="0"/>
              </a:rPr>
              <a:t>2. Giải thích mối quan hệ giữa gene (DNA), mRNA, protein và tính trạng.</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3839079"/>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05718"/>
            <a:ext cx="6721962"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Nêu tên và sản phẩm của quá trình 1, quá trình 2.</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2778824"/>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graphicFrame>
        <p:nvGraphicFramePr>
          <p:cNvPr id="3" name="Table 2">
            <a:extLst>
              <a:ext uri="{FF2B5EF4-FFF2-40B4-BE49-F238E27FC236}">
                <a16:creationId xmlns:a16="http://schemas.microsoft.com/office/drawing/2014/main" id="{063B829C-577A-9553-92B1-A08553E722FD}"/>
              </a:ext>
            </a:extLst>
          </p:cNvPr>
          <p:cNvGraphicFramePr>
            <a:graphicFrameLocks noGrp="1"/>
          </p:cNvGraphicFramePr>
          <p:nvPr>
            <p:extLst>
              <p:ext uri="{D42A27DB-BD31-4B8C-83A1-F6EECF244321}">
                <p14:modId xmlns:p14="http://schemas.microsoft.com/office/powerpoint/2010/main" val="1584650861"/>
              </p:ext>
            </p:extLst>
          </p:nvPr>
        </p:nvGraphicFramePr>
        <p:xfrm>
          <a:off x="1244461" y="4537871"/>
          <a:ext cx="8972550" cy="1737360"/>
        </p:xfrm>
        <a:graphic>
          <a:graphicData uri="http://schemas.openxmlformats.org/drawingml/2006/table">
            <a:tbl>
              <a:tblPr firstRow="1" bandRow="1">
                <a:tableStyleId>{5C22544A-7EE6-4342-B048-85BDC9FD1C3A}</a:tableStyleId>
              </a:tblPr>
              <a:tblGrid>
                <a:gridCol w="2048501">
                  <a:extLst>
                    <a:ext uri="{9D8B030D-6E8A-4147-A177-3AD203B41FA5}">
                      <a16:colId xmlns:a16="http://schemas.microsoft.com/office/drawing/2014/main" val="3559833401"/>
                    </a:ext>
                  </a:extLst>
                </a:gridCol>
                <a:gridCol w="3130277">
                  <a:extLst>
                    <a:ext uri="{9D8B030D-6E8A-4147-A177-3AD203B41FA5}">
                      <a16:colId xmlns:a16="http://schemas.microsoft.com/office/drawing/2014/main" val="82523989"/>
                    </a:ext>
                  </a:extLst>
                </a:gridCol>
                <a:gridCol w="3793772">
                  <a:extLst>
                    <a:ext uri="{9D8B030D-6E8A-4147-A177-3AD203B41FA5}">
                      <a16:colId xmlns:a16="http://schemas.microsoft.com/office/drawing/2014/main" val="3211310719"/>
                    </a:ext>
                  </a:extLst>
                </a:gridCol>
              </a:tblGrid>
              <a:tr h="640080">
                <a:tc>
                  <a:txBody>
                    <a:bodyPr/>
                    <a:lstStyle/>
                    <a:p>
                      <a:pPr algn="ctr">
                        <a:lnSpc>
                          <a:spcPct val="125000"/>
                        </a:lnSpc>
                      </a:pPr>
                      <a:endParaRPr lang="en-GB" sz="2400" b="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1</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2</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30617"/>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Tên </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phiên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dịch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Sản phẩm</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mRNA</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Chuỗi polypeptide (protein)</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758271508"/>
                  </a:ext>
                </a:extLst>
              </a:tr>
            </a:tbl>
          </a:graphicData>
        </a:graphic>
      </p:graphicFrame>
    </p:spTree>
    <p:extLst>
      <p:ext uri="{BB962C8B-B14F-4D97-AF65-F5344CB8AC3E}">
        <p14:creationId xmlns:p14="http://schemas.microsoft.com/office/powerpoint/2010/main" val="25911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70266"/>
            <a:ext cx="6410695" cy="3973210"/>
          </a:xfrm>
        </p:spPr>
        <p:txBody>
          <a:bodyPr/>
          <a:lstStyle/>
          <a:p>
            <a:pPr algn="just">
              <a:lnSpc>
                <a:spcPct val="130000"/>
              </a:lnSpc>
              <a:spcAft>
                <a:spcPts val="0"/>
              </a:spcAft>
            </a:pPr>
            <a:r>
              <a:rPr lang="vi-VN" sz="2400" b="1" dirty="0">
                <a:solidFill>
                  <a:srgbClr val="C00000"/>
                </a:solidFill>
              </a:rPr>
              <a:t>Mã di truyền </a:t>
            </a:r>
            <a:r>
              <a:rPr lang="vi-VN" sz="2400" dirty="0">
                <a:solidFill>
                  <a:schemeClr val="tx1"/>
                </a:solidFill>
              </a:rPr>
              <a:t>là mật mã sinh học quy định thông tin về trình tự các amino acid trên chuỗi</a:t>
            </a:r>
            <a:r>
              <a:rPr lang="en-US" sz="2400" dirty="0">
                <a:solidFill>
                  <a:schemeClr val="tx1"/>
                </a:solidFill>
              </a:rPr>
              <a:t> </a:t>
            </a:r>
            <a:r>
              <a:rPr lang="vi-VN" sz="2400" dirty="0">
                <a:solidFill>
                  <a:schemeClr val="tx1"/>
                </a:solidFill>
              </a:rPr>
              <a:t>polypeptide được mã hoá bằng trình tự các nucleotide trên gene, qua phân tử trung gian</a:t>
            </a:r>
            <a:r>
              <a:rPr lang="en-US" sz="2400" dirty="0">
                <a:solidFill>
                  <a:schemeClr val="tx1"/>
                </a:solidFill>
              </a:rPr>
              <a:t> </a:t>
            </a:r>
            <a:r>
              <a:rPr lang="vi-VN" sz="2400" b="1" dirty="0">
                <a:solidFill>
                  <a:schemeClr val="accent1"/>
                </a:solidFill>
              </a:rPr>
              <a:t>mRNA. </a:t>
            </a:r>
            <a:endParaRPr lang="en-US" sz="2400" b="1" dirty="0">
              <a:solidFill>
                <a:schemeClr val="accent1"/>
              </a:solidFill>
            </a:endParaRPr>
          </a:p>
          <a:p>
            <a:pPr algn="just">
              <a:lnSpc>
                <a:spcPct val="130000"/>
              </a:lnSpc>
              <a:spcAft>
                <a:spcPts val="0"/>
              </a:spcAft>
            </a:pPr>
            <a:r>
              <a:rPr lang="vi-VN" sz="2400" dirty="0">
                <a:solidFill>
                  <a:schemeClr val="tx1"/>
                </a:solidFill>
              </a:rPr>
              <a:t>Mỗi amino acid trên chuỗi polypeptide được mã hoá bởi một bộ ba </a:t>
            </a:r>
            <a:r>
              <a:rPr lang="vi-VN" sz="2400" dirty="0" smtClean="0">
                <a:solidFill>
                  <a:schemeClr val="tx1"/>
                </a:solidFill>
              </a:rPr>
              <a:t>nucleotide</a:t>
            </a:r>
            <a:r>
              <a:rPr lang="en-US" sz="2400" dirty="0" smtClean="0">
                <a:solidFill>
                  <a:schemeClr val="tx1"/>
                </a:solidFill>
              </a:rPr>
              <a:t> </a:t>
            </a:r>
            <a:r>
              <a:rPr lang="vi-VN" sz="2400" dirty="0">
                <a:solidFill>
                  <a:schemeClr val="tx1"/>
                </a:solidFill>
              </a:rPr>
              <a:t>liền kề trên mRNA, được gọi là </a:t>
            </a:r>
            <a:r>
              <a:rPr lang="vi-VN" sz="2400" b="1" dirty="0">
                <a:solidFill>
                  <a:schemeClr val="accent3"/>
                </a:solidFill>
              </a:rPr>
              <a:t>codon. </a:t>
            </a:r>
            <a:endParaRPr lang="en-US" sz="2400" b="1" dirty="0">
              <a:solidFill>
                <a:schemeClr val="accent3"/>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Picture 2">
            <a:extLst>
              <a:ext uri="{FF2B5EF4-FFF2-40B4-BE49-F238E27FC236}">
                <a16:creationId xmlns:a16="http://schemas.microsoft.com/office/drawing/2014/main" id="{DA83767F-0E99-03D5-555E-4C87624AD900}"/>
              </a:ext>
            </a:extLst>
          </p:cNvPr>
          <p:cNvPicPr>
            <a:picLocks noChangeAspect="1"/>
          </p:cNvPicPr>
          <p:nvPr/>
        </p:nvPicPr>
        <p:blipFill>
          <a:blip r:embed="rId2"/>
          <a:stretch>
            <a:fillRect/>
          </a:stretch>
        </p:blipFill>
        <p:spPr>
          <a:xfrm>
            <a:off x="7343156" y="0"/>
            <a:ext cx="4848844" cy="6858000"/>
          </a:xfrm>
          <a:prstGeom prst="rect">
            <a:avLst/>
          </a:prstGeom>
        </p:spPr>
      </p:pic>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74252" y="181019"/>
            <a:ext cx="3964815" cy="535531"/>
          </a:xfrm>
        </p:spPr>
        <p:txBody>
          <a:bodyPr/>
          <a:lstStyle/>
          <a:p>
            <a:r>
              <a:rPr lang="en-US">
                <a:solidFill>
                  <a:schemeClr val="accent3"/>
                </a:solidFill>
              </a:rPr>
              <a:t>Mã di truyền là gì?</a:t>
            </a:r>
            <a:endParaRPr lang="en-US" dirty="0">
              <a:solidFill>
                <a:schemeClr val="accent3"/>
              </a:solidFill>
            </a:endParaRPr>
          </a:p>
        </p:txBody>
      </p:sp>
    </p:spTree>
    <p:extLst>
      <p:ext uri="{BB962C8B-B14F-4D97-AF65-F5344CB8AC3E}">
        <p14:creationId xmlns:p14="http://schemas.microsoft.com/office/powerpoint/2010/main" val="373348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17" name="TextBox 16">
            <a:extLst>
              <a:ext uri="{FF2B5EF4-FFF2-40B4-BE49-F238E27FC236}">
                <a16:creationId xmlns:a16="http://schemas.microsoft.com/office/drawing/2014/main" id="{BA035B91-D021-576C-2F9F-F4DF1646099C}"/>
              </a:ext>
            </a:extLst>
          </p:cNvPr>
          <p:cNvSpPr txBox="1"/>
          <p:nvPr/>
        </p:nvSpPr>
        <p:spPr>
          <a:xfrm>
            <a:off x="862508" y="1605718"/>
            <a:ext cx="9392235"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Giải thích mối quan hệ giữa gene (DNA), mRNA, protein và tính trạng.</a:t>
            </a:r>
          </a:p>
        </p:txBody>
      </p:sp>
      <p:sp>
        <p:nvSpPr>
          <p:cNvPr id="6" name="TextBox 5">
            <a:extLst>
              <a:ext uri="{FF2B5EF4-FFF2-40B4-BE49-F238E27FC236}">
                <a16:creationId xmlns:a16="http://schemas.microsoft.com/office/drawing/2014/main" id="{214FB457-B39E-BE78-652A-C70503BEA7B3}"/>
              </a:ext>
            </a:extLst>
          </p:cNvPr>
          <p:cNvSpPr txBox="1"/>
          <p:nvPr/>
        </p:nvSpPr>
        <p:spPr>
          <a:xfrm>
            <a:off x="862508" y="2802504"/>
            <a:ext cx="10469320" cy="3280706"/>
          </a:xfrm>
          <a:prstGeom prst="rect">
            <a:avLst/>
          </a:prstGeom>
          <a:noFill/>
        </p:spPr>
        <p:txBody>
          <a:bodyPr wrap="square">
            <a:spAutoFit/>
          </a:bodyPr>
          <a:lstStyle/>
          <a:p>
            <a:pPr algn="just">
              <a:lnSpc>
                <a:spcPct val="125000"/>
              </a:lnSpc>
            </a:pPr>
            <a:r>
              <a:rPr lang="vi-VN" sz="2400" b="1">
                <a:solidFill>
                  <a:srgbClr val="FFFF00"/>
                </a:solidFill>
                <a:latin typeface="Times New Roman" panose="02020603050405020304" pitchFamily="18" charset="0"/>
                <a:cs typeface="Times New Roman" panose="02020603050405020304" pitchFamily="18" charset="0"/>
              </a:rPr>
              <a:t>Mối quan hệ giữa gene (DNA), mRNA, protein và tính trạng: </a:t>
            </a:r>
            <a:endParaRPr lang="en-US" sz="2400" b="1">
              <a:solidFill>
                <a:srgbClr val="FFFF00"/>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Trình tự các nucleotide trên mạch đơn của gene (DNA) quy định trình tự các nucleotide trên mRNA, trình tự các nucleotide trên mRNA quy định trình tự amino acid trên chuỗi polypeptide (protein), protein quy định tính trạng. </a:t>
            </a:r>
            <a:endParaRPr lang="en-US" sz="2400">
              <a:solidFill>
                <a:schemeClr val="bg1"/>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Như vậy, trong tế bào, gene không trực tiếp hình thành tính trạng mà phải thông qua sự tương tác giữa các phân tử mRNA, </a:t>
            </a:r>
            <a:r>
              <a:rPr lang="vi-VN" sz="2400">
                <a:solidFill>
                  <a:srgbClr val="99FF33"/>
                </a:solidFill>
                <a:latin typeface="Times New Roman" panose="02020603050405020304" pitchFamily="18" charset="0"/>
                <a:cs typeface="Times New Roman" panose="02020603050405020304" pitchFamily="18" charset="0"/>
              </a:rPr>
              <a:t>protein và có thể chịu tác động của các nhân tố môi trường.</a:t>
            </a:r>
            <a:endParaRPr lang="en-US" sz="2400">
              <a:solidFill>
                <a:srgbClr val="99FF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3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31</a:t>
            </a:fld>
            <a:endParaRPr lang="en-US" dirty="0"/>
          </a:p>
        </p:txBody>
      </p:sp>
      <p:pic>
        <p:nvPicPr>
          <p:cNvPr id="3" name="Picture 2" descr="Transcription, RNA Processing, and Translation — The Biology Primer">
            <a:extLst>
              <a:ext uri="{FF2B5EF4-FFF2-40B4-BE49-F238E27FC236}">
                <a16:creationId xmlns:a16="http://schemas.microsoft.com/office/drawing/2014/main" id="{085EEA43-756F-1FF5-F9EF-5A34CCD4A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8"/>
          <a:stretch/>
        </p:blipFill>
        <p:spPr bwMode="auto">
          <a:xfrm>
            <a:off x="0" y="1352843"/>
            <a:ext cx="12192000" cy="37498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2FE8AAE-C8D7-D746-15E0-45D76A026F94}"/>
              </a:ext>
            </a:extLst>
          </p:cNvPr>
          <p:cNvGrpSpPr/>
          <p:nvPr/>
        </p:nvGrpSpPr>
        <p:grpSpPr>
          <a:xfrm>
            <a:off x="1875663" y="4251704"/>
            <a:ext cx="9916633" cy="1715770"/>
            <a:chOff x="1232756" y="3783652"/>
            <a:chExt cx="9916633" cy="1715770"/>
          </a:xfrm>
        </p:grpSpPr>
        <p:sp>
          <p:nvSpPr>
            <p:cNvPr id="7" name="Rectangle: Rounded Corners 6">
              <a:extLst>
                <a:ext uri="{FF2B5EF4-FFF2-40B4-BE49-F238E27FC236}">
                  <a16:creationId xmlns:a16="http://schemas.microsoft.com/office/drawing/2014/main" id="{DEE94E3C-E0E5-39BD-BCD3-BF0FF3B5816C}"/>
                </a:ext>
              </a:extLst>
            </p:cNvPr>
            <p:cNvSpPr/>
            <p:nvPr/>
          </p:nvSpPr>
          <p:spPr>
            <a:xfrm>
              <a:off x="1232756" y="3783652"/>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8" name="Rectangle: Rounded Corners 7">
              <a:extLst>
                <a:ext uri="{FF2B5EF4-FFF2-40B4-BE49-F238E27FC236}">
                  <a16:creationId xmlns:a16="http://schemas.microsoft.com/office/drawing/2014/main" id="{5109DD15-3DC7-58CA-15E4-2EC522267779}"/>
                </a:ext>
              </a:extLst>
            </p:cNvPr>
            <p:cNvSpPr/>
            <p:nvPr/>
          </p:nvSpPr>
          <p:spPr>
            <a:xfrm>
              <a:off x="6172900" y="3783653"/>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9" name="Rectangle: Rounded Corners 8">
              <a:extLst>
                <a:ext uri="{FF2B5EF4-FFF2-40B4-BE49-F238E27FC236}">
                  <a16:creationId xmlns:a16="http://schemas.microsoft.com/office/drawing/2014/main" id="{70E27121-950F-2499-7028-4ECE15F16978}"/>
                </a:ext>
              </a:extLst>
            </p:cNvPr>
            <p:cNvSpPr/>
            <p:nvPr/>
          </p:nvSpPr>
          <p:spPr>
            <a:xfrm>
              <a:off x="9507115" y="3783653"/>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10" name="Rectangle: Rounded Corners 9">
              <a:extLst>
                <a:ext uri="{FF2B5EF4-FFF2-40B4-BE49-F238E27FC236}">
                  <a16:creationId xmlns:a16="http://schemas.microsoft.com/office/drawing/2014/main" id="{ECD472F5-31F5-A6BB-2866-E7D65830BC32}"/>
                </a:ext>
              </a:extLst>
            </p:cNvPr>
            <p:cNvSpPr/>
            <p:nvPr/>
          </p:nvSpPr>
          <p:spPr>
            <a:xfrm>
              <a:off x="9313577" y="5037105"/>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grpSp>
      <p:cxnSp>
        <p:nvCxnSpPr>
          <p:cNvPr id="19" name="Straight Arrow Connector 18">
            <a:extLst>
              <a:ext uri="{FF2B5EF4-FFF2-40B4-BE49-F238E27FC236}">
                <a16:creationId xmlns:a16="http://schemas.microsoft.com/office/drawing/2014/main" id="{8D014EC7-FE9A-17B7-6EDC-C96C110565EE}"/>
              </a:ext>
            </a:extLst>
          </p:cNvPr>
          <p:cNvCxnSpPr>
            <a:cxnSpLocks/>
          </p:cNvCxnSpPr>
          <p:nvPr/>
        </p:nvCxnSpPr>
        <p:spPr>
          <a:xfrm>
            <a:off x="10874390" y="4787582"/>
            <a:ext cx="0" cy="630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18F2B9-CA06-8A07-86EF-3D27D63D9DB8}"/>
              </a:ext>
            </a:extLst>
          </p:cNvPr>
          <p:cNvSpPr txBox="1"/>
          <p:nvPr/>
        </p:nvSpPr>
        <p:spPr>
          <a:xfrm>
            <a:off x="308738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Phiên mã</a:t>
            </a:r>
          </a:p>
        </p:txBody>
      </p:sp>
      <p:sp>
        <p:nvSpPr>
          <p:cNvPr id="22" name="TextBox 21">
            <a:extLst>
              <a:ext uri="{FF2B5EF4-FFF2-40B4-BE49-F238E27FC236}">
                <a16:creationId xmlns:a16="http://schemas.microsoft.com/office/drawing/2014/main" id="{9187E699-3BA2-DE1A-76FA-5192B0232421}"/>
              </a:ext>
            </a:extLst>
          </p:cNvPr>
          <p:cNvSpPr txBox="1"/>
          <p:nvPr/>
        </p:nvSpPr>
        <p:spPr>
          <a:xfrm>
            <a:off x="733962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Dịch mã</a:t>
            </a:r>
          </a:p>
        </p:txBody>
      </p:sp>
      <p:sp>
        <p:nvSpPr>
          <p:cNvPr id="24" name="TextBox 23">
            <a:extLst>
              <a:ext uri="{FF2B5EF4-FFF2-40B4-BE49-F238E27FC236}">
                <a16:creationId xmlns:a16="http://schemas.microsoft.com/office/drawing/2014/main" id="{CB3A453F-0CDA-34AB-7A42-84C0137EFFDB}"/>
              </a:ext>
            </a:extLst>
          </p:cNvPr>
          <p:cNvSpPr txBox="1"/>
          <p:nvPr/>
        </p:nvSpPr>
        <p:spPr>
          <a:xfrm>
            <a:off x="175888" y="5199862"/>
            <a:ext cx="9287869" cy="1322285"/>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b="0">
                <a:solidFill>
                  <a:schemeClr val="bg1"/>
                </a:solidFill>
              </a:rPr>
              <a:t>- </a:t>
            </a:r>
            <a:r>
              <a:rPr lang="vi-VN" sz="2200">
                <a:solidFill>
                  <a:srgbClr val="99FF33"/>
                </a:solidFill>
              </a:rPr>
              <a:t>Mọi tính trạng </a:t>
            </a:r>
            <a:r>
              <a:rPr lang="vi-VN" sz="2200" b="0">
                <a:solidFill>
                  <a:schemeClr val="bg1"/>
                </a:solidFill>
              </a:rPr>
              <a:t>ở sinh vật đều có cơ sở vật chất di truyền là </a:t>
            </a:r>
            <a:r>
              <a:rPr lang="vi-VN" sz="2200"/>
              <a:t>gene trong tế bào. </a:t>
            </a:r>
            <a:endParaRPr lang="en-US" sz="2200"/>
          </a:p>
          <a:p>
            <a:r>
              <a:rPr lang="en-US" sz="2200" b="0">
                <a:solidFill>
                  <a:schemeClr val="bg1"/>
                </a:solidFill>
              </a:rPr>
              <a:t>- </a:t>
            </a:r>
            <a:r>
              <a:rPr lang="vi-VN" sz="2200">
                <a:solidFill>
                  <a:srgbClr val="FFC000"/>
                </a:solidFill>
              </a:rPr>
              <a:t>Gene</a:t>
            </a:r>
            <a:r>
              <a:rPr lang="vi-VN" sz="2200" b="0">
                <a:solidFill>
                  <a:schemeClr val="bg1"/>
                </a:solidFill>
              </a:rPr>
              <a:t> không trực tiếp tạo ra tính trạng, thông tin di truyền trên gene biểu hiện thành tính trạng phải </a:t>
            </a:r>
            <a:r>
              <a:rPr lang="vi-VN" sz="2200">
                <a:solidFill>
                  <a:srgbClr val="00FF99"/>
                </a:solidFill>
              </a:rPr>
              <a:t>thông qua các quá trình phiên mã, dịch mã.</a:t>
            </a:r>
            <a:endParaRPr lang="en-US" sz="2200">
              <a:solidFill>
                <a:srgbClr val="00FF99"/>
              </a:solidFill>
            </a:endParaRPr>
          </a:p>
        </p:txBody>
      </p:sp>
    </p:spTree>
    <p:extLst>
      <p:ext uri="{BB962C8B-B14F-4D97-AF65-F5344CB8AC3E}">
        <p14:creationId xmlns:p14="http://schemas.microsoft.com/office/powerpoint/2010/main" val="3399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 calcmode="lin" valueType="num">
                                      <p:cBhvr additive="base">
                                        <p:cTn id="3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 calcmode="lin" valueType="num">
                                      <p:cBhvr additive="base">
                                        <p:cTn id="3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DFEF3-6284-9DAF-23C4-611BA14DBD1F}"/>
              </a:ext>
            </a:extLst>
          </p:cNvPr>
          <p:cNvSpPr>
            <a:spLocks noGrp="1"/>
          </p:cNvSpPr>
          <p:nvPr>
            <p:ph type="sldNum" sz="quarter" idx="12"/>
          </p:nvPr>
        </p:nvSpPr>
        <p:spPr/>
        <p:txBody>
          <a:bodyPr/>
          <a:lstStyle/>
          <a:p>
            <a:fld id="{C263D6C4-4840-40CC-AC84-17E24B3B7BDE}" type="slidenum">
              <a:rPr lang="en-US" noProof="0" smtClean="0"/>
              <a:pPr/>
              <a:t>32</a:t>
            </a:fld>
            <a:endParaRPr lang="en-US" noProof="0" dirty="0"/>
          </a:p>
        </p:txBody>
      </p:sp>
      <p:pic>
        <p:nvPicPr>
          <p:cNvPr id="9" name="Picture 2" descr="Transcription ( Read ) | Biology | CK-12 Foundation">
            <a:extLst>
              <a:ext uri="{FF2B5EF4-FFF2-40B4-BE49-F238E27FC236}">
                <a16:creationId xmlns:a16="http://schemas.microsoft.com/office/drawing/2014/main" id="{D63C5B0D-CFA9-8833-A300-0FEB0EB0E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8" r="10333"/>
          <a:stretch/>
        </p:blipFill>
        <p:spPr bwMode="auto">
          <a:xfrm>
            <a:off x="7828429" y="-22812"/>
            <a:ext cx="4363571" cy="688081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3A453F-0CDA-34AB-7A42-84C0137EFFDB}"/>
              </a:ext>
            </a:extLst>
          </p:cNvPr>
          <p:cNvSpPr txBox="1"/>
          <p:nvPr/>
        </p:nvSpPr>
        <p:spPr>
          <a:xfrm>
            <a:off x="215156" y="162248"/>
            <a:ext cx="7358096" cy="2168671"/>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a:solidFill>
                  <a:schemeClr val="accent1"/>
                </a:solidFill>
              </a:rPr>
              <a:t>- </a:t>
            </a:r>
            <a:r>
              <a:rPr lang="vi-VN" sz="2200">
                <a:solidFill>
                  <a:schemeClr val="accent1"/>
                </a:solidFill>
              </a:rPr>
              <a:t>Bản chất di truyền của mối quan hệ giữa gene và tính trạng </a:t>
            </a:r>
            <a:r>
              <a:rPr lang="vi-VN" sz="2200" b="0">
                <a:solidFill>
                  <a:schemeClr val="tx1"/>
                </a:solidFill>
              </a:rPr>
              <a:t>là trình tự các nucleotide trên mạch đơn của gene quy định trình tự các nucleotide trên phân tử mRNA, từ đó quy định trình tự các amino acid trong chuỗi polypeptide và protein, hình thành nên tính trạng của cơ thể.</a:t>
            </a:r>
            <a:endParaRPr lang="en-US" sz="2200" b="0">
              <a:solidFill>
                <a:schemeClr val="tx1"/>
              </a:solidFill>
            </a:endParaRPr>
          </a:p>
        </p:txBody>
      </p:sp>
      <p:sp>
        <p:nvSpPr>
          <p:cNvPr id="12" name="TextBox 11">
            <a:extLst>
              <a:ext uri="{FF2B5EF4-FFF2-40B4-BE49-F238E27FC236}">
                <a16:creationId xmlns:a16="http://schemas.microsoft.com/office/drawing/2014/main" id="{6E29611F-ED8C-AA2A-DF2B-9CA0D34CC56A}"/>
              </a:ext>
            </a:extLst>
          </p:cNvPr>
          <p:cNvSpPr txBox="1"/>
          <p:nvPr/>
        </p:nvSpPr>
        <p:spPr>
          <a:xfrm>
            <a:off x="215156" y="2330919"/>
            <a:ext cx="7358096" cy="1322285"/>
          </a:xfrm>
          <a:prstGeom prst="rect">
            <a:avLst/>
          </a:prstGeom>
          <a:noFill/>
        </p:spPr>
        <p:txBody>
          <a:bodyPr wrap="square">
            <a:spAutoFit/>
          </a:bodyPr>
          <a:lstStyle>
            <a:defPPr>
              <a:defRPr lang="en-US"/>
            </a:defPPr>
            <a:lvl1pPr algn="just">
              <a:lnSpc>
                <a:spcPct val="125000"/>
              </a:lnSpc>
              <a:defRPr sz="2200" b="0">
                <a:solidFill>
                  <a:schemeClr val="accent1"/>
                </a:solidFill>
                <a:latin typeface="Times New Roman" panose="02020603050405020304" pitchFamily="18" charset="0"/>
                <a:cs typeface="Times New Roman" panose="02020603050405020304" pitchFamily="18" charset="0"/>
              </a:defRPr>
            </a:lvl1pPr>
          </a:lstStyle>
          <a:p>
            <a:r>
              <a:rPr lang="en-US" b="1"/>
              <a:t>- </a:t>
            </a:r>
            <a:r>
              <a:rPr lang="vi-VN" b="1"/>
              <a:t>Sự tác động của các nhân tố bên trong tế bào hoặc môi trường bên ngoài </a:t>
            </a:r>
            <a:r>
              <a:rPr lang="vi-VN">
                <a:solidFill>
                  <a:schemeClr val="tx1"/>
                </a:solidFill>
              </a:rPr>
              <a:t>lên các quá trình biểu hiện gene thành tính trạng có thể dẫn đến làm thay đổi tính trạng ở sinh vật. </a:t>
            </a:r>
            <a:endParaRPr lang="en-US">
              <a:solidFill>
                <a:schemeClr val="tx1"/>
              </a:solidFill>
            </a:endParaRPr>
          </a:p>
        </p:txBody>
      </p:sp>
      <p:pic>
        <p:nvPicPr>
          <p:cNvPr id="7172" name="Picture 4" descr="Frontiers | Editorial: Fruit Ripening: From Present Knowledge to Future  Development">
            <a:extLst>
              <a:ext uri="{FF2B5EF4-FFF2-40B4-BE49-F238E27FC236}">
                <a16:creationId xmlns:a16="http://schemas.microsoft.com/office/drawing/2014/main" id="{04F1764A-60A9-BDBE-727F-6D2896DC1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814"/>
          <a:stretch/>
        </p:blipFill>
        <p:spPr bwMode="auto">
          <a:xfrm>
            <a:off x="1571915" y="3608326"/>
            <a:ext cx="4615712" cy="24869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374E3D-B033-13AF-4C01-A2226CB19038}"/>
              </a:ext>
            </a:extLst>
          </p:cNvPr>
          <p:cNvSpPr txBox="1"/>
          <p:nvPr/>
        </p:nvSpPr>
        <p:spPr>
          <a:xfrm>
            <a:off x="215156" y="6046867"/>
            <a:ext cx="7358096" cy="752385"/>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1800">
                <a:solidFill>
                  <a:schemeClr val="tx1"/>
                </a:solidFill>
              </a:rPr>
              <a:t>Ví dụ: </a:t>
            </a:r>
            <a:r>
              <a:rPr lang="en-US" sz="1800" b="0">
                <a:solidFill>
                  <a:schemeClr val="tx1"/>
                </a:solidFill>
              </a:rPr>
              <a:t>Ức chế quá trình dịch mã của gene quy định tổng hợp ethylene (C2H</a:t>
            </a:r>
            <a:r>
              <a:rPr lang="en-US" sz="1800" b="0" baseline="-25000">
                <a:solidFill>
                  <a:schemeClr val="tx1"/>
                </a:solidFill>
              </a:rPr>
              <a:t>4</a:t>
            </a:r>
            <a:r>
              <a:rPr lang="en-US" sz="1800" b="0">
                <a:solidFill>
                  <a:schemeClr val="tx1"/>
                </a:solidFill>
              </a:rPr>
              <a:t>) ở cây cà chua tạo ra giống cà chua cho quả chín chậm.</a:t>
            </a:r>
          </a:p>
        </p:txBody>
      </p:sp>
    </p:spTree>
    <p:extLst>
      <p:ext uri="{BB962C8B-B14F-4D97-AF65-F5344CB8AC3E}">
        <p14:creationId xmlns:p14="http://schemas.microsoft.com/office/powerpoint/2010/main" val="694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EE4253-0143-1D59-EC3D-81B5CD887C05}"/>
              </a:ext>
            </a:extLst>
          </p:cNvPr>
          <p:cNvGrpSpPr/>
          <p:nvPr/>
        </p:nvGrpSpPr>
        <p:grpSpPr>
          <a:xfrm>
            <a:off x="206530" y="190732"/>
            <a:ext cx="6758382" cy="6476533"/>
            <a:chOff x="509460" y="190733"/>
            <a:chExt cx="6758382" cy="6476533"/>
          </a:xfrm>
        </p:grpSpPr>
        <p:pic>
          <p:nvPicPr>
            <p:cNvPr id="6146" name="Picture 2" descr="Analyzing Tumor RNA to Improve Cancer Precision Medicine - NCI">
              <a:extLst>
                <a:ext uri="{FF2B5EF4-FFF2-40B4-BE49-F238E27FC236}">
                  <a16:creationId xmlns:a16="http://schemas.microsoft.com/office/drawing/2014/main" id="{A2BF60BB-1F05-EE00-B07B-4D4575F68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60" y="190733"/>
              <a:ext cx="6758382" cy="6476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A349E51-DE07-F9E8-037B-87869BD611DE}"/>
                </a:ext>
              </a:extLst>
            </p:cNvPr>
            <p:cNvSpPr/>
            <p:nvPr/>
          </p:nvSpPr>
          <p:spPr>
            <a:xfrm>
              <a:off x="4257850" y="2715151"/>
              <a:ext cx="1553919" cy="359028"/>
            </a:xfrm>
            <a:prstGeom prst="roundRect">
              <a:avLst>
                <a:gd name="adj" fmla="val 50000"/>
              </a:avLst>
            </a:prstGeom>
            <a:solidFill>
              <a:srgbClr val="C5AB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Phiên mã</a:t>
              </a:r>
            </a:p>
          </p:txBody>
        </p:sp>
        <p:sp>
          <p:nvSpPr>
            <p:cNvPr id="3" name="Rectangle: Rounded Corners 2">
              <a:extLst>
                <a:ext uri="{FF2B5EF4-FFF2-40B4-BE49-F238E27FC236}">
                  <a16:creationId xmlns:a16="http://schemas.microsoft.com/office/drawing/2014/main" id="{26060F78-0579-808A-8A16-02E504A9CD55}"/>
                </a:ext>
              </a:extLst>
            </p:cNvPr>
            <p:cNvSpPr/>
            <p:nvPr/>
          </p:nvSpPr>
          <p:spPr>
            <a:xfrm>
              <a:off x="4145653" y="4802003"/>
              <a:ext cx="1553919" cy="359028"/>
            </a:xfrm>
            <a:prstGeom prst="roundRect">
              <a:avLst>
                <a:gd name="adj" fmla="val 50000"/>
              </a:avLst>
            </a:prstGeom>
            <a:solidFill>
              <a:srgbClr val="FBE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Dịch mã</a:t>
              </a:r>
            </a:p>
          </p:txBody>
        </p:sp>
      </p:grpSp>
      <p:sp>
        <p:nvSpPr>
          <p:cNvPr id="6" name="TextBox 5">
            <a:extLst>
              <a:ext uri="{FF2B5EF4-FFF2-40B4-BE49-F238E27FC236}">
                <a16:creationId xmlns:a16="http://schemas.microsoft.com/office/drawing/2014/main" id="{B9D37E0D-0007-A0E9-C92B-A9E7E5A1395E}"/>
              </a:ext>
            </a:extLst>
          </p:cNvPr>
          <p:cNvSpPr txBox="1"/>
          <p:nvPr/>
        </p:nvSpPr>
        <p:spPr>
          <a:xfrm>
            <a:off x="7203004" y="361104"/>
            <a:ext cx="4872223" cy="1779239"/>
          </a:xfrm>
          <a:prstGeom prst="roundRect">
            <a:avLst>
              <a:gd name="adj" fmla="val 4232"/>
            </a:avLst>
          </a:prstGeom>
          <a:solidFill>
            <a:schemeClr val="accent4">
              <a:lumMod val="20000"/>
              <a:lumOff val="80000"/>
            </a:schemeClr>
          </a:solidFill>
          <a:ln w="28575">
            <a:solidFill>
              <a:schemeClr val="accent4"/>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vi-VN" b="0">
                <a:solidFill>
                  <a:schemeClr val="tx1"/>
                </a:solidFill>
              </a:rPr>
              <a:t>Trong tế bào của mỗi cơ thể có chứa hàng nghìn đến hàng vạn gene, hình thành nên </a:t>
            </a:r>
            <a:r>
              <a:rPr lang="vi-VN">
                <a:solidFill>
                  <a:schemeClr val="tx1"/>
                </a:solidFill>
              </a:rPr>
              <a:t>hệ gene quy định hệ thống các tính trạng của tế bào và của cơ thể. </a:t>
            </a:r>
            <a:endParaRPr lang="en-US">
              <a:solidFill>
                <a:schemeClr val="tx1"/>
              </a:solidFill>
            </a:endParaRPr>
          </a:p>
        </p:txBody>
      </p:sp>
      <p:sp>
        <p:nvSpPr>
          <p:cNvPr id="7" name="TextBox 6">
            <a:extLst>
              <a:ext uri="{FF2B5EF4-FFF2-40B4-BE49-F238E27FC236}">
                <a16:creationId xmlns:a16="http://schemas.microsoft.com/office/drawing/2014/main" id="{245496BF-2356-25F3-855A-24641DF2E7B4}"/>
              </a:ext>
            </a:extLst>
          </p:cNvPr>
          <p:cNvSpPr txBox="1"/>
          <p:nvPr/>
        </p:nvSpPr>
        <p:spPr>
          <a:xfrm>
            <a:off x="7203002" y="2458618"/>
            <a:ext cx="4872223" cy="2641996"/>
          </a:xfrm>
          <a:prstGeom prst="roundRect">
            <a:avLst>
              <a:gd name="adj" fmla="val 4232"/>
            </a:avLst>
          </a:prstGeom>
          <a:solidFill>
            <a:schemeClr val="accent6">
              <a:lumMod val="20000"/>
              <a:lumOff val="80000"/>
            </a:schemeClr>
          </a:solidFill>
          <a:ln w="28575">
            <a:solidFill>
              <a:schemeClr val="accent6"/>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a:solidFill>
                  <a:schemeClr val="tx1"/>
                </a:solidFill>
              </a:rPr>
              <a:t>T</a:t>
            </a:r>
            <a:r>
              <a:rPr lang="vi-VN">
                <a:solidFill>
                  <a:schemeClr val="tx1"/>
                </a:solidFill>
              </a:rPr>
              <a:t>hông tin di truyền </a:t>
            </a:r>
            <a:r>
              <a:rPr lang="vi-VN" b="0">
                <a:solidFill>
                  <a:schemeClr val="tx1"/>
                </a:solidFill>
              </a:rPr>
              <a:t>chứa trong mỗi hệ gene ở các loài sinh vật cũng khác nhau; qua </a:t>
            </a:r>
            <a:r>
              <a:rPr lang="vi-VN">
                <a:solidFill>
                  <a:schemeClr val="tx1"/>
                </a:solidFill>
              </a:rPr>
              <a:t>phiên mã, dịch mã </a:t>
            </a:r>
            <a:r>
              <a:rPr lang="vi-VN" b="0">
                <a:solidFill>
                  <a:schemeClr val="tx1"/>
                </a:solidFill>
              </a:rPr>
              <a:t>đã tạo ra tập hợp các RNA và protein khác nhau ở các loài, từ đó hình thành nên </a:t>
            </a:r>
            <a:r>
              <a:rPr lang="vi-VN">
                <a:solidFill>
                  <a:schemeClr val="tx1"/>
                </a:solidFill>
              </a:rPr>
              <a:t>hệ thống tính trạng khác nhau</a:t>
            </a:r>
            <a:r>
              <a:rPr lang="vi-VN" b="0">
                <a:solidFill>
                  <a:schemeClr val="tx1"/>
                </a:solidFill>
              </a:rPr>
              <a:t> giữa các loài. </a:t>
            </a:r>
            <a:endParaRPr lang="en-US" b="0">
              <a:solidFill>
                <a:schemeClr val="tx1"/>
              </a:solidFill>
            </a:endParaRPr>
          </a:p>
        </p:txBody>
      </p:sp>
      <p:sp>
        <p:nvSpPr>
          <p:cNvPr id="8" name="TextBox 7">
            <a:extLst>
              <a:ext uri="{FF2B5EF4-FFF2-40B4-BE49-F238E27FC236}">
                <a16:creationId xmlns:a16="http://schemas.microsoft.com/office/drawing/2014/main" id="{E0A58A10-F38C-E790-1626-0AD0CC35D943}"/>
              </a:ext>
            </a:extLst>
          </p:cNvPr>
          <p:cNvSpPr txBox="1"/>
          <p:nvPr/>
        </p:nvSpPr>
        <p:spPr>
          <a:xfrm>
            <a:off x="7203002" y="5418889"/>
            <a:ext cx="4872223" cy="916483"/>
          </a:xfrm>
          <a:prstGeom prst="roundRect">
            <a:avLst>
              <a:gd name="adj" fmla="val 4232"/>
            </a:avLst>
          </a:prstGeom>
          <a:solidFill>
            <a:schemeClr val="accent1">
              <a:lumMod val="20000"/>
              <a:lumOff val="80000"/>
            </a:schemeClr>
          </a:solidFill>
          <a:ln w="28575">
            <a:solidFill>
              <a:schemeClr val="accent1"/>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b="0">
                <a:solidFill>
                  <a:schemeClr val="tx1"/>
                </a:solidFill>
              </a:rPr>
              <a:t>L</a:t>
            </a:r>
            <a:r>
              <a:rPr lang="vi-VN" b="0">
                <a:solidFill>
                  <a:schemeClr val="tx1"/>
                </a:solidFill>
              </a:rPr>
              <a:t>à cơ sở di truyền học của </a:t>
            </a:r>
            <a:r>
              <a:rPr lang="vi-VN">
                <a:solidFill>
                  <a:schemeClr val="tx1"/>
                </a:solidFill>
              </a:rPr>
              <a:t>sự đa dạng về tính trạng</a:t>
            </a:r>
            <a:r>
              <a:rPr lang="vi-VN" b="0">
                <a:solidFill>
                  <a:schemeClr val="tx1"/>
                </a:solidFill>
              </a:rPr>
              <a:t> ở các loài sinh vật.</a:t>
            </a:r>
            <a:endParaRPr lang="en-US" b="0">
              <a:solidFill>
                <a:schemeClr val="tx1"/>
              </a:solidFill>
            </a:endParaRPr>
          </a:p>
        </p:txBody>
      </p:sp>
    </p:spTree>
    <p:extLst>
      <p:ext uri="{BB962C8B-B14F-4D97-AF65-F5344CB8AC3E}">
        <p14:creationId xmlns:p14="http://schemas.microsoft.com/office/powerpoint/2010/main" val="28878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34</a:t>
            </a:fld>
            <a:endParaRPr lang="en-US" dirty="0"/>
          </a:p>
        </p:txBody>
      </p:sp>
      <p:sp>
        <p:nvSpPr>
          <p:cNvPr id="6" name="TextBox 5">
            <a:extLst>
              <a:ext uri="{FF2B5EF4-FFF2-40B4-BE49-F238E27FC236}">
                <a16:creationId xmlns:a16="http://schemas.microsoft.com/office/drawing/2014/main" id="{0C29DBD1-F46B-87A0-EB19-CAA1D7237312}"/>
              </a:ext>
            </a:extLst>
          </p:cNvPr>
          <p:cNvSpPr txBox="1"/>
          <p:nvPr/>
        </p:nvSpPr>
        <p:spPr>
          <a:xfrm>
            <a:off x="856897" y="1681510"/>
            <a:ext cx="10395301" cy="1948535"/>
          </a:xfrm>
          <a:prstGeom prst="roundRect">
            <a:avLst>
              <a:gd name="adj" fmla="val 5331"/>
            </a:avLst>
          </a:prstGeom>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just">
              <a:lnSpc>
                <a:spcPct val="125000"/>
              </a:lnSpc>
            </a:pPr>
            <a:r>
              <a:rPr lang="en-US" sz="2400" b="1">
                <a:solidFill>
                  <a:schemeClr val="tx1"/>
                </a:solidFill>
              </a:rPr>
              <a:t>Câu hỏi trang 177:</a:t>
            </a:r>
          </a:p>
          <a:p>
            <a:pPr algn="just">
              <a:lnSpc>
                <a:spcPct val="125000"/>
              </a:lnSpc>
            </a:pPr>
            <a:r>
              <a:rPr lang="en-US" sz="2400">
                <a:solidFill>
                  <a:schemeClr val="tx1"/>
                </a:solidFill>
                <a:latin typeface="Times New Roman" panose="02020603050405020304" pitchFamily="18" charset="0"/>
                <a:cs typeface="Times New Roman" panose="02020603050405020304" pitchFamily="18" charset="0"/>
              </a:rPr>
              <a:t>Dựa vào kiến thức về mối quan hệ giữa gene và tính trạng, cho biết khi muốn thay đổi một tính trạng ở một loài thực vật, có thể sử dụng tác nhân nhân tạo tác động vào quá trình nào.</a:t>
            </a:r>
          </a:p>
        </p:txBody>
      </p:sp>
      <p:sp>
        <p:nvSpPr>
          <p:cNvPr id="12" name="TextBox 11">
            <a:extLst>
              <a:ext uri="{FF2B5EF4-FFF2-40B4-BE49-F238E27FC236}">
                <a16:creationId xmlns:a16="http://schemas.microsoft.com/office/drawing/2014/main" id="{23771104-1830-8BED-7608-642548588595}"/>
              </a:ext>
            </a:extLst>
          </p:cNvPr>
          <p:cNvSpPr txBox="1"/>
          <p:nvPr/>
        </p:nvSpPr>
        <p:spPr>
          <a:xfrm>
            <a:off x="856899" y="4037862"/>
            <a:ext cx="10395301" cy="1489523"/>
          </a:xfrm>
          <a:prstGeom prst="roundRect">
            <a:avLst>
              <a:gd name="adj" fmla="val 7563"/>
            </a:avLst>
          </a:prstGeom>
          <a:solidFill>
            <a:srgbClr val="FEF8D8"/>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en-US"/>
            </a:defPPr>
            <a:lvl1pPr algn="just">
              <a:lnSpc>
                <a:spcPct val="125000"/>
              </a:lnSpc>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vi-VN">
                <a:solidFill>
                  <a:srgbClr val="FF0000"/>
                </a:solidFill>
              </a:rPr>
              <a:t>Trả lời:</a:t>
            </a:r>
          </a:p>
          <a:p>
            <a:r>
              <a:rPr lang="vi-VN" b="0">
                <a:solidFill>
                  <a:schemeClr val="tx1"/>
                </a:solidFill>
                <a:latin typeface="Times New Roman" panose="02020603050405020304" pitchFamily="18" charset="0"/>
                <a:cs typeface="Times New Roman" panose="02020603050405020304" pitchFamily="18" charset="0"/>
              </a:rPr>
              <a:t>Vì gene quy định tính trạng nên khi muốn thay đổi một tính trạng ở một loài thực vật, thường sử dụng tác nhân nhân tạo </a:t>
            </a:r>
            <a:r>
              <a:rPr lang="vi-VN">
                <a:solidFill>
                  <a:schemeClr val="tx1"/>
                </a:solidFill>
                <a:latin typeface="Times New Roman" panose="02020603050405020304" pitchFamily="18" charset="0"/>
                <a:cs typeface="Times New Roman" panose="02020603050405020304" pitchFamily="18" charset="0"/>
              </a:rPr>
              <a:t>tác động vào quá trình tái bản DNA</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35</a:t>
            </a:fld>
            <a:endParaRPr lang="en-US" dirty="0"/>
          </a:p>
        </p:txBody>
      </p:sp>
      <p:sp>
        <p:nvSpPr>
          <p:cNvPr id="5" name="Rectangle: Rounded Corners 4">
            <a:extLst>
              <a:ext uri="{FF2B5EF4-FFF2-40B4-BE49-F238E27FC236}">
                <a16:creationId xmlns:a16="http://schemas.microsoft.com/office/drawing/2014/main" id="{ACF11E10-9AC5-2ED2-BF84-F0C0786C0AA4}"/>
              </a:ext>
            </a:extLst>
          </p:cNvPr>
          <p:cNvSpPr/>
          <p:nvPr/>
        </p:nvSpPr>
        <p:spPr>
          <a:xfrm>
            <a:off x="2659053" y="610856"/>
            <a:ext cx="9250587" cy="6069344"/>
          </a:xfrm>
          <a:prstGeom prst="roundRect">
            <a:avLst>
              <a:gd name="adj" fmla="val 3352"/>
            </a:avLst>
          </a:prstGeom>
          <a:solidFill>
            <a:schemeClr val="accent1">
              <a:lumMod val="5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129A39C1-FBAA-82AE-CDE2-DEE096BBCA7A}"/>
              </a:ext>
            </a:extLst>
          </p:cNvPr>
          <p:cNvSpPr/>
          <p:nvPr/>
        </p:nvSpPr>
        <p:spPr>
          <a:xfrm>
            <a:off x="5786525" y="349999"/>
            <a:ext cx="2995642" cy="626109"/>
          </a:xfrm>
          <a:prstGeom prst="parallelogram">
            <a:avLst>
              <a:gd name="adj" fmla="val 24401"/>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Em đã học</a:t>
            </a:r>
          </a:p>
        </p:txBody>
      </p:sp>
      <p:sp>
        <p:nvSpPr>
          <p:cNvPr id="10" name="TextBox 9">
            <a:extLst>
              <a:ext uri="{FF2B5EF4-FFF2-40B4-BE49-F238E27FC236}">
                <a16:creationId xmlns:a16="http://schemas.microsoft.com/office/drawing/2014/main" id="{2D7512D0-1D3B-716A-3901-6DE459BF29BC}"/>
              </a:ext>
            </a:extLst>
          </p:cNvPr>
          <p:cNvSpPr txBox="1"/>
          <p:nvPr/>
        </p:nvSpPr>
        <p:spPr>
          <a:xfrm>
            <a:off x="2852591" y="1157532"/>
            <a:ext cx="8863509" cy="5440657"/>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2000">
                <a:solidFill>
                  <a:srgbClr val="FFFF00"/>
                </a:solidFill>
                <a:latin typeface="+mj-lt"/>
              </a:rPr>
              <a:t>1. </a:t>
            </a:r>
            <a:r>
              <a:rPr lang="vi-VN" sz="2000">
                <a:solidFill>
                  <a:srgbClr val="FFFF00"/>
                </a:solidFill>
                <a:latin typeface="+mj-lt"/>
              </a:rPr>
              <a:t>Mã di truyền </a:t>
            </a:r>
            <a:r>
              <a:rPr lang="vi-VN" sz="2000" b="0">
                <a:solidFill>
                  <a:schemeClr val="bg1"/>
                </a:solidFill>
                <a:latin typeface="+mj-lt"/>
              </a:rPr>
              <a:t>là trình tự nucleotide trên gene (DNA) quy định thành phần và trình tự amino acid trên phân tử protein, qua phân tử trung gian mRNA. Mã di truyền là mã bộ ba (codon), từ bốn loại nucleotide khác nhau tạo ra được 64 loại codon.</a:t>
            </a:r>
          </a:p>
          <a:p>
            <a:r>
              <a:rPr lang="en-US" sz="2000">
                <a:solidFill>
                  <a:srgbClr val="FFFF00"/>
                </a:solidFill>
                <a:latin typeface="+mj-lt"/>
              </a:rPr>
              <a:t>2. </a:t>
            </a:r>
            <a:r>
              <a:rPr lang="vi-VN" sz="2000">
                <a:solidFill>
                  <a:srgbClr val="FFFF00"/>
                </a:solidFill>
                <a:latin typeface="+mj-lt"/>
              </a:rPr>
              <a:t>Sự đa dạng của mã di truyền </a:t>
            </a:r>
            <a:r>
              <a:rPr lang="vi-VN" sz="2000" b="0">
                <a:solidFill>
                  <a:schemeClr val="bg1"/>
                </a:solidFill>
                <a:latin typeface="+mj-lt"/>
              </a:rPr>
              <a:t>trên phân tử mRNA tạo nên sự đa dạng về thành phần hoá học và cấu trúc của protein.</a:t>
            </a:r>
          </a:p>
          <a:p>
            <a:r>
              <a:rPr lang="en-US" sz="2000">
                <a:solidFill>
                  <a:srgbClr val="FFFF00"/>
                </a:solidFill>
                <a:latin typeface="+mj-lt"/>
              </a:rPr>
              <a:t>3. </a:t>
            </a:r>
            <a:r>
              <a:rPr lang="vi-VN" sz="2000">
                <a:solidFill>
                  <a:srgbClr val="FFFF00"/>
                </a:solidFill>
                <a:latin typeface="+mj-lt"/>
              </a:rPr>
              <a:t>Dịch mã </a:t>
            </a:r>
            <a:r>
              <a:rPr lang="vi-VN" sz="2000" b="0">
                <a:solidFill>
                  <a:schemeClr val="bg1"/>
                </a:solidFill>
                <a:latin typeface="+mj-lt"/>
              </a:rPr>
              <a:t>là quá trình tổng hợp chuỗi polypeptide (protein) dựa trên trình tự nucleotide trên bản phiên mã của gene (mRNA).</a:t>
            </a:r>
          </a:p>
          <a:p>
            <a:r>
              <a:rPr lang="en-US" sz="2000">
                <a:solidFill>
                  <a:srgbClr val="FFFF00"/>
                </a:solidFill>
                <a:latin typeface="+mj-lt"/>
              </a:rPr>
              <a:t>4. </a:t>
            </a:r>
            <a:r>
              <a:rPr lang="vi-VN" sz="2000">
                <a:solidFill>
                  <a:srgbClr val="FFFF00"/>
                </a:solidFill>
                <a:latin typeface="+mj-lt"/>
              </a:rPr>
              <a:t>Các tính trạng ở sinh vật </a:t>
            </a:r>
            <a:r>
              <a:rPr lang="vi-VN" sz="2000" b="0">
                <a:solidFill>
                  <a:schemeClr val="bg1"/>
                </a:solidFill>
                <a:latin typeface="+mj-lt"/>
              </a:rPr>
              <a:t>đều do gene quy định. Mối quan hệ giữa gene và tính trạng thể hiện qua dòng thông tin: </a:t>
            </a:r>
            <a:endParaRPr lang="en-US" sz="2000" b="0">
              <a:solidFill>
                <a:schemeClr val="bg1"/>
              </a:solidFill>
              <a:latin typeface="+mj-lt"/>
            </a:endParaRPr>
          </a:p>
          <a:p>
            <a:pPr algn="ctr"/>
            <a:r>
              <a:rPr lang="vi-VN" sz="2000">
                <a:solidFill>
                  <a:srgbClr val="00FF99"/>
                </a:solidFill>
                <a:latin typeface="+mj-lt"/>
              </a:rPr>
              <a:t>gene (DNA) → mRNA → protein → tính trạng.</a:t>
            </a:r>
          </a:p>
          <a:p>
            <a:r>
              <a:rPr lang="en-US" sz="2000">
                <a:solidFill>
                  <a:srgbClr val="FFFF00"/>
                </a:solidFill>
                <a:latin typeface="+mj-lt"/>
              </a:rPr>
              <a:t>5. </a:t>
            </a:r>
            <a:r>
              <a:rPr lang="vi-VN" sz="2000" b="0">
                <a:solidFill>
                  <a:schemeClr val="bg1"/>
                </a:solidFill>
                <a:latin typeface="+mj-lt"/>
              </a:rPr>
              <a:t>Mỗi loài và cơ thể sinh vật có một hệ gene riêng, trong đó mỗi gene có thể quy định nhiều loại mRNA và protein khác nhau, do đó quy định các tính trạng khác nhau, tạo nên sự đa dạng về tính trạng của các loài.</a:t>
            </a:r>
            <a:endParaRPr lang="en-US" sz="2000" b="0">
              <a:solidFill>
                <a:schemeClr val="bg1"/>
              </a:solidFill>
              <a:latin typeface="+mj-lt"/>
            </a:endParaRPr>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arn(inVertical)">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arn(inVertical)">
                                      <p:cBhvr>
                                        <p:cTn id="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2050" name="Picture 2" descr="Cánh đồng hoa cẩm tú cầu Đà Lạt: Điểm check-in cực chill">
            <a:extLst>
              <a:ext uri="{FF2B5EF4-FFF2-40B4-BE49-F238E27FC236}">
                <a16:creationId xmlns:a16="http://schemas.microsoft.com/office/drawing/2014/main" id="{73C1287F-2B3E-AEE7-6606-B7963522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0"/>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0"/>
            <a:ext cx="11343046" cy="1677335"/>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501144" y="411460"/>
            <a:ext cx="11035107" cy="1482714"/>
          </a:xfrm>
          <a:prstGeom prst="rect">
            <a:avLst/>
          </a:prstGeom>
          <a:noFill/>
        </p:spPr>
        <p:txBody>
          <a:bodyPr wrap="square">
            <a:spAutoFit/>
          </a:bodyPr>
          <a:lstStyle/>
          <a:p>
            <a:pPr algn="just">
              <a:lnSpc>
                <a:spcPct val="130000"/>
              </a:lnSpc>
            </a:pPr>
            <a:r>
              <a:rPr lang="vi-VN" sz="2400" b="1">
                <a:solidFill>
                  <a:schemeClr val="accent3"/>
                </a:solidFill>
                <a:latin typeface="+mj-lt"/>
                <a:cs typeface="Times New Roman" panose="02020603050405020304" pitchFamily="18" charset="0"/>
              </a:rPr>
              <a:t>Tính trạng của sinh vật do gene quy định, song có thể bị chi phối bởi các yếu tố của môi trường bên trong và bên ngoài cơ thể. </a:t>
            </a:r>
            <a:r>
              <a:rPr lang="vi-VN" sz="2400">
                <a:latin typeface="+mj-lt"/>
                <a:cs typeface="Times New Roman" panose="02020603050405020304" pitchFamily="18" charset="0"/>
              </a:rPr>
              <a:t>Ví dụ: Một cây cẩm tú cầu sẽ có màu hoa khác nhau khi trồng ở những vùng đất có độ pH khác nhau. </a:t>
            </a:r>
            <a:endParaRPr lang="en-US" sz="2400">
              <a:latin typeface="+mj-lt"/>
              <a:cs typeface="Times New Roman" panose="02020603050405020304" pitchFamily="18" charset="0"/>
            </a:endParaRPr>
          </a:p>
        </p:txBody>
      </p:sp>
    </p:spTree>
    <p:extLst>
      <p:ext uri="{BB962C8B-B14F-4D97-AF65-F5344CB8AC3E}">
        <p14:creationId xmlns:p14="http://schemas.microsoft.com/office/powerpoint/2010/main" val="29563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1"/>
            <a:ext cx="11343046" cy="1346356"/>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9D03E2-2DB3-5BAF-FB08-5409CF0F317F}"/>
              </a:ext>
            </a:extLst>
          </p:cNvPr>
          <p:cNvSpPr txBox="1"/>
          <p:nvPr/>
        </p:nvSpPr>
        <p:spPr>
          <a:xfrm>
            <a:off x="601652" y="410016"/>
            <a:ext cx="10797493" cy="1004699"/>
          </a:xfrm>
          <a:prstGeom prst="rect">
            <a:avLst/>
          </a:prstGeom>
          <a:noFill/>
        </p:spPr>
        <p:txBody>
          <a:bodyPr wrap="square">
            <a:spAutoFit/>
          </a:bodyPr>
          <a:lstStyle/>
          <a:p>
            <a:pPr algn="just">
              <a:lnSpc>
                <a:spcPct val="130000"/>
              </a:lnSpc>
            </a:pPr>
            <a:r>
              <a:rPr lang="en-US" sz="2400" b="1">
                <a:solidFill>
                  <a:schemeClr val="accent3"/>
                </a:solidFill>
                <a:latin typeface="+mj-lt"/>
                <a:cs typeface="Times New Roman" panose="02020603050405020304" pitchFamily="18" charset="0"/>
              </a:rPr>
              <a:t>Trong quần thể của loài bọ ngựa có các cá thể có màu lục, tím, nâu, hoặc vàng ngụy trang tốt trong lá cây, cành cây hoặc cỏ khô.</a:t>
            </a:r>
            <a:endParaRPr lang="en-US" sz="2400">
              <a:latin typeface="+mj-lt"/>
              <a:cs typeface="Times New Roman" panose="02020603050405020304" pitchFamily="18" charset="0"/>
            </a:endParaRPr>
          </a:p>
        </p:txBody>
      </p:sp>
      <p:pic>
        <p:nvPicPr>
          <p:cNvPr id="1026" name="Picture 2" descr="Chùm ảnh: Cận cảnh những loài bọ ngựa kỳ lạ nhất quả đất - Redsvn.net">
            <a:extLst>
              <a:ext uri="{FF2B5EF4-FFF2-40B4-BE49-F238E27FC236}">
                <a16:creationId xmlns:a16="http://schemas.microsoft.com/office/drawing/2014/main" id="{D5162B37-CC78-FD72-EC67-ADA2E7663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6" t="4581"/>
          <a:stretch/>
        </p:blipFill>
        <p:spPr bwMode="auto">
          <a:xfrm>
            <a:off x="347810" y="1648360"/>
            <a:ext cx="5940794" cy="5209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giấy Bọ ngựa hoa phong lan - Kit168 Shop mô hình giấy">
            <a:extLst>
              <a:ext uri="{FF2B5EF4-FFF2-40B4-BE49-F238E27FC236}">
                <a16:creationId xmlns:a16="http://schemas.microsoft.com/office/drawing/2014/main" id="{BB3D8B3A-F1D8-8A1A-74AA-25148DFED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4580" r="5392" b="5979"/>
          <a:stretch/>
        </p:blipFill>
        <p:spPr bwMode="auto">
          <a:xfrm>
            <a:off x="6546655" y="1640259"/>
            <a:ext cx="5144201" cy="521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3C46-D2F1-EB25-D661-9D2C9DD9AEA4}"/>
              </a:ext>
            </a:extLst>
          </p:cNvPr>
          <p:cNvSpPr txBox="1"/>
          <p:nvPr/>
        </p:nvSpPr>
        <p:spPr>
          <a:xfrm>
            <a:off x="2271976" y="2328073"/>
            <a:ext cx="7881792" cy="1802801"/>
          </a:xfrm>
          <a:prstGeom prst="rect">
            <a:avLst/>
          </a:prstGeom>
          <a:noFill/>
        </p:spPr>
        <p:txBody>
          <a:bodyPr wrap="square" rtlCol="0">
            <a:spAutoFit/>
          </a:bodyPr>
          <a:lstStyle/>
          <a:p>
            <a:pPr algn="ctr">
              <a:lnSpc>
                <a:spcPct val="130000"/>
              </a:lnSpc>
            </a:pPr>
            <a:r>
              <a:rPr lang="en-US" sz="4000" b="1">
                <a:solidFill>
                  <a:srgbClr val="FF0000"/>
                </a:solidFill>
              </a:rPr>
              <a:t>CÂU HỎI ÔN TẬP</a:t>
            </a:r>
          </a:p>
          <a:p>
            <a:pPr algn="ctr">
              <a:lnSpc>
                <a:spcPct val="130000"/>
              </a:lnSpc>
            </a:pPr>
            <a:r>
              <a:rPr lang="en-US" sz="2400" b="1" i="1"/>
              <a:t>Học sinh chọn một trong các phương án A, B, C hoặc D được xem là chính xác nhất</a:t>
            </a:r>
          </a:p>
        </p:txBody>
      </p:sp>
    </p:spTree>
    <p:extLst>
      <p:ext uri="{BB962C8B-B14F-4D97-AF65-F5344CB8AC3E}">
        <p14:creationId xmlns:p14="http://schemas.microsoft.com/office/powerpoint/2010/main" val="815173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1346356"/>
          </a:xfrm>
          <a:prstGeom prst="round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9" y="970697"/>
            <a:ext cx="10692310" cy="1002582"/>
          </a:xfrm>
          <a:prstGeom prst="rect">
            <a:avLst/>
          </a:prstGeom>
          <a:noFill/>
        </p:spPr>
        <p:txBody>
          <a:bodyPr wrap="square">
            <a:spAutoFit/>
          </a:bodyPr>
          <a:lstStyle/>
          <a:p>
            <a:pPr algn="just">
              <a:lnSpc>
                <a:spcPct val="130000"/>
              </a:lnSpc>
            </a:pPr>
            <a:r>
              <a:rPr lang="en-US" sz="2400"/>
              <a:t>Thành phần nào sau đây </a:t>
            </a:r>
            <a:r>
              <a:rPr lang="en-US" sz="2400" b="1">
                <a:solidFill>
                  <a:srgbClr val="FF0000"/>
                </a:solidFill>
              </a:rPr>
              <a:t>không</a:t>
            </a:r>
            <a:r>
              <a:rPr lang="en-US" sz="2400">
                <a:solidFill>
                  <a:srgbClr val="FF0000"/>
                </a:solidFill>
              </a:rPr>
              <a:t> </a:t>
            </a:r>
            <a:r>
              <a:rPr lang="en-US" sz="2400"/>
              <a:t>tham gia trực tiếp quá trình dịch mã?</a:t>
            </a:r>
          </a:p>
          <a:p>
            <a:pPr lvl="1" algn="just">
              <a:lnSpc>
                <a:spcPct val="130000"/>
              </a:lnSpc>
            </a:pPr>
            <a:r>
              <a:rPr lang="en-US" sz="2400" b="1"/>
              <a:t>A. </a:t>
            </a:r>
            <a:r>
              <a:rPr lang="en-US" sz="2400"/>
              <a:t>mRNA.	</a:t>
            </a:r>
            <a:r>
              <a:rPr lang="en-US" sz="2400" b="1"/>
              <a:t>B. </a:t>
            </a:r>
            <a:r>
              <a:rPr lang="en-US" sz="2400"/>
              <a:t>Ribosome.	</a:t>
            </a:r>
            <a:r>
              <a:rPr lang="en-US" sz="2400" b="1"/>
              <a:t>C. </a:t>
            </a:r>
            <a:r>
              <a:rPr lang="en-US" sz="2400"/>
              <a:t>Amino acid.	</a:t>
            </a:r>
            <a:r>
              <a:rPr lang="en-US" sz="2400" b="1"/>
              <a:t>D. </a:t>
            </a:r>
            <a:r>
              <a:rPr lang="en-US" sz="2400"/>
              <a:t>Gene.</a:t>
            </a:r>
          </a:p>
        </p:txBody>
      </p:sp>
      <p:sp>
        <p:nvSpPr>
          <p:cNvPr id="6" name="Flowchart: Connector 5">
            <a:extLst>
              <a:ext uri="{FF2B5EF4-FFF2-40B4-BE49-F238E27FC236}">
                <a16:creationId xmlns:a16="http://schemas.microsoft.com/office/drawing/2014/main" id="{50ECA583-4415-9969-4D7A-3E3905D43F2E}"/>
              </a:ext>
            </a:extLst>
          </p:cNvPr>
          <p:cNvSpPr/>
          <p:nvPr/>
        </p:nvSpPr>
        <p:spPr>
          <a:xfrm>
            <a:off x="8790582" y="151607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06CE89-489C-1B28-8A81-FC3406F1BC06}"/>
              </a:ext>
            </a:extLst>
          </p:cNvPr>
          <p:cNvSpPr/>
          <p:nvPr/>
        </p:nvSpPr>
        <p:spPr>
          <a:xfrm>
            <a:off x="409517" y="251866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2</a:t>
            </a:r>
          </a:p>
        </p:txBody>
      </p:sp>
      <p:sp>
        <p:nvSpPr>
          <p:cNvPr id="8" name="Rectangle: Rounded Corners 7">
            <a:extLst>
              <a:ext uri="{FF2B5EF4-FFF2-40B4-BE49-F238E27FC236}">
                <a16:creationId xmlns:a16="http://schemas.microsoft.com/office/drawing/2014/main" id="{DA6FC5CF-6D0D-A68E-3817-2416A27B6568}"/>
              </a:ext>
            </a:extLst>
          </p:cNvPr>
          <p:cNvSpPr/>
          <p:nvPr/>
        </p:nvSpPr>
        <p:spPr>
          <a:xfrm>
            <a:off x="409517" y="3096472"/>
            <a:ext cx="11292559" cy="3136033"/>
          </a:xfrm>
          <a:prstGeom prst="roundRect">
            <a:avLst>
              <a:gd name="adj" fmla="val 861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51CFB0-99F5-7263-9C78-63865CEADB73}"/>
              </a:ext>
            </a:extLst>
          </p:cNvPr>
          <p:cNvSpPr txBox="1"/>
          <p:nvPr/>
        </p:nvSpPr>
        <p:spPr>
          <a:xfrm>
            <a:off x="628299" y="3175355"/>
            <a:ext cx="10692310" cy="2923108"/>
          </a:xfrm>
          <a:prstGeom prst="rect">
            <a:avLst/>
          </a:prstGeom>
          <a:noFill/>
        </p:spPr>
        <p:txBody>
          <a:bodyPr wrap="square">
            <a:spAutoFit/>
          </a:bodyPr>
          <a:lstStyle/>
          <a:p>
            <a:pPr algn="just">
              <a:lnSpc>
                <a:spcPct val="130000"/>
              </a:lnSpc>
            </a:pPr>
            <a:r>
              <a:rPr lang="en-US" sz="2400"/>
              <a:t>Quá trình phiên mã và dịch mã có điểm nào giống nhau?</a:t>
            </a:r>
          </a:p>
          <a:p>
            <a:pPr lvl="1" algn="just">
              <a:lnSpc>
                <a:spcPct val="130000"/>
              </a:lnSpc>
            </a:pPr>
            <a:r>
              <a:rPr lang="en-US" sz="2400" b="1"/>
              <a:t>A. </a:t>
            </a:r>
            <a:r>
              <a:rPr lang="en-US" sz="2400"/>
              <a:t>Đều sử dụng mạch DNA có chiều 3’ – 5’ làm khuôn.</a:t>
            </a:r>
          </a:p>
          <a:p>
            <a:pPr lvl="1" algn="just">
              <a:lnSpc>
                <a:spcPct val="130000"/>
              </a:lnSpc>
            </a:pPr>
            <a:r>
              <a:rPr lang="en-US" sz="2400" b="1"/>
              <a:t>B. </a:t>
            </a:r>
            <a:r>
              <a:rPr lang="en-US" sz="2400"/>
              <a:t>Đều diễn ra theo nguyên tắc bổ sung (A – U, G – C).</a:t>
            </a:r>
          </a:p>
          <a:p>
            <a:pPr lvl="1" algn="just">
              <a:lnSpc>
                <a:spcPct val="130000"/>
              </a:lnSpc>
            </a:pPr>
            <a:r>
              <a:rPr lang="en-US" sz="2400" b="1"/>
              <a:t>C. </a:t>
            </a:r>
            <a:r>
              <a:rPr lang="en-US" sz="2400"/>
              <a:t>Đều diễn ra theo nguyên tắc bổ sung (A – T, G – C) và nguyên tắc bán bảo tồn.</a:t>
            </a:r>
          </a:p>
          <a:p>
            <a:pPr lvl="1" algn="just">
              <a:lnSpc>
                <a:spcPct val="130000"/>
              </a:lnSpc>
            </a:pPr>
            <a:r>
              <a:rPr lang="en-US" sz="2400" b="1"/>
              <a:t>D. </a:t>
            </a:r>
            <a:r>
              <a:rPr lang="en-US" sz="2400"/>
              <a:t>Đều diễn ra ở tế bào chất.</a:t>
            </a:r>
          </a:p>
        </p:txBody>
      </p:sp>
      <p:sp>
        <p:nvSpPr>
          <p:cNvPr id="12" name="Flowchart: Connector 11">
            <a:extLst>
              <a:ext uri="{FF2B5EF4-FFF2-40B4-BE49-F238E27FC236}">
                <a16:creationId xmlns:a16="http://schemas.microsoft.com/office/drawing/2014/main" id="{30B34933-5008-8015-596B-30447D9BA0C3}"/>
              </a:ext>
            </a:extLst>
          </p:cNvPr>
          <p:cNvSpPr/>
          <p:nvPr/>
        </p:nvSpPr>
        <p:spPr>
          <a:xfrm>
            <a:off x="1032742" y="417970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264841"/>
            <a:ext cx="5344830" cy="5474090"/>
          </a:xfrm>
        </p:spPr>
        <p:txBody>
          <a:bodyPr vert="horz" lIns="91440" tIns="45720" rIns="91440" bIns="45720" rtlCol="0">
            <a:noAutofit/>
          </a:bodyPr>
          <a:lstStyle/>
          <a:p>
            <a:pPr algn="just">
              <a:lnSpc>
                <a:spcPct val="130000"/>
              </a:lnSpc>
              <a:spcAft>
                <a:spcPts val="0"/>
              </a:spcAft>
            </a:pPr>
            <a:r>
              <a:rPr lang="vi-VN" sz="2200" dirty="0"/>
              <a:t>Trong tổng số </a:t>
            </a:r>
            <a:r>
              <a:rPr lang="vi-VN" sz="2200" b="1" dirty="0">
                <a:solidFill>
                  <a:srgbClr val="FFFF00"/>
                </a:solidFill>
              </a:rPr>
              <a:t>64 codon </a:t>
            </a:r>
            <a:r>
              <a:rPr lang="vi-VN" sz="2200" dirty="0"/>
              <a:t>được hình thành</a:t>
            </a:r>
            <a:r>
              <a:rPr lang="en-US" sz="2200" dirty="0"/>
              <a:t> </a:t>
            </a:r>
            <a:r>
              <a:rPr lang="vi-VN" sz="2200" dirty="0"/>
              <a:t>từ 4 loại </a:t>
            </a:r>
            <a:r>
              <a:rPr lang="vi-VN" sz="2200" dirty="0" smtClean="0"/>
              <a:t>nucleotide </a:t>
            </a:r>
            <a:r>
              <a:rPr lang="vi-VN" sz="2200" dirty="0"/>
              <a:t>(A, U, G, C), có 61 codon quy định tương ứng 20 loại amino acid</a:t>
            </a:r>
            <a:r>
              <a:rPr lang="en-US" sz="2200" dirty="0"/>
              <a:t>.</a:t>
            </a:r>
          </a:p>
          <a:p>
            <a:pPr algn="just">
              <a:lnSpc>
                <a:spcPct val="130000"/>
              </a:lnSpc>
              <a:spcAft>
                <a:spcPts val="0"/>
              </a:spcAft>
            </a:pPr>
            <a:r>
              <a:rPr lang="vi-VN" sz="2200" b="1" dirty="0">
                <a:solidFill>
                  <a:srgbClr val="99FF33"/>
                </a:solidFill>
              </a:rPr>
              <a:t>3 codon </a:t>
            </a:r>
            <a:r>
              <a:rPr lang="vi-VN" sz="2200" dirty="0">
                <a:solidFill>
                  <a:srgbClr val="FFFF00"/>
                </a:solidFill>
              </a:rPr>
              <a:t>(UAA, UAG và UGA) </a:t>
            </a:r>
            <a:r>
              <a:rPr lang="vi-VN" sz="2200" dirty="0"/>
              <a:t>không mã hoá amino acid mà có vai trò kết thúc tổng hợp protein, được gọi là các codon kết thúc; </a:t>
            </a:r>
            <a:endParaRPr lang="en-US" sz="2200" dirty="0"/>
          </a:p>
          <a:p>
            <a:pPr algn="just">
              <a:lnSpc>
                <a:spcPct val="130000"/>
              </a:lnSpc>
              <a:spcAft>
                <a:spcPts val="0"/>
              </a:spcAft>
            </a:pPr>
            <a:r>
              <a:rPr lang="vi-VN" sz="2200" b="1" dirty="0">
                <a:solidFill>
                  <a:srgbClr val="FFC000"/>
                </a:solidFill>
              </a:rPr>
              <a:t>AUG </a:t>
            </a:r>
            <a:r>
              <a:rPr lang="vi-VN" sz="2200" dirty="0"/>
              <a:t>vừa là </a:t>
            </a:r>
            <a:r>
              <a:rPr lang="vi-VN" sz="2200" dirty="0">
                <a:solidFill>
                  <a:srgbClr val="FF66CC"/>
                </a:solidFill>
              </a:rPr>
              <a:t>codon mở đầu </a:t>
            </a:r>
            <a:r>
              <a:rPr lang="vi-VN" sz="2200" dirty="0"/>
              <a:t>quá trình tổng hợp protein, vừa là codon </a:t>
            </a:r>
            <a:r>
              <a:rPr lang="vi-VN" sz="2200" dirty="0">
                <a:solidFill>
                  <a:srgbClr val="FFFF00"/>
                </a:solidFill>
              </a:rPr>
              <a:t>mã hoá amino acid methionine</a:t>
            </a:r>
            <a:r>
              <a:rPr lang="en-US" sz="2200" dirty="0">
                <a:solidFill>
                  <a:srgbClr val="FFFF00"/>
                </a:solidFill>
              </a:rPr>
              <a:t>.</a:t>
            </a:r>
            <a:r>
              <a:rPr lang="vi-VN" sz="2200" dirty="0">
                <a:solidFill>
                  <a:srgbClr val="FFFF00"/>
                </a:solidFill>
              </a:rPr>
              <a:t> </a:t>
            </a:r>
            <a:endParaRPr lang="en-US" sz="2200" dirty="0">
              <a:solidFill>
                <a:srgbClr val="FFFF00"/>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074" name="Picture 2" descr="DNA and RNA codon tables - Wikipedia">
            <a:extLst>
              <a:ext uri="{FF2B5EF4-FFF2-40B4-BE49-F238E27FC236}">
                <a16:creationId xmlns:a16="http://schemas.microsoft.com/office/drawing/2014/main" id="{1C9B2E7E-6563-615F-302F-B2AA604A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05" y="92562"/>
            <a:ext cx="6774822" cy="667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3</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4"/>
            <a:ext cx="11292559" cy="1506110"/>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002582"/>
          </a:xfrm>
          <a:prstGeom prst="rect">
            <a:avLst/>
          </a:prstGeom>
          <a:noFill/>
        </p:spPr>
        <p:txBody>
          <a:bodyPr wrap="square">
            <a:spAutoFit/>
          </a:bodyPr>
          <a:lstStyle/>
          <a:p>
            <a:pPr>
              <a:lnSpc>
                <a:spcPct val="130000"/>
              </a:lnSpc>
            </a:pPr>
            <a:r>
              <a:rPr lang="vi-VN" sz="2400"/>
              <a:t>Phân tử nào sau đây được dùng làm khuôn cho quá trình dịch mã?</a:t>
            </a:r>
          </a:p>
          <a:p>
            <a:pPr lvl="1">
              <a:lnSpc>
                <a:spcPct val="130000"/>
              </a:lnSpc>
            </a:pPr>
            <a:r>
              <a:rPr lang="vi-VN" sz="2400" b="1"/>
              <a:t>A. </a:t>
            </a:r>
            <a:r>
              <a:rPr lang="vi-VN" sz="2400"/>
              <a:t>rRNA.</a:t>
            </a:r>
            <a:r>
              <a:rPr lang="en-US" sz="2400"/>
              <a:t>		</a:t>
            </a:r>
            <a:r>
              <a:rPr lang="vi-VN" sz="2400" b="1"/>
              <a:t>B. </a:t>
            </a:r>
            <a:r>
              <a:rPr lang="vi-VN" sz="2400"/>
              <a:t>mRNA.</a:t>
            </a:r>
            <a:r>
              <a:rPr lang="en-US" sz="2400"/>
              <a:t>		</a:t>
            </a:r>
            <a:r>
              <a:rPr lang="vi-VN" sz="2400" b="1"/>
              <a:t>C. </a:t>
            </a:r>
            <a:r>
              <a:rPr lang="vi-VN" sz="2400"/>
              <a:t>tRNA.</a:t>
            </a:r>
            <a:r>
              <a:rPr lang="en-US" sz="2400"/>
              <a:t>		</a:t>
            </a:r>
            <a:r>
              <a:rPr lang="vi-VN" sz="2400" b="1"/>
              <a:t>D. </a:t>
            </a:r>
            <a:r>
              <a:rPr lang="vi-VN" sz="2400"/>
              <a:t>Gene.</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302504" y="1549674"/>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2641249"/>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4</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3219062"/>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3338590"/>
            <a:ext cx="10979339" cy="1002582"/>
          </a:xfrm>
          <a:prstGeom prst="rect">
            <a:avLst/>
          </a:prstGeom>
          <a:noFill/>
        </p:spPr>
        <p:txBody>
          <a:bodyPr wrap="square">
            <a:spAutoFit/>
          </a:bodyPr>
          <a:lstStyle/>
          <a:p>
            <a:pPr>
              <a:lnSpc>
                <a:spcPct val="130000"/>
              </a:lnSpc>
            </a:pPr>
            <a:r>
              <a:rPr lang="vi-VN" sz="2400"/>
              <a:t>Phân tử nào sau đây mang bộ ba đối mã?</a:t>
            </a:r>
          </a:p>
          <a:p>
            <a:pPr lvl="1">
              <a:lnSpc>
                <a:spcPct val="130000"/>
              </a:lnSpc>
            </a:pPr>
            <a:r>
              <a:rPr lang="vi-VN" sz="2400" b="1"/>
              <a:t>A. </a:t>
            </a:r>
            <a:r>
              <a:rPr lang="vi-VN" sz="2400"/>
              <a:t>mRNA.</a:t>
            </a:r>
            <a:r>
              <a:rPr lang="en-US" sz="2400"/>
              <a:t>	</a:t>
            </a:r>
            <a:r>
              <a:rPr lang="vi-VN" sz="2400" b="1"/>
              <a:t>B. </a:t>
            </a:r>
            <a:r>
              <a:rPr lang="vi-VN" sz="2400"/>
              <a:t>DNA.</a:t>
            </a:r>
            <a:r>
              <a:rPr lang="en-US" sz="2400"/>
              <a:t>		</a:t>
            </a:r>
            <a:r>
              <a:rPr lang="vi-VN" sz="2400" b="1"/>
              <a:t>C. </a:t>
            </a:r>
            <a:r>
              <a:rPr lang="vi-VN" sz="2400"/>
              <a:t>tRNA.</a:t>
            </a:r>
            <a:r>
              <a:rPr lang="en-US" sz="2400"/>
              <a:t>		</a:t>
            </a:r>
            <a:r>
              <a:rPr lang="vi-VN" sz="2400" b="1"/>
              <a:t>D. </a:t>
            </a:r>
            <a:r>
              <a:rPr lang="vi-VN" sz="2400"/>
              <a:t>rRNA.</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6055796" y="388397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931743-2BE8-27ED-8362-6CFA6CCEEB3F}"/>
              </a:ext>
            </a:extLst>
          </p:cNvPr>
          <p:cNvSpPr/>
          <p:nvPr/>
        </p:nvSpPr>
        <p:spPr>
          <a:xfrm>
            <a:off x="409517" y="479647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5</a:t>
            </a:r>
          </a:p>
        </p:txBody>
      </p:sp>
      <p:sp>
        <p:nvSpPr>
          <p:cNvPr id="8" name="Rectangle: Rounded Corners 7">
            <a:extLst>
              <a:ext uri="{FF2B5EF4-FFF2-40B4-BE49-F238E27FC236}">
                <a16:creationId xmlns:a16="http://schemas.microsoft.com/office/drawing/2014/main" id="{04694E06-523B-845A-F8F0-A33C9DE0B22C}"/>
              </a:ext>
            </a:extLst>
          </p:cNvPr>
          <p:cNvSpPr/>
          <p:nvPr/>
        </p:nvSpPr>
        <p:spPr>
          <a:xfrm>
            <a:off x="409517" y="5374284"/>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FD48D5-8552-B408-383C-41FF46731024}"/>
              </a:ext>
            </a:extLst>
          </p:cNvPr>
          <p:cNvSpPr txBox="1"/>
          <p:nvPr/>
        </p:nvSpPr>
        <p:spPr>
          <a:xfrm>
            <a:off x="628298" y="5493812"/>
            <a:ext cx="10979339" cy="1002582"/>
          </a:xfrm>
          <a:prstGeom prst="rect">
            <a:avLst/>
          </a:prstGeom>
          <a:noFill/>
        </p:spPr>
        <p:txBody>
          <a:bodyPr wrap="square">
            <a:spAutoFit/>
          </a:bodyPr>
          <a:lstStyle/>
          <a:p>
            <a:pPr>
              <a:lnSpc>
                <a:spcPct val="130000"/>
              </a:lnSpc>
            </a:pPr>
            <a:r>
              <a:rPr lang="vi-VN" sz="2400"/>
              <a:t>Đối mã đặc hiệu trên phân tử tARN được gọi là</a:t>
            </a:r>
          </a:p>
          <a:p>
            <a:pPr lvl="1">
              <a:lnSpc>
                <a:spcPct val="130000"/>
              </a:lnSpc>
            </a:pPr>
            <a:r>
              <a:rPr lang="vi-VN" sz="2400" b="1"/>
              <a:t>A. </a:t>
            </a:r>
            <a:r>
              <a:rPr lang="vi-VN" sz="2400"/>
              <a:t>codon.</a:t>
            </a:r>
            <a:r>
              <a:rPr lang="en-US" sz="2400"/>
              <a:t>		</a:t>
            </a:r>
            <a:r>
              <a:rPr lang="vi-VN" sz="2400" b="1"/>
              <a:t>B. </a:t>
            </a:r>
            <a:r>
              <a:rPr lang="vi-VN" sz="2400"/>
              <a:t>amino acid.</a:t>
            </a:r>
            <a:r>
              <a:rPr lang="en-US" sz="2400"/>
              <a:t>	</a:t>
            </a:r>
            <a:r>
              <a:rPr lang="vi-VN" sz="2400" b="1"/>
              <a:t>C. </a:t>
            </a:r>
            <a:r>
              <a:rPr lang="vi-VN" sz="2400"/>
              <a:t>anticodon.</a:t>
            </a:r>
            <a:r>
              <a:rPr lang="en-US" sz="2400"/>
              <a:t>		</a:t>
            </a:r>
            <a:r>
              <a:rPr lang="vi-VN" sz="2400" b="1"/>
              <a:t>D. </a:t>
            </a:r>
            <a:r>
              <a:rPr lang="vi-VN" sz="2400"/>
              <a:t>triplet.</a:t>
            </a:r>
            <a:endParaRPr lang="en-US" sz="2400"/>
          </a:p>
        </p:txBody>
      </p:sp>
      <p:sp>
        <p:nvSpPr>
          <p:cNvPr id="12" name="Flowchart: Connector 11">
            <a:extLst>
              <a:ext uri="{FF2B5EF4-FFF2-40B4-BE49-F238E27FC236}">
                <a16:creationId xmlns:a16="http://schemas.microsoft.com/office/drawing/2014/main" id="{B07C63F3-1511-390E-42EA-EFD7E05484BA}"/>
              </a:ext>
            </a:extLst>
          </p:cNvPr>
          <p:cNvSpPr/>
          <p:nvPr/>
        </p:nvSpPr>
        <p:spPr>
          <a:xfrm>
            <a:off x="6055796" y="6047707"/>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4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P spid="7" grpId="0" animBg="1"/>
      <p:bldP spid="8" grpId="0" animBg="1"/>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6</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2338971"/>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962845"/>
          </a:xfrm>
          <a:prstGeom prst="rect">
            <a:avLst/>
          </a:prstGeom>
          <a:noFill/>
        </p:spPr>
        <p:txBody>
          <a:bodyPr wrap="square">
            <a:spAutoFit/>
          </a:bodyPr>
          <a:lstStyle/>
          <a:p>
            <a:pPr>
              <a:lnSpc>
                <a:spcPct val="130000"/>
              </a:lnSpc>
            </a:pPr>
            <a:r>
              <a:rPr lang="vi-VN" sz="2400"/>
              <a:t>Ở tế bào nhân thực, quá trình dịch mã được bắt đầu bằng bộ ba nào trên mRNA và amino acid nào </a:t>
            </a:r>
            <a:r>
              <a:rPr lang="en-US" sz="2400"/>
              <a:t>mở</a:t>
            </a:r>
            <a:r>
              <a:rPr lang="vi-VN" sz="2400"/>
              <a:t> đầu chuỗi polypeptide?</a:t>
            </a:r>
          </a:p>
          <a:p>
            <a:pPr lvl="1" algn="just">
              <a:lnSpc>
                <a:spcPct val="130000"/>
              </a:lnSpc>
            </a:pPr>
            <a:r>
              <a:rPr lang="vi-VN" sz="2400" b="1"/>
              <a:t>A. </a:t>
            </a:r>
            <a:r>
              <a:rPr lang="vi-VN" sz="2400"/>
              <a:t>AGU và formyl-Met.</a:t>
            </a:r>
            <a:r>
              <a:rPr lang="en-US" sz="2400"/>
              <a:t>		</a:t>
            </a:r>
            <a:r>
              <a:rPr lang="vi-VN" sz="2400" b="1"/>
              <a:t>B. </a:t>
            </a:r>
            <a:r>
              <a:rPr lang="vi-VN" sz="2400"/>
              <a:t>AUG và formyl-Met.</a:t>
            </a:r>
          </a:p>
          <a:p>
            <a:pPr lvl="1" algn="just">
              <a:lnSpc>
                <a:spcPct val="130000"/>
              </a:lnSpc>
            </a:pPr>
            <a:r>
              <a:rPr lang="vi-VN" sz="2400" b="1"/>
              <a:t>C. </a:t>
            </a:r>
            <a:r>
              <a:rPr lang="vi-VN" sz="2400"/>
              <a:t>AUG và amino acid Met.</a:t>
            </a:r>
            <a:r>
              <a:rPr lang="en-US" sz="2400"/>
              <a:t>	</a:t>
            </a:r>
            <a:r>
              <a:rPr lang="vi-VN" sz="2400" b="1"/>
              <a:t>D. </a:t>
            </a:r>
            <a:r>
              <a:rPr lang="vi-VN" sz="2400"/>
              <a:t>AGU và amino acid Met.</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247634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3429000"/>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7</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4006813"/>
            <a:ext cx="11292559" cy="1776622"/>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4126341"/>
            <a:ext cx="10979339" cy="1482714"/>
          </a:xfrm>
          <a:prstGeom prst="rect">
            <a:avLst/>
          </a:prstGeom>
          <a:noFill/>
        </p:spPr>
        <p:txBody>
          <a:bodyPr wrap="square">
            <a:spAutoFit/>
          </a:bodyPr>
          <a:lstStyle/>
          <a:p>
            <a:pPr>
              <a:lnSpc>
                <a:spcPct val="130000"/>
              </a:lnSpc>
            </a:pPr>
            <a:r>
              <a:rPr lang="vi-VN" sz="2400"/>
              <a:t>Trong quá trình dịch mã, bộ ba mã sao 3’AUC’ của mRNA khớp bổ sung với bộ ba đối mã nào sau đây?</a:t>
            </a:r>
          </a:p>
          <a:p>
            <a:pPr lvl="1">
              <a:lnSpc>
                <a:spcPct val="130000"/>
              </a:lnSpc>
            </a:pPr>
            <a:r>
              <a:rPr lang="vi-VN" sz="2400" b="1"/>
              <a:t>A. </a:t>
            </a:r>
            <a:r>
              <a:rPr lang="vi-VN" sz="2400"/>
              <a:t>5’UAG3’.</a:t>
            </a:r>
            <a:r>
              <a:rPr lang="en-US" sz="2400"/>
              <a:t>	</a:t>
            </a:r>
            <a:r>
              <a:rPr lang="vi-VN" sz="2400" b="1"/>
              <a:t>B. </a:t>
            </a:r>
            <a:r>
              <a:rPr lang="vi-VN" sz="2400"/>
              <a:t>3’AUG5’.</a:t>
            </a:r>
            <a:r>
              <a:rPr lang="en-US" sz="2400"/>
              <a:t>		</a:t>
            </a:r>
            <a:r>
              <a:rPr lang="vi-VN" sz="2400" b="1"/>
              <a:t>C. </a:t>
            </a:r>
            <a:r>
              <a:rPr lang="vi-VN" sz="2400"/>
              <a:t>3’UAG5’.</a:t>
            </a:r>
            <a:r>
              <a:rPr lang="en-US" sz="2400"/>
              <a:t>		</a:t>
            </a:r>
            <a:r>
              <a:rPr lang="vi-VN" sz="2400" b="1"/>
              <a:t>D. </a:t>
            </a:r>
            <a:r>
              <a:rPr lang="vi-VN" sz="2400"/>
              <a:t>3’UAC5’.</a:t>
            </a:r>
            <a:endParaRPr lang="en-US" sz="2400"/>
          </a:p>
        </p:txBody>
      </p:sp>
      <p:sp>
        <p:nvSpPr>
          <p:cNvPr id="13" name="Flowchart: Connector 12">
            <a:extLst>
              <a:ext uri="{FF2B5EF4-FFF2-40B4-BE49-F238E27FC236}">
                <a16:creationId xmlns:a16="http://schemas.microsoft.com/office/drawing/2014/main" id="{082B1EE3-E3CE-6DB9-E992-86F71D8E7960}"/>
              </a:ext>
            </a:extLst>
          </p:cNvPr>
          <p:cNvSpPr/>
          <p:nvPr/>
        </p:nvSpPr>
        <p:spPr>
          <a:xfrm>
            <a:off x="1032518" y="5151855"/>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1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8</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3829967"/>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403239"/>
          </a:xfrm>
          <a:prstGeom prst="rect">
            <a:avLst/>
          </a:prstGeom>
          <a:noFill/>
        </p:spPr>
        <p:txBody>
          <a:bodyPr wrap="square">
            <a:spAutoFit/>
          </a:bodyPr>
          <a:lstStyle/>
          <a:p>
            <a:pPr algn="just">
              <a:lnSpc>
                <a:spcPct val="130000"/>
              </a:lnSpc>
            </a:pPr>
            <a:r>
              <a:rPr lang="vi-VN" sz="2400"/>
              <a:t>Khi nói về dịch mã ở sinh vật nhân thực, nhận định nào là </a:t>
            </a:r>
            <a:r>
              <a:rPr lang="vi-VN" sz="2400" b="1"/>
              <a:t>không</a:t>
            </a:r>
            <a:r>
              <a:rPr lang="vi-VN" sz="2400"/>
              <a:t> đúng?</a:t>
            </a:r>
          </a:p>
          <a:p>
            <a:pPr lvl="1" algn="just">
              <a:lnSpc>
                <a:spcPct val="130000"/>
              </a:lnSpc>
            </a:pPr>
            <a:r>
              <a:rPr lang="vi-VN" sz="2400" b="1"/>
              <a:t>A. </a:t>
            </a:r>
            <a:r>
              <a:rPr lang="vi-VN" sz="2400"/>
              <a:t>Trong cùng một thời điểm có thể có nhiều ribosome tham gia dịch mã trên một phân tử mRNA.</a:t>
            </a:r>
          </a:p>
          <a:p>
            <a:pPr lvl="1" algn="just">
              <a:lnSpc>
                <a:spcPct val="130000"/>
              </a:lnSpc>
            </a:pPr>
            <a:r>
              <a:rPr lang="vi-VN" sz="2400" b="1"/>
              <a:t>B. </a:t>
            </a:r>
            <a:r>
              <a:rPr lang="vi-VN" sz="2400"/>
              <a:t>Amino acid mở đầu trong quá trình dịch mã là metionine.</a:t>
            </a:r>
          </a:p>
          <a:p>
            <a:pPr lvl="1" algn="just">
              <a:lnSpc>
                <a:spcPct val="130000"/>
              </a:lnSpc>
            </a:pPr>
            <a:r>
              <a:rPr lang="vi-VN" sz="2400" b="1"/>
              <a:t>C. </a:t>
            </a:r>
            <a:r>
              <a:rPr lang="vi-VN" sz="2400"/>
              <a:t>Khi dịch mã, ribosome dịch chuyển theo chiều 5’→ 3’ trên phân tử mRNA.</a:t>
            </a:r>
          </a:p>
          <a:p>
            <a:pPr lvl="1" algn="just">
              <a:lnSpc>
                <a:spcPct val="130000"/>
              </a:lnSpc>
            </a:pPr>
            <a:r>
              <a:rPr lang="vi-VN" sz="2400" b="1"/>
              <a:t>D. </a:t>
            </a:r>
            <a:r>
              <a:rPr lang="vi-VN" sz="2400"/>
              <a:t>Khi dịch mã, ribosome dịch chuyển theo chiều 3’→ 5’ trên phân tử mRNA</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39167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BB0ACC-DFB5-6D31-C5ED-54D5195E44B2}"/>
              </a:ext>
            </a:extLst>
          </p:cNvPr>
          <p:cNvSpPr/>
          <p:nvPr/>
        </p:nvSpPr>
        <p:spPr>
          <a:xfrm>
            <a:off x="409517" y="4856246"/>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9</a:t>
            </a:r>
          </a:p>
        </p:txBody>
      </p:sp>
      <p:sp>
        <p:nvSpPr>
          <p:cNvPr id="8" name="Rectangle: Rounded Corners 7">
            <a:extLst>
              <a:ext uri="{FF2B5EF4-FFF2-40B4-BE49-F238E27FC236}">
                <a16:creationId xmlns:a16="http://schemas.microsoft.com/office/drawing/2014/main" id="{BCC19688-CE9E-4D6D-753D-50AC9D81FFDF}"/>
              </a:ext>
            </a:extLst>
          </p:cNvPr>
          <p:cNvSpPr/>
          <p:nvPr/>
        </p:nvSpPr>
        <p:spPr>
          <a:xfrm>
            <a:off x="409517" y="5434059"/>
            <a:ext cx="11292559" cy="1149060"/>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2D6E16-8F1B-15F1-0FE0-AF65E81D6900}"/>
              </a:ext>
            </a:extLst>
          </p:cNvPr>
          <p:cNvSpPr txBox="1"/>
          <p:nvPr/>
        </p:nvSpPr>
        <p:spPr>
          <a:xfrm>
            <a:off x="628298" y="5434059"/>
            <a:ext cx="10752196" cy="1002582"/>
          </a:xfrm>
          <a:prstGeom prst="rect">
            <a:avLst/>
          </a:prstGeom>
          <a:noFill/>
        </p:spPr>
        <p:txBody>
          <a:bodyPr wrap="square">
            <a:spAutoFit/>
          </a:bodyPr>
          <a:lstStyle>
            <a:defPPr>
              <a:defRPr lang="en-US"/>
            </a:defPPr>
            <a:lvl1pPr algn="just">
              <a:lnSpc>
                <a:spcPct val="130000"/>
              </a:lnSpc>
              <a:defRPr sz="2400"/>
            </a:lvl1pPr>
            <a:lvl2pPr lvl="1" algn="just">
              <a:lnSpc>
                <a:spcPct val="130000"/>
              </a:lnSpc>
              <a:defRPr sz="2400" b="1"/>
            </a:lvl2pPr>
          </a:lstStyle>
          <a:p>
            <a:r>
              <a:rPr lang="en-US"/>
              <a:t>Từ 4 loại nucleotide, có thể tạo ra bao nhiêu loại codon?</a:t>
            </a:r>
          </a:p>
          <a:p>
            <a:pPr lvl="1"/>
            <a:r>
              <a:rPr lang="en-US"/>
              <a:t>A. </a:t>
            </a:r>
            <a:r>
              <a:rPr lang="en-US" b="0"/>
              <a:t>4.		</a:t>
            </a:r>
            <a:r>
              <a:rPr lang="en-US"/>
              <a:t>B. </a:t>
            </a:r>
            <a:r>
              <a:rPr lang="en-US" b="0"/>
              <a:t>8.		</a:t>
            </a:r>
            <a:r>
              <a:rPr lang="en-US"/>
              <a:t>C. </a:t>
            </a:r>
            <a:r>
              <a:rPr lang="en-US" b="0"/>
              <a:t>32.			</a:t>
            </a:r>
            <a:r>
              <a:rPr lang="en-US"/>
              <a:t>D. </a:t>
            </a:r>
            <a:r>
              <a:rPr lang="en-US" b="0"/>
              <a:t>64.</a:t>
            </a:r>
          </a:p>
        </p:txBody>
      </p:sp>
      <p:sp>
        <p:nvSpPr>
          <p:cNvPr id="14" name="Flowchart: Connector 13">
            <a:extLst>
              <a:ext uri="{FF2B5EF4-FFF2-40B4-BE49-F238E27FC236}">
                <a16:creationId xmlns:a16="http://schemas.microsoft.com/office/drawing/2014/main" id="{960561E7-E5E7-BDC5-886A-8C5FC7666942}"/>
              </a:ext>
            </a:extLst>
          </p:cNvPr>
          <p:cNvSpPr/>
          <p:nvPr/>
        </p:nvSpPr>
        <p:spPr>
          <a:xfrm>
            <a:off x="7928375" y="59636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3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10</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179419"/>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883371"/>
          </a:xfrm>
          <a:prstGeom prst="rect">
            <a:avLst/>
          </a:prstGeom>
          <a:noFill/>
        </p:spPr>
        <p:txBody>
          <a:bodyPr wrap="square">
            <a:spAutoFit/>
          </a:bodyPr>
          <a:lstStyle/>
          <a:p>
            <a:pPr algn="just">
              <a:lnSpc>
                <a:spcPct val="130000"/>
              </a:lnSpc>
            </a:pPr>
            <a:r>
              <a:rPr lang="vi-VN" sz="2400"/>
              <a:t>Khi nói về mối quan hệ giữa phiên mã và dịch mã, một học sinh đưa ra các nhận định sau, có bao nhiêu nhận định chính xác?</a:t>
            </a:r>
          </a:p>
          <a:p>
            <a:pPr algn="just">
              <a:lnSpc>
                <a:spcPct val="130000"/>
              </a:lnSpc>
            </a:pPr>
            <a:r>
              <a:rPr lang="en-US" sz="2400"/>
              <a:t>(1) </a:t>
            </a:r>
            <a:r>
              <a:rPr lang="vi-VN" sz="2400"/>
              <a:t>Mã mở đầu trên mRNA có tên là 5’AUG 3’.</a:t>
            </a:r>
          </a:p>
          <a:p>
            <a:pPr algn="just">
              <a:lnSpc>
                <a:spcPct val="130000"/>
              </a:lnSpc>
            </a:pPr>
            <a:r>
              <a:rPr lang="en-US" sz="2400"/>
              <a:t>(2) </a:t>
            </a:r>
            <a:r>
              <a:rPr lang="vi-VN" sz="2400"/>
              <a:t>Mã mở đầu trên mạch bổ sung có tên là 5’ATG 3’.</a:t>
            </a:r>
          </a:p>
          <a:p>
            <a:pPr algn="just">
              <a:lnSpc>
                <a:spcPct val="130000"/>
              </a:lnSpc>
            </a:pPr>
            <a:r>
              <a:rPr lang="en-US" sz="2400"/>
              <a:t>(3) </a:t>
            </a:r>
            <a:r>
              <a:rPr lang="vi-VN" sz="2400"/>
              <a:t>Mã kết thúc trên mRNA có thể là 5’UAG 3’ hoặc 5’UGA 3’ hoặc 3’UAA 5’</a:t>
            </a:r>
          </a:p>
          <a:p>
            <a:pPr algn="just">
              <a:lnSpc>
                <a:spcPct val="130000"/>
              </a:lnSpc>
            </a:pPr>
            <a:r>
              <a:rPr lang="en-US" sz="2400"/>
              <a:t>(4) </a:t>
            </a:r>
            <a:r>
              <a:rPr lang="vi-VN" sz="2400"/>
              <a:t>Anticondon mang amino acid formyl metionyl ở nhân thực có tên là 3’UAC 5’</a:t>
            </a:r>
          </a:p>
          <a:p>
            <a:pPr algn="just">
              <a:lnSpc>
                <a:spcPct val="130000"/>
              </a:lnSpc>
            </a:pPr>
            <a:r>
              <a:rPr lang="en-US" sz="2400"/>
              <a:t>(5) </a:t>
            </a:r>
            <a:r>
              <a:rPr lang="vi-VN" sz="2400"/>
              <a:t>Codon mở đầu mã hóa cho amino acid ở nhân sơ có tên là 5’AUG 3’.</a:t>
            </a:r>
          </a:p>
          <a:p>
            <a:pPr lvl="1" algn="just">
              <a:lnSpc>
                <a:spcPct val="130000"/>
              </a:lnSpc>
            </a:pPr>
            <a:r>
              <a:rPr lang="vi-VN" sz="2400" b="1"/>
              <a:t>A. </a:t>
            </a:r>
            <a:r>
              <a:rPr lang="vi-VN" sz="2400"/>
              <a:t>2.</a:t>
            </a:r>
            <a:r>
              <a:rPr lang="en-US" sz="2400"/>
              <a:t>		</a:t>
            </a:r>
            <a:r>
              <a:rPr lang="vi-VN" sz="2400" b="1"/>
              <a:t>B. </a:t>
            </a:r>
            <a:r>
              <a:rPr lang="vi-VN" sz="2400"/>
              <a:t>3.</a:t>
            </a:r>
            <a:r>
              <a:rPr lang="en-US" sz="2400"/>
              <a:t>			</a:t>
            </a:r>
            <a:r>
              <a:rPr lang="vi-VN" sz="2400" b="1"/>
              <a:t>C. </a:t>
            </a:r>
            <a:r>
              <a:rPr lang="vi-VN" sz="2400"/>
              <a:t>4.</a:t>
            </a:r>
            <a:r>
              <a:rPr lang="en-US" sz="2400"/>
              <a:t>			</a:t>
            </a:r>
            <a:r>
              <a:rPr lang="vi-VN" sz="2400" b="1"/>
              <a:t>D. </a:t>
            </a:r>
            <a:r>
              <a:rPr lang="vi-VN" sz="2400"/>
              <a:t>5.</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3298134" y="4396868"/>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557992"/>
          </a:xfrm>
          <a:prstGeom prst="roundRect">
            <a:avLst>
              <a:gd name="adj" fmla="val 605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4363502"/>
          </a:xfrm>
          <a:prstGeom prst="rect">
            <a:avLst/>
          </a:prstGeom>
          <a:noFill/>
        </p:spPr>
        <p:txBody>
          <a:bodyPr wrap="square">
            <a:spAutoFit/>
          </a:bodyPr>
          <a:lstStyle/>
          <a:p>
            <a:pPr algn="just">
              <a:lnSpc>
                <a:spcPct val="130000"/>
              </a:lnSpc>
            </a:pPr>
            <a:r>
              <a:rPr lang="vi-VN" sz="2400"/>
              <a:t>Cho biết các codon mã hóa các amino acid tương ứng GGG- gly; CCC- Pro; GCU-Ala; CGA- Arg; UCG- Ser; AGC- Ser. Một mạch gốc của một gene ở vi khuẩn có trình tự các nucleotide là 5’AGCCGACCCGGG3’. </a:t>
            </a:r>
          </a:p>
          <a:p>
            <a:pPr algn="just">
              <a:lnSpc>
                <a:spcPct val="130000"/>
              </a:lnSpc>
            </a:pPr>
            <a:r>
              <a:rPr lang="vi-VN" sz="2400"/>
              <a:t>Nếu đoạn mạch gốc này mang thông tin mã hóa cho đoạn polypeptide có 4 amino acid thì trình tự của 4 amino acid đó là</a:t>
            </a:r>
          </a:p>
          <a:p>
            <a:pPr lvl="1" algn="just">
              <a:lnSpc>
                <a:spcPct val="130000"/>
              </a:lnSpc>
            </a:pPr>
            <a:r>
              <a:rPr lang="vi-VN" sz="2400" b="1"/>
              <a:t>A. </a:t>
            </a:r>
            <a:r>
              <a:rPr lang="vi-VN" sz="2400"/>
              <a:t>Ser-Arg-Pro-Gly.</a:t>
            </a:r>
          </a:p>
          <a:p>
            <a:pPr lvl="1" algn="just">
              <a:lnSpc>
                <a:spcPct val="130000"/>
              </a:lnSpc>
            </a:pPr>
            <a:r>
              <a:rPr lang="vi-VN" sz="2400" b="1"/>
              <a:t>B. </a:t>
            </a:r>
            <a:r>
              <a:rPr lang="vi-VN" sz="2400"/>
              <a:t>Ser-Ala- Gly-Pro.</a:t>
            </a:r>
          </a:p>
          <a:p>
            <a:pPr lvl="1" algn="just">
              <a:lnSpc>
                <a:spcPct val="130000"/>
              </a:lnSpc>
            </a:pPr>
            <a:r>
              <a:rPr lang="vi-VN" sz="2400" b="1"/>
              <a:t>C. </a:t>
            </a:r>
            <a:r>
              <a:rPr lang="vi-VN" sz="2400"/>
              <a:t>Pro-Gly-Ser-Ala.</a:t>
            </a:r>
          </a:p>
          <a:p>
            <a:pPr lvl="1" algn="just">
              <a:lnSpc>
                <a:spcPct val="130000"/>
              </a:lnSpc>
            </a:pPr>
            <a:r>
              <a:rPr lang="vi-VN" sz="2400" b="1"/>
              <a:t>D. </a:t>
            </a:r>
            <a:r>
              <a:rPr lang="vi-VN" sz="2400"/>
              <a:t>Gly- Pro-Ser-Arg.</a:t>
            </a:r>
            <a:endParaRPr lang="en-US" sz="2400"/>
          </a:p>
        </p:txBody>
      </p:sp>
      <p:sp>
        <p:nvSpPr>
          <p:cNvPr id="6" name="Flowchart: Connector 5">
            <a:extLst>
              <a:ext uri="{FF2B5EF4-FFF2-40B4-BE49-F238E27FC236}">
                <a16:creationId xmlns:a16="http://schemas.microsoft.com/office/drawing/2014/main" id="{50ECA583-4415-9969-4D7A-3E3905D43F2E}"/>
              </a:ext>
            </a:extLst>
          </p:cNvPr>
          <p:cNvSpPr/>
          <p:nvPr/>
        </p:nvSpPr>
        <p:spPr>
          <a:xfrm>
            <a:off x="985925" y="4365793"/>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ssenger RNA (mRNA)">
            <a:extLst>
              <a:ext uri="{FF2B5EF4-FFF2-40B4-BE49-F238E27FC236}">
                <a16:creationId xmlns:a16="http://schemas.microsoft.com/office/drawing/2014/main" id="{F623D8C6-5290-86C3-EE4E-63934218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EBD3BC4-0030-C9BF-1C95-E70FF19DE0C0}"/>
              </a:ext>
            </a:extLst>
          </p:cNvPr>
          <p:cNvSpPr>
            <a:spLocks noGrp="1"/>
          </p:cNvSpPr>
          <p:nvPr>
            <p:ph type="ctrTitle"/>
          </p:nvPr>
        </p:nvSpPr>
        <p:spPr>
          <a:xfrm>
            <a:off x="713624" y="3281743"/>
            <a:ext cx="6461330" cy="1716996"/>
          </a:xfrm>
        </p:spPr>
        <p:txBody>
          <a:bodyPr/>
          <a:lstStyle/>
          <a:p>
            <a:pPr algn="r">
              <a:lnSpc>
                <a:spcPct val="120000"/>
              </a:lnSpc>
            </a:pPr>
            <a:r>
              <a:rPr lang="en-US" sz="4800"/>
              <a:t>CÁM ƠN CÁC EM ĐÃ THEO DÕI BÀI HỌC</a:t>
            </a:r>
            <a:endParaRPr lang="en-US" sz="4800" dirty="0"/>
          </a:p>
        </p:txBody>
      </p:sp>
      <p:sp>
        <p:nvSpPr>
          <p:cNvPr id="10" name="Subtitle 2">
            <a:extLst>
              <a:ext uri="{FF2B5EF4-FFF2-40B4-BE49-F238E27FC236}">
                <a16:creationId xmlns:a16="http://schemas.microsoft.com/office/drawing/2014/main" id="{566999E5-A6B6-886E-EF58-22BB01B31861}"/>
              </a:ext>
            </a:extLst>
          </p:cNvPr>
          <p:cNvSpPr txBox="1">
            <a:spLocks/>
          </p:cNvSpPr>
          <p:nvPr/>
        </p:nvSpPr>
        <p:spPr>
          <a:xfrm>
            <a:off x="3172182" y="5032398"/>
            <a:ext cx="3913015" cy="48539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i="1">
                <a:solidFill>
                  <a:srgbClr val="FFFF00"/>
                </a:solidFill>
                <a:latin typeface="Times New Roman" panose="02020603050405020304" pitchFamily="18" charset="0"/>
                <a:cs typeface="Times New Roman" panose="02020603050405020304" pitchFamily="18" charset="0"/>
              </a:rPr>
              <a:t>Khoa học tự nhiên 9</a:t>
            </a:r>
            <a:endParaRPr lang="en-US" b="1" i="1" dirty="0">
              <a:solidFill>
                <a:srgbClr val="FFFF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3CDB5469-29DD-D435-73C6-9FD0ED4A2EEE}"/>
              </a:ext>
            </a:extLst>
          </p:cNvPr>
          <p:cNvGrpSpPr/>
          <p:nvPr/>
        </p:nvGrpSpPr>
        <p:grpSpPr>
          <a:xfrm>
            <a:off x="565787" y="1837129"/>
            <a:ext cx="2823492" cy="676228"/>
            <a:chOff x="945350" y="611792"/>
            <a:chExt cx="3435496" cy="676228"/>
          </a:xfrm>
        </p:grpSpPr>
        <p:sp>
          <p:nvSpPr>
            <p:cNvPr id="12" name="Rectangle: Rounded Corners 11">
              <a:extLst>
                <a:ext uri="{FF2B5EF4-FFF2-40B4-BE49-F238E27FC236}">
                  <a16:creationId xmlns:a16="http://schemas.microsoft.com/office/drawing/2014/main" id="{9C72609C-23C4-C582-B7AD-077E505ACDC8}"/>
                </a:ext>
              </a:extLst>
            </p:cNvPr>
            <p:cNvSpPr/>
            <p:nvPr/>
          </p:nvSpPr>
          <p:spPr>
            <a:xfrm rot="21311722">
              <a:off x="945350" y="611792"/>
              <a:ext cx="3357831" cy="676228"/>
            </a:xfrm>
            <a:prstGeom prst="roundRect">
              <a:avLst/>
            </a:prstGeom>
            <a:solidFill>
              <a:srgbClr val="0070C0"/>
            </a:solidFill>
            <a:ln w="28575"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342D134-8F35-621E-E769-6544E51A83E5}"/>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14" name="Group 13">
            <a:extLst>
              <a:ext uri="{FF2B5EF4-FFF2-40B4-BE49-F238E27FC236}">
                <a16:creationId xmlns:a16="http://schemas.microsoft.com/office/drawing/2014/main" id="{93052AA7-5409-F339-3C4D-B95A9DCC68DF}"/>
              </a:ext>
            </a:extLst>
          </p:cNvPr>
          <p:cNvGrpSpPr/>
          <p:nvPr/>
        </p:nvGrpSpPr>
        <p:grpSpPr>
          <a:xfrm>
            <a:off x="289775" y="1854991"/>
            <a:ext cx="914400" cy="914400"/>
            <a:chOff x="5532121" y="2971800"/>
            <a:chExt cx="914400" cy="914400"/>
          </a:xfrm>
        </p:grpSpPr>
        <p:sp>
          <p:nvSpPr>
            <p:cNvPr id="15" name="Oval 14">
              <a:extLst>
                <a:ext uri="{FF2B5EF4-FFF2-40B4-BE49-F238E27FC236}">
                  <a16:creationId xmlns:a16="http://schemas.microsoft.com/office/drawing/2014/main" id="{14EE1F49-CACA-D0D5-47FB-107C88FB1538}"/>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id="{A8965B3A-411E-11EA-7B57-273861EB4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7" name="Oval 16">
              <a:extLst>
                <a:ext uri="{FF2B5EF4-FFF2-40B4-BE49-F238E27FC236}">
                  <a16:creationId xmlns:a16="http://schemas.microsoft.com/office/drawing/2014/main" id="{88A9DF28-426D-0520-1269-2392DC67221B}"/>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453D42A-4C87-4CF1-62F7-A346361996C4}"/>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7CEF064-D6D6-7B9F-49D5-72566D7C799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86C8938-DB1B-F5B3-EACD-6AD553B04C59}"/>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C4F460A-292C-F371-55F4-3A6F2336F893}"/>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977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pic>
        <p:nvPicPr>
          <p:cNvPr id="5122" name="Picture 2" descr="Codon">
            <a:extLst>
              <a:ext uri="{FF2B5EF4-FFF2-40B4-BE49-F238E27FC236}">
                <a16:creationId xmlns:a16="http://schemas.microsoft.com/office/drawing/2014/main" id="{ED27F17D-2D28-B9FD-9CA9-3169D3207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9D6BBAA-9A44-DBB8-B997-41E1C905095B}"/>
              </a:ext>
            </a:extLst>
          </p:cNvPr>
          <p:cNvSpPr/>
          <p:nvPr/>
        </p:nvSpPr>
        <p:spPr>
          <a:xfrm>
            <a:off x="1284648" y="5671524"/>
            <a:ext cx="1178061"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Codon</a:t>
            </a:r>
          </a:p>
        </p:txBody>
      </p:sp>
    </p:spTree>
    <p:extLst>
      <p:ext uri="{BB962C8B-B14F-4D97-AF65-F5344CB8AC3E}">
        <p14:creationId xmlns:p14="http://schemas.microsoft.com/office/powerpoint/2010/main" val="18187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6</a:t>
            </a:fld>
            <a:endParaRPr lang="en-US" dirty="0"/>
          </a:p>
        </p:txBody>
      </p:sp>
      <p:grpSp>
        <p:nvGrpSpPr>
          <p:cNvPr id="5" name="Group 4">
            <a:extLst>
              <a:ext uri="{FF2B5EF4-FFF2-40B4-BE49-F238E27FC236}">
                <a16:creationId xmlns:a16="http://schemas.microsoft.com/office/drawing/2014/main" id="{9DA1A89E-019A-938E-DD63-F511E41DCA00}"/>
              </a:ext>
            </a:extLst>
          </p:cNvPr>
          <p:cNvGrpSpPr/>
          <p:nvPr/>
        </p:nvGrpSpPr>
        <p:grpSpPr>
          <a:xfrm>
            <a:off x="0" y="0"/>
            <a:ext cx="12192000" cy="6858000"/>
            <a:chOff x="0" y="0"/>
            <a:chExt cx="12192000" cy="6858000"/>
          </a:xfrm>
        </p:grpSpPr>
        <p:pic>
          <p:nvPicPr>
            <p:cNvPr id="6146" name="Picture 2" descr="Stop Codon">
              <a:extLst>
                <a:ext uri="{FF2B5EF4-FFF2-40B4-BE49-F238E27FC236}">
                  <a16:creationId xmlns:a16="http://schemas.microsoft.com/office/drawing/2014/main" id="{DC3A1058-AEEE-7783-4D68-D9B43B97B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6245BB-1E96-4E36-EBF9-276A8F18F873}"/>
                </a:ext>
              </a:extLst>
            </p:cNvPr>
            <p:cNvSpPr/>
            <p:nvPr/>
          </p:nvSpPr>
          <p:spPr>
            <a:xfrm>
              <a:off x="521713" y="4858100"/>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mở đầu</a:t>
              </a:r>
            </a:p>
          </p:txBody>
        </p:sp>
        <p:sp>
          <p:nvSpPr>
            <p:cNvPr id="4" name="Rectangle 3">
              <a:extLst>
                <a:ext uri="{FF2B5EF4-FFF2-40B4-BE49-F238E27FC236}">
                  <a16:creationId xmlns:a16="http://schemas.microsoft.com/office/drawing/2014/main" id="{50B9E812-5330-5F4C-572A-245C3BB8FB68}"/>
                </a:ext>
              </a:extLst>
            </p:cNvPr>
            <p:cNvSpPr/>
            <p:nvPr/>
          </p:nvSpPr>
          <p:spPr>
            <a:xfrm>
              <a:off x="9424491" y="1845629"/>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kết thúc</a:t>
              </a:r>
            </a:p>
          </p:txBody>
        </p:sp>
      </p:grpSp>
    </p:spTree>
    <p:extLst>
      <p:ext uri="{BB962C8B-B14F-4D97-AF65-F5344CB8AC3E}">
        <p14:creationId xmlns:p14="http://schemas.microsoft.com/office/powerpoint/2010/main" val="35461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64853C-4277-70D7-DC77-C1180F80101A}"/>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grpSp>
        <p:nvGrpSpPr>
          <p:cNvPr id="17" name="Group 16">
            <a:extLst>
              <a:ext uri="{FF2B5EF4-FFF2-40B4-BE49-F238E27FC236}">
                <a16:creationId xmlns:a16="http://schemas.microsoft.com/office/drawing/2014/main" id="{A2221B15-CAF7-7933-722F-0AF6DA80392D}"/>
              </a:ext>
            </a:extLst>
          </p:cNvPr>
          <p:cNvGrpSpPr/>
          <p:nvPr/>
        </p:nvGrpSpPr>
        <p:grpSpPr>
          <a:xfrm>
            <a:off x="1641027" y="0"/>
            <a:ext cx="8360184" cy="6858000"/>
            <a:chOff x="1641027" y="0"/>
            <a:chExt cx="8360184" cy="6858000"/>
          </a:xfrm>
        </p:grpSpPr>
        <p:sp>
          <p:nvSpPr>
            <p:cNvPr id="5" name="AutoShape 2">
              <a:extLst>
                <a:ext uri="{FF2B5EF4-FFF2-40B4-BE49-F238E27FC236}">
                  <a16:creationId xmlns:a16="http://schemas.microsoft.com/office/drawing/2014/main" id="{1E1AEC25-27D1-EA6C-9D57-89BA1EDD93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A30CE045-AF0E-24CE-0038-CF5F19EC5778}"/>
                </a:ext>
              </a:extLst>
            </p:cNvPr>
            <p:cNvGrpSpPr/>
            <p:nvPr/>
          </p:nvGrpSpPr>
          <p:grpSpPr>
            <a:xfrm>
              <a:off x="2184720" y="0"/>
              <a:ext cx="7272798" cy="6858000"/>
              <a:chOff x="2184720" y="0"/>
              <a:chExt cx="7272798" cy="6858000"/>
            </a:xfrm>
          </p:grpSpPr>
          <p:pic>
            <p:nvPicPr>
              <p:cNvPr id="6" name="Picture 5">
                <a:extLst>
                  <a:ext uri="{FF2B5EF4-FFF2-40B4-BE49-F238E27FC236}">
                    <a16:creationId xmlns:a16="http://schemas.microsoft.com/office/drawing/2014/main" id="{C427AA19-87E8-9FBC-99C2-06B4EFF663F6}"/>
                  </a:ext>
                </a:extLst>
              </p:cNvPr>
              <p:cNvPicPr>
                <a:picLocks noChangeAspect="1"/>
              </p:cNvPicPr>
              <p:nvPr/>
            </p:nvPicPr>
            <p:blipFill>
              <a:blip r:embed="rId2"/>
              <a:stretch>
                <a:fillRect/>
              </a:stretch>
            </p:blipFill>
            <p:spPr>
              <a:xfrm>
                <a:off x="2184720" y="0"/>
                <a:ext cx="7272798" cy="6858000"/>
              </a:xfrm>
              <a:prstGeom prst="rect">
                <a:avLst/>
              </a:prstGeom>
            </p:spPr>
          </p:pic>
          <p:sp>
            <p:nvSpPr>
              <p:cNvPr id="8" name="Rectangle 7">
                <a:extLst>
                  <a:ext uri="{FF2B5EF4-FFF2-40B4-BE49-F238E27FC236}">
                    <a16:creationId xmlns:a16="http://schemas.microsoft.com/office/drawing/2014/main" id="{509036F0-91D1-2087-315E-325EBA8BB38B}"/>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EF38F-5915-DEF0-23A0-DA6350BF9698}"/>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1AA416-A6F9-B206-0FE9-BB160C930B33}"/>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5DFD34E-DCFB-78FB-5F9C-3CFB096CAC9A}"/>
                </a:ext>
              </a:extLst>
            </p:cNvPr>
            <p:cNvSpPr txBox="1"/>
            <p:nvPr/>
          </p:nvSpPr>
          <p:spPr>
            <a:xfrm>
              <a:off x="4644927" y="112196"/>
              <a:ext cx="2636613" cy="369332"/>
            </a:xfrm>
            <a:prstGeom prst="rect">
              <a:avLst/>
            </a:prstGeom>
            <a:noFill/>
          </p:spPr>
          <p:txBody>
            <a:bodyPr wrap="square" rtlCol="0">
              <a:spAutoFit/>
            </a:bodyPr>
            <a:lstStyle/>
            <a:p>
              <a:pPr algn="ctr"/>
              <a:r>
                <a:rPr lang="en-US" b="1"/>
                <a:t>Nucleotide thứ hai</a:t>
              </a:r>
            </a:p>
          </p:txBody>
        </p:sp>
        <p:sp>
          <p:nvSpPr>
            <p:cNvPr id="15" name="TextBox 14">
              <a:extLst>
                <a:ext uri="{FF2B5EF4-FFF2-40B4-BE49-F238E27FC236}">
                  <a16:creationId xmlns:a16="http://schemas.microsoft.com/office/drawing/2014/main" id="{BD263EEE-A59F-90E7-D001-B621B46FC387}"/>
                </a:ext>
              </a:extLst>
            </p:cNvPr>
            <p:cNvSpPr txBox="1"/>
            <p:nvPr/>
          </p:nvSpPr>
          <p:spPr>
            <a:xfrm>
              <a:off x="1641027" y="2264252"/>
              <a:ext cx="461665" cy="2634295"/>
            </a:xfrm>
            <a:prstGeom prst="rect">
              <a:avLst/>
            </a:prstGeom>
            <a:noFill/>
          </p:spPr>
          <p:txBody>
            <a:bodyPr vert="vert270" wrap="square" rtlCol="0">
              <a:spAutoFit/>
            </a:bodyPr>
            <a:lstStyle/>
            <a:p>
              <a:pPr algn="ctr"/>
              <a:r>
                <a:rPr lang="en-US" b="1"/>
                <a:t>Nucleotide thứ nhất</a:t>
              </a:r>
            </a:p>
          </p:txBody>
        </p:sp>
        <p:sp>
          <p:nvSpPr>
            <p:cNvPr id="16" name="TextBox 15">
              <a:extLst>
                <a:ext uri="{FF2B5EF4-FFF2-40B4-BE49-F238E27FC236}">
                  <a16:creationId xmlns:a16="http://schemas.microsoft.com/office/drawing/2014/main" id="{6E08E704-47F7-36F4-2539-42C5FAE1D8D3}"/>
                </a:ext>
              </a:extLst>
            </p:cNvPr>
            <p:cNvSpPr txBox="1"/>
            <p:nvPr/>
          </p:nvSpPr>
          <p:spPr>
            <a:xfrm>
              <a:off x="9539546" y="2264251"/>
              <a:ext cx="461665" cy="2634295"/>
            </a:xfrm>
            <a:prstGeom prst="rect">
              <a:avLst/>
            </a:prstGeom>
            <a:noFill/>
          </p:spPr>
          <p:txBody>
            <a:bodyPr vert="vert270" wrap="square" rtlCol="0">
              <a:spAutoFit/>
            </a:bodyPr>
            <a:lstStyle/>
            <a:p>
              <a:pPr algn="ctr"/>
              <a:r>
                <a:rPr lang="en-US" b="1"/>
                <a:t>Nucleotide thứ ba</a:t>
              </a:r>
            </a:p>
          </p:txBody>
        </p:sp>
      </p:grpSp>
    </p:spTree>
    <p:extLst>
      <p:ext uri="{BB962C8B-B14F-4D97-AF65-F5344CB8AC3E}">
        <p14:creationId xmlns:p14="http://schemas.microsoft.com/office/powerpoint/2010/main" val="400016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11124265" cy="2589876"/>
          </a:xfrm>
          <a:prstGeom prst="rect">
            <a:avLst/>
          </a:prstGeom>
          <a:noFill/>
        </p:spPr>
        <p:txBody>
          <a:bodyPr wrap="square">
            <a:spAutoFit/>
          </a:bodyPr>
          <a:lstStyle/>
          <a:p>
            <a:pPr algn="just">
              <a:lnSpc>
                <a:spcPct val="125000"/>
              </a:lnSpc>
            </a:pPr>
            <a:r>
              <a:rPr lang="vi-VN" sz="2200" b="1"/>
              <a:t>Hoạt động trang 173: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Giả thiết mã di truyền là các đoạn ngắn nucleotide liên kề trên mRNA (có cùng số lượng nucleotide, kí hiệu là n) quy định loại amino acid tương ứng trên chuỗi polypeptide.</a:t>
            </a:r>
            <a:endParaRPr lang="en-US" sz="2200">
              <a:latin typeface="Times New Roman" panose="02020603050405020304" pitchFamily="18" charset="0"/>
              <a:cs typeface="Times New Roman" panose="02020603050405020304" pitchFamily="18" charset="0"/>
            </a:endParaRPr>
          </a:p>
          <a:p>
            <a:pPr algn="just">
              <a:lnSpc>
                <a:spcPct val="125000"/>
              </a:lnSpc>
            </a:pPr>
            <a:r>
              <a:rPr lang="vi-VN" sz="2200">
                <a:latin typeface="Times New Roman" panose="02020603050405020304" pitchFamily="18" charset="0"/>
                <a:cs typeface="Times New Roman" panose="02020603050405020304" pitchFamily="18" charset="0"/>
              </a:rPr>
              <a:t>a) Xác định số loại mã di truyền và số loại amino acid tương ứng tối đa có thể có với mỗi n. Hoàn thành vào vở theo mẫu Bảng 40.1.</a:t>
            </a:r>
          </a:p>
          <a:p>
            <a:pPr algn="ctr">
              <a:lnSpc>
                <a:spcPct val="125000"/>
              </a:lnSpc>
            </a:pPr>
            <a:r>
              <a:rPr lang="vi-VN" sz="2200" b="1">
                <a:latin typeface="Times New Roman" panose="02020603050405020304" pitchFamily="18" charset="0"/>
                <a:cs typeface="Times New Roman" panose="02020603050405020304" pitchFamily="18" charset="0"/>
              </a:rPr>
              <a:t>Bảng 40.1. </a:t>
            </a:r>
            <a:r>
              <a:rPr lang="vi-VN" sz="2200">
                <a:latin typeface="Times New Roman" panose="02020603050405020304" pitchFamily="18" charset="0"/>
                <a:cs typeface="Times New Roman" panose="02020603050405020304" pitchFamily="18" charset="0"/>
              </a:rPr>
              <a:t>Số loại mã di truyền tương ứng số lượng nucleotide (n) trong mã</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3751582703"/>
              </p:ext>
            </p:extLst>
          </p:nvPr>
        </p:nvGraphicFramePr>
        <p:xfrm>
          <a:off x="2028883" y="2930392"/>
          <a:ext cx="8057565" cy="2871216"/>
        </p:xfrm>
        <a:graphic>
          <a:graphicData uri="http://schemas.openxmlformats.org/drawingml/2006/table">
            <a:tbl>
              <a:tblPr firstRow="1" bandRow="1">
                <a:tableStyleId>{2A488322-F2BA-4B5B-9748-0D474271808F}</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400" y="5821218"/>
            <a:ext cx="11124265" cy="899092"/>
          </a:xfrm>
          <a:prstGeom prst="rect">
            <a:avLst/>
          </a:prstGeom>
          <a:noFill/>
        </p:spPr>
        <p:txBody>
          <a:bodyPr wrap="square">
            <a:spAutoFit/>
          </a:bodyPr>
          <a:lstStyle>
            <a:defPPr>
              <a:defRPr lang="en-US"/>
            </a:defPPr>
            <a:lvl1pPr algn="just">
              <a:lnSpc>
                <a:spcPct val="125000"/>
              </a:lnSpc>
              <a:defRPr sz="2200" b="1"/>
            </a:lvl1pPr>
          </a:lstStyle>
          <a:p>
            <a:r>
              <a:rPr lang="vi-VN" b="0">
                <a:latin typeface="Times New Roman" panose="02020603050405020304" pitchFamily="18" charset="0"/>
                <a:cs typeface="Times New Roman" panose="02020603050405020304" pitchFamily="18" charset="0"/>
              </a:rPr>
              <a:t>b) Nếu các tế bào có xu hướng tiết kiệm tối đa để thực hiện chức năng sinh học thì mã di truyền gồm bao nhiêu nucleotide? Biết rằng có 20 loại amino acid cấu tạo nên protein.</a:t>
            </a:r>
            <a:endParaRPr lang="en-US"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44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4284965" cy="899092"/>
          </a:xfrm>
          <a:prstGeom prst="rect">
            <a:avLst/>
          </a:prstGeom>
          <a:noFill/>
        </p:spPr>
        <p:txBody>
          <a:bodyPr wrap="square">
            <a:spAutoFit/>
          </a:bodyPr>
          <a:lstStyle/>
          <a:p>
            <a:pPr algn="just">
              <a:lnSpc>
                <a:spcPct val="125000"/>
              </a:lnSpc>
            </a:pPr>
            <a:r>
              <a:rPr lang="en-US" sz="2200" b="1"/>
              <a:t>Trả lời câu hỏi:</a:t>
            </a:r>
          </a:p>
          <a:p>
            <a:pPr algn="just">
              <a:lnSpc>
                <a:spcPct val="125000"/>
              </a:lnSpc>
            </a:pPr>
            <a:r>
              <a:rPr lang="vi-VN" sz="2200">
                <a:latin typeface="Times New Roman" panose="02020603050405020304" pitchFamily="18" charset="0"/>
                <a:cs typeface="Times New Roman" panose="02020603050405020304" pitchFamily="18" charset="0"/>
              </a:rPr>
              <a:t>a)</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extLst>
              <p:ext uri="{D42A27DB-BD31-4B8C-83A1-F6EECF244321}">
                <p14:modId xmlns:p14="http://schemas.microsoft.com/office/powerpoint/2010/main" val="1561649305"/>
              </p:ext>
            </p:extLst>
          </p:nvPr>
        </p:nvGraphicFramePr>
        <p:xfrm>
          <a:off x="2113031" y="1140400"/>
          <a:ext cx="8057565" cy="2871216"/>
        </p:xfrm>
        <a:graphic>
          <a:graphicData uri="http://schemas.openxmlformats.org/drawingml/2006/table">
            <a:tbl>
              <a:tblPr firstRow="1" bandRow="1">
                <a:tableStyleId>{85BE263C-DBD7-4A20-BB59-AAB30ACAA65A}</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 (4</a:t>
                      </a:r>
                      <a:r>
                        <a:rPr lang="en-US" sz="2200" b="1" baseline="30000">
                          <a:solidFill>
                            <a:srgbClr val="C00000"/>
                          </a:solidFill>
                          <a:latin typeface="Times New Roman" panose="02020603050405020304" pitchFamily="18" charset="0"/>
                          <a:cs typeface="Times New Roman" panose="02020603050405020304" pitchFamily="18" charset="0"/>
                        </a:rPr>
                        <a:t>2</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 (4</a:t>
                      </a:r>
                      <a:r>
                        <a:rPr lang="en-US" sz="2200" b="1" baseline="30000">
                          <a:solidFill>
                            <a:srgbClr val="C00000"/>
                          </a:solidFill>
                          <a:latin typeface="Times New Roman" panose="02020603050405020304" pitchFamily="18" charset="0"/>
                          <a:cs typeface="Times New Roman" panose="02020603050405020304" pitchFamily="18" charset="0"/>
                        </a:rPr>
                        <a:t>3</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867" y="4132663"/>
            <a:ext cx="10926987" cy="2168671"/>
          </a:xfrm>
          <a:prstGeom prst="rect">
            <a:avLst/>
          </a:prstGeom>
          <a:noFill/>
        </p:spPr>
        <p:txBody>
          <a:bodyPr wrap="square">
            <a:spAutoFit/>
          </a:bodyPr>
          <a:lstStyle>
            <a:defPPr>
              <a:defRPr lang="en-US"/>
            </a:defPPr>
            <a:lvl1pPr algn="just">
              <a:lnSpc>
                <a:spcPct val="125000"/>
              </a:lnSpc>
              <a:defRPr sz="2200" b="0">
                <a:latin typeface="Times New Roman" panose="02020603050405020304" pitchFamily="18" charset="0"/>
                <a:cs typeface="Times New Roman" panose="02020603050405020304" pitchFamily="18" charset="0"/>
              </a:defRPr>
            </a:lvl1pPr>
          </a:lstStyle>
          <a:p>
            <a:r>
              <a:rPr lang="vi-VN"/>
              <a:t>b)</a:t>
            </a:r>
            <a:r>
              <a:rPr lang="en-US"/>
              <a:t> </a:t>
            </a:r>
            <a:r>
              <a:rPr lang="vi-VN"/>
              <a:t>Nếu các tế bào có xu hướng tiết kiệm tối đa để thực hiện chức năng sinh học thì mã di truyền gồm </a:t>
            </a:r>
            <a:r>
              <a:rPr lang="vi-VN" b="1">
                <a:solidFill>
                  <a:srgbClr val="C00000"/>
                </a:solidFill>
              </a:rPr>
              <a:t>3 nucleotide</a:t>
            </a:r>
            <a:r>
              <a:rPr lang="vi-VN"/>
              <a:t>: Có 20 loại amino acid, vậy cần có ít nhất 20 loại mã di truyền mã hóa (nếu mỗi mã di truyền mã hóa một amino acid), vậy với số loại mã tìm được trong bảng trên thì chỉ có 64 và 256 mã là thỏa mãn. Tuy nhiên, tế bào có xu hướng tiết kiệm tối đa nên số loại mã di truyền phù hợp là 64, tương ứng mỗi mã di truyền có 3 nucleotide.</a:t>
            </a:r>
            <a:r>
              <a:rPr lang="en-US"/>
              <a:t> </a:t>
            </a:r>
          </a:p>
        </p:txBody>
      </p:sp>
    </p:spTree>
    <p:extLst>
      <p:ext uri="{BB962C8B-B14F-4D97-AF65-F5344CB8AC3E}">
        <p14:creationId xmlns:p14="http://schemas.microsoft.com/office/powerpoint/2010/main" val="36316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1032</TotalTime>
  <Words>3510</Words>
  <Application>Microsoft Office PowerPoint</Application>
  <PresentationFormat>Widescreen</PresentationFormat>
  <Paragraphs>332</Paragraphs>
  <Slides>45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Tahoma</vt:lpstr>
      <vt:lpstr>Times New Roman</vt:lpstr>
      <vt:lpstr>Trade Gothic LT Pro</vt:lpstr>
      <vt:lpstr>Office Theme</vt:lpstr>
      <vt:lpstr>1_Office Theme</vt:lpstr>
      <vt:lpstr>DỊCH MÃ VÀ MỐI QUAN HỆ TỪ GENE ĐẾN TÍNH TRẠNG</vt:lpstr>
      <vt:lpstr>Phần I:  MÃ DI TRUYỀN</vt:lpstr>
      <vt:lpstr>Mã di truyền là gì?</vt:lpstr>
      <vt:lpstr>Mã di truyền là gì?</vt:lpstr>
      <vt:lpstr>Mã di truyền là gì?</vt:lpstr>
      <vt:lpstr>Mã di truyền là gì?</vt:lpstr>
      <vt:lpstr>PowerPoint Presentation</vt:lpstr>
      <vt:lpstr>PowerPoint Presentation</vt:lpstr>
      <vt:lpstr>PowerPoint Presentation</vt:lpstr>
      <vt:lpstr>PowerPoint Presentation</vt:lpstr>
      <vt:lpstr>PowerPoint Presentation</vt:lpstr>
      <vt:lpstr>Em có biết?</vt:lpstr>
      <vt:lpstr>Em có biết?</vt:lpstr>
      <vt:lpstr>Phần II:  MÃ DI TRUYỀN QUY ĐỊNH THÀNH PHẦN HÓA HỌC VÀ CẤU TRÚC CỦA PROTEIN</vt:lpstr>
      <vt:lpstr>PowerPoint Presentation</vt:lpstr>
      <vt:lpstr>PowerPoint Presentation</vt:lpstr>
      <vt:lpstr>PowerPoint Presentation</vt:lpstr>
      <vt:lpstr>PowerPoint Presentation</vt:lpstr>
      <vt:lpstr>Phần III:  QUÁ TRÌNH DỊCH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IV:  MỐI QUAN HỆ GIỮA GENE VÀ TÍNH TRẠNG</vt:lpstr>
      <vt:lpstr>1. Sự biểu hiện của gene thành tính trạng</vt:lpstr>
      <vt:lpstr>1. Sự biểu hiện của gene thành tính trạng</vt:lpstr>
      <vt:lpstr>1. Sự biểu hiện của gene thành tính trạng</vt:lpstr>
      <vt:lpstr>2. Ý nghĩa di truyền của mối quan hệ giữa gene và tính trạng</vt:lpstr>
      <vt:lpstr>PowerPoint Presentation</vt:lpstr>
      <vt:lpstr>PowerPoint Presentation</vt:lpstr>
      <vt:lpstr>2. Ý nghĩa di truyền của mối quan hệ giữa gene và tính trạng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DỊCH MÃ VÀ MỐI QUAN HỆ TỪ GENE ĐẾN TÍNH TRẠNG</dc:title>
  <dc:creator>Quách Thị Cẩm Tú</dc:creator>
  <cp:lastModifiedBy>PHUONG THAO</cp:lastModifiedBy>
  <cp:revision>60</cp:revision>
  <dcterms:created xsi:type="dcterms:W3CDTF">2024-06-03T14:57:23Z</dcterms:created>
  <dcterms:modified xsi:type="dcterms:W3CDTF">2024-12-14T01:03:04Z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