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72" r:id="rId6"/>
    <p:sldId id="260" r:id="rId7"/>
    <p:sldId id="270" r:id="rId8"/>
    <p:sldId id="271" r:id="rId9"/>
    <p:sldId id="273" r:id="rId10"/>
    <p:sldId id="263" r:id="rId11"/>
    <p:sldId id="261" r:id="rId12"/>
    <p:sldId id="266" r:id="rId13"/>
    <p:sldId id="265" r:id="rId14"/>
    <p:sldId id="267" r:id="rId15"/>
    <p:sldId id="262" r:id="rId16"/>
    <p:sldId id="274" r:id="rId17"/>
    <p:sldId id="268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4A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413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20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72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21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90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9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72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70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20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91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90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F80E-A70A-44EF-8417-302BAFDE6BD9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550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452" y="626276"/>
            <a:ext cx="10239469" cy="56941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18090" y="640674"/>
            <a:ext cx="308723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en-US" sz="2800" b="1" dirty="0"/>
          </a:p>
        </p:txBody>
      </p:sp>
      <p:sp>
        <p:nvSpPr>
          <p:cNvPr id="9" name="Oval 8"/>
          <p:cNvSpPr/>
          <p:nvPr/>
        </p:nvSpPr>
        <p:spPr>
          <a:xfrm>
            <a:off x="4721380" y="1914347"/>
            <a:ext cx="2643612" cy="22692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LOẠI TẾ BÀ</a:t>
            </a:r>
            <a:r>
              <a:rPr lang="en-US" sz="28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4548379"/>
            <a:ext cx="283524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41412" y="5811897"/>
            <a:ext cx="283524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934922" y="4068774"/>
            <a:ext cx="1643958" cy="22477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148464" y="5550287"/>
            <a:ext cx="283524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9155313" y="4295869"/>
            <a:ext cx="2219610" cy="73333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923728" y="3341762"/>
            <a:ext cx="1782402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125485" y="2885964"/>
            <a:ext cx="277187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234535" y="626276"/>
            <a:ext cx="1498346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 rot="1574511">
            <a:off x="787712" y="918937"/>
            <a:ext cx="4141205" cy="209215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8543" y="96475"/>
            <a:ext cx="3892990" cy="17122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7148464" cy="20189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do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400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92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69236"/>
            <a:ext cx="12112028" cy="86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sp>
        <p:nvSpPr>
          <p:cNvPr id="5" name="Rectangle 4"/>
          <p:cNvSpPr/>
          <p:nvPr/>
        </p:nvSpPr>
        <p:spPr>
          <a:xfrm>
            <a:off x="3315992" y="535095"/>
            <a:ext cx="6223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128" t="39235" r="8759" b="44018"/>
          <a:stretch/>
        </p:blipFill>
        <p:spPr>
          <a:xfrm>
            <a:off x="1236930" y="965545"/>
            <a:ext cx="9855451" cy="2221276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2009" y="2971012"/>
          <a:ext cx="12010019" cy="3745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9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313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7745"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</a:t>
                      </a:r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725">
                <a:tc>
                  <a:txBody>
                    <a:bodyPr/>
                    <a:lstStyle/>
                    <a:p>
                      <a:r>
                        <a:rPr lang="en-US" sz="27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endParaRPr lang="en-US" sz="27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5566">
                <a:tc>
                  <a:txBody>
                    <a:bodyPr/>
                    <a:lstStyle/>
                    <a:p>
                      <a:r>
                        <a:rPr lang="en-US" sz="27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700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700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7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9031">
                <a:tc>
                  <a:txBody>
                    <a:bodyPr/>
                    <a:lstStyle/>
                    <a:p>
                      <a:r>
                        <a:rPr lang="en-US" sz="27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27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698847" y="3355661"/>
            <a:ext cx="281038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7447828" y="3346767"/>
            <a:ext cx="418255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1686953" y="3871186"/>
            <a:ext cx="738856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60585" y="4311572"/>
            <a:ext cx="53105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50582" y="4423054"/>
            <a:ext cx="567489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Ribosome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36930" y="6078076"/>
            <a:ext cx="562365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48346" y="6065898"/>
            <a:ext cx="400301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58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69236"/>
            <a:ext cx="12112028" cy="86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sp>
        <p:nvSpPr>
          <p:cNvPr id="5" name="Rectangle 4"/>
          <p:cNvSpPr/>
          <p:nvPr/>
        </p:nvSpPr>
        <p:spPr>
          <a:xfrm>
            <a:off x="3315992" y="535095"/>
            <a:ext cx="6223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397784-7DD3-49E2-86AD-B00F738F2EB5}"/>
              </a:ext>
            </a:extLst>
          </p:cNvPr>
          <p:cNvSpPr txBox="1"/>
          <p:nvPr/>
        </p:nvSpPr>
        <p:spPr>
          <a:xfrm>
            <a:off x="691376" y="1293541"/>
            <a:ext cx="98911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lam,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6070D5-3E25-4809-B437-21C32BC6BD93}"/>
              </a:ext>
            </a:extLst>
          </p:cNvPr>
          <p:cNvSpPr txBox="1"/>
          <p:nvPr/>
        </p:nvSpPr>
        <p:spPr>
          <a:xfrm>
            <a:off x="691376" y="3055433"/>
            <a:ext cx="94339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lam,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ecoli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99AC23-0EC2-4DE3-9D10-3C04057F6660}"/>
              </a:ext>
            </a:extLst>
          </p:cNvPr>
          <p:cNvSpPr txBox="1"/>
          <p:nvPr/>
        </p:nvSpPr>
        <p:spPr>
          <a:xfrm>
            <a:off x="691377" y="4215161"/>
            <a:ext cx="96458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73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69236"/>
            <a:ext cx="12112028" cy="86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sp>
        <p:nvSpPr>
          <p:cNvPr id="5" name="Rectangle 4"/>
          <p:cNvSpPr/>
          <p:nvPr/>
        </p:nvSpPr>
        <p:spPr>
          <a:xfrm>
            <a:off x="3073937" y="572844"/>
            <a:ext cx="6181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29" t="28987" b="18936"/>
          <a:stretch/>
        </p:blipFill>
        <p:spPr>
          <a:xfrm>
            <a:off x="602432" y="1089305"/>
            <a:ext cx="4363770" cy="37028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1" t="30182" r="12587" b="29725"/>
          <a:stretch/>
        </p:blipFill>
        <p:spPr>
          <a:xfrm>
            <a:off x="6164655" y="1294414"/>
            <a:ext cx="5015618" cy="408971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785163" y="1294414"/>
            <a:ext cx="3051017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78565" y="4341539"/>
            <a:ext cx="170205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718548" y="3576108"/>
            <a:ext cx="112414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162962" y="5384131"/>
            <a:ext cx="11949066" cy="1392530"/>
          </a:xfrm>
          <a:prstGeom prst="wedgeEllipseCallout">
            <a:avLst>
              <a:gd name="adj1" fmla="val -3282"/>
              <a:gd name="adj2" fmla="val -69712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2.3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2.4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SGK.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34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69236"/>
            <a:ext cx="12112028" cy="86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sp>
        <p:nvSpPr>
          <p:cNvPr id="5" name="Rectangle 4"/>
          <p:cNvSpPr/>
          <p:nvPr/>
        </p:nvSpPr>
        <p:spPr>
          <a:xfrm>
            <a:off x="3073937" y="572844"/>
            <a:ext cx="6181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29" t="28987" b="18936"/>
          <a:stretch/>
        </p:blipFill>
        <p:spPr>
          <a:xfrm>
            <a:off x="543208" y="1079186"/>
            <a:ext cx="4363770" cy="26780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1" t="30182" r="12587" b="29725"/>
          <a:stretch/>
        </p:blipFill>
        <p:spPr>
          <a:xfrm>
            <a:off x="6164655" y="1107980"/>
            <a:ext cx="5015618" cy="285207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107175" y="1079186"/>
            <a:ext cx="3051017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35700" y="3140656"/>
            <a:ext cx="170205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845296" y="2849791"/>
            <a:ext cx="112414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027052"/>
              </p:ext>
            </p:extLst>
          </p:nvPr>
        </p:nvGraphicFramePr>
        <p:xfrm>
          <a:off x="258022" y="3479208"/>
          <a:ext cx="11813265" cy="329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9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8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355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589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894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ổn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894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Màng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1924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chứa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 1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chứa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lục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lạp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chứa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diệp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lục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hấp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thụ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894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348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69236"/>
            <a:ext cx="12112028" cy="86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sp>
        <p:nvSpPr>
          <p:cNvPr id="5" name="Rectangle 4"/>
          <p:cNvSpPr/>
          <p:nvPr/>
        </p:nvSpPr>
        <p:spPr>
          <a:xfrm>
            <a:off x="3073937" y="572844"/>
            <a:ext cx="6181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29" t="28987" b="18936"/>
          <a:stretch/>
        </p:blipFill>
        <p:spPr>
          <a:xfrm>
            <a:off x="602432" y="1089305"/>
            <a:ext cx="4363770" cy="37028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1" t="30182" r="12587" b="29725"/>
          <a:stretch/>
        </p:blipFill>
        <p:spPr>
          <a:xfrm>
            <a:off x="6164655" y="1294414"/>
            <a:ext cx="5015618" cy="408971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785163" y="1294414"/>
            <a:ext cx="3051017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78565" y="4341539"/>
            <a:ext cx="170205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718548" y="3576108"/>
            <a:ext cx="112414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162962" y="5332491"/>
            <a:ext cx="11949066" cy="1444170"/>
          </a:xfrm>
          <a:prstGeom prst="wedgeEllipseCallout">
            <a:avLst>
              <a:gd name="adj1" fmla="val -3282"/>
              <a:gd name="adj2" fmla="val -69712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162962" y="5326061"/>
            <a:ext cx="11949066" cy="1521373"/>
          </a:xfrm>
          <a:prstGeom prst="wedgeEllipseCallout">
            <a:avLst>
              <a:gd name="adj1" fmla="val -3282"/>
              <a:gd name="adj2" fmla="val -69712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cáp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cáp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147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69236"/>
            <a:ext cx="12112028" cy="86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sp>
        <p:nvSpPr>
          <p:cNvPr id="5" name="Rectangle 4"/>
          <p:cNvSpPr/>
          <p:nvPr/>
        </p:nvSpPr>
        <p:spPr>
          <a:xfrm>
            <a:off x="3073937" y="572844"/>
            <a:ext cx="6181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29" t="28987" b="18936"/>
          <a:stretch/>
        </p:blipFill>
        <p:spPr>
          <a:xfrm>
            <a:off x="602432" y="1089305"/>
            <a:ext cx="4363770" cy="37028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1" t="30182" r="12587" b="29725"/>
          <a:stretch/>
        </p:blipFill>
        <p:spPr>
          <a:xfrm>
            <a:off x="6164655" y="1294414"/>
            <a:ext cx="5015618" cy="408971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785163" y="1294414"/>
            <a:ext cx="3051017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78565" y="4341539"/>
            <a:ext cx="170205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718548" y="3576108"/>
            <a:ext cx="112414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162962" y="5332491"/>
            <a:ext cx="11949066" cy="1444170"/>
          </a:xfrm>
          <a:prstGeom prst="wedgeEllipseCallout">
            <a:avLst>
              <a:gd name="adj1" fmla="val -3282"/>
              <a:gd name="adj2" fmla="val -69712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-479834" y="5152672"/>
            <a:ext cx="12973616" cy="1691890"/>
          </a:xfrm>
          <a:prstGeom prst="wedgeEllipseCallout">
            <a:avLst>
              <a:gd name="adj1" fmla="val -3282"/>
              <a:gd name="adj2" fmla="val -69712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50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69236"/>
            <a:ext cx="12112028" cy="86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sp>
        <p:nvSpPr>
          <p:cNvPr id="5" name="Rectangle 4"/>
          <p:cNvSpPr/>
          <p:nvPr/>
        </p:nvSpPr>
        <p:spPr>
          <a:xfrm>
            <a:off x="3073937" y="572844"/>
            <a:ext cx="6181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24B149-0BD4-44A7-B640-EE48D022CB1F}"/>
              </a:ext>
            </a:extLst>
          </p:cNvPr>
          <p:cNvSpPr txBox="1"/>
          <p:nvPr/>
        </p:nvSpPr>
        <p:spPr>
          <a:xfrm>
            <a:off x="802888" y="1628078"/>
            <a:ext cx="92332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4388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69236"/>
            <a:ext cx="12112028" cy="86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sp>
        <p:nvSpPr>
          <p:cNvPr id="5" name="Rectangle 4"/>
          <p:cNvSpPr/>
          <p:nvPr/>
        </p:nvSpPr>
        <p:spPr>
          <a:xfrm>
            <a:off x="2643612" y="598854"/>
            <a:ext cx="90172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b="1" dirty="0">
              <a:solidFill>
                <a:srgbClr val="7030A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035658"/>
              </p:ext>
            </p:extLst>
          </p:nvPr>
        </p:nvGraphicFramePr>
        <p:xfrm>
          <a:off x="197666" y="1253784"/>
          <a:ext cx="11914362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2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8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0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phỏng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phỏng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8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466296" y="2446407"/>
            <a:ext cx="458971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nilon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endParaRPr lang="en-US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60746" y="2238657"/>
            <a:ext cx="52721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nilon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endParaRPr lang="en-US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38743" y="3177315"/>
            <a:ext cx="106191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gelatin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½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endParaRPr lang="en-US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8641" y="2536495"/>
            <a:ext cx="119936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700" dirty="0"/>
          </a:p>
        </p:txBody>
      </p:sp>
      <p:sp>
        <p:nvSpPr>
          <p:cNvPr id="12" name="Rectangle 11"/>
          <p:cNvSpPr/>
          <p:nvPr/>
        </p:nvSpPr>
        <p:spPr>
          <a:xfrm>
            <a:off x="108640" y="3282996"/>
            <a:ext cx="119936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700" dirty="0"/>
          </a:p>
        </p:txBody>
      </p:sp>
      <p:sp>
        <p:nvSpPr>
          <p:cNvPr id="14" name="Rectangle 13"/>
          <p:cNvSpPr/>
          <p:nvPr/>
        </p:nvSpPr>
        <p:spPr>
          <a:xfrm>
            <a:off x="108640" y="4495624"/>
            <a:ext cx="119936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2700" dirty="0"/>
          </a:p>
        </p:txBody>
      </p:sp>
      <p:sp>
        <p:nvSpPr>
          <p:cNvPr id="13" name="Rectangle 12"/>
          <p:cNvSpPr/>
          <p:nvPr/>
        </p:nvSpPr>
        <p:spPr>
          <a:xfrm>
            <a:off x="1438742" y="4017650"/>
            <a:ext cx="106191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xốp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gelatin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Explosion 2 14"/>
          <p:cNvSpPr/>
          <p:nvPr/>
        </p:nvSpPr>
        <p:spPr>
          <a:xfrm>
            <a:off x="-99592" y="290978"/>
            <a:ext cx="2743204" cy="1457608"/>
          </a:xfrm>
          <a:prstGeom prst="irregularSeal2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9176" y="5824932"/>
            <a:ext cx="11912852" cy="92333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7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7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7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nilon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gelatin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1217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4" grpId="0"/>
      <p:bldP spid="13" grpId="0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12028" cy="86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2" y="715255"/>
            <a:ext cx="5844248" cy="5898236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5658417" y="776318"/>
            <a:ext cx="5930020" cy="2888055"/>
          </a:xfrm>
          <a:prstGeom prst="cloudCallout">
            <a:avLst>
              <a:gd name="adj1" fmla="val -48633"/>
              <a:gd name="adj2" fmla="val 5152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cây.Màu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5823762" y="865941"/>
            <a:ext cx="5599329" cy="2531420"/>
          </a:xfrm>
          <a:prstGeom prst="cloudCallout">
            <a:avLst>
              <a:gd name="adj1" fmla="val -44657"/>
              <a:gd name="adj2" fmla="val 4139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diệp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" t="30182" r="12587" b="29725"/>
          <a:stretch/>
        </p:blipFill>
        <p:spPr>
          <a:xfrm>
            <a:off x="6257504" y="3172084"/>
            <a:ext cx="4887241" cy="351996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013653" y="3172084"/>
            <a:ext cx="2972925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671414" y="5805475"/>
            <a:ext cx="165848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875407" y="5092045"/>
            <a:ext cx="1095367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99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452" y="626276"/>
            <a:ext cx="10239469" cy="56941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18090" y="640674"/>
            <a:ext cx="308723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en-US" sz="2800" b="1" dirty="0"/>
          </a:p>
        </p:txBody>
      </p:sp>
      <p:sp>
        <p:nvSpPr>
          <p:cNvPr id="9" name="Oval 8"/>
          <p:cNvSpPr/>
          <p:nvPr/>
        </p:nvSpPr>
        <p:spPr>
          <a:xfrm>
            <a:off x="4721380" y="1914347"/>
            <a:ext cx="2643612" cy="22692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LOẠI TẾ BÀ</a:t>
            </a:r>
            <a:r>
              <a:rPr lang="en-US" sz="28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4548379"/>
            <a:ext cx="283524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41412" y="5811897"/>
            <a:ext cx="283524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934922" y="4068774"/>
            <a:ext cx="1643958" cy="22477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148464" y="5550287"/>
            <a:ext cx="283524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9155313" y="4295869"/>
            <a:ext cx="2219610" cy="73333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923728" y="3341762"/>
            <a:ext cx="1782402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125485" y="2885964"/>
            <a:ext cx="277187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234535" y="626276"/>
            <a:ext cx="1498346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 rot="1574511">
            <a:off x="787712" y="918937"/>
            <a:ext cx="4141205" cy="209215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3374" y="84240"/>
            <a:ext cx="3892990" cy="290597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nào?và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4250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035" y="208229"/>
            <a:ext cx="11321592" cy="113795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( TIẾT 83,84): 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TẠO VÀ CHỨC NĂNG CÁC THÀNH PHẦN CỦA TẾ BÀO</a:t>
            </a:r>
          </a:p>
        </p:txBody>
      </p:sp>
      <p:sp>
        <p:nvSpPr>
          <p:cNvPr id="3" name="Rectangle 2"/>
          <p:cNvSpPr/>
          <p:nvPr/>
        </p:nvSpPr>
        <p:spPr>
          <a:xfrm>
            <a:off x="162819" y="1526607"/>
            <a:ext cx="28504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37" t="29710" b="21083"/>
          <a:stretch/>
        </p:blipFill>
        <p:spPr>
          <a:xfrm>
            <a:off x="5214424" y="1222419"/>
            <a:ext cx="7869980" cy="5167277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81481" y="2527229"/>
            <a:ext cx="4255128" cy="3448994"/>
          </a:xfrm>
          <a:prstGeom prst="wedgeEllipseCallout">
            <a:avLst>
              <a:gd name="adj1" fmla="val 57123"/>
              <a:gd name="adj2" fmla="val 8113"/>
            </a:avLst>
          </a:prstGeom>
          <a:solidFill>
            <a:srgbClr val="DE4A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TT SGK: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169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66566"/>
            <a:ext cx="12032055" cy="1137955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VÀ CHỨC NĂNG CÁC THÀNH PHẦN CỦA TẾ BÀO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37" t="29709" b="32726"/>
          <a:stretch/>
        </p:blipFill>
        <p:spPr>
          <a:xfrm>
            <a:off x="1891426" y="1199957"/>
            <a:ext cx="8872396" cy="4801521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17694" y="751438"/>
            <a:ext cx="4725910" cy="2319569"/>
          </a:xfrm>
          <a:prstGeom prst="wedgeEllipseCallout">
            <a:avLst>
              <a:gd name="adj1" fmla="val 37332"/>
              <a:gd name="adj2" fmla="val 3991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chất,tham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4938242" y="1092953"/>
            <a:ext cx="28504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0" y="3313569"/>
            <a:ext cx="3784349" cy="3440316"/>
          </a:xfrm>
          <a:prstGeom prst="wedgeEllipseCallout">
            <a:avLst>
              <a:gd name="adj1" fmla="val 55426"/>
              <a:gd name="adj2" fmla="val -731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7505323" y="1199958"/>
            <a:ext cx="4296485" cy="2982743"/>
          </a:xfrm>
          <a:prstGeom prst="wedgeEllipseCallout">
            <a:avLst>
              <a:gd name="adj1" fmla="val -51110"/>
              <a:gd name="adj2" fmla="val 2533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7831396" y="1199957"/>
            <a:ext cx="4230688" cy="3833769"/>
          </a:xfrm>
          <a:prstGeom prst="wedgeEllipseCallout">
            <a:avLst>
              <a:gd name="adj1" fmla="val -45332"/>
              <a:gd name="adj2" fmla="val 3517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Oval 14"/>
          <p:cNvSpPr/>
          <p:nvPr/>
        </p:nvSpPr>
        <p:spPr>
          <a:xfrm flipH="1" flipV="1">
            <a:off x="7974150" y="4075569"/>
            <a:ext cx="45719" cy="499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flipV="1">
            <a:off x="7031820" y="2978591"/>
            <a:ext cx="45719" cy="924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982135" y="4277921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725514" y="4430321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660621" y="4320179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668183" y="3929354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748152" y="3656253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036341" y="3247339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197803" y="3110026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458853" y="2972716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710850" y="2844442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999038" y="2779558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133313" y="2723736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412469" y="2667897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664462" y="2657354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689295" y="3805638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907395" y="2646793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84480" y="5488071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990790" y="5595210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002457" y="5747598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282553" y="5862658"/>
            <a:ext cx="6779531" cy="914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504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3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66566"/>
            <a:ext cx="12032055" cy="1137955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VÀ CHỨC NĂNG CÁC THÀNH PHẦN CỦA TẾ BÀO</a:t>
            </a:r>
          </a:p>
        </p:txBody>
      </p:sp>
      <p:sp>
        <p:nvSpPr>
          <p:cNvPr id="7" name="Rectangle 6"/>
          <p:cNvSpPr/>
          <p:nvPr/>
        </p:nvSpPr>
        <p:spPr>
          <a:xfrm>
            <a:off x="622720" y="1204521"/>
            <a:ext cx="28504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F7144D-9DCC-4475-8B6C-F387DB61E859}"/>
              </a:ext>
            </a:extLst>
          </p:cNvPr>
          <p:cNvSpPr txBox="1"/>
          <p:nvPr/>
        </p:nvSpPr>
        <p:spPr>
          <a:xfrm>
            <a:off x="992459" y="2228671"/>
            <a:ext cx="99022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707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69236"/>
            <a:ext cx="12112028" cy="86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VÀ CHỨC NĂNG CÁC THÀNH PHẦN CỦA TẾ BÀO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760" y="695821"/>
            <a:ext cx="57806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128" t="39235" r="8759" b="44018"/>
          <a:stretch/>
        </p:blipFill>
        <p:spPr>
          <a:xfrm>
            <a:off x="4345663" y="1219041"/>
            <a:ext cx="7686392" cy="4925085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102904" y="1367073"/>
            <a:ext cx="3784348" cy="5269117"/>
          </a:xfrm>
          <a:prstGeom prst="wedgeEllipseCallout">
            <a:avLst>
              <a:gd name="adj1" fmla="val 57295"/>
              <a:gd name="adj2" fmla="val -983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2.2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SGK 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47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B42D160-582E-45D5-8A96-63B400366017}"/>
              </a:ext>
            </a:extLst>
          </p:cNvPr>
          <p:cNvSpPr txBox="1">
            <a:spLocks/>
          </p:cNvSpPr>
          <p:nvPr/>
        </p:nvSpPr>
        <p:spPr>
          <a:xfrm>
            <a:off x="0" y="-69236"/>
            <a:ext cx="12112028" cy="86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VÀ CHỨC NĂNG CÁC THÀNH PHẦN CỦA TẾ BÀO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5577C3-B899-48DE-AA42-020E0D21CC24}"/>
              </a:ext>
            </a:extLst>
          </p:cNvPr>
          <p:cNvSpPr/>
          <p:nvPr/>
        </p:nvSpPr>
        <p:spPr>
          <a:xfrm>
            <a:off x="228760" y="695821"/>
            <a:ext cx="57806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/>
          </a:p>
        </p:txBody>
      </p:sp>
      <p:pic>
        <p:nvPicPr>
          <p:cNvPr id="1026" name="Picture 2" descr="12. Tế bào - đơn vị cơ sở của sự sống - Hoc24">
            <a:extLst>
              <a:ext uri="{FF2B5EF4-FFF2-40B4-BE49-F238E27FC236}">
                <a16:creationId xmlns:a16="http://schemas.microsoft.com/office/drawing/2014/main" id="{E9C8C776-786D-4B07-88CE-697552D68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560" y="796705"/>
            <a:ext cx="4166042" cy="537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B4E021-1487-48BE-8BCD-83A204FE362A}"/>
              </a:ext>
            </a:extLst>
          </p:cNvPr>
          <p:cNvSpPr txBox="1"/>
          <p:nvPr/>
        </p:nvSpPr>
        <p:spPr>
          <a:xfrm>
            <a:off x="335666" y="1365813"/>
            <a:ext cx="59725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27A3A6-6444-417D-A322-DAD6A8A76936}"/>
              </a:ext>
            </a:extLst>
          </p:cNvPr>
          <p:cNvSpPr txBox="1"/>
          <p:nvPr/>
        </p:nvSpPr>
        <p:spPr>
          <a:xfrm>
            <a:off x="228760" y="3206187"/>
            <a:ext cx="5396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ribosome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164130-EBB2-4681-AE8E-915E967CF488}"/>
              </a:ext>
            </a:extLst>
          </p:cNvPr>
          <p:cNvSpPr txBox="1"/>
          <p:nvPr/>
        </p:nvSpPr>
        <p:spPr>
          <a:xfrm>
            <a:off x="228760" y="4922619"/>
            <a:ext cx="4919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36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B42D160-582E-45D5-8A96-63B400366017}"/>
              </a:ext>
            </a:extLst>
          </p:cNvPr>
          <p:cNvSpPr txBox="1">
            <a:spLocks/>
          </p:cNvSpPr>
          <p:nvPr/>
        </p:nvSpPr>
        <p:spPr>
          <a:xfrm>
            <a:off x="0" y="-69236"/>
            <a:ext cx="12112028" cy="86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VÀ CHỨC NĂNG CÁC THÀNH PHẦN CỦA TẾ BÀO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5577C3-B899-48DE-AA42-020E0D21CC24}"/>
              </a:ext>
            </a:extLst>
          </p:cNvPr>
          <p:cNvSpPr/>
          <p:nvPr/>
        </p:nvSpPr>
        <p:spPr>
          <a:xfrm>
            <a:off x="228760" y="695821"/>
            <a:ext cx="57806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II. Tế bào nhân sơ và tê bào nhân thực:</a:t>
            </a:r>
            <a:endParaRPr lang="en-US" dirty="0"/>
          </a:p>
        </p:txBody>
      </p:sp>
      <p:pic>
        <p:nvPicPr>
          <p:cNvPr id="2050" name="Picture 2" descr="Cấu tạo tế bào | SGK Sinh lớp 8">
            <a:extLst>
              <a:ext uri="{FF2B5EF4-FFF2-40B4-BE49-F238E27FC236}">
                <a16:creationId xmlns:a16="http://schemas.microsoft.com/office/drawing/2014/main" id="{8F20AA9E-BB6F-4B2E-A39D-505C3C13F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198" y="1493951"/>
            <a:ext cx="5086040" cy="387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375DE1-81D3-4846-897E-D5BB99BB76B0}"/>
              </a:ext>
            </a:extLst>
          </p:cNvPr>
          <p:cNvSpPr txBox="1"/>
          <p:nvPr/>
        </p:nvSpPr>
        <p:spPr>
          <a:xfrm>
            <a:off x="6759615" y="5497975"/>
            <a:ext cx="3912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EFB539-690B-4517-8C78-9387D21CDC59}"/>
              </a:ext>
            </a:extLst>
          </p:cNvPr>
          <p:cNvSpPr txBox="1"/>
          <p:nvPr/>
        </p:nvSpPr>
        <p:spPr>
          <a:xfrm>
            <a:off x="602166" y="1493951"/>
            <a:ext cx="4527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F92437-170C-4D5C-BC8D-DE838F5C22D5}"/>
              </a:ext>
            </a:extLst>
          </p:cNvPr>
          <p:cNvSpPr txBox="1"/>
          <p:nvPr/>
        </p:nvSpPr>
        <p:spPr>
          <a:xfrm>
            <a:off x="602166" y="2969190"/>
            <a:ext cx="4527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khoang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02475F-9FFF-4A26-B9AE-18856592A04A}"/>
              </a:ext>
            </a:extLst>
          </p:cNvPr>
          <p:cNvSpPr txBox="1"/>
          <p:nvPr/>
        </p:nvSpPr>
        <p:spPr>
          <a:xfrm>
            <a:off x="802888" y="4460488"/>
            <a:ext cx="37356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08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69236"/>
            <a:ext cx="12112028" cy="86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sp>
        <p:nvSpPr>
          <p:cNvPr id="5" name="Rectangle 4"/>
          <p:cNvSpPr/>
          <p:nvPr/>
        </p:nvSpPr>
        <p:spPr>
          <a:xfrm>
            <a:off x="3315992" y="535095"/>
            <a:ext cx="6223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128" t="39235" r="8759" b="44018"/>
          <a:stretch/>
        </p:blipFill>
        <p:spPr>
          <a:xfrm>
            <a:off x="4314667" y="1058315"/>
            <a:ext cx="7338358" cy="40712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BEB300-3F26-4831-B62C-B46C64744EE6}"/>
              </a:ext>
            </a:extLst>
          </p:cNvPr>
          <p:cNvSpPr txBox="1"/>
          <p:nvPr/>
        </p:nvSpPr>
        <p:spPr>
          <a:xfrm>
            <a:off x="423746" y="1315844"/>
            <a:ext cx="33676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7076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1674</Words>
  <Application>Microsoft Office PowerPoint</Application>
  <PresentationFormat>Widescreen</PresentationFormat>
  <Paragraphs>129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BÀI 19 ( TIẾT 83,84): CẤU TẠO VÀ CHỨC NĂNG CÁC THÀNH PHẦN CỦA TẾ BÀO</vt:lpstr>
      <vt:lpstr>BÀI 19: CẤU TẠO VÀ CHỨC NĂNG CÁC THÀNH PHẦN CỦA TẾ BÀO</vt:lpstr>
      <vt:lpstr>BÀI 19: CẤU TẠO VÀ CHỨC NĂNG CÁC THÀNH PHẦN CỦA TẾ BÀO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PHUONG THAO</cp:lastModifiedBy>
  <cp:revision>61</cp:revision>
  <dcterms:created xsi:type="dcterms:W3CDTF">2021-05-02T11:12:37Z</dcterms:created>
  <dcterms:modified xsi:type="dcterms:W3CDTF">2024-09-18T02:41:51Z</dcterms:modified>
</cp:coreProperties>
</file>