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3" r:id="rId6"/>
    <p:sldId id="274" r:id="rId7"/>
    <p:sldId id="260" r:id="rId8"/>
    <p:sldId id="275" r:id="rId9"/>
    <p:sldId id="261" r:id="rId10"/>
    <p:sldId id="262" r:id="rId11"/>
    <p:sldId id="263" r:id="rId12"/>
    <p:sldId id="272" r:id="rId13"/>
    <p:sldId id="271" r:id="rId14"/>
    <p:sldId id="265" r:id="rId15"/>
    <p:sldId id="266" r:id="rId16"/>
    <p:sldId id="267" r:id="rId17"/>
    <p:sldId id="270" r:id="rId18"/>
    <p:sldId id="269" r:id="rId19"/>
    <p:sldId id="276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0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A1B95-5F85-4F7C-BC0B-C4B5D0D3C7C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8F38C-F672-4D46-8955-BB54DF3B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18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BE7BC-C6E2-4499-B460-A8BDCD30B79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02692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80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54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2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0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57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4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6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02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3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0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58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00E95-BA2C-4784-9A0A-16A3B5773EE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5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5" name="5-Point Star 4"/>
          <p:cNvSpPr>
            <a:spLocks/>
          </p:cNvSpPr>
          <p:nvPr/>
        </p:nvSpPr>
        <p:spPr>
          <a:xfrm>
            <a:off x="5687138" y="706291"/>
            <a:ext cx="559864" cy="390229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5-Point Star 5"/>
          <p:cNvSpPr>
            <a:spLocks/>
          </p:cNvSpPr>
          <p:nvPr/>
        </p:nvSpPr>
        <p:spPr>
          <a:xfrm>
            <a:off x="6176664" y="1213994"/>
            <a:ext cx="559864" cy="390229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5-Point Star 6"/>
          <p:cNvSpPr>
            <a:spLocks/>
          </p:cNvSpPr>
          <p:nvPr/>
        </p:nvSpPr>
        <p:spPr>
          <a:xfrm>
            <a:off x="5282108" y="1213995"/>
            <a:ext cx="559864" cy="390229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77515" y="2000083"/>
            <a:ext cx="101822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VII: ĐA DẠNG THẾ GIỚI SỐNG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48949" y="3103828"/>
            <a:ext cx="102393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25: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PHÂN LOẠI SINH VẬT</a:t>
            </a:r>
          </a:p>
        </p:txBody>
      </p:sp>
    </p:spTree>
    <p:extLst>
      <p:ext uri="{BB962C8B-B14F-4D97-AF65-F5344CB8AC3E}">
        <p14:creationId xmlns:p14="http://schemas.microsoft.com/office/powerpoint/2010/main" val="424524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12971" y="478704"/>
            <a:ext cx="532709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0" y="1056196"/>
            <a:ext cx="3232087" cy="5801804"/>
          </a:xfrm>
          <a:prstGeom prst="cloudCallout">
            <a:avLst>
              <a:gd name="adj1" fmla="val 72942"/>
              <a:gd name="adj2" fmla="val 1108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ctr"/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340891"/>
              </p:ext>
            </p:extLst>
          </p:nvPr>
        </p:nvGraphicFramePr>
        <p:xfrm>
          <a:off x="2990649" y="958836"/>
          <a:ext cx="2687974" cy="5753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7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96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651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6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904068" y="2259153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56729" y="2867042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23303" y="3478960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7445" y="4133585"/>
            <a:ext cx="603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47370" y="4801682"/>
            <a:ext cx="643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27367" y="5440504"/>
            <a:ext cx="1912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Chi(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57359" y="6018042"/>
            <a:ext cx="881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167947" y="2687679"/>
            <a:ext cx="267671" cy="30739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154466" y="3349160"/>
            <a:ext cx="265373" cy="33033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167948" y="3906179"/>
            <a:ext cx="245950" cy="29177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4150346" y="4630614"/>
            <a:ext cx="256350" cy="30633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4119476" y="5233864"/>
            <a:ext cx="266135" cy="23591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4102246" y="5845776"/>
            <a:ext cx="282627" cy="26282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816388"/>
              </p:ext>
            </p:extLst>
          </p:nvPr>
        </p:nvGraphicFramePr>
        <p:xfrm>
          <a:off x="5694659" y="901815"/>
          <a:ext cx="3120951" cy="5787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61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2" name="Rectangle 41"/>
          <p:cNvSpPr/>
          <p:nvPr/>
        </p:nvSpPr>
        <p:spPr>
          <a:xfrm>
            <a:off x="5848954" y="605891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Panthera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i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75595" y="218256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Animalia)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75594" y="2859814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Chordata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69713" y="3315318"/>
            <a:ext cx="25513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Mammalia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" name="Down Arrow 45"/>
          <p:cNvSpPr/>
          <p:nvPr/>
        </p:nvSpPr>
        <p:spPr>
          <a:xfrm>
            <a:off x="6978724" y="2722343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>
            <a:off x="6967874" y="4059580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/>
          <p:cNvSpPr/>
          <p:nvPr/>
        </p:nvSpPr>
        <p:spPr>
          <a:xfrm>
            <a:off x="6967874" y="4634135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/>
          <p:cNvSpPr/>
          <p:nvPr/>
        </p:nvSpPr>
        <p:spPr>
          <a:xfrm>
            <a:off x="7001740" y="5294826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/>
          <p:cNvSpPr/>
          <p:nvPr/>
        </p:nvSpPr>
        <p:spPr>
          <a:xfrm>
            <a:off x="7001740" y="5901854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/>
          <p:cNvSpPr/>
          <p:nvPr/>
        </p:nvSpPr>
        <p:spPr>
          <a:xfrm>
            <a:off x="6970674" y="3281145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765104" y="4145509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Carnivora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39468" y="5376294"/>
            <a:ext cx="2280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285253" y="4788649"/>
            <a:ext cx="2099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Felidae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841270"/>
              </p:ext>
            </p:extLst>
          </p:nvPr>
        </p:nvGraphicFramePr>
        <p:xfrm>
          <a:off x="8842594" y="903860"/>
          <a:ext cx="3120951" cy="5787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61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5" name="Rectangle 64"/>
          <p:cNvSpPr/>
          <p:nvPr/>
        </p:nvSpPr>
        <p:spPr>
          <a:xfrm>
            <a:off x="8905119" y="6043646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Lilium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longiflorum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7" name="Rectangle 66"/>
          <p:cNvSpPr/>
          <p:nvPr/>
        </p:nvSpPr>
        <p:spPr>
          <a:xfrm>
            <a:off x="8885121" y="2200476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(Plantae)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652453" y="3474865"/>
            <a:ext cx="35521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(Monocots)</a:t>
            </a:r>
          </a:p>
        </p:txBody>
      </p:sp>
      <p:sp>
        <p:nvSpPr>
          <p:cNvPr id="69" name="Rectangle 68"/>
          <p:cNvSpPr/>
          <p:nvPr/>
        </p:nvSpPr>
        <p:spPr>
          <a:xfrm>
            <a:off x="8914439" y="4225148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Liliaies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0" name="Rectangle 69"/>
          <p:cNvSpPr/>
          <p:nvPr/>
        </p:nvSpPr>
        <p:spPr>
          <a:xfrm>
            <a:off x="8988969" y="482969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Liliaceae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967001" y="5427193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Lilium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2" name="Rectangle 71"/>
          <p:cNvSpPr/>
          <p:nvPr/>
        </p:nvSpPr>
        <p:spPr>
          <a:xfrm>
            <a:off x="8967001" y="2745609"/>
            <a:ext cx="31400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Anthophyta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3" name="Down Arrow 72"/>
          <p:cNvSpPr/>
          <p:nvPr/>
        </p:nvSpPr>
        <p:spPr>
          <a:xfrm>
            <a:off x="10184337" y="2628614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Down Arrow 73"/>
          <p:cNvSpPr/>
          <p:nvPr/>
        </p:nvSpPr>
        <p:spPr>
          <a:xfrm>
            <a:off x="10184337" y="4100103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Down Arrow 74"/>
          <p:cNvSpPr/>
          <p:nvPr/>
        </p:nvSpPr>
        <p:spPr>
          <a:xfrm>
            <a:off x="10144612" y="4660411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Down Arrow 75"/>
          <p:cNvSpPr/>
          <p:nvPr/>
        </p:nvSpPr>
        <p:spPr>
          <a:xfrm>
            <a:off x="10156402" y="5282990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Down Arrow 76"/>
          <p:cNvSpPr/>
          <p:nvPr/>
        </p:nvSpPr>
        <p:spPr>
          <a:xfrm>
            <a:off x="10177210" y="5899514"/>
            <a:ext cx="152400" cy="27691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/>
          <p:cNvSpPr/>
          <p:nvPr/>
        </p:nvSpPr>
        <p:spPr>
          <a:xfrm>
            <a:off x="10184337" y="3407599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4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4" grpId="0"/>
      <p:bldP spid="15" grpId="0"/>
      <p:bldP spid="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65" grpId="0"/>
      <p:bldP spid="67" grpId="0"/>
      <p:bldP spid="68" grpId="0"/>
      <p:bldP spid="69" grpId="0"/>
      <p:bldP spid="70" grpId="0"/>
      <p:bldP spid="71" grpId="0"/>
      <p:bldP spid="72" grpId="0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79108" y="576065"/>
            <a:ext cx="532709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79108" y="1392195"/>
            <a:ext cx="7340471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thường,mỗi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852025" y="2208325"/>
            <a:ext cx="258115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-160142" y="2618190"/>
            <a:ext cx="625614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81" y="3208848"/>
            <a:ext cx="5853463" cy="3649152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6477803" y="4405560"/>
            <a:ext cx="5458546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Apis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cerana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95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04" y="1122153"/>
            <a:ext cx="11749622" cy="5846537"/>
          </a:xfrm>
          <a:prstGeom prst="rect">
            <a:avLst/>
          </a:prstGeom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46717" y="512080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185704" y="2424937"/>
            <a:ext cx="2855879" cy="2921267"/>
          </a:xfrm>
          <a:prstGeom prst="wedgeEllipseCallout">
            <a:avLst>
              <a:gd name="adj1" fmla="val 3666"/>
              <a:gd name="adj2" fmla="val -43193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7674543" y="2492940"/>
            <a:ext cx="4260783" cy="3441033"/>
          </a:xfrm>
          <a:prstGeom prst="wedgeEllipseCallout">
            <a:avLst>
              <a:gd name="adj1" fmla="val -13453"/>
              <a:gd name="adj2" fmla="val -924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146717" y="2165054"/>
            <a:ext cx="3936733" cy="3441032"/>
          </a:xfrm>
          <a:prstGeom prst="wedgeEllipseCallout">
            <a:avLst>
              <a:gd name="adj1" fmla="val 36204"/>
              <a:gd name="adj2" fmla="val -34135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59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275677" y="1113841"/>
            <a:ext cx="1904624" cy="4801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VẬT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3753" t="56926" r="11728" b="10066"/>
          <a:stretch/>
        </p:blipFill>
        <p:spPr>
          <a:xfrm>
            <a:off x="185704" y="1597975"/>
            <a:ext cx="11797749" cy="526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6345" y="4870382"/>
            <a:ext cx="4135655" cy="198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0" y="3734602"/>
            <a:ext cx="3936733" cy="3123398"/>
          </a:xfrm>
          <a:prstGeom prst="wedgeEllipseCallout">
            <a:avLst>
              <a:gd name="adj1" fmla="val 53073"/>
              <a:gd name="adj2" fmla="val -3357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68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446129" y="1203629"/>
            <a:ext cx="7306745" cy="4801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HỆ THỐNG PHÂN LOẠI NĂM GIỚI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3753" t="56926" r="11728" b="10066"/>
          <a:stretch/>
        </p:blipFill>
        <p:spPr>
          <a:xfrm>
            <a:off x="329114" y="1665352"/>
            <a:ext cx="11797749" cy="526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6345" y="4870382"/>
            <a:ext cx="4135655" cy="198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5704" y="4093233"/>
            <a:ext cx="3991660" cy="263001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giới:giới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911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704" y="1122153"/>
            <a:ext cx="2461242" cy="56203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56" t="33333" r="12057" b="45299"/>
          <a:stretch/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2561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526518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498" y="1122153"/>
            <a:ext cx="2696454" cy="199224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D,E,G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956" t="33333" r="12057" b="45299"/>
          <a:stretch/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Cloud Callout 3"/>
          <p:cNvSpPr/>
          <p:nvPr/>
        </p:nvSpPr>
        <p:spPr>
          <a:xfrm>
            <a:off x="104498" y="3229906"/>
            <a:ext cx="3841860" cy="3628094"/>
          </a:xfrm>
          <a:prstGeom prst="cloudCallout">
            <a:avLst>
              <a:gd name="adj1" fmla="val 30936"/>
              <a:gd name="adj2" fmla="val 44378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840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526518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956" t="33333" r="12057" b="45299"/>
          <a:stretch/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Cloud Callout 3"/>
          <p:cNvSpPr/>
          <p:nvPr/>
        </p:nvSpPr>
        <p:spPr>
          <a:xfrm>
            <a:off x="0" y="1050894"/>
            <a:ext cx="2975586" cy="5577839"/>
          </a:xfrm>
          <a:prstGeom prst="cloudCallout">
            <a:avLst>
              <a:gd name="adj1" fmla="val 30936"/>
              <a:gd name="adj2" fmla="val 4437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1935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auto">
          <a:xfrm>
            <a:off x="781060" y="192505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380" y="1205104"/>
            <a:ext cx="11869329" cy="1010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8836" y="732303"/>
            <a:ext cx="3441236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5670" y="2629427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5670" y="2149589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5670" y="3097455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75670" y="3621832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Arc 12"/>
          <p:cNvSpPr/>
          <p:nvPr/>
        </p:nvSpPr>
        <p:spPr>
          <a:xfrm>
            <a:off x="1408292" y="2684883"/>
            <a:ext cx="421721" cy="449366"/>
          </a:xfrm>
          <a:prstGeom prst="arc">
            <a:avLst>
              <a:gd name="adj1" fmla="val 21290875"/>
              <a:gd name="adj2" fmla="val 2106409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520" y="4073517"/>
            <a:ext cx="11869329" cy="679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87669" y="4592198"/>
            <a:ext cx="2116157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87668" y="4995543"/>
            <a:ext cx="3020933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87667" y="5394561"/>
            <a:ext cx="3020933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87667" y="5859544"/>
            <a:ext cx="3938850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87667" y="6317698"/>
            <a:ext cx="3938850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Arc 23"/>
          <p:cNvSpPr/>
          <p:nvPr/>
        </p:nvSpPr>
        <p:spPr>
          <a:xfrm>
            <a:off x="1287666" y="5456199"/>
            <a:ext cx="421721" cy="449366"/>
          </a:xfrm>
          <a:prstGeom prst="arc">
            <a:avLst>
              <a:gd name="adj1" fmla="val 21290875"/>
              <a:gd name="adj2" fmla="val 2106409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5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26F2C4-E950-4EE7-ACA2-927F85A7DD9F}"/>
              </a:ext>
            </a:extLst>
          </p:cNvPr>
          <p:cNvSpPr/>
          <p:nvPr/>
        </p:nvSpPr>
        <p:spPr>
          <a:xfrm>
            <a:off x="1371600" y="1732547"/>
            <a:ext cx="9168063" cy="1696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BVN: 25.1, 25.2, 25.3, 25.5</a:t>
            </a:r>
          </a:p>
        </p:txBody>
      </p:sp>
    </p:spTree>
    <p:extLst>
      <p:ext uri="{BB962C8B-B14F-4D97-AF65-F5344CB8AC3E}">
        <p14:creationId xmlns:p14="http://schemas.microsoft.com/office/powerpoint/2010/main" val="623269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489"/>
          <a:stretch/>
        </p:blipFill>
        <p:spPr>
          <a:xfrm>
            <a:off x="4170225" y="47751"/>
            <a:ext cx="4327557" cy="6742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108" y="0"/>
            <a:ext cx="4720649" cy="373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795" y="3385079"/>
            <a:ext cx="4688962" cy="353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4" y="-112861"/>
            <a:ext cx="4631198" cy="389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18925"/>
            <a:ext cx="4694572" cy="347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65617" y="-119431"/>
            <a:ext cx="12126383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84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44" t="73733" r="8447" b="5916"/>
          <a:stretch/>
        </p:blipFill>
        <p:spPr>
          <a:xfrm>
            <a:off x="85024" y="752209"/>
            <a:ext cx="11879179" cy="5648591"/>
          </a:xfrm>
          <a:prstGeom prst="rect">
            <a:avLst/>
          </a:prstGeom>
        </p:spPr>
      </p:pic>
      <p:sp>
        <p:nvSpPr>
          <p:cNvPr id="5" name="Title 4"/>
          <p:cNvSpPr>
            <a:spLocks noGrp="1" noChangeArrowheads="1"/>
          </p:cNvSpPr>
          <p:nvPr>
            <p:ph type="title"/>
          </p:nvPr>
        </p:nvSpPr>
        <p:spPr bwMode="auto">
          <a:xfrm>
            <a:off x="781060" y="192505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</p:spTree>
    <p:extLst>
      <p:ext uri="{BB962C8B-B14F-4D97-AF65-F5344CB8AC3E}">
        <p14:creationId xmlns:p14="http://schemas.microsoft.com/office/powerpoint/2010/main" val="557743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58634" y="25731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2" y="721447"/>
            <a:ext cx="5435852" cy="6068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936" y="721448"/>
            <a:ext cx="6437616" cy="6068650"/>
          </a:xfrm>
          <a:prstGeom prst="rect">
            <a:avLst/>
          </a:prstGeom>
        </p:spPr>
      </p:pic>
      <p:sp>
        <p:nvSpPr>
          <p:cNvPr id="10" name="6-Point Star 9"/>
          <p:cNvSpPr/>
          <p:nvPr/>
        </p:nvSpPr>
        <p:spPr>
          <a:xfrm>
            <a:off x="4330388" y="2655776"/>
            <a:ext cx="2542136" cy="2199992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9600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11757" y="5575575"/>
            <a:ext cx="5332738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5629935" y="672062"/>
            <a:ext cx="6437617" cy="16435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61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3" y="798731"/>
            <a:ext cx="6102800" cy="5088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933" y="1013988"/>
            <a:ext cx="5983586" cy="5776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5660"/>
          <a:stretch/>
        </p:blipFill>
        <p:spPr>
          <a:xfrm>
            <a:off x="7028321" y="2770427"/>
            <a:ext cx="1128544" cy="6072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95824" y="558665"/>
            <a:ext cx="683071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200587" y="4786475"/>
            <a:ext cx="6046303" cy="20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534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3271" y="298764"/>
            <a:ext cx="6667500" cy="4281489"/>
            <a:chOff x="273271" y="298764"/>
            <a:chExt cx="6667500" cy="4281489"/>
          </a:xfrm>
        </p:grpSpPr>
        <p:pic>
          <p:nvPicPr>
            <p:cNvPr id="1026" name="Picture 2" descr="Sở Giáo Dục Và Đào Tạo Vĩnh Phúc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65"/>
            <a:stretch/>
          </p:blipFill>
          <p:spPr bwMode="auto">
            <a:xfrm>
              <a:off x="273271" y="896293"/>
              <a:ext cx="6667500" cy="3683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037029" y="298764"/>
              <a:ext cx="26888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2400" dirty="0">
                  <a:solidFill>
                    <a:srgbClr val="000000"/>
                  </a:solidFill>
                  <a:latin typeface="#9Slide03 Swiss Condensed Bold" panose="02000500000000000000" pitchFamily="2" charset="0"/>
                </a:rPr>
                <a:t>Đồ dùng học tập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7106970" y="760429"/>
            <a:ext cx="4789283" cy="3032973"/>
          </a:xfrm>
          <a:prstGeom prst="roundRect">
            <a:avLst>
              <a:gd name="adj" fmla="val 7278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lnSpc>
                <a:spcPct val="120000"/>
              </a:lnSpc>
            </a:pPr>
            <a:r>
              <a:rPr lang="vi-VN" sz="2200" dirty="0">
                <a:solidFill>
                  <a:srgbClr val="FFFFFF"/>
                </a:solidFill>
                <a:latin typeface="#9Slide03 Cabin Condensed Bold" panose="00000806000000000000" pitchFamily="2" charset="0"/>
              </a:rPr>
              <a:t>Câu hỏi thảo luận:</a:t>
            </a:r>
          </a:p>
          <a:p>
            <a:pPr marL="342900" indent="-342900" algn="just" defTabSz="914400">
              <a:lnSpc>
                <a:spcPct val="120000"/>
              </a:lnSpc>
              <a:buFontTx/>
              <a:buAutoNum type="arabicPeriod"/>
            </a:pPr>
            <a:r>
              <a:rPr lang="vi-VN" sz="2200" dirty="0">
                <a:solidFill>
                  <a:srgbClr val="FFFFFF"/>
                </a:solidFill>
                <a:latin typeface="#9Slide03 Cabin Condensed Bold" panose="00000806000000000000" pitchFamily="2" charset="0"/>
              </a:rPr>
              <a:t>Em hãy sắp xếp sách vỡ và đồ dùng học tập của em thành từng nhóm dựa và đặc điểm chung giữa chúng.</a:t>
            </a:r>
          </a:p>
          <a:p>
            <a:pPr marL="342900" indent="-342900" algn="just" defTabSz="914400">
              <a:lnSpc>
                <a:spcPct val="120000"/>
              </a:lnSpc>
              <a:buFontTx/>
              <a:buAutoNum type="arabicPeriod"/>
            </a:pPr>
            <a:r>
              <a:rPr lang="vi-VN" sz="2200" dirty="0">
                <a:solidFill>
                  <a:srgbClr val="FFFFFF"/>
                </a:solidFill>
                <a:latin typeface="#9Slide03 Cabin Condensed Bold" panose="00000806000000000000" pitchFamily="2" charset="0"/>
              </a:rPr>
              <a:t>Việc phân loại đó giúp ích gì cho em?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1695" y="5140482"/>
            <a:ext cx="11993858" cy="904863"/>
            <a:chOff x="291695" y="5140482"/>
            <a:chExt cx="11993858" cy="904863"/>
          </a:xfrm>
        </p:grpSpPr>
        <p:sp>
          <p:nvSpPr>
            <p:cNvPr id="5" name="Striped Right Arrow 4"/>
            <p:cNvSpPr/>
            <p:nvPr/>
          </p:nvSpPr>
          <p:spPr>
            <a:xfrm>
              <a:off x="291695" y="5350597"/>
              <a:ext cx="978408" cy="484632"/>
            </a:xfrm>
            <a:prstGeom prst="stripedRightArrow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58021" y="5140482"/>
              <a:ext cx="10927532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 defTabSz="914400">
                <a:lnSpc>
                  <a:spcPct val="120000"/>
                </a:lnSpc>
                <a:buFontTx/>
                <a:buAutoNum type="arabicPeriod"/>
              </a:pPr>
              <a:r>
                <a:rPr lang="vi-VN" sz="2200" dirty="0">
                  <a:solidFill>
                    <a:srgbClr val="000000"/>
                  </a:solidFill>
                  <a:latin typeface="#9Slide03 Cabin Condensed Bold" panose="00000806000000000000" pitchFamily="2" charset="0"/>
                </a:rPr>
                <a:t>Có thể sắp xếp theo phương án sau: nhóm 1 (sách, vở, truyện,….); nhóm 2 (bút, thước kẻ, keo dán,…)</a:t>
              </a:r>
            </a:p>
            <a:p>
              <a:pPr marL="342900" indent="-342900" algn="just" defTabSz="914400">
                <a:lnSpc>
                  <a:spcPct val="120000"/>
                </a:lnSpc>
                <a:buFontTx/>
                <a:buAutoNum type="arabicPeriod"/>
              </a:pPr>
              <a:r>
                <a:rPr lang="vi-VN" sz="2200" dirty="0">
                  <a:solidFill>
                    <a:srgbClr val="000000"/>
                  </a:solidFill>
                  <a:latin typeface="#9Slide03 Cabin Condensed Bold" panose="00000806000000000000" pitchFamily="2" charset="0"/>
                </a:rPr>
                <a:t>Việc phân loại giúp các đồ đạc được cất ngăn nắp hơn và tìm ra đồ dùng học tập dễ hơn.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4334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7424" y="462226"/>
            <a:ext cx="11865032" cy="6049769"/>
            <a:chOff x="-73688" y="-10047"/>
            <a:chExt cx="11865032" cy="6049769"/>
          </a:xfrm>
        </p:grpSpPr>
        <p:pic>
          <p:nvPicPr>
            <p:cNvPr id="4098" name="Picture 2" descr="Đa dạng sinh học là gì?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48624" cy="3963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Sự Đa Dạng Của Giới Thực Vật – kryla12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3688" y="3963272"/>
              <a:ext cx="6096000" cy="207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Rừng mưa Amaz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0" t="9317"/>
            <a:stretch/>
          </p:blipFill>
          <p:spPr bwMode="auto">
            <a:xfrm>
              <a:off x="6022312" y="-10047"/>
              <a:ext cx="5769032" cy="3972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Thủ tướng giao các Bộ lập 39 quy hoạch ngành quốc gi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2312" y="4042804"/>
              <a:ext cx="2930769" cy="1916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Tranh tô màu các con vật sống dưới nước cho bé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3467" y="4042804"/>
              <a:ext cx="2757877" cy="1916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1776883" y="1560845"/>
            <a:ext cx="8953082" cy="3898761"/>
          </a:xfrm>
          <a:prstGeom prst="rect">
            <a:avLst/>
          </a:prstGeom>
          <a:solidFill>
            <a:schemeClr val="bg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049864" y="2123693"/>
            <a:ext cx="8478831" cy="13880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400" b="1" dirty="0"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Thế giới sinh vật vô cùng đa dạng và phong phú. Chúng phân bố khắp nơi trên trái đất , chúng tạo nên bức tranh thiên nhiên tươi đẹp và kì thú.</a:t>
            </a: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2049864" y="3803452"/>
            <a:ext cx="8478831" cy="14219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 defTabSz="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400" b="1" dirty="0"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Để dễ dàng tìm ra một loài sinh vật trong vô số các loài sinh vật trong tự nhiên, các nhà khoa học đã phân loại thế giới sống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2784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95824" y="558665"/>
            <a:ext cx="683071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78183" y="5308171"/>
            <a:ext cx="410317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530" r="27834"/>
          <a:stretch/>
        </p:blipFill>
        <p:spPr>
          <a:xfrm>
            <a:off x="4346662" y="1197316"/>
            <a:ext cx="4991275" cy="5436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54757" y="1474517"/>
            <a:ext cx="117211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82086" y="2609793"/>
            <a:ext cx="81137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88795" y="1433589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74924" y="1466972"/>
            <a:ext cx="8113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308" r="85773"/>
          <a:stretch/>
        </p:blipFill>
        <p:spPr>
          <a:xfrm>
            <a:off x="9340918" y="1204996"/>
            <a:ext cx="891580" cy="54379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72271" r="1040"/>
          <a:stretch/>
        </p:blipFill>
        <p:spPr>
          <a:xfrm>
            <a:off x="10134261" y="1204996"/>
            <a:ext cx="1922106" cy="543654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297807" y="1461271"/>
            <a:ext cx="165151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58957" y="1461271"/>
            <a:ext cx="9296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15687" y="1446524"/>
            <a:ext cx="7632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70941" y="5987663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7" y="1038796"/>
            <a:ext cx="4281818" cy="3652949"/>
          </a:xfrm>
          <a:prstGeom prst="rect">
            <a:avLst/>
          </a:prstGeom>
        </p:spPr>
      </p:pic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41271" y="4726473"/>
            <a:ext cx="4103170" cy="203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27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5" grpId="0" animBg="1"/>
      <p:bldP spid="2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4640" y="264160"/>
            <a:ext cx="11612880" cy="6339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sx="102000" sy="102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0000" flipH="1">
            <a:off x="476609" y="720107"/>
            <a:ext cx="652060" cy="3757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0762" y="-224092"/>
            <a:ext cx="2708764" cy="226416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265707" y="1461486"/>
            <a:ext cx="9669440" cy="4004704"/>
            <a:chOff x="1265707" y="1278606"/>
            <a:chExt cx="9669440" cy="4004704"/>
          </a:xfrm>
        </p:grpSpPr>
        <p:grpSp>
          <p:nvGrpSpPr>
            <p:cNvPr id="13" name="组合 12"/>
            <p:cNvGrpSpPr/>
            <p:nvPr/>
          </p:nvGrpSpPr>
          <p:grpSpPr>
            <a:xfrm>
              <a:off x="1442720" y="1278606"/>
              <a:ext cx="9306560" cy="4004704"/>
              <a:chOff x="1442720" y="1278606"/>
              <a:chExt cx="9306560" cy="400470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1442720" y="1278606"/>
                <a:ext cx="9306560" cy="4004704"/>
                <a:chOff x="1442720" y="1278606"/>
                <a:chExt cx="9306560" cy="4004704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1442720" y="2428350"/>
                  <a:ext cx="9306560" cy="285496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4064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srgbClr val="FFFFFF"/>
                    </a:solidFill>
                    <a:latin typeface="杨任东竹石体-Medium" panose="02000000000000000000" pitchFamily="2" charset="-122"/>
                    <a:ea typeface="杨任东竹石体-Medium" panose="02000000000000000000" pitchFamily="2" charset="-122"/>
                  </a:endParaRPr>
                </a:p>
              </p:txBody>
            </p:sp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39319" y="1278606"/>
                  <a:ext cx="2308983" cy="2285969"/>
                </a:xfrm>
                <a:prstGeom prst="ellipse">
                  <a:avLst/>
                </a:prstGeom>
              </p:spPr>
            </p:pic>
          </p:grpSp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75" r="21875"/>
              <a:stretch/>
            </p:blipFill>
            <p:spPr>
              <a:xfrm>
                <a:off x="5394878" y="1692460"/>
                <a:ext cx="1455242" cy="1455242"/>
              </a:xfrm>
              <a:prstGeom prst="ellipse">
                <a:avLst/>
              </a:prstGeom>
            </p:spPr>
          </p:pic>
        </p:grp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73410" y="2040072"/>
              <a:ext cx="661737" cy="132347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5707" y="2040072"/>
              <a:ext cx="661737" cy="1323474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265707" y="637422"/>
            <a:ext cx="4129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anose="02000000000000000000" pitchFamily="2" charset="0"/>
              </a:rPr>
              <a:t>RÚT RA KẾT LUẬN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82709" y="3434080"/>
            <a:ext cx="8464990" cy="2096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Phân loại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sinh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học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giúp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xác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định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được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vị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trí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loại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sinh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vật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trong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thế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giới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sống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tìm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ra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chúng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giữa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nhóm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sinh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vật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dễ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dàng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hơn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.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Ngoài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ra,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phân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loại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sinh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học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còn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>
                <a:solidFill>
                  <a:srgbClr val="FF0000"/>
                </a:solidFill>
                <a:latin typeface="Acumin Pro Condensed" panose="020B0806020202020204" pitchFamily="34" charset="0"/>
              </a:rPr>
              <a:t>chothấy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giống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khác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nhóm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đối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tượng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phân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loại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nguyên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giống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mối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quan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hệ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giữa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sinh</a:t>
            </a:r>
            <a:r>
              <a:rPr lang="en-US" sz="22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cumin Pro Condensed" panose="020B0806020202020204" pitchFamily="34" charset="0"/>
              </a:rPr>
              <a:t>vật</a:t>
            </a:r>
            <a:endParaRPr lang="vi-VN" sz="2200" dirty="0">
              <a:solidFill>
                <a:srgbClr val="000000"/>
              </a:solidFill>
              <a:latin typeface="Acumin Pro Condensed" panose="020B08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86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39447" y="0"/>
            <a:ext cx="104958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 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463028" y="576065"/>
            <a:ext cx="4559261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9144"/>
          <a:stretch/>
        </p:blipFill>
        <p:spPr>
          <a:xfrm>
            <a:off x="3996322" y="1056196"/>
            <a:ext cx="4667299" cy="5522614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79377" y="1056196"/>
            <a:ext cx="3445844" cy="5522614"/>
          </a:xfrm>
          <a:prstGeom prst="cloudCallout">
            <a:avLst>
              <a:gd name="adj1" fmla="val 59255"/>
              <a:gd name="adj2" fmla="val 1021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8842594" y="967965"/>
            <a:ext cx="3041964" cy="5522614"/>
          </a:xfrm>
          <a:prstGeom prst="cloudCallout">
            <a:avLst>
              <a:gd name="adj1" fmla="val -53941"/>
              <a:gd name="adj2" fmla="val 356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168864" y="1032075"/>
            <a:ext cx="3445844" cy="5522614"/>
          </a:xfrm>
          <a:prstGeom prst="cloudCallout">
            <a:avLst>
              <a:gd name="adj1" fmla="val 59255"/>
              <a:gd name="adj2" fmla="val 1021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3645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1325</Words>
  <Application>Microsoft Office PowerPoint</Application>
  <PresentationFormat>Widescreen</PresentationFormat>
  <Paragraphs>125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宋体</vt:lpstr>
      <vt:lpstr>#9Slide03 Cabin Condensed Bold</vt:lpstr>
      <vt:lpstr>#9Slide03 Roboto Condensed</vt:lpstr>
      <vt:lpstr>#9Slide03 Swiss Condensed Bold</vt:lpstr>
      <vt:lpstr>Acumin Pro Condensed</vt:lpstr>
      <vt:lpstr>Arial</vt:lpstr>
      <vt:lpstr>Calibri</vt:lpstr>
      <vt:lpstr>Calibri Light</vt:lpstr>
      <vt:lpstr>等线</vt:lpstr>
      <vt:lpstr>Times New Roman</vt:lpstr>
      <vt:lpstr>Wingdings</vt:lpstr>
      <vt:lpstr>杨任东竹石体-Medium</vt:lpstr>
      <vt:lpstr>Office Theme</vt:lpstr>
      <vt:lpstr>PowerPoint Presentation</vt:lpstr>
      <vt:lpstr>PowerPoint Presentation</vt:lpstr>
      <vt:lpstr>Bài 25: HỆ THỐNG PHÂN LOẠI SINH VẬT</vt:lpstr>
      <vt:lpstr>Bài 25: HỆ THỐNG PHÂN LOẠI SINH VẬT</vt:lpstr>
      <vt:lpstr>PowerPoint Presentation</vt:lpstr>
      <vt:lpstr>PowerPoint Presentation</vt:lpstr>
      <vt:lpstr>Bài 25: HỆ THỐNG PHÂN LOẠI SINH VẬT</vt:lpstr>
      <vt:lpstr>PowerPoint Presentation</vt:lpstr>
      <vt:lpstr>Bài 25: HỆ THỐNG PHÂ 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PowerPoint Presentation</vt:lpstr>
      <vt:lpstr>Bài 25: HỆ THỐNG PHÂN LOẠI SINH VẬT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PHUONG THAO</cp:lastModifiedBy>
  <cp:revision>76</cp:revision>
  <dcterms:created xsi:type="dcterms:W3CDTF">2021-05-18T01:01:16Z</dcterms:created>
  <dcterms:modified xsi:type="dcterms:W3CDTF">2024-11-01T02:37:53Z</dcterms:modified>
</cp:coreProperties>
</file>