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22"/>
  </p:notesMasterIdLst>
  <p:sldIdLst>
    <p:sldId id="256" r:id="rId2"/>
    <p:sldId id="257" r:id="rId3"/>
    <p:sldId id="259" r:id="rId4"/>
    <p:sldId id="258" r:id="rId5"/>
    <p:sldId id="261" r:id="rId6"/>
    <p:sldId id="263" r:id="rId7"/>
    <p:sldId id="295" r:id="rId8"/>
    <p:sldId id="264" r:id="rId9"/>
    <p:sldId id="262" r:id="rId10"/>
    <p:sldId id="296" r:id="rId11"/>
    <p:sldId id="265" r:id="rId12"/>
    <p:sldId id="267" r:id="rId13"/>
    <p:sldId id="268" r:id="rId14"/>
    <p:sldId id="297" r:id="rId15"/>
    <p:sldId id="269" r:id="rId16"/>
    <p:sldId id="298" r:id="rId17"/>
    <p:sldId id="299" r:id="rId18"/>
    <p:sldId id="260" r:id="rId19"/>
    <p:sldId id="272" r:id="rId20"/>
    <p:sldId id="281"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698151E-0C3A-494B-B26B-37D62C383CFE}">
  <a:tblStyle styleId="{9698151E-0C3A-494B-B26B-37D62C383CF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48185A3-63CA-4AD0-B97A-12F4E01556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c2f9d80780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c2f9d8078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7245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4C52"/>
        </a:solidFill>
        <a:effectLst/>
      </p:bgPr>
    </p:bg>
    <p:spTree>
      <p:nvGrpSpPr>
        <p:cNvPr id="1" name="Shape 9"/>
        <p:cNvGrpSpPr/>
        <p:nvPr/>
      </p:nvGrpSpPr>
      <p:grpSpPr>
        <a:xfrm>
          <a:off x="0" y="0"/>
          <a:ext cx="0" cy="0"/>
          <a:chOff x="0" y="0"/>
          <a:chExt cx="0" cy="0"/>
        </a:xfrm>
      </p:grpSpPr>
      <p:sp>
        <p:nvSpPr>
          <p:cNvPr id="10" name="Google Shape;10;p2"/>
          <p:cNvSpPr/>
          <p:nvPr/>
        </p:nvSpPr>
        <p:spPr>
          <a:xfrm flipH="1">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AE9D">
              <a:alpha val="83460"/>
            </a:srgbClr>
          </a:solidFill>
          <a:ln>
            <a:noFill/>
          </a:ln>
        </p:spPr>
      </p:sp>
      <p:sp>
        <p:nvSpPr>
          <p:cNvPr id="11" name="Google Shape;11;p2"/>
          <p:cNvSpPr/>
          <p:nvPr/>
        </p:nvSpPr>
        <p:spPr>
          <a:xfrm>
            <a:off x="-5900" y="759982"/>
            <a:ext cx="9144150" cy="37698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2" name="Google Shape;12;p2"/>
          <p:cNvSpPr/>
          <p:nvPr/>
        </p:nvSpPr>
        <p:spPr>
          <a:xfrm>
            <a:off x="0" y="1351100"/>
            <a:ext cx="9156075" cy="2889063"/>
          </a:xfrm>
          <a:custGeom>
            <a:avLst/>
            <a:gdLst/>
            <a:ahLst/>
            <a:cxnLst/>
            <a:rect l="l" t="t" r="r" b="b"/>
            <a:pathLst>
              <a:path w="366243" h="106157" extrusionOk="0">
                <a:moveTo>
                  <a:pt x="241" y="0"/>
                </a:moveTo>
                <a:lnTo>
                  <a:pt x="0" y="77929"/>
                </a:lnTo>
                <a:lnTo>
                  <a:pt x="366243" y="106157"/>
                </a:lnTo>
                <a:lnTo>
                  <a:pt x="366243" y="4102"/>
                </a:lnTo>
                <a:close/>
              </a:path>
            </a:pathLst>
          </a:custGeom>
          <a:solidFill>
            <a:srgbClr val="ABE33F">
              <a:alpha val="81150"/>
            </a:srgbClr>
          </a:solidFill>
          <a:ln>
            <a:noFill/>
          </a:ln>
        </p:spPr>
      </p:sp>
      <p:sp>
        <p:nvSpPr>
          <p:cNvPr id="13" name="Google Shape;13;p2"/>
          <p:cNvSpPr txBox="1">
            <a:spLocks noGrp="1"/>
          </p:cNvSpPr>
          <p:nvPr>
            <p:ph type="ctrTitle"/>
          </p:nvPr>
        </p:nvSpPr>
        <p:spPr>
          <a:xfrm>
            <a:off x="1719025" y="1991825"/>
            <a:ext cx="57060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ABE33F"/>
        </a:solidFill>
        <a:effectLst/>
      </p:bgPr>
    </p:bg>
    <p:spTree>
      <p:nvGrpSpPr>
        <p:cNvPr id="1" name="Shape 14"/>
        <p:cNvGrpSpPr/>
        <p:nvPr/>
      </p:nvGrpSpPr>
      <p:grpSpPr>
        <a:xfrm>
          <a:off x="0" y="0"/>
          <a:ext cx="0" cy="0"/>
          <a:chOff x="0" y="0"/>
          <a:chExt cx="0" cy="0"/>
        </a:xfrm>
      </p:grpSpPr>
      <p:sp>
        <p:nvSpPr>
          <p:cNvPr id="15" name="Google Shape;15;p3"/>
          <p:cNvSpPr/>
          <p:nvPr/>
        </p:nvSpPr>
        <p:spPr>
          <a:xfrm flipH="1">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16" name="Google Shape;16;p3"/>
          <p:cNvSpPr/>
          <p:nvPr/>
        </p:nvSpPr>
        <p:spPr>
          <a:xfrm>
            <a:off x="-5900" y="753950"/>
            <a:ext cx="9144150" cy="37698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7" name="Google Shape;17;p3"/>
          <p:cNvSpPr/>
          <p:nvPr/>
        </p:nvSpPr>
        <p:spPr>
          <a:xfrm>
            <a:off x="0" y="1351100"/>
            <a:ext cx="9156075" cy="2889063"/>
          </a:xfrm>
          <a:custGeom>
            <a:avLst/>
            <a:gdLst/>
            <a:ahLst/>
            <a:cxnLst/>
            <a:rect l="l" t="t" r="r" b="b"/>
            <a:pathLst>
              <a:path w="366243" h="106157" extrusionOk="0">
                <a:moveTo>
                  <a:pt x="241" y="0"/>
                </a:moveTo>
                <a:lnTo>
                  <a:pt x="0" y="77929"/>
                </a:lnTo>
                <a:lnTo>
                  <a:pt x="366243" y="106157"/>
                </a:lnTo>
                <a:lnTo>
                  <a:pt x="366243" y="4102"/>
                </a:lnTo>
                <a:close/>
              </a:path>
            </a:pathLst>
          </a:custGeom>
          <a:solidFill>
            <a:srgbClr val="00AE9D">
              <a:alpha val="83460"/>
            </a:srgbClr>
          </a:solidFill>
          <a:ln>
            <a:noFill/>
          </a:ln>
        </p:spPr>
      </p:sp>
      <p:sp>
        <p:nvSpPr>
          <p:cNvPr id="18" name="Google Shape;18;p3"/>
          <p:cNvSpPr txBox="1">
            <a:spLocks noGrp="1"/>
          </p:cNvSpPr>
          <p:nvPr>
            <p:ph type="ctrTitle"/>
          </p:nvPr>
        </p:nvSpPr>
        <p:spPr>
          <a:xfrm>
            <a:off x="1815525" y="2040550"/>
            <a:ext cx="55131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subTitle" idx="1"/>
          </p:nvPr>
        </p:nvSpPr>
        <p:spPr>
          <a:xfrm>
            <a:off x="1815375" y="3068650"/>
            <a:ext cx="55131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4C52"/>
              </a:buClr>
              <a:buSzPts val="1800"/>
              <a:buNone/>
              <a:defRPr sz="1800" b="1"/>
            </a:lvl1pPr>
            <a:lvl2pPr lvl="1" algn="ctr" rtl="0">
              <a:spcBef>
                <a:spcPts val="0"/>
              </a:spcBef>
              <a:spcAft>
                <a:spcPts val="0"/>
              </a:spcAft>
              <a:buClr>
                <a:srgbClr val="004C52"/>
              </a:buClr>
              <a:buSzPts val="1800"/>
              <a:buNone/>
              <a:defRPr sz="1800" b="1"/>
            </a:lvl2pPr>
            <a:lvl3pPr lvl="2" algn="ctr" rtl="0">
              <a:spcBef>
                <a:spcPts val="0"/>
              </a:spcBef>
              <a:spcAft>
                <a:spcPts val="0"/>
              </a:spcAft>
              <a:buClr>
                <a:srgbClr val="004C52"/>
              </a:buClr>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0" name="Google Shape;20;p3"/>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1"/>
        <p:cNvGrpSpPr/>
        <p:nvPr/>
      </p:nvGrpSpPr>
      <p:grpSpPr>
        <a:xfrm>
          <a:off x="0" y="0"/>
          <a:ext cx="0" cy="0"/>
          <a:chOff x="0" y="0"/>
          <a:chExt cx="0" cy="0"/>
        </a:xfrm>
      </p:grpSpPr>
      <p:sp>
        <p:nvSpPr>
          <p:cNvPr id="22" name="Google Shape;22;p4"/>
          <p:cNvSpPr/>
          <p:nvPr/>
        </p:nvSpPr>
        <p:spPr>
          <a:xfrm>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23" name="Google Shape;23;p4"/>
          <p:cNvSpPr/>
          <p:nvPr/>
        </p:nvSpPr>
        <p:spPr>
          <a:xfrm>
            <a:off x="0" y="1580113"/>
            <a:ext cx="9144000" cy="3341668"/>
          </a:xfrm>
          <a:custGeom>
            <a:avLst/>
            <a:gdLst/>
            <a:ahLst/>
            <a:cxnLst/>
            <a:rect l="l" t="t" r="r" b="b"/>
            <a:pathLst>
              <a:path w="365760" h="110982" extrusionOk="0">
                <a:moveTo>
                  <a:pt x="0" y="0"/>
                </a:moveTo>
                <a:lnTo>
                  <a:pt x="0" y="54526"/>
                </a:lnTo>
                <a:lnTo>
                  <a:pt x="317748" y="110982"/>
                </a:lnTo>
                <a:lnTo>
                  <a:pt x="365760" y="84202"/>
                </a:lnTo>
                <a:lnTo>
                  <a:pt x="365760" y="26780"/>
                </a:lnTo>
                <a:close/>
              </a:path>
            </a:pathLst>
          </a:custGeom>
          <a:solidFill>
            <a:srgbClr val="00AE9D">
              <a:alpha val="83460"/>
            </a:srgbClr>
          </a:solidFill>
          <a:ln>
            <a:noFill/>
          </a:ln>
        </p:spPr>
      </p:sp>
      <p:sp>
        <p:nvSpPr>
          <p:cNvPr id="24" name="Google Shape;24;p4"/>
          <p:cNvSpPr/>
          <p:nvPr/>
        </p:nvSpPr>
        <p:spPr>
          <a:xfrm>
            <a:off x="-5900" y="410541"/>
            <a:ext cx="9144152" cy="4453148"/>
          </a:xfrm>
          <a:custGeom>
            <a:avLst/>
            <a:gdLst/>
            <a:ahLst/>
            <a:cxnLst/>
            <a:rect l="l" t="t" r="r" b="b"/>
            <a:pathLst>
              <a:path w="365036" h="147896" extrusionOk="0">
                <a:moveTo>
                  <a:pt x="365036" y="21714"/>
                </a:moveTo>
                <a:lnTo>
                  <a:pt x="87097" y="0"/>
                </a:lnTo>
                <a:lnTo>
                  <a:pt x="0" y="57421"/>
                </a:lnTo>
                <a:lnTo>
                  <a:pt x="0" y="117255"/>
                </a:lnTo>
                <a:lnTo>
                  <a:pt x="241266" y="147896"/>
                </a:lnTo>
                <a:lnTo>
                  <a:pt x="365036" y="112913"/>
                </a:lnTo>
                <a:close/>
              </a:path>
            </a:pathLst>
          </a:custGeom>
          <a:solidFill>
            <a:srgbClr val="ABE33F">
              <a:alpha val="81150"/>
            </a:srgbClr>
          </a:solidFill>
          <a:ln>
            <a:noFill/>
          </a:ln>
        </p:spPr>
      </p:sp>
      <p:sp>
        <p:nvSpPr>
          <p:cNvPr id="25" name="Google Shape;25;p4"/>
          <p:cNvSpPr txBox="1">
            <a:spLocks noGrp="1"/>
          </p:cNvSpPr>
          <p:nvPr>
            <p:ph type="body" idx="1"/>
          </p:nvPr>
        </p:nvSpPr>
        <p:spPr>
          <a:xfrm>
            <a:off x="1833775" y="2314200"/>
            <a:ext cx="54765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FFFFFF"/>
              </a:buClr>
              <a:buSzPts val="2400"/>
              <a:buChar char="◆"/>
              <a:defRPr b="1" i="1">
                <a:solidFill>
                  <a:srgbClr val="FFFFFF"/>
                </a:solidFill>
              </a:defRPr>
            </a:lvl1pPr>
            <a:lvl2pPr marL="914400" lvl="1" indent="-381000" algn="ctr" rtl="0">
              <a:spcBef>
                <a:spcPts val="0"/>
              </a:spcBef>
              <a:spcAft>
                <a:spcPts val="0"/>
              </a:spcAft>
              <a:buClr>
                <a:srgbClr val="FFFFFF"/>
              </a:buClr>
              <a:buSzPts val="2400"/>
              <a:buChar char="◆"/>
              <a:defRPr b="1" i="1">
                <a:solidFill>
                  <a:srgbClr val="FFFFFF"/>
                </a:solidFill>
              </a:defRPr>
            </a:lvl2pPr>
            <a:lvl3pPr marL="1371600" lvl="2" indent="-381000" algn="ctr" rtl="0">
              <a:spcBef>
                <a:spcPts val="0"/>
              </a:spcBef>
              <a:spcAft>
                <a:spcPts val="0"/>
              </a:spcAft>
              <a:buClr>
                <a:srgbClr val="FFFFFF"/>
              </a:buClr>
              <a:buSzPts val="2400"/>
              <a:buChar char="◇"/>
              <a:defRPr b="1" i="1">
                <a:solidFill>
                  <a:srgbClr val="FFFFFF"/>
                </a:solidFill>
              </a:defRPr>
            </a:lvl3pPr>
            <a:lvl4pPr marL="1828800" lvl="3" indent="-381000" algn="ctr" rtl="0">
              <a:spcBef>
                <a:spcPts val="0"/>
              </a:spcBef>
              <a:spcAft>
                <a:spcPts val="0"/>
              </a:spcAft>
              <a:buClr>
                <a:srgbClr val="FFFFFF"/>
              </a:buClr>
              <a:buSzPts val="2400"/>
              <a:buChar char="●"/>
              <a:defRPr b="1" i="1">
                <a:solidFill>
                  <a:srgbClr val="FFFFFF"/>
                </a:solidFill>
              </a:defRPr>
            </a:lvl4pPr>
            <a:lvl5pPr marL="2286000" lvl="4" indent="-381000" algn="ctr" rtl="0">
              <a:spcBef>
                <a:spcPts val="0"/>
              </a:spcBef>
              <a:spcAft>
                <a:spcPts val="0"/>
              </a:spcAft>
              <a:buClr>
                <a:srgbClr val="FFFFFF"/>
              </a:buClr>
              <a:buSzPts val="2400"/>
              <a:buChar char="○"/>
              <a:defRPr b="1" i="1">
                <a:solidFill>
                  <a:srgbClr val="FFFFFF"/>
                </a:solidFill>
              </a:defRPr>
            </a:lvl5pPr>
            <a:lvl6pPr marL="2743200" lvl="5" indent="-381000" algn="ctr" rtl="0">
              <a:spcBef>
                <a:spcPts val="0"/>
              </a:spcBef>
              <a:spcAft>
                <a:spcPts val="0"/>
              </a:spcAft>
              <a:buClr>
                <a:srgbClr val="FFFFFF"/>
              </a:buClr>
              <a:buSzPts val="2400"/>
              <a:buChar char="■"/>
              <a:defRPr b="1" i="1">
                <a:solidFill>
                  <a:srgbClr val="FFFFFF"/>
                </a:solidFill>
              </a:defRPr>
            </a:lvl6pPr>
            <a:lvl7pPr marL="3200400" lvl="6" indent="-381000" algn="ctr" rtl="0">
              <a:spcBef>
                <a:spcPts val="0"/>
              </a:spcBef>
              <a:spcAft>
                <a:spcPts val="0"/>
              </a:spcAft>
              <a:buClr>
                <a:srgbClr val="FFFFFF"/>
              </a:buClr>
              <a:buSzPts val="2400"/>
              <a:buChar char="●"/>
              <a:defRPr b="1" i="1">
                <a:solidFill>
                  <a:srgbClr val="FFFFFF"/>
                </a:solidFill>
              </a:defRPr>
            </a:lvl7pPr>
            <a:lvl8pPr marL="3657600" lvl="7" indent="-381000" algn="ctr" rtl="0">
              <a:spcBef>
                <a:spcPts val="0"/>
              </a:spcBef>
              <a:spcAft>
                <a:spcPts val="0"/>
              </a:spcAft>
              <a:buClr>
                <a:srgbClr val="FFFFFF"/>
              </a:buClr>
              <a:buSzPts val="2400"/>
              <a:buChar char="○"/>
              <a:defRPr b="1" i="1">
                <a:solidFill>
                  <a:srgbClr val="FFFFFF"/>
                </a:solidFill>
              </a:defRPr>
            </a:lvl8pPr>
            <a:lvl9pPr marL="4114800" lvl="8" indent="-381000" algn="ctr">
              <a:spcBef>
                <a:spcPts val="0"/>
              </a:spcBef>
              <a:spcAft>
                <a:spcPts val="0"/>
              </a:spcAft>
              <a:buClr>
                <a:srgbClr val="FFFFFF"/>
              </a:buClr>
              <a:buSzPts val="2400"/>
              <a:buChar char="■"/>
              <a:defRPr b="1" i="1">
                <a:solidFill>
                  <a:srgbClr val="FFFFFF"/>
                </a:solidFill>
              </a:defRPr>
            </a:lvl9pPr>
          </a:lstStyle>
          <a:p>
            <a:endParaRPr/>
          </a:p>
        </p:txBody>
      </p:sp>
      <p:sp>
        <p:nvSpPr>
          <p:cNvPr id="26" name="Google Shape;26;p4"/>
          <p:cNvSpPr txBox="1"/>
          <p:nvPr/>
        </p:nvSpPr>
        <p:spPr>
          <a:xfrm>
            <a:off x="3593400" y="10861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rgbClr val="FFFFFF"/>
                </a:solidFill>
                <a:latin typeface="Raleway"/>
                <a:ea typeface="Raleway"/>
                <a:cs typeface="Raleway"/>
                <a:sym typeface="Raleway"/>
              </a:rPr>
              <a:t>“</a:t>
            </a:r>
            <a:endParaRPr sz="6000" b="1">
              <a:solidFill>
                <a:srgbClr val="FFFFFF"/>
              </a:solidFill>
              <a:latin typeface="Raleway"/>
              <a:ea typeface="Raleway"/>
              <a:cs typeface="Raleway"/>
              <a:sym typeface="Raleway"/>
            </a:endParaRPr>
          </a:p>
        </p:txBody>
      </p:sp>
      <p:sp>
        <p:nvSpPr>
          <p:cNvPr id="27" name="Google Shape;27;p4"/>
          <p:cNvSpPr/>
          <p:nvPr/>
        </p:nvSpPr>
        <p:spPr>
          <a:xfrm>
            <a:off x="4179900" y="1041875"/>
            <a:ext cx="784200" cy="784200"/>
          </a:xfrm>
          <a:prstGeom prst="diamond">
            <a:avLst/>
          </a:prstGeom>
          <a:noFill/>
          <a:ln w="2857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9" name="Google Shape;39;p5"/>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1" name="Google Shape;51;p6"/>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6025" y="0"/>
            <a:ext cx="9168125" cy="5163100"/>
            <a:chOff x="-6025" y="0"/>
            <a:chExt cx="9168125" cy="5163100"/>
          </a:xfrm>
        </p:grpSpPr>
        <p:sp>
          <p:nvSpPr>
            <p:cNvPr id="54" name="Google Shape;54;p7"/>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0" name="Google Shape;60;p7"/>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4" name="Google Shape;64;p7"/>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74" name="Google Shape;74;p8"/>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1" name="Google Shape;91;p10"/>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327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lvl1pPr lvl="0">
              <a:buNone/>
              <a:defRPr sz="1200">
                <a:solidFill>
                  <a:srgbClr val="00AE9D"/>
                </a:solidFill>
                <a:latin typeface="Karla"/>
                <a:ea typeface="Karla"/>
                <a:cs typeface="Karla"/>
                <a:sym typeface="Karla"/>
              </a:defRPr>
            </a:lvl1pPr>
            <a:lvl2pPr lvl="1">
              <a:buNone/>
              <a:defRPr sz="1200">
                <a:solidFill>
                  <a:srgbClr val="00AE9D"/>
                </a:solidFill>
                <a:latin typeface="Karla"/>
                <a:ea typeface="Karla"/>
                <a:cs typeface="Karla"/>
                <a:sym typeface="Karla"/>
              </a:defRPr>
            </a:lvl2pPr>
            <a:lvl3pPr lvl="2">
              <a:buNone/>
              <a:defRPr sz="1200">
                <a:solidFill>
                  <a:srgbClr val="00AE9D"/>
                </a:solidFill>
                <a:latin typeface="Karla"/>
                <a:ea typeface="Karla"/>
                <a:cs typeface="Karla"/>
                <a:sym typeface="Karla"/>
              </a:defRPr>
            </a:lvl3pPr>
            <a:lvl4pPr lvl="3">
              <a:buNone/>
              <a:defRPr sz="1200">
                <a:solidFill>
                  <a:srgbClr val="00AE9D"/>
                </a:solidFill>
                <a:latin typeface="Karla"/>
                <a:ea typeface="Karla"/>
                <a:cs typeface="Karla"/>
                <a:sym typeface="Karla"/>
              </a:defRPr>
            </a:lvl4pPr>
            <a:lvl5pPr lvl="4">
              <a:buNone/>
              <a:defRPr sz="1200">
                <a:solidFill>
                  <a:srgbClr val="00AE9D"/>
                </a:solidFill>
                <a:latin typeface="Karla"/>
                <a:ea typeface="Karla"/>
                <a:cs typeface="Karla"/>
                <a:sym typeface="Karla"/>
              </a:defRPr>
            </a:lvl5pPr>
            <a:lvl6pPr lvl="5">
              <a:buNone/>
              <a:defRPr sz="1200">
                <a:solidFill>
                  <a:srgbClr val="00AE9D"/>
                </a:solidFill>
                <a:latin typeface="Karla"/>
                <a:ea typeface="Karla"/>
                <a:cs typeface="Karla"/>
                <a:sym typeface="Karla"/>
              </a:defRPr>
            </a:lvl6pPr>
            <a:lvl7pPr lvl="6">
              <a:buNone/>
              <a:defRPr sz="1200">
                <a:solidFill>
                  <a:srgbClr val="00AE9D"/>
                </a:solidFill>
                <a:latin typeface="Karla"/>
                <a:ea typeface="Karla"/>
                <a:cs typeface="Karla"/>
                <a:sym typeface="Karla"/>
              </a:defRPr>
            </a:lvl7pPr>
            <a:lvl8pPr lvl="7">
              <a:buNone/>
              <a:defRPr sz="1200">
                <a:solidFill>
                  <a:srgbClr val="00AE9D"/>
                </a:solidFill>
                <a:latin typeface="Karla"/>
                <a:ea typeface="Karla"/>
                <a:cs typeface="Karla"/>
                <a:sym typeface="Karla"/>
              </a:defRPr>
            </a:lvl8pPr>
            <a:lvl9pPr lvl="8">
              <a:buNone/>
              <a:defRPr sz="1200">
                <a:solidFill>
                  <a:srgbClr val="00AE9D"/>
                </a:solidFill>
                <a:latin typeface="Karla"/>
                <a:ea typeface="Karla"/>
                <a:cs typeface="Karla"/>
                <a:sym typeface="Karla"/>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1"/>
          <p:cNvSpPr txBox="1">
            <a:spLocks noGrp="1"/>
          </p:cNvSpPr>
          <p:nvPr>
            <p:ph type="ctrTitle"/>
          </p:nvPr>
        </p:nvSpPr>
        <p:spPr>
          <a:xfrm>
            <a:off x="936972" y="1576136"/>
            <a:ext cx="7424976" cy="1924404"/>
          </a:xfrm>
          <a:prstGeom prst="rect">
            <a:avLst/>
          </a:prstGeom>
        </p:spPr>
        <p:txBody>
          <a:bodyPr spcFirstLastPara="1" wrap="square" lIns="91425" tIns="91425" rIns="91425" bIns="91425" anchor="ctr" anchorCtr="0">
            <a:noAutofit/>
          </a:bodyPr>
          <a:lstStyle/>
          <a:p>
            <a:pPr marL="0" lvl="0" indent="0" algn="ctr" rtl="0">
              <a:lnSpc>
                <a:spcPct val="135000"/>
              </a:lnSpc>
              <a:spcBef>
                <a:spcPts val="600"/>
              </a:spcBef>
              <a:spcAft>
                <a:spcPts val="600"/>
              </a:spcAft>
              <a:buNone/>
            </a:pPr>
            <a:r>
              <a:rPr lang="vi-VN" dirty="0">
                <a:latin typeface="Arial" panose="020B0604020202020204" pitchFamily="34" charset="0"/>
                <a:cs typeface="Arial" panose="020B0604020202020204" pitchFamily="34" charset="0"/>
              </a:rPr>
              <a:t>CHƯƠNG X</a:t>
            </a:r>
            <a:br>
              <a:rPr lang="vi-VN" dirty="0">
                <a:latin typeface="Arial" panose="020B0604020202020204" pitchFamily="34" charset="0"/>
                <a:cs typeface="Arial" panose="020B0604020202020204" pitchFamily="34" charset="0"/>
              </a:rPr>
            </a:br>
            <a:r>
              <a:rPr lang="vi-VN" dirty="0">
                <a:latin typeface="Arial" panose="020B0604020202020204" pitchFamily="34" charset="0"/>
                <a:cs typeface="Arial" panose="020B0604020202020204" pitchFamily="34" charset="0"/>
              </a:rPr>
              <a:t>TRÁI ĐẤT VÀ BẦU TRỜI</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KHTN – VẬT LÝ 6</a:t>
            </a:r>
            <a:endParaRPr lang="vi-VN"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0"/>
          <p:cNvSpPr txBox="1">
            <a:spLocks noGrp="1"/>
          </p:cNvSpPr>
          <p:nvPr>
            <p:ph type="title"/>
          </p:nvPr>
        </p:nvSpPr>
        <p:spPr>
          <a:xfrm>
            <a:off x="195564" y="372945"/>
            <a:ext cx="8461887"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latin typeface="+mn-lt"/>
              </a:rPr>
              <a:t>2. Giải thích sự chuyển động của Mặt Trời nhìn từ Trái Đất</a:t>
            </a:r>
            <a:endParaRPr sz="2200">
              <a:latin typeface="+mn-lt"/>
            </a:endParaRPr>
          </a:p>
        </p:txBody>
      </p:sp>
      <p:sp>
        <p:nvSpPr>
          <p:cNvPr id="185" name="Google Shape;185;p20"/>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10</a:t>
            </a:fld>
            <a:endParaRPr/>
          </a:p>
        </p:txBody>
      </p:sp>
      <p:sp>
        <p:nvSpPr>
          <p:cNvPr id="6" name="Content Placeholder 2">
            <a:extLst>
              <a:ext uri="{FF2B5EF4-FFF2-40B4-BE49-F238E27FC236}">
                <a16:creationId xmlns:a16="http://schemas.microsoft.com/office/drawing/2014/main" id="{796743E1-2DFC-4963-A6A7-EC3DF8425E5B}"/>
              </a:ext>
            </a:extLst>
          </p:cNvPr>
          <p:cNvSpPr txBox="1">
            <a:spLocks/>
          </p:cNvSpPr>
          <p:nvPr/>
        </p:nvSpPr>
        <p:spPr>
          <a:xfrm>
            <a:off x="439464" y="1624717"/>
            <a:ext cx="5308542" cy="91025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ctr">
              <a:lnSpc>
                <a:spcPct val="120000"/>
              </a:lnSpc>
              <a:spcBef>
                <a:spcPts val="600"/>
              </a:spcBef>
              <a:spcAft>
                <a:spcPts val="600"/>
              </a:spcAft>
            </a:pPr>
            <a:r>
              <a:rPr lang="en-GB" sz="2200">
                <a:solidFill>
                  <a:schemeClr val="tx2">
                    <a:lumMod val="10000"/>
                  </a:schemeClr>
                </a:solidFill>
                <a:latin typeface="Arial" panose="020B0604020202020204" pitchFamily="34" charset="0"/>
                <a:cs typeface="Arial" panose="020B0604020202020204" pitchFamily="34" charset="0"/>
              </a:rPr>
              <a:t>Hãy mô tả chuyển động của Mặt Trời mà em nhìn thấy được hàng ngày.</a:t>
            </a:r>
            <a:endParaRPr lang="en-US" sz="2200">
              <a:solidFill>
                <a:schemeClr val="tx2">
                  <a:lumMod val="10000"/>
                </a:schemeClr>
              </a:solidFill>
              <a:latin typeface="Arial" panose="020B0604020202020204" pitchFamily="34" charset="0"/>
              <a:cs typeface="Arial" panose="020B0604020202020204" pitchFamily="34" charset="0"/>
            </a:endParaRPr>
          </a:p>
        </p:txBody>
      </p:sp>
      <p:grpSp>
        <p:nvGrpSpPr>
          <p:cNvPr id="11" name="Group 10"/>
          <p:cNvGrpSpPr/>
          <p:nvPr/>
        </p:nvGrpSpPr>
        <p:grpSpPr>
          <a:xfrm>
            <a:off x="549271" y="1624717"/>
            <a:ext cx="7754471" cy="2946481"/>
            <a:chOff x="575822" y="1345358"/>
            <a:chExt cx="7754471" cy="2946481"/>
          </a:xfrm>
        </p:grpSpPr>
        <p:pic>
          <p:nvPicPr>
            <p:cNvPr id="12" name="Picture 11"/>
            <p:cNvPicPr>
              <a:picLocks noChangeAspect="1"/>
            </p:cNvPicPr>
            <p:nvPr/>
          </p:nvPicPr>
          <p:blipFill>
            <a:blip r:embed="rId3"/>
            <a:stretch>
              <a:fillRect/>
            </a:stretch>
          </p:blipFill>
          <p:spPr>
            <a:xfrm>
              <a:off x="6160348" y="1345358"/>
              <a:ext cx="2169945" cy="2946481"/>
            </a:xfrm>
            <a:prstGeom prst="rect">
              <a:avLst/>
            </a:prstGeom>
          </p:spPr>
        </p:pic>
        <p:sp>
          <p:nvSpPr>
            <p:cNvPr id="13" name="Content Placeholder 2">
              <a:extLst>
                <a:ext uri="{FF2B5EF4-FFF2-40B4-BE49-F238E27FC236}">
                  <a16:creationId xmlns:a16="http://schemas.microsoft.com/office/drawing/2014/main" id="{796743E1-2DFC-4963-A6A7-EC3DF8425E5B}"/>
                </a:ext>
              </a:extLst>
            </p:cNvPr>
            <p:cNvSpPr txBox="1">
              <a:spLocks/>
            </p:cNvSpPr>
            <p:nvPr/>
          </p:nvSpPr>
          <p:spPr>
            <a:xfrm>
              <a:off x="575822" y="2550144"/>
              <a:ext cx="4823981" cy="8950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ctr">
                <a:lnSpc>
                  <a:spcPct val="120000"/>
                </a:lnSpc>
                <a:spcBef>
                  <a:spcPts val="600"/>
                </a:spcBef>
                <a:spcAft>
                  <a:spcPts val="600"/>
                </a:spcAft>
              </a:pPr>
              <a:r>
                <a:rPr lang="en-GB" sz="2200">
                  <a:solidFill>
                    <a:schemeClr val="tx2">
                      <a:lumMod val="10000"/>
                    </a:schemeClr>
                  </a:solidFill>
                  <a:latin typeface="Arial" panose="020B0604020202020204" pitchFamily="34" charset="0"/>
                  <a:cs typeface="Arial" panose="020B0604020202020204" pitchFamily="34" charset="0"/>
                </a:rPr>
                <a:t>Dùng mô hình quả địa cầu minh họa cho chuyển động của Trái Đất.</a:t>
              </a:r>
              <a:endParaRPr lang="en-US" sz="2200">
                <a:solidFill>
                  <a:schemeClr val="tx2">
                    <a:lumMod val="1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1404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5" name="Google Shape;185;p20"/>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11</a:t>
            </a:fld>
            <a:endParaRPr/>
          </a:p>
        </p:txBody>
      </p:sp>
      <p:sp>
        <p:nvSpPr>
          <p:cNvPr id="16" name="Rectangle 15"/>
          <p:cNvSpPr/>
          <p:nvPr/>
        </p:nvSpPr>
        <p:spPr>
          <a:xfrm>
            <a:off x="693387" y="405076"/>
            <a:ext cx="2456136" cy="461665"/>
          </a:xfrm>
          <a:prstGeom prst="rect">
            <a:avLst/>
          </a:prstGeom>
          <a:noFill/>
        </p:spPr>
        <p:txBody>
          <a:bodyPr wrap="square">
            <a:spAutoFit/>
          </a:bodyPr>
          <a:lstStyle/>
          <a:p>
            <a:pPr algn="just"/>
            <a:r>
              <a:rPr lang="en-US" sz="2400" b="1">
                <a:solidFill>
                  <a:schemeClr val="bg1"/>
                </a:solidFill>
              </a:rPr>
              <a:t>THẢO LUẬN</a:t>
            </a:r>
          </a:p>
        </p:txBody>
      </p:sp>
      <p:pic>
        <p:nvPicPr>
          <p:cNvPr id="17" name="Graphic 13">
            <a:extLst>
              <a:ext uri="{FF2B5EF4-FFF2-40B4-BE49-F238E27FC236}">
                <a16:creationId xmlns:a16="http://schemas.microsoft.com/office/drawing/2014/main" id="{F04B2743-4F8D-42C9-9828-F01FE22CA76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9499" y="1469074"/>
            <a:ext cx="1676978" cy="1676978"/>
          </a:xfrm>
          <a:prstGeom prst="rect">
            <a:avLst/>
          </a:prstGeom>
        </p:spPr>
      </p:pic>
      <p:pic>
        <p:nvPicPr>
          <p:cNvPr id="18" name="Countdown 3 minutes-Nho">
            <a:hlinkClick r:id="" action="ppaction://media"/>
            <a:extLst>
              <a:ext uri="{FF2B5EF4-FFF2-40B4-BE49-F238E27FC236}">
                <a16:creationId xmlns:a16="http://schemas.microsoft.com/office/drawing/2014/main" id="{0123CD6F-260F-40C9-A96B-5E68A996867B}"/>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947591" y="3563215"/>
            <a:ext cx="1393701" cy="805568"/>
          </a:xfrm>
          <a:prstGeom prst="rect">
            <a:avLst/>
          </a:prstGeom>
        </p:spPr>
      </p:pic>
      <p:sp>
        <p:nvSpPr>
          <p:cNvPr id="19" name="Content Placeholder 2">
            <a:extLst>
              <a:ext uri="{FF2B5EF4-FFF2-40B4-BE49-F238E27FC236}">
                <a16:creationId xmlns:a16="http://schemas.microsoft.com/office/drawing/2014/main" id="{796743E1-2DFC-4963-A6A7-EC3DF8425E5B}"/>
              </a:ext>
            </a:extLst>
          </p:cNvPr>
          <p:cNvSpPr txBox="1">
            <a:spLocks/>
          </p:cNvSpPr>
          <p:nvPr/>
        </p:nvSpPr>
        <p:spPr>
          <a:xfrm>
            <a:off x="3459808" y="2257190"/>
            <a:ext cx="5565466" cy="130602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just">
              <a:lnSpc>
                <a:spcPct val="145000"/>
              </a:lnSpc>
              <a:spcBef>
                <a:spcPts val="600"/>
              </a:spcBef>
              <a:spcAft>
                <a:spcPts val="600"/>
              </a:spcAft>
            </a:pPr>
            <a:r>
              <a:rPr lang="en-US" b="1">
                <a:solidFill>
                  <a:schemeClr val="accent5">
                    <a:lumMod val="75000"/>
                  </a:schemeClr>
                </a:solidFill>
                <a:latin typeface="Arial" panose="020B0604020202020204" pitchFamily="34" charset="0"/>
                <a:cs typeface="Arial" panose="020B0604020202020204" pitchFamily="34" charset="0"/>
              </a:rPr>
              <a:t>Nhiệm vụ: </a:t>
            </a:r>
          </a:p>
          <a:p>
            <a:pPr marL="0" indent="0" algn="just">
              <a:lnSpc>
                <a:spcPct val="145000"/>
              </a:lnSpc>
              <a:spcBef>
                <a:spcPts val="600"/>
              </a:spcBef>
              <a:spcAft>
                <a:spcPts val="600"/>
              </a:spcAft>
            </a:pPr>
            <a:r>
              <a:rPr lang="en-US">
                <a:solidFill>
                  <a:srgbClr val="002060"/>
                </a:solidFill>
                <a:latin typeface="Arial" panose="020B0604020202020204" pitchFamily="34" charset="0"/>
                <a:cs typeface="Arial" panose="020B0604020202020204" pitchFamily="34" charset="0"/>
              </a:rPr>
              <a:t>Trả lời các câu hỏi 1, 2 trong SGK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8490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8"/>
                                        </p:tgtEl>
                                      </p:cBhvr>
                                    </p:cmd>
                                  </p:childTnLst>
                                </p:cTn>
                              </p:par>
                            </p:childTnLst>
                          </p:cTn>
                        </p:par>
                      </p:childTnLst>
                    </p:cTn>
                  </p:par>
                </p:childTnLst>
              </p:cTn>
              <p:nextCondLst>
                <p:cond evt="onClick" delay="0">
                  <p:tgtEl>
                    <p:spTgt spid="18"/>
                  </p:tgtEl>
                </p:cond>
              </p:nextCondLst>
            </p:seq>
            <p:video>
              <p:cMediaNode vol="80000">
                <p:cTn id="22" fill="hold" display="0">
                  <p:stCondLst>
                    <p:cond delay="indefinite"/>
                  </p:stCondLst>
                </p:cTn>
                <p:tgtEl>
                  <p:spTgt spid="18"/>
                </p:tgtEl>
              </p:cMediaNode>
            </p:video>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00" name="Google Shape;200;p22"/>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12</a:t>
            </a:fld>
            <a:endParaRPr/>
          </a:p>
        </p:txBody>
      </p:sp>
      <p:sp>
        <p:nvSpPr>
          <p:cNvPr id="7" name="Google Shape;173;p19"/>
          <p:cNvSpPr txBox="1">
            <a:spLocks/>
          </p:cNvSpPr>
          <p:nvPr/>
        </p:nvSpPr>
        <p:spPr>
          <a:xfrm>
            <a:off x="147654" y="400000"/>
            <a:ext cx="7370700"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a:latin typeface="Arial" panose="020B0604020202020204" pitchFamily="34" charset="0"/>
                <a:cs typeface="Arial" panose="020B0604020202020204" pitchFamily="34" charset="0"/>
              </a:rPr>
              <a:t>III. Phân biệt các thiên thể</a:t>
            </a:r>
          </a:p>
        </p:txBody>
      </p:sp>
      <p:grpSp>
        <p:nvGrpSpPr>
          <p:cNvPr id="5" name="Group 4"/>
          <p:cNvGrpSpPr/>
          <p:nvPr/>
        </p:nvGrpSpPr>
        <p:grpSpPr>
          <a:xfrm>
            <a:off x="301472" y="1495417"/>
            <a:ext cx="8566507" cy="3016417"/>
            <a:chOff x="403787" y="1495417"/>
            <a:chExt cx="8566507" cy="3016417"/>
          </a:xfrm>
        </p:grpSpPr>
        <p:pic>
          <p:nvPicPr>
            <p:cNvPr id="3" name="Picture 2"/>
            <p:cNvPicPr>
              <a:picLocks noChangeAspect="1"/>
            </p:cNvPicPr>
            <p:nvPr/>
          </p:nvPicPr>
          <p:blipFill>
            <a:blip r:embed="rId3"/>
            <a:stretch>
              <a:fillRect/>
            </a:stretch>
          </p:blipFill>
          <p:spPr>
            <a:xfrm>
              <a:off x="4187118" y="1495417"/>
              <a:ext cx="4783176" cy="3016417"/>
            </a:xfrm>
            <a:prstGeom prst="rect">
              <a:avLst/>
            </a:prstGeom>
          </p:spPr>
        </p:pic>
        <p:sp>
          <p:nvSpPr>
            <p:cNvPr id="11" name="Content Placeholder 2">
              <a:extLst>
                <a:ext uri="{FF2B5EF4-FFF2-40B4-BE49-F238E27FC236}">
                  <a16:creationId xmlns:a16="http://schemas.microsoft.com/office/drawing/2014/main" id="{796743E1-2DFC-4963-A6A7-EC3DF8425E5B}"/>
                </a:ext>
              </a:extLst>
            </p:cNvPr>
            <p:cNvSpPr txBox="1">
              <a:spLocks/>
            </p:cNvSpPr>
            <p:nvPr/>
          </p:nvSpPr>
          <p:spPr>
            <a:xfrm>
              <a:off x="403787" y="2254361"/>
              <a:ext cx="3277876" cy="180028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ctr">
                <a:lnSpc>
                  <a:spcPct val="145000"/>
                </a:lnSpc>
                <a:spcBef>
                  <a:spcPts val="600"/>
                </a:spcBef>
                <a:spcAft>
                  <a:spcPts val="600"/>
                </a:spcAft>
              </a:pPr>
              <a:r>
                <a:rPr lang="en-US" sz="2200">
                  <a:solidFill>
                    <a:srgbClr val="002060"/>
                  </a:solidFill>
                  <a:latin typeface="Arial" panose="020B0604020202020204" pitchFamily="34" charset="0"/>
                  <a:cs typeface="Arial" panose="020B0604020202020204" pitchFamily="34" charset="0"/>
                </a:rPr>
                <a:t>Hãy mô tả điều mà em có thể quan sát được trên bầu trời vào ban đêm.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7" name="Google Shape;207;p23"/>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13</a:t>
            </a:fld>
            <a:endParaRPr/>
          </a:p>
        </p:txBody>
      </p:sp>
      <p:sp>
        <p:nvSpPr>
          <p:cNvPr id="6" name="Content Placeholder 2">
            <a:extLst>
              <a:ext uri="{FF2B5EF4-FFF2-40B4-BE49-F238E27FC236}">
                <a16:creationId xmlns:a16="http://schemas.microsoft.com/office/drawing/2014/main" id="{796743E1-2DFC-4963-A6A7-EC3DF8425E5B}"/>
              </a:ext>
            </a:extLst>
          </p:cNvPr>
          <p:cNvSpPr txBox="1">
            <a:spLocks/>
          </p:cNvSpPr>
          <p:nvPr/>
        </p:nvSpPr>
        <p:spPr>
          <a:xfrm>
            <a:off x="301472" y="298135"/>
            <a:ext cx="8659678" cy="6813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just">
              <a:lnSpc>
                <a:spcPct val="145000"/>
              </a:lnSpc>
              <a:spcBef>
                <a:spcPts val="600"/>
              </a:spcBef>
              <a:spcAft>
                <a:spcPts val="600"/>
              </a:spcAft>
            </a:pPr>
            <a:r>
              <a:rPr lang="en-GB" sz="2200">
                <a:solidFill>
                  <a:schemeClr val="bg1"/>
                </a:solidFill>
                <a:latin typeface="Arial" panose="020B0604020202020204" pitchFamily="34" charset="0"/>
                <a:cs typeface="Arial" panose="020B0604020202020204" pitchFamily="34" charset="0"/>
              </a:rPr>
              <a:t>Thiên thể tự phát sáng và thiên thể không tự phát sáng</a:t>
            </a:r>
            <a:endParaRPr lang="en-US" sz="2200">
              <a:solidFill>
                <a:schemeClr val="bg1"/>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796743E1-2DFC-4963-A6A7-EC3DF8425E5B}"/>
              </a:ext>
            </a:extLst>
          </p:cNvPr>
          <p:cNvSpPr txBox="1">
            <a:spLocks/>
          </p:cNvSpPr>
          <p:nvPr/>
        </p:nvSpPr>
        <p:spPr>
          <a:xfrm>
            <a:off x="4565855" y="1592552"/>
            <a:ext cx="4247149" cy="10639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ctr">
              <a:lnSpc>
                <a:spcPct val="100000"/>
              </a:lnSpc>
              <a:spcBef>
                <a:spcPts val="600"/>
              </a:spcBef>
              <a:spcAft>
                <a:spcPts val="600"/>
              </a:spcAft>
            </a:pPr>
            <a:r>
              <a:rPr lang="en-US" sz="2200">
                <a:solidFill>
                  <a:srgbClr val="002060"/>
                </a:solidFill>
                <a:latin typeface="Arial" panose="020B0604020202020204" pitchFamily="34" charset="0"/>
                <a:cs typeface="Arial" panose="020B0604020202020204" pitchFamily="34" charset="0"/>
              </a:rPr>
              <a:t>Hành tinh, vệ tinh là thiên thể không tự phát sáng </a:t>
            </a:r>
          </a:p>
        </p:txBody>
      </p:sp>
      <p:pic>
        <p:nvPicPr>
          <p:cNvPr id="3074" name="Picture 2" descr="https://encrypted-tbn0.gstatic.com/images?q=tbn:ANd9GcQ_uVGxR38vdgWiFYeS1JLEsj8wCgjengmVaumHwXw4HTpNd6AK4kBwtZdyeqcUci9-YTI&amp;usqp=C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876" y="2168409"/>
            <a:ext cx="1791832" cy="18485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24060" y="3973115"/>
            <a:ext cx="1249060" cy="524695"/>
          </a:xfrm>
          <a:prstGeom prst="rect">
            <a:avLst/>
          </a:prstGeom>
        </p:spPr>
        <p:txBody>
          <a:bodyPr wrap="none">
            <a:spAutoFit/>
          </a:bodyPr>
          <a:lstStyle/>
          <a:p>
            <a:pPr marL="0" indent="0" algn="ctr">
              <a:lnSpc>
                <a:spcPct val="145000"/>
              </a:lnSpc>
              <a:spcBef>
                <a:spcPts val="600"/>
              </a:spcBef>
              <a:spcAft>
                <a:spcPts val="600"/>
              </a:spcAft>
            </a:pPr>
            <a:r>
              <a:rPr lang="en-US" sz="2200">
                <a:solidFill>
                  <a:srgbClr val="002060"/>
                </a:solidFill>
                <a:latin typeface="Arial" panose="020B0604020202020204" pitchFamily="34" charset="0"/>
                <a:cs typeface="Arial" panose="020B0604020202020204" pitchFamily="34" charset="0"/>
              </a:rPr>
              <a:t>Mặt Trời</a:t>
            </a:r>
          </a:p>
        </p:txBody>
      </p:sp>
      <p:sp>
        <p:nvSpPr>
          <p:cNvPr id="12" name="Content Placeholder 2">
            <a:extLst>
              <a:ext uri="{FF2B5EF4-FFF2-40B4-BE49-F238E27FC236}">
                <a16:creationId xmlns:a16="http://schemas.microsoft.com/office/drawing/2014/main" id="{796743E1-2DFC-4963-A6A7-EC3DF8425E5B}"/>
              </a:ext>
            </a:extLst>
          </p:cNvPr>
          <p:cNvSpPr txBox="1">
            <a:spLocks/>
          </p:cNvSpPr>
          <p:nvPr/>
        </p:nvSpPr>
        <p:spPr>
          <a:xfrm>
            <a:off x="50619" y="1419120"/>
            <a:ext cx="3801979" cy="70540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ctr">
              <a:lnSpc>
                <a:spcPct val="145000"/>
              </a:lnSpc>
              <a:spcBef>
                <a:spcPts val="600"/>
              </a:spcBef>
              <a:spcAft>
                <a:spcPts val="600"/>
              </a:spcAft>
            </a:pPr>
            <a:r>
              <a:rPr lang="en-US" sz="2200">
                <a:solidFill>
                  <a:srgbClr val="002060"/>
                </a:solidFill>
                <a:latin typeface="Arial" panose="020B0604020202020204" pitchFamily="34" charset="0"/>
                <a:cs typeface="Arial" panose="020B0604020202020204" pitchFamily="34" charset="0"/>
              </a:rPr>
              <a:t>Sao là thiên thể tự phát sáng </a:t>
            </a:r>
          </a:p>
        </p:txBody>
      </p:sp>
      <p:pic>
        <p:nvPicPr>
          <p:cNvPr id="3078" name="Picture 6" descr="https://encrypted-tbn0.gstatic.com/images?q=tbn:ANd9GcRuFyvXVu2QmdqK-0XSQ5NJcZ_vtbpl1g-965GJgKfGkBjdahG8N7MS85KpqW0iwzJLqOE&amp;usqp=C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0608" y="2567510"/>
            <a:ext cx="1561388" cy="150002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806427" y="4124837"/>
            <a:ext cx="1189749" cy="524695"/>
          </a:xfrm>
          <a:prstGeom prst="rect">
            <a:avLst/>
          </a:prstGeom>
        </p:spPr>
        <p:txBody>
          <a:bodyPr wrap="none">
            <a:spAutoFit/>
          </a:bodyPr>
          <a:lstStyle/>
          <a:p>
            <a:pPr marL="0" indent="0" algn="ctr">
              <a:lnSpc>
                <a:spcPct val="145000"/>
              </a:lnSpc>
              <a:spcBef>
                <a:spcPts val="600"/>
              </a:spcBef>
              <a:spcAft>
                <a:spcPts val="600"/>
              </a:spcAft>
            </a:pPr>
            <a:r>
              <a:rPr lang="en-US" sz="2200">
                <a:solidFill>
                  <a:srgbClr val="002060"/>
                </a:solidFill>
                <a:latin typeface="Arial" panose="020B0604020202020204" pitchFamily="34" charset="0"/>
                <a:cs typeface="Arial" panose="020B0604020202020204" pitchFamily="34" charset="0"/>
              </a:rPr>
              <a:t>Trái Đất</a:t>
            </a:r>
          </a:p>
        </p:txBody>
      </p:sp>
      <p:pic>
        <p:nvPicPr>
          <p:cNvPr id="5" name="Picture 4"/>
          <p:cNvPicPr>
            <a:picLocks noChangeAspect="1"/>
          </p:cNvPicPr>
          <p:nvPr/>
        </p:nvPicPr>
        <p:blipFill>
          <a:blip r:embed="rId5"/>
          <a:stretch>
            <a:fillRect/>
          </a:stretch>
        </p:blipFill>
        <p:spPr>
          <a:xfrm>
            <a:off x="6799340" y="2618048"/>
            <a:ext cx="1664443" cy="1398949"/>
          </a:xfrm>
          <a:prstGeom prst="rect">
            <a:avLst/>
          </a:prstGeom>
        </p:spPr>
      </p:pic>
      <p:sp>
        <p:nvSpPr>
          <p:cNvPr id="16" name="Rectangle 15"/>
          <p:cNvSpPr/>
          <p:nvPr/>
        </p:nvSpPr>
        <p:spPr>
          <a:xfrm>
            <a:off x="6626285" y="4064333"/>
            <a:ext cx="1837498" cy="583237"/>
          </a:xfrm>
          <a:prstGeom prst="rect">
            <a:avLst/>
          </a:prstGeom>
        </p:spPr>
        <p:txBody>
          <a:bodyPr wrap="square">
            <a:spAutoFit/>
          </a:bodyPr>
          <a:lstStyle/>
          <a:p>
            <a:pPr marL="0" indent="0" algn="ctr">
              <a:lnSpc>
                <a:spcPct val="145000"/>
              </a:lnSpc>
              <a:spcBef>
                <a:spcPts val="600"/>
              </a:spcBef>
              <a:spcAft>
                <a:spcPts val="600"/>
              </a:spcAft>
            </a:pPr>
            <a:r>
              <a:rPr lang="en-US" sz="2200">
                <a:solidFill>
                  <a:srgbClr val="002060"/>
                </a:solidFill>
                <a:latin typeface="Arial" panose="020B0604020202020204" pitchFamily="34" charset="0"/>
                <a:cs typeface="Arial" panose="020B0604020202020204" pitchFamily="34" charset="0"/>
              </a:rPr>
              <a:t>Mặt Trăng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07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12"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14</a:t>
            </a:fld>
            <a:endParaRPr lang="en"/>
          </a:p>
        </p:txBody>
      </p:sp>
      <p:grpSp>
        <p:nvGrpSpPr>
          <p:cNvPr id="8" name="Group 7"/>
          <p:cNvGrpSpPr/>
          <p:nvPr/>
        </p:nvGrpSpPr>
        <p:grpSpPr>
          <a:xfrm>
            <a:off x="960832" y="1624240"/>
            <a:ext cx="2949431" cy="2632938"/>
            <a:chOff x="960832" y="1624240"/>
            <a:chExt cx="2949431" cy="2632938"/>
          </a:xfrm>
        </p:grpSpPr>
        <p:pic>
          <p:nvPicPr>
            <p:cNvPr id="4" name="Picture 3"/>
            <p:cNvPicPr>
              <a:picLocks noChangeAspect="1"/>
            </p:cNvPicPr>
            <p:nvPr/>
          </p:nvPicPr>
          <p:blipFill>
            <a:blip r:embed="rId2"/>
            <a:stretch>
              <a:fillRect/>
            </a:stretch>
          </p:blipFill>
          <p:spPr>
            <a:xfrm>
              <a:off x="960832" y="1624240"/>
              <a:ext cx="2949431" cy="1979056"/>
            </a:xfrm>
            <a:prstGeom prst="rect">
              <a:avLst/>
            </a:prstGeom>
          </p:spPr>
        </p:pic>
        <p:sp>
          <p:nvSpPr>
            <p:cNvPr id="6" name="Rectangle 5"/>
            <p:cNvSpPr/>
            <p:nvPr/>
          </p:nvSpPr>
          <p:spPr>
            <a:xfrm>
              <a:off x="1708809" y="3732483"/>
              <a:ext cx="1282723" cy="524695"/>
            </a:xfrm>
            <a:prstGeom prst="rect">
              <a:avLst/>
            </a:prstGeom>
          </p:spPr>
          <p:txBody>
            <a:bodyPr wrap="none">
              <a:spAutoFit/>
            </a:bodyPr>
            <a:lstStyle/>
            <a:p>
              <a:pPr marL="0" indent="0" algn="ctr">
                <a:lnSpc>
                  <a:spcPct val="145000"/>
                </a:lnSpc>
                <a:spcBef>
                  <a:spcPts val="600"/>
                </a:spcBef>
                <a:spcAft>
                  <a:spcPts val="600"/>
                </a:spcAft>
              </a:pPr>
              <a:r>
                <a:rPr lang="en-US" sz="2200">
                  <a:solidFill>
                    <a:srgbClr val="002060"/>
                  </a:solidFill>
                  <a:latin typeface="Arial" panose="020B0604020202020204" pitchFamily="34" charset="0"/>
                  <a:cs typeface="Arial" panose="020B0604020202020204" pitchFamily="34" charset="0"/>
                </a:rPr>
                <a:t>Sao chổi</a:t>
              </a:r>
            </a:p>
          </p:txBody>
        </p:sp>
      </p:grpSp>
      <p:grpSp>
        <p:nvGrpSpPr>
          <p:cNvPr id="9" name="Group 8"/>
          <p:cNvGrpSpPr/>
          <p:nvPr/>
        </p:nvGrpSpPr>
        <p:grpSpPr>
          <a:xfrm>
            <a:off x="5358814" y="1616994"/>
            <a:ext cx="2967038" cy="2597912"/>
            <a:chOff x="5358814" y="1616994"/>
            <a:chExt cx="2967038" cy="2597912"/>
          </a:xfrm>
        </p:grpSpPr>
        <p:pic>
          <p:nvPicPr>
            <p:cNvPr id="5" name="Picture 4"/>
            <p:cNvPicPr>
              <a:picLocks noChangeAspect="1"/>
            </p:cNvPicPr>
            <p:nvPr/>
          </p:nvPicPr>
          <p:blipFill>
            <a:blip r:embed="rId3"/>
            <a:stretch>
              <a:fillRect/>
            </a:stretch>
          </p:blipFill>
          <p:spPr>
            <a:xfrm>
              <a:off x="5358814" y="1616994"/>
              <a:ext cx="2967038" cy="1986302"/>
            </a:xfrm>
            <a:prstGeom prst="rect">
              <a:avLst/>
            </a:prstGeom>
          </p:spPr>
        </p:pic>
        <p:sp>
          <p:nvSpPr>
            <p:cNvPr id="7" name="Rectangle 6"/>
            <p:cNvSpPr/>
            <p:nvPr/>
          </p:nvSpPr>
          <p:spPr>
            <a:xfrm>
              <a:off x="5511680" y="3631669"/>
              <a:ext cx="2661306" cy="583237"/>
            </a:xfrm>
            <a:prstGeom prst="rect">
              <a:avLst/>
            </a:prstGeom>
          </p:spPr>
          <p:txBody>
            <a:bodyPr wrap="none">
              <a:spAutoFit/>
            </a:bodyPr>
            <a:lstStyle/>
            <a:p>
              <a:pPr marL="0" indent="0" algn="ctr">
                <a:lnSpc>
                  <a:spcPct val="145000"/>
                </a:lnSpc>
                <a:spcBef>
                  <a:spcPts val="600"/>
                </a:spcBef>
                <a:spcAft>
                  <a:spcPts val="600"/>
                </a:spcAft>
              </a:pPr>
              <a:r>
                <a:rPr lang="en-US" sz="2200">
                  <a:solidFill>
                    <a:srgbClr val="002060"/>
                  </a:solidFill>
                  <a:latin typeface="Arial" panose="020B0604020202020204" pitchFamily="34" charset="0"/>
                  <a:cs typeface="Arial" panose="020B0604020202020204" pitchFamily="34" charset="0"/>
                </a:rPr>
                <a:t>Chòm sao Gấu Lớn</a:t>
              </a:r>
            </a:p>
          </p:txBody>
        </p:sp>
      </p:grpSp>
    </p:spTree>
    <p:extLst>
      <p:ext uri="{BB962C8B-B14F-4D97-AF65-F5344CB8AC3E}">
        <p14:creationId xmlns:p14="http://schemas.microsoft.com/office/powerpoint/2010/main" val="287627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21" name="Google Shape;221;p24"/>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15</a:t>
            </a:fld>
            <a:endParaRPr/>
          </a:p>
        </p:txBody>
      </p:sp>
      <p:sp>
        <p:nvSpPr>
          <p:cNvPr id="13" name="Google Shape;173;p19"/>
          <p:cNvSpPr txBox="1">
            <a:spLocks/>
          </p:cNvSpPr>
          <p:nvPr/>
        </p:nvSpPr>
        <p:spPr>
          <a:xfrm>
            <a:off x="301472" y="219526"/>
            <a:ext cx="2694391" cy="6226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a:latin typeface="Arial" panose="020B0604020202020204" pitchFamily="34" charset="0"/>
                <a:cs typeface="Arial" panose="020B0604020202020204" pitchFamily="34" charset="0"/>
              </a:rPr>
              <a:t>LUYỆN TẬP</a:t>
            </a:r>
          </a:p>
        </p:txBody>
      </p:sp>
      <p:sp>
        <p:nvSpPr>
          <p:cNvPr id="4" name="Rectangle 3"/>
          <p:cNvSpPr/>
          <p:nvPr/>
        </p:nvSpPr>
        <p:spPr>
          <a:xfrm>
            <a:off x="301472" y="969116"/>
            <a:ext cx="8818466" cy="400110"/>
          </a:xfrm>
          <a:prstGeom prst="rect">
            <a:avLst/>
          </a:prstGeom>
        </p:spPr>
        <p:txBody>
          <a:bodyPr wrap="square">
            <a:spAutoFit/>
          </a:bodyPr>
          <a:lstStyle/>
          <a:p>
            <a:r>
              <a:rPr lang="fr-FR" sz="2000" b="1">
                <a:latin typeface="Arial" panose="020B0604020202020204" pitchFamily="34" charset="0"/>
                <a:ea typeface="Calibri" panose="020F0502020204030204" pitchFamily="34" charset="0"/>
                <a:cs typeface="Arial" panose="020B0604020202020204" pitchFamily="34" charset="0"/>
              </a:rPr>
              <a:t>Câu 1: </a:t>
            </a:r>
            <a:r>
              <a:rPr lang="fr-FR" sz="2000">
                <a:latin typeface="Arial" panose="020B0604020202020204" pitchFamily="34" charset="0"/>
                <a:ea typeface="Calibri" panose="020F0502020204030204" pitchFamily="34" charset="0"/>
                <a:cs typeface="Arial" panose="020B0604020202020204" pitchFamily="34" charset="0"/>
              </a:rPr>
              <a:t>Hãy khoanh vào từ </a:t>
            </a:r>
            <a:r>
              <a:rPr lang="fr-FR" sz="2000" b="1">
                <a:latin typeface="Arial" panose="020B0604020202020204" pitchFamily="34" charset="0"/>
                <a:ea typeface="Calibri" panose="020F0502020204030204" pitchFamily="34" charset="0"/>
                <a:cs typeface="Arial" panose="020B0604020202020204" pitchFamily="34" charset="0"/>
              </a:rPr>
              <a:t>Đúng</a:t>
            </a:r>
            <a:r>
              <a:rPr lang="fr-FR" sz="2000">
                <a:latin typeface="Arial" panose="020B0604020202020204" pitchFamily="34" charset="0"/>
                <a:ea typeface="Calibri" panose="020F0502020204030204" pitchFamily="34" charset="0"/>
                <a:cs typeface="Arial" panose="020B0604020202020204" pitchFamily="34" charset="0"/>
              </a:rPr>
              <a:t> hoặc </a:t>
            </a:r>
            <a:r>
              <a:rPr lang="fr-FR" sz="2000" b="1">
                <a:latin typeface="Arial" panose="020B0604020202020204" pitchFamily="34" charset="0"/>
                <a:ea typeface="Calibri" panose="020F0502020204030204" pitchFamily="34" charset="0"/>
                <a:cs typeface="Arial" panose="020B0604020202020204" pitchFamily="34" charset="0"/>
              </a:rPr>
              <a:t>Sai</a:t>
            </a:r>
            <a:r>
              <a:rPr lang="fr-FR" sz="2000">
                <a:latin typeface="Arial" panose="020B0604020202020204" pitchFamily="34" charset="0"/>
                <a:ea typeface="Calibri" panose="020F0502020204030204" pitchFamily="34" charset="0"/>
                <a:cs typeface="Arial" panose="020B0604020202020204" pitchFamily="34" charset="0"/>
              </a:rPr>
              <a:t> để đánh giá các câu dưới đây :</a:t>
            </a:r>
            <a:endParaRPr lang="en-US" sz="200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55721437"/>
              </p:ext>
            </p:extLst>
          </p:nvPr>
        </p:nvGraphicFramePr>
        <p:xfrm>
          <a:off x="301472" y="1496131"/>
          <a:ext cx="8306277" cy="3603410"/>
        </p:xfrm>
        <a:graphic>
          <a:graphicData uri="http://schemas.openxmlformats.org/drawingml/2006/table">
            <a:tbl>
              <a:tblPr firstRow="1" firstCol="1" bandRow="1">
                <a:tableStyleId>{21E4AEA4-8DFA-4A89-87EB-49C32662AFE0}</a:tableStyleId>
              </a:tblPr>
              <a:tblGrid>
                <a:gridCol w="450551">
                  <a:extLst>
                    <a:ext uri="{9D8B030D-6E8A-4147-A177-3AD203B41FA5}">
                      <a16:colId xmlns:a16="http://schemas.microsoft.com/office/drawing/2014/main" val="634792900"/>
                    </a:ext>
                  </a:extLst>
                </a:gridCol>
                <a:gridCol w="6047662">
                  <a:extLst>
                    <a:ext uri="{9D8B030D-6E8A-4147-A177-3AD203B41FA5}">
                      <a16:colId xmlns:a16="http://schemas.microsoft.com/office/drawing/2014/main" val="234116804"/>
                    </a:ext>
                  </a:extLst>
                </a:gridCol>
                <a:gridCol w="880103">
                  <a:extLst>
                    <a:ext uri="{9D8B030D-6E8A-4147-A177-3AD203B41FA5}">
                      <a16:colId xmlns:a16="http://schemas.microsoft.com/office/drawing/2014/main" val="4227143998"/>
                    </a:ext>
                  </a:extLst>
                </a:gridCol>
                <a:gridCol w="927961">
                  <a:extLst>
                    <a:ext uri="{9D8B030D-6E8A-4147-A177-3AD203B41FA5}">
                      <a16:colId xmlns:a16="http://schemas.microsoft.com/office/drawing/2014/main" val="74950864"/>
                    </a:ext>
                  </a:extLst>
                </a:gridCol>
              </a:tblGrid>
              <a:tr h="414890">
                <a:tc>
                  <a:txBody>
                    <a:bodyPr/>
                    <a:lstStyle/>
                    <a:p>
                      <a:pPr algn="just">
                        <a:lnSpc>
                          <a:spcPct val="120000"/>
                        </a:lnSpc>
                        <a:spcBef>
                          <a:spcPts val="600"/>
                        </a:spcBef>
                        <a:spcAft>
                          <a:spcPts val="600"/>
                        </a:spcAft>
                      </a:pPr>
                      <a:r>
                        <a:rPr lang="fr-FR" sz="1800">
                          <a:effectLst/>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a:effectLst/>
                        </a:rPr>
                        <a:t>Nói về chuyển động của mặt trời và thiên thể</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20000"/>
                        </a:lnSpc>
                        <a:spcBef>
                          <a:spcPts val="600"/>
                        </a:spcBef>
                        <a:spcAft>
                          <a:spcPts val="600"/>
                        </a:spcAft>
                      </a:pPr>
                      <a:r>
                        <a:rPr lang="fr-FR" sz="1800">
                          <a:effectLst/>
                        </a:rPr>
                        <a:t>Đánh giá</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025347099"/>
                  </a:ext>
                </a:extLst>
              </a:tr>
              <a:tr h="471748">
                <a:tc>
                  <a:txBody>
                    <a:bodyPr/>
                    <a:lstStyle/>
                    <a:p>
                      <a:pPr algn="ctr">
                        <a:lnSpc>
                          <a:spcPct val="120000"/>
                        </a:lnSpc>
                        <a:spcBef>
                          <a:spcPts val="600"/>
                        </a:spcBef>
                        <a:spcAft>
                          <a:spcPts val="600"/>
                        </a:spcAft>
                      </a:pPr>
                      <a:r>
                        <a:rPr lang="fr-FR" sz="1800">
                          <a:effectLst/>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20000"/>
                        </a:lnSpc>
                        <a:spcBef>
                          <a:spcPts val="600"/>
                        </a:spcBef>
                        <a:spcAft>
                          <a:spcPts val="600"/>
                        </a:spcAft>
                      </a:pPr>
                      <a:r>
                        <a:rPr lang="fr-FR" sz="1800">
                          <a:effectLst/>
                        </a:rPr>
                        <a:t>Mặt trời là một ngôi sao quay quanh Trái Đất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b="0">
                          <a:effectLst/>
                        </a:rPr>
                        <a:t> Đúng</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b="0">
                          <a:effectLst/>
                        </a:rPr>
                        <a:t>Sai </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7568288"/>
                  </a:ext>
                </a:extLst>
              </a:tr>
              <a:tr h="1358386">
                <a:tc>
                  <a:txBody>
                    <a:bodyPr/>
                    <a:lstStyle/>
                    <a:p>
                      <a:pPr algn="ctr">
                        <a:lnSpc>
                          <a:spcPct val="120000"/>
                        </a:lnSpc>
                        <a:spcBef>
                          <a:spcPts val="600"/>
                        </a:spcBef>
                        <a:spcAft>
                          <a:spcPts val="600"/>
                        </a:spcAft>
                      </a:pPr>
                      <a:r>
                        <a:rPr lang="fr-FR" sz="1800">
                          <a:effectLst/>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20000"/>
                        </a:lnSpc>
                        <a:spcBef>
                          <a:spcPts val="600"/>
                        </a:spcBef>
                        <a:spcAft>
                          <a:spcPts val="600"/>
                        </a:spcAft>
                      </a:pPr>
                      <a:r>
                        <a:rPr lang="fr-FR" sz="1800">
                          <a:effectLst/>
                        </a:rPr>
                        <a:t>Hằng ngày ta nhìn thấy mặt trời mọc ở phương Đông và lặn ở phương Tân vì trái đất quay quanh mặt trời và tự quay quanh trục của nó</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b="0">
                          <a:effectLst/>
                        </a:rPr>
                        <a:t> Đúng</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b="0">
                          <a:effectLst/>
                        </a:rPr>
                        <a:t>Sai </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1826061"/>
                  </a:ext>
                </a:extLst>
              </a:tr>
              <a:tr h="886638">
                <a:tc>
                  <a:txBody>
                    <a:bodyPr/>
                    <a:lstStyle/>
                    <a:p>
                      <a:pPr algn="ctr">
                        <a:lnSpc>
                          <a:spcPct val="120000"/>
                        </a:lnSpc>
                        <a:spcBef>
                          <a:spcPts val="600"/>
                        </a:spcBef>
                        <a:spcAft>
                          <a:spcPts val="600"/>
                        </a:spcAft>
                      </a:pPr>
                      <a:r>
                        <a:rPr lang="fr-FR" sz="1800">
                          <a:effectLst/>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20000"/>
                        </a:lnSpc>
                        <a:spcBef>
                          <a:spcPts val="600"/>
                        </a:spcBef>
                        <a:spcAft>
                          <a:spcPts val="600"/>
                        </a:spcAft>
                      </a:pPr>
                      <a:r>
                        <a:rPr lang="fr-FR" sz="1800">
                          <a:effectLst/>
                        </a:rPr>
                        <a:t>Các hành trình quay quanh Mặt trời đều gọi là các sao, chẳng hạn : sao Kum, sao Hỏa, sao Thủy, sao Thổ</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b="0">
                          <a:effectLst/>
                        </a:rPr>
                        <a:t> Đúng</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b="0">
                          <a:effectLst/>
                        </a:rPr>
                        <a:t>Sai </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9759522"/>
                  </a:ext>
                </a:extLst>
              </a:tr>
              <a:tr h="471748">
                <a:tc>
                  <a:txBody>
                    <a:bodyPr/>
                    <a:lstStyle/>
                    <a:p>
                      <a:pPr algn="ctr">
                        <a:lnSpc>
                          <a:spcPct val="120000"/>
                        </a:lnSpc>
                        <a:spcBef>
                          <a:spcPts val="600"/>
                        </a:spcBef>
                        <a:spcAft>
                          <a:spcPts val="600"/>
                        </a:spcAft>
                      </a:pPr>
                      <a:r>
                        <a:rPr lang="fr-FR" sz="1800">
                          <a:effectLst/>
                        </a:rPr>
                        <a:t>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20000"/>
                        </a:lnSpc>
                        <a:spcBef>
                          <a:spcPts val="600"/>
                        </a:spcBef>
                        <a:spcAft>
                          <a:spcPts val="600"/>
                        </a:spcAft>
                      </a:pPr>
                      <a:r>
                        <a:rPr lang="fr-FR" sz="1800">
                          <a:effectLst/>
                        </a:rPr>
                        <a:t>Mặt trăng là vệ tinh tự nhiên của Mặt Trời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b="0">
                          <a:effectLst/>
                        </a:rPr>
                        <a:t> Đúng</a:t>
                      </a:r>
                      <a:r>
                        <a:rPr lang="fr-FR" sz="1800" b="0" baseline="0">
                          <a:effectLst/>
                        </a:rPr>
                        <a:t> </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600"/>
                        </a:spcBef>
                        <a:spcAft>
                          <a:spcPts val="600"/>
                        </a:spcAft>
                      </a:pPr>
                      <a:r>
                        <a:rPr lang="fr-FR" sz="1800" b="0">
                          <a:effectLst/>
                        </a:rPr>
                        <a:t> Sai</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9615455"/>
                  </a:ext>
                </a:extLst>
              </a:tr>
            </a:tbl>
          </a:graphicData>
        </a:graphic>
      </p:graphicFrame>
      <p:sp>
        <p:nvSpPr>
          <p:cNvPr id="8" name="Oval 7"/>
          <p:cNvSpPr/>
          <p:nvPr/>
        </p:nvSpPr>
        <p:spPr>
          <a:xfrm>
            <a:off x="7820525" y="3958391"/>
            <a:ext cx="625643"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890083" y="2840636"/>
            <a:ext cx="749970" cy="540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820524" y="1957138"/>
            <a:ext cx="625643"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834296" y="4664296"/>
            <a:ext cx="625643"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heel(1)">
                                      <p:cBhvr>
                                        <p:cTn id="2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16</a:t>
            </a:fld>
            <a:endParaRPr lang="en"/>
          </a:p>
        </p:txBody>
      </p:sp>
      <p:sp>
        <p:nvSpPr>
          <p:cNvPr id="3" name="Rectangle 2"/>
          <p:cNvSpPr/>
          <p:nvPr/>
        </p:nvSpPr>
        <p:spPr>
          <a:xfrm>
            <a:off x="661736" y="1046824"/>
            <a:ext cx="7736306" cy="904863"/>
          </a:xfrm>
          <a:prstGeom prst="rect">
            <a:avLst/>
          </a:prstGeom>
        </p:spPr>
        <p:txBody>
          <a:bodyPr wrap="square">
            <a:spAutoFit/>
          </a:bodyPr>
          <a:lstStyle/>
          <a:p>
            <a:pPr algn="just">
              <a:lnSpc>
                <a:spcPct val="120000"/>
              </a:lnSpc>
              <a:spcBef>
                <a:spcPts val="600"/>
              </a:spcBef>
              <a:spcAft>
                <a:spcPts val="600"/>
              </a:spcAft>
            </a:pPr>
            <a:r>
              <a:rPr lang="en-GB" sz="2200" b="1">
                <a:latin typeface="Arial" panose="020B0604020202020204" pitchFamily="34" charset="0"/>
                <a:cs typeface="Arial" panose="020B0604020202020204" pitchFamily="34" charset="0"/>
              </a:rPr>
              <a:t>Câu 2: </a:t>
            </a:r>
            <a:r>
              <a:rPr lang="vi-VN" sz="2200">
                <a:latin typeface="Arial" panose="020B0604020202020204" pitchFamily="34" charset="0"/>
                <a:cs typeface="Arial" panose="020B0604020202020204" pitchFamily="34" charset="0"/>
              </a:rPr>
              <a:t>Mặt Trời mọc ở hướng Đông vào buổi sáng và lặn ở hướng Tây vào buổi chiều vì:</a:t>
            </a:r>
            <a:endParaRPr lang="en-US" sz="2200">
              <a:latin typeface="Arial" panose="020B0604020202020204" pitchFamily="34" charset="0"/>
              <a:cs typeface="Arial" panose="020B0604020202020204" pitchFamily="34" charset="0"/>
            </a:endParaRPr>
          </a:p>
        </p:txBody>
      </p:sp>
      <p:sp>
        <p:nvSpPr>
          <p:cNvPr id="4" name="Rectangle 3"/>
          <p:cNvSpPr/>
          <p:nvPr/>
        </p:nvSpPr>
        <p:spPr>
          <a:xfrm>
            <a:off x="1239251" y="1951687"/>
            <a:ext cx="6845969" cy="2991588"/>
          </a:xfrm>
          <a:prstGeom prst="rect">
            <a:avLst/>
          </a:prstGeom>
        </p:spPr>
        <p:txBody>
          <a:bodyPr wrap="square">
            <a:spAutoFit/>
          </a:bodyPr>
          <a:lstStyle/>
          <a:p>
            <a:pPr algn="just">
              <a:lnSpc>
                <a:spcPct val="120000"/>
              </a:lnSpc>
              <a:spcBef>
                <a:spcPts val="600"/>
              </a:spcBef>
              <a:spcAft>
                <a:spcPts val="600"/>
              </a:spcAft>
            </a:pPr>
            <a:r>
              <a:rPr lang="en-US" sz="2200">
                <a:solidFill>
                  <a:srgbClr val="0070C0"/>
                </a:solidFill>
                <a:latin typeface="Arial" panose="020B0604020202020204" pitchFamily="34" charset="0"/>
                <a:cs typeface="Arial" panose="020B0604020202020204" pitchFamily="34" charset="0"/>
              </a:rPr>
              <a:t>A. Trái Đất quay quanh trục của nó theo chiều từ Tây sang Đông.</a:t>
            </a:r>
          </a:p>
          <a:p>
            <a:pPr algn="just">
              <a:lnSpc>
                <a:spcPct val="120000"/>
              </a:lnSpc>
              <a:spcBef>
                <a:spcPts val="600"/>
              </a:spcBef>
              <a:spcAft>
                <a:spcPts val="600"/>
              </a:spcAft>
            </a:pPr>
            <a:r>
              <a:rPr lang="en-US" sz="2200">
                <a:solidFill>
                  <a:srgbClr val="0070C0"/>
                </a:solidFill>
                <a:latin typeface="Arial" panose="020B0604020202020204" pitchFamily="34" charset="0"/>
                <a:cs typeface="Arial" panose="020B0604020202020204" pitchFamily="34" charset="0"/>
              </a:rPr>
              <a:t>B. Trái Đất quay quanh trục của nó theo chiều từ Đông sang Tây.</a:t>
            </a:r>
          </a:p>
          <a:p>
            <a:pPr algn="just">
              <a:lnSpc>
                <a:spcPct val="120000"/>
              </a:lnSpc>
              <a:spcBef>
                <a:spcPts val="600"/>
              </a:spcBef>
              <a:spcAft>
                <a:spcPts val="600"/>
              </a:spcAft>
            </a:pPr>
            <a:r>
              <a:rPr lang="en-US" sz="2200">
                <a:solidFill>
                  <a:srgbClr val="0070C0"/>
                </a:solidFill>
                <a:latin typeface="Arial" panose="020B0604020202020204" pitchFamily="34" charset="0"/>
                <a:cs typeface="Arial" panose="020B0604020202020204" pitchFamily="34" charset="0"/>
              </a:rPr>
              <a:t>C. Mặt Trời chuyển động quanh Trái Đất.</a:t>
            </a:r>
          </a:p>
          <a:p>
            <a:pPr algn="just">
              <a:lnSpc>
                <a:spcPct val="120000"/>
              </a:lnSpc>
              <a:spcBef>
                <a:spcPts val="600"/>
              </a:spcBef>
              <a:spcAft>
                <a:spcPts val="600"/>
              </a:spcAft>
            </a:pPr>
            <a:r>
              <a:rPr lang="en-US" sz="2200">
                <a:solidFill>
                  <a:srgbClr val="0070C0"/>
                </a:solidFill>
                <a:latin typeface="Arial" panose="020B0604020202020204" pitchFamily="34" charset="0"/>
                <a:cs typeface="Arial" panose="020B0604020202020204" pitchFamily="34" charset="0"/>
              </a:rPr>
              <a:t>D. Trái Đất quay xung quanh Mặt Trời</a:t>
            </a:r>
            <a:r>
              <a:rPr lang="en-US" sz="22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8171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mph" presetSubtype="0" fill="hold" grpId="0" nodeType="clickEffect">
                                  <p:stCondLst>
                                    <p:cond delay="0"/>
                                  </p:stCondLst>
                                  <p:iterate type="lt">
                                    <p:tmPct val="4000"/>
                                  </p:iterate>
                                  <p:childTnLst>
                                    <p:set>
                                      <p:cBhvr override="childStyle">
                                        <p:cTn id="34" dur="500" fill="hold"/>
                                        <p:tgtEl>
                                          <p:spTgt spid="4">
                                            <p:txEl>
                                              <p:pRg st="0" end="0"/>
                                            </p:txEl>
                                          </p:spTgt>
                                        </p:tgtEl>
                                        <p:attrNameLst>
                                          <p:attrName>style.color</p:attrName>
                                        </p:attrNameLst>
                                      </p:cBhvr>
                                      <p:to>
                                        <p:clrVal>
                                          <a:srgbClr val="FF0000"/>
                                        </p:clrVal>
                                      </p:to>
                                    </p:set>
                                    <p:set>
                                      <p:cBhvr>
                                        <p:cTn id="35" dur="500" fill="hold"/>
                                        <p:tgtEl>
                                          <p:spTgt spid="4">
                                            <p:txEl>
                                              <p:pRg st="0" end="0"/>
                                            </p:txEl>
                                          </p:spTgt>
                                        </p:tgtEl>
                                        <p:attrNameLst>
                                          <p:attrName>fillcolor</p:attrName>
                                        </p:attrNameLst>
                                      </p:cBhvr>
                                      <p:to>
                                        <p:clrVal>
                                          <a:srgbClr val="FF0000"/>
                                        </p:clrVal>
                                      </p:to>
                                    </p:set>
                                    <p:set>
                                      <p:cBhvr>
                                        <p:cTn id="36" dur="500" fill="hold"/>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17</a:t>
            </a:fld>
            <a:endParaRPr lang="en"/>
          </a:p>
        </p:txBody>
      </p:sp>
      <p:sp>
        <p:nvSpPr>
          <p:cNvPr id="3" name="Rectangle 2"/>
          <p:cNvSpPr/>
          <p:nvPr/>
        </p:nvSpPr>
        <p:spPr>
          <a:xfrm>
            <a:off x="575822" y="1260178"/>
            <a:ext cx="7929154" cy="1006429"/>
          </a:xfrm>
          <a:prstGeom prst="rect">
            <a:avLst/>
          </a:prstGeom>
        </p:spPr>
        <p:txBody>
          <a:bodyPr wrap="square">
            <a:spAutoFit/>
          </a:bodyPr>
          <a:lstStyle/>
          <a:p>
            <a:pPr>
              <a:lnSpc>
                <a:spcPct val="135000"/>
              </a:lnSpc>
              <a:spcBef>
                <a:spcPts val="600"/>
              </a:spcBef>
              <a:spcAft>
                <a:spcPts val="600"/>
              </a:spcAft>
            </a:pPr>
            <a:r>
              <a:rPr lang="en-GB" sz="2200" b="1">
                <a:latin typeface="Arial" panose="020B0604020202020204" pitchFamily="34" charset="0"/>
                <a:cs typeface="Arial" panose="020B0604020202020204" pitchFamily="34" charset="0"/>
              </a:rPr>
              <a:t>Câu 3: </a:t>
            </a:r>
            <a:r>
              <a:rPr lang="en-GB" sz="2200">
                <a:latin typeface="Arial" panose="020B0604020202020204" pitchFamily="34" charset="0"/>
                <a:cs typeface="Arial" panose="020B0604020202020204" pitchFamily="34" charset="0"/>
              </a:rPr>
              <a:t>Hãy tính xem trong một năm (365 ngày) Trái Đất quay quanh trục của nó hết bao nhiêu giờ?</a:t>
            </a:r>
            <a:endParaRPr lang="vi-VN" sz="2200">
              <a:solidFill>
                <a:srgbClr val="0070C0"/>
              </a:solidFill>
              <a:latin typeface="Arial" panose="020B0604020202020204" pitchFamily="34" charset="0"/>
              <a:cs typeface="Arial" panose="020B0604020202020204" pitchFamily="34" charset="0"/>
            </a:endParaRPr>
          </a:p>
        </p:txBody>
      </p:sp>
      <p:sp>
        <p:nvSpPr>
          <p:cNvPr id="4" name="Rectangle 3"/>
          <p:cNvSpPr/>
          <p:nvPr/>
        </p:nvSpPr>
        <p:spPr>
          <a:xfrm>
            <a:off x="2401882" y="3292785"/>
            <a:ext cx="5410455" cy="430887"/>
          </a:xfrm>
          <a:prstGeom prst="rect">
            <a:avLst/>
          </a:prstGeom>
        </p:spPr>
        <p:txBody>
          <a:bodyPr wrap="none">
            <a:spAutoFit/>
          </a:bodyPr>
          <a:lstStyle/>
          <a:p>
            <a:r>
              <a:rPr lang="en-US" sz="2200">
                <a:latin typeface="Arial" panose="020B0604020202020204" pitchFamily="34" charset="0"/>
                <a:cs typeface="Arial" panose="020B0604020202020204" pitchFamily="34" charset="0"/>
              </a:rPr>
              <a:t>Trái Đất quay quanh trục của nó 8760 giờ</a:t>
            </a:r>
          </a:p>
        </p:txBody>
      </p:sp>
      <p:sp>
        <p:nvSpPr>
          <p:cNvPr id="5" name="Striped Right Arrow 4"/>
          <p:cNvSpPr/>
          <p:nvPr/>
        </p:nvSpPr>
        <p:spPr>
          <a:xfrm>
            <a:off x="1410789" y="3214787"/>
            <a:ext cx="809897" cy="586884"/>
          </a:xfrm>
          <a:prstGeom prst="striped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795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15"/>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18</a:t>
            </a:fld>
            <a:endParaRPr/>
          </a:p>
        </p:txBody>
      </p:sp>
      <p:sp>
        <p:nvSpPr>
          <p:cNvPr id="5" name="Google Shape;173;p19"/>
          <p:cNvSpPr txBox="1">
            <a:spLocks/>
          </p:cNvSpPr>
          <p:nvPr/>
        </p:nvSpPr>
        <p:spPr>
          <a:xfrm>
            <a:off x="1818826" y="559161"/>
            <a:ext cx="2694391" cy="6226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a:latin typeface="Arial" panose="020B0604020202020204" pitchFamily="34" charset="0"/>
                <a:cs typeface="Arial" panose="020B0604020202020204" pitchFamily="34" charset="0"/>
              </a:rPr>
              <a:t>VẬN DỤNG</a:t>
            </a:r>
          </a:p>
        </p:txBody>
      </p:sp>
      <p:sp>
        <p:nvSpPr>
          <p:cNvPr id="6" name="Rectangle 5"/>
          <p:cNvSpPr/>
          <p:nvPr/>
        </p:nvSpPr>
        <p:spPr>
          <a:xfrm>
            <a:off x="1162594" y="1898298"/>
            <a:ext cx="7289075" cy="2123658"/>
          </a:xfrm>
          <a:prstGeom prst="rect">
            <a:avLst/>
          </a:prstGeom>
        </p:spPr>
        <p:txBody>
          <a:bodyPr wrap="square">
            <a:spAutoFit/>
          </a:bodyPr>
          <a:lstStyle/>
          <a:p>
            <a:pPr algn="just">
              <a:lnSpc>
                <a:spcPct val="120000"/>
              </a:lnSpc>
              <a:spcBef>
                <a:spcPts val="600"/>
              </a:spcBef>
              <a:spcAft>
                <a:spcPts val="600"/>
              </a:spcAft>
            </a:pPr>
            <a:r>
              <a:rPr lang="vi-VN" sz="2200">
                <a:solidFill>
                  <a:schemeClr val="accent1"/>
                </a:solidFill>
                <a:latin typeface="Arial" panose="020B0604020202020204" pitchFamily="34" charset="0"/>
                <a:ea typeface="Calibri" panose="020F0502020204030204" pitchFamily="34" charset="0"/>
                <a:cs typeface="Arial" panose="020B0604020202020204" pitchFamily="34" charset="0"/>
              </a:rPr>
              <a:t>Với một chiếc ghế quay mượn ở văn ph</a:t>
            </a:r>
            <a:r>
              <a:rPr lang="en-GB" sz="2200">
                <a:solidFill>
                  <a:schemeClr val="accent1"/>
                </a:solidFill>
                <a:latin typeface="Arial" panose="020B0604020202020204" pitchFamily="34" charset="0"/>
                <a:ea typeface="Calibri" panose="020F0502020204030204" pitchFamily="34" charset="0"/>
                <a:cs typeface="Arial" panose="020B0604020202020204" pitchFamily="34" charset="0"/>
              </a:rPr>
              <a:t>ò</a:t>
            </a:r>
            <a:r>
              <a:rPr lang="vi-VN" sz="2200">
                <a:solidFill>
                  <a:schemeClr val="accent1"/>
                </a:solidFill>
                <a:latin typeface="Arial" panose="020B0604020202020204" pitchFamily="34" charset="0"/>
                <a:ea typeface="Calibri" panose="020F0502020204030204" pitchFamily="34" charset="0"/>
                <a:cs typeface="Arial" panose="020B0604020202020204" pitchFamily="34" charset="0"/>
              </a:rPr>
              <a:t>ng nhà trư</a:t>
            </a:r>
            <a:r>
              <a:rPr lang="en-GB" sz="2200">
                <a:solidFill>
                  <a:schemeClr val="accent1"/>
                </a:solidFill>
                <a:latin typeface="Arial" panose="020B0604020202020204" pitchFamily="34" charset="0"/>
                <a:ea typeface="Calibri" panose="020F0502020204030204" pitchFamily="34" charset="0"/>
                <a:cs typeface="Arial" panose="020B0604020202020204" pitchFamily="34" charset="0"/>
              </a:rPr>
              <a:t>ờ</a:t>
            </a:r>
            <a:r>
              <a:rPr lang="vi-VN" sz="2200">
                <a:solidFill>
                  <a:schemeClr val="accent1"/>
                </a:solidFill>
                <a:latin typeface="Arial" panose="020B0604020202020204" pitchFamily="34" charset="0"/>
                <a:ea typeface="Calibri" panose="020F0502020204030204" pitchFamily="34" charset="0"/>
                <a:cs typeface="Arial" panose="020B0604020202020204" pitchFamily="34" charset="0"/>
              </a:rPr>
              <a:t>ng, hãy thiết kế một hoạt động đóng vai nhằm chứng minh chuyển động người ta nhìn thấy được của Mặt Trời, của các sao không phải chuyển động thực, chuyển động quay của Trái Đất mới là chuyển động thực.</a:t>
            </a:r>
            <a:endParaRPr lang="en-US" sz="220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7"/>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NHIỆM VỤ </a:t>
            </a:r>
            <a:r>
              <a:rPr lang="en">
                <a:latin typeface="+mn-lt"/>
              </a:rPr>
              <a:t>VỀ</a:t>
            </a:r>
            <a:r>
              <a:rPr lang="en"/>
              <a:t> NHÀ</a:t>
            </a:r>
            <a:endParaRPr/>
          </a:p>
        </p:txBody>
      </p:sp>
      <p:sp>
        <p:nvSpPr>
          <p:cNvPr id="248" name="Google Shape;248;p27"/>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19</a:t>
            </a:fld>
            <a:endParaRPr/>
          </a:p>
        </p:txBody>
      </p:sp>
      <p:sp>
        <p:nvSpPr>
          <p:cNvPr id="7" name="Content Placeholder 2">
            <a:extLst>
              <a:ext uri="{FF2B5EF4-FFF2-40B4-BE49-F238E27FC236}">
                <a16:creationId xmlns:a16="http://schemas.microsoft.com/office/drawing/2014/main" id="{796743E1-2DFC-4963-A6A7-EC3DF8425E5B}"/>
              </a:ext>
            </a:extLst>
          </p:cNvPr>
          <p:cNvSpPr txBox="1">
            <a:spLocks/>
          </p:cNvSpPr>
          <p:nvPr/>
        </p:nvSpPr>
        <p:spPr>
          <a:xfrm>
            <a:off x="2956299" y="2037194"/>
            <a:ext cx="5885894" cy="203841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just">
              <a:lnSpc>
                <a:spcPct val="135000"/>
              </a:lnSpc>
              <a:spcBef>
                <a:spcPts val="600"/>
              </a:spcBef>
              <a:spcAft>
                <a:spcPts val="600"/>
              </a:spcAft>
            </a:pPr>
            <a:r>
              <a:rPr lang="en-US" b="1">
                <a:solidFill>
                  <a:schemeClr val="accent5">
                    <a:lumMod val="75000"/>
                  </a:schemeClr>
                </a:solidFill>
                <a:latin typeface="Arial" panose="020B0604020202020204" pitchFamily="34" charset="0"/>
                <a:cs typeface="Arial" panose="020B0604020202020204" pitchFamily="34" charset="0"/>
              </a:rPr>
              <a:t>1. Nhiệm vụ: </a:t>
            </a:r>
          </a:p>
          <a:p>
            <a:pPr marL="0" indent="0" algn="just">
              <a:lnSpc>
                <a:spcPct val="135000"/>
              </a:lnSpc>
              <a:spcBef>
                <a:spcPts val="600"/>
              </a:spcBef>
              <a:spcAft>
                <a:spcPts val="600"/>
              </a:spcAft>
            </a:pPr>
            <a:r>
              <a:rPr lang="en-US">
                <a:solidFill>
                  <a:schemeClr val="tx1"/>
                </a:solidFill>
                <a:latin typeface="Arial" panose="020B0604020202020204" pitchFamily="34" charset="0"/>
                <a:cs typeface="Arial" panose="020B0604020202020204" pitchFamily="34" charset="0"/>
              </a:rPr>
              <a:t>Tự chế tạo một đồng hồ mặt trời đơn giản</a:t>
            </a:r>
          </a:p>
          <a:p>
            <a:pPr marL="0" indent="0" algn="just">
              <a:lnSpc>
                <a:spcPct val="135000"/>
              </a:lnSpc>
              <a:spcBef>
                <a:spcPts val="600"/>
              </a:spcBef>
              <a:spcAft>
                <a:spcPts val="600"/>
              </a:spcAft>
            </a:pPr>
            <a:r>
              <a:rPr lang="en-GB" b="1">
                <a:solidFill>
                  <a:schemeClr val="accent5">
                    <a:lumMod val="75000"/>
                  </a:schemeClr>
                </a:solidFill>
                <a:latin typeface="Arial" panose="020B0604020202020204" pitchFamily="34" charset="0"/>
                <a:cs typeface="Arial" panose="020B0604020202020204" pitchFamily="34" charset="0"/>
              </a:rPr>
              <a:t>2. Tham khảo:  </a:t>
            </a:r>
            <a:r>
              <a:rPr lang="en-GB">
                <a:solidFill>
                  <a:schemeClr val="tx1"/>
                </a:solidFill>
                <a:latin typeface="Arial" panose="020B0604020202020204" pitchFamily="34" charset="0"/>
                <a:cs typeface="Arial" panose="020B0604020202020204" pitchFamily="34" charset="0"/>
              </a:rPr>
              <a:t>SGK trang 215</a:t>
            </a:r>
            <a:endParaRPr lang="en-US">
              <a:solidFill>
                <a:schemeClr val="tx1"/>
              </a:solidFill>
              <a:latin typeface="Arial" panose="020B0604020202020204" pitchFamily="34" charset="0"/>
              <a:cs typeface="Arial" panose="020B0604020202020204" pitchFamily="34" charset="0"/>
            </a:endParaRPr>
          </a:p>
        </p:txBody>
      </p:sp>
      <p:pic>
        <p:nvPicPr>
          <p:cNvPr id="8" name="Graphic 7">
            <a:extLst>
              <a:ext uri="{FF2B5EF4-FFF2-40B4-BE49-F238E27FC236}">
                <a16:creationId xmlns:a16="http://schemas.microsoft.com/office/drawing/2014/main" id="{C03D23B8-42A7-4DE8-AFA6-A3C0D0B8B97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5632" y="2037194"/>
            <a:ext cx="1994992" cy="19949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p:nvPr>
        </p:nvSpPr>
        <p:spPr>
          <a:xfrm>
            <a:off x="898681" y="410431"/>
            <a:ext cx="5237424" cy="491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panose="020B0604020202020204" pitchFamily="34" charset="0"/>
                <a:cs typeface="Arial" panose="020B0604020202020204" pitchFamily="34" charset="0"/>
              </a:rPr>
              <a:t>Chúng ta đang ở đâu trong vũ trụ?</a:t>
            </a:r>
            <a:endParaRPr>
              <a:latin typeface="Arial" panose="020B0604020202020204" pitchFamily="34" charset="0"/>
              <a:cs typeface="Arial" panose="020B0604020202020204" pitchFamily="34" charset="0"/>
            </a:endParaRPr>
          </a:p>
        </p:txBody>
      </p:sp>
      <p:sp>
        <p:nvSpPr>
          <p:cNvPr id="105" name="Google Shape;105;p12"/>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a:t>
            </a:fld>
            <a:endParaRPr/>
          </a:p>
        </p:txBody>
      </p:sp>
      <p:pic>
        <p:nvPicPr>
          <p:cNvPr id="5" name="Picture 4"/>
          <p:cNvPicPr>
            <a:picLocks noChangeAspect="1"/>
          </p:cNvPicPr>
          <p:nvPr/>
        </p:nvPicPr>
        <p:blipFill>
          <a:blip r:embed="rId3"/>
          <a:stretch>
            <a:fillRect/>
          </a:stretch>
        </p:blipFill>
        <p:spPr>
          <a:xfrm>
            <a:off x="2047882" y="1553462"/>
            <a:ext cx="5267317" cy="3069532"/>
          </a:xfrm>
          <a:prstGeom prst="rect">
            <a:avLst/>
          </a:prstGeom>
        </p:spPr>
      </p:pic>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6" name="TextBox 5"/>
          <p:cNvSpPr txBox="1"/>
          <p:nvPr/>
        </p:nvSpPr>
        <p:spPr>
          <a:xfrm>
            <a:off x="1684421" y="1419727"/>
            <a:ext cx="5715000" cy="2169825"/>
          </a:xfrm>
          <a:prstGeom prst="rect">
            <a:avLst/>
          </a:prstGeom>
          <a:noFill/>
        </p:spPr>
        <p:txBody>
          <a:bodyPr wrap="square" rtlCol="0">
            <a:spAutoFit/>
          </a:bodyPr>
          <a:lstStyle/>
          <a:p>
            <a:pPr algn="ctr">
              <a:lnSpc>
                <a:spcPct val="135000"/>
              </a:lnSpc>
            </a:pPr>
            <a:r>
              <a:rPr lang="en-GB" sz="5000" b="1">
                <a:ln w="6600">
                  <a:solidFill>
                    <a:schemeClr val="accent2"/>
                  </a:solidFill>
                  <a:prstDash val="solid"/>
                </a:ln>
                <a:solidFill>
                  <a:srgbClr val="FFFFFF"/>
                </a:solidFill>
                <a:effectLst>
                  <a:outerShdw dist="38100" dir="2700000" algn="tl" rotWithShape="0">
                    <a:schemeClr val="accent2"/>
                  </a:outerShdw>
                </a:effectLst>
              </a:rPr>
              <a:t>CẢM ƠN CÁC EM ĐÃ LẮNG NGHE!</a:t>
            </a:r>
            <a:endParaRPr lang="en-US" sz="5000" b="1">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4"/>
          <p:cNvSpPr txBox="1">
            <a:spLocks noGrp="1"/>
          </p:cNvSpPr>
          <p:nvPr>
            <p:ph type="ctrTitle"/>
          </p:nvPr>
        </p:nvSpPr>
        <p:spPr>
          <a:xfrm>
            <a:off x="806114" y="1576136"/>
            <a:ext cx="7483643" cy="2326055"/>
          </a:xfrm>
          <a:prstGeom prst="rect">
            <a:avLst/>
          </a:prstGeom>
        </p:spPr>
        <p:txBody>
          <a:bodyPr spcFirstLastPara="1" wrap="square" lIns="91425" tIns="91425" rIns="91425" bIns="91425" anchor="b" anchorCtr="0">
            <a:noAutofit/>
            <a:scene3d>
              <a:camera prst="perspectiveLeft"/>
              <a:lightRig rig="threePt" dir="t"/>
            </a:scene3d>
          </a:bodyPr>
          <a:lstStyle/>
          <a:p>
            <a:pPr marL="0" lvl="0" indent="0" algn="ctr" rtl="0">
              <a:lnSpc>
                <a:spcPct val="135000"/>
              </a:lnSpc>
              <a:spcBef>
                <a:spcPts val="600"/>
              </a:spcBef>
              <a:spcAft>
                <a:spcPts val="600"/>
              </a:spcAft>
              <a:buNone/>
            </a:pPr>
            <a:r>
              <a:rPr lang="en-US" sz="4000" i="1">
                <a:ln w="6600">
                  <a:solidFill>
                    <a:schemeClr val="accent2"/>
                  </a:solidFill>
                  <a:prstDash val="solid"/>
                </a:ln>
                <a:effectLst>
                  <a:outerShdw dist="38100" dir="2700000" algn="tl" rotWithShape="0">
                    <a:schemeClr val="accent2"/>
                  </a:outerShdw>
                </a:effectLst>
                <a:latin typeface="Arial" panose="020B0604020202020204" pitchFamily="34" charset="0"/>
                <a:cs typeface="Arial" panose="020B0604020202020204" pitchFamily="34" charset="0"/>
              </a:rPr>
              <a:t>BÀI 52</a:t>
            </a:r>
            <a:br>
              <a:rPr lang="en-US" sz="4000">
                <a:ln w="6600">
                  <a:solidFill>
                    <a:schemeClr val="accent2"/>
                  </a:solidFill>
                  <a:prstDash val="solid"/>
                </a:ln>
                <a:effectLst>
                  <a:outerShdw dist="38100" dir="2700000" algn="tl" rotWithShape="0">
                    <a:schemeClr val="accent2"/>
                  </a:outerShdw>
                </a:effectLst>
                <a:latin typeface="Arial" panose="020B0604020202020204" pitchFamily="34" charset="0"/>
                <a:cs typeface="Arial" panose="020B0604020202020204" pitchFamily="34" charset="0"/>
              </a:rPr>
            </a:br>
            <a:r>
              <a:rPr lang="en-US" sz="4000">
                <a:ln w="6600">
                  <a:solidFill>
                    <a:schemeClr val="accent2"/>
                  </a:solidFill>
                  <a:prstDash val="solid"/>
                </a:ln>
                <a:effectLst>
                  <a:outerShdw dist="38100" dir="2700000" algn="tl" rotWithShape="0">
                    <a:schemeClr val="accent2"/>
                  </a:outerShdw>
                </a:effectLst>
                <a:latin typeface="Arial" panose="020B0604020202020204" pitchFamily="34" charset="0"/>
                <a:cs typeface="Arial" panose="020B0604020202020204" pitchFamily="34" charset="0"/>
              </a:rPr>
              <a:t>CHUYỂN ĐỘNG NHÌN THẤY CỦA MẶT TRỜI. THIÊN THỂ</a:t>
            </a:r>
          </a:p>
        </p:txBody>
      </p:sp>
      <p:sp>
        <p:nvSpPr>
          <p:cNvPr id="126" name="Google Shape;126;p14"/>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9" name="Google Shape;119;p13"/>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4</a:t>
            </a:fld>
            <a:endParaRPr/>
          </a:p>
        </p:txBody>
      </p:sp>
      <p:pic>
        <p:nvPicPr>
          <p:cNvPr id="2" name="Picture 1"/>
          <p:cNvPicPr>
            <a:picLocks noChangeAspect="1"/>
          </p:cNvPicPr>
          <p:nvPr/>
        </p:nvPicPr>
        <p:blipFill>
          <a:blip r:embed="rId3"/>
          <a:stretch>
            <a:fillRect/>
          </a:stretch>
        </p:blipFill>
        <p:spPr>
          <a:xfrm>
            <a:off x="2268233" y="2289176"/>
            <a:ext cx="4714875" cy="2657475"/>
          </a:xfrm>
          <a:prstGeom prst="rect">
            <a:avLst/>
          </a:prstGeom>
        </p:spPr>
      </p:pic>
      <p:sp>
        <p:nvSpPr>
          <p:cNvPr id="13" name="Google Shape;101;p12"/>
          <p:cNvSpPr txBox="1">
            <a:spLocks/>
          </p:cNvSpPr>
          <p:nvPr/>
        </p:nvSpPr>
        <p:spPr>
          <a:xfrm>
            <a:off x="1539097" y="1145744"/>
            <a:ext cx="6762691" cy="95978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0000"/>
              </a:lnSpc>
              <a:spcBef>
                <a:spcPts val="600"/>
              </a:spcBef>
              <a:spcAft>
                <a:spcPts val="600"/>
              </a:spcAft>
            </a:pPr>
            <a:r>
              <a:rPr lang="en-US" sz="2200">
                <a:solidFill>
                  <a:srgbClr val="0070C0"/>
                </a:solidFill>
                <a:latin typeface="Arial" panose="020B0604020202020204" pitchFamily="34" charset="0"/>
                <a:cs typeface="Arial" panose="020B0604020202020204" pitchFamily="34" charset="0"/>
              </a:rPr>
              <a:t>Có người nói ban ngày Mặt Trời chuyển trên bầu trời từ Đông sang Tây. Em nghĩ gì về điều này?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6"/>
          <p:cNvSpPr txBox="1">
            <a:spLocks noGrp="1"/>
          </p:cNvSpPr>
          <p:nvPr>
            <p:ph type="title"/>
          </p:nvPr>
        </p:nvSpPr>
        <p:spPr>
          <a:xfrm>
            <a:off x="200850" y="410431"/>
            <a:ext cx="73707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panose="020B0604020202020204" pitchFamily="34" charset="0"/>
                <a:cs typeface="Arial" panose="020B0604020202020204" pitchFamily="34" charset="0"/>
              </a:rPr>
              <a:t>I. Chuyển động nhìn thấy và chuyển động thực</a:t>
            </a:r>
            <a:endParaRPr>
              <a:latin typeface="Arial" panose="020B0604020202020204" pitchFamily="34" charset="0"/>
              <a:cs typeface="Arial" panose="020B0604020202020204" pitchFamily="34" charset="0"/>
            </a:endParaRPr>
          </a:p>
        </p:txBody>
      </p:sp>
      <p:sp>
        <p:nvSpPr>
          <p:cNvPr id="138" name="Google Shape;138;p16"/>
          <p:cNvSpPr txBox="1">
            <a:spLocks noGrp="1"/>
          </p:cNvSpPr>
          <p:nvPr>
            <p:ph type="body" idx="1"/>
          </p:nvPr>
        </p:nvSpPr>
        <p:spPr>
          <a:xfrm>
            <a:off x="708169" y="1658566"/>
            <a:ext cx="7846283" cy="2263729"/>
          </a:xfrm>
          <a:prstGeom prst="rect">
            <a:avLst/>
          </a:prstGeom>
        </p:spPr>
        <p:txBody>
          <a:bodyPr spcFirstLastPara="1" wrap="square" lIns="91425" tIns="91425" rIns="91425" bIns="91425" anchor="t" anchorCtr="0">
            <a:noAutofit/>
          </a:bodyPr>
          <a:lstStyle/>
          <a:p>
            <a:pPr algn="just">
              <a:lnSpc>
                <a:spcPct val="120000"/>
              </a:lnSpc>
            </a:pPr>
            <a:r>
              <a:rPr lang="vi-VN" sz="2200">
                <a:latin typeface="Arial" panose="020B0604020202020204" pitchFamily="34" charset="0"/>
                <a:ea typeface="Calibri" panose="020F0502020204030204" pitchFamily="34" charset="0"/>
                <a:cs typeface="Arial" panose="020B0604020202020204" pitchFamily="34" charset="0"/>
              </a:rPr>
              <a:t>Khi tự quay quanh mình, </a:t>
            </a:r>
            <a:r>
              <a:rPr lang="en-GB" sz="2200">
                <a:latin typeface="Arial" panose="020B0604020202020204" pitchFamily="34" charset="0"/>
                <a:ea typeface="Calibri" panose="020F0502020204030204" pitchFamily="34" charset="0"/>
                <a:cs typeface="Arial" panose="020B0604020202020204" pitchFamily="34" charset="0"/>
              </a:rPr>
              <a:t>t</a:t>
            </a:r>
            <a:r>
              <a:rPr lang="vi-VN" sz="2200">
                <a:latin typeface="Arial" panose="020B0604020202020204" pitchFamily="34" charset="0"/>
                <a:ea typeface="Calibri" panose="020F0502020204030204" pitchFamily="34" charset="0"/>
                <a:cs typeface="Arial" panose="020B0604020202020204" pitchFamily="34" charset="0"/>
              </a:rPr>
              <a:t>a nhìn thấy các vật xung quanh quay theo chiều ngược lại</a:t>
            </a:r>
            <a:r>
              <a:rPr lang="en-GB" sz="2200">
                <a:latin typeface="Arial" panose="020B0604020202020204" pitchFamily="34" charset="0"/>
                <a:ea typeface="Calibri" panose="020F0502020204030204" pitchFamily="34" charset="0"/>
                <a:cs typeface="Arial" panose="020B0604020202020204" pitchFamily="34" charset="0"/>
              </a:rPr>
              <a:t>. </a:t>
            </a:r>
          </a:p>
          <a:p>
            <a:pPr algn="just">
              <a:lnSpc>
                <a:spcPct val="120000"/>
              </a:lnSpc>
              <a:buFont typeface="Wingdings" panose="05000000000000000000" pitchFamily="2" charset="2"/>
              <a:buChar char="Ø"/>
            </a:pPr>
            <a:r>
              <a:rPr lang="vi-VN" sz="2200">
                <a:latin typeface="Arial" panose="020B0604020202020204" pitchFamily="34" charset="0"/>
                <a:ea typeface="Calibri" panose="020F0502020204030204" pitchFamily="34" charset="0"/>
                <a:cs typeface="Arial" panose="020B0604020202020204" pitchFamily="34" charset="0"/>
              </a:rPr>
              <a:t>Chuy</a:t>
            </a:r>
            <a:r>
              <a:rPr lang="en-GB" sz="2200">
                <a:latin typeface="Arial" panose="020B0604020202020204" pitchFamily="34" charset="0"/>
                <a:ea typeface="Calibri" panose="020F0502020204030204" pitchFamily="34" charset="0"/>
                <a:cs typeface="Arial" panose="020B0604020202020204" pitchFamily="34" charset="0"/>
              </a:rPr>
              <a:t>ể</a:t>
            </a:r>
            <a:r>
              <a:rPr lang="vi-VN" sz="2200">
                <a:latin typeface="Arial" panose="020B0604020202020204" pitchFamily="34" charset="0"/>
                <a:ea typeface="Calibri" panose="020F0502020204030204" pitchFamily="34" charset="0"/>
                <a:cs typeface="Arial" panose="020B0604020202020204" pitchFamily="34" charset="0"/>
              </a:rPr>
              <a:t>n động quay của các vật quanh ta là chuyển động </a:t>
            </a:r>
            <a:r>
              <a:rPr lang="en-GB" sz="2200">
                <a:latin typeface="Arial" panose="020B0604020202020204" pitchFamily="34" charset="0"/>
                <a:ea typeface="Calibri" panose="020F0502020204030204" pitchFamily="34" charset="0"/>
                <a:cs typeface="Arial" panose="020B0604020202020204" pitchFamily="34" charset="0"/>
              </a:rPr>
              <a:t>“</a:t>
            </a:r>
            <a:r>
              <a:rPr lang="vi-VN" sz="2200">
                <a:latin typeface="Arial" panose="020B0604020202020204" pitchFamily="34" charset="0"/>
                <a:ea typeface="Calibri" panose="020F0502020204030204" pitchFamily="34" charset="0"/>
                <a:cs typeface="Arial" panose="020B0604020202020204" pitchFamily="34" charset="0"/>
              </a:rPr>
              <a:t>nh</a:t>
            </a:r>
            <a:r>
              <a:rPr lang="en-GB" sz="2200">
                <a:latin typeface="Arial" panose="020B0604020202020204" pitchFamily="34" charset="0"/>
                <a:ea typeface="Calibri" panose="020F0502020204030204" pitchFamily="34" charset="0"/>
                <a:cs typeface="Arial" panose="020B0604020202020204" pitchFamily="34" charset="0"/>
              </a:rPr>
              <a:t>ì</a:t>
            </a:r>
            <a:r>
              <a:rPr lang="vi-VN" sz="2200">
                <a:latin typeface="Arial" panose="020B0604020202020204" pitchFamily="34" charset="0"/>
                <a:ea typeface="Calibri" panose="020F0502020204030204" pitchFamily="34" charset="0"/>
                <a:cs typeface="Arial" panose="020B0604020202020204" pitchFamily="34" charset="0"/>
              </a:rPr>
              <a:t>n thấy</a:t>
            </a:r>
            <a:r>
              <a:rPr lang="en-GB" sz="2200">
                <a:latin typeface="Arial" panose="020B0604020202020204" pitchFamily="34" charset="0"/>
                <a:ea typeface="Calibri" panose="020F0502020204030204" pitchFamily="34" charset="0"/>
                <a:cs typeface="Arial" panose="020B0604020202020204" pitchFamily="34" charset="0"/>
              </a:rPr>
              <a:t>”.</a:t>
            </a:r>
          </a:p>
          <a:p>
            <a:pPr algn="just">
              <a:lnSpc>
                <a:spcPct val="120000"/>
              </a:lnSpc>
              <a:buFont typeface="Wingdings" panose="05000000000000000000" pitchFamily="2" charset="2"/>
              <a:buChar char="Ø"/>
            </a:pPr>
            <a:r>
              <a:rPr lang="vi-VN" sz="2200">
                <a:latin typeface="Arial" panose="020B0604020202020204" pitchFamily="34" charset="0"/>
                <a:ea typeface="Calibri" panose="020F0502020204030204" pitchFamily="34" charset="0"/>
                <a:cs typeface="Arial" panose="020B0604020202020204" pitchFamily="34" charset="0"/>
              </a:rPr>
              <a:t>Chuyển động quay của ta </a:t>
            </a:r>
            <a:r>
              <a:rPr lang="en-GB" sz="2200">
                <a:latin typeface="Arial" panose="020B0604020202020204" pitchFamily="34" charset="0"/>
                <a:ea typeface="Calibri" panose="020F0502020204030204" pitchFamily="34" charset="0"/>
                <a:cs typeface="Arial" panose="020B0604020202020204" pitchFamily="34" charset="0"/>
              </a:rPr>
              <a:t>là </a:t>
            </a:r>
            <a:r>
              <a:rPr lang="vi-VN" sz="2200">
                <a:latin typeface="Arial" panose="020B0604020202020204" pitchFamily="34" charset="0"/>
                <a:ea typeface="Calibri" panose="020F0502020204030204" pitchFamily="34" charset="0"/>
                <a:cs typeface="Arial" panose="020B0604020202020204" pitchFamily="34" charset="0"/>
              </a:rPr>
              <a:t>chuyển động thực.</a:t>
            </a:r>
            <a:endParaRPr lang="en-US" sz="2200">
              <a:latin typeface="Arial" panose="020B0604020202020204" pitchFamily="34" charset="0"/>
              <a:cs typeface="Arial" panose="020B0604020202020204" pitchFamily="34" charset="0"/>
            </a:endParaRPr>
          </a:p>
        </p:txBody>
      </p:sp>
      <p:sp>
        <p:nvSpPr>
          <p:cNvPr id="139" name="Google Shape;139;p16"/>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38">
                                            <p:txEl>
                                              <p:pRg st="1" end="1"/>
                                            </p:txEl>
                                          </p:spTgt>
                                        </p:tgtEl>
                                        <p:attrNameLst>
                                          <p:attrName>style.visibility</p:attrName>
                                        </p:attrNameLst>
                                      </p:cBhvr>
                                      <p:to>
                                        <p:strVal val="visible"/>
                                      </p:to>
                                    </p:set>
                                    <p:animEffect transition="in" filter="fade">
                                      <p:cBhvr>
                                        <p:cTn id="11" dur="1000"/>
                                        <p:tgtEl>
                                          <p:spTgt spid="138">
                                            <p:txEl>
                                              <p:pRg st="1" end="1"/>
                                            </p:txEl>
                                          </p:spTgt>
                                        </p:tgtEl>
                                      </p:cBhvr>
                                    </p:animEffect>
                                    <p:anim calcmode="lin" valueType="num">
                                      <p:cBhvr>
                                        <p:cTn id="12" dur="1000" fill="hold"/>
                                        <p:tgtEl>
                                          <p:spTgt spid="138">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1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8">
                                            <p:txEl>
                                              <p:pRg st="2" end="2"/>
                                            </p:txEl>
                                          </p:spTgt>
                                        </p:tgtEl>
                                        <p:attrNameLst>
                                          <p:attrName>style.visibility</p:attrName>
                                        </p:attrNameLst>
                                      </p:cBhvr>
                                      <p:to>
                                        <p:strVal val="visible"/>
                                      </p:to>
                                    </p:set>
                                    <p:animEffect transition="in" filter="fade">
                                      <p:cBhvr>
                                        <p:cTn id="18" dur="1000"/>
                                        <p:tgtEl>
                                          <p:spTgt spid="138">
                                            <p:txEl>
                                              <p:pRg st="2" end="2"/>
                                            </p:txEl>
                                          </p:spTgt>
                                        </p:tgtEl>
                                      </p:cBhvr>
                                    </p:animEffect>
                                    <p:anim calcmode="lin" valueType="num">
                                      <p:cBhvr>
                                        <p:cTn id="19" dur="1000" fill="hold"/>
                                        <p:tgtEl>
                                          <p:spTgt spid="138">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1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8" name="Google Shape;168;p18"/>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6</a:t>
            </a:fld>
            <a:endParaRPr/>
          </a:p>
        </p:txBody>
      </p:sp>
      <p:sp>
        <p:nvSpPr>
          <p:cNvPr id="7" name="Google Shape;145;p17"/>
          <p:cNvSpPr txBox="1">
            <a:spLocks/>
          </p:cNvSpPr>
          <p:nvPr/>
        </p:nvSpPr>
        <p:spPr>
          <a:xfrm>
            <a:off x="27121" y="199223"/>
            <a:ext cx="8524733" cy="7272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lgn="just">
              <a:lnSpc>
                <a:spcPct val="150000"/>
              </a:lnSpc>
              <a:spcAft>
                <a:spcPts val="600"/>
              </a:spcAft>
              <a:buFont typeface="Karla"/>
              <a:buNone/>
            </a:pPr>
            <a:r>
              <a:rPr lang="vi-VN" sz="2200" b="1">
                <a:solidFill>
                  <a:schemeClr val="bg1"/>
                </a:solidFill>
                <a:latin typeface="Arial" panose="020B0604020202020204" pitchFamily="34" charset="0"/>
                <a:ea typeface="Calibri" panose="020F0502020204030204" pitchFamily="34" charset="0"/>
                <a:cs typeface="Arial" panose="020B0604020202020204" pitchFamily="34" charset="0"/>
              </a:rPr>
              <a:t>Tìm </a:t>
            </a:r>
            <a:r>
              <a:rPr lang="en-GB" sz="2200" b="1">
                <a:solidFill>
                  <a:schemeClr val="bg1"/>
                </a:solidFill>
                <a:latin typeface="Arial" panose="020B0604020202020204" pitchFamily="34" charset="0"/>
                <a:ea typeface="Calibri" panose="020F0502020204030204" pitchFamily="34" charset="0"/>
                <a:cs typeface="Arial" panose="020B0604020202020204" pitchFamily="34" charset="0"/>
              </a:rPr>
              <a:t>thêm </a:t>
            </a:r>
            <a:r>
              <a:rPr lang="vi-VN" sz="2200" b="1">
                <a:solidFill>
                  <a:schemeClr val="bg1"/>
                </a:solidFill>
                <a:latin typeface="Arial" panose="020B0604020202020204" pitchFamily="34" charset="0"/>
                <a:ea typeface="Calibri" panose="020F0502020204030204" pitchFamily="34" charset="0"/>
                <a:cs typeface="Arial" panose="020B0604020202020204" pitchFamily="34" charset="0"/>
              </a:rPr>
              <a:t>ví dụ về chuyển động hình thấy</a:t>
            </a:r>
            <a:r>
              <a:rPr lang="en-GB" sz="2200" b="1">
                <a:solidFill>
                  <a:schemeClr val="bg1"/>
                </a:solidFill>
                <a:latin typeface="Arial" panose="020B0604020202020204" pitchFamily="34" charset="0"/>
                <a:ea typeface="Calibri" panose="020F0502020204030204" pitchFamily="34" charset="0"/>
                <a:cs typeface="Arial" panose="020B0604020202020204" pitchFamily="34" charset="0"/>
              </a:rPr>
              <a:t>,</a:t>
            </a:r>
            <a:r>
              <a:rPr lang="vi-VN" sz="2200" b="1">
                <a:solidFill>
                  <a:schemeClr val="bg1"/>
                </a:solidFill>
                <a:latin typeface="Arial" panose="020B0604020202020204" pitchFamily="34" charset="0"/>
                <a:ea typeface="Calibri" panose="020F0502020204030204" pitchFamily="34" charset="0"/>
                <a:cs typeface="Arial" panose="020B0604020202020204" pitchFamily="34" charset="0"/>
              </a:rPr>
              <a:t> chuyển động thực</a:t>
            </a:r>
            <a:r>
              <a:rPr lang="en-GB" sz="2200" b="1">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22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Đi tìm Mặt trăng thứ 2 của trái đ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454" y="1552073"/>
            <a:ext cx="3235085" cy="2183683"/>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01;p12"/>
          <p:cNvSpPr txBox="1">
            <a:spLocks/>
          </p:cNvSpPr>
          <p:nvPr/>
        </p:nvSpPr>
        <p:spPr>
          <a:xfrm>
            <a:off x="4906992" y="3735756"/>
            <a:ext cx="3814009" cy="63170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0000"/>
              </a:lnSpc>
              <a:spcBef>
                <a:spcPts val="600"/>
              </a:spcBef>
              <a:spcAft>
                <a:spcPts val="600"/>
              </a:spcAft>
            </a:pPr>
            <a:r>
              <a:rPr lang="en-US" sz="2000">
                <a:solidFill>
                  <a:srgbClr val="002060"/>
                </a:solidFill>
                <a:latin typeface="Arial" panose="020B0604020202020204" pitchFamily="34" charset="0"/>
                <a:cs typeface="Arial" panose="020B0604020202020204" pitchFamily="34" charset="0"/>
              </a:rPr>
              <a:t>Chuyển động của Mặt Trăng</a:t>
            </a:r>
          </a:p>
        </p:txBody>
      </p:sp>
      <p:sp>
        <p:nvSpPr>
          <p:cNvPr id="12" name="Google Shape;101;p12"/>
          <p:cNvSpPr txBox="1">
            <a:spLocks/>
          </p:cNvSpPr>
          <p:nvPr/>
        </p:nvSpPr>
        <p:spPr>
          <a:xfrm>
            <a:off x="301472" y="1699387"/>
            <a:ext cx="4282560" cy="114006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0000"/>
              </a:lnSpc>
              <a:spcBef>
                <a:spcPts val="600"/>
              </a:spcBef>
              <a:spcAft>
                <a:spcPts val="600"/>
              </a:spcAft>
            </a:pPr>
            <a:r>
              <a:rPr lang="en-US" sz="2000">
                <a:solidFill>
                  <a:schemeClr val="tx2">
                    <a:lumMod val="10000"/>
                  </a:schemeClr>
                </a:solidFill>
                <a:latin typeface="Arial" panose="020B0604020202020204" pitchFamily="34" charset="0"/>
                <a:cs typeface="Arial" panose="020B0604020202020204" pitchFamily="34" charset="0"/>
              </a:rPr>
              <a:t>Chuyển động nhìn thấy: Chỉ có buổi tối ta mới nhìn thấy Mặt Trăng</a:t>
            </a:r>
            <a:r>
              <a:rPr lang="en-US" sz="2000">
                <a:solidFill>
                  <a:srgbClr val="0070C0"/>
                </a:solidFill>
                <a:latin typeface="Arial" panose="020B0604020202020204" pitchFamily="34" charset="0"/>
                <a:cs typeface="Arial" panose="020B0604020202020204" pitchFamily="34" charset="0"/>
              </a:rPr>
              <a:t>.</a:t>
            </a:r>
          </a:p>
        </p:txBody>
      </p:sp>
      <p:sp>
        <p:nvSpPr>
          <p:cNvPr id="13" name="Google Shape;101;p12"/>
          <p:cNvSpPr txBox="1">
            <a:spLocks/>
          </p:cNvSpPr>
          <p:nvPr/>
        </p:nvSpPr>
        <p:spPr>
          <a:xfrm>
            <a:off x="139992" y="3042374"/>
            <a:ext cx="4605520" cy="114006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0000"/>
              </a:lnSpc>
              <a:spcBef>
                <a:spcPts val="600"/>
              </a:spcBef>
              <a:spcAft>
                <a:spcPts val="600"/>
              </a:spcAft>
            </a:pPr>
            <a:r>
              <a:rPr lang="en-US" sz="2000">
                <a:solidFill>
                  <a:schemeClr val="tx2">
                    <a:lumMod val="10000"/>
                  </a:schemeClr>
                </a:solidFill>
                <a:latin typeface="Arial" panose="020B0604020202020204" pitchFamily="34" charset="0"/>
                <a:cs typeface="Arial" panose="020B0604020202020204" pitchFamily="34" charset="0"/>
              </a:rPr>
              <a:t>Chuyển động thực: Mặt Trăng xuất hiện cả ngày lẫn đêm.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7</a:t>
            </a:fld>
            <a:endParaRPr lang="en"/>
          </a:p>
        </p:txBody>
      </p:sp>
      <p:pic>
        <p:nvPicPr>
          <p:cNvPr id="7" name="Picture 6"/>
          <p:cNvPicPr>
            <a:picLocks noChangeAspect="1"/>
          </p:cNvPicPr>
          <p:nvPr/>
        </p:nvPicPr>
        <p:blipFill>
          <a:blip r:embed="rId2"/>
          <a:stretch>
            <a:fillRect/>
          </a:stretch>
        </p:blipFill>
        <p:spPr>
          <a:xfrm>
            <a:off x="4981073" y="1563331"/>
            <a:ext cx="3656848" cy="2413356"/>
          </a:xfrm>
          <a:prstGeom prst="rect">
            <a:avLst/>
          </a:prstGeom>
        </p:spPr>
      </p:pic>
      <p:sp>
        <p:nvSpPr>
          <p:cNvPr id="9" name="Rectangle 8"/>
          <p:cNvSpPr/>
          <p:nvPr/>
        </p:nvSpPr>
        <p:spPr>
          <a:xfrm>
            <a:off x="938462" y="264773"/>
            <a:ext cx="6569244" cy="769441"/>
          </a:xfrm>
          <a:prstGeom prst="rect">
            <a:avLst/>
          </a:prstGeom>
        </p:spPr>
        <p:txBody>
          <a:bodyPr wrap="square">
            <a:spAutoFit/>
          </a:bodyPr>
          <a:lstStyle/>
          <a:p>
            <a:pPr algn="ctr"/>
            <a:r>
              <a:rPr lang="en-GB" sz="2200">
                <a:solidFill>
                  <a:schemeClr val="bg1"/>
                </a:solidFill>
                <a:latin typeface="Arial" panose="020B0604020202020204" pitchFamily="34" charset="0"/>
                <a:ea typeface="Calibri" panose="020F0502020204030204" pitchFamily="34" charset="0"/>
                <a:cs typeface="Arial" panose="020B0604020202020204" pitchFamily="34" charset="0"/>
              </a:rPr>
              <a:t>K</a:t>
            </a:r>
            <a:r>
              <a:rPr lang="vi-VN" sz="2200">
                <a:solidFill>
                  <a:schemeClr val="bg1"/>
                </a:solidFill>
                <a:latin typeface="Arial" panose="020B0604020202020204" pitchFamily="34" charset="0"/>
                <a:ea typeface="Calibri" panose="020F0502020204030204" pitchFamily="34" charset="0"/>
                <a:cs typeface="Arial" panose="020B0604020202020204" pitchFamily="34" charset="0"/>
              </a:rPr>
              <a:t>hi ta ngồi trên tàu hỏa, quan sát thấy hàng cây bên đường đang đi về phía ta. </a:t>
            </a:r>
            <a:endParaRPr lang="en-US" sz="220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397583" y="1924567"/>
            <a:ext cx="3801438" cy="956352"/>
          </a:xfrm>
          <a:prstGeom prst="rect">
            <a:avLst/>
          </a:prstGeom>
        </p:spPr>
        <p:txBody>
          <a:bodyPr wrap="square">
            <a:spAutoFit/>
          </a:bodyPr>
          <a:lstStyle/>
          <a:p>
            <a:pPr algn="ctr">
              <a:lnSpc>
                <a:spcPct val="135000"/>
              </a:lnSpc>
              <a:spcBef>
                <a:spcPts val="600"/>
              </a:spcBef>
              <a:spcAft>
                <a:spcPts val="600"/>
              </a:spcAft>
            </a:pPr>
            <a:r>
              <a:rPr lang="vi-VN" sz="2200">
                <a:solidFill>
                  <a:schemeClr val="tx2">
                    <a:lumMod val="10000"/>
                  </a:schemeClr>
                </a:solidFill>
                <a:latin typeface="Arial" panose="020B0604020202020204" pitchFamily="34" charset="0"/>
                <a:ea typeface="Calibri" panose="020F0502020204030204" pitchFamily="34" charset="0"/>
                <a:cs typeface="Arial" panose="020B0604020202020204" pitchFamily="34" charset="0"/>
              </a:rPr>
              <a:t>Chuyển động của hàng cây là chuyển động nhìn thấy</a:t>
            </a:r>
            <a:endParaRPr lang="en-US" sz="2200">
              <a:solidFill>
                <a:schemeClr val="tx2">
                  <a:lumMod val="10000"/>
                </a:schemeClr>
              </a:solidFill>
              <a:latin typeface="Arial" panose="020B0604020202020204" pitchFamily="34" charset="0"/>
              <a:cs typeface="Arial" panose="020B0604020202020204" pitchFamily="34" charset="0"/>
            </a:endParaRPr>
          </a:p>
        </p:txBody>
      </p:sp>
      <p:sp>
        <p:nvSpPr>
          <p:cNvPr id="12" name="Rectangle 11"/>
          <p:cNvSpPr/>
          <p:nvPr/>
        </p:nvSpPr>
        <p:spPr>
          <a:xfrm>
            <a:off x="575822" y="3318134"/>
            <a:ext cx="3801438" cy="956352"/>
          </a:xfrm>
          <a:prstGeom prst="rect">
            <a:avLst/>
          </a:prstGeom>
        </p:spPr>
        <p:txBody>
          <a:bodyPr wrap="square">
            <a:spAutoFit/>
          </a:bodyPr>
          <a:lstStyle/>
          <a:p>
            <a:pPr algn="ctr">
              <a:lnSpc>
                <a:spcPct val="135000"/>
              </a:lnSpc>
              <a:spcBef>
                <a:spcPts val="600"/>
              </a:spcBef>
              <a:spcAft>
                <a:spcPts val="600"/>
              </a:spcAft>
            </a:pPr>
            <a:r>
              <a:rPr lang="en-GB" sz="2200">
                <a:solidFill>
                  <a:schemeClr val="tx2">
                    <a:lumMod val="10000"/>
                  </a:schemeClr>
                </a:solidFill>
                <a:latin typeface="Arial" panose="020B0604020202020204" pitchFamily="34" charset="0"/>
                <a:ea typeface="Calibri" panose="020F0502020204030204" pitchFamily="34" charset="0"/>
                <a:cs typeface="Arial" panose="020B0604020202020204" pitchFamily="34" charset="0"/>
              </a:rPr>
              <a:t>C</a:t>
            </a:r>
            <a:r>
              <a:rPr lang="vi-VN" sz="2200">
                <a:solidFill>
                  <a:schemeClr val="tx2">
                    <a:lumMod val="10000"/>
                  </a:schemeClr>
                </a:solidFill>
                <a:latin typeface="Arial" panose="020B0604020202020204" pitchFamily="34" charset="0"/>
                <a:ea typeface="Calibri" panose="020F0502020204030204" pitchFamily="34" charset="0"/>
                <a:cs typeface="Arial" panose="020B0604020202020204" pitchFamily="34" charset="0"/>
              </a:rPr>
              <a:t>huyển động của ta trên tàu hỏa là chuyển động thực</a:t>
            </a:r>
            <a:endParaRPr lang="en-US" sz="2200">
              <a:solidFill>
                <a:schemeClr val="tx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323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301472" y="398400"/>
            <a:ext cx="73707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panose="020B0604020202020204" pitchFamily="34" charset="0"/>
                <a:cs typeface="Arial" panose="020B0604020202020204" pitchFamily="34" charset="0"/>
              </a:rPr>
              <a:t>II. Chuyển động nhìn thấy của Mặt Trời</a:t>
            </a:r>
            <a:endParaRPr>
              <a:latin typeface="Arial" panose="020B0604020202020204" pitchFamily="34" charset="0"/>
              <a:cs typeface="Arial" panose="020B0604020202020204" pitchFamily="34" charset="0"/>
            </a:endParaRPr>
          </a:p>
        </p:txBody>
      </p:sp>
      <p:sp>
        <p:nvSpPr>
          <p:cNvPr id="177" name="Google Shape;177;p19"/>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8</a:t>
            </a:fld>
            <a:endParaRPr/>
          </a:p>
        </p:txBody>
      </p:sp>
      <p:sp>
        <p:nvSpPr>
          <p:cNvPr id="10" name="Google Shape;173;p19"/>
          <p:cNvSpPr txBox="1">
            <a:spLocks/>
          </p:cNvSpPr>
          <p:nvPr/>
        </p:nvSpPr>
        <p:spPr>
          <a:xfrm>
            <a:off x="301472" y="1255800"/>
            <a:ext cx="3464412" cy="4598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sz="2200">
                <a:solidFill>
                  <a:schemeClr val="tx2">
                    <a:lumMod val="10000"/>
                  </a:schemeClr>
                </a:solidFill>
                <a:latin typeface="Arial" panose="020B0604020202020204" pitchFamily="34" charset="0"/>
                <a:cs typeface="Arial" panose="020B0604020202020204" pitchFamily="34" charset="0"/>
              </a:rPr>
              <a:t>1. Mặt Trời mọc và lặn</a:t>
            </a:r>
            <a:endParaRPr lang="en-US" sz="2200">
              <a:solidFill>
                <a:schemeClr val="tx2">
                  <a:lumMod val="10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968167" y="1687049"/>
            <a:ext cx="5905500" cy="2171700"/>
          </a:xfrm>
          <a:prstGeom prst="rect">
            <a:avLst/>
          </a:prstGeom>
        </p:spPr>
      </p:pic>
      <p:grpSp>
        <p:nvGrpSpPr>
          <p:cNvPr id="8" name="Group 7"/>
          <p:cNvGrpSpPr/>
          <p:nvPr/>
        </p:nvGrpSpPr>
        <p:grpSpPr>
          <a:xfrm>
            <a:off x="685934" y="4200470"/>
            <a:ext cx="6159899" cy="549381"/>
            <a:chOff x="685934" y="4200470"/>
            <a:chExt cx="6159899" cy="549381"/>
          </a:xfrm>
        </p:grpSpPr>
        <p:sp>
          <p:nvSpPr>
            <p:cNvPr id="13" name="Rectangle 12"/>
            <p:cNvSpPr/>
            <p:nvPr/>
          </p:nvSpPr>
          <p:spPr>
            <a:xfrm>
              <a:off x="685934" y="4200470"/>
              <a:ext cx="6159899" cy="549381"/>
            </a:xfrm>
            <a:prstGeom prst="rect">
              <a:avLst/>
            </a:prstGeom>
          </p:spPr>
          <p:txBody>
            <a:bodyPr wrap="square">
              <a:spAutoFit/>
            </a:bodyPr>
            <a:lstStyle/>
            <a:p>
              <a:pPr algn="ctr">
                <a:lnSpc>
                  <a:spcPct val="135000"/>
                </a:lnSpc>
                <a:spcBef>
                  <a:spcPts val="600"/>
                </a:spcBef>
                <a:spcAft>
                  <a:spcPts val="600"/>
                </a:spcAft>
              </a:pPr>
              <a:r>
                <a:rPr lang="en-GB" sz="2200">
                  <a:solidFill>
                    <a:schemeClr val="tx2">
                      <a:lumMod val="10000"/>
                    </a:schemeClr>
                  </a:solidFill>
                  <a:latin typeface="Arial" panose="020B0604020202020204" pitchFamily="34" charset="0"/>
                  <a:ea typeface="Calibri" panose="020F0502020204030204" pitchFamily="34" charset="0"/>
                  <a:cs typeface="Arial" panose="020B0604020202020204" pitchFamily="34" charset="0"/>
                </a:rPr>
                <a:t>Làm thế nào để giải thích hiện tượng này?</a:t>
              </a:r>
              <a:endParaRPr lang="en-US" sz="2200">
                <a:solidFill>
                  <a:schemeClr val="tx2">
                    <a:lumMod val="10000"/>
                  </a:schemeClr>
                </a:solidFill>
                <a:latin typeface="Arial" panose="020B0604020202020204" pitchFamily="34" charset="0"/>
                <a:cs typeface="Arial" panose="020B0604020202020204" pitchFamily="34" charset="0"/>
              </a:endParaRPr>
            </a:p>
          </p:txBody>
        </p:sp>
        <p:sp>
          <p:nvSpPr>
            <p:cNvPr id="7" name="Notched Right Arrow 6"/>
            <p:cNvSpPr/>
            <p:nvPr/>
          </p:nvSpPr>
          <p:spPr>
            <a:xfrm>
              <a:off x="685934" y="4253907"/>
              <a:ext cx="374673" cy="402645"/>
            </a:xfrm>
            <a:prstGeom prst="notched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6" name="Google Shape;146;p17"/>
          <p:cNvSpPr/>
          <p:nvPr/>
        </p:nvSpPr>
        <p:spPr>
          <a:xfrm>
            <a:off x="4874250" y="-17350"/>
            <a:ext cx="4290325" cy="3789650"/>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ABE33F">
              <a:alpha val="81150"/>
            </a:srgbClr>
          </a:solidFill>
          <a:ln>
            <a:noFill/>
          </a:ln>
        </p:spPr>
      </p:sp>
      <p:sp>
        <p:nvSpPr>
          <p:cNvPr id="147" name="Google Shape;147;p17"/>
          <p:cNvSpPr/>
          <p:nvPr/>
        </p:nvSpPr>
        <p:spPr>
          <a:xfrm rot="10286814">
            <a:off x="6499116" y="1416524"/>
            <a:ext cx="177684" cy="16965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17"/>
          <p:cNvGrpSpPr/>
          <p:nvPr/>
        </p:nvGrpSpPr>
        <p:grpSpPr>
          <a:xfrm>
            <a:off x="7885862" y="419338"/>
            <a:ext cx="899284" cy="899339"/>
            <a:chOff x="6654650" y="3665275"/>
            <a:chExt cx="409100" cy="409125"/>
          </a:xfrm>
        </p:grpSpPr>
        <p:sp>
          <p:nvSpPr>
            <p:cNvPr id="149" name="Google Shape;149;p1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17"/>
          <p:cNvSpPr/>
          <p:nvPr/>
        </p:nvSpPr>
        <p:spPr>
          <a:xfrm>
            <a:off x="6192650" y="1898869"/>
            <a:ext cx="914124" cy="914076"/>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17"/>
          <p:cNvGrpSpPr/>
          <p:nvPr/>
        </p:nvGrpSpPr>
        <p:grpSpPr>
          <a:xfrm>
            <a:off x="6931317" y="1443562"/>
            <a:ext cx="671511" cy="671549"/>
            <a:chOff x="570875" y="4322250"/>
            <a:chExt cx="443300" cy="443325"/>
          </a:xfrm>
        </p:grpSpPr>
        <p:sp>
          <p:nvSpPr>
            <p:cNvPr id="153" name="Google Shape;153;p1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17"/>
          <p:cNvSpPr/>
          <p:nvPr/>
        </p:nvSpPr>
        <p:spPr>
          <a:xfrm rot="-1627561">
            <a:off x="7434266" y="487482"/>
            <a:ext cx="280162" cy="26750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rot="1504353">
            <a:off x="7841214" y="2080539"/>
            <a:ext cx="280176" cy="26752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rot="1973882">
            <a:off x="8121371" y="1454163"/>
            <a:ext cx="192944" cy="18422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9</a:t>
            </a:fld>
            <a:endParaRPr/>
          </a:p>
        </p:txBody>
      </p:sp>
      <p:sp>
        <p:nvSpPr>
          <p:cNvPr id="21" name="Content Placeholder 2">
            <a:extLst>
              <a:ext uri="{FF2B5EF4-FFF2-40B4-BE49-F238E27FC236}">
                <a16:creationId xmlns:a16="http://schemas.microsoft.com/office/drawing/2014/main" id="{796743E1-2DFC-4963-A6A7-EC3DF8425E5B}"/>
              </a:ext>
            </a:extLst>
          </p:cNvPr>
          <p:cNvSpPr txBox="1">
            <a:spLocks/>
          </p:cNvSpPr>
          <p:nvPr/>
        </p:nvSpPr>
        <p:spPr>
          <a:xfrm>
            <a:off x="464308" y="1898869"/>
            <a:ext cx="4823981" cy="2192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ctr">
              <a:lnSpc>
                <a:spcPct val="145000"/>
              </a:lnSpc>
              <a:spcBef>
                <a:spcPts val="600"/>
              </a:spcBef>
              <a:spcAft>
                <a:spcPts val="600"/>
              </a:spcAft>
            </a:pPr>
            <a:r>
              <a:rPr lang="en-GB">
                <a:solidFill>
                  <a:schemeClr val="tx2">
                    <a:lumMod val="10000"/>
                  </a:schemeClr>
                </a:solidFill>
                <a:latin typeface="Arial" panose="020B0604020202020204" pitchFamily="34" charset="0"/>
                <a:cs typeface="Arial" panose="020B0604020202020204" pitchFamily="34" charset="0"/>
              </a:rPr>
              <a:t>Có thể giải thích hiện tượng từ Trái Đất nhìn thấy Mặt Trời chuyển động từ Đông sang Tây bằng cách khác được không?</a:t>
            </a:r>
            <a:endParaRPr lang="en-US">
              <a:solidFill>
                <a:schemeClr val="tx2">
                  <a:lumMod val="10000"/>
                </a:schemeClr>
              </a:solidFill>
              <a:latin typeface="Arial" panose="020B0604020202020204" pitchFamily="34" charset="0"/>
              <a:cs typeface="Arial" panose="020B0604020202020204" pitchFamily="34" charset="0"/>
            </a:endParaRPr>
          </a:p>
        </p:txBody>
      </p:sp>
      <p:sp>
        <p:nvSpPr>
          <p:cNvPr id="22" name="Rectangle 21"/>
          <p:cNvSpPr/>
          <p:nvPr/>
        </p:nvSpPr>
        <p:spPr>
          <a:xfrm>
            <a:off x="672075" y="326699"/>
            <a:ext cx="2456136" cy="461665"/>
          </a:xfrm>
          <a:prstGeom prst="rect">
            <a:avLst/>
          </a:prstGeom>
          <a:noFill/>
        </p:spPr>
        <p:txBody>
          <a:bodyPr wrap="square">
            <a:spAutoFit/>
          </a:bodyPr>
          <a:lstStyle/>
          <a:p>
            <a:pPr algn="just"/>
            <a:r>
              <a:rPr lang="en-US" sz="2400" b="1">
                <a:solidFill>
                  <a:schemeClr val="bg1"/>
                </a:solidFill>
              </a:rPr>
              <a:t>THẢO LUẬN</a:t>
            </a:r>
          </a:p>
        </p:txBody>
      </p:sp>
      <p:pic>
        <p:nvPicPr>
          <p:cNvPr id="23" name="Countdown 3 minutes-Nho">
            <a:hlinkClick r:id="" action="ppaction://media"/>
            <a:extLst>
              <a:ext uri="{FF2B5EF4-FFF2-40B4-BE49-F238E27FC236}">
                <a16:creationId xmlns:a16="http://schemas.microsoft.com/office/drawing/2014/main" id="{0123CD6F-260F-40C9-A96B-5E68A996867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720164" y="3794773"/>
            <a:ext cx="1497679" cy="8656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23"/>
                </p:tgtEl>
              </p:cMediaNode>
            </p:video>
          </p:childTnLst>
        </p:cTn>
      </p:par>
    </p:tnLst>
    <p:bldLst>
      <p:bldP spid="21" grpId="0"/>
    </p:bldLst>
  </p:timing>
</p:sld>
</file>

<file path=ppt/theme/theme1.xml><?xml version="1.0" encoding="utf-8"?>
<a:theme xmlns:a="http://schemas.openxmlformats.org/drawingml/2006/main" name="Escalus template">
  <a:themeElements>
    <a:clrScheme name="Custom 347">
      <a:dk1>
        <a:srgbClr val="004C52"/>
      </a:dk1>
      <a:lt1>
        <a:srgbClr val="FFFFFF"/>
      </a:lt1>
      <a:dk2>
        <a:srgbClr val="788788"/>
      </a:dk2>
      <a:lt2>
        <a:srgbClr val="E6EEED"/>
      </a:lt2>
      <a:accent1>
        <a:srgbClr val="004C52"/>
      </a:accent1>
      <a:accent2>
        <a:srgbClr val="00AE9D"/>
      </a:accent2>
      <a:accent3>
        <a:srgbClr val="4BD3B0"/>
      </a:accent3>
      <a:accent4>
        <a:srgbClr val="68DD6B"/>
      </a:accent4>
      <a:accent5>
        <a:srgbClr val="ABE33F"/>
      </a:accent5>
      <a:accent6>
        <a:srgbClr val="DBEEA6"/>
      </a:accent6>
      <a:hlink>
        <a:srgbClr val="004C5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739</Words>
  <Application>Microsoft Office PowerPoint</Application>
  <PresentationFormat>On-screen Show (16:9)</PresentationFormat>
  <Paragraphs>89</Paragraphs>
  <Slides>20</Slides>
  <Notes>16</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Karla</vt:lpstr>
      <vt:lpstr>Raleway</vt:lpstr>
      <vt:lpstr>Times New Roman</vt:lpstr>
      <vt:lpstr>Wingdings</vt:lpstr>
      <vt:lpstr>Escalus template</vt:lpstr>
      <vt:lpstr>CHƯƠNG X TRÁI ĐẤT VÀ BẦU TRỜI KHTN – VẬT LÝ 6</vt:lpstr>
      <vt:lpstr>Chúng ta đang ở đâu trong vũ trụ?</vt:lpstr>
      <vt:lpstr>BÀI 52 CHUYỂN ĐỘNG NHÌN THẤY CỦA MẶT TRỜI. THIÊN THỂ</vt:lpstr>
      <vt:lpstr>PowerPoint Presentation</vt:lpstr>
      <vt:lpstr>I. Chuyển động nhìn thấy và chuyển động thực</vt:lpstr>
      <vt:lpstr>PowerPoint Presentation</vt:lpstr>
      <vt:lpstr>PowerPoint Presentation</vt:lpstr>
      <vt:lpstr>II. Chuyển động nhìn thấy của Mặt Trời</vt:lpstr>
      <vt:lpstr>PowerPoint Presentation</vt:lpstr>
      <vt:lpstr>2. Giải thích sự chuyển động của Mặt Trời nhìn từ Trái Đất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NHIỆM VỤ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X TRÁI ĐẤT VÀ BẦU TRỜI</dc:title>
  <dc:creator>VnTeach.Com</dc:creator>
  <cp:keywords>VnTeach.Com</cp:keywords>
  <cp:lastModifiedBy>Vu Nguyet</cp:lastModifiedBy>
  <cp:revision>17</cp:revision>
  <dcterms:modified xsi:type="dcterms:W3CDTF">2025-04-23T14:25:32Z</dcterms:modified>
</cp:coreProperties>
</file>