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2"/>
  </p:notesMasterIdLst>
  <p:sldIdLst>
    <p:sldId id="256" r:id="rId2"/>
    <p:sldId id="272" r:id="rId3"/>
    <p:sldId id="259" r:id="rId4"/>
    <p:sldId id="257" r:id="rId5"/>
    <p:sldId id="262" r:id="rId6"/>
    <p:sldId id="297" r:id="rId7"/>
    <p:sldId id="271" r:id="rId8"/>
    <p:sldId id="258" r:id="rId9"/>
    <p:sldId id="302" r:id="rId10"/>
    <p:sldId id="303" r:id="rId11"/>
    <p:sldId id="281" r:id="rId12"/>
    <p:sldId id="309" r:id="rId13"/>
    <p:sldId id="310" r:id="rId14"/>
    <p:sldId id="263" r:id="rId15"/>
    <p:sldId id="264" r:id="rId16"/>
    <p:sldId id="312" r:id="rId17"/>
    <p:sldId id="313" r:id="rId18"/>
    <p:sldId id="260" r:id="rId19"/>
    <p:sldId id="311" r:id="rId20"/>
    <p:sldId id="270" r:id="rId21"/>
  </p:sldIdLst>
  <p:sldSz cx="9144000" cy="5143500" type="screen16x9"/>
  <p:notesSz cx="6858000" cy="9144000"/>
  <p:embeddedFontLst>
    <p:embeddedFont>
      <p:font typeface="Barlow Light" panose="00000400000000000000" pitchFamily="2" charset="0"/>
      <p:regular r:id="rId23"/>
      <p:bold r:id="rId24"/>
      <p:italic r:id="rId25"/>
      <p:boldItalic r:id="rId26"/>
    </p:embeddedFont>
    <p:embeddedFont>
      <p:font typeface="Barlow Medium" panose="020F0502020204030204" pitchFamily="2" charset="0"/>
      <p:regular r:id="rId27"/>
      <p:bold r:id="rId28"/>
      <p:italic r:id="rId29"/>
      <p:boldItalic r:id="rId30"/>
    </p:embeddedFont>
    <p:embeddedFont>
      <p:font typeface="Bebas Neue" panose="020F0502020204030204" pitchFamily="34" charset="0"/>
      <p:regular r:id="rId31"/>
    </p:embeddedFont>
    <p:embeddedFont>
      <p:font typeface="VNI-Times" panose="020B0604020202020204"/>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EC5275-DAFC-4D1D-BB08-226AE4820BEA}">
  <a:tblStyle styleId="{26EC5275-DAFC-4D1D-BB08-226AE4820BE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D29FD1-D880-4DB6-BB14-3170E5B727E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21158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95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21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50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75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84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40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44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63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84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614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93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003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50000">
              <a:schemeClr val="accent2"/>
            </a:gs>
            <a:gs pos="100000">
              <a:schemeClr val="accent3"/>
            </a:gs>
          </a:gsLst>
          <a:path path="circle">
            <a:fillToRect l="100000" b="100000"/>
          </a:path>
          <a:tileRect t="-100000" r="-10000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626700" y="620225"/>
            <a:ext cx="5693400" cy="1958400"/>
          </a:xfrm>
          <a:prstGeom prst="rect">
            <a:avLst/>
          </a:prstGeom>
          <a:effectLst>
            <a:outerShdw blurRad="28575" dist="19050" dir="2700000" algn="bl" rotWithShape="0">
              <a:schemeClr val="dk1">
                <a:alpha val="20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5" name="Google Shape;15;p3"/>
          <p:cNvSpPr txBox="1">
            <a:spLocks noGrp="1"/>
          </p:cNvSpPr>
          <p:nvPr>
            <p:ph type="subTitle" idx="1"/>
          </p:nvPr>
        </p:nvSpPr>
        <p:spPr>
          <a:xfrm>
            <a:off x="626700" y="1419727"/>
            <a:ext cx="7433400" cy="4002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a:lvl1pPr>
            <a:lvl2pPr lvl="1" rtl="0">
              <a:spcBef>
                <a:spcPts val="800"/>
              </a:spcBef>
              <a:spcAft>
                <a:spcPts val="0"/>
              </a:spcAft>
              <a:buClr>
                <a:schemeClr val="dk2"/>
              </a:buClr>
              <a:buSzPts val="3000"/>
              <a:buNone/>
              <a:defRPr sz="3000"/>
            </a:lvl2pPr>
            <a:lvl3pPr lvl="2" rtl="0">
              <a:spcBef>
                <a:spcPts val="800"/>
              </a:spcBef>
              <a:spcAft>
                <a:spcPts val="0"/>
              </a:spcAft>
              <a:buClr>
                <a:schemeClr val="dk2"/>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3"/>
            </a:gs>
            <a:gs pos="100000">
              <a:schemeClr val="dk1"/>
            </a:gs>
          </a:gsLst>
          <a:path path="circle">
            <a:fillToRect l="100000" b="100000"/>
          </a:path>
          <a:tileRect t="-100000" r="-10000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txBox="1">
            <a:spLocks noGrp="1"/>
          </p:cNvSpPr>
          <p:nvPr>
            <p:ph type="body" idx="1"/>
          </p:nvPr>
        </p:nvSpPr>
        <p:spPr>
          <a:xfrm>
            <a:off x="1007700" y="971525"/>
            <a:ext cx="6117300" cy="34158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1pPr>
            <a:lvl2pPr marL="914400" lvl="1"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2pPr>
            <a:lvl3pPr marL="1371600" lvl="2"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3pPr>
            <a:lvl4pPr marL="1828800" lvl="3"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4pPr>
            <a:lvl5pPr marL="2286000" lvl="4"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5pPr>
            <a:lvl6pPr marL="2743200" lvl="5"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6pPr>
            <a:lvl7pPr marL="3200400" lvl="6"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7pPr>
            <a:lvl8pPr marL="3657600" lvl="7"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8pPr>
            <a:lvl9pPr marL="4114800" lvl="8" indent="-457200" rtl="0">
              <a:spcBef>
                <a:spcPts val="800"/>
              </a:spcBef>
              <a:spcAft>
                <a:spcPts val="800"/>
              </a:spcAft>
              <a:buClr>
                <a:schemeClr val="lt1"/>
              </a:buClr>
              <a:buSzPts val="3600"/>
              <a:buFont typeface="Barlow Medium"/>
              <a:buChar char="■"/>
              <a:defRPr sz="3600">
                <a:solidFill>
                  <a:schemeClr val="lt1"/>
                </a:solidFill>
                <a:latin typeface="Barlow Medium"/>
                <a:ea typeface="Barlow Medium"/>
                <a:cs typeface="Barlow Medium"/>
                <a:sym typeface="Barlow Medium"/>
              </a:defRPr>
            </a:lvl9pPr>
          </a:lstStyle>
          <a:p>
            <a:endParaRPr/>
          </a:p>
        </p:txBody>
      </p:sp>
      <p:sp>
        <p:nvSpPr>
          <p:cNvPr id="19" name="Google Shape;19;p4"/>
          <p:cNvSpPr txBox="1"/>
          <p:nvPr/>
        </p:nvSpPr>
        <p:spPr>
          <a:xfrm>
            <a:off x="531375" y="607944"/>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2"/>
                </a:solidFill>
                <a:latin typeface="Bebas Neue"/>
                <a:ea typeface="Bebas Neue"/>
                <a:cs typeface="Bebas Neue"/>
                <a:sym typeface="Bebas Neue"/>
              </a:rPr>
              <a:t>“</a:t>
            </a:r>
            <a:endParaRPr sz="9600">
              <a:solidFill>
                <a:schemeClr val="accent2"/>
              </a:solidFill>
              <a:latin typeface="Bebas Neue"/>
              <a:ea typeface="Bebas Neue"/>
              <a:cs typeface="Bebas Neue"/>
              <a:sym typeface="Bebas Neue"/>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0" name="Google Shape;30;p6"/>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 name="Google Shape;33;p6"/>
          <p:cNvSpPr txBox="1">
            <a:spLocks noGrp="1"/>
          </p:cNvSpPr>
          <p:nvPr>
            <p:ph type="body" idx="1"/>
          </p:nvPr>
        </p:nvSpPr>
        <p:spPr>
          <a:xfrm>
            <a:off x="855275" y="1576550"/>
            <a:ext cx="3473100" cy="3097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4" name="Google Shape;34;p6"/>
          <p:cNvSpPr txBox="1">
            <a:spLocks noGrp="1"/>
          </p:cNvSpPr>
          <p:nvPr>
            <p:ph type="body" idx="2"/>
          </p:nvPr>
        </p:nvSpPr>
        <p:spPr>
          <a:xfrm>
            <a:off x="4815599" y="1576550"/>
            <a:ext cx="3473100" cy="3097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
        <p:cNvGrpSpPr/>
        <p:nvPr/>
      </p:nvGrpSpPr>
      <p:grpSpPr>
        <a:xfrm>
          <a:off x="0" y="0"/>
          <a:ext cx="0" cy="0"/>
          <a:chOff x="0" y="0"/>
          <a:chExt cx="0" cy="0"/>
        </a:xfrm>
      </p:grpSpPr>
      <p:pic>
        <p:nvPicPr>
          <p:cNvPr id="37" name="Google Shape;37;p7"/>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8" name="Google Shape;38;p7"/>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1" name="Google Shape;41;p7"/>
          <p:cNvSpPr txBox="1">
            <a:spLocks noGrp="1"/>
          </p:cNvSpPr>
          <p:nvPr>
            <p:ph type="body" idx="1"/>
          </p:nvPr>
        </p:nvSpPr>
        <p:spPr>
          <a:xfrm>
            <a:off x="855300"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3414200"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3" name="Google Shape;43;p7"/>
          <p:cNvSpPr txBox="1">
            <a:spLocks noGrp="1"/>
          </p:cNvSpPr>
          <p:nvPr>
            <p:ph type="body" idx="3"/>
          </p:nvPr>
        </p:nvSpPr>
        <p:spPr>
          <a:xfrm>
            <a:off x="5973099"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47" name="Google Shape;47;p8"/>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10"/>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59" name="Google Shape;59;p10"/>
          <p:cNvSpPr/>
          <p:nvPr/>
        </p:nvSpPr>
        <p:spPr>
          <a:xfrm rot="5400000">
            <a:off x="390600" y="-390600"/>
            <a:ext cx="1005900" cy="17871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40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1pPr>
            <a:lvl2pPr lvl="1"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855300" y="1576550"/>
            <a:ext cx="7440300" cy="2811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Barlow Light"/>
              <a:buChar char="▸"/>
              <a:defRPr sz="2400">
                <a:solidFill>
                  <a:schemeClr val="dk2"/>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2"/>
              </a:buClr>
              <a:buSzPts val="2400"/>
              <a:buFont typeface="Barlow Light"/>
              <a:buChar char="■"/>
              <a:defRPr sz="2400">
                <a:solidFill>
                  <a:schemeClr val="dk2"/>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Bebas Neue"/>
                <a:ea typeface="Bebas Neue"/>
                <a:cs typeface="Bebas Neue"/>
                <a:sym typeface="Bebas Neue"/>
              </a:defRPr>
            </a:lvl1pPr>
            <a:lvl2pPr lvl="1" algn="r" rtl="0">
              <a:buNone/>
              <a:defRPr sz="1500">
                <a:solidFill>
                  <a:schemeClr val="lt1"/>
                </a:solidFill>
                <a:latin typeface="Bebas Neue"/>
                <a:ea typeface="Bebas Neue"/>
                <a:cs typeface="Bebas Neue"/>
                <a:sym typeface="Bebas Neue"/>
              </a:defRPr>
            </a:lvl2pPr>
            <a:lvl3pPr lvl="2" algn="r" rtl="0">
              <a:buNone/>
              <a:defRPr sz="1500">
                <a:solidFill>
                  <a:schemeClr val="lt1"/>
                </a:solidFill>
                <a:latin typeface="Bebas Neue"/>
                <a:ea typeface="Bebas Neue"/>
                <a:cs typeface="Bebas Neue"/>
                <a:sym typeface="Bebas Neue"/>
              </a:defRPr>
            </a:lvl3pPr>
            <a:lvl4pPr lvl="3" algn="r" rtl="0">
              <a:buNone/>
              <a:defRPr sz="1500">
                <a:solidFill>
                  <a:schemeClr val="lt1"/>
                </a:solidFill>
                <a:latin typeface="Bebas Neue"/>
                <a:ea typeface="Bebas Neue"/>
                <a:cs typeface="Bebas Neue"/>
                <a:sym typeface="Bebas Neue"/>
              </a:defRPr>
            </a:lvl4pPr>
            <a:lvl5pPr lvl="4" algn="r" rtl="0">
              <a:buNone/>
              <a:defRPr sz="1500">
                <a:solidFill>
                  <a:schemeClr val="lt1"/>
                </a:solidFill>
                <a:latin typeface="Bebas Neue"/>
                <a:ea typeface="Bebas Neue"/>
                <a:cs typeface="Bebas Neue"/>
                <a:sym typeface="Bebas Neue"/>
              </a:defRPr>
            </a:lvl5pPr>
            <a:lvl6pPr lvl="5" algn="r" rtl="0">
              <a:buNone/>
              <a:defRPr sz="1500">
                <a:solidFill>
                  <a:schemeClr val="lt1"/>
                </a:solidFill>
                <a:latin typeface="Bebas Neue"/>
                <a:ea typeface="Bebas Neue"/>
                <a:cs typeface="Bebas Neue"/>
                <a:sym typeface="Bebas Neue"/>
              </a:defRPr>
            </a:lvl6pPr>
            <a:lvl7pPr lvl="6" algn="r" rtl="0">
              <a:buNone/>
              <a:defRPr sz="1500">
                <a:solidFill>
                  <a:schemeClr val="lt1"/>
                </a:solidFill>
                <a:latin typeface="Bebas Neue"/>
                <a:ea typeface="Bebas Neue"/>
                <a:cs typeface="Bebas Neue"/>
                <a:sym typeface="Bebas Neue"/>
              </a:defRPr>
            </a:lvl7pPr>
            <a:lvl8pPr lvl="7" algn="r" rtl="0">
              <a:buNone/>
              <a:defRPr sz="1500">
                <a:solidFill>
                  <a:schemeClr val="lt1"/>
                </a:solidFill>
                <a:latin typeface="Bebas Neue"/>
                <a:ea typeface="Bebas Neue"/>
                <a:cs typeface="Bebas Neue"/>
                <a:sym typeface="Bebas Neue"/>
              </a:defRPr>
            </a:lvl8pPr>
            <a:lvl9pPr lvl="8" algn="r" rtl="0">
              <a:buNone/>
              <a:defRPr sz="1500">
                <a:solidFill>
                  <a:schemeClr val="lt1"/>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6.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loxo.vn/index.php/vi/cong-ty-tnhh-vanhoa-san-xuat-lo-xo-chuyen-nghiep?page=shop.browse&amp;category_id=" TargetMode="External"/><Relationship Id="rId4" Type="http://schemas.openxmlformats.org/officeDocument/2006/relationships/image" Target="../media/image10.jpe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pSp>
        <p:nvGrpSpPr>
          <p:cNvPr id="67" name="Google Shape;67;p11"/>
          <p:cNvGrpSpPr/>
          <p:nvPr/>
        </p:nvGrpSpPr>
        <p:grpSpPr>
          <a:xfrm>
            <a:off x="7771386" y="3378819"/>
            <a:ext cx="1252699" cy="1645703"/>
            <a:chOff x="6730350" y="2315900"/>
            <a:chExt cx="257700" cy="420100"/>
          </a:xfrm>
        </p:grpSpPr>
        <p:sp>
          <p:nvSpPr>
            <p:cNvPr id="68" name="Google Shape;68;p1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 name="Google Shape;69;p1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 name="Google Shape;70;p1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 name="Google Shape;71;p1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 name="Google Shape;72;p1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 name="TextBox 9">
            <a:extLst>
              <a:ext uri="{FF2B5EF4-FFF2-40B4-BE49-F238E27FC236}">
                <a16:creationId xmlns:a16="http://schemas.microsoft.com/office/drawing/2014/main" id="{CFAAB9F8-C917-4A7C-8DE3-97529209408A}"/>
              </a:ext>
            </a:extLst>
          </p:cNvPr>
          <p:cNvSpPr txBox="1"/>
          <p:nvPr/>
        </p:nvSpPr>
        <p:spPr>
          <a:xfrm>
            <a:off x="704793" y="776055"/>
            <a:ext cx="8010582" cy="4003147"/>
          </a:xfrm>
          <a:prstGeom prst="rect">
            <a:avLst/>
          </a:prstGeom>
          <a:noFill/>
        </p:spPr>
        <p:txBody>
          <a:bodyPr wrap="square" rtlCol="0">
            <a:spAutoFit/>
            <a:scene3d>
              <a:camera prst="perspectiveLeft"/>
              <a:lightRig rig="threePt" dir="t"/>
            </a:scene3d>
          </a:bodyPr>
          <a:lstStyle/>
          <a:p>
            <a:pPr algn="ctr">
              <a:lnSpc>
                <a:spcPct val="135000"/>
              </a:lnSpc>
              <a:spcBef>
                <a:spcPts val="600"/>
              </a:spcBef>
              <a:spcAft>
                <a:spcPts val="600"/>
              </a:spcAft>
            </a:pPr>
            <a:r>
              <a:rPr lang="en-US" sz="6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Tiết</a:t>
            </a: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 19 .BÀI </a:t>
            </a:r>
            <a:r>
              <a:rPr lang="vi-VN"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42</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endParaRPr>
          </a:p>
          <a:p>
            <a:pPr algn="ctr">
              <a:lnSpc>
                <a:spcPct val="135000"/>
              </a:lnSpc>
              <a:spcBef>
                <a:spcPts val="600"/>
              </a:spcBef>
              <a:spcAft>
                <a:spcPts val="600"/>
              </a:spcAft>
            </a:pPr>
            <a:r>
              <a:rPr lang="vi-VN"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BIẾN DẠNG LÒ XO</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endParaRPr>
          </a:p>
          <a:p>
            <a:pPr algn="ctr">
              <a:lnSpc>
                <a:spcPct val="135000"/>
              </a:lnSpc>
              <a:spcBef>
                <a:spcPts val="600"/>
              </a:spcBef>
              <a:spcAft>
                <a:spcPts val="600"/>
              </a:spcAft>
            </a:pPr>
            <a:r>
              <a:rPr lang="en-US" sz="6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KHTN- VẬT LÝ 6</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TextBox 2">
            <a:extLst>
              <a:ext uri="{FF2B5EF4-FFF2-40B4-BE49-F238E27FC236}">
                <a16:creationId xmlns:a16="http://schemas.microsoft.com/office/drawing/2014/main" id="{32BFD7B4-3A14-4F51-8905-A4FC08221223}"/>
              </a:ext>
            </a:extLst>
          </p:cNvPr>
          <p:cNvSpPr txBox="1"/>
          <p:nvPr/>
        </p:nvSpPr>
        <p:spPr>
          <a:xfrm>
            <a:off x="1854188" y="287495"/>
            <a:ext cx="5965902" cy="461665"/>
          </a:xfrm>
          <a:prstGeom prst="rect">
            <a:avLst/>
          </a:prstGeom>
          <a:noFill/>
        </p:spPr>
        <p:txBody>
          <a:bodyPr wrap="square" rtlCol="0">
            <a:spAutoFit/>
          </a:bodyPr>
          <a:lstStyle/>
          <a:p>
            <a:pPr algn="ctr" defTabSz="685800">
              <a:buClrTx/>
            </a:pPr>
            <a:r>
              <a:rPr lang="en-US" sz="2400" b="1" kern="1200">
                <a:solidFill>
                  <a:schemeClr val="tx1"/>
                </a:solidFill>
                <a:latin typeface="Arial" panose="020B0604020202020204" pitchFamily="34" charset="0"/>
                <a:ea typeface="+mn-ea"/>
                <a:cs typeface="Arial" panose="020B0604020202020204" pitchFamily="34" charset="0"/>
              </a:rPr>
              <a:t>* Tìm hiểu </a:t>
            </a:r>
            <a:r>
              <a:rPr lang="vi-VN" sz="2400" b="1" kern="1200">
                <a:solidFill>
                  <a:schemeClr val="tx1"/>
                </a:solidFill>
                <a:latin typeface="Arial" panose="020B0604020202020204" pitchFamily="34" charset="0"/>
                <a:ea typeface="+mn-ea"/>
                <a:cs typeface="Arial" panose="020B0604020202020204" pitchFamily="34" charset="0"/>
              </a:rPr>
              <a:t>đặc điểm biến dạng lò xo</a:t>
            </a:r>
            <a:endParaRPr lang="en-US" sz="2400" b="1" kern="1200" dirty="0">
              <a:solidFill>
                <a:schemeClr val="tx1"/>
              </a:solidFill>
              <a:latin typeface="Arial" panose="020B0604020202020204" pitchFamily="34" charset="0"/>
              <a:ea typeface="+mn-ea"/>
              <a:cs typeface="Arial" panose="020B0604020202020204" pitchFamily="34" charset="0"/>
            </a:endParaRPr>
          </a:p>
        </p:txBody>
      </p:sp>
      <p:grpSp>
        <p:nvGrpSpPr>
          <p:cNvPr id="9" name="Group 8"/>
          <p:cNvGrpSpPr/>
          <p:nvPr/>
        </p:nvGrpSpPr>
        <p:grpSpPr>
          <a:xfrm>
            <a:off x="382777" y="1500726"/>
            <a:ext cx="6690182" cy="1164415"/>
            <a:chOff x="382777" y="1500726"/>
            <a:chExt cx="6690182" cy="1164415"/>
          </a:xfrm>
        </p:grpSpPr>
        <p:sp>
          <p:nvSpPr>
            <p:cNvPr id="7" name="Flowchart: Alternate Process 6"/>
            <p:cNvSpPr/>
            <p:nvPr/>
          </p:nvSpPr>
          <p:spPr>
            <a:xfrm>
              <a:off x="382777" y="1500726"/>
              <a:ext cx="6419467" cy="1164415"/>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382777" y="1500726"/>
              <a:ext cx="6690182" cy="1006429"/>
            </a:xfrm>
            <a:prstGeom prst="rect">
              <a:avLst/>
            </a:prstGeom>
          </p:spPr>
          <p:txBody>
            <a:bodyPr wrap="square">
              <a:spAutoFit/>
            </a:bodyPr>
            <a:lstStyle/>
            <a:p>
              <a:pPr>
                <a:lnSpc>
                  <a:spcPct val="135000"/>
                </a:lnSpc>
                <a:spcBef>
                  <a:spcPts val="600"/>
                </a:spcBef>
                <a:spcAft>
                  <a:spcPts val="600"/>
                </a:spcAft>
              </a:pPr>
              <a:r>
                <a:rPr lang="en-US" sz="2200" b="1">
                  <a:latin typeface="Arial" panose="020B0604020202020204" pitchFamily="34" charset="0"/>
                  <a:ea typeface="Calibri" panose="020F0502020204030204" pitchFamily="34" charset="0"/>
                  <a:cs typeface="Arial" panose="020B0604020202020204" pitchFamily="34" charset="0"/>
                </a:rPr>
                <a:t>1. </a:t>
              </a:r>
              <a:r>
                <a:rPr lang="en-US" sz="2200">
                  <a:latin typeface="Arial" panose="020B0604020202020204" pitchFamily="34" charset="0"/>
                  <a:ea typeface="Calibri" panose="020F0502020204030204" pitchFamily="34" charset="0"/>
                  <a:cs typeface="Arial" panose="020B0604020202020204" pitchFamily="34" charset="0"/>
                </a:rPr>
                <a:t>Nêu dự đoán mối liên hệ giữa độ dãn của lò xo treo thẳng đứng với khối  lượng của vật nặng treo.</a:t>
              </a:r>
              <a:endParaRPr lang="en-US" sz="2200">
                <a:latin typeface="Arial" panose="020B0604020202020204" pitchFamily="34" charset="0"/>
                <a:cs typeface="Arial" panose="020B0604020202020204" pitchFamily="34" charset="0"/>
              </a:endParaRPr>
            </a:p>
          </p:txBody>
        </p:sp>
      </p:grpSp>
      <p:grpSp>
        <p:nvGrpSpPr>
          <p:cNvPr id="10" name="Group 9"/>
          <p:cNvGrpSpPr/>
          <p:nvPr/>
        </p:nvGrpSpPr>
        <p:grpSpPr>
          <a:xfrm>
            <a:off x="1854188" y="3179728"/>
            <a:ext cx="6721099" cy="1164415"/>
            <a:chOff x="1854188" y="3179728"/>
            <a:chExt cx="6721099" cy="1164415"/>
          </a:xfrm>
        </p:grpSpPr>
        <p:sp>
          <p:nvSpPr>
            <p:cNvPr id="8" name="Flowchart: Alternate Process 7"/>
            <p:cNvSpPr/>
            <p:nvPr/>
          </p:nvSpPr>
          <p:spPr>
            <a:xfrm>
              <a:off x="1854188" y="3179728"/>
              <a:ext cx="6419467" cy="1164415"/>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p:cNvSpPr/>
            <p:nvPr/>
          </p:nvSpPr>
          <p:spPr>
            <a:xfrm>
              <a:off x="1854188" y="3258722"/>
              <a:ext cx="6721099" cy="1006429"/>
            </a:xfrm>
            <a:prstGeom prst="rect">
              <a:avLst/>
            </a:prstGeom>
          </p:spPr>
          <p:txBody>
            <a:bodyPr wrap="square">
              <a:spAutoFit/>
            </a:bodyPr>
            <a:lstStyle/>
            <a:p>
              <a:pPr>
                <a:lnSpc>
                  <a:spcPct val="135000"/>
                </a:lnSpc>
                <a:spcBef>
                  <a:spcPts val="600"/>
                </a:spcBef>
                <a:spcAft>
                  <a:spcPts val="600"/>
                </a:spcAft>
              </a:pPr>
              <a:r>
                <a:rPr lang="en-US" sz="2200" b="1">
                  <a:latin typeface="Arial" panose="020B0604020202020204" pitchFamily="34" charset="0"/>
                  <a:ea typeface="Calibri" panose="020F0502020204030204" pitchFamily="34" charset="0"/>
                  <a:cs typeface="Arial" panose="020B0604020202020204" pitchFamily="34" charset="0"/>
                </a:rPr>
                <a:t>2. </a:t>
              </a:r>
              <a:r>
                <a:rPr lang="en-US" sz="2200">
                  <a:latin typeface="Arial" panose="020B0604020202020204" pitchFamily="34" charset="0"/>
                  <a:ea typeface="Calibri" panose="020F0502020204030204" pitchFamily="34" charset="0"/>
                  <a:cs typeface="Arial" panose="020B0604020202020204" pitchFamily="34" charset="0"/>
                </a:rPr>
                <a:t>Viết các bước tiến hành thí nghiệm kiểm tra dự đoán trên? </a:t>
              </a:r>
              <a:endParaRPr lang="en-US" sz="2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519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7" name="TextBox 6">
            <a:extLst>
              <a:ext uri="{FF2B5EF4-FFF2-40B4-BE49-F238E27FC236}">
                <a16:creationId xmlns:a16="http://schemas.microsoft.com/office/drawing/2014/main" id="{32BFD7B4-3A14-4F51-8905-A4FC08221223}"/>
              </a:ext>
            </a:extLst>
          </p:cNvPr>
          <p:cNvSpPr txBox="1"/>
          <p:nvPr/>
        </p:nvSpPr>
        <p:spPr>
          <a:xfrm>
            <a:off x="-40674" y="41884"/>
            <a:ext cx="9144000" cy="461665"/>
          </a:xfrm>
          <a:prstGeom prst="rect">
            <a:avLst/>
          </a:prstGeom>
          <a:noFill/>
        </p:spPr>
        <p:txBody>
          <a:bodyPr wrap="square" rtlCol="0">
            <a:spAutoFit/>
          </a:bodyPr>
          <a:lstStyle/>
          <a:p>
            <a:pPr algn="ctr"/>
            <a:r>
              <a:rPr lang="en-US" sz="2400" b="1">
                <a:solidFill>
                  <a:schemeClr val="tx1"/>
                </a:solidFill>
                <a:latin typeface="Arial" panose="020B0604020202020204" pitchFamily="34" charset="0"/>
                <a:cs typeface="Arial" panose="020B0604020202020204" pitchFamily="34" charset="0"/>
              </a:rPr>
              <a:t>* Các bước tiến hành thí nghiệm</a:t>
            </a:r>
            <a:endParaRPr lang="en-US" sz="2400" b="1" dirty="0">
              <a:solidFill>
                <a:schemeClr val="tx1"/>
              </a:solidFill>
              <a:latin typeface="Arial" panose="020B0604020202020204" pitchFamily="34" charset="0"/>
              <a:cs typeface="Arial" panose="020B0604020202020204" pitchFamily="34" charset="0"/>
            </a:endParaRPr>
          </a:p>
        </p:txBody>
      </p:sp>
      <p:grpSp>
        <p:nvGrpSpPr>
          <p:cNvPr id="8" name="Group 21"/>
          <p:cNvGrpSpPr>
            <a:grpSpLocks/>
          </p:cNvGrpSpPr>
          <p:nvPr/>
        </p:nvGrpSpPr>
        <p:grpSpPr bwMode="auto">
          <a:xfrm>
            <a:off x="6206831" y="1286048"/>
            <a:ext cx="1200150" cy="1600200"/>
            <a:chOff x="2916" y="720"/>
            <a:chExt cx="1308" cy="1632"/>
          </a:xfrm>
        </p:grpSpPr>
        <p:pic>
          <p:nvPicPr>
            <p:cNvPr id="9" name="Picture 22" descr="gia+lox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 y="720"/>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Line 23"/>
            <p:cNvSpPr>
              <a:spLocks noChangeShapeType="1"/>
            </p:cNvSpPr>
            <p:nvPr/>
          </p:nvSpPr>
          <p:spPr bwMode="auto">
            <a:xfrm>
              <a:off x="3216" y="105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1" name="Line 24"/>
            <p:cNvSpPr>
              <a:spLocks noChangeShapeType="1"/>
            </p:cNvSpPr>
            <p:nvPr/>
          </p:nvSpPr>
          <p:spPr bwMode="auto">
            <a:xfrm>
              <a:off x="3216" y="123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2" name="Line 25"/>
            <p:cNvSpPr>
              <a:spLocks noChangeShapeType="1"/>
            </p:cNvSpPr>
            <p:nvPr/>
          </p:nvSpPr>
          <p:spPr bwMode="auto">
            <a:xfrm>
              <a:off x="3408" y="1056"/>
              <a:ext cx="0" cy="179"/>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3" name="Text Box 26"/>
            <p:cNvSpPr txBox="1">
              <a:spLocks noChangeArrowheads="1"/>
            </p:cNvSpPr>
            <p:nvPr/>
          </p:nvSpPr>
          <p:spPr bwMode="auto">
            <a:xfrm>
              <a:off x="3456" y="1008"/>
              <a:ext cx="288" cy="5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350">
                  <a:solidFill>
                    <a:srgbClr val="FF0000"/>
                  </a:solidFill>
                  <a:latin typeface="VNI-Times" pitchFamily="2" charset="0"/>
                </a:rPr>
                <a:t>l</a:t>
              </a:r>
              <a:r>
                <a:rPr lang="en-US" altLang="en-US" sz="1350" baseline="-25000">
                  <a:solidFill>
                    <a:srgbClr val="FF0000"/>
                  </a:solidFill>
                  <a:latin typeface="VNI-Times" pitchFamily="2" charset="0"/>
                </a:rPr>
                <a:t>0</a:t>
              </a:r>
              <a:endParaRPr lang="en-US" altLang="en-US" sz="1350">
                <a:solidFill>
                  <a:srgbClr val="FF0000"/>
                </a:solidFill>
                <a:latin typeface="VNI-Times" pitchFamily="2" charset="0"/>
              </a:endParaRPr>
            </a:p>
          </p:txBody>
        </p:sp>
      </p:grpSp>
      <p:grpSp>
        <p:nvGrpSpPr>
          <p:cNvPr id="14" name="Group 27"/>
          <p:cNvGrpSpPr>
            <a:grpSpLocks/>
          </p:cNvGrpSpPr>
          <p:nvPr/>
        </p:nvGrpSpPr>
        <p:grpSpPr bwMode="auto">
          <a:xfrm>
            <a:off x="7819963" y="1316552"/>
            <a:ext cx="1200150" cy="1600200"/>
            <a:chOff x="4452" y="582"/>
            <a:chExt cx="1308" cy="1632"/>
          </a:xfrm>
        </p:grpSpPr>
        <p:pic>
          <p:nvPicPr>
            <p:cNvPr id="15" name="Picture 28" descr="loxo+1qua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 y="582"/>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Line 29"/>
            <p:cNvSpPr>
              <a:spLocks noChangeShapeType="1"/>
            </p:cNvSpPr>
            <p:nvPr/>
          </p:nvSpPr>
          <p:spPr bwMode="auto">
            <a:xfrm>
              <a:off x="4752" y="105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 name="Line 30"/>
            <p:cNvSpPr>
              <a:spLocks noChangeShapeType="1"/>
            </p:cNvSpPr>
            <p:nvPr/>
          </p:nvSpPr>
          <p:spPr bwMode="auto">
            <a:xfrm>
              <a:off x="4752" y="127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 name="Line 31"/>
            <p:cNvSpPr>
              <a:spLocks noChangeShapeType="1"/>
            </p:cNvSpPr>
            <p:nvPr/>
          </p:nvSpPr>
          <p:spPr bwMode="auto">
            <a:xfrm>
              <a:off x="4944" y="1056"/>
              <a:ext cx="0" cy="22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 name="Text Box 32"/>
            <p:cNvSpPr txBox="1">
              <a:spLocks noChangeArrowheads="1"/>
            </p:cNvSpPr>
            <p:nvPr/>
          </p:nvSpPr>
          <p:spPr bwMode="auto">
            <a:xfrm>
              <a:off x="4992" y="1056"/>
              <a:ext cx="300" cy="2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1050" dirty="0">
                  <a:solidFill>
                    <a:srgbClr val="FF0000"/>
                  </a:solidFill>
                  <a:latin typeface="VNI-Times" pitchFamily="2" charset="0"/>
                </a:rPr>
                <a:t>l</a:t>
              </a:r>
              <a:r>
                <a:rPr lang="en-US" altLang="en-US" sz="1050" baseline="-25000" dirty="0">
                  <a:solidFill>
                    <a:srgbClr val="FF0000"/>
                  </a:solidFill>
                  <a:latin typeface="VNI-Times" pitchFamily="2" charset="0"/>
                </a:rPr>
                <a:t>1</a:t>
              </a:r>
              <a:endParaRPr lang="en-US" altLang="en-US" sz="1350" dirty="0">
                <a:solidFill>
                  <a:srgbClr val="FF0000"/>
                </a:solidFill>
                <a:latin typeface="VNI-Times" pitchFamily="2" charset="0"/>
              </a:endParaRPr>
            </a:p>
          </p:txBody>
        </p:sp>
      </p:grpSp>
      <p:sp>
        <p:nvSpPr>
          <p:cNvPr id="20" name="Text Box 48"/>
          <p:cNvSpPr txBox="1">
            <a:spLocks noChangeArrowheads="1"/>
          </p:cNvSpPr>
          <p:nvPr/>
        </p:nvSpPr>
        <p:spPr bwMode="auto">
          <a:xfrm>
            <a:off x="7756260" y="800128"/>
            <a:ext cx="11701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000" b="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dirty="0">
                <a:solidFill>
                  <a:schemeClr val="accent5">
                    <a:lumMod val="75000"/>
                  </a:schemeClr>
                </a:solidFill>
                <a:latin typeface="Arial" panose="020B0604020202020204" pitchFamily="34" charset="0"/>
                <a:cs typeface="Arial" panose="020B0604020202020204" pitchFamily="34" charset="0"/>
              </a:rPr>
              <a:t> 2</a:t>
            </a:r>
          </a:p>
        </p:txBody>
      </p:sp>
      <p:sp>
        <p:nvSpPr>
          <p:cNvPr id="21" name="Text Box 50"/>
          <p:cNvSpPr txBox="1">
            <a:spLocks noChangeArrowheads="1"/>
          </p:cNvSpPr>
          <p:nvPr/>
        </p:nvSpPr>
        <p:spPr bwMode="auto">
          <a:xfrm>
            <a:off x="6205309" y="800128"/>
            <a:ext cx="129776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000" b="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dirty="0">
                <a:solidFill>
                  <a:schemeClr val="accent5">
                    <a:lumMod val="75000"/>
                  </a:schemeClr>
                </a:solidFill>
                <a:latin typeface="Arial" panose="020B0604020202020204" pitchFamily="34" charset="0"/>
                <a:cs typeface="Arial" panose="020B0604020202020204" pitchFamily="34" charset="0"/>
              </a:rPr>
              <a:t> 1</a:t>
            </a:r>
          </a:p>
        </p:txBody>
      </p:sp>
      <p:sp>
        <p:nvSpPr>
          <p:cNvPr id="22" name="Text Box 15"/>
          <p:cNvSpPr txBox="1">
            <a:spLocks noChangeArrowheads="1"/>
          </p:cNvSpPr>
          <p:nvPr/>
        </p:nvSpPr>
        <p:spPr bwMode="auto">
          <a:xfrm>
            <a:off x="110538" y="811621"/>
            <a:ext cx="57306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r>
              <a:rPr lang="en-US" altLang="en-US" sz="2000" b="1" i="1" dirty="0" err="1">
                <a:solidFill>
                  <a:schemeClr val="accent5">
                    <a:lumMod val="75000"/>
                  </a:schemeClr>
                </a:solidFill>
                <a:cs typeface="Arial" panose="020B0604020202020204" pitchFamily="34" charset="0"/>
              </a:rPr>
              <a:t>Bước</a:t>
            </a:r>
            <a:r>
              <a:rPr lang="en-US" altLang="en-US" sz="2000" b="1" i="1" dirty="0">
                <a:solidFill>
                  <a:schemeClr val="accent5">
                    <a:lumMod val="75000"/>
                  </a:schemeClr>
                </a:solidFill>
                <a:cs typeface="Arial" panose="020B0604020202020204" pitchFamily="34" charset="0"/>
              </a:rPr>
              <a:t> 1:</a:t>
            </a:r>
            <a:r>
              <a:rPr lang="en-US" altLang="en-US" sz="2000" dirty="0">
                <a:solidFill>
                  <a:schemeClr val="accent5">
                    <a:lumMod val="75000"/>
                  </a:schemeClr>
                </a:solidFill>
                <a:cs typeface="Arial" panose="020B0604020202020204" pitchFamily="34" charset="0"/>
              </a:rPr>
              <a:t> </a:t>
            </a:r>
            <a:r>
              <a:rPr lang="en-US" altLang="en-US" sz="2000" dirty="0" err="1">
                <a:cs typeface="Arial" panose="020B0604020202020204" pitchFamily="34" charset="0"/>
              </a:rPr>
              <a:t>Đo</a:t>
            </a:r>
            <a:r>
              <a:rPr lang="en-US" altLang="en-US" sz="2000" dirty="0">
                <a:cs typeface="Arial" panose="020B0604020202020204" pitchFamily="34" charset="0"/>
              </a:rPr>
              <a:t> </a:t>
            </a:r>
            <a:r>
              <a:rPr lang="en-US" altLang="en-US" sz="2000" dirty="0" err="1">
                <a:cs typeface="Arial" panose="020B0604020202020204" pitchFamily="34" charset="0"/>
              </a:rPr>
              <a:t>chiều</a:t>
            </a:r>
            <a:r>
              <a:rPr lang="en-US" altLang="en-US" sz="2000" dirty="0">
                <a:cs typeface="Arial" panose="020B0604020202020204" pitchFamily="34" charset="0"/>
              </a:rPr>
              <a:t> </a:t>
            </a:r>
            <a:r>
              <a:rPr lang="en-US" altLang="en-US" sz="2000" dirty="0" err="1">
                <a:cs typeface="Arial" panose="020B0604020202020204" pitchFamily="34" charset="0"/>
              </a:rPr>
              <a:t>dài</a:t>
            </a:r>
            <a:r>
              <a:rPr lang="en-US" altLang="en-US" sz="2000" dirty="0">
                <a:cs typeface="Arial" panose="020B0604020202020204" pitchFamily="34" charset="0"/>
              </a:rPr>
              <a:t> </a:t>
            </a:r>
            <a:r>
              <a:rPr lang="en-US" altLang="en-US" sz="2000" dirty="0" err="1">
                <a:cs typeface="Arial" panose="020B0604020202020204" pitchFamily="34" charset="0"/>
              </a:rPr>
              <a:t>tự</a:t>
            </a:r>
            <a:r>
              <a:rPr lang="en-US" altLang="en-US" sz="2000" dirty="0">
                <a:cs typeface="Arial" panose="020B0604020202020204" pitchFamily="34" charset="0"/>
              </a:rPr>
              <a:t> </a:t>
            </a:r>
            <a:r>
              <a:rPr lang="en-US" altLang="en-US" sz="2000" dirty="0" err="1">
                <a:cs typeface="Arial" panose="020B0604020202020204" pitchFamily="34" charset="0"/>
              </a:rPr>
              <a:t>nhiên</a:t>
            </a:r>
            <a:r>
              <a:rPr lang="en-US" altLang="en-US" sz="2000" dirty="0">
                <a:cs typeface="Arial" panose="020B0604020202020204" pitchFamily="34" charset="0"/>
              </a:rPr>
              <a:t> (l</a:t>
            </a:r>
            <a:r>
              <a:rPr lang="en-US" altLang="en-US" sz="2000" baseline="-25000" dirty="0">
                <a:cs typeface="Arial" panose="020B0604020202020204" pitchFamily="34" charset="0"/>
              </a:rPr>
              <a:t>0</a:t>
            </a:r>
            <a:r>
              <a:rPr lang="en-US" altLang="en-US" sz="2000" dirty="0">
                <a:cs typeface="Arial" panose="020B0604020202020204" pitchFamily="34" charset="0"/>
              </a:rPr>
              <a:t>)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chưa</a:t>
            </a:r>
            <a:r>
              <a:rPr lang="en-US" altLang="en-US" sz="2000" dirty="0">
                <a:cs typeface="Arial" panose="020B0604020202020204" pitchFamily="34" charset="0"/>
              </a:rPr>
              <a:t> </a:t>
            </a:r>
            <a:r>
              <a:rPr lang="en-US" altLang="en-US" sz="2000" dirty="0" err="1">
                <a:cs typeface="Arial" panose="020B0604020202020204" pitchFamily="34" charset="0"/>
              </a:rPr>
              <a:t>bị</a:t>
            </a:r>
            <a:r>
              <a:rPr lang="en-US" altLang="en-US" sz="2000" dirty="0">
                <a:cs typeface="Arial" panose="020B0604020202020204" pitchFamily="34" charset="0"/>
              </a:rPr>
              <a:t> </a:t>
            </a:r>
            <a:r>
              <a:rPr lang="en-US" altLang="en-US" sz="2000" dirty="0" err="1">
                <a:cs typeface="Arial" panose="020B0604020202020204" pitchFamily="34" charset="0"/>
              </a:rPr>
              <a:t>biến</a:t>
            </a:r>
            <a:r>
              <a:rPr lang="en-US" altLang="en-US" sz="2000" dirty="0">
                <a:cs typeface="Arial" panose="020B0604020202020204" pitchFamily="34" charset="0"/>
              </a:rPr>
              <a:t> </a:t>
            </a:r>
            <a:r>
              <a:rPr lang="en-US" altLang="en-US" sz="2000" dirty="0" err="1">
                <a:cs typeface="Arial" panose="020B0604020202020204" pitchFamily="34" charset="0"/>
              </a:rPr>
              <a:t>dạng</a:t>
            </a:r>
            <a:r>
              <a:rPr lang="en-US" altLang="en-US" sz="2000" dirty="0">
                <a:cs typeface="Arial" panose="020B0604020202020204" pitchFamily="34" charset="0"/>
              </a:rPr>
              <a:t>).</a:t>
            </a:r>
          </a:p>
        </p:txBody>
      </p:sp>
      <p:sp>
        <p:nvSpPr>
          <p:cNvPr id="23" name="Text Box 16"/>
          <p:cNvSpPr txBox="1">
            <a:spLocks noChangeArrowheads="1"/>
          </p:cNvSpPr>
          <p:nvPr/>
        </p:nvSpPr>
        <p:spPr bwMode="auto">
          <a:xfrm>
            <a:off x="95824" y="1564661"/>
            <a:ext cx="58201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r>
              <a:rPr lang="en-US" altLang="en-US" sz="2000" b="1" i="1" dirty="0" err="1">
                <a:solidFill>
                  <a:schemeClr val="accent5">
                    <a:lumMod val="75000"/>
                  </a:schemeClr>
                </a:solidFill>
                <a:cs typeface="Arial" panose="020B0604020202020204" pitchFamily="34" charset="0"/>
              </a:rPr>
              <a:t>Bước</a:t>
            </a:r>
            <a:r>
              <a:rPr lang="en-US" altLang="en-US" sz="2000" b="1" i="1" dirty="0">
                <a:solidFill>
                  <a:schemeClr val="accent5">
                    <a:lumMod val="75000"/>
                  </a:schemeClr>
                </a:solidFill>
                <a:cs typeface="Arial" panose="020B0604020202020204" pitchFamily="34" charset="0"/>
              </a:rPr>
              <a:t> 2:</a:t>
            </a:r>
            <a:r>
              <a:rPr lang="en-US" altLang="en-US" sz="2000" dirty="0">
                <a:solidFill>
                  <a:schemeClr val="accent5">
                    <a:lumMod val="75000"/>
                  </a:schemeClr>
                </a:solidFill>
                <a:cs typeface="Arial" panose="020B0604020202020204" pitchFamily="34" charset="0"/>
              </a:rPr>
              <a:t> </a:t>
            </a:r>
            <a:r>
              <a:rPr lang="en-US" altLang="en-US" sz="2000" dirty="0" err="1">
                <a:cs typeface="Arial" panose="020B0604020202020204" pitchFamily="34" charset="0"/>
              </a:rPr>
              <a:t>Móc</a:t>
            </a:r>
            <a:r>
              <a:rPr lang="en-US" altLang="en-US" sz="2000" dirty="0">
                <a:cs typeface="Arial" panose="020B0604020202020204" pitchFamily="34" charset="0"/>
              </a:rPr>
              <a:t> 1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nặng</a:t>
            </a:r>
            <a:r>
              <a:rPr lang="en-US" altLang="en-US" sz="2000" dirty="0">
                <a:cs typeface="Arial" panose="020B0604020202020204" pitchFamily="34" charset="0"/>
              </a:rPr>
              <a:t> 50g </a:t>
            </a:r>
            <a:r>
              <a:rPr lang="en-US" altLang="en-US" sz="2000" dirty="0" err="1">
                <a:cs typeface="Arial" panose="020B0604020202020204" pitchFamily="34" charset="0"/>
              </a:rPr>
              <a:t>vào</a:t>
            </a:r>
            <a:r>
              <a:rPr lang="en-US" altLang="en-US" sz="2000" dirty="0">
                <a:cs typeface="Arial" panose="020B0604020202020204" pitchFamily="34" charset="0"/>
              </a:rPr>
              <a:t> </a:t>
            </a:r>
            <a:r>
              <a:rPr lang="en-US" altLang="en-US" sz="2000" dirty="0" err="1">
                <a:cs typeface="Arial" panose="020B0604020202020204" pitchFamily="34" charset="0"/>
              </a:rPr>
              <a:t>đầu</a:t>
            </a:r>
            <a:r>
              <a:rPr lang="en-US" altLang="en-US" sz="2000" dirty="0">
                <a:cs typeface="Arial" panose="020B0604020202020204" pitchFamily="34" charset="0"/>
              </a:rPr>
              <a:t> </a:t>
            </a:r>
            <a:r>
              <a:rPr lang="en-US" altLang="en-US" sz="2000" dirty="0" err="1">
                <a:cs typeface="Arial" panose="020B0604020202020204" pitchFamily="34" charset="0"/>
              </a:rPr>
              <a:t>dưới</a:t>
            </a:r>
            <a:r>
              <a:rPr lang="en-US" altLang="en-US" sz="2000" dirty="0">
                <a:cs typeface="Arial" panose="020B0604020202020204" pitchFamily="34" charset="0"/>
              </a:rPr>
              <a:t>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đo</a:t>
            </a:r>
            <a:r>
              <a:rPr lang="en-US" altLang="en-US" sz="2000" dirty="0">
                <a:cs typeface="Arial" panose="020B0604020202020204" pitchFamily="34" charset="0"/>
              </a:rPr>
              <a:t> </a:t>
            </a:r>
            <a:r>
              <a:rPr lang="en-US" altLang="en-US" sz="2000" dirty="0" err="1">
                <a:cs typeface="Arial" panose="020B0604020202020204" pitchFamily="34" charset="0"/>
              </a:rPr>
              <a:t>chiều</a:t>
            </a:r>
            <a:r>
              <a:rPr lang="en-US" altLang="en-US" sz="2000" dirty="0">
                <a:cs typeface="Arial" panose="020B0604020202020204" pitchFamily="34" charset="0"/>
              </a:rPr>
              <a:t> </a:t>
            </a:r>
            <a:r>
              <a:rPr lang="en-US" altLang="en-US" sz="2000" dirty="0" err="1">
                <a:cs typeface="Arial" panose="020B0604020202020204" pitchFamily="34" charset="0"/>
              </a:rPr>
              <a:t>dài</a:t>
            </a:r>
            <a:r>
              <a:rPr lang="en-US" altLang="en-US" sz="2000" dirty="0">
                <a:cs typeface="Arial" panose="020B0604020202020204" pitchFamily="34" charset="0"/>
              </a:rPr>
              <a:t> (l)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khi</a:t>
            </a:r>
            <a:r>
              <a:rPr lang="en-US" altLang="en-US" sz="2000" dirty="0">
                <a:cs typeface="Arial" panose="020B0604020202020204" pitchFamily="34" charset="0"/>
              </a:rPr>
              <a:t> </a:t>
            </a:r>
            <a:r>
              <a:rPr lang="en-US" altLang="en-US" sz="2000" dirty="0" err="1">
                <a:cs typeface="Arial" panose="020B0604020202020204" pitchFamily="34" charset="0"/>
              </a:rPr>
              <a:t>bị</a:t>
            </a:r>
            <a:r>
              <a:rPr lang="en-US" altLang="en-US" sz="2000" dirty="0">
                <a:cs typeface="Arial" panose="020B0604020202020204" pitchFamily="34" charset="0"/>
              </a:rPr>
              <a:t> </a:t>
            </a:r>
            <a:r>
              <a:rPr lang="en-US" altLang="en-US" sz="2000" dirty="0" err="1">
                <a:cs typeface="Arial" panose="020B0604020202020204" pitchFamily="34" charset="0"/>
              </a:rPr>
              <a:t>biến</a:t>
            </a:r>
            <a:r>
              <a:rPr lang="en-US" altLang="en-US" sz="2000" dirty="0">
                <a:cs typeface="Arial" panose="020B0604020202020204" pitchFamily="34" charset="0"/>
              </a:rPr>
              <a:t> </a:t>
            </a:r>
            <a:r>
              <a:rPr lang="en-US" altLang="en-US" sz="2000" dirty="0" err="1">
                <a:cs typeface="Arial" panose="020B0604020202020204" pitchFamily="34" charset="0"/>
              </a:rPr>
              <a:t>dạng</a:t>
            </a:r>
            <a:r>
              <a:rPr lang="en-US" altLang="en-US" sz="2000" dirty="0">
                <a:cs typeface="Arial" panose="020B0604020202020204" pitchFamily="34" charset="0"/>
              </a:rPr>
              <a:t> </a:t>
            </a:r>
            <a:r>
              <a:rPr lang="en-US" altLang="en-US" sz="2000" dirty="0" err="1">
                <a:cs typeface="Arial" panose="020B0604020202020204" pitchFamily="34" charset="0"/>
              </a:rPr>
              <a:t>rồi</a:t>
            </a:r>
            <a:r>
              <a:rPr lang="en-US" altLang="en-US" sz="2000" dirty="0">
                <a:cs typeface="Arial" panose="020B0604020202020204" pitchFamily="34" charset="0"/>
              </a:rPr>
              <a:t> </a:t>
            </a:r>
            <a:r>
              <a:rPr lang="en-US" altLang="en-US" sz="2000" dirty="0" err="1">
                <a:cs typeface="Arial" panose="020B0604020202020204" pitchFamily="34" charset="0"/>
              </a:rPr>
              <a:t>ghi</a:t>
            </a:r>
            <a:r>
              <a:rPr lang="en-US" altLang="en-US" sz="2000" dirty="0">
                <a:cs typeface="Arial" panose="020B0604020202020204" pitchFamily="34" charset="0"/>
              </a:rPr>
              <a:t> </a:t>
            </a:r>
            <a:r>
              <a:rPr lang="en-US" altLang="en-US" sz="2000" dirty="0" err="1">
                <a:cs typeface="Arial" panose="020B0604020202020204" pitchFamily="34" charset="0"/>
              </a:rPr>
              <a:t>kết</a:t>
            </a:r>
            <a:r>
              <a:rPr lang="en-US" altLang="en-US" sz="2000" dirty="0">
                <a:cs typeface="Arial" panose="020B0604020202020204" pitchFamily="34" charset="0"/>
              </a:rPr>
              <a:t>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vào</a:t>
            </a:r>
            <a:r>
              <a:rPr lang="en-US" altLang="en-US" sz="2000" dirty="0">
                <a:cs typeface="Arial" panose="020B0604020202020204" pitchFamily="34" charset="0"/>
              </a:rPr>
              <a:t> PHT. </a:t>
            </a:r>
          </a:p>
        </p:txBody>
      </p:sp>
      <p:sp>
        <p:nvSpPr>
          <p:cNvPr id="24" name="Text Box 17"/>
          <p:cNvSpPr txBox="1">
            <a:spLocks noChangeArrowheads="1"/>
          </p:cNvSpPr>
          <p:nvPr/>
        </p:nvSpPr>
        <p:spPr bwMode="auto">
          <a:xfrm>
            <a:off x="98836" y="3439925"/>
            <a:ext cx="5820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tabLst>
                <a:tab pos="0" algn="l"/>
              </a:tabLst>
            </a:pPr>
            <a:r>
              <a:rPr lang="en-US" altLang="en-US" sz="2000" b="1" i="1" dirty="0" err="1">
                <a:solidFill>
                  <a:schemeClr val="accent5">
                    <a:lumMod val="75000"/>
                  </a:schemeClr>
                </a:solidFill>
                <a:cs typeface="Arial" panose="020B0604020202020204" pitchFamily="34" charset="0"/>
              </a:rPr>
              <a:t>Bước</a:t>
            </a:r>
            <a:r>
              <a:rPr lang="en-US" altLang="en-US" sz="2000" b="1" i="1" dirty="0">
                <a:solidFill>
                  <a:schemeClr val="accent5">
                    <a:lumMod val="75000"/>
                  </a:schemeClr>
                </a:solidFill>
                <a:cs typeface="Arial" panose="020B0604020202020204" pitchFamily="34" charset="0"/>
              </a:rPr>
              <a:t> 4:</a:t>
            </a:r>
            <a:r>
              <a:rPr lang="en-US" altLang="en-US" sz="2000" dirty="0">
                <a:solidFill>
                  <a:schemeClr val="accent5">
                    <a:lumMod val="75000"/>
                  </a:schemeClr>
                </a:solidFill>
                <a:cs typeface="Arial" panose="020B0604020202020204" pitchFamily="34" charset="0"/>
              </a:rPr>
              <a:t> </a:t>
            </a:r>
            <a:r>
              <a:rPr lang="en-US" altLang="en-US" sz="2000" dirty="0" err="1">
                <a:cs typeface="Arial" panose="020B0604020202020204" pitchFamily="34" charset="0"/>
              </a:rPr>
              <a:t>Bỏ</a:t>
            </a:r>
            <a:r>
              <a:rPr lang="en-US" altLang="en-US" sz="2000" dirty="0">
                <a:cs typeface="Arial" panose="020B0604020202020204" pitchFamily="34" charset="0"/>
              </a:rPr>
              <a:t>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nặng</a:t>
            </a:r>
            <a:r>
              <a:rPr lang="en-US" altLang="en-US" sz="2000" dirty="0">
                <a:cs typeface="Arial" panose="020B0604020202020204" pitchFamily="34" charset="0"/>
              </a:rPr>
              <a:t> </a:t>
            </a:r>
            <a:r>
              <a:rPr lang="en-US" altLang="en-US" sz="2000" dirty="0" err="1">
                <a:cs typeface="Arial" panose="020B0604020202020204" pitchFamily="34" charset="0"/>
              </a:rPr>
              <a:t>ra</a:t>
            </a:r>
            <a:r>
              <a:rPr lang="en-US" altLang="en-US" sz="2000" dirty="0">
                <a:cs typeface="Arial" panose="020B0604020202020204" pitchFamily="34" charset="0"/>
              </a:rPr>
              <a:t>, </a:t>
            </a:r>
            <a:r>
              <a:rPr lang="en-US" altLang="en-US" sz="2000" dirty="0" err="1">
                <a:cs typeface="Arial" panose="020B0604020202020204" pitchFamily="34" charset="0"/>
              </a:rPr>
              <a:t>đo</a:t>
            </a:r>
            <a:r>
              <a:rPr lang="en-US" altLang="en-US" sz="2000" dirty="0">
                <a:cs typeface="Arial" panose="020B0604020202020204" pitchFamily="34" charset="0"/>
              </a:rPr>
              <a:t> </a:t>
            </a:r>
            <a:r>
              <a:rPr lang="en-US" altLang="en-US" sz="2000" dirty="0" err="1">
                <a:cs typeface="Arial" panose="020B0604020202020204" pitchFamily="34" charset="0"/>
              </a:rPr>
              <a:t>chiều</a:t>
            </a:r>
            <a:r>
              <a:rPr lang="en-US" altLang="en-US" sz="2000" dirty="0">
                <a:cs typeface="Arial" panose="020B0604020202020204" pitchFamily="34" charset="0"/>
              </a:rPr>
              <a:t> </a:t>
            </a:r>
            <a:r>
              <a:rPr lang="en-US" altLang="en-US" sz="2000" dirty="0" err="1">
                <a:cs typeface="Arial" panose="020B0604020202020204" pitchFamily="34" charset="0"/>
              </a:rPr>
              <a:t>dài</a:t>
            </a:r>
            <a:r>
              <a:rPr lang="en-US" altLang="en-US" sz="2000" dirty="0">
                <a:cs typeface="Arial" panose="020B0604020202020204" pitchFamily="34" charset="0"/>
              </a:rPr>
              <a:t>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và</a:t>
            </a:r>
            <a:r>
              <a:rPr lang="en-US" altLang="en-US" sz="2000" dirty="0">
                <a:cs typeface="Arial" panose="020B0604020202020204" pitchFamily="34" charset="0"/>
              </a:rPr>
              <a:t> so </a:t>
            </a:r>
            <a:r>
              <a:rPr lang="en-US" altLang="en-US" sz="2000" dirty="0" err="1">
                <a:cs typeface="Arial" panose="020B0604020202020204" pitchFamily="34" charset="0"/>
              </a:rPr>
              <a:t>sánh</a:t>
            </a:r>
            <a:r>
              <a:rPr lang="en-US" altLang="en-US" sz="2000" dirty="0">
                <a:cs typeface="Arial" panose="020B0604020202020204" pitchFamily="34" charset="0"/>
              </a:rPr>
              <a:t> </a:t>
            </a:r>
            <a:r>
              <a:rPr lang="en-US" altLang="en-US" sz="2000" dirty="0" err="1">
                <a:cs typeface="Arial" panose="020B0604020202020204" pitchFamily="34" charset="0"/>
              </a:rPr>
              <a:t>với</a:t>
            </a:r>
            <a:r>
              <a:rPr lang="en-US" altLang="en-US" sz="2000" dirty="0">
                <a:cs typeface="Arial" panose="020B0604020202020204" pitchFamily="34" charset="0"/>
              </a:rPr>
              <a:t> </a:t>
            </a:r>
            <a:r>
              <a:rPr lang="en-US" altLang="en-US" sz="2000" dirty="0" err="1">
                <a:cs typeface="Arial" panose="020B0604020202020204" pitchFamily="34" charset="0"/>
              </a:rPr>
              <a:t>chiều</a:t>
            </a:r>
            <a:r>
              <a:rPr lang="en-US" altLang="en-US" sz="2000" dirty="0">
                <a:cs typeface="Arial" panose="020B0604020202020204" pitchFamily="34" charset="0"/>
              </a:rPr>
              <a:t> </a:t>
            </a:r>
            <a:r>
              <a:rPr lang="en-US" altLang="en-US" sz="2000" dirty="0" err="1">
                <a:cs typeface="Arial" panose="020B0604020202020204" pitchFamily="34" charset="0"/>
              </a:rPr>
              <a:t>dài</a:t>
            </a:r>
            <a:r>
              <a:rPr lang="en-US" altLang="en-US" sz="2000" dirty="0">
                <a:cs typeface="Arial" panose="020B0604020202020204" pitchFamily="34" charset="0"/>
              </a:rPr>
              <a:t> </a:t>
            </a:r>
            <a:r>
              <a:rPr lang="en-US" altLang="en-US" sz="2000" dirty="0" err="1">
                <a:cs typeface="Arial" panose="020B0604020202020204" pitchFamily="34" charset="0"/>
              </a:rPr>
              <a:t>tự</a:t>
            </a:r>
            <a:r>
              <a:rPr lang="en-US" altLang="en-US" sz="2000" dirty="0">
                <a:cs typeface="Arial" panose="020B0604020202020204" pitchFamily="34" charset="0"/>
              </a:rPr>
              <a:t> </a:t>
            </a:r>
            <a:r>
              <a:rPr lang="en-US" altLang="en-US" sz="2000" dirty="0" err="1">
                <a:cs typeface="Arial" panose="020B0604020202020204" pitchFamily="34" charset="0"/>
              </a:rPr>
              <a:t>nhiên</a:t>
            </a:r>
            <a:r>
              <a:rPr lang="en-US" altLang="en-US" sz="2000" dirty="0">
                <a:cs typeface="Arial" panose="020B0604020202020204" pitchFamily="34" charset="0"/>
              </a:rPr>
              <a:t>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nó</a:t>
            </a:r>
            <a:r>
              <a:rPr lang="en-US" altLang="en-US" sz="2000" dirty="0">
                <a:cs typeface="Arial" panose="020B0604020202020204" pitchFamily="34" charset="0"/>
              </a:rPr>
              <a:t>.</a:t>
            </a:r>
          </a:p>
        </p:txBody>
      </p:sp>
      <p:sp>
        <p:nvSpPr>
          <p:cNvPr id="25" name="Text Box 18"/>
          <p:cNvSpPr txBox="1">
            <a:spLocks noChangeArrowheads="1"/>
          </p:cNvSpPr>
          <p:nvPr/>
        </p:nvSpPr>
        <p:spPr bwMode="auto">
          <a:xfrm>
            <a:off x="110538" y="2641731"/>
            <a:ext cx="5820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000" b="1" i="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i="1" dirty="0">
                <a:solidFill>
                  <a:schemeClr val="accent5">
                    <a:lumMod val="75000"/>
                  </a:schemeClr>
                </a:solidFill>
                <a:latin typeface="Arial" panose="020B0604020202020204" pitchFamily="34" charset="0"/>
                <a:cs typeface="Arial" panose="020B0604020202020204" pitchFamily="34" charset="0"/>
              </a:rPr>
              <a:t> 3</a:t>
            </a:r>
            <a:r>
              <a:rPr lang="en-US" altLang="en-US" sz="2000" b="1" i="1" dirty="0">
                <a:solidFill>
                  <a:schemeClr val="tx1"/>
                </a:solidFill>
                <a:latin typeface="Arial" panose="020B0604020202020204" pitchFamily="34" charset="0"/>
                <a:cs typeface="Arial" panose="020B0604020202020204" pitchFamily="34" charset="0"/>
              </a:rPr>
              <a: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Xác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đinh</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khối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lượng</a:t>
            </a:r>
            <a:r>
              <a:rPr lang="en-US" altLang="en-US" sz="2000" dirty="0">
                <a:solidFill>
                  <a:schemeClr val="tx1"/>
                </a:solidFill>
                <a:latin typeface="Arial" panose="020B0604020202020204" pitchFamily="34" charset="0"/>
                <a:cs typeface="Arial" panose="020B0604020202020204" pitchFamily="34" charset="0"/>
              </a:rPr>
              <a:t> m</a:t>
            </a:r>
            <a:r>
              <a:rPr lang="en-US" altLang="en-US" sz="2000" baseline="-25000" dirty="0">
                <a:solidFill>
                  <a:schemeClr val="tx1"/>
                </a:solidFill>
                <a:latin typeface="Arial" panose="020B0604020202020204" pitchFamily="34" charset="0"/>
                <a:cs typeface="Arial" panose="020B0604020202020204" pitchFamily="34" charset="0"/>
              </a:rPr>
              <a:t>1</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của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quả</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nặng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và</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viết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vào</a:t>
            </a:r>
            <a:r>
              <a:rPr lang="en-US" altLang="en-US" sz="2000" dirty="0">
                <a:solidFill>
                  <a:schemeClr val="tx1"/>
                </a:solidFill>
                <a:latin typeface="Arial" panose="020B0604020202020204" pitchFamily="34" charset="0"/>
                <a:cs typeface="Arial" panose="020B0604020202020204" pitchFamily="34" charset="0"/>
              </a:rPr>
              <a:t> ô </a:t>
            </a:r>
            <a:r>
              <a:rPr lang="en-US" altLang="en-US" sz="2000" dirty="0" err="1">
                <a:solidFill>
                  <a:schemeClr val="tx1"/>
                </a:solidFill>
                <a:latin typeface="Arial" panose="020B0604020202020204" pitchFamily="34" charset="0"/>
                <a:cs typeface="Arial" panose="020B0604020202020204" pitchFamily="34" charset="0"/>
              </a:rPr>
              <a:t>tương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ứng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trong</a:t>
            </a:r>
            <a:r>
              <a:rPr lang="en-US" altLang="en-US" sz="2000" dirty="0">
                <a:solidFill>
                  <a:schemeClr val="tx1"/>
                </a:solidFill>
                <a:latin typeface="Arial" panose="020B0604020202020204" pitchFamily="34" charset="0"/>
                <a:cs typeface="Arial" panose="020B0604020202020204" pitchFamily="34" charset="0"/>
              </a:rPr>
              <a:t> PHT.</a:t>
            </a:r>
          </a:p>
        </p:txBody>
      </p:sp>
      <p:sp>
        <p:nvSpPr>
          <p:cNvPr id="26" name="Text Box 19"/>
          <p:cNvSpPr txBox="1">
            <a:spLocks noChangeArrowheads="1"/>
          </p:cNvSpPr>
          <p:nvPr/>
        </p:nvSpPr>
        <p:spPr bwMode="auto">
          <a:xfrm>
            <a:off x="51782" y="4238119"/>
            <a:ext cx="59376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r>
              <a:rPr lang="en-US" altLang="en-US" sz="2000" b="1" i="1" dirty="0" err="1">
                <a:solidFill>
                  <a:schemeClr val="accent5">
                    <a:lumMod val="75000"/>
                  </a:schemeClr>
                </a:solidFill>
                <a:cs typeface="Arial" panose="020B0604020202020204" pitchFamily="34" charset="0"/>
              </a:rPr>
              <a:t>Bước</a:t>
            </a:r>
            <a:r>
              <a:rPr lang="en-US" altLang="en-US" sz="2000" b="1" i="1" dirty="0">
                <a:solidFill>
                  <a:schemeClr val="accent5">
                    <a:lumMod val="75000"/>
                  </a:schemeClr>
                </a:solidFill>
                <a:cs typeface="Arial" panose="020B0604020202020204" pitchFamily="34" charset="0"/>
              </a:rPr>
              <a:t> 5:</a:t>
            </a:r>
            <a:r>
              <a:rPr lang="en-US" altLang="en-US" sz="2000" dirty="0">
                <a:solidFill>
                  <a:schemeClr val="accent5">
                    <a:lumMod val="75000"/>
                  </a:schemeClr>
                </a:solidFill>
                <a:cs typeface="Arial" panose="020B0604020202020204" pitchFamily="34" charset="0"/>
              </a:rPr>
              <a:t> </a:t>
            </a:r>
            <a:r>
              <a:rPr lang="en-US" altLang="en-US" sz="2000" dirty="0" err="1">
                <a:cs typeface="Arial" panose="020B0604020202020204" pitchFamily="34" charset="0"/>
              </a:rPr>
              <a:t>Làm</a:t>
            </a:r>
            <a:r>
              <a:rPr lang="en-US" altLang="en-US" sz="2000" dirty="0">
                <a:cs typeface="Arial" panose="020B0604020202020204" pitchFamily="34" charset="0"/>
              </a:rPr>
              <a:t> </a:t>
            </a:r>
            <a:r>
              <a:rPr lang="en-US" altLang="en-US" sz="2000" dirty="0" err="1">
                <a:cs typeface="Arial" panose="020B0604020202020204" pitchFamily="34" charset="0"/>
              </a:rPr>
              <a:t>tương</a:t>
            </a:r>
            <a:r>
              <a:rPr lang="en-US" altLang="en-US" sz="2000" dirty="0">
                <a:cs typeface="Arial" panose="020B0604020202020204" pitchFamily="34" charset="0"/>
              </a:rPr>
              <a:t> </a:t>
            </a:r>
            <a:r>
              <a:rPr lang="en-US" altLang="en-US" sz="2000" dirty="0" err="1">
                <a:cs typeface="Arial" panose="020B0604020202020204" pitchFamily="34" charset="0"/>
              </a:rPr>
              <a:t>tự</a:t>
            </a:r>
            <a:r>
              <a:rPr lang="en-US" altLang="en-US" sz="2000" dirty="0">
                <a:cs typeface="Arial" panose="020B0604020202020204" pitchFamily="34" charset="0"/>
              </a:rPr>
              <a:t> </a:t>
            </a:r>
            <a:r>
              <a:rPr lang="en-US" altLang="en-US" sz="2000" dirty="0" err="1">
                <a:cs typeface="Arial" panose="020B0604020202020204" pitchFamily="34" charset="0"/>
              </a:rPr>
              <a:t>bước</a:t>
            </a:r>
            <a:r>
              <a:rPr lang="en-US" altLang="en-US" sz="2000" dirty="0">
                <a:cs typeface="Arial" panose="020B0604020202020204" pitchFamily="34" charset="0"/>
              </a:rPr>
              <a:t> 2, 3, 4 </a:t>
            </a:r>
            <a:r>
              <a:rPr lang="en-US" altLang="en-US" sz="2000" dirty="0" err="1">
                <a:cs typeface="Arial" panose="020B0604020202020204" pitchFamily="34" charset="0"/>
              </a:rPr>
              <a:t>nhưng</a:t>
            </a:r>
            <a:r>
              <a:rPr lang="en-US" altLang="en-US" sz="2000" dirty="0">
                <a:cs typeface="Arial" panose="020B0604020202020204" pitchFamily="34" charset="0"/>
              </a:rPr>
              <a:t> </a:t>
            </a:r>
            <a:r>
              <a:rPr lang="en-US" altLang="en-US" sz="2000" dirty="0" err="1">
                <a:cs typeface="Arial" panose="020B0604020202020204" pitchFamily="34" charset="0"/>
              </a:rPr>
              <a:t>thay</a:t>
            </a:r>
            <a:r>
              <a:rPr lang="en-US" altLang="en-US" sz="2000" dirty="0">
                <a:cs typeface="Arial" panose="020B0604020202020204" pitchFamily="34" charset="0"/>
              </a:rPr>
              <a:t> 1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nặng</a:t>
            </a:r>
            <a:r>
              <a:rPr lang="en-US" altLang="en-US" sz="2000" dirty="0">
                <a:cs typeface="Arial" panose="020B0604020202020204" pitchFamily="34" charset="0"/>
              </a:rPr>
              <a:t> </a:t>
            </a:r>
            <a:r>
              <a:rPr lang="en-US" altLang="en-US" sz="2000" dirty="0" err="1">
                <a:cs typeface="Arial" panose="020B0604020202020204" pitchFamily="34" charset="0"/>
              </a:rPr>
              <a:t>bằng</a:t>
            </a:r>
            <a:r>
              <a:rPr lang="en-US" altLang="en-US" sz="2000" dirty="0">
                <a:cs typeface="Arial" panose="020B0604020202020204" pitchFamily="34" charset="0"/>
              </a:rPr>
              <a:t> 2, 3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nặng</a:t>
            </a:r>
            <a:r>
              <a:rPr lang="en-US" altLang="en-US" sz="2000" dirty="0">
                <a:cs typeface="Arial" panose="020B0604020202020204" pitchFamily="34" charset="0"/>
              </a:rPr>
              <a:t> </a:t>
            </a:r>
            <a:r>
              <a:rPr lang="en-US" altLang="en-US" sz="2000" dirty="0" err="1">
                <a:cs typeface="Arial" panose="020B0604020202020204" pitchFamily="34" charset="0"/>
              </a:rPr>
              <a:t>giống</a:t>
            </a:r>
            <a:r>
              <a:rPr lang="en-US" altLang="en-US" sz="2000" dirty="0">
                <a:cs typeface="Arial" panose="020B0604020202020204" pitchFamily="34" charset="0"/>
              </a:rPr>
              <a:t> </a:t>
            </a:r>
            <a:r>
              <a:rPr lang="en-US" altLang="en-US" sz="2000" dirty="0" err="1">
                <a:cs typeface="Arial" panose="020B0604020202020204" pitchFamily="34" charset="0"/>
              </a:rPr>
              <a:t>nhau</a:t>
            </a:r>
            <a:r>
              <a:rPr lang="en-US" altLang="en-US" sz="2000" dirty="0">
                <a:cs typeface="Arial" panose="020B0604020202020204" pitchFamily="34" charset="0"/>
              </a:rPr>
              <a:t> </a:t>
            </a:r>
            <a:r>
              <a:rPr lang="en-US" altLang="en-US" sz="2000" dirty="0" err="1">
                <a:cs typeface="Arial" panose="020B0604020202020204" pitchFamily="34" charset="0"/>
              </a:rPr>
              <a:t>loại</a:t>
            </a:r>
            <a:r>
              <a:rPr lang="en-US" altLang="en-US" sz="2000" dirty="0">
                <a:cs typeface="Arial" panose="020B0604020202020204" pitchFamily="34" charset="0"/>
              </a:rPr>
              <a:t> 50g.</a:t>
            </a:r>
          </a:p>
          <a:p>
            <a:pPr algn="just"/>
            <a:endParaRPr lang="en-US" altLang="en-US" sz="2000" dirty="0">
              <a:cs typeface="Arial" panose="020B0604020202020204" pitchFamily="34" charset="0"/>
            </a:endParaRPr>
          </a:p>
        </p:txBody>
      </p:sp>
      <p:grpSp>
        <p:nvGrpSpPr>
          <p:cNvPr id="27" name="Group 33"/>
          <p:cNvGrpSpPr>
            <a:grpSpLocks/>
          </p:cNvGrpSpPr>
          <p:nvPr/>
        </p:nvGrpSpPr>
        <p:grpSpPr bwMode="auto">
          <a:xfrm>
            <a:off x="7856892" y="3447044"/>
            <a:ext cx="1200150" cy="1600200"/>
            <a:chOff x="1440" y="2736"/>
            <a:chExt cx="1308" cy="1632"/>
          </a:xfrm>
        </p:grpSpPr>
        <p:pic>
          <p:nvPicPr>
            <p:cNvPr id="28" name="Picture 34" descr="loxo+2qua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2736"/>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Line 35"/>
            <p:cNvSpPr>
              <a:spLocks noChangeShapeType="1"/>
            </p:cNvSpPr>
            <p:nvPr/>
          </p:nvSpPr>
          <p:spPr bwMode="auto">
            <a:xfrm>
              <a:off x="1776" y="30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0" name="Line 36"/>
            <p:cNvSpPr>
              <a:spLocks noChangeShapeType="1"/>
            </p:cNvSpPr>
            <p:nvPr/>
          </p:nvSpPr>
          <p:spPr bwMode="auto">
            <a:xfrm>
              <a:off x="1776" y="339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1" name="Text Box 37"/>
            <p:cNvSpPr txBox="1">
              <a:spLocks noChangeArrowheads="1"/>
            </p:cNvSpPr>
            <p:nvPr/>
          </p:nvSpPr>
          <p:spPr bwMode="auto">
            <a:xfrm>
              <a:off x="2016" y="3120"/>
              <a:ext cx="336" cy="3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1350" dirty="0">
                  <a:solidFill>
                    <a:srgbClr val="FF0000"/>
                  </a:solidFill>
                  <a:latin typeface="VNI-Times" pitchFamily="2" charset="0"/>
                </a:rPr>
                <a:t>l</a:t>
              </a:r>
              <a:r>
                <a:rPr lang="en-US" altLang="en-US" sz="1050" baseline="-25000" dirty="0">
                  <a:solidFill>
                    <a:srgbClr val="FF0000"/>
                  </a:solidFill>
                  <a:latin typeface="VNI-Times" pitchFamily="2" charset="0"/>
                </a:rPr>
                <a:t>2</a:t>
              </a:r>
              <a:endParaRPr lang="en-US" altLang="en-US" sz="1350" dirty="0">
                <a:solidFill>
                  <a:srgbClr val="FF0000"/>
                </a:solidFill>
                <a:latin typeface="VNI-Times" pitchFamily="2" charset="0"/>
              </a:endParaRPr>
            </a:p>
          </p:txBody>
        </p:sp>
        <p:sp>
          <p:nvSpPr>
            <p:cNvPr id="32" name="Line 38"/>
            <p:cNvSpPr>
              <a:spLocks noChangeShapeType="1"/>
            </p:cNvSpPr>
            <p:nvPr/>
          </p:nvSpPr>
          <p:spPr bwMode="auto">
            <a:xfrm>
              <a:off x="1968" y="3072"/>
              <a:ext cx="0" cy="32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33" name="Group 39"/>
          <p:cNvGrpSpPr>
            <a:grpSpLocks/>
          </p:cNvGrpSpPr>
          <p:nvPr/>
        </p:nvGrpSpPr>
        <p:grpSpPr bwMode="auto">
          <a:xfrm>
            <a:off x="6205309" y="3446814"/>
            <a:ext cx="1200150" cy="1600200"/>
            <a:chOff x="4452" y="2736"/>
            <a:chExt cx="1308" cy="1632"/>
          </a:xfrm>
        </p:grpSpPr>
        <p:pic>
          <p:nvPicPr>
            <p:cNvPr id="34" name="Picture 40" descr="gia+lox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 y="2736"/>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Line 41"/>
            <p:cNvSpPr>
              <a:spLocks noChangeShapeType="1"/>
            </p:cNvSpPr>
            <p:nvPr/>
          </p:nvSpPr>
          <p:spPr bwMode="auto">
            <a:xfrm>
              <a:off x="4752" y="30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 name="Line 42"/>
            <p:cNvSpPr>
              <a:spLocks noChangeShapeType="1"/>
            </p:cNvSpPr>
            <p:nvPr/>
          </p:nvSpPr>
          <p:spPr bwMode="auto">
            <a:xfrm>
              <a:off x="4752" y="324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7" name="Line 43"/>
            <p:cNvSpPr>
              <a:spLocks noChangeShapeType="1"/>
            </p:cNvSpPr>
            <p:nvPr/>
          </p:nvSpPr>
          <p:spPr bwMode="auto">
            <a:xfrm>
              <a:off x="4944" y="3072"/>
              <a:ext cx="0" cy="179"/>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8" name="Text Box 44"/>
            <p:cNvSpPr txBox="1">
              <a:spLocks noChangeArrowheads="1"/>
            </p:cNvSpPr>
            <p:nvPr/>
          </p:nvSpPr>
          <p:spPr bwMode="auto">
            <a:xfrm>
              <a:off x="4992" y="3024"/>
              <a:ext cx="288" cy="3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350">
                  <a:solidFill>
                    <a:srgbClr val="FF0000"/>
                  </a:solidFill>
                  <a:latin typeface="VNI-Times" pitchFamily="2" charset="0"/>
                </a:rPr>
                <a:t>l</a:t>
              </a:r>
            </a:p>
          </p:txBody>
        </p:sp>
      </p:grpSp>
      <p:sp>
        <p:nvSpPr>
          <p:cNvPr id="39" name="Text Box 46"/>
          <p:cNvSpPr txBox="1">
            <a:spLocks noChangeArrowheads="1"/>
          </p:cNvSpPr>
          <p:nvPr/>
        </p:nvSpPr>
        <p:spPr bwMode="auto">
          <a:xfrm>
            <a:off x="7846487" y="2946128"/>
            <a:ext cx="11400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000" b="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dirty="0">
                <a:solidFill>
                  <a:schemeClr val="accent5">
                    <a:lumMod val="75000"/>
                  </a:schemeClr>
                </a:solidFill>
                <a:latin typeface="Arial" panose="020B0604020202020204" pitchFamily="34" charset="0"/>
                <a:cs typeface="Arial" panose="020B0604020202020204" pitchFamily="34" charset="0"/>
              </a:rPr>
              <a:t> 5</a:t>
            </a:r>
          </a:p>
        </p:txBody>
      </p:sp>
      <p:sp>
        <p:nvSpPr>
          <p:cNvPr id="40" name="Text Box 47"/>
          <p:cNvSpPr txBox="1">
            <a:spLocks noChangeArrowheads="1"/>
          </p:cNvSpPr>
          <p:nvPr/>
        </p:nvSpPr>
        <p:spPr bwMode="auto">
          <a:xfrm>
            <a:off x="6240157" y="2954718"/>
            <a:ext cx="14034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000" b="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dirty="0">
                <a:solidFill>
                  <a:schemeClr val="accent5">
                    <a:lumMod val="75000"/>
                  </a:schemeClr>
                </a:solidFill>
                <a:latin typeface="Arial" panose="020B0604020202020204" pitchFamily="34" charset="0"/>
                <a:cs typeface="Arial" panose="020B0604020202020204" pitchFamily="34"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heckerboard(across)">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heckerboard(across)">
                                      <p:cBhvr>
                                        <p:cTn id="34" dur="500"/>
                                        <p:tgtEl>
                                          <p:spTgt spid="24"/>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linds(horizontal)">
                                      <p:cBhvr>
                                        <p:cTn id="38" dur="500"/>
                                        <p:tgtEl>
                                          <p:spTgt spid="40"/>
                                        </p:tgtEl>
                                      </p:cBhvr>
                                    </p:animEffect>
                                  </p:childTnLst>
                                </p:cTn>
                              </p:par>
                              <p:par>
                                <p:cTn id="39" presetID="3"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500"/>
                                        <p:tgtEl>
                                          <p:spTgt spid="26"/>
                                        </p:tgtEl>
                                      </p:cBhvr>
                                    </p:animEffect>
                                  </p:childTnLst>
                                </p:cTn>
                              </p:par>
                            </p:childTnLst>
                          </p:cTn>
                        </p:par>
                        <p:par>
                          <p:cTn id="47" fill="hold">
                            <p:stCondLst>
                              <p:cond delay="500"/>
                            </p:stCondLst>
                            <p:childTnLst>
                              <p:par>
                                <p:cTn id="48" presetID="3" presetClass="entr" presetSubtype="1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linds(horizontal)">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aphicFrame>
        <p:nvGraphicFramePr>
          <p:cNvPr id="11" name="Table 10"/>
          <p:cNvGraphicFramePr>
            <a:graphicFrameLocks noGrp="1"/>
          </p:cNvGraphicFramePr>
          <p:nvPr>
            <p:extLst>
              <p:ext uri="{D42A27DB-BD31-4B8C-83A1-F6EECF244321}">
                <p14:modId xmlns:p14="http://schemas.microsoft.com/office/powerpoint/2010/main" val="2264066040"/>
              </p:ext>
            </p:extLst>
          </p:nvPr>
        </p:nvGraphicFramePr>
        <p:xfrm>
          <a:off x="345719" y="1414560"/>
          <a:ext cx="8556043" cy="3006428"/>
        </p:xfrm>
        <a:graphic>
          <a:graphicData uri="http://schemas.openxmlformats.org/drawingml/2006/table">
            <a:tbl>
              <a:tblPr firstRow="1" firstCol="1" bandRow="1">
                <a:tableStyleId>{7DF18680-E054-41AD-8BC1-D1AEF772440D}</a:tableStyleId>
              </a:tblPr>
              <a:tblGrid>
                <a:gridCol w="1615733">
                  <a:extLst>
                    <a:ext uri="{9D8B030D-6E8A-4147-A177-3AD203B41FA5}">
                      <a16:colId xmlns:a16="http://schemas.microsoft.com/office/drawing/2014/main" val="382763800"/>
                    </a:ext>
                  </a:extLst>
                </a:gridCol>
                <a:gridCol w="1618998">
                  <a:extLst>
                    <a:ext uri="{9D8B030D-6E8A-4147-A177-3AD203B41FA5}">
                      <a16:colId xmlns:a16="http://schemas.microsoft.com/office/drawing/2014/main" val="217620443"/>
                    </a:ext>
                  </a:extLst>
                </a:gridCol>
                <a:gridCol w="1619813">
                  <a:extLst>
                    <a:ext uri="{9D8B030D-6E8A-4147-A177-3AD203B41FA5}">
                      <a16:colId xmlns:a16="http://schemas.microsoft.com/office/drawing/2014/main" val="2341934668"/>
                    </a:ext>
                  </a:extLst>
                </a:gridCol>
                <a:gridCol w="1618998">
                  <a:extLst>
                    <a:ext uri="{9D8B030D-6E8A-4147-A177-3AD203B41FA5}">
                      <a16:colId xmlns:a16="http://schemas.microsoft.com/office/drawing/2014/main" val="2353035054"/>
                    </a:ext>
                  </a:extLst>
                </a:gridCol>
                <a:gridCol w="2082501">
                  <a:extLst>
                    <a:ext uri="{9D8B030D-6E8A-4147-A177-3AD203B41FA5}">
                      <a16:colId xmlns:a16="http://schemas.microsoft.com/office/drawing/2014/main" val="1195037827"/>
                    </a:ext>
                  </a:extLst>
                </a:gridCol>
              </a:tblGrid>
              <a:tr h="1717958">
                <a:tc>
                  <a:txBody>
                    <a:bodyPr/>
                    <a:lstStyle/>
                    <a:p>
                      <a:pPr algn="ctr">
                        <a:lnSpc>
                          <a:spcPct val="115000"/>
                        </a:lnSpc>
                        <a:spcAft>
                          <a:spcPts val="0"/>
                        </a:spcAft>
                        <a:tabLst>
                          <a:tab pos="6645910" algn="l"/>
                        </a:tabLst>
                      </a:pPr>
                      <a:r>
                        <a:rPr lang="en-US" sz="2200">
                          <a:effectLst/>
                        </a:rPr>
                        <a:t>Số quả nặng treo vào lò xo</a:t>
                      </a:r>
                      <a:endParaRPr lang="en-US" sz="2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0"/>
                        </a:spcAft>
                        <a:tabLst>
                          <a:tab pos="6645910" algn="l"/>
                        </a:tabLst>
                      </a:pPr>
                      <a:r>
                        <a:rPr lang="en-US" sz="2200">
                          <a:effectLst/>
                        </a:rPr>
                        <a:t>Tổng khối lượng vật treo (g)</a:t>
                      </a:r>
                      <a:endParaRPr lang="en-US" sz="2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0"/>
                        </a:spcAft>
                        <a:tabLst>
                          <a:tab pos="6645910" algn="l"/>
                        </a:tabLst>
                      </a:pPr>
                      <a:r>
                        <a:rPr lang="en-US" sz="2200">
                          <a:effectLst/>
                        </a:rPr>
                        <a:t>Chiều dài ban đầu của lò xo (mm)</a:t>
                      </a:r>
                      <a:endParaRPr lang="en-US" sz="2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0"/>
                        </a:spcAft>
                        <a:tabLst>
                          <a:tab pos="6645910" algn="l"/>
                        </a:tabLst>
                      </a:pPr>
                      <a:r>
                        <a:rPr lang="en-US" sz="2200">
                          <a:effectLst/>
                        </a:rPr>
                        <a:t>Chiều dài của lò xo khi bị dãn ra (mm)</a:t>
                      </a:r>
                      <a:endParaRPr lang="en-US" sz="2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0"/>
                        </a:spcAft>
                        <a:tabLst>
                          <a:tab pos="6645910" algn="l"/>
                        </a:tabLst>
                      </a:pPr>
                      <a:r>
                        <a:rPr lang="en-US" sz="2200">
                          <a:effectLst/>
                        </a:rPr>
                        <a:t>Độ dãn của lò xo (mm)</a:t>
                      </a: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52310629"/>
                  </a:ext>
                </a:extLst>
              </a:tr>
              <a:tr h="429490">
                <a:tc>
                  <a:txBody>
                    <a:bodyPr/>
                    <a:lstStyle/>
                    <a:p>
                      <a:pPr algn="ctr">
                        <a:lnSpc>
                          <a:spcPct val="115000"/>
                        </a:lnSpc>
                        <a:spcAft>
                          <a:spcPts val="0"/>
                        </a:spcAft>
                        <a:tabLst>
                          <a:tab pos="6645910" algn="l"/>
                        </a:tabLst>
                      </a:pPr>
                      <a:r>
                        <a:rPr lang="en-US" sz="2200">
                          <a:effectLst/>
                        </a:rPr>
                        <a:t>1</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m</a:t>
                      </a:r>
                      <a:r>
                        <a:rPr lang="en-US" sz="2200" baseline="-25000">
                          <a:effectLst/>
                        </a:rPr>
                        <a:t>1 </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0</a:t>
                      </a:r>
                      <a:r>
                        <a:rPr lang="en-US" sz="2200">
                          <a:effectLst/>
                        </a:rPr>
                        <a:t> =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1</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 </a:t>
                      </a:r>
                      <a:r>
                        <a:rPr lang="en-US" sz="2200">
                          <a:effectLst/>
                          <a:sym typeface="Symbol" panose="05050102010706020507" pitchFamily="18" charset="2"/>
                        </a:rPr>
                        <a:t></a:t>
                      </a:r>
                      <a:r>
                        <a:rPr lang="en-US" sz="2200">
                          <a:effectLst/>
                        </a:rPr>
                        <a:t>l</a:t>
                      </a:r>
                      <a:r>
                        <a:rPr lang="en-US" sz="2200" baseline="-25000">
                          <a:effectLst/>
                        </a:rPr>
                        <a:t>1</a:t>
                      </a:r>
                      <a:r>
                        <a:rPr lang="en-US" sz="2200">
                          <a:effectLst/>
                          <a:sym typeface="Symbol" panose="05050102010706020507" pitchFamily="18" charset="2"/>
                        </a:rPr>
                        <a:t> </a:t>
                      </a:r>
                      <a:r>
                        <a:rPr lang="en-US" sz="2200">
                          <a:effectLst/>
                        </a:rPr>
                        <a:t>= l</a:t>
                      </a:r>
                      <a:r>
                        <a:rPr lang="en-US" sz="2200" baseline="-25000">
                          <a:effectLst/>
                        </a:rPr>
                        <a:t>1</a:t>
                      </a:r>
                      <a:r>
                        <a:rPr lang="en-US" sz="2200">
                          <a:effectLst/>
                        </a:rPr>
                        <a:t> – l</a:t>
                      </a:r>
                      <a:r>
                        <a:rPr lang="en-US" sz="2200" baseline="-25000">
                          <a:effectLst/>
                        </a:rPr>
                        <a:t>0</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90611529"/>
                  </a:ext>
                </a:extLst>
              </a:tr>
              <a:tr h="429490">
                <a:tc>
                  <a:txBody>
                    <a:bodyPr/>
                    <a:lstStyle/>
                    <a:p>
                      <a:pPr algn="ctr">
                        <a:lnSpc>
                          <a:spcPct val="115000"/>
                        </a:lnSpc>
                        <a:spcAft>
                          <a:spcPts val="0"/>
                        </a:spcAft>
                        <a:tabLst>
                          <a:tab pos="6645910" algn="l"/>
                        </a:tabLst>
                      </a:pPr>
                      <a:r>
                        <a:rPr lang="en-US" sz="2200">
                          <a:effectLst/>
                        </a:rPr>
                        <a:t>2</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m</a:t>
                      </a:r>
                      <a:r>
                        <a:rPr lang="en-US" sz="2200" baseline="-25000">
                          <a:effectLst/>
                        </a:rPr>
                        <a:t>2</a:t>
                      </a:r>
                      <a:r>
                        <a:rPr lang="en-US" sz="2200">
                          <a:effectLst/>
                        </a:rPr>
                        <a:t>=</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0</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2</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 </a:t>
                      </a:r>
                      <a:r>
                        <a:rPr lang="en-US" sz="2200">
                          <a:effectLst/>
                          <a:sym typeface="Symbol" panose="05050102010706020507" pitchFamily="18" charset="2"/>
                        </a:rPr>
                        <a:t></a:t>
                      </a:r>
                      <a:r>
                        <a:rPr lang="en-US" sz="2200">
                          <a:effectLst/>
                        </a:rPr>
                        <a:t>l</a:t>
                      </a:r>
                      <a:r>
                        <a:rPr lang="en-US" sz="2200" baseline="-25000">
                          <a:effectLst/>
                        </a:rPr>
                        <a:t>2</a:t>
                      </a:r>
                      <a:r>
                        <a:rPr lang="en-US" sz="2200">
                          <a:effectLst/>
                          <a:sym typeface="Symbol" panose="05050102010706020507" pitchFamily="18" charset="2"/>
                        </a:rPr>
                        <a:t> </a:t>
                      </a:r>
                      <a:r>
                        <a:rPr lang="en-US" sz="2200">
                          <a:effectLst/>
                        </a:rPr>
                        <a:t>= l</a:t>
                      </a:r>
                      <a:r>
                        <a:rPr lang="en-US" sz="2200" baseline="-25000">
                          <a:effectLst/>
                        </a:rPr>
                        <a:t>2</a:t>
                      </a:r>
                      <a:r>
                        <a:rPr lang="en-US" sz="2200">
                          <a:effectLst/>
                        </a:rPr>
                        <a:t> – l</a:t>
                      </a:r>
                      <a:r>
                        <a:rPr lang="en-US" sz="2200" baseline="-25000">
                          <a:effectLst/>
                        </a:rPr>
                        <a:t>0 </a:t>
                      </a:r>
                      <a:r>
                        <a:rPr lang="en-US" sz="2200">
                          <a:effectLst/>
                        </a:rPr>
                        <a:t>=</a:t>
                      </a:r>
                      <a:r>
                        <a:rPr lang="en-US" sz="2200" baseline="-250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67686464"/>
                  </a:ext>
                </a:extLst>
              </a:tr>
              <a:tr h="429490">
                <a:tc>
                  <a:txBody>
                    <a:bodyPr/>
                    <a:lstStyle/>
                    <a:p>
                      <a:pPr algn="ctr">
                        <a:lnSpc>
                          <a:spcPct val="115000"/>
                        </a:lnSpc>
                        <a:spcAft>
                          <a:spcPts val="0"/>
                        </a:spcAft>
                        <a:tabLst>
                          <a:tab pos="6645910" algn="l"/>
                        </a:tabLst>
                      </a:pPr>
                      <a:r>
                        <a:rPr lang="en-US" sz="2200">
                          <a:effectLst/>
                        </a:rPr>
                        <a:t>3</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m</a:t>
                      </a:r>
                      <a:r>
                        <a:rPr lang="en-US" sz="2200" baseline="-25000">
                          <a:effectLst/>
                        </a:rPr>
                        <a:t>3 </a:t>
                      </a:r>
                      <a:r>
                        <a:rPr lang="en-US" sz="2200">
                          <a:effectLst/>
                        </a:rPr>
                        <a:t>=</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0</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3</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 </a:t>
                      </a:r>
                      <a:r>
                        <a:rPr lang="en-US" sz="2200">
                          <a:effectLst/>
                          <a:sym typeface="Symbol" panose="05050102010706020507" pitchFamily="18" charset="2"/>
                        </a:rPr>
                        <a:t></a:t>
                      </a:r>
                      <a:r>
                        <a:rPr lang="en-US" sz="2200">
                          <a:effectLst/>
                        </a:rPr>
                        <a:t>l</a:t>
                      </a:r>
                      <a:r>
                        <a:rPr lang="en-US" sz="2200" baseline="-25000">
                          <a:effectLst/>
                        </a:rPr>
                        <a:t>3</a:t>
                      </a:r>
                      <a:r>
                        <a:rPr lang="en-US" sz="2200">
                          <a:effectLst/>
                          <a:sym typeface="Symbol" panose="05050102010706020507" pitchFamily="18" charset="2"/>
                        </a:rPr>
                        <a:t> </a:t>
                      </a:r>
                      <a:r>
                        <a:rPr lang="en-US" sz="2200">
                          <a:effectLst/>
                        </a:rPr>
                        <a:t>= l</a:t>
                      </a:r>
                      <a:r>
                        <a:rPr lang="en-US" sz="2200" baseline="-25000">
                          <a:effectLst/>
                        </a:rPr>
                        <a:t>3</a:t>
                      </a:r>
                      <a:r>
                        <a:rPr lang="en-US" sz="2200">
                          <a:effectLst/>
                        </a:rPr>
                        <a:t> – l</a:t>
                      </a:r>
                      <a:r>
                        <a:rPr lang="en-US" sz="2200" baseline="-25000">
                          <a:effectLst/>
                        </a:rPr>
                        <a:t>0 </a:t>
                      </a:r>
                      <a:r>
                        <a:rPr lang="en-US" sz="2200">
                          <a:effectLst/>
                        </a:rPr>
                        <a:t>=</a:t>
                      </a: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838999771"/>
                  </a:ext>
                </a:extLst>
              </a:tr>
            </a:tbl>
          </a:graphicData>
        </a:graphic>
      </p:graphicFrame>
      <p:sp>
        <p:nvSpPr>
          <p:cNvPr id="16" name="Rectangle 15"/>
          <p:cNvSpPr/>
          <p:nvPr/>
        </p:nvSpPr>
        <p:spPr>
          <a:xfrm>
            <a:off x="3127583" y="360463"/>
            <a:ext cx="3172663" cy="461665"/>
          </a:xfrm>
          <a:prstGeom prst="rect">
            <a:avLst/>
          </a:prstGeom>
        </p:spPr>
        <p:txBody>
          <a:bodyPr wrap="none">
            <a:spAutoFit/>
          </a:bodyPr>
          <a:lstStyle/>
          <a:p>
            <a:r>
              <a:rPr lang="en-US" sz="2400" b="1"/>
              <a:t>* </a:t>
            </a:r>
            <a:r>
              <a:rPr lang="en-US" sz="2400" b="1">
                <a:solidFill>
                  <a:schemeClr val="tx1"/>
                </a:solidFill>
              </a:rPr>
              <a:t>Mẫu ghi kết quả đo</a:t>
            </a:r>
          </a:p>
        </p:txBody>
      </p:sp>
    </p:spTree>
    <p:extLst>
      <p:ext uri="{BB962C8B-B14F-4D97-AF65-F5344CB8AC3E}">
        <p14:creationId xmlns:p14="http://schemas.microsoft.com/office/powerpoint/2010/main" val="1365428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Rectangle 2"/>
          <p:cNvSpPr/>
          <p:nvPr/>
        </p:nvSpPr>
        <p:spPr>
          <a:xfrm>
            <a:off x="3188733" y="249002"/>
            <a:ext cx="3478837" cy="461665"/>
          </a:xfrm>
          <a:prstGeom prst="rect">
            <a:avLst/>
          </a:prstGeom>
        </p:spPr>
        <p:txBody>
          <a:bodyPr wrap="none">
            <a:spAutoFit/>
          </a:bodyPr>
          <a:lstStyle/>
          <a:p>
            <a:r>
              <a:rPr lang="en-US" sz="2400" b="1">
                <a:solidFill>
                  <a:schemeClr val="tx1"/>
                </a:solidFill>
                <a:highlight>
                  <a:srgbClr val="FFFFFF"/>
                </a:highlight>
                <a:latin typeface="Arial" panose="020B0604020202020204" pitchFamily="34" charset="0"/>
                <a:ea typeface="A3.NotoSans-San" panose="020B0502040504020204" pitchFamily="34" charset="0"/>
                <a:cs typeface="Arial" panose="020B0604020202020204" pitchFamily="34" charset="0"/>
              </a:rPr>
              <a:t>* Tiến hành thí nghiệm</a:t>
            </a:r>
            <a:endParaRPr lang="en-US" sz="2400" b="1">
              <a:solidFill>
                <a:schemeClr val="tx1"/>
              </a:solidFill>
              <a:latin typeface="Arial" panose="020B0604020202020204" pitchFamily="34" charset="0"/>
              <a:cs typeface="Arial" panose="020B0604020202020204" pitchFamily="34" charset="0"/>
            </a:endParaRPr>
          </a:p>
        </p:txBody>
      </p:sp>
      <p:pic>
        <p:nvPicPr>
          <p:cNvPr id="4" name="Graphic 5">
            <a:extLst>
              <a:ext uri="{FF2B5EF4-FFF2-40B4-BE49-F238E27FC236}">
                <a16:creationId xmlns:a16="http://schemas.microsoft.com/office/drawing/2014/main" id="{0C278755-B198-4F11-A226-314BB0C52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326" y="1835438"/>
            <a:ext cx="1701764" cy="1701764"/>
          </a:xfrm>
          <a:prstGeom prst="rect">
            <a:avLst/>
          </a:prstGeom>
        </p:spPr>
      </p:pic>
      <p:pic>
        <p:nvPicPr>
          <p:cNvPr id="5"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95326" y="3834363"/>
            <a:ext cx="1792521" cy="1036088"/>
          </a:xfrm>
          <a:prstGeom prst="rect">
            <a:avLst/>
          </a:prstGeom>
        </p:spPr>
      </p:pic>
      <p:sp>
        <p:nvSpPr>
          <p:cNvPr id="6" name="Rectangle 5"/>
          <p:cNvSpPr/>
          <p:nvPr/>
        </p:nvSpPr>
        <p:spPr>
          <a:xfrm>
            <a:off x="250402" y="1061117"/>
            <a:ext cx="2682368" cy="549381"/>
          </a:xfrm>
          <a:prstGeom prst="rect">
            <a:avLst/>
          </a:prstGeom>
        </p:spPr>
        <p:txBody>
          <a:bodyPr wrap="square">
            <a:spAutoFit/>
          </a:bodyPr>
          <a:lstStyle/>
          <a:p>
            <a:pPr algn="ctr">
              <a:lnSpc>
                <a:spcPct val="135000"/>
              </a:lnSpc>
            </a:pPr>
            <a:r>
              <a:rPr lang="en-US" sz="2200" b="1">
                <a:solidFill>
                  <a:schemeClr val="accent5">
                    <a:lumMod val="75000"/>
                  </a:schemeClr>
                </a:solidFill>
              </a:rPr>
              <a:t>Làm việc nhóm</a:t>
            </a:r>
          </a:p>
        </p:txBody>
      </p:sp>
      <p:sp>
        <p:nvSpPr>
          <p:cNvPr id="7" name="Rectangle 6"/>
          <p:cNvSpPr/>
          <p:nvPr/>
        </p:nvSpPr>
        <p:spPr>
          <a:xfrm>
            <a:off x="3698790" y="1617136"/>
            <a:ext cx="5124323" cy="2685351"/>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 </a:t>
            </a:r>
          </a:p>
          <a:p>
            <a:pPr marL="342900" indent="-342900" algn="just">
              <a:lnSpc>
                <a:spcPct val="135000"/>
              </a:lnSpc>
              <a:spcBef>
                <a:spcPts val="600"/>
              </a:spcBef>
              <a:spcAft>
                <a:spcPts val="600"/>
              </a:spcAft>
              <a:buFont typeface="Wingdings" panose="05000000000000000000" pitchFamily="2" charset="2"/>
              <a:buChar char="v"/>
            </a:pPr>
            <a:r>
              <a:rPr lang="en-US" sz="2200"/>
              <a:t>Thực hiện </a:t>
            </a:r>
            <a:r>
              <a:rPr lang="en-US" sz="2200">
                <a:latin typeface="Arial" panose="020B0604020202020204" pitchFamily="34" charset="0"/>
                <a:ea typeface="Calibri" panose="020F0502020204030204" pitchFamily="34" charset="0"/>
                <a:cs typeface="Arial" panose="020B0604020202020204" pitchFamily="34" charset="0"/>
              </a:rPr>
              <a:t>thí nghiệm chứng minh độ dãn của lò xo treo thẳng đứng tỉ lệ với khối lượng vật treo.</a:t>
            </a:r>
          </a:p>
          <a:p>
            <a:pPr marL="342900" indent="-342900" algn="just">
              <a:lnSpc>
                <a:spcPct val="135000"/>
              </a:lnSpc>
              <a:spcBef>
                <a:spcPts val="600"/>
              </a:spcBef>
              <a:spcAft>
                <a:spcPts val="600"/>
              </a:spcAft>
              <a:buFont typeface="Wingdings" panose="05000000000000000000" pitchFamily="2" charset="2"/>
              <a:buChar char="v"/>
            </a:pPr>
            <a:r>
              <a:rPr lang="en-US" sz="2200"/>
              <a:t>Báo cáo kết quả thí nghiệm.</a:t>
            </a:r>
            <a:endParaRPr lang="en-US" sz="2200" dirty="0"/>
          </a:p>
        </p:txBody>
      </p:sp>
    </p:spTree>
    <p:extLst>
      <p:ext uri="{BB962C8B-B14F-4D97-AF65-F5344CB8AC3E}">
        <p14:creationId xmlns:p14="http://schemas.microsoft.com/office/powerpoint/2010/main" val="3845653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3" name="TextBox 12">
            <a:extLst>
              <a:ext uri="{FF2B5EF4-FFF2-40B4-BE49-F238E27FC236}">
                <a16:creationId xmlns:a16="http://schemas.microsoft.com/office/drawing/2014/main" id="{32BFD7B4-3A14-4F51-8905-A4FC08221223}"/>
              </a:ext>
            </a:extLst>
          </p:cNvPr>
          <p:cNvSpPr txBox="1"/>
          <p:nvPr/>
        </p:nvSpPr>
        <p:spPr>
          <a:xfrm>
            <a:off x="3043990" y="112697"/>
            <a:ext cx="3735314" cy="677108"/>
          </a:xfrm>
          <a:prstGeom prst="rect">
            <a:avLst/>
          </a:prstGeom>
          <a:noFill/>
        </p:spPr>
        <p:txBody>
          <a:bodyPr wrap="square" rtlCol="0">
            <a:spAutoFit/>
          </a:bodyPr>
          <a:lstStyle/>
          <a:p>
            <a:pPr algn="ctr" defTabSz="685800">
              <a:buClrTx/>
            </a:pPr>
            <a:r>
              <a:rPr lang="en-US" sz="2400" b="1">
                <a:solidFill>
                  <a:schemeClr val="tx1"/>
                </a:solidFill>
              </a:rPr>
              <a:t>* Nhận biết lực đàn hồi</a:t>
            </a:r>
          </a:p>
          <a:p>
            <a:pPr algn="ctr" defTabSz="685800">
              <a:buClrTx/>
            </a:pPr>
            <a:endParaRPr lang="en-US" dirty="0"/>
          </a:p>
        </p:txBody>
      </p:sp>
      <p:pic>
        <p:nvPicPr>
          <p:cNvPr id="6" name="Picture 5"/>
          <p:cNvPicPr>
            <a:picLocks noChangeAspect="1"/>
          </p:cNvPicPr>
          <p:nvPr/>
        </p:nvPicPr>
        <p:blipFill>
          <a:blip r:embed="rId3"/>
          <a:stretch>
            <a:fillRect/>
          </a:stretch>
        </p:blipFill>
        <p:spPr>
          <a:xfrm>
            <a:off x="2629769" y="1091864"/>
            <a:ext cx="4146884" cy="2721393"/>
          </a:xfrm>
          <a:prstGeom prst="rect">
            <a:avLst/>
          </a:prstGeom>
        </p:spPr>
      </p:pic>
      <p:sp>
        <p:nvSpPr>
          <p:cNvPr id="7" name="Rectangle 6"/>
          <p:cNvSpPr/>
          <p:nvPr/>
        </p:nvSpPr>
        <p:spPr>
          <a:xfrm>
            <a:off x="2629769" y="4409234"/>
            <a:ext cx="3796232" cy="461217"/>
          </a:xfrm>
          <a:prstGeom prst="rect">
            <a:avLst/>
          </a:prstGeom>
        </p:spPr>
        <p:txBody>
          <a:bodyPr wrap="none">
            <a:spAutoFit/>
          </a:bodyPr>
          <a:lstStyle/>
          <a:p>
            <a:pPr algn="just">
              <a:lnSpc>
                <a:spcPct val="120000"/>
              </a:lnSpc>
            </a:pPr>
            <a:r>
              <a:rPr lang="en-US" sz="2200"/>
              <a:t>Nêu nhận xét về lực đàn hồi.</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3088757" y="127937"/>
            <a:ext cx="4731769" cy="48314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b="1">
                <a:solidFill>
                  <a:srgbClr val="FF0000"/>
                </a:solidFill>
                <a:latin typeface="Arial" panose="020B0604020202020204" pitchFamily="34" charset="0"/>
                <a:cs typeface="Arial" panose="020B0604020202020204" pitchFamily="34" charset="0"/>
              </a:rPr>
              <a:t>LUYỆN TẬP – VẬN DỤNG</a:t>
            </a:r>
            <a:endParaRPr sz="2800" b="1">
              <a:solidFill>
                <a:srgbClr val="FF0000"/>
              </a:solidFill>
              <a:latin typeface="Arial" panose="020B0604020202020204" pitchFamily="34" charset="0"/>
              <a:cs typeface="Arial" panose="020B0604020202020204" pitchFamily="34" charset="0"/>
            </a:endParaRPr>
          </a:p>
        </p:txBody>
      </p:sp>
      <p:sp>
        <p:nvSpPr>
          <p:cNvPr id="163" name="Google Shape;163;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64" name="Google Shape;164;p19"/>
          <p:cNvGrpSpPr/>
          <p:nvPr/>
        </p:nvGrpSpPr>
        <p:grpSpPr>
          <a:xfrm>
            <a:off x="319180" y="127937"/>
            <a:ext cx="367686" cy="599441"/>
            <a:chOff x="6730350" y="2315900"/>
            <a:chExt cx="257700" cy="420100"/>
          </a:xfrm>
        </p:grpSpPr>
        <p:sp>
          <p:nvSpPr>
            <p:cNvPr id="165" name="Google Shape;165;p1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6" name="Google Shape;166;p1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7" name="Google Shape;167;p1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8" name="Google Shape;168;p1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9" name="Google Shape;169;p1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19"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05227" y="3887036"/>
            <a:ext cx="1792521" cy="1036088"/>
          </a:xfrm>
          <a:prstGeom prst="rect">
            <a:avLst/>
          </a:prstGeom>
        </p:spPr>
      </p:pic>
      <p:sp>
        <p:nvSpPr>
          <p:cNvPr id="20" name="Rectangle 19"/>
          <p:cNvSpPr/>
          <p:nvPr/>
        </p:nvSpPr>
        <p:spPr>
          <a:xfrm>
            <a:off x="686866" y="1268858"/>
            <a:ext cx="2682368" cy="549381"/>
          </a:xfrm>
          <a:prstGeom prst="rect">
            <a:avLst/>
          </a:prstGeom>
        </p:spPr>
        <p:txBody>
          <a:bodyPr wrap="square">
            <a:spAutoFit/>
          </a:bodyPr>
          <a:lstStyle/>
          <a:p>
            <a:pPr algn="ctr">
              <a:lnSpc>
                <a:spcPct val="135000"/>
              </a:lnSpc>
            </a:pPr>
            <a:r>
              <a:rPr lang="en-US" sz="2200" b="1">
                <a:solidFill>
                  <a:schemeClr val="accent5">
                    <a:lumMod val="75000"/>
                  </a:schemeClr>
                </a:solidFill>
              </a:rPr>
              <a:t>Làm việc cá nhân</a:t>
            </a:r>
          </a:p>
        </p:txBody>
      </p:sp>
      <p:sp>
        <p:nvSpPr>
          <p:cNvPr id="21" name="Rectangle 20"/>
          <p:cNvSpPr/>
          <p:nvPr/>
        </p:nvSpPr>
        <p:spPr>
          <a:xfrm>
            <a:off x="4117519" y="2511620"/>
            <a:ext cx="5124323" cy="1160318"/>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 </a:t>
            </a:r>
          </a:p>
          <a:p>
            <a:pPr marL="342900" indent="-342900" algn="just">
              <a:lnSpc>
                <a:spcPct val="135000"/>
              </a:lnSpc>
              <a:spcBef>
                <a:spcPts val="600"/>
              </a:spcBef>
              <a:spcAft>
                <a:spcPts val="600"/>
              </a:spcAft>
              <a:buFont typeface="Wingdings" panose="05000000000000000000" pitchFamily="2" charset="2"/>
              <a:buChar char="v"/>
            </a:pPr>
            <a:r>
              <a:rPr lang="en-US" sz="2200"/>
              <a:t>Trả lời C1, C2 trong SGK.</a:t>
            </a:r>
          </a:p>
        </p:txBody>
      </p:sp>
      <p:pic>
        <p:nvPicPr>
          <p:cNvPr id="22" name="Graphic 8">
            <a:extLst>
              <a:ext uri="{FF2B5EF4-FFF2-40B4-BE49-F238E27FC236}">
                <a16:creationId xmlns:a16="http://schemas.microsoft.com/office/drawing/2014/main" id="{96A0E7E3-845D-4751-854C-80431DBDF2C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63684" y="2033337"/>
            <a:ext cx="1638601" cy="1638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0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9"/>
                                        </p:tgtEl>
                                      </p:cBhvr>
                                    </p:cmd>
                                  </p:childTnLst>
                                </p:cTn>
                              </p:par>
                            </p:childTnLst>
                          </p:cTn>
                        </p:par>
                      </p:childTnLst>
                    </p:cTn>
                  </p:par>
                </p:childTnLst>
              </p:cTn>
              <p:nextCondLst>
                <p:cond evt="onClick" delay="0">
                  <p:tgtEl>
                    <p:spTgt spid="19"/>
                  </p:tgtEl>
                </p:cond>
              </p:nextCondLst>
            </p:seq>
            <p:video>
              <p:cMediaNode vol="80000">
                <p:cTn id="12" fill="hold" display="0">
                  <p:stCondLst>
                    <p:cond delay="indefinite"/>
                  </p:stCondLst>
                </p:cTn>
                <p:tgtEl>
                  <p:spTgt spid="1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aphicFrame>
        <p:nvGraphicFramePr>
          <p:cNvPr id="8" name="Table 7"/>
          <p:cNvGraphicFramePr>
            <a:graphicFrameLocks noGrp="1"/>
          </p:cNvGraphicFramePr>
          <p:nvPr>
            <p:extLst>
              <p:ext uri="{D42A27DB-BD31-4B8C-83A1-F6EECF244321}">
                <p14:modId xmlns:p14="http://schemas.microsoft.com/office/powerpoint/2010/main" val="4113240535"/>
              </p:ext>
            </p:extLst>
          </p:nvPr>
        </p:nvGraphicFramePr>
        <p:xfrm>
          <a:off x="1601757" y="3199890"/>
          <a:ext cx="6065528" cy="1041004"/>
        </p:xfrm>
        <a:graphic>
          <a:graphicData uri="http://schemas.openxmlformats.org/drawingml/2006/table">
            <a:tbl>
              <a:tblPr firstRow="1" firstCol="1" bandRow="1">
                <a:tableStyleId>{00A15C55-8517-42AA-B614-E9B94910E393}</a:tableStyleId>
              </a:tblPr>
              <a:tblGrid>
                <a:gridCol w="865374">
                  <a:extLst>
                    <a:ext uri="{9D8B030D-6E8A-4147-A177-3AD203B41FA5}">
                      <a16:colId xmlns:a16="http://schemas.microsoft.com/office/drawing/2014/main" val="454628008"/>
                    </a:ext>
                  </a:extLst>
                </a:gridCol>
                <a:gridCol w="865374">
                  <a:extLst>
                    <a:ext uri="{9D8B030D-6E8A-4147-A177-3AD203B41FA5}">
                      <a16:colId xmlns:a16="http://schemas.microsoft.com/office/drawing/2014/main" val="1782445885"/>
                    </a:ext>
                  </a:extLst>
                </a:gridCol>
                <a:gridCol w="866956">
                  <a:extLst>
                    <a:ext uri="{9D8B030D-6E8A-4147-A177-3AD203B41FA5}">
                      <a16:colId xmlns:a16="http://schemas.microsoft.com/office/drawing/2014/main" val="4138862670"/>
                    </a:ext>
                  </a:extLst>
                </a:gridCol>
                <a:gridCol w="866956">
                  <a:extLst>
                    <a:ext uri="{9D8B030D-6E8A-4147-A177-3AD203B41FA5}">
                      <a16:colId xmlns:a16="http://schemas.microsoft.com/office/drawing/2014/main" val="1628068595"/>
                    </a:ext>
                  </a:extLst>
                </a:gridCol>
                <a:gridCol w="866956">
                  <a:extLst>
                    <a:ext uri="{9D8B030D-6E8A-4147-A177-3AD203B41FA5}">
                      <a16:colId xmlns:a16="http://schemas.microsoft.com/office/drawing/2014/main" val="2157696152"/>
                    </a:ext>
                  </a:extLst>
                </a:gridCol>
                <a:gridCol w="866956">
                  <a:extLst>
                    <a:ext uri="{9D8B030D-6E8A-4147-A177-3AD203B41FA5}">
                      <a16:colId xmlns:a16="http://schemas.microsoft.com/office/drawing/2014/main" val="1277794344"/>
                    </a:ext>
                  </a:extLst>
                </a:gridCol>
                <a:gridCol w="866956">
                  <a:extLst>
                    <a:ext uri="{9D8B030D-6E8A-4147-A177-3AD203B41FA5}">
                      <a16:colId xmlns:a16="http://schemas.microsoft.com/office/drawing/2014/main" val="2397759188"/>
                    </a:ext>
                  </a:extLst>
                </a:gridCol>
              </a:tblGrid>
              <a:tr h="280152">
                <a:tc>
                  <a:txBody>
                    <a:bodyPr/>
                    <a:lstStyle/>
                    <a:p>
                      <a:pPr algn="ctr">
                        <a:lnSpc>
                          <a:spcPct val="150000"/>
                        </a:lnSpc>
                        <a:spcBef>
                          <a:spcPts val="600"/>
                        </a:spcBef>
                        <a:spcAft>
                          <a:spcPts val="600"/>
                        </a:spcAft>
                      </a:pPr>
                      <a:r>
                        <a:rPr lang="vi-VN" sz="2200">
                          <a:effectLst/>
                        </a:rPr>
                        <a:t>m</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10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30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40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50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60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662825"/>
                  </a:ext>
                </a:extLst>
              </a:tr>
              <a:tr h="598663">
                <a:tc>
                  <a:txBody>
                    <a:bodyPr/>
                    <a:lstStyle/>
                    <a:p>
                      <a:pPr algn="ctr">
                        <a:lnSpc>
                          <a:spcPct val="150000"/>
                        </a:lnSpc>
                        <a:spcBef>
                          <a:spcPts val="600"/>
                        </a:spcBef>
                        <a:spcAft>
                          <a:spcPts val="600"/>
                        </a:spcAft>
                      </a:pPr>
                      <a:r>
                        <a:rPr lang="vi-VN" sz="2200">
                          <a:effectLst/>
                        </a:rPr>
                        <a:t>l</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25,5</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26</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26.5</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27</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27.5</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28</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5809176"/>
                  </a:ext>
                </a:extLst>
              </a:tr>
            </a:tbl>
          </a:graphicData>
        </a:graphic>
      </p:graphicFrame>
      <p:sp>
        <p:nvSpPr>
          <p:cNvPr id="9" name="Rectangle 1"/>
          <p:cNvSpPr>
            <a:spLocks noChangeArrowheads="1"/>
          </p:cNvSpPr>
          <p:nvPr/>
        </p:nvSpPr>
        <p:spPr bwMode="auto">
          <a:xfrm>
            <a:off x="1321858" y="974430"/>
            <a:ext cx="7082526" cy="146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35000"/>
              </a:lnSpc>
              <a:spcBef>
                <a:spcPct val="0"/>
              </a:spcBef>
              <a:spcAft>
                <a:spcPct val="0"/>
              </a:spcAft>
              <a:buClrTx/>
              <a:buSzTx/>
              <a:buFontTx/>
              <a:buNone/>
              <a:tabLst/>
            </a:pPr>
            <a:r>
              <a:rPr kumimoji="0" lang="en-GB" altLang="en-US" sz="22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Câu</a:t>
            </a:r>
            <a:r>
              <a:rPr kumimoji="0" lang="en-GB" altLang="en-US" sz="2200" b="1" i="0" u="none" strike="noStrike" cap="none" normalizeH="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a:t>
            </a:r>
            <a:r>
              <a:rPr kumimoji="0" lang="vi-VN" altLang="en-US" sz="2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 lò xo treo thẳng đứng có chiều dài ban đầu l</a:t>
            </a:r>
            <a:r>
              <a:rPr kumimoji="0" lang="vi-VN" altLang="en-US" sz="2200" b="0" i="0" u="none" strike="noStrike" cap="none" normalizeH="0" baseline="-3000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r>
              <a:rPr kumimoji="0" lang="vi-VN" altLang="en-US" sz="2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GB" altLang="en-US" sz="2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vi-VN" altLang="en-US" sz="2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 cm Chiều dài l của lò xo khi bị kéo giãn bởi các vật treo có khối lượng m khác nhau được cho kết quả:</a:t>
            </a:r>
            <a:endParaRPr kumimoji="0" lang="vi-VN" altLang="en-US" sz="2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7843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8" name="Rectangle 7"/>
          <p:cNvSpPr/>
          <p:nvPr/>
        </p:nvSpPr>
        <p:spPr>
          <a:xfrm>
            <a:off x="986589" y="1313768"/>
            <a:ext cx="7526080"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Bef>
                <a:spcPts val="600"/>
              </a:spcBef>
              <a:spcAft>
                <a:spcPts val="600"/>
              </a:spcAft>
            </a:pPr>
            <a:r>
              <a:rPr lang="en-GB" sz="2400" b="1">
                <a:latin typeface="Arial" panose="020B0604020202020204" pitchFamily="34" charset="0"/>
                <a:ea typeface="Calibri" panose="020F0502020204030204" pitchFamily="34" charset="0"/>
                <a:cs typeface="Arial" panose="020B0604020202020204" pitchFamily="34" charset="0"/>
              </a:rPr>
              <a:t>Câu 2: </a:t>
            </a:r>
            <a:r>
              <a:rPr lang="vi-VN" sz="2400">
                <a:latin typeface="Arial" panose="020B0604020202020204" pitchFamily="34" charset="0"/>
                <a:ea typeface="Calibri" panose="020F0502020204030204" pitchFamily="34" charset="0"/>
                <a:cs typeface="Arial" panose="020B0604020202020204" pitchFamily="34" charset="0"/>
              </a:rPr>
              <a:t>Khi đặt vật lên đĩa cân thì vật đẩy đĩa cân xuống làm kéo dãn lò xo của cân. Lò xo bị kéo dãn làm quay kim. Độ dãn của lò xo càng lớn thì kim quay càng nhiều. Do đó dựa vào độ quay của kim có thể biết khối lượng của vật</a:t>
            </a:r>
            <a:r>
              <a:rPr lang="en-GB" sz="2400">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9118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4" name="TextBox 3"/>
          <p:cNvSpPr txBox="1"/>
          <p:nvPr/>
        </p:nvSpPr>
        <p:spPr>
          <a:xfrm>
            <a:off x="1155033" y="721895"/>
            <a:ext cx="2298031" cy="523220"/>
          </a:xfrm>
          <a:prstGeom prst="rect">
            <a:avLst/>
          </a:prstGeom>
          <a:noFill/>
        </p:spPr>
        <p:txBody>
          <a:bodyPr wrap="square" rtlCol="0">
            <a:spAutoFit/>
          </a:bodyPr>
          <a:lstStyle/>
          <a:p>
            <a:r>
              <a:rPr lang="en-GB" sz="2800" b="1">
                <a:solidFill>
                  <a:schemeClr val="bg1"/>
                </a:solidFill>
              </a:rPr>
              <a:t>Ghi nhớ</a:t>
            </a:r>
            <a:endParaRPr lang="en-US" sz="2800" b="1">
              <a:solidFill>
                <a:schemeClr val="bg1"/>
              </a:solidFill>
            </a:endParaRPr>
          </a:p>
        </p:txBody>
      </p:sp>
      <p:sp>
        <p:nvSpPr>
          <p:cNvPr id="41" name="TextBox 40"/>
          <p:cNvSpPr txBox="1"/>
          <p:nvPr/>
        </p:nvSpPr>
        <p:spPr>
          <a:xfrm>
            <a:off x="1335507" y="1644315"/>
            <a:ext cx="6912141" cy="273921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lnSpc>
                <a:spcPct val="135000"/>
              </a:lnSpc>
              <a:spcBef>
                <a:spcPts val="600"/>
              </a:spcBef>
              <a:spcAft>
                <a:spcPts val="600"/>
              </a:spcAft>
              <a:buFont typeface="Wingdings" panose="05000000000000000000" pitchFamily="2" charset="2"/>
              <a:buChar char="q"/>
            </a:pPr>
            <a:r>
              <a:rPr lang="en-GB" sz="2400"/>
              <a:t>Khi có lực tác dụng lên lò xo thì lò xo biến dạng. Khi lực thôi tác dụng lên lò xo thì lò xo về hình dạng ban đầu.</a:t>
            </a:r>
          </a:p>
          <a:p>
            <a:pPr marL="342900" indent="-342900" algn="just">
              <a:lnSpc>
                <a:spcPct val="135000"/>
              </a:lnSpc>
              <a:spcBef>
                <a:spcPts val="600"/>
              </a:spcBef>
              <a:spcAft>
                <a:spcPts val="600"/>
              </a:spcAft>
              <a:buFont typeface="Wingdings" panose="05000000000000000000" pitchFamily="2" charset="2"/>
              <a:buChar char="q"/>
            </a:pPr>
            <a:r>
              <a:rPr lang="en-GB" sz="2400"/>
              <a:t>Độ dãn của lò xo treo thẳng đứng tỉ lệ với khối lượng vật treo.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96743E1-2DFC-4963-A6A7-EC3DF8425E5B}"/>
              </a:ext>
            </a:extLst>
          </p:cNvPr>
          <p:cNvSpPr txBox="1">
            <a:spLocks/>
          </p:cNvSpPr>
          <p:nvPr/>
        </p:nvSpPr>
        <p:spPr>
          <a:xfrm>
            <a:off x="2904048" y="1177810"/>
            <a:ext cx="5885894" cy="346637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US" b="1" dirty="0">
                <a:solidFill>
                  <a:schemeClr val="accent5">
                    <a:lumMod val="75000"/>
                  </a:schemeClr>
                </a:solidFill>
                <a:latin typeface="Arial" panose="020B0604020202020204" pitchFamily="34" charset="0"/>
                <a:cs typeface="Arial" panose="020B0604020202020204" pitchFamily="34" charset="0"/>
              </a:rPr>
              <a:t>1. </a:t>
            </a:r>
            <a:r>
              <a:rPr lang="en-US" b="1" dirty="0" err="1">
                <a:solidFill>
                  <a:schemeClr val="accent5">
                    <a:lumMod val="75000"/>
                  </a:schemeClr>
                </a:solidFill>
                <a:latin typeface="Arial" panose="020B0604020202020204" pitchFamily="34" charset="0"/>
                <a:cs typeface="Arial" panose="020B0604020202020204" pitchFamily="34" charset="0"/>
              </a:rPr>
              <a:t>Nhiệm</a:t>
            </a:r>
            <a:r>
              <a:rPr lang="en-US" b="1" dirty="0">
                <a:solidFill>
                  <a:schemeClr val="accent5">
                    <a:lumMod val="75000"/>
                  </a:schemeClr>
                </a:solidFill>
                <a:latin typeface="Arial" panose="020B0604020202020204" pitchFamily="34" charset="0"/>
                <a:cs typeface="Arial" panose="020B0604020202020204" pitchFamily="34" charset="0"/>
              </a:rPr>
              <a:t> </a:t>
            </a:r>
            <a:r>
              <a:rPr lang="en-US" b="1" dirty="0" err="1">
                <a:solidFill>
                  <a:schemeClr val="accent5">
                    <a:lumMod val="75000"/>
                  </a:schemeClr>
                </a:solidFill>
                <a:latin typeface="Arial" panose="020B0604020202020204" pitchFamily="34" charset="0"/>
                <a:cs typeface="Arial" panose="020B0604020202020204" pitchFamily="34" charset="0"/>
              </a:rPr>
              <a:t>vụ</a:t>
            </a:r>
            <a:r>
              <a:rPr lang="en-US" b="1" dirty="0">
                <a:solidFill>
                  <a:schemeClr val="accent5">
                    <a:lumMod val="75000"/>
                  </a:schemeClr>
                </a:solidFill>
                <a:latin typeface="Arial" panose="020B0604020202020204" pitchFamily="34" charset="0"/>
                <a:cs typeface="Arial" panose="020B0604020202020204" pitchFamily="34" charset="0"/>
              </a:rPr>
              <a:t>: </a:t>
            </a:r>
          </a:p>
          <a:p>
            <a:pPr marL="0" indent="0" algn="just">
              <a:lnSpc>
                <a:spcPct val="145000"/>
              </a:lnSpc>
              <a:spcBef>
                <a:spcPts val="600"/>
              </a:spcBef>
              <a:spcAft>
                <a:spcPts val="600"/>
              </a:spcAft>
            </a:pP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CHẾ TẠO CÂN LÒ XO.</a:t>
            </a:r>
          </a:p>
          <a:p>
            <a:pPr marL="0" indent="0" algn="just">
              <a:lnSpc>
                <a:spcPct val="145000"/>
              </a:lnSpc>
              <a:spcBef>
                <a:spcPts val="600"/>
              </a:spcBef>
              <a:spcAft>
                <a:spcPts val="600"/>
              </a:spcAft>
            </a:pPr>
            <a:r>
              <a:rPr lang="en-US" b="1" dirty="0">
                <a:solidFill>
                  <a:schemeClr val="accent5">
                    <a:lumMod val="75000"/>
                  </a:schemeClr>
                </a:solidFill>
                <a:latin typeface="Arial" panose="020B0604020202020204" pitchFamily="34" charset="0"/>
                <a:cs typeface="Arial" panose="020B0604020202020204" pitchFamily="34" charset="0"/>
              </a:rPr>
              <a:t>2. Link </a:t>
            </a:r>
            <a:r>
              <a:rPr lang="en-US" b="1" dirty="0" err="1">
                <a:solidFill>
                  <a:schemeClr val="accent5">
                    <a:lumMod val="75000"/>
                  </a:schemeClr>
                </a:solidFill>
                <a:latin typeface="Arial" panose="020B0604020202020204" pitchFamily="34" charset="0"/>
                <a:cs typeface="Arial" panose="020B0604020202020204" pitchFamily="34" charset="0"/>
              </a:rPr>
              <a:t>tham</a:t>
            </a:r>
            <a:r>
              <a:rPr lang="en-US" b="1" dirty="0">
                <a:solidFill>
                  <a:schemeClr val="accent5">
                    <a:lumMod val="75000"/>
                  </a:schemeClr>
                </a:solidFill>
                <a:latin typeface="Arial" panose="020B0604020202020204" pitchFamily="34" charset="0"/>
                <a:cs typeface="Arial" panose="020B0604020202020204" pitchFamily="34" charset="0"/>
              </a:rPr>
              <a:t> </a:t>
            </a:r>
            <a:r>
              <a:rPr lang="en-US" b="1" dirty="0" err="1">
                <a:solidFill>
                  <a:schemeClr val="accent5">
                    <a:lumMod val="75000"/>
                  </a:schemeClr>
                </a:solidFill>
                <a:latin typeface="Arial" panose="020B0604020202020204" pitchFamily="34" charset="0"/>
                <a:cs typeface="Arial" panose="020B0604020202020204" pitchFamily="34" charset="0"/>
              </a:rPr>
              <a:t>khảo</a:t>
            </a:r>
            <a:r>
              <a:rPr lang="en-US" b="1" dirty="0">
                <a:solidFill>
                  <a:schemeClr val="accent5">
                    <a:lumMod val="75000"/>
                  </a:schemeClr>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32BFD7B4-3A14-4F51-8905-A4FC08221223}"/>
              </a:ext>
            </a:extLst>
          </p:cNvPr>
          <p:cNvSpPr txBox="1"/>
          <p:nvPr/>
        </p:nvSpPr>
        <p:spPr>
          <a:xfrm>
            <a:off x="0" y="100606"/>
            <a:ext cx="9144000" cy="507831"/>
          </a:xfrm>
          <a:prstGeom prst="rect">
            <a:avLst/>
          </a:prstGeom>
          <a:noFill/>
        </p:spPr>
        <p:txBody>
          <a:bodyPr wrap="square" rtlCol="0">
            <a:spAutoFit/>
          </a:bodyPr>
          <a:lstStyle/>
          <a:p>
            <a:pPr algn="ctr" defTabSz="685800">
              <a:buClrTx/>
            </a:pPr>
            <a:r>
              <a:rPr lang="en-US" sz="2700" b="1" kern="1200">
                <a:solidFill>
                  <a:srgbClr val="FF0000"/>
                </a:solidFill>
                <a:latin typeface="Arial" panose="020B0604020202020204" pitchFamily="34" charset="0"/>
                <a:ea typeface="+mn-ea"/>
                <a:cs typeface="Arial" panose="020B0604020202020204" pitchFamily="34" charset="0"/>
              </a:rPr>
              <a:t>NHIỆM VỤ VỀ NHÀ</a:t>
            </a:r>
          </a:p>
        </p:txBody>
      </p:sp>
      <p:pic>
        <p:nvPicPr>
          <p:cNvPr id="6" name="Graphic 7">
            <a:extLst>
              <a:ext uri="{FF2B5EF4-FFF2-40B4-BE49-F238E27FC236}">
                <a16:creationId xmlns:a16="http://schemas.microsoft.com/office/drawing/2014/main" id="{C03D23B8-42A7-4DE8-AFA6-A3C0D0B8B97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318" y="1780674"/>
            <a:ext cx="1994992" cy="1994992"/>
          </a:xfrm>
          <a:prstGeom prst="rect">
            <a:avLst/>
          </a:prstGeom>
        </p:spPr>
      </p:pic>
    </p:spTree>
    <p:extLst>
      <p:ext uri="{BB962C8B-B14F-4D97-AF65-F5344CB8AC3E}">
        <p14:creationId xmlns:p14="http://schemas.microsoft.com/office/powerpoint/2010/main" val="346241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13" name="Google Shape;313;p27"/>
          <p:cNvGrpSpPr/>
          <p:nvPr/>
        </p:nvGrpSpPr>
        <p:grpSpPr>
          <a:xfrm>
            <a:off x="259022" y="538300"/>
            <a:ext cx="367686" cy="599441"/>
            <a:chOff x="6730350" y="2315900"/>
            <a:chExt cx="257700" cy="420100"/>
          </a:xfrm>
        </p:grpSpPr>
        <p:sp>
          <p:nvSpPr>
            <p:cNvPr id="314" name="Google Shape;314;p2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5" name="Google Shape;315;p2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6" name="Google Shape;316;p2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7" name="Google Shape;317;p2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8" name="Google Shape;318;p2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3" name="Picture 2"/>
          <p:cNvPicPr>
            <a:picLocks noChangeAspect="1"/>
          </p:cNvPicPr>
          <p:nvPr/>
        </p:nvPicPr>
        <p:blipFill>
          <a:blip r:embed="rId3"/>
          <a:stretch>
            <a:fillRect/>
          </a:stretch>
        </p:blipFill>
        <p:spPr>
          <a:xfrm>
            <a:off x="933473" y="1892933"/>
            <a:ext cx="7006195" cy="2616095"/>
          </a:xfrm>
          <a:prstGeom prst="rect">
            <a:avLst/>
          </a:prstGeom>
        </p:spPr>
      </p:pic>
      <p:sp>
        <p:nvSpPr>
          <p:cNvPr id="6" name="Rectangle 5"/>
          <p:cNvSpPr/>
          <p:nvPr/>
        </p:nvSpPr>
        <p:spPr>
          <a:xfrm>
            <a:off x="1628076" y="726997"/>
            <a:ext cx="6055113" cy="537391"/>
          </a:xfrm>
          <a:prstGeom prst="rect">
            <a:avLst/>
          </a:prstGeom>
        </p:spPr>
        <p:txBody>
          <a:bodyPr wrap="square">
            <a:spAutoFit/>
          </a:bodyPr>
          <a:lstStyle/>
          <a:p>
            <a:pPr algn="ctr">
              <a:lnSpc>
                <a:spcPct val="150000"/>
              </a:lnSpc>
              <a:spcBef>
                <a:spcPts val="600"/>
              </a:spcBef>
              <a:spcAft>
                <a:spcPts val="600"/>
              </a:spcAft>
            </a:pPr>
            <a:r>
              <a:rPr lang="en-GB" sz="2200" b="1">
                <a:solidFill>
                  <a:schemeClr val="tx1"/>
                </a:solidFill>
                <a:latin typeface="Arial" panose="020B0604020202020204" pitchFamily="34" charset="0"/>
                <a:ea typeface="Calibri" panose="020F0502020204030204" pitchFamily="34" charset="0"/>
                <a:cs typeface="Arial" panose="020B0604020202020204" pitchFamily="34" charset="0"/>
              </a:rPr>
              <a:t>Tìm thêm các ví dụ khác trong đời sống</a:t>
            </a:r>
            <a:endParaRPr lang="en-US" sz="2200" b="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3"/>
        <p:cNvGrpSpPr/>
        <p:nvPr/>
      </p:nvGrpSpPr>
      <p:grpSpPr>
        <a:xfrm>
          <a:off x="0" y="0"/>
          <a:ext cx="0" cy="0"/>
          <a:chOff x="0" y="0"/>
          <a:chExt cx="0" cy="0"/>
        </a:xfrm>
      </p:grpSpPr>
      <p:sp>
        <p:nvSpPr>
          <p:cNvPr id="266" name="Google Shape;266;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TextBox 1"/>
          <p:cNvSpPr txBox="1"/>
          <p:nvPr/>
        </p:nvSpPr>
        <p:spPr>
          <a:xfrm>
            <a:off x="1684421" y="1419727"/>
            <a:ext cx="5715000" cy="2056076"/>
          </a:xfrm>
          <a:prstGeom prst="rect">
            <a:avLst/>
          </a:prstGeom>
          <a:noFill/>
        </p:spPr>
        <p:txBody>
          <a:bodyPr wrap="square" rtlCol="0">
            <a:spAutoFit/>
            <a:scene3d>
              <a:camera prst="orthographicFront"/>
              <a:lightRig rig="threePt" dir="t"/>
            </a:scene3d>
            <a:sp3d extrusionH="57150">
              <a:bevelT w="38100" h="38100" prst="convex"/>
            </a:sp3d>
          </a:bodyPr>
          <a:lstStyle/>
          <a:p>
            <a:pPr algn="ctr">
              <a:lnSpc>
                <a:spcPct val="135000"/>
              </a:lnSpc>
            </a:pPr>
            <a:r>
              <a:rPr lang="en-GB" sz="5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rPr>
              <a:t>CẢM ƠN CÁC EM ĐÃ LẮNG NGHE!</a:t>
            </a:r>
            <a:endParaRPr lang="en-US" sz="5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 name="TextBox 6">
            <a:extLst>
              <a:ext uri="{FF2B5EF4-FFF2-40B4-BE49-F238E27FC236}">
                <a16:creationId xmlns:a16="http://schemas.microsoft.com/office/drawing/2014/main" id="{32BFD7B4-3A14-4F51-8905-A4FC08221223}"/>
              </a:ext>
            </a:extLst>
          </p:cNvPr>
          <p:cNvSpPr txBox="1"/>
          <p:nvPr/>
        </p:nvSpPr>
        <p:spPr>
          <a:xfrm>
            <a:off x="0" y="424676"/>
            <a:ext cx="8322527" cy="523220"/>
          </a:xfrm>
          <a:prstGeom prst="rect">
            <a:avLst/>
          </a:prstGeom>
          <a:noFill/>
        </p:spPr>
        <p:txBody>
          <a:bodyPr wrap="square" rtlCol="0">
            <a:spAutoFit/>
          </a:bodyPr>
          <a:lstStyle/>
          <a:p>
            <a:pPr algn="ctr" defTabSz="685800">
              <a:buClrTx/>
            </a:pPr>
            <a:r>
              <a:rPr lang="en-GB" sz="2800" b="1" kern="1200" dirty="0">
                <a:solidFill>
                  <a:srgbClr val="FF0000"/>
                </a:solidFill>
                <a:latin typeface="Arial" panose="020B0604020202020204" pitchFamily="34" charset="0"/>
                <a:ea typeface="+mn-ea"/>
                <a:cs typeface="Arial" panose="020B0604020202020204" pitchFamily="34" charset="0"/>
              </a:rPr>
              <a:t>I. HIỆN TƯỢNG BIẾN DẠNG CỦA LÒ XO</a:t>
            </a:r>
            <a:endParaRPr lang="en-US" sz="2800" b="1" kern="1200" dirty="0">
              <a:solidFill>
                <a:srgbClr val="FF0000"/>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395" y="1609663"/>
            <a:ext cx="4755251" cy="28358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7" name="Content Placeholder 2">
            <a:extLst>
              <a:ext uri="{FF2B5EF4-FFF2-40B4-BE49-F238E27FC236}">
                <a16:creationId xmlns:a16="http://schemas.microsoft.com/office/drawing/2014/main" id="{796743E1-2DFC-4963-A6A7-EC3DF8425E5B}"/>
              </a:ext>
            </a:extLst>
          </p:cNvPr>
          <p:cNvSpPr txBox="1">
            <a:spLocks/>
          </p:cNvSpPr>
          <p:nvPr/>
        </p:nvSpPr>
        <p:spPr>
          <a:xfrm>
            <a:off x="3047368" y="758312"/>
            <a:ext cx="5631366" cy="3781525"/>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55563" indent="0" algn="just">
              <a:lnSpc>
                <a:spcPct val="135000"/>
              </a:lnSpc>
              <a:spcBef>
                <a:spcPts val="600"/>
              </a:spcBef>
              <a:spcAft>
                <a:spcPts val="600"/>
              </a:spcAft>
              <a:buNone/>
              <a:tabLst>
                <a:tab pos="5721350" algn="l"/>
              </a:tabLst>
            </a:pPr>
            <a:r>
              <a:rPr lang="en-US" sz="2200" b="1">
                <a:solidFill>
                  <a:schemeClr val="accent5">
                    <a:lumMod val="75000"/>
                  </a:schemeClr>
                </a:solidFill>
                <a:latin typeface="Arial" panose="020B0604020202020204" pitchFamily="34" charset="0"/>
                <a:cs typeface="Arial" panose="020B0604020202020204" pitchFamily="34" charset="0"/>
              </a:rPr>
              <a:t>Nhiệm vụ: </a:t>
            </a:r>
            <a:r>
              <a:rPr lang="en-US" sz="2200">
                <a:solidFill>
                  <a:srgbClr val="002060"/>
                </a:solidFill>
                <a:latin typeface="Arial" panose="020B0604020202020204" pitchFamily="34" charset="0"/>
                <a:cs typeface="Arial" panose="020B0604020202020204" pitchFamily="34" charset="0"/>
              </a:rPr>
              <a:t>Trả lời các câu hỏi sau</a:t>
            </a:r>
          </a:p>
          <a:p>
            <a:pPr marL="55563" indent="0" algn="just">
              <a:lnSpc>
                <a:spcPct val="135000"/>
              </a:lnSpc>
              <a:spcBef>
                <a:spcPts val="600"/>
              </a:spcBef>
              <a:spcAft>
                <a:spcPts val="600"/>
              </a:spcAft>
              <a:buFont typeface="Barlow Light"/>
              <a:buNone/>
              <a:tabLst>
                <a:tab pos="5721350" algn="l"/>
              </a:tabLst>
            </a:pPr>
            <a:r>
              <a:rPr lang="en-US" sz="2200" b="1">
                <a:solidFill>
                  <a:srgbClr val="002060"/>
                </a:solidFill>
                <a:latin typeface="Arial" panose="020B0604020202020204" pitchFamily="34" charset="0"/>
                <a:cs typeface="Arial" panose="020B0604020202020204" pitchFamily="34" charset="0"/>
              </a:rPr>
              <a:t>1. </a:t>
            </a:r>
            <a:r>
              <a:rPr lang="vi-VN" sz="2200">
                <a:solidFill>
                  <a:srgbClr val="002060"/>
                </a:solidFill>
                <a:latin typeface="Arial" panose="020B0604020202020204" pitchFamily="34" charset="0"/>
                <a:cs typeface="Arial" panose="020B0604020202020204" pitchFamily="34" charset="0"/>
              </a:rPr>
              <a:t>Thế nào là biến dạng lò xo?</a:t>
            </a:r>
          </a:p>
          <a:p>
            <a:pPr marL="55563" indent="0" algn="just">
              <a:lnSpc>
                <a:spcPct val="135000"/>
              </a:lnSpc>
              <a:spcBef>
                <a:spcPts val="600"/>
              </a:spcBef>
              <a:spcAft>
                <a:spcPts val="600"/>
              </a:spcAft>
              <a:buFont typeface="Barlow Light"/>
              <a:buNone/>
              <a:tabLst>
                <a:tab pos="5721350" algn="l"/>
              </a:tabLst>
            </a:pPr>
            <a:r>
              <a:rPr lang="vi-VN" sz="2200" b="1">
                <a:solidFill>
                  <a:srgbClr val="002060"/>
                </a:solidFill>
                <a:latin typeface="Arial" panose="020B0604020202020204" pitchFamily="34" charset="0"/>
                <a:cs typeface="Arial" panose="020B0604020202020204" pitchFamily="34" charset="0"/>
              </a:rPr>
              <a:t>2. </a:t>
            </a:r>
            <a:r>
              <a:rPr lang="vi-VN" sz="2200">
                <a:solidFill>
                  <a:srgbClr val="002060"/>
                </a:solidFill>
                <a:latin typeface="Arial" panose="020B0604020202020204" pitchFamily="34" charset="0"/>
                <a:cs typeface="Arial" panose="020B0604020202020204" pitchFamily="34" charset="0"/>
              </a:rPr>
              <a:t>Kể tên những vật có biến dạng giống biến dạng lò xo mà em biết?</a:t>
            </a:r>
          </a:p>
          <a:p>
            <a:pPr marL="55563" indent="0" algn="just">
              <a:lnSpc>
                <a:spcPct val="135000"/>
              </a:lnSpc>
              <a:spcBef>
                <a:spcPts val="600"/>
              </a:spcBef>
              <a:spcAft>
                <a:spcPts val="600"/>
              </a:spcAft>
              <a:buFont typeface="Barlow Light"/>
              <a:buNone/>
              <a:tabLst>
                <a:tab pos="5721350" algn="l"/>
              </a:tabLst>
            </a:pPr>
            <a:r>
              <a:rPr lang="vi-VN" sz="2200" b="1">
                <a:solidFill>
                  <a:srgbClr val="002060"/>
                </a:solidFill>
                <a:latin typeface="Arial" panose="020B0604020202020204" pitchFamily="34" charset="0"/>
                <a:cs typeface="Arial" panose="020B0604020202020204" pitchFamily="34" charset="0"/>
              </a:rPr>
              <a:t>3. </a:t>
            </a:r>
            <a:r>
              <a:rPr lang="vi-VN" sz="2200">
                <a:solidFill>
                  <a:srgbClr val="002060"/>
                </a:solidFill>
                <a:latin typeface="Arial" panose="020B0604020202020204" pitchFamily="34" charset="0"/>
                <a:cs typeface="Arial" panose="020B0604020202020204" pitchFamily="34" charset="0"/>
              </a:rPr>
              <a:t>Trong thực tế là xo thường được làm từ vật liệu gì? Nó được sử dụng trong dụng cụ, thiết bị, máy móc nào? </a:t>
            </a:r>
            <a:endParaRPr lang="vi-VN" sz="2200" dirty="0">
              <a:solidFill>
                <a:srgbClr val="002060"/>
              </a:solidFill>
              <a:latin typeface="Arial" panose="020B0604020202020204" pitchFamily="34" charset="0"/>
              <a:cs typeface="Arial" panose="020B0604020202020204" pitchFamily="34" charset="0"/>
            </a:endParaRPr>
          </a:p>
        </p:txBody>
      </p:sp>
      <p:pic>
        <p:nvPicPr>
          <p:cNvPr id="19" name="Graphic 13">
            <a:extLst>
              <a:ext uri="{FF2B5EF4-FFF2-40B4-BE49-F238E27FC236}">
                <a16:creationId xmlns:a16="http://schemas.microsoft.com/office/drawing/2014/main" id="{F04B2743-4F8D-42C9-9828-F01FE22CA76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139" y="2058620"/>
            <a:ext cx="1676978" cy="1676978"/>
          </a:xfrm>
          <a:prstGeom prst="rect">
            <a:avLst/>
          </a:prstGeom>
        </p:spPr>
      </p:pic>
      <p:pic>
        <p:nvPicPr>
          <p:cNvPr id="20"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97268" y="3868083"/>
            <a:ext cx="1393701" cy="805568"/>
          </a:xfrm>
          <a:prstGeom prst="rect">
            <a:avLst/>
          </a:prstGeom>
        </p:spPr>
      </p:pic>
      <p:sp>
        <p:nvSpPr>
          <p:cNvPr id="6" name="Rectangle 5"/>
          <p:cNvSpPr/>
          <p:nvPr/>
        </p:nvSpPr>
        <p:spPr>
          <a:xfrm>
            <a:off x="2724" y="1627733"/>
            <a:ext cx="2736341" cy="430887"/>
          </a:xfrm>
          <a:prstGeom prst="rect">
            <a:avLst/>
          </a:prstGeom>
          <a:noFill/>
        </p:spPr>
        <p:txBody>
          <a:bodyPr wrap="square">
            <a:spAutoFit/>
          </a:bodyPr>
          <a:lstStyle/>
          <a:p>
            <a:pPr algn="just"/>
            <a:r>
              <a:rPr lang="en-US" sz="2200" b="1">
                <a:solidFill>
                  <a:schemeClr val="accent5">
                    <a:lumMod val="75000"/>
                  </a:schemeClr>
                </a:solidFill>
              </a:rPr>
              <a:t>Hoạt động cặp đôi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0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0"/>
                                        </p:tgtEl>
                                      </p:cBhvr>
                                    </p:cmd>
                                  </p:childTnLst>
                                </p:cTn>
                              </p:par>
                            </p:childTnLst>
                          </p:cTn>
                        </p:par>
                      </p:childTnLst>
                    </p:cTn>
                  </p:par>
                </p:childTnLst>
              </p:cTn>
              <p:nextCondLst>
                <p:cond evt="onClick" delay="0">
                  <p:tgtEl>
                    <p:spTgt spid="20"/>
                  </p:tgtEl>
                </p:cond>
              </p:nextCondLst>
            </p:seq>
            <p:video>
              <p:cMediaNode vol="80000">
                <p:cTn id="16" fill="hold" display="0">
                  <p:stCondLst>
                    <p:cond delay="indefinite"/>
                  </p:stCondLst>
                </p:cTn>
                <p:tgtEl>
                  <p:spTgt spid="20"/>
                </p:tgtEl>
              </p:cMediaNode>
            </p:video>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40" name="Google Shape;140;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0" name="TextBox 19">
            <a:extLst>
              <a:ext uri="{FF2B5EF4-FFF2-40B4-BE49-F238E27FC236}">
                <a16:creationId xmlns:a16="http://schemas.microsoft.com/office/drawing/2014/main" id="{32BFD7B4-3A14-4F51-8905-A4FC08221223}"/>
              </a:ext>
            </a:extLst>
          </p:cNvPr>
          <p:cNvSpPr txBox="1"/>
          <p:nvPr/>
        </p:nvSpPr>
        <p:spPr>
          <a:xfrm>
            <a:off x="122664" y="30912"/>
            <a:ext cx="9144000" cy="507831"/>
          </a:xfrm>
          <a:prstGeom prst="rect">
            <a:avLst/>
          </a:prstGeom>
          <a:noFill/>
        </p:spPr>
        <p:txBody>
          <a:bodyPr wrap="square" rtlCol="0">
            <a:spAutoFit/>
          </a:bodyPr>
          <a:lstStyle/>
          <a:p>
            <a:pPr algn="ctr"/>
            <a:r>
              <a:rPr lang="vi-VN" sz="2700" b="1" dirty="0">
                <a:solidFill>
                  <a:srgbClr val="00B050"/>
                </a:solidFill>
                <a:latin typeface="Arial" panose="020B0604020202020204" pitchFamily="34" charset="0"/>
                <a:cs typeface="Arial" panose="020B0604020202020204" pitchFamily="34" charset="0"/>
              </a:rPr>
              <a:t>BIẾN DẠNG LÒ XO</a:t>
            </a:r>
            <a:endParaRPr lang="en-US" sz="2700" b="1" dirty="0">
              <a:solidFill>
                <a:srgbClr val="00B050"/>
              </a:solidFill>
              <a:latin typeface="Arial" panose="020B0604020202020204" pitchFamily="34" charset="0"/>
              <a:cs typeface="Arial" panose="020B0604020202020204" pitchFamily="34" charset="0"/>
            </a:endParaRPr>
          </a:p>
        </p:txBody>
      </p:sp>
      <p:grpSp>
        <p:nvGrpSpPr>
          <p:cNvPr id="2" name="Group 1"/>
          <p:cNvGrpSpPr/>
          <p:nvPr/>
        </p:nvGrpSpPr>
        <p:grpSpPr>
          <a:xfrm>
            <a:off x="478946" y="747541"/>
            <a:ext cx="7973873" cy="4124348"/>
            <a:chOff x="478946" y="747541"/>
            <a:chExt cx="7973873" cy="4124348"/>
          </a:xfrm>
        </p:grpSpPr>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319" y="747541"/>
              <a:ext cx="2249587" cy="193482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BBE0E3"/>
                  </a:solidFill>
                </a14:hiddenFill>
              </a:ext>
            </a:extLst>
          </p:spPr>
        </p:pic>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70" y="747542"/>
              <a:ext cx="2249588" cy="193482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0" descr="thep lo xo">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78946" y="2891168"/>
              <a:ext cx="2323812" cy="1980721"/>
            </a:xfrm>
            <a:prstGeom prst="rect">
              <a:avLst/>
            </a:prstGeom>
            <a:noFill/>
            <a:ln>
              <a:noFill/>
            </a:ln>
          </p:spPr>
        </p:pic>
        <p:pic>
          <p:nvPicPr>
            <p:cNvPr id="22" name="Picture 21" descr="Picture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2318" y="2828898"/>
              <a:ext cx="2249587" cy="2041553"/>
            </a:xfrm>
            <a:prstGeom prst="rect">
              <a:avLst/>
            </a:prstGeom>
            <a:noFill/>
            <a:ln>
              <a:noFill/>
            </a:ln>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1467" y="747541"/>
              <a:ext cx="2601352" cy="1934828"/>
            </a:xfrm>
            <a:prstGeom prst="rect">
              <a:avLst/>
            </a:prstGeom>
            <a:ln>
              <a:solidFill>
                <a:schemeClr val="tx1"/>
              </a:solidFill>
            </a:ln>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t="35671"/>
            <a:stretch/>
          </p:blipFill>
          <p:spPr>
            <a:xfrm>
              <a:off x="5851467" y="2891165"/>
              <a:ext cx="2601352" cy="1980724"/>
            </a:xfrm>
            <a:prstGeom prst="rect">
              <a:avLst/>
            </a:prstGeom>
            <a:ln>
              <a:solidFill>
                <a:schemeClr val="tx1"/>
              </a:solidFill>
            </a:ln>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extBox 2">
            <a:extLst>
              <a:ext uri="{FF2B5EF4-FFF2-40B4-BE49-F238E27FC236}">
                <a16:creationId xmlns:a16="http://schemas.microsoft.com/office/drawing/2014/main" id="{32BFD7B4-3A14-4F51-8905-A4FC08221223}"/>
              </a:ext>
            </a:extLst>
          </p:cNvPr>
          <p:cNvSpPr txBox="1"/>
          <p:nvPr/>
        </p:nvSpPr>
        <p:spPr>
          <a:xfrm>
            <a:off x="0" y="53996"/>
            <a:ext cx="9144000" cy="523220"/>
          </a:xfrm>
          <a:prstGeom prst="rect">
            <a:avLst/>
          </a:prstGeom>
          <a:noFill/>
        </p:spPr>
        <p:txBody>
          <a:bodyPr wrap="square" rtlCol="0">
            <a:spAutoFit/>
          </a:bodyPr>
          <a:lstStyle/>
          <a:p>
            <a:pPr algn="ctr"/>
            <a:r>
              <a:rPr lang="vi-VN" sz="2700" b="1" dirty="0">
                <a:solidFill>
                  <a:srgbClr val="00B050"/>
                </a:solidFill>
                <a:latin typeface="Arial" panose="020B0604020202020204" pitchFamily="34" charset="0"/>
                <a:cs typeface="Arial" panose="020B0604020202020204" pitchFamily="34" charset="0"/>
              </a:rPr>
              <a:t>ỨNG DỤNG THỰC TẾ</a:t>
            </a:r>
            <a:endParaRPr lang="en-US" sz="2700" b="1" dirty="0">
              <a:solidFill>
                <a:srgbClr val="00B050"/>
              </a:solidFill>
              <a:latin typeface="Arial" panose="020B0604020202020204" pitchFamily="34" charset="0"/>
              <a:cs typeface="Arial" panose="020B0604020202020204" pitchFamily="34" charset="0"/>
            </a:endParaRPr>
          </a:p>
        </p:txBody>
      </p:sp>
      <p:grpSp>
        <p:nvGrpSpPr>
          <p:cNvPr id="17" name="Group 16"/>
          <p:cNvGrpSpPr/>
          <p:nvPr/>
        </p:nvGrpSpPr>
        <p:grpSpPr>
          <a:xfrm>
            <a:off x="5043432" y="577216"/>
            <a:ext cx="2740844" cy="2294068"/>
            <a:chOff x="5043432" y="577216"/>
            <a:chExt cx="2740844" cy="2294068"/>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043432" y="577216"/>
              <a:ext cx="2740844" cy="1837892"/>
            </a:xfrm>
            <a:prstGeom prst="rect">
              <a:avLst/>
            </a:prstGeom>
            <a:noFill/>
            <a:ln>
              <a:noFill/>
            </a:ln>
          </p:spPr>
        </p:pic>
        <p:sp>
          <p:nvSpPr>
            <p:cNvPr id="5" name="TextBox 4"/>
            <p:cNvSpPr txBox="1"/>
            <p:nvPr/>
          </p:nvSpPr>
          <p:spPr>
            <a:xfrm>
              <a:off x="5716034" y="2409619"/>
              <a:ext cx="1781298" cy="461665"/>
            </a:xfrm>
            <a:prstGeom prst="rect">
              <a:avLst/>
            </a:prstGeom>
            <a:noFill/>
          </p:spPr>
          <p:txBody>
            <a:bodyPr wrap="square" rtlCol="0">
              <a:spAutoFit/>
            </a:bodyPr>
            <a:lstStyle/>
            <a:p>
              <a:r>
                <a:rPr lang="vi-VN" sz="2400" b="1" dirty="0">
                  <a:solidFill>
                    <a:srgbClr val="FF0000"/>
                  </a:solidFill>
                </a:rPr>
                <a:t>Thú nhún</a:t>
              </a:r>
              <a:endParaRPr lang="en-US" sz="2400" b="1" dirty="0">
                <a:solidFill>
                  <a:srgbClr val="FF0000"/>
                </a:solidFill>
              </a:endParaRPr>
            </a:p>
          </p:txBody>
        </p:sp>
      </p:grpSp>
      <p:grpSp>
        <p:nvGrpSpPr>
          <p:cNvPr id="12" name="Group 11"/>
          <p:cNvGrpSpPr/>
          <p:nvPr/>
        </p:nvGrpSpPr>
        <p:grpSpPr>
          <a:xfrm>
            <a:off x="1030706" y="642542"/>
            <a:ext cx="2727089" cy="2275244"/>
            <a:chOff x="1030706" y="642542"/>
            <a:chExt cx="2727089" cy="227524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706" y="642542"/>
              <a:ext cx="2727089" cy="1783200"/>
            </a:xfrm>
            <a:prstGeom prst="rect">
              <a:avLst/>
            </a:prstGeom>
            <a:ln>
              <a:solidFill>
                <a:schemeClr val="tx1"/>
              </a:solidFill>
            </a:ln>
          </p:spPr>
        </p:pic>
        <p:sp>
          <p:nvSpPr>
            <p:cNvPr id="7" name="TextBox 6"/>
            <p:cNvSpPr txBox="1"/>
            <p:nvPr/>
          </p:nvSpPr>
          <p:spPr>
            <a:xfrm>
              <a:off x="1838339" y="2456121"/>
              <a:ext cx="1338874" cy="461665"/>
            </a:xfrm>
            <a:prstGeom prst="rect">
              <a:avLst/>
            </a:prstGeom>
            <a:noFill/>
          </p:spPr>
          <p:txBody>
            <a:bodyPr wrap="square" rtlCol="0">
              <a:spAutoFit/>
            </a:bodyPr>
            <a:lstStyle/>
            <a:p>
              <a:r>
                <a:rPr lang="vi-VN" sz="2400" b="1" dirty="0">
                  <a:solidFill>
                    <a:srgbClr val="FF0000"/>
                  </a:solidFill>
                  <a:latin typeface="Arial" panose="020B0604020202020204" pitchFamily="34" charset="0"/>
                  <a:cs typeface="Arial" panose="020B0604020202020204" pitchFamily="34" charset="0"/>
                </a:rPr>
                <a:t>Bút bi</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14" name="Group 13"/>
          <p:cNvGrpSpPr/>
          <p:nvPr/>
        </p:nvGrpSpPr>
        <p:grpSpPr>
          <a:xfrm>
            <a:off x="1017054" y="2876306"/>
            <a:ext cx="3554946" cy="2267194"/>
            <a:chOff x="1017054" y="2876306"/>
            <a:chExt cx="3554946" cy="2267194"/>
          </a:xfrm>
        </p:grpSpPr>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7054" y="2876306"/>
              <a:ext cx="2724202" cy="1783200"/>
            </a:xfrm>
            <a:prstGeom prst="rect">
              <a:avLst/>
            </a:prstGeom>
            <a:ln>
              <a:solidFill>
                <a:schemeClr val="tx1"/>
              </a:solidFill>
            </a:ln>
          </p:spPr>
        </p:pic>
        <p:sp>
          <p:nvSpPr>
            <p:cNvPr id="9" name="TextBox 8"/>
            <p:cNvSpPr txBox="1"/>
            <p:nvPr/>
          </p:nvSpPr>
          <p:spPr>
            <a:xfrm>
              <a:off x="1130838" y="4681835"/>
              <a:ext cx="3441162" cy="461665"/>
            </a:xfrm>
            <a:prstGeom prst="rect">
              <a:avLst/>
            </a:prstGeom>
            <a:noFill/>
          </p:spPr>
          <p:txBody>
            <a:bodyPr wrap="square" rtlCol="0">
              <a:spAutoFit/>
            </a:bodyPr>
            <a:lstStyle/>
            <a:p>
              <a:r>
                <a:rPr lang="vi-VN" sz="2400" b="1" dirty="0">
                  <a:solidFill>
                    <a:srgbClr val="FF0000"/>
                  </a:solidFill>
                  <a:latin typeface="Arial" panose="020B0604020202020204" pitchFamily="34" charset="0"/>
                  <a:cs typeface="Arial" panose="020B0604020202020204" pitchFamily="34" charset="0"/>
                </a:rPr>
                <a:t>Giảm xóc xe máy</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043431" y="2865794"/>
            <a:ext cx="3208472" cy="2269522"/>
            <a:chOff x="5043431" y="2865794"/>
            <a:chExt cx="3208472" cy="2269522"/>
          </a:xfrm>
        </p:grpSpPr>
        <p:pic>
          <p:nvPicPr>
            <p:cNvPr id="10" name="Picture 9" descr="Nem Kymdan Delux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3431" y="2865794"/>
              <a:ext cx="2740845" cy="1793713"/>
            </a:xfrm>
            <a:prstGeom prst="rect">
              <a:avLst/>
            </a:prstGeom>
            <a:noFill/>
            <a:ln>
              <a:solidFill>
                <a:schemeClr val="tx1"/>
              </a:solidFill>
            </a:ln>
          </p:spPr>
        </p:pic>
        <p:sp>
          <p:nvSpPr>
            <p:cNvPr id="11" name="TextBox 10"/>
            <p:cNvSpPr txBox="1"/>
            <p:nvPr/>
          </p:nvSpPr>
          <p:spPr>
            <a:xfrm>
              <a:off x="5623565" y="4673651"/>
              <a:ext cx="2628338" cy="461665"/>
            </a:xfrm>
            <a:prstGeom prst="rect">
              <a:avLst/>
            </a:prstGeom>
            <a:noFill/>
          </p:spPr>
          <p:txBody>
            <a:bodyPr wrap="square" rtlCol="0">
              <a:spAutoFit/>
            </a:bodyPr>
            <a:lstStyle/>
            <a:p>
              <a:r>
                <a:rPr lang="vi-VN" sz="2400" b="1" dirty="0">
                  <a:solidFill>
                    <a:srgbClr val="FF0000"/>
                  </a:solidFill>
                  <a:latin typeface="Arial" panose="020B0604020202020204" pitchFamily="34" charset="0"/>
                  <a:cs typeface="Arial" panose="020B0604020202020204" pitchFamily="34" charset="0"/>
                </a:rPr>
                <a:t>Đệm cao su</a:t>
              </a:r>
              <a:endParaRPr lang="en-US" sz="24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9855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7" name="Google Shape;277;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9" name="TextBox 8">
            <a:extLst>
              <a:ext uri="{FF2B5EF4-FFF2-40B4-BE49-F238E27FC236}">
                <a16:creationId xmlns:a16="http://schemas.microsoft.com/office/drawing/2014/main" id="{32BFD7B4-3A14-4F51-8905-A4FC08221223}"/>
              </a:ext>
            </a:extLst>
          </p:cNvPr>
          <p:cNvSpPr txBox="1"/>
          <p:nvPr/>
        </p:nvSpPr>
        <p:spPr>
          <a:xfrm>
            <a:off x="1453917" y="30511"/>
            <a:ext cx="7092176" cy="523220"/>
          </a:xfrm>
          <a:prstGeom prst="rect">
            <a:avLst/>
          </a:prstGeom>
          <a:noFill/>
        </p:spPr>
        <p:txBody>
          <a:bodyPr wrap="square" rtlCol="0">
            <a:spAutoFit/>
          </a:bodyPr>
          <a:lstStyle/>
          <a:p>
            <a:pPr algn="ctr" defTabSz="685800">
              <a:buClrTx/>
            </a:pPr>
            <a:r>
              <a:rPr lang="en-GB" sz="2800" b="1" kern="1200">
                <a:solidFill>
                  <a:srgbClr val="FF0000"/>
                </a:solidFill>
                <a:latin typeface="Arial" panose="020B0604020202020204" pitchFamily="34" charset="0"/>
                <a:ea typeface="+mn-ea"/>
                <a:cs typeface="Arial" panose="020B0604020202020204" pitchFamily="34" charset="0"/>
              </a:rPr>
              <a:t>II. ĐẶC ĐIỂM BIẾN DẠNG CỦA LÒ XO</a:t>
            </a:r>
            <a:endParaRPr lang="en-US" sz="2800" b="1" kern="1200" dirty="0">
              <a:solidFill>
                <a:srgbClr val="FF0000"/>
              </a:solidFill>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2BFD7B4-3A14-4F51-8905-A4FC08221223}"/>
              </a:ext>
            </a:extLst>
          </p:cNvPr>
          <p:cNvSpPr txBox="1"/>
          <p:nvPr/>
        </p:nvSpPr>
        <p:spPr>
          <a:xfrm>
            <a:off x="1732696" y="695711"/>
            <a:ext cx="6534617" cy="461665"/>
          </a:xfrm>
          <a:prstGeom prst="rect">
            <a:avLst/>
          </a:prstGeom>
          <a:noFill/>
        </p:spPr>
        <p:txBody>
          <a:bodyPr wrap="square" rtlCol="0">
            <a:spAutoFit/>
          </a:bodyPr>
          <a:lstStyle/>
          <a:p>
            <a:pPr algn="ctr" defTabSz="685800">
              <a:buClrTx/>
            </a:pPr>
            <a:r>
              <a:rPr lang="en-US" sz="2400" kern="1200">
                <a:solidFill>
                  <a:schemeClr val="tx1"/>
                </a:solidFill>
                <a:latin typeface="Arial" panose="020B0604020202020204" pitchFamily="34" charset="0"/>
                <a:ea typeface="+mn-ea"/>
                <a:cs typeface="Arial" panose="020B0604020202020204" pitchFamily="34" charset="0"/>
              </a:rPr>
              <a:t>*</a:t>
            </a:r>
            <a:r>
              <a:rPr lang="en-US" sz="2400" kern="1200">
                <a:solidFill>
                  <a:prstClr val="black"/>
                </a:solidFill>
                <a:latin typeface="Arial" panose="020B0604020202020204" pitchFamily="34" charset="0"/>
                <a:ea typeface="+mn-ea"/>
                <a:cs typeface="Arial" panose="020B0604020202020204" pitchFamily="34" charset="0"/>
              </a:rPr>
              <a:t> </a:t>
            </a:r>
            <a:r>
              <a:rPr lang="en-US" sz="2400" b="1" kern="1200">
                <a:solidFill>
                  <a:schemeClr val="tx1"/>
                </a:solidFill>
                <a:latin typeface="Arial" panose="020B0604020202020204" pitchFamily="34" charset="0"/>
                <a:ea typeface="+mn-ea"/>
                <a:cs typeface="Arial" panose="020B0604020202020204" pitchFamily="34" charset="0"/>
              </a:rPr>
              <a:t>Thực hành xác định độ dãn của </a:t>
            </a:r>
            <a:r>
              <a:rPr lang="vi-VN" sz="2400" b="1" kern="1200">
                <a:solidFill>
                  <a:schemeClr val="tx1"/>
                </a:solidFill>
                <a:latin typeface="Arial" panose="020B0604020202020204" pitchFamily="34" charset="0"/>
                <a:ea typeface="+mn-ea"/>
                <a:cs typeface="Arial" panose="020B0604020202020204" pitchFamily="34" charset="0"/>
              </a:rPr>
              <a:t>lò xo</a:t>
            </a:r>
            <a:endParaRPr lang="en-US" sz="2400" b="1" kern="1200" dirty="0">
              <a:solidFill>
                <a:schemeClr val="tx1"/>
              </a:solidFill>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796743E1-2DFC-4963-A6A7-EC3DF8425E5B}"/>
              </a:ext>
            </a:extLst>
          </p:cNvPr>
          <p:cNvSpPr txBox="1">
            <a:spLocks/>
          </p:cNvSpPr>
          <p:nvPr/>
        </p:nvSpPr>
        <p:spPr>
          <a:xfrm>
            <a:off x="3387618" y="1930470"/>
            <a:ext cx="5565466" cy="19006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US" b="1">
                <a:solidFill>
                  <a:schemeClr val="accent5">
                    <a:lumMod val="75000"/>
                  </a:schemeClr>
                </a:solidFill>
                <a:latin typeface="Arial" panose="020B0604020202020204" pitchFamily="34" charset="0"/>
                <a:cs typeface="Arial" panose="020B0604020202020204" pitchFamily="34" charset="0"/>
              </a:rPr>
              <a:t>Nhiệm vụ: </a:t>
            </a:r>
            <a:r>
              <a:rPr lang="en-US">
                <a:solidFill>
                  <a:srgbClr val="002060"/>
                </a:solidFill>
                <a:latin typeface="Arial" panose="020B0604020202020204" pitchFamily="34" charset="0"/>
                <a:cs typeface="Arial" panose="020B0604020202020204" pitchFamily="34" charset="0"/>
              </a:rPr>
              <a:t>Trả lời câu hỏi</a:t>
            </a:r>
          </a:p>
          <a:p>
            <a:pPr marL="0" indent="0" algn="just">
              <a:lnSpc>
                <a:spcPct val="145000"/>
              </a:lnSpc>
              <a:spcBef>
                <a:spcPts val="600"/>
              </a:spcBef>
              <a:spcAft>
                <a:spcPts val="600"/>
              </a:spcAft>
            </a:pPr>
            <a:r>
              <a:rPr lang="en-GB">
                <a:solidFill>
                  <a:srgbClr val="002060"/>
                </a:solidFill>
                <a:latin typeface="Arial" panose="020B0604020202020204" pitchFamily="34" charset="0"/>
                <a:cs typeface="Arial" panose="020B0604020202020204" pitchFamily="34" charset="0"/>
              </a:rPr>
              <a:t>Nêu các dụng cụ và các bước tiến hành thí nghiệm xác định độ dãn của lò xo.</a:t>
            </a:r>
            <a:endParaRPr lang="en-US">
              <a:solidFill>
                <a:srgbClr val="002060"/>
              </a:solidFill>
              <a:latin typeface="Arial" panose="020B0604020202020204" pitchFamily="34" charset="0"/>
              <a:cs typeface="Arial" panose="020B0604020202020204" pitchFamily="34" charset="0"/>
            </a:endParaRPr>
          </a:p>
        </p:txBody>
      </p:sp>
      <p:pic>
        <p:nvPicPr>
          <p:cNvPr id="12"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3733" y="3831134"/>
            <a:ext cx="1497679" cy="865667"/>
          </a:xfrm>
          <a:prstGeom prst="rect">
            <a:avLst/>
          </a:prstGeom>
        </p:spPr>
      </p:pic>
      <p:pic>
        <p:nvPicPr>
          <p:cNvPr id="13" name="Graphic 5">
            <a:extLst>
              <a:ext uri="{FF2B5EF4-FFF2-40B4-BE49-F238E27FC236}">
                <a16:creationId xmlns:a16="http://schemas.microsoft.com/office/drawing/2014/main" id="{0C278755-B198-4F11-A226-314BB0C52B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1778" y="2076718"/>
            <a:ext cx="1537178" cy="1537178"/>
          </a:xfrm>
          <a:prstGeom prst="rect">
            <a:avLst/>
          </a:prstGeom>
        </p:spPr>
      </p:pic>
      <p:sp>
        <p:nvSpPr>
          <p:cNvPr id="14" name="Rectangle 13"/>
          <p:cNvSpPr/>
          <p:nvPr/>
        </p:nvSpPr>
        <p:spPr>
          <a:xfrm>
            <a:off x="85747" y="1428593"/>
            <a:ext cx="2736341" cy="430887"/>
          </a:xfrm>
          <a:prstGeom prst="rect">
            <a:avLst/>
          </a:prstGeom>
          <a:noFill/>
        </p:spPr>
        <p:txBody>
          <a:bodyPr wrap="square">
            <a:spAutoFit/>
          </a:bodyPr>
          <a:lstStyle/>
          <a:p>
            <a:pPr algn="just"/>
            <a:r>
              <a:rPr lang="en-US" sz="2200" b="1">
                <a:solidFill>
                  <a:schemeClr val="accent5">
                    <a:lumMod val="75000"/>
                  </a:schemeClr>
                </a:solidFill>
              </a:rPr>
              <a:t>Thảo luận nhóm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12"/>
                </p:tgtEl>
              </p:cMediaNode>
            </p:video>
          </p:childTnLst>
        </p:cTn>
      </p:par>
    </p:tnLst>
    <p:bldLst>
      <p:bldP spid="10"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90"/>
        <p:cNvGrpSpPr/>
        <p:nvPr/>
      </p:nvGrpSpPr>
      <p:grpSpPr>
        <a:xfrm>
          <a:off x="0" y="0"/>
          <a:ext cx="0" cy="0"/>
          <a:chOff x="0" y="0"/>
          <a:chExt cx="0" cy="0"/>
        </a:xfrm>
      </p:grpSpPr>
      <p:sp>
        <p:nvSpPr>
          <p:cNvPr id="13" name="TextBox 12">
            <a:extLst>
              <a:ext uri="{FF2B5EF4-FFF2-40B4-BE49-F238E27FC236}">
                <a16:creationId xmlns:a16="http://schemas.microsoft.com/office/drawing/2014/main" id="{32BFD7B4-3A14-4F51-8905-A4FC08221223}"/>
              </a:ext>
            </a:extLst>
          </p:cNvPr>
          <p:cNvSpPr txBox="1"/>
          <p:nvPr/>
        </p:nvSpPr>
        <p:spPr>
          <a:xfrm>
            <a:off x="1668908" y="77488"/>
            <a:ext cx="6007545" cy="461665"/>
          </a:xfrm>
          <a:prstGeom prst="rect">
            <a:avLst/>
          </a:prstGeom>
          <a:noFill/>
        </p:spPr>
        <p:txBody>
          <a:bodyPr wrap="square" rtlCol="0">
            <a:spAutoFit/>
          </a:bodyPr>
          <a:lstStyle/>
          <a:p>
            <a:pPr algn="ctr" defTabSz="685800">
              <a:buClrTx/>
            </a:pPr>
            <a:r>
              <a:rPr lang="en-US" sz="2400" b="1" kern="1200">
                <a:solidFill>
                  <a:schemeClr val="tx1"/>
                </a:solidFill>
                <a:latin typeface="Arial" panose="020B0604020202020204" pitchFamily="34" charset="0"/>
                <a:ea typeface="+mn-ea"/>
                <a:cs typeface="Arial" panose="020B0604020202020204" pitchFamily="34" charset="0"/>
              </a:rPr>
              <a:t>* Các bước xác định độ dãn của </a:t>
            </a:r>
            <a:r>
              <a:rPr lang="vi-VN" sz="2400" b="1" kern="1200">
                <a:solidFill>
                  <a:schemeClr val="tx1"/>
                </a:solidFill>
                <a:latin typeface="Arial" panose="020B0604020202020204" pitchFamily="34" charset="0"/>
                <a:ea typeface="+mn-ea"/>
                <a:cs typeface="Arial" panose="020B0604020202020204" pitchFamily="34" charset="0"/>
              </a:rPr>
              <a:t>lò xo</a:t>
            </a:r>
            <a:endParaRPr lang="en-US" sz="2400" b="1" kern="1200">
              <a:solidFill>
                <a:schemeClr val="tx1"/>
              </a:solidFill>
              <a:latin typeface="Arial" panose="020B0604020202020204" pitchFamily="34" charset="0"/>
              <a:ea typeface="+mn-ea"/>
              <a:cs typeface="Arial" panose="020B0604020202020204" pitchFamily="34" charset="0"/>
            </a:endParaRPr>
          </a:p>
        </p:txBody>
      </p:sp>
      <p:sp>
        <p:nvSpPr>
          <p:cNvPr id="15" name="Rectangle 2"/>
          <p:cNvSpPr>
            <a:spLocks noChangeArrowheads="1"/>
          </p:cNvSpPr>
          <p:nvPr/>
        </p:nvSpPr>
        <p:spPr bwMode="auto">
          <a:xfrm>
            <a:off x="814038" y="864997"/>
            <a:ext cx="57872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9pPr>
          </a:lstStyle>
          <a:p>
            <a:pPr algn="just" defTabSz="685800">
              <a:lnSpc>
                <a:spcPct val="150000"/>
              </a:lnSpc>
              <a:buClrTx/>
              <a:tabLst>
                <a:tab pos="85725" algn="l"/>
                <a:tab pos="3900488" algn="r"/>
              </a:tabLst>
            </a:pPr>
            <a:r>
              <a:rPr lang="pt-BR" altLang="en-US" sz="2100" b="1" i="1" kern="1200" dirty="0">
                <a:solidFill>
                  <a:srgbClr val="FF0000"/>
                </a:solidFill>
                <a:ea typeface="Calibri" panose="020F0502020204030204" pitchFamily="34" charset="0"/>
                <a:cs typeface="Arial" panose="020B0604020202020204" pitchFamily="34" charset="0"/>
              </a:rPr>
              <a:t>Bước 1:</a:t>
            </a:r>
            <a:r>
              <a:rPr lang="pt-BR" altLang="en-US" sz="2100" kern="1200" dirty="0">
                <a:solidFill>
                  <a:srgbClr val="000000"/>
                </a:solidFill>
                <a:ea typeface="Calibri" panose="020F0502020204030204" pitchFamily="34" charset="0"/>
                <a:cs typeface="Arial" panose="020B0604020202020204" pitchFamily="34" charset="0"/>
              </a:rPr>
              <a:t> Bố trí thí nghiệm như </a:t>
            </a:r>
            <a:r>
              <a:rPr lang="pt-BR" altLang="en-US" sz="2100" kern="1200">
                <a:solidFill>
                  <a:srgbClr val="000000"/>
                </a:solidFill>
                <a:ea typeface="Calibri" panose="020F0502020204030204" pitchFamily="34" charset="0"/>
                <a:cs typeface="Arial" panose="020B0604020202020204" pitchFamily="34" charset="0"/>
              </a:rPr>
              <a:t>hình 3.2 SGK.</a:t>
            </a:r>
            <a:endParaRPr lang="en-US" altLang="en-US" sz="2100" kern="1200" dirty="0">
              <a:solidFill>
                <a:prstClr val="black"/>
              </a:solidFill>
              <a:ea typeface="+mn-ea"/>
              <a:cs typeface="Arial" panose="020B0604020202020204" pitchFamily="34" charset="0"/>
            </a:endParaRPr>
          </a:p>
        </p:txBody>
      </p:sp>
      <p:grpSp>
        <p:nvGrpSpPr>
          <p:cNvPr id="17" name="Group 21"/>
          <p:cNvGrpSpPr>
            <a:grpSpLocks/>
          </p:cNvGrpSpPr>
          <p:nvPr/>
        </p:nvGrpSpPr>
        <p:grpSpPr bwMode="auto">
          <a:xfrm>
            <a:off x="7170014" y="1172906"/>
            <a:ext cx="1219992" cy="1394506"/>
            <a:chOff x="2916" y="720"/>
            <a:chExt cx="1308" cy="1632"/>
          </a:xfrm>
        </p:grpSpPr>
        <p:pic>
          <p:nvPicPr>
            <p:cNvPr id="18" name="Picture 22" descr="gia+lox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 y="720"/>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Line 23"/>
            <p:cNvSpPr>
              <a:spLocks noChangeShapeType="1"/>
            </p:cNvSpPr>
            <p:nvPr/>
          </p:nvSpPr>
          <p:spPr bwMode="auto">
            <a:xfrm>
              <a:off x="3216" y="105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0" name="Line 24"/>
            <p:cNvSpPr>
              <a:spLocks noChangeShapeType="1"/>
            </p:cNvSpPr>
            <p:nvPr/>
          </p:nvSpPr>
          <p:spPr bwMode="auto">
            <a:xfrm>
              <a:off x="3216" y="123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1" name="Line 25"/>
            <p:cNvSpPr>
              <a:spLocks noChangeShapeType="1"/>
            </p:cNvSpPr>
            <p:nvPr/>
          </p:nvSpPr>
          <p:spPr bwMode="auto">
            <a:xfrm>
              <a:off x="3408" y="1056"/>
              <a:ext cx="0" cy="179"/>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2" name="Text Box 26"/>
            <p:cNvSpPr txBox="1">
              <a:spLocks noChangeArrowheads="1"/>
            </p:cNvSpPr>
            <p:nvPr/>
          </p:nvSpPr>
          <p:spPr bwMode="auto">
            <a:xfrm>
              <a:off x="3456" y="1008"/>
              <a:ext cx="373" cy="3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spcBef>
                  <a:spcPct val="50000"/>
                </a:spcBef>
                <a:buClrTx/>
              </a:pPr>
              <a:r>
                <a:rPr lang="en-US" altLang="en-US" sz="1350" kern="1200">
                  <a:solidFill>
                    <a:srgbClr val="FF0000"/>
                  </a:solidFill>
                  <a:latin typeface="VNI-Times" pitchFamily="2" charset="0"/>
                  <a:ea typeface="+mn-ea"/>
                  <a:cs typeface="+mn-cs"/>
                </a:rPr>
                <a:t>l</a:t>
              </a:r>
              <a:r>
                <a:rPr lang="en-US" altLang="en-US" sz="1350" kern="1200" baseline="-25000">
                  <a:solidFill>
                    <a:srgbClr val="FF0000"/>
                  </a:solidFill>
                  <a:latin typeface="VNI-Times" pitchFamily="2" charset="0"/>
                  <a:ea typeface="+mn-ea"/>
                  <a:cs typeface="+mn-cs"/>
                </a:rPr>
                <a:t>0</a:t>
              </a:r>
              <a:endParaRPr lang="en-US" altLang="en-US" sz="1350" kern="1200">
                <a:solidFill>
                  <a:srgbClr val="FF0000"/>
                </a:solidFill>
                <a:latin typeface="VNI-Times" pitchFamily="2" charset="0"/>
                <a:ea typeface="+mn-ea"/>
                <a:cs typeface="+mn-cs"/>
              </a:endParaRPr>
            </a:p>
          </p:txBody>
        </p:sp>
      </p:grpSp>
      <p:grpSp>
        <p:nvGrpSpPr>
          <p:cNvPr id="23" name="Group 27"/>
          <p:cNvGrpSpPr>
            <a:grpSpLocks/>
          </p:cNvGrpSpPr>
          <p:nvPr/>
        </p:nvGrpSpPr>
        <p:grpSpPr bwMode="auto">
          <a:xfrm>
            <a:off x="7170014" y="3296342"/>
            <a:ext cx="1349564" cy="1778236"/>
            <a:chOff x="4452" y="720"/>
            <a:chExt cx="1308" cy="1632"/>
          </a:xfrm>
        </p:grpSpPr>
        <p:pic>
          <p:nvPicPr>
            <p:cNvPr id="24" name="Picture 28" descr="loxo+1qua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 y="720"/>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Line 29"/>
            <p:cNvSpPr>
              <a:spLocks noChangeShapeType="1"/>
            </p:cNvSpPr>
            <p:nvPr/>
          </p:nvSpPr>
          <p:spPr bwMode="auto">
            <a:xfrm>
              <a:off x="4752" y="105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6" name="Line 30"/>
            <p:cNvSpPr>
              <a:spLocks noChangeShapeType="1"/>
            </p:cNvSpPr>
            <p:nvPr/>
          </p:nvSpPr>
          <p:spPr bwMode="auto">
            <a:xfrm>
              <a:off x="4752" y="127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7" name="Line 31"/>
            <p:cNvSpPr>
              <a:spLocks noChangeShapeType="1"/>
            </p:cNvSpPr>
            <p:nvPr/>
          </p:nvSpPr>
          <p:spPr bwMode="auto">
            <a:xfrm>
              <a:off x="4944" y="1056"/>
              <a:ext cx="0" cy="22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8" name="Text Box 32"/>
            <p:cNvSpPr txBox="1">
              <a:spLocks noChangeArrowheads="1"/>
            </p:cNvSpPr>
            <p:nvPr/>
          </p:nvSpPr>
          <p:spPr bwMode="auto">
            <a:xfrm>
              <a:off x="4992" y="1056"/>
              <a:ext cx="192" cy="3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buClrTx/>
              </a:pPr>
              <a:r>
                <a:rPr lang="en-US" altLang="en-US" sz="1350" kern="1200">
                  <a:solidFill>
                    <a:srgbClr val="FF0000"/>
                  </a:solidFill>
                  <a:latin typeface="VNI-Times" pitchFamily="2" charset="0"/>
                  <a:ea typeface="+mn-ea"/>
                  <a:cs typeface="+mn-cs"/>
                </a:rPr>
                <a:t>l</a:t>
              </a:r>
            </a:p>
          </p:txBody>
        </p:sp>
      </p:grpSp>
      <p:sp>
        <p:nvSpPr>
          <p:cNvPr id="29" name="Text Box 48"/>
          <p:cNvSpPr txBox="1">
            <a:spLocks noChangeArrowheads="1"/>
          </p:cNvSpPr>
          <p:nvPr/>
        </p:nvSpPr>
        <p:spPr bwMode="auto">
          <a:xfrm>
            <a:off x="7162111" y="2792549"/>
            <a:ext cx="123579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spcBef>
                <a:spcPct val="50000"/>
              </a:spcBef>
              <a:buClrTx/>
            </a:pPr>
            <a:r>
              <a:rPr lang="en-US" altLang="en-US" sz="2100" b="1" kern="1200" dirty="0" err="1">
                <a:solidFill>
                  <a:srgbClr val="FF0000"/>
                </a:solidFill>
                <a:latin typeface="Arial" panose="020B0604020202020204" pitchFamily="34" charset="0"/>
                <a:ea typeface="+mn-ea"/>
                <a:cs typeface="Arial" panose="020B0604020202020204" pitchFamily="34" charset="0"/>
              </a:rPr>
              <a:t>Bước</a:t>
            </a:r>
            <a:r>
              <a:rPr lang="en-US" altLang="en-US" sz="2100" b="1" kern="1200" dirty="0">
                <a:solidFill>
                  <a:srgbClr val="FF0000"/>
                </a:solidFill>
                <a:latin typeface="Arial" panose="020B0604020202020204" pitchFamily="34" charset="0"/>
                <a:ea typeface="+mn-ea"/>
                <a:cs typeface="Arial" panose="020B0604020202020204" pitchFamily="34" charset="0"/>
              </a:rPr>
              <a:t> 3</a:t>
            </a:r>
          </a:p>
        </p:txBody>
      </p:sp>
      <p:sp>
        <p:nvSpPr>
          <p:cNvPr id="30" name="Text Box 50"/>
          <p:cNvSpPr txBox="1">
            <a:spLocks noChangeArrowheads="1"/>
          </p:cNvSpPr>
          <p:nvPr/>
        </p:nvSpPr>
        <p:spPr bwMode="auto">
          <a:xfrm>
            <a:off x="7108039" y="663874"/>
            <a:ext cx="151807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spcBef>
                <a:spcPct val="50000"/>
              </a:spcBef>
              <a:buClrTx/>
            </a:pPr>
            <a:r>
              <a:rPr lang="en-US" altLang="en-US" sz="2100" b="1" kern="1200" dirty="0" err="1">
                <a:solidFill>
                  <a:srgbClr val="FF0000"/>
                </a:solidFill>
                <a:latin typeface="Arial" panose="020B0604020202020204" pitchFamily="34" charset="0"/>
                <a:ea typeface="+mn-ea"/>
                <a:cs typeface="Arial" panose="020B0604020202020204" pitchFamily="34" charset="0"/>
              </a:rPr>
              <a:t>Bước</a:t>
            </a:r>
            <a:r>
              <a:rPr lang="en-US" altLang="en-US" sz="2100" b="1" kern="1200" dirty="0">
                <a:solidFill>
                  <a:srgbClr val="FF0000"/>
                </a:solidFill>
                <a:latin typeface="Arial" panose="020B0604020202020204" pitchFamily="34" charset="0"/>
                <a:ea typeface="+mn-ea"/>
                <a:cs typeface="Arial" panose="020B0604020202020204" pitchFamily="34" charset="0"/>
              </a:rPr>
              <a:t> 1, 2</a:t>
            </a:r>
          </a:p>
        </p:txBody>
      </p:sp>
      <p:sp>
        <p:nvSpPr>
          <p:cNvPr id="3" name="Rectangle 2"/>
          <p:cNvSpPr/>
          <p:nvPr/>
        </p:nvSpPr>
        <p:spPr>
          <a:xfrm>
            <a:off x="814038" y="2888678"/>
            <a:ext cx="5959247" cy="2031325"/>
          </a:xfrm>
          <a:prstGeom prst="rect">
            <a:avLst/>
          </a:prstGeom>
        </p:spPr>
        <p:txBody>
          <a:bodyPr wrap="square">
            <a:spAutoFit/>
          </a:bodyPr>
          <a:lstStyle/>
          <a:p>
            <a:pPr algn="just" defTabSz="685800">
              <a:lnSpc>
                <a:spcPct val="150000"/>
              </a:lnSpc>
              <a:buClrTx/>
              <a:tabLst>
                <a:tab pos="85725" algn="l"/>
                <a:tab pos="3900488" algn="r"/>
              </a:tabLst>
            </a:pPr>
            <a:r>
              <a:rPr lang="pt-BR" altLang="en-US" sz="2100" b="1" i="1" kern="1200">
                <a:solidFill>
                  <a:srgbClr val="FF0000"/>
                </a:solidFill>
                <a:ea typeface="Calibri" panose="020F0502020204030204" pitchFamily="34" charset="0"/>
                <a:cs typeface="Arial" panose="020B0604020202020204" pitchFamily="34" charset="0"/>
              </a:rPr>
              <a:t>Bước 3:</a:t>
            </a:r>
            <a:r>
              <a:rPr lang="pt-BR" altLang="en-US" sz="2100" kern="1200">
                <a:ea typeface="Calibri" panose="020F0502020204030204" pitchFamily="34" charset="0"/>
                <a:cs typeface="Arial" panose="020B0604020202020204" pitchFamily="34" charset="0"/>
              </a:rPr>
              <a:t> Móc 1 quả nặng 50g vào đầu dưới của lò xo, đo chiều dài (</a:t>
            </a:r>
            <a:r>
              <a:rPr lang="pt-BR" altLang="en-US" sz="2100" i="1" kern="1200">
                <a:ea typeface="Calibri" panose="020F0502020204030204" pitchFamily="34" charset="0"/>
                <a:cs typeface="Arial" panose="020B0604020202020204" pitchFamily="34" charset="0"/>
              </a:rPr>
              <a:t>l</a:t>
            </a:r>
            <a:r>
              <a:rPr lang="pt-BR" altLang="en-US" sz="2100" i="1" kern="1200" baseline="-30000">
                <a:ea typeface="Calibri" panose="020F0502020204030204" pitchFamily="34" charset="0"/>
                <a:cs typeface="Arial" panose="020B0604020202020204" pitchFamily="34" charset="0"/>
              </a:rPr>
              <a:t>1</a:t>
            </a:r>
            <a:r>
              <a:rPr lang="pt-BR" altLang="en-US" sz="2100" kern="1200">
                <a:ea typeface="Calibri" panose="020F0502020204030204" pitchFamily="34" charset="0"/>
                <a:cs typeface="Arial" panose="020B0604020202020204" pitchFamily="34" charset="0"/>
              </a:rPr>
              <a:t>) của lò xo khi bị biến dạng rồi ghi kết quả vào bảng trong phiếu học tập, xác định độ dãn của lò xo </a:t>
            </a:r>
            <a:r>
              <a:rPr lang="en-US" altLang="en-US" sz="2100" i="1" kern="1200">
                <a:solidFill>
                  <a:prstClr val="black"/>
                </a:solidFill>
                <a:ea typeface="Calibri" panose="020F0502020204030204" pitchFamily="34" charset="0"/>
                <a:cs typeface="Arial" panose="020B0604020202020204" pitchFamily="34" charset="0"/>
                <a:sym typeface="Symbol" panose="05050102010706020507" pitchFamily="18" charset="2"/>
              </a:rPr>
              <a:t></a:t>
            </a:r>
            <a:r>
              <a:rPr lang="en-US" altLang="en-US" sz="2100" i="1" kern="1200">
                <a:solidFill>
                  <a:prstClr val="black"/>
                </a:solidFill>
                <a:ea typeface="Calibri" panose="020F0502020204030204" pitchFamily="34" charset="0"/>
                <a:cs typeface="Arial" panose="020B0604020202020204" pitchFamily="34" charset="0"/>
              </a:rPr>
              <a:t>l</a:t>
            </a:r>
            <a:r>
              <a:rPr lang="en-US" altLang="en-US" sz="2100" i="1" kern="1200" baseline="-30000">
                <a:solidFill>
                  <a:prstClr val="black"/>
                </a:solidFill>
                <a:ea typeface="Calibri" panose="020F0502020204030204" pitchFamily="34" charset="0"/>
                <a:cs typeface="Arial" panose="020B0604020202020204" pitchFamily="34" charset="0"/>
              </a:rPr>
              <a:t>1</a:t>
            </a:r>
            <a:r>
              <a:rPr lang="en-US" altLang="en-US" sz="2100" i="1" kern="1200">
                <a:solidFill>
                  <a:prstClr val="black"/>
                </a:solidFill>
                <a:ea typeface="Calibri" panose="020F0502020204030204" pitchFamily="34" charset="0"/>
                <a:cs typeface="Arial" panose="020B0604020202020204" pitchFamily="34" charset="0"/>
              </a:rPr>
              <a:t> = l</a:t>
            </a:r>
            <a:r>
              <a:rPr lang="en-US" altLang="en-US" sz="2100" i="1" kern="1200" baseline="-30000">
                <a:solidFill>
                  <a:prstClr val="black"/>
                </a:solidFill>
                <a:ea typeface="Calibri" panose="020F0502020204030204" pitchFamily="34" charset="0"/>
                <a:cs typeface="Arial" panose="020B0604020202020204" pitchFamily="34" charset="0"/>
              </a:rPr>
              <a:t>1</a:t>
            </a:r>
            <a:r>
              <a:rPr lang="en-US" altLang="en-US" sz="2100" i="1" kern="1200">
                <a:solidFill>
                  <a:prstClr val="black"/>
                </a:solidFill>
                <a:ea typeface="Calibri" panose="020F0502020204030204" pitchFamily="34" charset="0"/>
                <a:cs typeface="Arial" panose="020B0604020202020204" pitchFamily="34" charset="0"/>
              </a:rPr>
              <a:t> – l</a:t>
            </a:r>
            <a:r>
              <a:rPr lang="en-US" altLang="en-US" sz="2100" i="1" kern="1200" baseline="-30000">
                <a:solidFill>
                  <a:prstClr val="black"/>
                </a:solidFill>
                <a:ea typeface="Calibri" panose="020F0502020204030204" pitchFamily="34" charset="0"/>
                <a:cs typeface="Arial" panose="020B0604020202020204" pitchFamily="34" charset="0"/>
              </a:rPr>
              <a:t>0</a:t>
            </a:r>
            <a:endParaRPr lang="en-US" altLang="en-US" sz="2100" kern="1200" dirty="0">
              <a:solidFill>
                <a:prstClr val="black"/>
              </a:solidFill>
              <a:cs typeface="Arial" panose="020B0604020202020204" pitchFamily="34" charset="0"/>
            </a:endParaRPr>
          </a:p>
        </p:txBody>
      </p:sp>
      <p:sp>
        <p:nvSpPr>
          <p:cNvPr id="4" name="Rectangle 3"/>
          <p:cNvSpPr/>
          <p:nvPr/>
        </p:nvSpPr>
        <p:spPr>
          <a:xfrm>
            <a:off x="814038" y="1592363"/>
            <a:ext cx="5687122" cy="1061829"/>
          </a:xfrm>
          <a:prstGeom prst="rect">
            <a:avLst/>
          </a:prstGeom>
        </p:spPr>
        <p:txBody>
          <a:bodyPr wrap="square">
            <a:spAutoFit/>
          </a:bodyPr>
          <a:lstStyle/>
          <a:p>
            <a:pPr algn="just" defTabSz="685800">
              <a:lnSpc>
                <a:spcPct val="150000"/>
              </a:lnSpc>
              <a:buClrTx/>
              <a:tabLst>
                <a:tab pos="85725" algn="l"/>
                <a:tab pos="3900488" algn="r"/>
              </a:tabLst>
            </a:pPr>
            <a:r>
              <a:rPr lang="pt-BR" altLang="en-US" sz="2100" b="1" i="1" kern="1200">
                <a:solidFill>
                  <a:srgbClr val="FF0000"/>
                </a:solidFill>
                <a:ea typeface="Calibri" panose="020F0502020204030204" pitchFamily="34" charset="0"/>
                <a:cs typeface="Arial" panose="020B0604020202020204" pitchFamily="34" charset="0"/>
              </a:rPr>
              <a:t>Bước 2:</a:t>
            </a:r>
            <a:r>
              <a:rPr lang="pt-BR" altLang="en-US" sz="2100" kern="1200">
                <a:ea typeface="Calibri" panose="020F0502020204030204" pitchFamily="34" charset="0"/>
                <a:cs typeface="Arial" panose="020B0604020202020204" pitchFamily="34" charset="0"/>
              </a:rPr>
              <a:t> Đo chiều dài tự nhiên (</a:t>
            </a:r>
            <a:r>
              <a:rPr lang="pt-BR" altLang="en-US" sz="2100" i="1" kern="1200">
                <a:ea typeface="Calibri" panose="020F0502020204030204" pitchFamily="34" charset="0"/>
                <a:cs typeface="Arial" panose="020B0604020202020204" pitchFamily="34" charset="0"/>
              </a:rPr>
              <a:t>l</a:t>
            </a:r>
            <a:r>
              <a:rPr lang="pt-BR" altLang="en-US" sz="2100" i="1" kern="1200" baseline="-30000">
                <a:ea typeface="Calibri" panose="020F0502020204030204" pitchFamily="34" charset="0"/>
                <a:cs typeface="Arial" panose="020B0604020202020204" pitchFamily="34" charset="0"/>
              </a:rPr>
              <a:t>0</a:t>
            </a:r>
            <a:r>
              <a:rPr lang="pt-BR" altLang="en-US" sz="2100" kern="1200">
                <a:ea typeface="Calibri" panose="020F0502020204030204" pitchFamily="34" charset="0"/>
                <a:cs typeface="Arial" panose="020B0604020202020204" pitchFamily="34" charset="0"/>
              </a:rPr>
              <a:t>) của lò xo (khi chưa bị biến dạng).</a:t>
            </a:r>
            <a:r>
              <a:rPr lang="pt-BR" altLang="en-US" sz="2100" i="1" kern="1200">
                <a:solidFill>
                  <a:prstClr val="black"/>
                </a:solidFill>
                <a:ea typeface="Calibri" panose="020F0502020204030204" pitchFamily="34" charset="0"/>
                <a:cs typeface="Arial" panose="020B0604020202020204" pitchFamily="34" charset="0"/>
              </a:rPr>
              <a:t> </a:t>
            </a:r>
            <a:endParaRPr lang="pt-BR" altLang="en-US" sz="2100" kern="1200" dirty="0">
              <a:solidFill>
                <a:prstClr val="black"/>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p:bldP spid="30"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Rectangle 2"/>
          <p:cNvSpPr/>
          <p:nvPr/>
        </p:nvSpPr>
        <p:spPr>
          <a:xfrm>
            <a:off x="2105891" y="176813"/>
            <a:ext cx="5928226" cy="461665"/>
          </a:xfrm>
          <a:prstGeom prst="rect">
            <a:avLst/>
          </a:prstGeom>
        </p:spPr>
        <p:txBody>
          <a:bodyPr wrap="none">
            <a:spAutoFit/>
          </a:bodyPr>
          <a:lstStyle/>
          <a:p>
            <a:r>
              <a:rPr lang="en-US" sz="2400" b="1">
                <a:solidFill>
                  <a:schemeClr val="tx1"/>
                </a:solidFill>
                <a:highlight>
                  <a:srgbClr val="FFFFFF"/>
                </a:highlight>
                <a:latin typeface="Arial" panose="020B0604020202020204" pitchFamily="34" charset="0"/>
                <a:ea typeface="A3.NotoSans-San" panose="020B0502040504020204" pitchFamily="34" charset="0"/>
                <a:cs typeface="Arial" panose="020B0604020202020204" pitchFamily="34" charset="0"/>
              </a:rPr>
              <a:t>* Xác định độ dãn của lò xo: </a:t>
            </a:r>
            <a:r>
              <a:rPr lang="en-US" altLang="en-US" sz="2400" b="1" i="1" kern="1200">
                <a:solidFill>
                  <a:schemeClr val="tx1"/>
                </a:solidFill>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altLang="en-US" sz="2400" b="1" i="1" kern="1200">
                <a:solidFill>
                  <a:schemeClr val="tx1"/>
                </a:solidFill>
                <a:latin typeface="Arial" panose="020B0604020202020204" pitchFamily="34" charset="0"/>
                <a:ea typeface="Calibri" panose="020F0502020204030204" pitchFamily="34" charset="0"/>
                <a:cs typeface="Arial" panose="020B0604020202020204" pitchFamily="34" charset="0"/>
              </a:rPr>
              <a:t>l</a:t>
            </a:r>
            <a:r>
              <a:rPr lang="en-US" altLang="en-US" sz="2400" b="1" i="1" kern="1200" baseline="-30000">
                <a:solidFill>
                  <a:schemeClr val="tx1"/>
                </a:solidFill>
                <a:latin typeface="Arial" panose="020B0604020202020204" pitchFamily="34" charset="0"/>
                <a:ea typeface="Calibri" panose="020F0502020204030204" pitchFamily="34" charset="0"/>
                <a:cs typeface="Arial" panose="020B0604020202020204" pitchFamily="34" charset="0"/>
              </a:rPr>
              <a:t>1</a:t>
            </a:r>
            <a:r>
              <a:rPr lang="en-US" altLang="en-US" sz="2400" b="1" i="1" kern="1200">
                <a:solidFill>
                  <a:schemeClr val="tx1"/>
                </a:solidFill>
                <a:latin typeface="Arial" panose="020B0604020202020204" pitchFamily="34" charset="0"/>
                <a:ea typeface="Calibri" panose="020F0502020204030204" pitchFamily="34" charset="0"/>
                <a:cs typeface="Arial" panose="020B0604020202020204" pitchFamily="34" charset="0"/>
              </a:rPr>
              <a:t> = l</a:t>
            </a:r>
            <a:r>
              <a:rPr lang="en-US" altLang="en-US" sz="2400" b="1" i="1" kern="1200" baseline="-30000">
                <a:solidFill>
                  <a:schemeClr val="tx1"/>
                </a:solidFill>
                <a:latin typeface="Arial" panose="020B0604020202020204" pitchFamily="34" charset="0"/>
                <a:ea typeface="Calibri" panose="020F0502020204030204" pitchFamily="34" charset="0"/>
                <a:cs typeface="Arial" panose="020B0604020202020204" pitchFamily="34" charset="0"/>
              </a:rPr>
              <a:t>1</a:t>
            </a:r>
            <a:r>
              <a:rPr lang="en-US" altLang="en-US" sz="2400" b="1" i="1" kern="1200">
                <a:solidFill>
                  <a:schemeClr val="tx1"/>
                </a:solidFill>
                <a:latin typeface="Arial" panose="020B0604020202020204" pitchFamily="34" charset="0"/>
                <a:ea typeface="Calibri" panose="020F0502020204030204" pitchFamily="34" charset="0"/>
                <a:cs typeface="Arial" panose="020B0604020202020204" pitchFamily="34" charset="0"/>
              </a:rPr>
              <a:t> – l</a:t>
            </a:r>
            <a:r>
              <a:rPr lang="en-US" altLang="en-US" sz="2400" b="1" i="1" kern="1200" baseline="-30000">
                <a:solidFill>
                  <a:schemeClr val="tx1"/>
                </a:solidFill>
                <a:latin typeface="Arial" panose="020B0604020202020204" pitchFamily="34" charset="0"/>
                <a:ea typeface="Calibri" panose="020F0502020204030204" pitchFamily="34" charset="0"/>
                <a:cs typeface="Arial" panose="020B0604020202020204" pitchFamily="34" charset="0"/>
              </a:rPr>
              <a:t>0</a:t>
            </a:r>
            <a:r>
              <a:rPr lang="en-US" sz="2400" b="1">
                <a:solidFill>
                  <a:schemeClr val="tx1"/>
                </a:solidFill>
                <a:highlight>
                  <a:srgbClr val="FFFFFF"/>
                </a:highlight>
                <a:latin typeface="Arial" panose="020B0604020202020204" pitchFamily="34" charset="0"/>
                <a:ea typeface="A3.NotoSans-San" panose="020B0502040504020204" pitchFamily="34" charset="0"/>
                <a:cs typeface="Arial" panose="020B0604020202020204" pitchFamily="34" charset="0"/>
              </a:rPr>
              <a:t> </a:t>
            </a:r>
            <a:endParaRPr lang="en-US" sz="2400" b="1">
              <a:solidFill>
                <a:schemeClr val="tx1"/>
              </a:solidFill>
              <a:latin typeface="Arial" panose="020B0604020202020204" pitchFamily="34" charset="0"/>
              <a:cs typeface="Arial" panose="020B0604020202020204" pitchFamily="34" charset="0"/>
            </a:endParaRPr>
          </a:p>
        </p:txBody>
      </p:sp>
      <p:pic>
        <p:nvPicPr>
          <p:cNvPr id="4" name="Graphic 5">
            <a:extLst>
              <a:ext uri="{FF2B5EF4-FFF2-40B4-BE49-F238E27FC236}">
                <a16:creationId xmlns:a16="http://schemas.microsoft.com/office/drawing/2014/main" id="{0C278755-B198-4F11-A226-314BB0C52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326" y="1835438"/>
            <a:ext cx="1701764" cy="1701764"/>
          </a:xfrm>
          <a:prstGeom prst="rect">
            <a:avLst/>
          </a:prstGeom>
        </p:spPr>
      </p:pic>
      <p:pic>
        <p:nvPicPr>
          <p:cNvPr id="5"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95326" y="3834363"/>
            <a:ext cx="1792521" cy="1036088"/>
          </a:xfrm>
          <a:prstGeom prst="rect">
            <a:avLst/>
          </a:prstGeom>
        </p:spPr>
      </p:pic>
      <p:sp>
        <p:nvSpPr>
          <p:cNvPr id="6" name="Rectangle 5"/>
          <p:cNvSpPr/>
          <p:nvPr/>
        </p:nvSpPr>
        <p:spPr>
          <a:xfrm>
            <a:off x="250402" y="1061117"/>
            <a:ext cx="2682368" cy="549381"/>
          </a:xfrm>
          <a:prstGeom prst="rect">
            <a:avLst/>
          </a:prstGeom>
        </p:spPr>
        <p:txBody>
          <a:bodyPr wrap="square">
            <a:spAutoFit/>
          </a:bodyPr>
          <a:lstStyle/>
          <a:p>
            <a:pPr algn="ctr">
              <a:lnSpc>
                <a:spcPct val="135000"/>
              </a:lnSpc>
            </a:pPr>
            <a:r>
              <a:rPr lang="en-US" sz="2200" b="1">
                <a:solidFill>
                  <a:schemeClr val="accent5">
                    <a:lumMod val="75000"/>
                  </a:schemeClr>
                </a:solidFill>
              </a:rPr>
              <a:t>Làm việc nhóm</a:t>
            </a:r>
          </a:p>
        </p:txBody>
      </p:sp>
      <p:sp>
        <p:nvSpPr>
          <p:cNvPr id="7" name="Rectangle 6"/>
          <p:cNvSpPr/>
          <p:nvPr/>
        </p:nvSpPr>
        <p:spPr>
          <a:xfrm>
            <a:off x="3554411" y="1835438"/>
            <a:ext cx="5124323" cy="2228302"/>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 </a:t>
            </a:r>
          </a:p>
          <a:p>
            <a:pPr marL="342900" indent="-342900" algn="just">
              <a:lnSpc>
                <a:spcPct val="135000"/>
              </a:lnSpc>
              <a:spcBef>
                <a:spcPts val="600"/>
              </a:spcBef>
              <a:spcAft>
                <a:spcPts val="600"/>
              </a:spcAft>
              <a:buFont typeface="Wingdings" panose="05000000000000000000" pitchFamily="2" charset="2"/>
              <a:buChar char="v"/>
            </a:pPr>
            <a:r>
              <a:rPr lang="en-US" sz="2200"/>
              <a:t>Thực hiện thí nghiệm và hoàn thiện bước 3 cuả TN.</a:t>
            </a:r>
          </a:p>
          <a:p>
            <a:pPr marL="342900" indent="-342900" algn="just">
              <a:lnSpc>
                <a:spcPct val="135000"/>
              </a:lnSpc>
              <a:spcBef>
                <a:spcPts val="600"/>
              </a:spcBef>
              <a:spcAft>
                <a:spcPts val="600"/>
              </a:spcAft>
              <a:buFont typeface="Wingdings" panose="05000000000000000000" pitchFamily="2" charset="2"/>
              <a:buChar char="v"/>
            </a:pPr>
            <a:r>
              <a:rPr lang="en-US" sz="2200"/>
              <a:t>Báo cáo kết quả thí nghiệm.</a:t>
            </a:r>
            <a:endParaRPr lang="en-US" sz="2200" dirty="0"/>
          </a:p>
        </p:txBody>
      </p:sp>
    </p:spTree>
    <p:extLst>
      <p:ext uri="{BB962C8B-B14F-4D97-AF65-F5344CB8AC3E}">
        <p14:creationId xmlns:p14="http://schemas.microsoft.com/office/powerpoint/2010/main" val="2560105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theme/theme1.xml><?xml version="1.0" encoding="utf-8"?>
<a:theme xmlns:a="http://schemas.openxmlformats.org/drawingml/2006/main" name="Fitzwalter template">
  <a:themeElements>
    <a:clrScheme name="Custom 347">
      <a:dk1>
        <a:srgbClr val="1A2A30"/>
      </a:dk1>
      <a:lt1>
        <a:srgbClr val="FFFFFF"/>
      </a:lt1>
      <a:dk2>
        <a:srgbClr val="66787E"/>
      </a:dk2>
      <a:lt2>
        <a:srgbClr val="E9F0EF"/>
      </a:lt2>
      <a:accent1>
        <a:srgbClr val="D6F075"/>
      </a:accent1>
      <a:accent2>
        <a:srgbClr val="50DD8B"/>
      </a:accent2>
      <a:accent3>
        <a:srgbClr val="0D89B1"/>
      </a:accent3>
      <a:accent4>
        <a:srgbClr val="EB5E76"/>
      </a:accent4>
      <a:accent5>
        <a:srgbClr val="F08148"/>
      </a:accent5>
      <a:accent6>
        <a:srgbClr val="FFCC00"/>
      </a:accent6>
      <a:hlink>
        <a:srgbClr val="0070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894</Words>
  <Application>Microsoft Office PowerPoint</Application>
  <PresentationFormat>On-screen Show (16:9)</PresentationFormat>
  <Paragraphs>123</Paragraphs>
  <Slides>20</Slides>
  <Notes>12</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VNI-Times</vt:lpstr>
      <vt:lpstr>Bebas Neue</vt:lpstr>
      <vt:lpstr>Arial</vt:lpstr>
      <vt:lpstr>Wingdings</vt:lpstr>
      <vt:lpstr>Symbol</vt:lpstr>
      <vt:lpstr>Barlow Medium</vt:lpstr>
      <vt:lpstr>Barlow Light</vt:lpstr>
      <vt:lpstr>Times New Roman</vt:lpstr>
      <vt:lpstr>Calibri</vt:lpstr>
      <vt:lpstr>Fitzwalter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 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Vu Nguyet</cp:lastModifiedBy>
  <cp:revision>17</cp:revision>
  <dcterms:modified xsi:type="dcterms:W3CDTF">2025-04-23T14:21:48Z</dcterms:modified>
</cp:coreProperties>
</file>