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77" r:id="rId9"/>
    <p:sldId id="276" r:id="rId10"/>
    <p:sldId id="279" r:id="rId11"/>
    <p:sldId id="278" r:id="rId12"/>
    <p:sldId id="281" r:id="rId13"/>
    <p:sldId id="280" r:id="rId14"/>
    <p:sldId id="282" r:id="rId15"/>
    <p:sldId id="283" r:id="rId16"/>
    <p:sldId id="284" r:id="rId17"/>
    <p:sldId id="286" r:id="rId18"/>
    <p:sldId id="288" r:id="rId19"/>
    <p:sldId id="289" r:id="rId20"/>
    <p:sldId id="290" r:id="rId21"/>
    <p:sldId id="292" r:id="rId22"/>
    <p:sldId id="294" r:id="rId23"/>
    <p:sldId id="291" r:id="rId24"/>
  </p:sldIdLst>
  <p:sldSz cx="18288000" cy="10287000"/>
  <p:notesSz cx="6858000" cy="9144000"/>
  <p:embeddedFontLst>
    <p:embeddedFont>
      <p:font typeface="Cambria Math" panose="0204050305040603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EE8A4F"/>
    <a:srgbClr val="99CCFF"/>
    <a:srgbClr val="F9B3A0"/>
    <a:srgbClr val="FFCC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3" autoAdjust="0"/>
    <p:restoredTop sz="94622" autoAdjust="0"/>
  </p:normalViewPr>
  <p:slideViewPr>
    <p:cSldViewPr>
      <p:cViewPr varScale="1">
        <p:scale>
          <a:sx n="39" d="100"/>
          <a:sy n="39" d="100"/>
        </p:scale>
        <p:origin x="3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17" Type="http://schemas.openxmlformats.org/officeDocument/2006/relationships/image" Target="../media/image16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24.png"/><Relationship Id="rId7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23" Type="http://schemas.openxmlformats.org/officeDocument/2006/relationships/image" Target="../media/image172.png"/><Relationship Id="rId4" Type="http://schemas.openxmlformats.org/officeDocument/2006/relationships/image" Target="../media/image25.sv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60.svg"/><Relationship Id="rId1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45.png"/><Relationship Id="rId14" Type="http://schemas.openxmlformats.org/officeDocument/2006/relationships/image" Target="../media/image1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Nhóm 12">
            <a:extLst>
              <a:ext uri="{FF2B5EF4-FFF2-40B4-BE49-F238E27FC236}">
                <a16:creationId xmlns:a16="http://schemas.microsoft.com/office/drawing/2014/main" id="{FC18B026-F3AB-DA4A-8052-E4DA1055AD90}"/>
              </a:ext>
            </a:extLst>
          </p:cNvPr>
          <p:cNvGrpSpPr/>
          <p:nvPr/>
        </p:nvGrpSpPr>
        <p:grpSpPr>
          <a:xfrm>
            <a:off x="1903945" y="1586715"/>
            <a:ext cx="13771490" cy="6928001"/>
            <a:chOff x="3349171" y="2091585"/>
            <a:chExt cx="11589658" cy="512052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838632">
            <a:off x="13395628" y="643881"/>
            <a:ext cx="4001286" cy="22457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76741">
            <a:off x="1056078" y="1066115"/>
            <a:ext cx="1496634" cy="15543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39886">
            <a:off x="13941058" y="7112381"/>
            <a:ext cx="3059459" cy="7843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400000">
            <a:off x="227687" y="-699633"/>
            <a:ext cx="3229617" cy="40517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51ABB0A-D3CB-ECC8-BADF-8E70AF185876}"/>
              </a:ext>
            </a:extLst>
          </p:cNvPr>
          <p:cNvSpPr txBox="1"/>
          <p:nvPr/>
        </p:nvSpPr>
        <p:spPr>
          <a:xfrm>
            <a:off x="3518976" y="3041222"/>
            <a:ext cx="11250048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LỚP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3E006C9F-3538-A607-D0A4-A1F0AC3D6EAF}"/>
              </a:ext>
            </a:extLst>
          </p:cNvPr>
          <p:cNvSpPr/>
          <p:nvPr/>
        </p:nvSpPr>
        <p:spPr>
          <a:xfrm>
            <a:off x="146396" y="190500"/>
            <a:ext cx="3657600" cy="1259496"/>
          </a:xfrm>
          <a:prstGeom prst="round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2FBD98F-EA9D-FD5D-BBB5-0B7F2DA84AF5}"/>
                  </a:ext>
                </a:extLst>
              </p:cNvPr>
              <p:cNvSpPr txBox="1"/>
              <p:nvPr/>
            </p:nvSpPr>
            <p:spPr>
              <a:xfrm>
                <a:off x="4360290" y="-27214"/>
                <a:ext cx="1013460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4.17,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2FBD98F-EA9D-FD5D-BBB5-0B7F2DA84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290" y="-27214"/>
                <a:ext cx="10134600" cy="1998176"/>
              </a:xfrm>
              <a:prstGeom prst="rect">
                <a:avLst/>
              </a:prstGeom>
              <a:blipFill>
                <a:blip r:embed="rId2"/>
                <a:stretch>
                  <a:fillRect l="-2405" r="-2405" b="-137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08723E6-41B3-641E-278D-B1D2AB0F7D36}"/>
              </a:ext>
            </a:extLst>
          </p:cNvPr>
          <p:cNvSpPr txBox="1"/>
          <p:nvPr/>
        </p:nvSpPr>
        <p:spPr>
          <a:xfrm>
            <a:off x="7166004" y="2099342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A9E4CA5A-2758-F7DE-3852-A53FFD163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997163"/>
            <a:ext cx="7620000" cy="66964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C85A307-1335-7F20-54FD-630547F2CD6E}"/>
                  </a:ext>
                </a:extLst>
              </p:cNvPr>
              <p:cNvSpPr txBox="1"/>
              <p:nvPr/>
            </p:nvSpPr>
            <p:spPr>
              <a:xfrm>
                <a:off x="8382000" y="2868783"/>
                <a:ext cx="8077200" cy="7013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nl-NL" sz="4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𝐴𝐷𝐶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8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</a:t>
                </a:r>
                <a:endParaRPr lang="en-US" sz="4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8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𝐶𝐵</m:t>
                    </m:r>
                    <m:r>
                      <a:rPr lang="nl-NL" sz="4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</a:t>
                </a:r>
                <a:endParaRPr lang="en-US" sz="4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8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</a:t>
                </a:r>
                <a:endParaRPr lang="en-US" sz="4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𝐴𝐷𝐶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C85A307-1335-7F20-54FD-630547F2C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2868783"/>
                <a:ext cx="8077200" cy="7013780"/>
              </a:xfrm>
              <a:prstGeom prst="rect">
                <a:avLst/>
              </a:prstGeom>
              <a:blipFill>
                <a:blip r:embed="rId4"/>
                <a:stretch>
                  <a:fillRect l="-3396" r="-5509" b="-36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27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B2937E7B-7890-F5EB-4992-D111DDA9D53B}"/>
              </a:ext>
            </a:extLst>
          </p:cNvPr>
          <p:cNvSpPr/>
          <p:nvPr/>
        </p:nvSpPr>
        <p:spPr>
          <a:xfrm>
            <a:off x="152400" y="113452"/>
            <a:ext cx="4114800" cy="15714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5AB5D6B-E096-0DEE-2493-BB66BC2197B4}"/>
                  </a:ext>
                </a:extLst>
              </p:cNvPr>
              <p:cNvSpPr txBox="1"/>
              <p:nvPr/>
            </p:nvSpPr>
            <p:spPr>
              <a:xfrm>
                <a:off x="4572000" y="113452"/>
                <a:ext cx="13519544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5AB5D6B-E096-0DEE-2493-BB66BC219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3452"/>
                <a:ext cx="13519544" cy="1998176"/>
              </a:xfrm>
              <a:prstGeom prst="rect">
                <a:avLst/>
              </a:prstGeom>
              <a:blipFill>
                <a:blip r:embed="rId2"/>
                <a:stretch>
                  <a:fillRect l="-1803" r="-2976" b="-137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77A12FF5-9845-5100-86C0-25CB85EEE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" y="2552700"/>
            <a:ext cx="18091544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0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8A408BEA-E19C-7E35-5E73-935F10F7723C}"/>
                  </a:ext>
                </a:extLst>
              </p:cNvPr>
              <p:cNvSpPr txBox="1"/>
              <p:nvPr/>
            </p:nvSpPr>
            <p:spPr>
              <a:xfrm>
                <a:off x="342900" y="419100"/>
                <a:ext cx="17602200" cy="5495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4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1.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4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𝐴𝑂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𝐵𝑂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Hai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4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3.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8A408BEA-E19C-7E35-5E73-935F10F77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419100"/>
                <a:ext cx="17602200" cy="5495415"/>
              </a:xfrm>
              <a:prstGeom prst="rect">
                <a:avLst/>
              </a:prstGeom>
              <a:blipFill>
                <a:blip r:embed="rId2"/>
                <a:stretch>
                  <a:fillRect l="-1558" b="-48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57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257C711-3625-1837-DC7B-982CDE8F611B}"/>
                  </a:ext>
                </a:extLst>
              </p:cNvPr>
              <p:cNvSpPr txBox="1"/>
              <p:nvPr/>
            </p:nvSpPr>
            <p:spPr>
              <a:xfrm>
                <a:off x="685800" y="4914900"/>
                <a:ext cx="9473863" cy="5037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𝑂𝐴𝑀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𝑂𝐵𝑀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chung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𝑂𝐴𝑀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𝑂𝐵𝑀</m:t>
                    </m:r>
                    <m:d>
                      <m:dPr>
                        <m:ctrlP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.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.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𝑥𝑂𝑧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𝐴𝑂𝑀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𝐵𝑂𝑀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tia phân giác của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257C711-3625-1837-DC7B-982CDE8F6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914900"/>
                <a:ext cx="9473863" cy="5037405"/>
              </a:xfrm>
              <a:prstGeom prst="rect">
                <a:avLst/>
              </a:prstGeom>
              <a:blipFill>
                <a:blip r:embed="rId2"/>
                <a:stretch>
                  <a:fillRect l="-2317" t="-2177" r="-772" b="-4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5652350-46F1-A04A-F173-9D9A12FC67A2}"/>
              </a:ext>
            </a:extLst>
          </p:cNvPr>
          <p:cNvSpPr txBox="1"/>
          <p:nvPr/>
        </p:nvSpPr>
        <p:spPr>
          <a:xfrm>
            <a:off x="-533400" y="27214"/>
            <a:ext cx="3409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DC59FA5-734E-3142-9100-C1ABB7172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828" y="312924"/>
            <a:ext cx="12649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2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2DE472C-DDEE-1FEA-0C54-ACC95A104892}"/>
              </a:ext>
            </a:extLst>
          </p:cNvPr>
          <p:cNvSpPr txBox="1"/>
          <p:nvPr/>
        </p:nvSpPr>
        <p:spPr>
          <a:xfrm>
            <a:off x="4598562" y="184114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541E13A-CEBD-A22D-8337-66807FBC971F}"/>
                  </a:ext>
                </a:extLst>
              </p:cNvPr>
              <p:cNvSpPr txBox="1"/>
              <p:nvPr/>
            </p:nvSpPr>
            <p:spPr>
              <a:xfrm>
                <a:off x="604792" y="1509544"/>
                <a:ext cx="15252318" cy="6060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4.4 (SGK – tr.67)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4.18.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(1)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𝐷𝐸𝐹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(2)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𝐸𝐷𝐹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(3)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𝐷𝐹𝐸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(4)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𝐷𝐸𝐹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541E13A-CEBD-A22D-8337-66807FBC9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92" y="1509544"/>
                <a:ext cx="15252318" cy="6060826"/>
              </a:xfrm>
              <a:prstGeom prst="rect">
                <a:avLst/>
              </a:prstGeom>
              <a:blipFill>
                <a:blip r:embed="rId2"/>
                <a:stretch>
                  <a:fillRect l="-1599" r="-2638" b="-3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CD503CBF-BCA2-3580-B879-561FD2EF60CB}"/>
              </a:ext>
            </a:extLst>
          </p:cNvPr>
          <p:cNvSpPr/>
          <p:nvPr/>
        </p:nvSpPr>
        <p:spPr>
          <a:xfrm>
            <a:off x="5782216" y="3878859"/>
            <a:ext cx="990600" cy="424156"/>
          </a:xfrm>
          <a:prstGeom prst="right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̃i tên: Phải 15">
            <a:extLst>
              <a:ext uri="{FF2B5EF4-FFF2-40B4-BE49-F238E27FC236}">
                <a16:creationId xmlns:a16="http://schemas.microsoft.com/office/drawing/2014/main" id="{2549F266-A688-7F5B-5CD7-9F3C0E922968}"/>
              </a:ext>
            </a:extLst>
          </p:cNvPr>
          <p:cNvSpPr/>
          <p:nvPr/>
        </p:nvSpPr>
        <p:spPr>
          <a:xfrm>
            <a:off x="5782216" y="4924678"/>
            <a:ext cx="990600" cy="424156"/>
          </a:xfrm>
          <a:prstGeom prst="right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̃i tên: Phải 16">
            <a:extLst>
              <a:ext uri="{FF2B5EF4-FFF2-40B4-BE49-F238E27FC236}">
                <a16:creationId xmlns:a16="http://schemas.microsoft.com/office/drawing/2014/main" id="{A4EFB1FA-3FA4-58DE-F9ED-35115E891170}"/>
              </a:ext>
            </a:extLst>
          </p:cNvPr>
          <p:cNvSpPr/>
          <p:nvPr/>
        </p:nvSpPr>
        <p:spPr>
          <a:xfrm>
            <a:off x="5843206" y="6002419"/>
            <a:ext cx="990600" cy="424156"/>
          </a:xfrm>
          <a:prstGeom prst="right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̃i tên: Phải 17">
            <a:extLst>
              <a:ext uri="{FF2B5EF4-FFF2-40B4-BE49-F238E27FC236}">
                <a16:creationId xmlns:a16="http://schemas.microsoft.com/office/drawing/2014/main" id="{BA0C1A8A-32B2-B0FE-8909-73739BCEA3F8}"/>
              </a:ext>
            </a:extLst>
          </p:cNvPr>
          <p:cNvSpPr/>
          <p:nvPr/>
        </p:nvSpPr>
        <p:spPr>
          <a:xfrm>
            <a:off x="5931012" y="7080160"/>
            <a:ext cx="990600" cy="424156"/>
          </a:xfrm>
          <a:prstGeom prst="right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CF1194C-FC42-C361-E956-F3FDAB45C2FB}"/>
              </a:ext>
            </a:extLst>
          </p:cNvPr>
          <p:cNvSpPr txBox="1"/>
          <p:nvPr/>
        </p:nvSpPr>
        <p:spPr>
          <a:xfrm>
            <a:off x="7570860" y="3649838"/>
            <a:ext cx="1160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4922BCD-70C3-A6D7-8698-1C46C693CAAF}"/>
              </a:ext>
            </a:extLst>
          </p:cNvPr>
          <p:cNvSpPr txBox="1"/>
          <p:nvPr/>
        </p:nvSpPr>
        <p:spPr>
          <a:xfrm>
            <a:off x="7638298" y="5670145"/>
            <a:ext cx="1160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48E2278-4219-E6D1-1C1F-3F0261588D2B}"/>
              </a:ext>
            </a:extLst>
          </p:cNvPr>
          <p:cNvSpPr txBox="1"/>
          <p:nvPr/>
        </p:nvSpPr>
        <p:spPr>
          <a:xfrm>
            <a:off x="7548708" y="468327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D97DA5E-88E7-8915-8931-F167195E7BDA}"/>
              </a:ext>
            </a:extLst>
          </p:cNvPr>
          <p:cNvSpPr txBox="1"/>
          <p:nvPr/>
        </p:nvSpPr>
        <p:spPr>
          <a:xfrm>
            <a:off x="7612496" y="680092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9989A1BE-077B-4EEE-8691-F929CDCAB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921" y="3677052"/>
            <a:ext cx="8621279" cy="45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37D51532-84D9-AF61-68B8-C36959170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57351"/>
            <a:ext cx="7194341" cy="413450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6CC973B-0422-4779-1F01-C27A618AE84D}"/>
              </a:ext>
            </a:extLst>
          </p:cNvPr>
          <p:cNvSpPr txBox="1"/>
          <p:nvPr/>
        </p:nvSpPr>
        <p:spPr>
          <a:xfrm>
            <a:off x="304800" y="0"/>
            <a:ext cx="177546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4.5 (SGK – tr.67)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4.19,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CC746A7-79EF-9C5F-EFEE-3135D1694C3A}"/>
              </a:ext>
            </a:extLst>
          </p:cNvPr>
          <p:cNvSpPr txBox="1"/>
          <p:nvPr/>
        </p:nvSpPr>
        <p:spPr>
          <a:xfrm>
            <a:off x="7010400" y="2025702"/>
            <a:ext cx="2895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054C34B-7EDF-BA32-F371-35CDE07097A6}"/>
                  </a:ext>
                </a:extLst>
              </p:cNvPr>
              <p:cNvSpPr txBox="1"/>
              <p:nvPr/>
            </p:nvSpPr>
            <p:spPr>
              <a:xfrm>
                <a:off x="8686800" y="3357351"/>
                <a:ext cx="7772400" cy="4081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+) Xét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chung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+) Tương tự có: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𝐶𝐵𝐴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054C34B-7EDF-BA32-F371-35CDE0709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3357351"/>
                <a:ext cx="7772400" cy="4081951"/>
              </a:xfrm>
              <a:prstGeom prst="rect">
                <a:avLst/>
              </a:prstGeom>
              <a:blipFill>
                <a:blip r:embed="rId3"/>
                <a:stretch>
                  <a:fillRect l="-2745" b="-55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75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1749C5F-225D-813D-235D-597CF7309A2A}"/>
                  </a:ext>
                </a:extLst>
              </p:cNvPr>
              <p:cNvSpPr txBox="1"/>
              <p:nvPr/>
            </p:nvSpPr>
            <p:spPr>
              <a:xfrm>
                <a:off x="114300" y="0"/>
                <a:ext cx="18059400" cy="1998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1: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𝑋𝐸𝐹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𝑋𝐸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𝑋𝐹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Tính chu vi mỗi tam giác.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1749C5F-225D-813D-235D-597CF7309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0"/>
                <a:ext cx="18059400" cy="1998176"/>
              </a:xfrm>
              <a:prstGeom prst="rect">
                <a:avLst/>
              </a:prstGeom>
              <a:blipFill>
                <a:blip r:embed="rId2"/>
                <a:stretch>
                  <a:fillRect l="-1384" r="-2262" b="-134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>
            <a:extLst>
              <a:ext uri="{FF2B5EF4-FFF2-40B4-BE49-F238E27FC236}">
                <a16:creationId xmlns:a16="http://schemas.microsoft.com/office/drawing/2014/main" id="{6A0706E0-E835-BFC1-79B5-318643423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1" y="1998176"/>
            <a:ext cx="2895600" cy="948455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FBC9A32-E063-4D58-4542-1A0286F2B3AF}"/>
              </a:ext>
            </a:extLst>
          </p:cNvPr>
          <p:cNvSpPr txBox="1"/>
          <p:nvPr/>
        </p:nvSpPr>
        <p:spPr>
          <a:xfrm>
            <a:off x="6819901" y="2087683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09F551A-D2A7-7507-CFEB-A76D6F0D6095}"/>
                  </a:ext>
                </a:extLst>
              </p:cNvPr>
              <p:cNvSpPr txBox="1"/>
              <p:nvPr/>
            </p:nvSpPr>
            <p:spPr>
              <a:xfrm>
                <a:off x="914400" y="2857124"/>
                <a:ext cx="16382999" cy="7058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𝑋𝐸𝐹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=△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𝑋𝐸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𝑋𝐹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𝑀𝑃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𝐸𝐹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𝑁𝑃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 vi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𝑋𝐸𝐹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𝑋𝐸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𝑋𝐹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𝐸𝐹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10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𝑐𝑚</m:t>
                      </m:r>
                    </m:oMath>
                  </m:oMathPara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 vi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 </a:t>
                </a:r>
                <a:endParaRPr lang="en-US" sz="4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𝑀𝑁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𝑁𝑃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𝑀𝑃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=+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10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nl-NL" sz="4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09F551A-D2A7-7507-CFEB-A76D6F0D6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857124"/>
                <a:ext cx="16382999" cy="7058343"/>
              </a:xfrm>
              <a:prstGeom prst="rect">
                <a:avLst/>
              </a:prstGeom>
              <a:blipFill>
                <a:blip r:embed="rId4"/>
                <a:stretch>
                  <a:fillRect l="-14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96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B2713D8-C9E1-73B4-B7B2-AB6941C4CC05}"/>
                  </a:ext>
                </a:extLst>
              </p:cNvPr>
              <p:cNvSpPr txBox="1"/>
              <p:nvPr/>
            </p:nvSpPr>
            <p:spPr>
              <a:xfrm>
                <a:off x="0" y="-190500"/>
                <a:ext cx="18288000" cy="3105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2: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biết: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nằm khác phía đối với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Vẽ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Chứng minh rằng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B2713D8-C9E1-73B4-B7B2-AB6941C4C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90500"/>
                <a:ext cx="18288000" cy="3105594"/>
              </a:xfrm>
              <a:prstGeom prst="rect">
                <a:avLst/>
              </a:prstGeom>
              <a:blipFill>
                <a:blip r:embed="rId2"/>
                <a:stretch>
                  <a:fillRect l="-1333" t="-4322" r="-2200" b="-8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8BC35DB8-E5C0-F14D-F527-005786A35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723900"/>
            <a:ext cx="6017274" cy="516376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E9D421C-83C4-E901-923D-748F2B8E817F}"/>
              </a:ext>
            </a:extLst>
          </p:cNvPr>
          <p:cNvSpPr txBox="1"/>
          <p:nvPr/>
        </p:nvSpPr>
        <p:spPr>
          <a:xfrm>
            <a:off x="10817874" y="2915094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750D889-0249-6C03-B062-1D9FFB0C0705}"/>
                  </a:ext>
                </a:extLst>
              </p:cNvPr>
              <p:cNvSpPr txBox="1"/>
              <p:nvPr/>
            </p:nvSpPr>
            <p:spPr>
              <a:xfrm>
                <a:off x="1371600" y="3014508"/>
                <a:ext cx="8077200" cy="6855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Xét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cạnh chung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𝐴𝐷𝐶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(c.c.c)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750D889-0249-6C03-B062-1D9FFB0C0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014508"/>
                <a:ext cx="8077200" cy="6855275"/>
              </a:xfrm>
              <a:prstGeom prst="rect">
                <a:avLst/>
              </a:prstGeom>
              <a:blipFill>
                <a:blip r:embed="rId4"/>
                <a:stretch>
                  <a:fillRect l="-3019" b="-3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3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F16FFBA5-5418-9BC9-0EDC-F690D7CDB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343" y="3971948"/>
            <a:ext cx="5643046" cy="53813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92386" y="1883919"/>
            <a:ext cx="1957681" cy="366232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3C6075B-EE26-FC12-EE62-F08CE45D8386}"/>
              </a:ext>
            </a:extLst>
          </p:cNvPr>
          <p:cNvSpPr txBox="1"/>
          <p:nvPr/>
        </p:nvSpPr>
        <p:spPr>
          <a:xfrm>
            <a:off x="5181600" y="47784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27E93BC-5439-B335-3F40-FA0B7A49AFEA}"/>
                  </a:ext>
                </a:extLst>
              </p:cNvPr>
              <p:cNvSpPr txBox="1"/>
              <p:nvPr/>
            </p:nvSpPr>
            <p:spPr>
              <a:xfrm>
                <a:off x="3276600" y="2336317"/>
                <a:ext cx="11734800" cy="408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4.6 (SGK – tr.67)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4.20,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𝐵𝐷𝐶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27E93BC-5439-B335-3F40-FA0B7A49A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336317"/>
                <a:ext cx="11734800" cy="4088555"/>
              </a:xfrm>
              <a:prstGeom prst="rect">
                <a:avLst/>
              </a:prstGeom>
              <a:blipFill>
                <a:blip r:embed="rId17"/>
                <a:stretch>
                  <a:fillRect l="-2130" r="-2078" b="-5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21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74484" y="623229"/>
            <a:ext cx="739033" cy="664206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D527221F-03E7-0299-CAD8-B03A0AD0A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53300" y="419100"/>
            <a:ext cx="3581400" cy="99060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80A4A87-CBA3-587E-F6B7-02E2673D1EFD}"/>
              </a:ext>
            </a:extLst>
          </p:cNvPr>
          <p:cNvSpPr txBox="1"/>
          <p:nvPr/>
        </p:nvSpPr>
        <p:spPr>
          <a:xfrm>
            <a:off x="7353300" y="542471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E3ADCA3-CACF-1E1A-BC6F-9B7A58F0549D}"/>
                  </a:ext>
                </a:extLst>
              </p:cNvPr>
              <p:cNvSpPr txBox="1"/>
              <p:nvPr/>
            </p:nvSpPr>
            <p:spPr>
              <a:xfrm>
                <a:off x="304800" y="1533071"/>
                <a:ext cx="12420600" cy="7326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Hai tam giác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tam giác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𝐶𝐵𝐷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nl-NL" sz="40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(theo giả thiết),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𝐶𝐵𝐷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(c.c.c).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120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E3ADCA3-CACF-1E1A-BC6F-9B7A58F05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33071"/>
                <a:ext cx="12420600" cy="7326686"/>
              </a:xfrm>
              <a:prstGeom prst="rect">
                <a:avLst/>
              </a:prstGeom>
              <a:blipFill>
                <a:blip r:embed="rId6"/>
                <a:stretch>
                  <a:fillRect l="-1717" r="-2552" b="-2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Hình ảnh 2">
            <a:extLst>
              <a:ext uri="{FF2B5EF4-FFF2-40B4-BE49-F238E27FC236}">
                <a16:creationId xmlns:a16="http://schemas.microsoft.com/office/drawing/2014/main" id="{C4DA0931-D5D0-488B-51F1-423158FD9C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0" y="2247900"/>
            <a:ext cx="5312229" cy="53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2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D60596E-7E11-59AE-02C0-421596906B62}"/>
              </a:ext>
            </a:extLst>
          </p:cNvPr>
          <p:cNvSpPr txBox="1"/>
          <p:nvPr/>
        </p:nvSpPr>
        <p:spPr>
          <a:xfrm>
            <a:off x="152400" y="1790700"/>
            <a:ext cx="17983200" cy="5461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BÀI 13: HAI TAM GIÁC BẰNG NHAU.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TRƯỜNG HỢP BẰNG NHAU THỨ NHẤT CỦA TAM GIÁC (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7F740AE4-5A1C-E206-DFF4-227A4ACAC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305" y="5643527"/>
            <a:ext cx="10829160" cy="3922373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D349A37C-FF3E-E25F-5A52-5370C861F699}"/>
              </a:ext>
            </a:extLst>
          </p:cNvPr>
          <p:cNvGrpSpPr/>
          <p:nvPr/>
        </p:nvGrpSpPr>
        <p:grpSpPr>
          <a:xfrm rot="16200000">
            <a:off x="7048500" y="-2362201"/>
            <a:ext cx="4191000" cy="11277601"/>
            <a:chOff x="10552405" y="1028700"/>
            <a:chExt cx="6040315" cy="8229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9457763" y="2123342"/>
              <a:ext cx="8229600" cy="604031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9707327" y="2306516"/>
              <a:ext cx="7730471" cy="5673968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7239000" y="1046581"/>
            <a:ext cx="3256577" cy="746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6921E7D-994E-2548-233A-F7E5B0A9436D}"/>
                  </a:ext>
                </a:extLst>
              </p:cNvPr>
              <p:cNvSpPr txBox="1"/>
              <p:nvPr/>
            </p:nvSpPr>
            <p:spPr>
              <a:xfrm>
                <a:off x="4420827" y="2017846"/>
                <a:ext cx="9446342" cy="3013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1: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Trong hình vẽ bên, cho biết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𝐺𝐻𝐼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Hãy tính số đo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độ dài cạnh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𝐺𝐼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6921E7D-994E-2548-233A-F7E5B0A94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827" y="2017846"/>
                <a:ext cx="9446342" cy="3013838"/>
              </a:xfrm>
              <a:prstGeom prst="rect">
                <a:avLst/>
              </a:prstGeom>
              <a:blipFill>
                <a:blip r:embed="rId23"/>
                <a:stretch>
                  <a:fillRect l="-2581" r="-4258" b="-8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4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715900F0-9E93-8EF7-D4B5-09034B24A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406" y="1686751"/>
            <a:ext cx="10829160" cy="39223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6C4D0A0-1A50-EFE0-14C8-593E7AA7BD00}"/>
                  </a:ext>
                </a:extLst>
              </p:cNvPr>
              <p:cNvSpPr txBox="1"/>
              <p:nvPr/>
            </p:nvSpPr>
            <p:spPr>
              <a:xfrm>
                <a:off x="4953000" y="5395327"/>
                <a:ext cx="8099973" cy="4396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Xét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𝐺𝐻𝐼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 </a:t>
                </a:r>
                <a:endParaRPr lang="en-US" sz="44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62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43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75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Ta có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𝐺𝐻𝐼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suy ra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𝐺𝐼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𝑀𝑃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75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6C4D0A0-1A50-EFE0-14C8-593E7AA7B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395327"/>
                <a:ext cx="8099973" cy="4396332"/>
              </a:xfrm>
              <a:prstGeom prst="rect">
                <a:avLst/>
              </a:prstGeom>
              <a:blipFill>
                <a:blip r:embed="rId13"/>
                <a:stretch>
                  <a:fillRect l="-3087" b="-5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5">
            <a:extLst>
              <a:ext uri="{FF2B5EF4-FFF2-40B4-BE49-F238E27FC236}">
                <a16:creationId xmlns:a16="http://schemas.microsoft.com/office/drawing/2014/main" id="{179208BA-251C-0FF4-9253-02B6A0460D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53300" y="430351"/>
            <a:ext cx="3581400" cy="154196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763F0510-D9A0-08E6-F999-2B3C5A6DED61}"/>
              </a:ext>
            </a:extLst>
          </p:cNvPr>
          <p:cNvSpPr txBox="1"/>
          <p:nvPr/>
        </p:nvSpPr>
        <p:spPr>
          <a:xfrm>
            <a:off x="7505700" y="816612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9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3783286" y="1028698"/>
            <a:ext cx="10721428" cy="212776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90F3FF6-56AF-1189-D146-9D24395EBF27}"/>
              </a:ext>
            </a:extLst>
          </p:cNvPr>
          <p:cNvSpPr txBox="1"/>
          <p:nvPr/>
        </p:nvSpPr>
        <p:spPr>
          <a:xfrm>
            <a:off x="4648200" y="1582429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F6D503A-B2B2-425E-687F-146702FD8415}"/>
              </a:ext>
            </a:extLst>
          </p:cNvPr>
          <p:cNvSpPr txBox="1"/>
          <p:nvPr/>
        </p:nvSpPr>
        <p:spPr>
          <a:xfrm>
            <a:off x="838200" y="6879648"/>
            <a:ext cx="434094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C82BFCD-A4CA-D2E7-FBCE-7FF65B562EB5}"/>
              </a:ext>
            </a:extLst>
          </p:cNvPr>
          <p:cNvSpPr txBox="1"/>
          <p:nvPr/>
        </p:nvSpPr>
        <p:spPr>
          <a:xfrm>
            <a:off x="6208631" y="6879647"/>
            <a:ext cx="456954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5572344-53E1-DEFC-11E7-E507D114F518}"/>
              </a:ext>
            </a:extLst>
          </p:cNvPr>
          <p:cNvSpPr txBox="1"/>
          <p:nvPr/>
        </p:nvSpPr>
        <p:spPr>
          <a:xfrm>
            <a:off x="11807663" y="6879647"/>
            <a:ext cx="456954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“Luyện tập chung”.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Đồ họa 18" descr="Send with solid fill">
            <a:extLst>
              <a:ext uri="{FF2B5EF4-FFF2-40B4-BE49-F238E27FC236}">
                <a16:creationId xmlns:a16="http://schemas.microsoft.com/office/drawing/2014/main" id="{A3E77CC0-66C0-45AF-2136-EF7D84052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5886" y="4822247"/>
            <a:ext cx="2057400" cy="2057400"/>
          </a:xfrm>
          <a:prstGeom prst="rect">
            <a:avLst/>
          </a:prstGeom>
        </p:spPr>
      </p:pic>
      <p:pic>
        <p:nvPicPr>
          <p:cNvPr id="20" name="Đồ họa 19" descr="Send with solid fill">
            <a:extLst>
              <a:ext uri="{FF2B5EF4-FFF2-40B4-BE49-F238E27FC236}">
                <a16:creationId xmlns:a16="http://schemas.microsoft.com/office/drawing/2014/main" id="{48C7E87C-BA91-BA2F-FDEB-0FEA83557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81968" y="4822247"/>
            <a:ext cx="2057400" cy="2057400"/>
          </a:xfrm>
          <a:prstGeom prst="rect">
            <a:avLst/>
          </a:prstGeom>
        </p:spPr>
      </p:pic>
      <p:pic>
        <p:nvPicPr>
          <p:cNvPr id="21" name="Đồ họa 20" descr="Send with solid fill">
            <a:extLst>
              <a:ext uri="{FF2B5EF4-FFF2-40B4-BE49-F238E27FC236}">
                <a16:creationId xmlns:a16="http://schemas.microsoft.com/office/drawing/2014/main" id="{587AB78F-B564-7CEF-0C87-27BA93468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48155" y="4816224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6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04615" y="1262149"/>
            <a:ext cx="13678770" cy="77627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39311" y="5230083"/>
            <a:ext cx="3278136" cy="47697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39141" y="766102"/>
            <a:ext cx="3209718" cy="99209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2DC5A0-3320-20D0-06E1-5EDD775B42DC}"/>
              </a:ext>
            </a:extLst>
          </p:cNvPr>
          <p:cNvSpPr txBox="1"/>
          <p:nvPr/>
        </p:nvSpPr>
        <p:spPr>
          <a:xfrm>
            <a:off x="3057307" y="3218244"/>
            <a:ext cx="12173385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104094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76B40C0-D588-EECC-F135-498FBA30F323}"/>
              </a:ext>
            </a:extLst>
          </p:cNvPr>
          <p:cNvSpPr txBox="1"/>
          <p:nvPr/>
        </p:nvSpPr>
        <p:spPr>
          <a:xfrm>
            <a:off x="228600" y="0"/>
            <a:ext cx="1790700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TRƯỜNG HỢP BẰNG NHAU THỨ NHẤT CỦA TAM GIÁC: CẠNH – CẠNH – CẠNH (C.C.C)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E470CC45-6A10-3E73-E44C-8E68440389DC}"/>
              </a:ext>
            </a:extLst>
          </p:cNvPr>
          <p:cNvSpPr/>
          <p:nvPr/>
        </p:nvSpPr>
        <p:spPr>
          <a:xfrm>
            <a:off x="8001000" y="2209528"/>
            <a:ext cx="1645485" cy="1066800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E6EDB5E-7202-0EDB-5E0B-D4F4E36EB4DE}"/>
                  </a:ext>
                </a:extLst>
              </p:cNvPr>
              <p:cNvSpPr txBox="1"/>
              <p:nvPr/>
            </p:nvSpPr>
            <p:spPr>
              <a:xfrm>
                <a:off x="228600" y="3341642"/>
                <a:ext cx="179070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E6EDB5E-7202-0EDB-5E0B-D4F4E36EB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341642"/>
                <a:ext cx="17907000" cy="4594912"/>
              </a:xfrm>
              <a:prstGeom prst="rect">
                <a:avLst/>
              </a:prstGeom>
              <a:blipFill>
                <a:blip r:embed="rId2"/>
                <a:stretch>
                  <a:fillRect l="-1226" r="-1192" b="-47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65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B5C696A7-9585-8818-9EE8-9446A906A422}"/>
              </a:ext>
            </a:extLst>
          </p:cNvPr>
          <p:cNvGrpSpPr/>
          <p:nvPr/>
        </p:nvGrpSpPr>
        <p:grpSpPr>
          <a:xfrm>
            <a:off x="1981200" y="289802"/>
            <a:ext cx="13855277" cy="9707396"/>
            <a:chOff x="3849560" y="1960218"/>
            <a:chExt cx="10588881" cy="6366564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849560" y="1960218"/>
              <a:ext cx="10588881" cy="6366564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175637" y="2156271"/>
              <a:ext cx="10028748" cy="6029785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61076">
            <a:off x="8197062" y="843245"/>
            <a:ext cx="3283569" cy="117764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760A841E-2641-02E3-02C1-6CCE174720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3699" y="2967862"/>
            <a:ext cx="9004893" cy="588707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238B431-7E41-285B-2C2A-E71F35CBF7C7}"/>
              </a:ext>
            </a:extLst>
          </p:cNvPr>
          <p:cNvSpPr txBox="1"/>
          <p:nvPr/>
        </p:nvSpPr>
        <p:spPr>
          <a:xfrm>
            <a:off x="8431017" y="1440345"/>
            <a:ext cx="2815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9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50346" y="5742438"/>
            <a:ext cx="14787307" cy="2500399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22864861-FCB5-DDBD-E011-4F1D8630D2D6}"/>
              </a:ext>
            </a:extLst>
          </p:cNvPr>
          <p:cNvSpPr/>
          <p:nvPr/>
        </p:nvSpPr>
        <p:spPr>
          <a:xfrm>
            <a:off x="8321251" y="342900"/>
            <a:ext cx="1645485" cy="1066800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14BC617-8058-6947-6738-1DD799C35912}"/>
                  </a:ext>
                </a:extLst>
              </p:cNvPr>
              <p:cNvSpPr txBox="1"/>
              <p:nvPr/>
            </p:nvSpPr>
            <p:spPr>
              <a:xfrm>
                <a:off x="304793" y="1714500"/>
                <a:ext cx="17678400" cy="5045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14BC617-8058-6947-6738-1DD799C35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3" y="1714500"/>
                <a:ext cx="17678400" cy="5045164"/>
              </a:xfrm>
              <a:prstGeom prst="rect">
                <a:avLst/>
              </a:prstGeom>
              <a:blipFill>
                <a:blip r:embed="rId4"/>
                <a:stretch>
                  <a:fillRect l="-1448" r="-2241" b="-48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73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6A849877-7C06-01F3-0C90-EF604D2200C5}"/>
              </a:ext>
            </a:extLst>
          </p:cNvPr>
          <p:cNvGrpSpPr/>
          <p:nvPr/>
        </p:nvGrpSpPr>
        <p:grpSpPr>
          <a:xfrm>
            <a:off x="457200" y="0"/>
            <a:ext cx="17373600" cy="10172700"/>
            <a:chOff x="9268482" y="4890285"/>
            <a:chExt cx="6910203" cy="507191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268482" y="4890285"/>
              <a:ext cx="6910203" cy="5071912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628093" y="5182375"/>
              <a:ext cx="6190981" cy="4544021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EC1F295B-CB2F-EC33-FA13-A9EE34DD2BE6}"/>
                  </a:ext>
                </a:extLst>
              </p:cNvPr>
              <p:cNvSpPr txBox="1"/>
              <p:nvPr/>
            </p:nvSpPr>
            <p:spPr>
              <a:xfrm>
                <a:off x="2247899" y="2897793"/>
                <a:ext cx="13792200" cy="4490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góc tương ứng của hai tam giác </a:t>
                </a:r>
                <a14:m>
                  <m:oMath xmlns:m="http://schemas.openxmlformats.org/officeDocument/2006/math">
                    <m:r>
                      <a:rPr lang="nl-NL" sz="4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nhau.</a:t>
                </a:r>
                <a:endParaRPr lang="en-US" sz="4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tam giác </a:t>
                </a:r>
                <a14:m>
                  <m:oMath xmlns:m="http://schemas.openxmlformats.org/officeDocument/2006/math">
                    <m:r>
                      <a:rPr lang="nl-NL" sz="4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 vì có các cạnh và các góc tương ứng bằng nhau.</a:t>
                </a:r>
                <a:endParaRPr lang="en-US" sz="4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EC1F295B-CB2F-EC33-FA13-A9EE34DD2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899" y="2897793"/>
                <a:ext cx="13792200" cy="4490012"/>
              </a:xfrm>
              <a:prstGeom prst="rect">
                <a:avLst/>
              </a:prstGeom>
              <a:blipFill>
                <a:blip r:embed="rId6"/>
                <a:stretch>
                  <a:fillRect l="-2078" r="-3271" b="-61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4A9D34E-A92A-1A2F-C98C-AEBC6C906C4A}"/>
              </a:ext>
            </a:extLst>
          </p:cNvPr>
          <p:cNvSpPr txBox="1"/>
          <p:nvPr/>
        </p:nvSpPr>
        <p:spPr>
          <a:xfrm>
            <a:off x="7391400" y="1835430"/>
            <a:ext cx="2815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4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B5469A9-7876-60B2-120B-C3807CEEA668}"/>
              </a:ext>
            </a:extLst>
          </p:cNvPr>
          <p:cNvSpPr txBox="1"/>
          <p:nvPr/>
        </p:nvSpPr>
        <p:spPr>
          <a:xfrm>
            <a:off x="381000" y="480003"/>
            <a:ext cx="17754600" cy="3447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lí: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 hợp bằng nhau cạnh – cạnh – cạnh (c.c.c)</a:t>
            </a:r>
            <a:endParaRPr lang="en-US" sz="44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ba cạnh của tam giác này bằng ba cạnh của tam giác kia thì hai tam giác đó bằng nhau.</a:t>
            </a:r>
            <a:endParaRPr lang="en-US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/>
              <p:nvPr/>
            </p:nvSpPr>
            <p:spPr>
              <a:xfrm>
                <a:off x="7041731" y="5143180"/>
                <a:ext cx="5762166" cy="274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731" y="5143180"/>
                <a:ext cx="5762166" cy="27482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88D552B-4EC3-5FB5-C15A-83CEEEC97D21}"/>
                  </a:ext>
                </a:extLst>
              </p:cNvPr>
              <p:cNvSpPr txBox="1"/>
              <p:nvPr/>
            </p:nvSpPr>
            <p:spPr>
              <a:xfrm>
                <a:off x="7009074" y="8106129"/>
                <a:ext cx="4390566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88D552B-4EC3-5FB5-C15A-83CEEEC97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074" y="8106129"/>
                <a:ext cx="4390566" cy="10156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Nhóm 17">
            <a:extLst>
              <a:ext uri="{FF2B5EF4-FFF2-40B4-BE49-F238E27FC236}">
                <a16:creationId xmlns:a16="http://schemas.microsoft.com/office/drawing/2014/main" id="{F956596A-ED1D-D299-9145-6BBF9C67971B}"/>
              </a:ext>
            </a:extLst>
          </p:cNvPr>
          <p:cNvGrpSpPr/>
          <p:nvPr/>
        </p:nvGrpSpPr>
        <p:grpSpPr>
          <a:xfrm>
            <a:off x="5353050" y="5565354"/>
            <a:ext cx="7810500" cy="4224994"/>
            <a:chOff x="3581400" y="5829300"/>
            <a:chExt cx="6934200" cy="4224994"/>
          </a:xfrm>
        </p:grpSpPr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E5EE4830-2D3A-CD8B-9883-5DCF59FA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5829300"/>
              <a:ext cx="0" cy="422499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588BA020-185A-4AA3-61E6-4FB41F08626B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8420100"/>
              <a:ext cx="6934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CE965646-992B-19AB-9478-EDA2683454AA}"/>
                </a:ext>
              </a:extLst>
            </p:cNvPr>
            <p:cNvSpPr txBox="1"/>
            <p:nvPr/>
          </p:nvSpPr>
          <p:spPr>
            <a:xfrm>
              <a:off x="3616118" y="6812926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22171B5F-09CF-603C-1671-7138F70E016F}"/>
                </a:ext>
              </a:extLst>
            </p:cNvPr>
            <p:cNvSpPr txBox="1"/>
            <p:nvPr/>
          </p:nvSpPr>
          <p:spPr>
            <a:xfrm>
              <a:off x="3650836" y="8749481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527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D7D709CE-6954-C527-71D2-CF55DE8103E8}"/>
              </a:ext>
            </a:extLst>
          </p:cNvPr>
          <p:cNvGrpSpPr/>
          <p:nvPr/>
        </p:nvGrpSpPr>
        <p:grpSpPr>
          <a:xfrm>
            <a:off x="381000" y="406124"/>
            <a:ext cx="1997882" cy="1543385"/>
            <a:chOff x="1507318" y="3981115"/>
            <a:chExt cx="1997882" cy="1543385"/>
          </a:xfrm>
        </p:grpSpPr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AF6BEADF-07FE-23A4-A364-5EA1C4DEE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3437" t="30795"/>
            <a:stretch>
              <a:fillRect/>
            </a:stretch>
          </p:blipFill>
          <p:spPr>
            <a:xfrm rot="4821869" flipH="1">
              <a:off x="1506120" y="3982313"/>
              <a:ext cx="1257969" cy="1255573"/>
            </a:xfrm>
            <a:prstGeom prst="rect">
              <a:avLst/>
            </a:prstGeom>
          </p:spPr>
        </p:pic>
        <p:sp>
          <p:nvSpPr>
            <p:cNvPr id="17" name="Bong bóng Lời nói: Hình chữ nhật với Góc Tròn 16">
              <a:extLst>
                <a:ext uri="{FF2B5EF4-FFF2-40B4-BE49-F238E27FC236}">
                  <a16:creationId xmlns:a16="http://schemas.microsoft.com/office/drawing/2014/main" id="{7E2F011D-3EA2-6502-AEC1-38A6038CFDF7}"/>
                </a:ext>
              </a:extLst>
            </p:cNvPr>
            <p:cNvSpPr/>
            <p:nvPr/>
          </p:nvSpPr>
          <p:spPr>
            <a:xfrm>
              <a:off x="2286000" y="4610100"/>
              <a:ext cx="1219200" cy="914400"/>
            </a:xfrm>
            <a:prstGeom prst="wedgeRoundRectCallout">
              <a:avLst>
                <a:gd name="adj1" fmla="val 29167"/>
                <a:gd name="adj2" fmla="val 57738"/>
                <a:gd name="adj3" fmla="val 16667"/>
              </a:avLst>
            </a:prstGeom>
            <a:solidFill>
              <a:srgbClr val="EE8A4F"/>
            </a:solidFill>
            <a:ln>
              <a:solidFill>
                <a:srgbClr val="EE8A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C4AFFDC-8D6F-0D39-F442-A68F7CA086E4}"/>
              </a:ext>
            </a:extLst>
          </p:cNvPr>
          <p:cNvSpPr txBox="1"/>
          <p:nvPr/>
        </p:nvSpPr>
        <p:spPr>
          <a:xfrm>
            <a:off x="2895599" y="241684"/>
            <a:ext cx="15107823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4.15,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074119B2-0167-4546-E6D1-565EDD27E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47900"/>
            <a:ext cx="17983200" cy="54801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76A5D8A-2803-A21F-C30D-BD5AD835AFB7}"/>
                  </a:ext>
                </a:extLst>
              </p:cNvPr>
              <p:cNvSpPr txBox="1"/>
              <p:nvPr/>
            </p:nvSpPr>
            <p:spPr>
              <a:xfrm>
                <a:off x="5105400" y="8160134"/>
                <a:ext cx="83820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40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4400" i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400" i="1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4400" b="0" i="0" dirty="0">
                    <a:solidFill>
                      <a:srgbClr val="FF5050"/>
                    </a:solidFill>
                    <a:latin typeface="+mj-lt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i="1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400" i="1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𝐷𝐸𝐹</m:t>
                    </m:r>
                    <m:r>
                      <a:rPr lang="en-US" sz="4400" i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400" i="1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𝐺𝐻𝐾</m:t>
                    </m:r>
                  </m:oMath>
                </a14:m>
                <a:endParaRPr lang="en-US" sz="4400" dirty="0">
                  <a:solidFill>
                    <a:srgbClr val="FF5050"/>
                  </a:solidFill>
                </a:endParaRPr>
              </a:p>
            </p:txBody>
          </p:sp>
        </mc:Choice>
        <mc:Fallback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76A5D8A-2803-A21F-C30D-BD5AD835A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8160134"/>
                <a:ext cx="8382000" cy="769441"/>
              </a:xfrm>
              <a:prstGeom prst="rect">
                <a:avLst/>
              </a:prstGeom>
              <a:blipFill>
                <a:blip r:embed="rId5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Mũi tên: Phải 24">
            <a:extLst>
              <a:ext uri="{FF2B5EF4-FFF2-40B4-BE49-F238E27FC236}">
                <a16:creationId xmlns:a16="http://schemas.microsoft.com/office/drawing/2014/main" id="{BC2CB0F1-1FC8-8922-D873-7583C1446B5F}"/>
              </a:ext>
            </a:extLst>
          </p:cNvPr>
          <p:cNvSpPr/>
          <p:nvPr/>
        </p:nvSpPr>
        <p:spPr>
          <a:xfrm>
            <a:off x="2743200" y="8229092"/>
            <a:ext cx="1600200" cy="618669"/>
          </a:xfrm>
          <a:prstGeom prst="right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9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4A24C052-EB4F-4E35-AAFC-D4E5A97A4874}"/>
              </a:ext>
            </a:extLst>
          </p:cNvPr>
          <p:cNvSpPr/>
          <p:nvPr/>
        </p:nvSpPr>
        <p:spPr>
          <a:xfrm>
            <a:off x="152400" y="190500"/>
            <a:ext cx="3145488" cy="1600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C9A3AD8-C5C5-ED03-2347-9076AEFBB998}"/>
                  </a:ext>
                </a:extLst>
              </p:cNvPr>
              <p:cNvSpPr txBox="1"/>
              <p:nvPr/>
            </p:nvSpPr>
            <p:spPr>
              <a:xfrm>
                <a:off x="3962400" y="162474"/>
                <a:ext cx="1104900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4.16,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𝐵𝐷𝐴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C9A3AD8-C5C5-ED03-2347-9076AEFBB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62474"/>
                <a:ext cx="11049000" cy="1998176"/>
              </a:xfrm>
              <a:prstGeom prst="rect">
                <a:avLst/>
              </a:prstGeom>
              <a:blipFill>
                <a:blip r:embed="rId2"/>
                <a:stretch>
                  <a:fillRect l="-2206" r="-2151" b="-137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497B8C28-B8EF-751B-5245-169DD5C23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3" y="3456817"/>
            <a:ext cx="8189827" cy="450608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7D37172-1F93-AAE4-3675-B904962EF37E}"/>
              </a:ext>
            </a:extLst>
          </p:cNvPr>
          <p:cNvSpPr txBox="1"/>
          <p:nvPr/>
        </p:nvSpPr>
        <p:spPr>
          <a:xfrm>
            <a:off x="6934200" y="2424013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83227AB-E743-8CA1-9EAA-28DDF37FEF98}"/>
                  </a:ext>
                </a:extLst>
              </p:cNvPr>
              <p:cNvSpPr txBox="1"/>
              <p:nvPr/>
            </p:nvSpPr>
            <p:spPr>
              <a:xfrm>
                <a:off x="9296400" y="3440488"/>
                <a:ext cx="7543800" cy="5045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𝐵𝐷𝐴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c.c.c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83227AB-E743-8CA1-9EAA-28DDF37FE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3440488"/>
                <a:ext cx="7543800" cy="5045164"/>
              </a:xfrm>
              <a:prstGeom prst="rect">
                <a:avLst/>
              </a:prstGeom>
              <a:blipFill>
                <a:blip r:embed="rId4"/>
                <a:stretch>
                  <a:fillRect l="-3231" r="-1777" b="-47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30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1176</Words>
  <Application>Microsoft Office PowerPoint</Application>
  <PresentationFormat>Tùy chỉnh</PresentationFormat>
  <Paragraphs>114</Paragraphs>
  <Slides>23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9" baseType="lpstr">
      <vt:lpstr>Times New Roman</vt:lpstr>
      <vt:lpstr>Arial</vt:lpstr>
      <vt:lpstr>Symbol</vt:lpstr>
      <vt:lpstr>Calibri</vt:lpstr>
      <vt:lpstr>Cambria Math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Windows</cp:lastModifiedBy>
  <cp:revision>2</cp:revision>
  <dcterms:created xsi:type="dcterms:W3CDTF">2006-08-16T00:00:00Z</dcterms:created>
  <dcterms:modified xsi:type="dcterms:W3CDTF">2024-10-21T13:10:42Z</dcterms:modified>
  <dc:identifier>DAFO_vq2ktk</dc:identifier>
</cp:coreProperties>
</file>