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5"/>
  </p:notesMasterIdLst>
  <p:sldIdLst>
    <p:sldId id="256" r:id="rId2"/>
    <p:sldId id="257" r:id="rId3"/>
    <p:sldId id="356" r:id="rId4"/>
    <p:sldId id="261" r:id="rId5"/>
    <p:sldId id="339" r:id="rId6"/>
    <p:sldId id="313" r:id="rId7"/>
    <p:sldId id="314" r:id="rId8"/>
    <p:sldId id="260" r:id="rId9"/>
    <p:sldId id="315" r:id="rId10"/>
    <p:sldId id="340" r:id="rId11"/>
    <p:sldId id="316" r:id="rId12"/>
    <p:sldId id="317" r:id="rId13"/>
    <p:sldId id="358" r:id="rId14"/>
    <p:sldId id="267" r:id="rId15"/>
    <p:sldId id="268" r:id="rId16"/>
    <p:sldId id="341" r:id="rId17"/>
    <p:sldId id="318" r:id="rId18"/>
    <p:sldId id="319" r:id="rId19"/>
    <p:sldId id="269" r:id="rId20"/>
    <p:sldId id="272" r:id="rId21"/>
    <p:sldId id="342" r:id="rId22"/>
    <p:sldId id="320" r:id="rId23"/>
    <p:sldId id="275" r:id="rId24"/>
    <p:sldId id="270" r:id="rId25"/>
    <p:sldId id="321" r:id="rId26"/>
    <p:sldId id="322" r:id="rId27"/>
    <p:sldId id="280" r:id="rId28"/>
    <p:sldId id="325" r:id="rId29"/>
    <p:sldId id="326" r:id="rId30"/>
    <p:sldId id="323" r:id="rId31"/>
    <p:sldId id="324" r:id="rId32"/>
    <p:sldId id="327" r:id="rId33"/>
    <p:sldId id="329" r:id="rId34"/>
    <p:sldId id="328" r:id="rId35"/>
    <p:sldId id="338" r:id="rId36"/>
    <p:sldId id="330" r:id="rId37"/>
    <p:sldId id="331" r:id="rId38"/>
    <p:sldId id="337" r:id="rId39"/>
    <p:sldId id="349" r:id="rId40"/>
    <p:sldId id="273" r:id="rId41"/>
    <p:sldId id="343" r:id="rId42"/>
    <p:sldId id="345" r:id="rId43"/>
    <p:sldId id="346" r:id="rId44"/>
    <p:sldId id="348" r:id="rId45"/>
    <p:sldId id="344" r:id="rId46"/>
    <p:sldId id="347" r:id="rId47"/>
    <p:sldId id="271" r:id="rId48"/>
    <p:sldId id="350" r:id="rId49"/>
    <p:sldId id="354" r:id="rId50"/>
    <p:sldId id="352" r:id="rId51"/>
    <p:sldId id="351" r:id="rId52"/>
    <p:sldId id="353" r:id="rId53"/>
    <p:sldId id="355" r:id="rId54"/>
  </p:sldIdLst>
  <p:sldSz cx="9144000" cy="5143500" type="screen16x9"/>
  <p:notesSz cx="6858000" cy="9144000"/>
  <p:embeddedFontLst>
    <p:embeddedFont>
      <p:font typeface="Calibri" panose="020F0502020204030204" pitchFamily="34" charset="0"/>
      <p:regular r:id="rId56"/>
      <p:bold r:id="rId57"/>
      <p:italic r:id="rId58"/>
      <p:boldItalic r:id="rId59"/>
    </p:embeddedFont>
    <p:embeddedFont>
      <p:font typeface="Segoe UI" panose="020B0502040204020203" pitchFamily="34" charset="0"/>
      <p:regular r:id="rId60"/>
      <p:bold r:id="rId61"/>
      <p:italic r:id="rId62"/>
      <p:boldItalic r:id="rId63"/>
    </p:embeddedFont>
    <p:embeddedFont>
      <p:font typeface="Abel" panose="020B0604020202020204" charset="0"/>
      <p:regular r:id="rId64"/>
    </p:embeddedFont>
    <p:embeddedFont>
      <p:font typeface="Hammersmith One"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364" autoAdjust="0"/>
  </p:normalViewPr>
  <p:slideViewPr>
    <p:cSldViewPr snapToGrid="0">
      <p:cViewPr varScale="1">
        <p:scale>
          <a:sx n="92" d="100"/>
          <a:sy n="92" d="100"/>
        </p:scale>
        <p:origin x="724" y="64"/>
      </p:cViewPr>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5" r:id="rId12"/>
    <p:sldLayoutId id="2147483666" r:id="rId13"/>
    <p:sldLayoutId id="2147483667" r:id="rId14"/>
    <p:sldLayoutId id="2147483669" r:id="rId15"/>
    <p:sldLayoutId id="2147483671"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4.jpe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9.png"/><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microsoft.com/office/2007/relationships/hdphoto" Target="../media/hdphoto10.wdp"/></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lnSpc>
                <a:spcPct val="150000"/>
              </a:lnSpc>
            </a:pPr>
            <a:r>
              <a:rPr lang="en-US" dirty="0" smtClean="0">
                <a:solidFill>
                  <a:schemeClr val="dk1"/>
                </a:solidFill>
              </a:rPr>
              <a:t/>
            </a:r>
            <a:br>
              <a:rPr lang="en-US" dirty="0" smtClean="0">
                <a:solidFill>
                  <a:schemeClr val="dk1"/>
                </a:solidFill>
              </a:rPr>
            </a:br>
            <a:r>
              <a:rPr lang="vi-VN" sz="2800" b="1" dirty="0" smtClean="0">
                <a:solidFill>
                  <a:schemeClr val="dk1"/>
                </a:solidFill>
                <a:latin typeface="+mj-lt"/>
              </a:rPr>
              <a:t>CHƯƠNG </a:t>
            </a:r>
            <a:r>
              <a:rPr lang="vi-VN" sz="2800" b="1" dirty="0">
                <a:solidFill>
                  <a:schemeClr val="dk1"/>
                </a:solidFill>
                <a:latin typeface="+mj-lt"/>
              </a:rPr>
              <a:t>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000" dirty="0">
                <a:latin typeface="Times New Roman" panose="02020603050405020304" pitchFamily="18" charset="0"/>
                <a:ea typeface="Calibri" panose="020F0502020204030204" pitchFamily="34" charset="0"/>
                <a:cs typeface="Times New Roman" panose="02020603050405020304" pitchFamily="18" charset="0"/>
              </a:rPr>
              <a:t>)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5018809" cy="2923877"/>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smtClean="0">
                <a:latin typeface="Times New Roman" panose="02020603050405020304" pitchFamily="18" charset="0"/>
                <a:cs typeface="Times New Roman" panose="02020603050405020304" pitchFamily="18" charset="0"/>
              </a:rPr>
              <a:t>EM CÓ BIẾT</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Quan </a:t>
            </a:r>
            <a:r>
              <a:rPr lang="vi-VN" sz="2000" dirty="0">
                <a:latin typeface="Times New Roman" panose="02020603050405020304" pitchFamily="18" charset="0"/>
                <a:ea typeface="Calibri" panose="020F0502020204030204" pitchFamily="34" charset="0"/>
                <a:cs typeface="Times New Roman" panose="02020603050405020304" pitchFamily="18" charset="0"/>
              </a:rPr>
              <a:t>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000"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e. </a:t>
            </a:r>
            <a:r>
              <a:rPr lang="vi-VN" sz="2000" dirty="0">
                <a:latin typeface="Times New Roman" panose="02020603050405020304" pitchFamily="18" charset="0"/>
                <a:ea typeface="Calibri" panose="020F0502020204030204" pitchFamily="34" charset="0"/>
                <a:cs typeface="Times New Roman" panose="02020603050405020304" pitchFamily="18" charset="0"/>
              </a:rPr>
              <a:t>Để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tạo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Cl-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e</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4228850"/>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a:t>
            </a:r>
            <a:r>
              <a:rPr lang="vi-VN" sz="2400" b="1" dirty="0" smtClean="0">
                <a:solidFill>
                  <a:schemeClr val="accent4">
                    <a:lumMod val="75000"/>
                  </a:schemeClr>
                </a:solidFill>
                <a:latin typeface="+mj-lt"/>
                <a:ea typeface="Calibri" panose="020F0502020204030204" pitchFamily="34" charset="0"/>
              </a:rPr>
              <a:t>luận:</a:t>
            </a:r>
            <a:r>
              <a:rPr lang="vi-VN" sz="2400" dirty="0" smtClean="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 nguyên tử kim loại nhường electron cho nguyên tử phi kim. Nguyên tử kim loại trở thành ion dương và nguyên tử phi kim trở thành ion âm. + Các ion dương và âm hút nhau tạo thành liên kết trong hợp chất ion. Vậy liên kết ion là liên kết được hình thành bởi lực hút giữa các ion mang điện tích trái dấu. </a:t>
            </a:r>
          </a:p>
          <a:p>
            <a:r>
              <a:rPr lang="vi-VN" sz="2000" dirty="0">
                <a:latin typeface="+mj-lt"/>
                <a:ea typeface="Calibri" panose="020F0502020204030204" pitchFamily="34" charset="0"/>
              </a:rPr>
              <a:t>Các 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spid="_x0000_s1056" r:id="rId4" imgW="939392" imgH="482391" progId="Equation.DSMT4">
                  <p:embed/>
                </p:oleObj>
              </mc:Choice>
              <mc:Fallback>
                <p:oleObj r:id="rId4" imgW="939392"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smtClean="0">
                <a:solidFill>
                  <a:schemeClr val="dk1"/>
                </a:solidFill>
                <a:latin typeface="Times New Roman" panose="02020603050405020304" pitchFamily="18" charset="0"/>
                <a:cs typeface="Times New Roman" panose="02020603050405020304" pitchFamily="18" charset="0"/>
              </a:rPr>
              <a:t>MỤC TIÊU</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smtClean="0">
                <a:latin typeface="+mj-lt"/>
              </a:rPr>
              <a:t>–</a:t>
            </a:r>
            <a:r>
              <a:rPr lang="en-US" sz="2000" dirty="0" smtClean="0">
                <a:latin typeface="+mj-lt"/>
              </a:rPr>
              <a:t> </a:t>
            </a:r>
            <a:r>
              <a:rPr lang="vi-VN" sz="2000" dirty="0" smtClean="0">
                <a:latin typeface="+mj-lt"/>
              </a:rPr>
              <a:t>Nêu </a:t>
            </a:r>
            <a:r>
              <a:rPr lang="vi-VN" sz="2000" dirty="0">
                <a:latin typeface="+mj-lt"/>
              </a:rPr>
              <a:t>được mô hình sắp xếp electron trong vỏ  nguyên tử của một số nguyên tố khí hiếm.</a:t>
            </a:r>
          </a:p>
          <a:p>
            <a:pPr marL="0" lvl="0" indent="0">
              <a:buNone/>
            </a:pPr>
            <a:r>
              <a:rPr lang="vi-VN" sz="2000" dirty="0" smtClean="0">
                <a:latin typeface="+mj-lt"/>
              </a:rPr>
              <a:t>– </a:t>
            </a:r>
            <a:r>
              <a:rPr lang="vi-VN" sz="2000" dirty="0">
                <a:latin typeface="+mj-lt"/>
              </a:rPr>
              <a:t>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Nêu được được sự hình thành liên kết ion theo nguyên tắc cho và nhận electron để tạo ra ion có lớp vỏ electron của nguyên tố khí hiếm (Áp dụng cho phân tử đơn giản như NaCl, MgO,…).</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smtClean="0">
                <a:latin typeface="+mj-lt"/>
              </a:rPr>
              <a:t>s</a:t>
            </a:r>
            <a:r>
              <a:rPr lang="vi-VN" sz="2000" dirty="0" smtClean="0">
                <a:latin typeface="+mj-lt"/>
              </a:rPr>
              <a:t>ự </a:t>
            </a:r>
            <a:r>
              <a:rPr lang="vi-VN" sz="2000" dirty="0">
                <a:latin typeface="+mj-lt"/>
              </a:rPr>
              <a:t>khác nhau về một số tính chất của hợp chất ion và hợp chấtc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smtClean="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Sơ</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tả</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smtClean="0">
                <a:latin typeface="Times New Roman" panose="02020603050405020304" pitchFamily="18" charset="0"/>
                <a:cs typeface="Times New Roman" panose="02020603050405020304" pitchFamily="18" charset="0"/>
              </a:rPr>
              <a:t>Quan </a:t>
            </a:r>
            <a:r>
              <a:rPr lang="vi-VN" sz="1800" dirty="0">
                <a:latin typeface="Times New Roman" panose="02020603050405020304" pitchFamily="18" charset="0"/>
                <a:cs typeface="Times New Roman" panose="02020603050405020304" pitchFamily="18" charset="0"/>
              </a:rPr>
              <a:t>sát Hình 6.2 và so sánh số electron </a:t>
            </a:r>
            <a:r>
              <a:rPr lang="en-US" sz="1800" dirty="0" smtClean="0">
                <a:latin typeface="Times New Roman" panose="02020603050405020304" pitchFamily="18" charset="0"/>
                <a:cs typeface="Times New Roman" panose="02020603050405020304" pitchFamily="18" charset="0"/>
              </a:rPr>
              <a:t>ở</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lớp ngoài cùng </a:t>
            </a:r>
            <a:r>
              <a:rPr lang="vi-VN" sz="1800" dirty="0" smtClean="0">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ủ</a:t>
            </a:r>
            <a:r>
              <a:rPr lang="vi-VN" sz="1800" dirty="0" smtClean="0">
                <a:latin typeface="Times New Roman" panose="02020603050405020304" pitchFamily="18" charset="0"/>
                <a:cs typeface="Times New Roman" panose="02020603050405020304" pitchFamily="18" charset="0"/>
              </a:rPr>
              <a:t>a </a:t>
            </a:r>
            <a:r>
              <a:rPr lang="vi-VN" sz="1800" dirty="0">
                <a:latin typeface="Times New Roman" panose="02020603050405020304" pitchFamily="18" charset="0"/>
                <a:cs typeface="Times New Roman" panose="02020603050405020304" pitchFamily="18" charset="0"/>
              </a:rPr>
              <a:t>nguyên tử Na, C1 với ion </a:t>
            </a:r>
            <a:r>
              <a:rPr lang="vi-VN" sz="1800" dirty="0" smtClean="0">
                <a:latin typeface="Times New Roman" panose="02020603050405020304" pitchFamily="18" charset="0"/>
                <a:cs typeface="Times New Roman" panose="02020603050405020304" pitchFamily="18" charset="0"/>
              </a:rPr>
              <a:t>Na</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Cl</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smtClean="0">
                <a:latin typeface="Times New Roman" panose="02020603050405020304" pitchFamily="18" charset="0"/>
                <a:cs typeface="Times New Roman" panose="02020603050405020304" pitchFamily="18" charset="0"/>
              </a:rPr>
              <a:t>đồ</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smtClean="0">
                <a:latin typeface="Times New Roman" panose="02020603050405020304" pitchFamily="18" charset="0"/>
                <a:cs typeface="Times New Roman" panose="02020603050405020304" pitchFamily="18" charset="0"/>
              </a:rPr>
              <a:t>tử</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Mg </a:t>
            </a:r>
            <a:r>
              <a:rPr lang="en-US" sz="1800" dirty="0">
                <a:latin typeface="Times New Roman" panose="02020603050405020304" pitchFamily="18" charset="0"/>
                <a:cs typeface="Times New Roman" panose="02020603050405020304" pitchFamily="18" charset="0"/>
              </a:rPr>
              <a:t>đ</a:t>
            </a:r>
            <a:r>
              <a:rPr lang="vi-VN" sz="1800" dirty="0" smtClean="0">
                <a:latin typeface="Times New Roman" panose="02020603050405020304" pitchFamily="18" charset="0"/>
                <a:cs typeface="Times New Roman" panose="02020603050405020304" pitchFamily="18" charset="0"/>
              </a:rPr>
              <a:t>ã </a:t>
            </a:r>
            <a:r>
              <a:rPr lang="vi-VN" sz="1800" dirty="0">
                <a:latin typeface="Times New Roman" panose="02020603050405020304" pitchFamily="18" charset="0"/>
                <a:cs typeface="Times New Roman" panose="02020603050405020304" pitchFamily="18" charset="0"/>
              </a:rPr>
              <a:t>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smtClean="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smtClean="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a:t>
            </a:r>
            <a:r>
              <a:rPr lang="vi-VN" sz="2400" dirty="0" smtClean="0">
                <a:latin typeface="Times New Roman" panose="02020603050405020304" pitchFamily="18" charset="0"/>
                <a:cs typeface="Times New Roman" panose="02020603050405020304" pitchFamily="18" charset="0"/>
              </a:rPr>
              <a:t>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ion </a:t>
            </a:r>
            <a:r>
              <a:rPr lang="vi-VN" sz="2400" dirty="0">
                <a:latin typeface="Times New Roman" panose="02020603050405020304" pitchFamily="18" charset="0"/>
                <a:cs typeface="Times New Roman" panose="02020603050405020304" pitchFamily="18" charset="0"/>
              </a:rPr>
              <a:t>Na</a:t>
            </a:r>
            <a:r>
              <a:rPr lang="en-US" sz="2400" baseline="30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 </a:t>
            </a:r>
            <a:r>
              <a:rPr lang="vi-VN" sz="2400" dirty="0" smtClean="0">
                <a:latin typeface="Times New Roman" panose="02020603050405020304" pitchFamily="18" charset="0"/>
                <a:cs typeface="Times New Roman" panose="02020603050405020304" pitchFamily="18" charset="0"/>
              </a:rPr>
              <a:t>C1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7e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Cl</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a:t>
            </a:r>
            <a:endParaRPr lang="en-US" sz="2400" dirty="0">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6.3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smtClean="0"/>
              <a:t>03</a:t>
            </a:r>
            <a:endParaRPr lang="en" sz="8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a:t>
            </a:r>
            <a:r>
              <a:rPr lang="vi-VN" sz="1800" dirty="0" smtClean="0">
                <a:latin typeface="+mj-lt"/>
                <a:ea typeface="Calibri" panose="020F0502020204030204" pitchFamily="34" charset="0"/>
              </a:rPr>
              <a:t>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smtClean="0">
                <a:latin typeface="+mj-lt"/>
                <a:ea typeface="Calibri" panose="020F0502020204030204" pitchFamily="34" charset="0"/>
              </a:rPr>
              <a:t>Quan </a:t>
            </a:r>
            <a:r>
              <a:rPr lang="vi-VN" sz="1800" b="1" dirty="0">
                <a:latin typeface="+mj-lt"/>
                <a:ea typeface="Calibri" panose="020F0502020204030204" pitchFamily="34" charset="0"/>
              </a:rPr>
              <a:t>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a:t>
            </a:r>
            <a:r>
              <a:rPr lang="en" b="1" dirty="0">
                <a:latin typeface="Times New Roman" panose="02020603050405020304" pitchFamily="18" charset="0"/>
                <a:cs typeface="Times New Roman" panose="02020603050405020304" pitchFamily="18" charset="0"/>
              </a:rPr>
              <a:t>LUẬN PHIẾU HỌC TẬP SỐ </a:t>
            </a:r>
            <a:r>
              <a:rPr lang="en" b="1" dirty="0" smtClean="0">
                <a:latin typeface="Times New Roman" panose="02020603050405020304" pitchFamily="18" charset="0"/>
                <a:cs typeface="Times New Roman" panose="02020603050405020304" pitchFamily="18" charset="0"/>
              </a:rPr>
              <a:t>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smtClean="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CHẴN</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LẺ</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smtClean="0">
                <a:latin typeface="Times New Roman" panose="02020603050405020304" pitchFamily="18" charset="0"/>
                <a:cs typeface="Times New Roman" panose="02020603050405020304" pitchFamily="18" charset="0"/>
              </a:rPr>
              <a:t>hợp</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smtClean="0"/>
              <a:t>02</a:t>
            </a:r>
            <a:endParaRPr lang="en" sz="8800" dirty="0"/>
          </a:p>
        </p:txBody>
      </p:sp>
    </p:spTree>
    <p:extLst>
      <p:ext uri="{BB962C8B-B14F-4D97-AF65-F5344CB8AC3E}">
        <p14:creationId xmlns:p14="http://schemas.microsoft.com/office/powerpoint/2010/main" val="1701174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a:t>
            </a:r>
            <a:r>
              <a:rPr lang="en" sz="3200" b="1" dirty="0" smtClean="0">
                <a:latin typeface="Times New Roman" panose="02020603050405020304" pitchFamily="18" charset="0"/>
                <a:cs typeface="Times New Roman" panose="02020603050405020304" pitchFamily="18" charset="0"/>
              </a:rPr>
              <a:t>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a:t>
            </a:r>
            <a:r>
              <a:rPr lang="vi-VN" sz="28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smtClean="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smtClean="0">
                <a:latin typeface="Times New Roman" panose="02020603050405020304" pitchFamily="18" charset="0"/>
                <a:cs typeface="Times New Roman" panose="02020603050405020304" pitchFamily="18" charset="0"/>
              </a:rPr>
              <a:t>Thảo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smtClean="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pic>
        <p:nvPicPr>
          <p:cNvPr id="2050" name="Picture 2" descr="Giải bài tập chủ đề 1,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722" y="1050473"/>
            <a:ext cx="1465405" cy="1374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smtClean="0">
                <a:latin typeface="Times New Roman" panose="02020603050405020304" pitchFamily="18" charset="0"/>
                <a:ea typeface="Calibri" panose="020F0502020204030204" pitchFamily="34" charset="0"/>
              </a:rPr>
              <a:t>	</a:t>
            </a:r>
            <a:r>
              <a:rPr lang="en-US" sz="1800" b="1" dirty="0" err="1" smtClean="0">
                <a:latin typeface="Times New Roman" panose="02020603050405020304" pitchFamily="18" charset="0"/>
                <a:ea typeface="Calibri" panose="020F0502020204030204" pitchFamily="34" charset="0"/>
              </a:rPr>
              <a:t>Sự</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smtClean="0">
                <a:latin typeface="Times New Roman" panose="02020603050405020304" pitchFamily="18" charset="0"/>
                <a:ea typeface="Calibri" panose="020F0502020204030204" pitchFamily="34" charset="0"/>
              </a:rPr>
              <a:t>Mỗi</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smtClean="0">
                <a:latin typeface="Times New Roman" panose="02020603050405020304" pitchFamily="18" charset="0"/>
                <a:cs typeface="Times New Roman" panose="02020603050405020304" pitchFamily="18" charset="0"/>
              </a:rPr>
              <a:t>EM ĐÃ HỌC</a:t>
            </a:r>
            <a:endParaRPr lang="en-US" b="1" dirty="0">
              <a:latin typeface="Times New Roman" panose="02020603050405020304" pitchFamily="18" charset="0"/>
              <a:cs typeface="Times New Roman" panose="02020603050405020304" pitchFamily="18" charset="0"/>
            </a:endParaRP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r>
              <a:rPr lang="en-US" dirty="0">
                <a:solidFill>
                  <a:schemeClr val="bg1">
                    <a:lumMod val="25000"/>
                  </a:schemeClr>
                </a:solidFill>
                <a:latin typeface="Times New Roman" panose="02020603050405020304" pitchFamily="18" charset="0"/>
                <a:cs typeface="Times New Roman" panose="02020603050405020304" pitchFamily="18" charset="0"/>
              </a:rPr>
              <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5</a:t>
            </a:r>
            <a:r>
              <a:rPr lang="en-US" b="1" dirty="0" smtClean="0">
                <a:latin typeface="Times New Roman" panose="02020603050405020304" pitchFamily="18" charset="0"/>
                <a:cs typeface="Times New Roman" panose="02020603050405020304" pitchFamily="18" charset="0"/>
              </a:rPr>
              <a: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r>
              <a:rPr lang="en-US" dirty="0"/>
              <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smtClean="0">
                <a:latin typeface="+mj-lt"/>
              </a:rPr>
              <a:t>cộng </a:t>
            </a:r>
            <a:r>
              <a:rPr lang="vi-VN" sz="3200" dirty="0">
                <a:latin typeface="+mj-lt"/>
              </a:rPr>
              <a:t>hoá trị.	</a:t>
            </a:r>
            <a:endParaRPr lang="en-US" sz="3200" dirty="0" smtClean="0">
              <a:latin typeface="+mj-lt"/>
            </a:endParaRPr>
          </a:p>
          <a:p>
            <a:pPr marL="342900" indent="-342900">
              <a:buAutoNum type="alphaUcPeriod"/>
            </a:pPr>
            <a:r>
              <a:rPr lang="en-US" sz="3200" dirty="0" smtClean="0">
                <a:latin typeface="+mj-lt"/>
              </a:rPr>
              <a:t> </a:t>
            </a:r>
            <a:r>
              <a:rPr lang="vi-VN" sz="3200" dirty="0">
                <a:latin typeface="+mj-lt"/>
              </a:rPr>
              <a:t>ion.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kim loại.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6</a:t>
            </a:r>
            <a:r>
              <a:rPr lang="vi-VN"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nước </a:t>
            </a:r>
            <a:r>
              <a:rPr lang="vi-VN" b="1" dirty="0">
                <a:solidFill>
                  <a:schemeClr val="bg1">
                    <a:lumMod val="25000"/>
                  </a:schemeClr>
                </a:solidFill>
                <a:latin typeface="Times New Roman" panose="02020603050405020304" pitchFamily="18" charset="0"/>
                <a:cs typeface="Times New Roman" panose="02020603050405020304" pitchFamily="18" charset="0"/>
              </a:rPr>
              <a:t>được hình thành bằng </a:t>
            </a:r>
            <a:r>
              <a:rPr lang="vi-VN" b="1" dirty="0" smtClean="0">
                <a:solidFill>
                  <a:schemeClr val="bg1">
                    <a:lumMod val="25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25000"/>
                  </a:schemeClr>
                </a:solidFill>
                <a:latin typeface="Times New Roman" panose="02020603050405020304" pitchFamily="18" charset="0"/>
                <a:cs typeface="Times New Roman" panose="02020603050405020304" pitchFamily="18" charset="0"/>
              </a:rPr>
              <a:t>nào</a:t>
            </a:r>
            <a:r>
              <a:rPr lang="vi-VN" b="1" dirty="0" smtClean="0">
                <a:solidFill>
                  <a:schemeClr val="bg1">
                    <a:lumMod val="25000"/>
                  </a:schemeClr>
                </a:solidFill>
                <a:latin typeface="Times New Roman" panose="02020603050405020304" pitchFamily="18" charset="0"/>
                <a:cs typeface="Times New Roman" panose="02020603050405020304" pitchFamily="18" charset="0"/>
              </a:rPr>
              <a:t>?</a:t>
            </a:r>
            <a:r>
              <a:rPr lang="en-US" b="1" dirty="0">
                <a:solidFill>
                  <a:schemeClr val="bg1">
                    <a:lumMod val="25000"/>
                  </a:schemeClr>
                </a:solidFill>
                <a:latin typeface="Times New Roman" panose="02020603050405020304" pitchFamily="18" charset="0"/>
                <a:cs typeface="Times New Roman" panose="02020603050405020304" pitchFamily="18" charset="0"/>
              </a:rPr>
              <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7: </a:t>
            </a:r>
            <a:r>
              <a:rPr lang="vi-VN" b="1" dirty="0" smtClean="0">
                <a:solidFill>
                  <a:schemeClr val="bg1">
                    <a:lumMod val="25000"/>
                  </a:schemeClr>
                </a:solidFill>
                <a:latin typeface="Times New Roman" panose="02020603050405020304" pitchFamily="18" charset="0"/>
                <a:cs typeface="Times New Roman" panose="02020603050405020304" pitchFamily="18" charset="0"/>
              </a:rPr>
              <a:t>Trong </a:t>
            </a:r>
            <a:r>
              <a:rPr lang="vi-VN" b="1" dirty="0">
                <a:solidFill>
                  <a:schemeClr val="bg1">
                    <a:lumMod val="25000"/>
                  </a:schemeClr>
                </a:solidFill>
                <a:latin typeface="Times New Roman" panose="02020603050405020304" pitchFamily="18" charset="0"/>
                <a:cs typeface="Times New Roman" panose="02020603050405020304" pitchFamily="18" charset="0"/>
              </a:rPr>
              <a:t>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a:t>
            </a:r>
            <a:r>
              <a:rPr lang="vi-VN" b="1" dirty="0" smtClean="0">
                <a:solidFill>
                  <a:schemeClr val="bg1">
                    <a:lumMod val="25000"/>
                  </a:schemeClr>
                </a:solidFill>
                <a:latin typeface="Times New Roman" panose="02020603050405020304" pitchFamily="18" charset="0"/>
                <a:cs typeface="Times New Roman" panose="02020603050405020304" pitchFamily="18" charset="0"/>
              </a:rPr>
              <a:t>O</a:t>
            </a:r>
            <a:r>
              <a:rPr lang="vi-VN" b="1" baseline="-25000" dirty="0" smtClean="0">
                <a:solidFill>
                  <a:schemeClr val="bg1">
                    <a:lumMod val="25000"/>
                  </a:schemeClr>
                </a:solidFill>
                <a:latin typeface="Times New Roman" panose="02020603050405020304" pitchFamily="18" charset="0"/>
                <a:cs typeface="Times New Roman" panose="02020603050405020304" pitchFamily="18" charset="0"/>
              </a:rPr>
              <a:t>2</a:t>
            </a:r>
            <a:r>
              <a:rPr lang="vi-VN"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khi hai nguyên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với nhau, </a:t>
            </a:r>
            <a:r>
              <a:rPr lang="vi-VN" b="1" dirty="0" smtClean="0">
                <a:solidFill>
                  <a:schemeClr val="bg1">
                    <a:lumMod val="25000"/>
                  </a:schemeClr>
                </a:solidFill>
                <a:latin typeface="Times New Roman" panose="02020603050405020304" pitchFamily="18" charset="0"/>
                <a:cs typeface="Times New Roman" panose="02020603050405020304" pitchFamily="18" charset="0"/>
              </a:rPr>
              <a:t>chúng</a:t>
            </a:r>
            <a:r>
              <a:rPr lang="en-US" b="1" dirty="0" smtClean="0">
                <a:solidFill>
                  <a:schemeClr val="bg1">
                    <a:lumMod val="25000"/>
                  </a:schemeClr>
                </a:solidFill>
                <a:latin typeface="Times New Roman" panose="02020603050405020304" pitchFamily="18" charset="0"/>
                <a:cs typeface="Times New Roman" panose="02020603050405020304" pitchFamily="18" charset="0"/>
              </a:rPr>
              <a:t>:</a:t>
            </a: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a:t>
            </a:r>
            <a:r>
              <a:rPr lang="vi-VN" dirty="0" smtClean="0">
                <a:solidFill>
                  <a:schemeClr val="bg1">
                    <a:lumMod val="25000"/>
                  </a:schemeClr>
                </a:solidFill>
                <a:latin typeface="Times New Roman" panose="02020603050405020304" pitchFamily="18" charset="0"/>
                <a:cs typeface="Times New Roman" panose="02020603050405020304" pitchFamily="18" charset="0"/>
              </a:rPr>
              <a:t>liên</a:t>
            </a:r>
            <a:r>
              <a:rPr lang="en-US" dirty="0" smtClean="0">
                <a:solidFill>
                  <a:schemeClr val="bg1">
                    <a:lumMod val="25000"/>
                  </a:schemeClr>
                </a:solidFill>
                <a:latin typeface="Times New Roman" panose="02020603050405020304" pitchFamily="18" charset="0"/>
                <a:cs typeface="Times New Roman" panose="02020603050405020304" pitchFamily="18" charset="0"/>
              </a:rPr>
              <a:t> </a:t>
            </a:r>
            <a:r>
              <a:rPr lang="vi-VN" dirty="0" smtClean="0">
                <a:solidFill>
                  <a:schemeClr val="bg1">
                    <a:lumMod val="25000"/>
                  </a:schemeClr>
                </a:solidFill>
                <a:latin typeface="Times New Roman" panose="02020603050405020304" pitchFamily="18" charset="0"/>
                <a:cs typeface="Times New Roman" panose="02020603050405020304" pitchFamily="18" charset="0"/>
              </a:rPr>
              <a:t>kết </a:t>
            </a:r>
            <a:r>
              <a:rPr lang="vi-VN" dirty="0">
                <a:solidFill>
                  <a:schemeClr val="bg1">
                    <a:lumMod val="25000"/>
                  </a:schemeClr>
                </a:solidFill>
                <a:latin typeface="Times New Roman" panose="02020603050405020304" pitchFamily="18" charset="0"/>
                <a:cs typeface="Times New Roman" panose="02020603050405020304" pitchFamily="18" charset="0"/>
              </a:rPr>
              <a:t>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ion.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cùng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giữ các nguyên tử lại với nhau ở dạng “kết hợp</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smtClean="0">
                <a:latin typeface="Times New Roman" panose="02020603050405020304" pitchFamily="18" charset="0"/>
                <a:cs typeface="Times New Roman" panose="02020603050405020304" pitchFamily="18" charset="0"/>
              </a:rPr>
              <a:t>HÌNH THÀNH KIẾN THỨC</a:t>
            </a:r>
            <a:r>
              <a:rPr lang="en" sz="4800" b="1" dirty="0" smtClean="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sp>
        <p:nvSpPr>
          <p:cNvPr id="14634" name="Google Shape;14634;p41"/>
          <p:cNvSpPr txBox="1">
            <a:spLocks noGrp="1"/>
          </p:cNvSpPr>
          <p:nvPr>
            <p:ph type="subTitle" idx="1"/>
          </p:nvPr>
        </p:nvSpPr>
        <p:spPr>
          <a:xfrm>
            <a:off x="1531904" y="2540230"/>
            <a:ext cx="6057000" cy="395837"/>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GV: NGUYỄN THANH KIM HUỆ</a:t>
            </a:r>
            <a:endParaRPr dirty="0">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smtClean="0">
                <a:latin typeface="Times New Roman" panose="02020603050405020304" pitchFamily="18" charset="0"/>
                <a:cs typeface="Times New Roman" panose="02020603050405020304" pitchFamily="18" charset="0"/>
              </a:rPr>
              <a:t>THẢO LUẬN</a:t>
            </a:r>
            <a:r>
              <a:rPr lang="en-US" b="1" dirty="0" smtClean="0">
                <a:latin typeface="Times New Roman" panose="02020603050405020304" pitchFamily="18" charset="0"/>
                <a:cs typeface="Times New Roman" panose="02020603050405020304" pitchFamily="18" charset="0"/>
              </a:rPr>
              <a:t>: PHIẾU </a:t>
            </a:r>
            <a:r>
              <a:rPr lang="en-US" b="1" dirty="0">
                <a:latin typeface="Times New Roman" panose="02020603050405020304" pitchFamily="18" charset="0"/>
                <a:cs typeface="Times New Roman" panose="02020603050405020304" pitchFamily="18" charset="0"/>
              </a:rPr>
              <a:t>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3170</Words>
  <Application>Microsoft Office PowerPoint</Application>
  <PresentationFormat>On-screen Show (16:9)</PresentationFormat>
  <Paragraphs>199</Paragraphs>
  <Slides>53</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Roboto Condensed Light</vt:lpstr>
      <vt:lpstr>Calibri</vt:lpstr>
      <vt:lpstr>Segoe UI</vt:lpstr>
      <vt:lpstr>Open Sans</vt:lpstr>
      <vt:lpstr>Abel</vt:lpstr>
      <vt:lpstr>Times New Roman</vt:lpstr>
      <vt:lpstr>Arial</vt:lpstr>
      <vt:lpstr>Hammersmith One</vt:lpstr>
      <vt:lpstr>Science Subject for High School - 10th Grade: Atoms and the Periodic Table by Slidesgo</vt:lpstr>
      <vt:lpstr>MathType 7.0 Equation</vt:lpstr>
      <vt:lpstr> CHƯƠNG II : PHÂN TỬ - LIÊN KẾT HÓA HỌC BÀI 6: GIỚI THIỆU VỀ LIÊN KẾT HÓA HỌC </vt:lpstr>
      <vt:lpstr>MỤC TIÊU</vt:lpstr>
      <vt:lpstr>PowerPoint Presentation</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Admin</cp:lastModifiedBy>
  <cp:revision>40</cp:revision>
  <dcterms:modified xsi:type="dcterms:W3CDTF">2025-03-01T14:40:11Z</dcterms:modified>
</cp:coreProperties>
</file>