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Lst>
  <p:sldSz cx="18288000" cy="10287000"/>
  <p:notesSz cx="6858000" cy="9144000"/>
  <p:embeddedFontLs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23-Apr-25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37.png"/><Relationship Id="rId10" Type="http://schemas.openxmlformats.org/officeDocument/2006/relationships/image" Target="../media/image36.jp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7"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23" Type="http://schemas.openxmlformats.org/officeDocument/2006/relationships/image" Target="../media/image7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7"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9.png"/><Relationship Id="rId10" Type="http://schemas.openxmlformats.org/officeDocument/2006/relationships/image" Target="../media/image53.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7"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3.png"/><Relationship Id="rId10" Type="http://schemas.openxmlformats.org/officeDocument/2006/relationships/image" Target="../media/image53.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7"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6.pn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7"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00.pn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txBody>
            <a:bodyPr/>
            <a:lstStyle/>
            <a:p>
              <a:endParaRPr lang="vi-VN"/>
            </a:p>
          </p:txBody>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txBody>
            <a:bodyPr/>
            <a:lstStyle/>
            <a:p>
              <a:endParaRPr lang="vi-VN"/>
            </a:p>
          </p:txBody>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txBody>
            <a:bodyPr/>
            <a:lstStyle/>
            <a:p>
              <a:endParaRPr lang="vi-VN"/>
            </a:p>
          </p:txBody>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2362200" y="2320396"/>
            <a:ext cx="13411200" cy="4377993"/>
          </a:xfrm>
          <a:prstGeom prst="rect">
            <a:avLst/>
          </a:prstGeom>
          <a:noFill/>
        </p:spPr>
        <p:txBody>
          <a:bodyPr wrap="square" rtlCol="0">
            <a:spAutoFit/>
          </a:bodyPr>
          <a:lstStyle/>
          <a:p>
            <a:pPr algn="ctr">
              <a:lnSpc>
                <a:spcPct val="170000"/>
              </a:lnSpc>
            </a:pPr>
            <a:r>
              <a:rPr lang="en-US" sz="8800" b="1" dirty="0" err="1">
                <a:solidFill>
                  <a:srgbClr val="FF0000"/>
                </a:solidFill>
                <a:latin typeface="Arial" panose="020B0604020202020204" pitchFamily="34" charset="0"/>
                <a:cs typeface="Arial" panose="020B0604020202020204" pitchFamily="34" charset="0"/>
              </a:rPr>
              <a:t>Làm</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quen</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với</a:t>
            </a:r>
            <a:r>
              <a:rPr lang="en-US" sz="8800" b="1" dirty="0">
                <a:solidFill>
                  <a:srgbClr val="FF0000"/>
                </a:solidFill>
                <a:latin typeface="Arial" panose="020B0604020202020204" pitchFamily="34" charset="0"/>
                <a:cs typeface="Arial" panose="020B0604020202020204" pitchFamily="34" charset="0"/>
              </a:rPr>
              <a:t> </a:t>
            </a:r>
          </a:p>
          <a:p>
            <a:pPr algn="ctr">
              <a:lnSpc>
                <a:spcPct val="170000"/>
              </a:lnSpc>
            </a:pPr>
            <a:r>
              <a:rPr lang="en-US" sz="8800" b="1" dirty="0" err="1">
                <a:solidFill>
                  <a:srgbClr val="FF0000"/>
                </a:solidFill>
                <a:latin typeface="Arial" panose="020B0604020202020204" pitchFamily="34" charset="0"/>
                <a:cs typeface="Arial" panose="020B0604020202020204" pitchFamily="34" charset="0"/>
              </a:rPr>
              <a:t>xác</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suất</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của</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biến</a:t>
            </a:r>
            <a:r>
              <a:rPr lang="en-US" sz="8800" b="1" dirty="0">
                <a:solidFill>
                  <a:srgbClr val="FF0000"/>
                </a:solidFill>
                <a:latin typeface="Arial" panose="020B0604020202020204" pitchFamily="34" charset="0"/>
                <a:cs typeface="Arial" panose="020B0604020202020204" pitchFamily="34" charset="0"/>
              </a:rPr>
              <a:t> </a:t>
            </a:r>
            <a:r>
              <a:rPr lang="en-US" sz="8800" b="1" dirty="0" err="1">
                <a:solidFill>
                  <a:srgbClr val="FF0000"/>
                </a:solidFill>
                <a:latin typeface="Arial" panose="020B0604020202020204" pitchFamily="34" charset="0"/>
                <a:cs typeface="Arial" panose="020B0604020202020204" pitchFamily="34" charset="0"/>
              </a:rPr>
              <a:t>cố</a:t>
            </a:r>
            <a:endParaRPr lang="en-US" sz="88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a:solidFill>
                    <a:srgbClr val="C00000"/>
                  </a:solidFill>
                  <a:latin typeface="Arial" panose="020B0604020202020204" pitchFamily="34" charset="0"/>
                  <a:cs typeface="Arial" panose="020B0604020202020204" pitchFamily="34" charset="0"/>
                </a:rPr>
                <a:t>Chú</a:t>
              </a:r>
              <a:r>
                <a:rPr lang="en-US" sz="4200" b="1" dirty="0">
                  <a:solidFill>
                    <a:srgbClr val="C00000"/>
                  </a:solidFill>
                  <a:latin typeface="Arial" panose="020B0604020202020204" pitchFamily="34" charset="0"/>
                  <a:cs typeface="Arial" panose="020B0604020202020204" pitchFamily="34" charset="0"/>
                </a:rPr>
                <a:t> ý</a:t>
              </a: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a:solidFill>
                  <a:srgbClr val="002060"/>
                </a:solidFill>
                <a:latin typeface="Arial" panose="020B0604020202020204" pitchFamily="34" charset="0"/>
                <a:cs typeface="Arial" panose="020B0604020202020204" pitchFamily="34" charset="0"/>
              </a:rPr>
              <a:t>Ví</a:t>
            </a:r>
            <a:r>
              <a:rPr lang="en-US" sz="4000" b="1" u="sng" dirty="0">
                <a:solidFill>
                  <a:srgbClr val="002060"/>
                </a:solidFill>
                <a:latin typeface="Arial" panose="020B0604020202020204" pitchFamily="34" charset="0"/>
                <a:cs typeface="Arial" panose="020B0604020202020204" pitchFamily="34" charset="0"/>
              </a:rPr>
              <a:t> </a:t>
            </a:r>
            <a:r>
              <a:rPr lang="en-US" sz="4000" b="1" u="sng" dirty="0" err="1">
                <a:solidFill>
                  <a:srgbClr val="002060"/>
                </a:solidFill>
                <a:latin typeface="Arial" panose="020B0604020202020204" pitchFamily="34" charset="0"/>
                <a:cs typeface="Arial" panose="020B0604020202020204" pitchFamily="34" charset="0"/>
              </a:rPr>
              <a:t>dụ</a:t>
            </a:r>
            <a:r>
              <a:rPr lang="en-US" sz="4000" b="1" u="sng" dirty="0">
                <a:solidFill>
                  <a:srgbClr val="002060"/>
                </a:solidFill>
                <a:latin typeface="Arial" panose="020B0604020202020204" pitchFamily="34" charset="0"/>
                <a:cs typeface="Arial" panose="020B0604020202020204" pitchFamily="34" charset="0"/>
              </a:rPr>
              <a:t> 2</a:t>
            </a: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116045" cy="3922314"/>
            <a:chOff x="647977" y="6364686"/>
            <a:chExt cx="17116045" cy="3922314"/>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Xác 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b="12405"/>
          <a:stretch/>
        </p:blipFill>
        <p:spPr>
          <a:xfrm>
            <a:off x="2438400" y="3256506"/>
            <a:ext cx="14296645" cy="3944393"/>
          </a:xfrm>
          <a:prstGeom prst="rect">
            <a:avLst/>
          </a:prstGeom>
        </p:spPr>
      </p:pic>
      <p:pic>
        <p:nvPicPr>
          <p:cNvPr id="15" name="Picture 14"/>
          <p:cNvPicPr>
            <a:picLocks noChangeAspect="1"/>
          </p:cNvPicPr>
          <p:nvPr/>
        </p:nvPicPr>
        <p:blipFill>
          <a:blip r:embed="rId4"/>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mưa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mưa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7" name="Picture 36"/>
          <p:cNvPicPr>
            <a:picLocks noChangeAspect="1"/>
          </p:cNvPicPr>
          <p:nvPr/>
        </p:nvPicPr>
        <p:blipFill>
          <a:blip r:embed="rId2"/>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3"/>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a:solidFill>
                    <a:srgbClr val="C00000"/>
                  </a:solidFill>
                  <a:latin typeface="Arial" panose="020B0604020202020204" pitchFamily="34" charset="0"/>
                  <a:cs typeface="Arial" panose="020B0604020202020204" pitchFamily="34" charset="0"/>
                </a:rPr>
                <a:t>Mở</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4"/>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txBody>
            <a:bodyPr/>
            <a:lstStyle/>
            <a:p>
              <a:endParaRPr lang="vi-VN"/>
            </a:p>
          </p:txBody>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txBody>
            <a:bodyPr/>
            <a:lstStyle/>
            <a:p>
              <a:endParaRPr lang="vi-VN"/>
            </a:p>
          </p:txBody>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a:solidFill>
                    <a:srgbClr val="FDFCF5"/>
                  </a:solidFill>
                  <a:latin typeface="Arial" panose="020B0604020202020204" pitchFamily="34" charset="0"/>
                  <a:cs typeface="Arial" panose="020B0604020202020204" pitchFamily="34" charset="0"/>
                </a:rPr>
                <a:t>Đọc</a:t>
              </a:r>
              <a:r>
                <a:rPr lang="en-US" sz="4800" b="1" dirty="0">
                  <a:solidFill>
                    <a:srgbClr val="FDFCF5"/>
                  </a:solidFill>
                  <a:latin typeface="Arial" panose="020B0604020202020204" pitchFamily="34" charset="0"/>
                  <a:cs typeface="Arial" panose="020B0604020202020204" pitchFamily="34" charset="0"/>
                </a:rPr>
                <a:t> </a:t>
              </a:r>
              <a:r>
                <a:rPr lang="en-US" sz="4800" b="1" dirty="0" err="1">
                  <a:solidFill>
                    <a:srgbClr val="FDFCF5"/>
                  </a:solidFill>
                  <a:latin typeface="Arial" panose="020B0604020202020204" pitchFamily="34" charset="0"/>
                  <a:cs typeface="Arial" panose="020B0604020202020204" pitchFamily="34" charset="0"/>
                </a:rPr>
                <a:t>hiểu</a:t>
              </a:r>
              <a:r>
                <a:rPr lang="en-US" sz="4800" b="1" dirty="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Nghe</a:t>
              </a:r>
              <a:r>
                <a:rPr lang="en-US" sz="4800" b="1" dirty="0">
                  <a:solidFill>
                    <a:srgbClr val="FDFCF5"/>
                  </a:solidFill>
                  <a:latin typeface="Arial" panose="020B0604020202020204" pitchFamily="34" charset="0"/>
                  <a:cs typeface="Arial" panose="020B0604020202020204" pitchFamily="34" charset="0"/>
                </a:rPr>
                <a:t> </a:t>
              </a:r>
              <a:r>
                <a:rPr lang="en-US" sz="4800" b="1" dirty="0" err="1">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sp>
        <p:nvSpPr>
          <p:cNvPr id="18" name="Rectangle 17"/>
          <p:cNvSpPr/>
          <p:nvPr/>
        </p:nvSpPr>
        <p:spPr>
          <a:xfrm>
            <a:off x="2038038" y="534835"/>
            <a:ext cx="14211923" cy="830997"/>
          </a:xfrm>
          <a:prstGeom prst="rect">
            <a:avLst/>
          </a:prstGeom>
        </p:spPr>
        <p:txBody>
          <a:bodyPr wrap="square">
            <a:spAutoFit/>
          </a:bodyPr>
          <a:lstStyle/>
          <a:p>
            <a:pPr algn="ctr"/>
            <a:r>
              <a:rPr lang="en-US" sz="4800" b="1" dirty="0">
                <a:solidFill>
                  <a:srgbClr val="002060"/>
                </a:solidFill>
                <a:latin typeface="Arial" panose="020B0604020202020204" pitchFamily="34" charset="0"/>
                <a:cs typeface="Arial" panose="020B0604020202020204" pitchFamily="34" charset="0"/>
              </a:rPr>
              <a:t>2. XÁC SUẤT CỦA MỘT SỐ BIẾN CỐ ĐƠN GIẢN</a:t>
            </a: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a:t>
            </a: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3"/>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txBody>
            <a:bodyPr/>
            <a:lstStyle/>
            <a:p>
              <a:endParaRPr lang="vi-VN"/>
            </a:p>
          </p:txBody>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a:solidFill>
                    <a:srgbClr val="FDFCF5"/>
                  </a:solidFill>
                  <a:latin typeface="Arial" panose="020B0604020202020204" pitchFamily="34" charset="0"/>
                  <a:cs typeface="Arial" panose="020B0604020202020204" pitchFamily="34" charset="0"/>
                </a:rPr>
                <a:t>Ví</a:t>
              </a:r>
              <a:r>
                <a:rPr lang="en-US" sz="4800" b="1" u="none" dirty="0">
                  <a:solidFill>
                    <a:srgbClr val="FDFCF5"/>
                  </a:solidFill>
                  <a:latin typeface="Arial" panose="020B0604020202020204" pitchFamily="34" charset="0"/>
                  <a:cs typeface="Arial" panose="020B0604020202020204" pitchFamily="34" charset="0"/>
                </a:rPr>
                <a:t> </a:t>
              </a:r>
              <a:r>
                <a:rPr lang="en-US" sz="4800" b="1" u="none" dirty="0" err="1">
                  <a:solidFill>
                    <a:srgbClr val="FDFCF5"/>
                  </a:solidFill>
                  <a:latin typeface="Arial" panose="020B0604020202020204" pitchFamily="34" charset="0"/>
                  <a:cs typeface="Arial" panose="020B0604020202020204" pitchFamily="34" charset="0"/>
                </a:rPr>
                <a:t>dụ</a:t>
              </a:r>
              <a:r>
                <a:rPr lang="en-US" sz="4800" b="1" u="none" dirty="0">
                  <a:solidFill>
                    <a:srgbClr val="FDFCF5"/>
                  </a:solidFill>
                  <a:latin typeface="Arial" panose="020B0604020202020204" pitchFamily="34" charset="0"/>
                  <a:cs typeface="Arial" panose="020B0604020202020204" pitchFamily="34" charset="0"/>
                </a:rPr>
                <a:t> 3</a:t>
              </a: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9000">
            <a:off x="8297951" y="1066682"/>
            <a:ext cx="2612405" cy="873968"/>
          </a:xfrm>
          <a:prstGeom prst="rect">
            <a:avLst/>
          </a:prstGeom>
        </p:spPr>
      </p:pic>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Ngày mai, Mặt Trời mọc ở phía Tây</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Tháng Ba có ít hơn 32 ngày</a:t>
            </a:r>
            <a:r>
              <a:rPr lang="en-US" sz="4200" dirty="0">
                <a:latin typeface="Arial" panose="020B0604020202020204" pitchFamily="34" charset="0"/>
                <a:cs typeface="Arial" panose="020B0604020202020204" pitchFamily="34" charset="0"/>
              </a:rPr>
              <a:t>”</a:t>
            </a:r>
            <a:r>
              <a:rPr lang="vi-VN" sz="4200" dirty="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cố</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chắc</a:t>
            </a:r>
            <a:r>
              <a:rPr lang="en-US" sz="4200" dirty="0">
                <a:solidFill>
                  <a:srgbClr val="0070C0"/>
                </a:solidFill>
                <a:latin typeface="Arial" panose="020B0604020202020204" pitchFamily="34" charset="0"/>
                <a:cs typeface="Arial" panose="020B0604020202020204" pitchFamily="34" charset="0"/>
              </a:rPr>
              <a:t> </a:t>
            </a:r>
            <a:r>
              <a:rPr lang="en-US" sz="4200" dirty="0" err="1">
                <a:solidFill>
                  <a:srgbClr val="0070C0"/>
                </a:solidFill>
                <a:latin typeface="Arial" panose="020B0604020202020204" pitchFamily="34" charset="0"/>
                <a:cs typeface="Arial" panose="020B0604020202020204" pitchFamily="34" charset="0"/>
              </a:rPr>
              <a:t>chắn</a:t>
            </a:r>
            <a:r>
              <a:rPr lang="vi-VN" sz="4200" dirty="0">
                <a:latin typeface="Arial" panose="020B0604020202020204" pitchFamily="34" charset="0"/>
                <a:cs typeface="Arial" panose="020B0604020202020204" pitchFamily="34" charset="0"/>
              </a:rPr>
              <a:t>.</a:t>
            </a: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4">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5"/>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txBody>
            <a:bodyPr/>
            <a:lstStyle/>
            <a:p>
              <a:endParaRPr lang="vi-VN"/>
            </a:p>
          </p:txBody>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a:solidFill>
                    <a:srgbClr val="FDFCF5"/>
                  </a:solidFill>
                  <a:latin typeface="Arial" panose="020B0604020202020204" pitchFamily="34" charset="0"/>
                  <a:cs typeface="Arial" panose="020B0604020202020204" pitchFamily="34" charset="0"/>
                </a:rPr>
                <a:t>Luyện</a:t>
              </a:r>
              <a:r>
                <a:rPr lang="en-US" sz="4800" b="1" u="none" dirty="0">
                  <a:solidFill>
                    <a:srgbClr val="FDFCF5"/>
                  </a:solidFill>
                  <a:latin typeface="Arial" panose="020B0604020202020204" pitchFamily="34" charset="0"/>
                  <a:cs typeface="Arial" panose="020B0604020202020204" pitchFamily="34" charset="0"/>
                </a:rPr>
                <a:t> </a:t>
              </a:r>
              <a:r>
                <a:rPr lang="en-US" sz="4800" b="1" u="none" dirty="0" err="1">
                  <a:solidFill>
                    <a:srgbClr val="FDFCF5"/>
                  </a:solidFill>
                  <a:latin typeface="Arial" panose="020B0604020202020204" pitchFamily="34" charset="0"/>
                  <a:cs typeface="Arial" panose="020B0604020202020204" pitchFamily="34" charset="0"/>
                </a:rPr>
                <a:t>tập</a:t>
              </a:r>
              <a:r>
                <a:rPr lang="en-US" sz="4800" b="1" u="none" dirty="0">
                  <a:solidFill>
                    <a:srgbClr val="FDFCF5"/>
                  </a:solidFill>
                  <a:latin typeface="Arial" panose="020B0604020202020204" pitchFamily="34" charset="0"/>
                  <a:cs typeface="Arial" panose="020B0604020202020204" pitchFamily="34" charset="0"/>
                </a:rPr>
                <a:t> 2</a:t>
              </a: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Gieo 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2"/>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txBody>
            <a:bodyPr/>
            <a:lstStyle/>
            <a:p>
              <a:endParaRPr lang="vi-VN"/>
            </a:p>
          </p:txBody>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a:solidFill>
                    <a:srgbClr val="FDFCF5"/>
                  </a:solidFill>
                  <a:latin typeface="Arial" panose="020B0604020202020204" pitchFamily="34" charset="0"/>
                  <a:cs typeface="Arial" panose="020B0604020202020204" pitchFamily="34" charset="0"/>
                </a:rPr>
                <a:t>Đọc</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hiểu</a:t>
              </a:r>
              <a:r>
                <a:rPr lang="en-US" sz="4400" b="1" dirty="0">
                  <a:solidFill>
                    <a:srgbClr val="FDFCF5"/>
                  </a:solidFill>
                  <a:latin typeface="Arial" panose="020B0604020202020204" pitchFamily="34" charset="0"/>
                  <a:cs typeface="Arial" panose="020B0604020202020204" pitchFamily="34" charset="0"/>
                </a:rPr>
                <a:t> - </a:t>
              </a:r>
              <a:r>
                <a:rPr lang="en-US" sz="4400" b="1" dirty="0" err="1">
                  <a:solidFill>
                    <a:srgbClr val="FDFCF5"/>
                  </a:solidFill>
                  <a:latin typeface="Arial" panose="020B0604020202020204" pitchFamily="34" charset="0"/>
                  <a:cs typeface="Arial" panose="020B0604020202020204" pitchFamily="34" charset="0"/>
                </a:rPr>
                <a:t>Nghe</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a:solidFill>
                  <a:srgbClr val="002060"/>
                </a:solidFill>
                <a:latin typeface="Arial" panose="020B0604020202020204" pitchFamily="34" charset="0"/>
                <a:cs typeface="Arial" panose="020B0604020202020204" pitchFamily="34" charset="0"/>
              </a:rPr>
              <a:t>Xác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A: “Đồng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val="0"/>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0</a:t>
              </a: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2</a:t>
                </a: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2"/>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4" name="Picture 3"/>
          <p:cNvPicPr>
            <a:picLocks noChangeAspect="1"/>
          </p:cNvPicPr>
          <p:nvPr/>
        </p:nvPicPr>
        <p:blipFill>
          <a:blip r:embed="rId3"/>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Hoạt</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vi-VN"/>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vi-VN"/>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37124" y="3114544"/>
            <a:ext cx="15228817" cy="5832832"/>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KHỞI ĐỘNG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Mặt khác, trong mỗi lượt rút phiếu luôn xảy ra duy nhất một trong các biến cố này nên xác suất của chúng bằng nhau và bằng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a:effectLst/>
                    <a:latin typeface="Arial" panose="020B0604020202020204" pitchFamily="34" charset="0"/>
                    <a:ea typeface="Calibri" panose="020F0502020204030204" pitchFamily="34" charset="0"/>
                    <a:cs typeface="Arial" panose="020B0604020202020204" pitchFamily="34" charset="0"/>
                  </a:rPr>
                  <a:t>. Vậy xác suất để Mai rút được là phiếu trúng thưởng là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601549" y="-2523083"/>
            <a:ext cx="9084901" cy="15333167"/>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txBody>
            <a:bodyPr/>
            <a:lstStyle/>
            <a:p>
              <a:endParaRPr lang="vi-VN"/>
            </a:p>
          </p:txBody>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a:solidFill>
                    <a:srgbClr val="FDFCF5"/>
                  </a:solidFill>
                  <a:latin typeface="Arial" panose="020B0604020202020204" pitchFamily="34" charset="0"/>
                  <a:cs typeface="Arial" panose="020B0604020202020204" pitchFamily="34" charset="0"/>
                </a:rPr>
                <a:t>Luyện</a:t>
              </a:r>
              <a:r>
                <a:rPr lang="en-US" sz="4400" b="1" u="none" dirty="0">
                  <a:solidFill>
                    <a:srgbClr val="FDFCF5"/>
                  </a:solidFill>
                  <a:latin typeface="Arial" panose="020B0604020202020204" pitchFamily="34" charset="0"/>
                  <a:cs typeface="Arial" panose="020B0604020202020204" pitchFamily="34" charset="0"/>
                </a:rPr>
                <a:t> </a:t>
              </a:r>
              <a:r>
                <a:rPr lang="en-US" sz="4400" b="1" u="none" dirty="0" err="1">
                  <a:solidFill>
                    <a:srgbClr val="FDFCF5"/>
                  </a:solidFill>
                  <a:latin typeface="Arial" panose="020B0604020202020204" pitchFamily="34" charset="0"/>
                  <a:cs typeface="Arial" panose="020B0604020202020204" pitchFamily="34" charset="0"/>
                </a:rPr>
                <a:t>tập</a:t>
              </a:r>
              <a:r>
                <a:rPr lang="en-US" sz="4400" b="1" u="none" dirty="0">
                  <a:solidFill>
                    <a:srgbClr val="FDFCF5"/>
                  </a:solidFill>
                  <a:latin typeface="Arial" panose="020B0604020202020204" pitchFamily="34" charset="0"/>
                  <a:cs typeface="Arial" panose="020B0604020202020204" pitchFamily="34" charset="0"/>
                </a:rPr>
                <a:t> 3</a:t>
              </a:r>
            </a:p>
          </p:txBody>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txBody>
            <a:bodyPr/>
            <a:lstStyle/>
            <a:p>
              <a:endParaRPr lang="vi-VN"/>
            </a:p>
          </p:txBody>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a:solidFill>
                    <a:srgbClr val="FDFCF5"/>
                  </a:solidFill>
                  <a:latin typeface="Arial" panose="020B0604020202020204" pitchFamily="34" charset="0"/>
                  <a:cs typeface="Arial" panose="020B0604020202020204" pitchFamily="34" charset="0"/>
                </a:rPr>
                <a:t>Luyện</a:t>
              </a:r>
              <a:r>
                <a:rPr lang="en-US" sz="4200" b="1" u="none" dirty="0">
                  <a:solidFill>
                    <a:srgbClr val="FDFCF5"/>
                  </a:solidFill>
                  <a:latin typeface="Arial" panose="020B0604020202020204" pitchFamily="34" charset="0"/>
                  <a:cs typeface="Arial" panose="020B0604020202020204" pitchFamily="34" charset="0"/>
                </a:rPr>
                <a:t> </a:t>
              </a:r>
              <a:r>
                <a:rPr lang="en-US" sz="4200" b="1" u="none" dirty="0" err="1">
                  <a:solidFill>
                    <a:srgbClr val="FDFCF5"/>
                  </a:solidFill>
                  <a:latin typeface="Arial" panose="020B0604020202020204" pitchFamily="34" charset="0"/>
                  <a:cs typeface="Arial" panose="020B0604020202020204" pitchFamily="34" charset="0"/>
                </a:rPr>
                <a:t>tập</a:t>
              </a:r>
              <a:r>
                <a:rPr lang="en-US" sz="4200" b="1" u="none" dirty="0">
                  <a:solidFill>
                    <a:srgbClr val="FDFCF5"/>
                  </a:solidFill>
                  <a:latin typeface="Arial" panose="020B0604020202020204" pitchFamily="34" charset="0"/>
                  <a:cs typeface="Arial" panose="020B0604020202020204" pitchFamily="34" charset="0"/>
                </a:rPr>
                <a:t> 4</a:t>
              </a: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0590" r="21337"/>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vi-VN"/>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vi-VN"/>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LUYỆN TẬP</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8.4</a:t>
            </a:r>
            <a:r>
              <a:rPr lang="en-US" sz="4400" b="1" dirty="0">
                <a:solidFill>
                  <a:srgbClr val="C00000"/>
                </a:solidFill>
                <a:latin typeface="Arial" panose="020B0604020202020204" pitchFamily="34" charset="0"/>
                <a:cs typeface="Arial" panose="020B0604020202020204" pitchFamily="34" charset="0"/>
              </a:rPr>
              <a:t> (SGK - tr55)</a:t>
            </a:r>
            <a:r>
              <a:rPr lang="vi-VN" sz="4400" b="1" dirty="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p>
        </p:txBody>
      </p:sp>
      <p:pic>
        <p:nvPicPr>
          <p:cNvPr id="12" name="Picture 11"/>
          <p:cNvPicPr>
            <a:picLocks noChangeAspect="1"/>
          </p:cNvPicPr>
          <p:nvPr/>
        </p:nvPicPr>
        <p:blipFill>
          <a:blip r:embed="rId6"/>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a:solidFill>
                  <a:srgbClr val="0070C0"/>
                </a:solidFill>
                <a:latin typeface="Arial" panose="020B0604020202020204" pitchFamily="34" charset="0"/>
                <a:ea typeface="Calibri" panose="020F0502020204030204" pitchFamily="34" charset="0"/>
              </a:rPr>
              <a:t>→ Xác suất bằng 1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a:solidFill>
                  <a:srgbClr val="0070C0"/>
                </a:solidFill>
                <a:latin typeface="Arial" panose="020B0604020202020204" pitchFamily="34" charset="0"/>
                <a:ea typeface="Calibri" panose="020F0502020204030204" pitchFamily="34" charset="0"/>
              </a:rPr>
              <a:t>→ Xác suất bằng 0 (Biến cố 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“Số 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“Số 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a:solidFill>
                  <a:srgbClr val="303030"/>
                </a:solidFill>
                <a:latin typeface="Arial" panose="020B0604020202020204" pitchFamily="34" charset="0"/>
                <a:cs typeface="Arial" panose="020B0604020202020204" pitchFamily="34" charset="0"/>
              </a:rPr>
              <a:t>Trò</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chơi</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trắc</a:t>
            </a:r>
            <a:r>
              <a:rPr lang="en-US" sz="5400" b="1" dirty="0">
                <a:solidFill>
                  <a:srgbClr val="303030"/>
                </a:solidFill>
                <a:latin typeface="Arial" panose="020B0604020202020204" pitchFamily="34" charset="0"/>
                <a:cs typeface="Arial" panose="020B0604020202020204" pitchFamily="34" charset="0"/>
              </a:rPr>
              <a:t> </a:t>
            </a:r>
            <a:r>
              <a:rPr lang="en-US" sz="5400" b="1" dirty="0" err="1">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7" name="Rectangle 26"/>
            <p:cNvSpPr/>
            <p:nvPr/>
          </p:nvSpPr>
          <p:spPr>
            <a:xfrm>
              <a:off x="10910867" y="4789552"/>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8" name="Rectangle 27"/>
            <p:cNvSpPr/>
            <p:nvPr/>
          </p:nvSpPr>
          <p:spPr>
            <a:xfrm>
              <a:off x="3444562" y="7738807"/>
              <a:ext cx="3167855"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9" name="Rectangle 28"/>
            <p:cNvSpPr/>
            <p:nvPr/>
          </p:nvSpPr>
          <p:spPr>
            <a:xfrm>
              <a:off x="10910866" y="7714224"/>
              <a:ext cx="4786333"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r>
                <a:rPr lang="en-US" sz="4400" dirty="0" err="1">
                  <a:latin typeface="Arial" panose="020B0604020202020204" pitchFamily="34" charset="0"/>
                  <a:ea typeface="Times New Roman" panose="02020603050405020304" pitchFamily="18" charset="0"/>
                </a:rPr>
                <a:t>Đáp</a:t>
              </a:r>
              <a:r>
                <a:rPr lang="en-US" sz="4400" dirty="0">
                  <a:latin typeface="Arial" panose="020B0604020202020204" pitchFamily="34" charset="0"/>
                  <a:ea typeface="Times New Roman" panose="02020603050405020304" pitchFamily="18" charset="0"/>
                </a:rPr>
                <a:t> </a:t>
              </a:r>
              <a:r>
                <a:rPr lang="en-US" sz="4400" dirty="0" err="1">
                  <a:latin typeface="Arial" panose="020B0604020202020204" pitchFamily="34" charset="0"/>
                  <a:ea typeface="Times New Roman" panose="02020603050405020304" pitchFamily="18" charset="0"/>
                </a:rPr>
                <a:t>án</a:t>
              </a:r>
              <a:r>
                <a:rPr lang="en-US" sz="4400" dirty="0">
                  <a:latin typeface="Arial" panose="020B0604020202020204" pitchFamily="34" charset="0"/>
                  <a:ea typeface="Times New Roman" panose="02020603050405020304" pitchFamily="18" charset="0"/>
                </a:rPr>
                <a:t> </a:t>
              </a:r>
              <a:r>
                <a:rPr lang="en-US" sz="4400" dirty="0" err="1">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vi-VN"/>
            </a:p>
          </p:txBody>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vi-VN"/>
            </a:p>
          </p:txBody>
        </p:sp>
      </p:grpSp>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KHỞI ĐỘNG</a:t>
            </a: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Nhiều khả năng ngày mai trời sẽ có mưa. </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Ít khả năng xảy ra động đất ở Hà Nội.</a:t>
            </a:r>
          </a:p>
          <a:p>
            <a:pPr marL="571500" indent="-571500" algn="just">
              <a:lnSpc>
                <a:spcPct val="140000"/>
              </a:lnSpc>
              <a:buFont typeface="Arial" panose="020B0604020202020204" pitchFamily="34" charset="0"/>
              <a:buChar char="•"/>
            </a:pPr>
            <a:r>
              <a:rPr lang="vi-VN" sz="4200" dirty="0">
                <a:latin typeface="Arial" panose="020B0604020202020204" pitchFamily="34" charset="0"/>
                <a:cs typeface="Arial" panose="020B0604020202020204" pitchFamily="34" charset="0"/>
              </a:rPr>
              <a:t>Nếu gieo hai con xúc xắc thì ít khả năng số chấm xuất hiện trên cả hai con xúc xắc đều là 6.</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7" name="Rectangle 26"/>
            <p:cNvSpPr/>
            <p:nvPr/>
          </p:nvSpPr>
          <p:spPr>
            <a:xfrm>
              <a:off x="10910867" y="4789552"/>
              <a:ext cx="181812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8" name="Rectangle 27"/>
            <p:cNvSpPr/>
            <p:nvPr/>
          </p:nvSpPr>
          <p:spPr>
            <a:xfrm>
              <a:off x="3444562" y="7738807"/>
              <a:ext cx="1220206"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29" name="Rectangle 28"/>
            <p:cNvSpPr/>
            <p:nvPr/>
          </p:nvSpPr>
          <p:spPr>
            <a:xfrm>
              <a:off x="10910866" y="7714224"/>
              <a:ext cx="4786333" cy="769441"/>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71695"/>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15" name="Rectangle 14"/>
                <p:cNvSpPr/>
                <p:nvPr/>
              </p:nvSpPr>
              <p:spPr>
                <a:xfrm>
                  <a:off x="3571715" y="4516546"/>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9963"/>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197764"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15" name="Rectangle 14"/>
            <p:cNvSpPr/>
            <p:nvPr/>
          </p:nvSpPr>
          <p:spPr>
            <a:xfrm>
              <a:off x="3577541" y="4816958"/>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7" name="Rectangle 26"/>
                <p:cNvSpPr/>
                <p:nvPr/>
              </p:nvSpPr>
              <p:spPr>
                <a:xfrm>
                  <a:off x="10917888" y="4514529"/>
                  <a:ext cx="1167307" cy="126573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xmlns="">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8" name="Rectangle 27"/>
                <p:cNvSpPr/>
                <p:nvPr/>
              </p:nvSpPr>
              <p:spPr>
                <a:xfrm>
                  <a:off x="3470807" y="7466078"/>
                  <a:ext cx="1781257" cy="1270925"/>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xmlns="">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mc:AlternateContent xmlns:mc="http://schemas.openxmlformats.org/markup-compatibility/2006" xmlns:a14="http://schemas.microsoft.com/office/drawing/2010/main">
          <mc:Choice Requires="a14">
            <p:sp>
              <p:nvSpPr>
                <p:cNvPr id="29" name="Rectangle 28"/>
                <p:cNvSpPr/>
                <p:nvPr/>
              </p:nvSpPr>
              <p:spPr>
                <a:xfrm>
                  <a:off x="10910614" y="7481649"/>
                  <a:ext cx="4786333" cy="1269963"/>
                </a:xfrm>
                <a:prstGeom prst="rect">
                  <a:avLst/>
                </a:prstGeom>
              </p:spPr>
              <p:txBody>
                <a:bodyPr wrap="square">
                  <a:spAutoFit/>
                </a:bodyPr>
                <a:lstStyle/>
                <a:p>
                  <a:r>
                    <a:rPr lang="en-US" sz="4400" dirty="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xmlns="">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txBody>
            <a:bodyPr/>
            <a:lstStyle/>
            <a:p>
              <a:endParaRPr lang="vi-VN"/>
            </a:p>
          </p:txBody>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txBody>
            <a:bodyPr/>
            <a:lstStyle/>
            <a:p>
              <a:endParaRPr lang="vi-VN"/>
            </a:p>
          </p:txBody>
        </p:sp>
      </p:grpSp>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a:solidFill>
                  <a:srgbClr val="303030"/>
                </a:solidFill>
                <a:latin typeface="Arial" panose="020B0604020202020204" pitchFamily="34" charset="0"/>
                <a:cs typeface="Arial" panose="020B0604020202020204" pitchFamily="34" charset="0"/>
              </a:rPr>
              <a:t>VẬN DỤNG</a:t>
            </a: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8.5</a:t>
            </a:r>
            <a:r>
              <a:rPr lang="en-US" sz="4200" b="1" dirty="0">
                <a:solidFill>
                  <a:srgbClr val="C00000"/>
                </a:solidFill>
                <a:latin typeface="Arial" panose="020B0604020202020204" pitchFamily="34" charset="0"/>
                <a:cs typeface="Arial" panose="020B0604020202020204" pitchFamily="34" charset="0"/>
              </a:rPr>
              <a:t> (SGK-tr55)</a:t>
            </a:r>
            <a:r>
              <a:rPr lang="vi-VN" sz="4200" b="1" dirty="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Vậy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nam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spTree>
    <p:extLst>
      <p:ext uri="{BB962C8B-B14F-4D97-AF65-F5344CB8AC3E}">
        <p14:creationId xmlns:p14="http://schemas.microsoft.com/office/powerpoint/2010/main" val="86265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txBody>
            <a:bodyPr/>
            <a:lstStyle/>
            <a:p>
              <a:endParaRPr lang="vi-VN"/>
            </a:p>
          </p:txBody>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a:latin typeface="Arial" panose="020B0604020202020204" pitchFamily="34" charset="0"/>
                  <a:cs typeface="Arial" panose="020B0604020202020204" pitchFamily="34" charset="0"/>
                </a:rPr>
                <a:t>HƯỚNG DẪN VỀ NHÀ</a:t>
              </a:r>
            </a:p>
          </p:txBody>
        </p:sp>
      </p:grpSp>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txBody>
            <a:bodyPr/>
            <a:lstStyle/>
            <a:p>
              <a:endParaRPr lang="vi-VN"/>
            </a:p>
          </p:txBody>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txBody>
            <a:bodyPr/>
            <a:lstStyle/>
            <a:p>
              <a:endParaRPr lang="vi-VN"/>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589"/>
          <a:stretch>
            <a:fillRect/>
          </a:stretch>
        </p:blipFill>
        <p:spPr>
          <a:xfrm rot="-167795">
            <a:off x="17047288" y="2220548"/>
            <a:ext cx="745093" cy="3222309"/>
          </a:xfrm>
          <a:prstGeom prst="rect">
            <a:avLst/>
          </a:prstGeom>
        </p:spPr>
      </p:pic>
      <p:sp>
        <p:nvSpPr>
          <p:cNvPr id="13" name="Rectangle 12"/>
          <p:cNvSpPr/>
          <p:nvPr/>
        </p:nvSpPr>
        <p:spPr>
          <a:xfrm rot="21377320">
            <a:off x="3018301" y="2583144"/>
            <a:ext cx="11870260" cy="5078313"/>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30: LÀM QUEN VỚI XÁC SUẤT CỦA BIẾN CỐ </a:t>
            </a:r>
          </a:p>
          <a:p>
            <a:pPr algn="ctr">
              <a:lnSpc>
                <a:spcPct val="150000"/>
              </a:lnSpc>
            </a:pPr>
            <a:r>
              <a:rPr lang="en-US" sz="7200" b="1" dirty="0">
                <a:solidFill>
                  <a:srgbClr val="C00000"/>
                </a:solidFill>
                <a:latin typeface="Arial" panose="020B0604020202020204" pitchFamily="34" charset="0"/>
                <a:cs typeface="Arial" panose="020B0604020202020204" pitchFamily="34" charset="0"/>
              </a:rPr>
              <a:t>(2 TIẾT)</a:t>
            </a:r>
          </a:p>
        </p:txBody>
      </p:sp>
    </p:spTree>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txBody>
            <a:bodyPr/>
            <a:lstStyle/>
            <a:p>
              <a:endParaRPr lang="vi-VN"/>
            </a:p>
          </p:txBody>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txBody>
            <a:bodyPr/>
            <a:lstStyle/>
            <a:p>
              <a:endParaRPr lang="vi-VN"/>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32708" y="5211553"/>
            <a:ext cx="441406" cy="892549"/>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a:solidFill>
                  <a:srgbClr val="002060"/>
                </a:solidFill>
                <a:latin typeface="Arial" panose="020B0604020202020204" pitchFamily="34" charset="0"/>
                <a:cs typeface="Arial" panose="020B0604020202020204" pitchFamily="34" charset="0"/>
              </a:rPr>
              <a:t>NỘI DUNG BÀI HỌC</a:t>
            </a: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6"/>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gì</a:t>
              </a:r>
              <a:r>
                <a:rPr lang="en-US" sz="4400" b="1" dirty="0">
                  <a:latin typeface="Arial" panose="020B0604020202020204" pitchFamily="34" charset="0"/>
                  <a:cs typeface="Arial" panose="020B0604020202020204" pitchFamily="34" charset="0"/>
                </a:rPr>
                <a:t>?</a:t>
              </a: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theo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đi 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thể</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XÁC SUẤT CỦA BIẾN CỐ</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641879"/>
            <a:ext cx="8232959"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XÁC SUẤT CỦA BIẾN CỐ</a:t>
            </a: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Xác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gì</a:t>
              </a:r>
              <a:r>
                <a:rPr lang="en-US" sz="4400" b="1" dirty="0">
                  <a:latin typeface="Arial" panose="020B0604020202020204" pitchFamily="34" charset="0"/>
                  <a:cs typeface="Arial" panose="020B0604020202020204" pitchFamily="34" charset="0"/>
                </a:rPr>
                <a:t>?</a:t>
              </a: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theo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txBody>
            <a:bodyPr/>
            <a:lstStyle/>
            <a:p>
              <a:endParaRPr lang="vi-VN"/>
            </a:p>
          </p:txBody>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a:solidFill>
                    <a:srgbClr val="FDFCF5"/>
                  </a:solidFill>
                  <a:latin typeface="Arial" panose="020B0604020202020204" pitchFamily="34" charset="0"/>
                  <a:cs typeface="Arial" panose="020B0604020202020204" pitchFamily="34" charset="0"/>
                </a:rPr>
                <a:t>Khái</a:t>
              </a:r>
              <a:r>
                <a:rPr lang="en-US" sz="4400" b="1" dirty="0">
                  <a:solidFill>
                    <a:srgbClr val="FDFCF5"/>
                  </a:solidFill>
                  <a:latin typeface="Arial" panose="020B0604020202020204" pitchFamily="34" charset="0"/>
                  <a:cs typeface="Arial" panose="020B0604020202020204" pitchFamily="34" charset="0"/>
                </a:rPr>
                <a:t> </a:t>
              </a:r>
              <a:r>
                <a:rPr lang="en-US" sz="4400" b="1" dirty="0" err="1">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a:solidFill>
                  <a:srgbClr val="C00000"/>
                </a:solidFill>
                <a:latin typeface="Arial" panose="020B0604020202020204" pitchFamily="34" charset="0"/>
                <a:cs typeface="Arial" panose="020B0604020202020204" pitchFamily="34" charset="0"/>
              </a:rPr>
              <a:t>Nhận</a:t>
            </a:r>
            <a:r>
              <a:rPr lang="en-US" sz="4200" b="1" u="sng" dirty="0">
                <a:solidFill>
                  <a:srgbClr val="C00000"/>
                </a:solidFill>
                <a:latin typeface="Arial" panose="020B0604020202020204" pitchFamily="34" charset="0"/>
                <a:cs typeface="Arial" panose="020B0604020202020204" pitchFamily="34" charset="0"/>
              </a:rPr>
              <a:t> </a:t>
            </a:r>
            <a:r>
              <a:rPr lang="en-US" sz="4200" b="1" u="sng" dirty="0" err="1">
                <a:solidFill>
                  <a:srgbClr val="C00000"/>
                </a:solidFill>
                <a:latin typeface="Arial" panose="020B0604020202020204" pitchFamily="34" charset="0"/>
                <a:cs typeface="Arial" panose="020B0604020202020204" pitchFamily="34" charset="0"/>
              </a:rPr>
              <a:t>xét</a:t>
            </a:r>
            <a:r>
              <a:rPr lang="en-US" sz="4200" b="1" u="sng" dirty="0">
                <a:solidFill>
                  <a:srgbClr val="C00000"/>
                </a:solidFill>
                <a:latin typeface="Arial" panose="020B0604020202020204" pitchFamily="34" charset="0"/>
                <a:cs typeface="Arial" panose="020B0604020202020204" pitchFamily="34" charset="0"/>
              </a:rPr>
              <a:t>:</a:t>
            </a: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87" r="9416"/>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txBody>
            <a:bodyPr/>
            <a:lstStyle/>
            <a:p>
              <a:endParaRPr lang="vi-VN"/>
            </a:p>
          </p:txBody>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Ví</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dụ</a:t>
              </a:r>
              <a:r>
                <a:rPr lang="en-US" sz="4400" b="1" dirty="0">
                  <a:solidFill>
                    <a:srgbClr val="C00000"/>
                  </a:solidFill>
                  <a:latin typeface="Arial" panose="020B0604020202020204" pitchFamily="34" charset="0"/>
                  <a:cs typeface="Arial" panose="020B0604020202020204" pitchFamily="34" charset="0"/>
                </a:rPr>
                <a:t> 1</a:t>
              </a: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a:latin typeface="Arial" panose="020B0604020202020204" pitchFamily="34" charset="0"/>
                    <a:cs typeface="Arial" panose="020B0604020202020204" pitchFamily="34" charset="0"/>
                  </a:rPr>
                  <a:t>Xác suất để xuất hiện mặt sấp khi gieo một đồng xu cân đối là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a:latin typeface="Arial" panose="020B0604020202020204" pitchFamily="34" charset="0"/>
                    <a:cs typeface="Arial" panose="020B0604020202020204" pitchFamily="34" charset="0"/>
                  </a:rPr>
                  <a:t> 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2859</Words>
  <Application>Microsoft Office PowerPoint</Application>
  <PresentationFormat>Tùy chỉnh</PresentationFormat>
  <Paragraphs>203</Paragraphs>
  <Slides>38</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38</vt:i4>
      </vt:variant>
    </vt:vector>
  </HeadingPairs>
  <TitlesOfParts>
    <vt:vector size="43" baseType="lpstr">
      <vt:lpstr>Cambria Math</vt:lpstr>
      <vt:lpstr>Wingdings</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Windows</cp:lastModifiedBy>
  <cp:revision>2</cp:revision>
  <dcterms:created xsi:type="dcterms:W3CDTF">2006-08-16T00:00:00Z</dcterms:created>
  <dcterms:modified xsi:type="dcterms:W3CDTF">2025-04-23T03:51:42Z</dcterms:modified>
  <dc:identifier>DAFVRjI8d4g</dc:identifier>
</cp:coreProperties>
</file>