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598" r:id="rId2"/>
    <p:sldId id="641" r:id="rId3"/>
    <p:sldId id="503" r:id="rId4"/>
    <p:sldId id="613" r:id="rId5"/>
    <p:sldId id="618" r:id="rId6"/>
    <p:sldId id="642" r:id="rId7"/>
    <p:sldId id="644" r:id="rId8"/>
    <p:sldId id="643" r:id="rId9"/>
    <p:sldId id="645" r:id="rId10"/>
    <p:sldId id="619" r:id="rId11"/>
    <p:sldId id="620" r:id="rId12"/>
    <p:sldId id="615" r:id="rId13"/>
    <p:sldId id="646" r:id="rId14"/>
    <p:sldId id="616" r:id="rId15"/>
    <p:sldId id="622" r:id="rId16"/>
    <p:sldId id="626" r:id="rId17"/>
    <p:sldId id="648" r:id="rId18"/>
    <p:sldId id="625" r:id="rId19"/>
    <p:sldId id="627" r:id="rId20"/>
    <p:sldId id="628" r:id="rId21"/>
    <p:sldId id="630" r:id="rId22"/>
    <p:sldId id="647" r:id="rId23"/>
    <p:sldId id="635" r:id="rId24"/>
    <p:sldId id="636" r:id="rId25"/>
    <p:sldId id="639" r:id="rId26"/>
    <p:sldId id="64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8" autoAdjust="0"/>
    <p:restoredTop sz="94680" autoAdjust="0"/>
  </p:normalViewPr>
  <p:slideViewPr>
    <p:cSldViewPr>
      <p:cViewPr varScale="1">
        <p:scale>
          <a:sx n="59" d="100"/>
          <a:sy n="59" d="100"/>
        </p:scale>
        <p:origin x="988"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34.png"/></Relationships>
</file>

<file path=ppt/diagrams/_rels/data2.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700" dirty="0">
              <a:latin typeface="Cambria" pitchFamily="18" charset="0"/>
              <a:ea typeface="Cambria" pitchFamily="18" charset="0"/>
            </a:rPr>
            <a:t>Xây dựng cơ chế chính sách, luật bảo vệ môi trường biển đảo.</a:t>
          </a:r>
          <a:endParaRPr lang="en-US" sz="17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700" dirty="0">
              <a:latin typeface="Cambria" pitchFamily="18" charset="0"/>
              <a:ea typeface="Cambria" pitchFamily="18" charset="0"/>
            </a:rPr>
            <a:t>Áp dụng các thành tựu khoa học công nghệ để kiểm soát và xử lí vấn đề môi trường biển đảo.</a:t>
          </a:r>
          <a:endParaRPr lang="en-US" sz="17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700" dirty="0">
              <a:latin typeface="Cambria" pitchFamily="18" charset="0"/>
              <a:ea typeface="Cambria" pitchFamily="18" charset="0"/>
            </a:rPr>
            <a:t>Tuyên truyền, nâng cao nhận thức của người dân về bảo vệ và cải thiện môi trường biển đảo.</a:t>
          </a:r>
          <a:endParaRPr lang="en-US" sz="17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18502">
        <dgm:presLayoutVars>
          <dgm:bulletEnabled val="1"/>
        </dgm:presLayoutVars>
      </dgm:prSet>
      <dgm:spPr/>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8" custScaleY="140034">
        <dgm:presLayoutVars>
          <dgm:bulletEnabled val="1"/>
        </dgm:presLayoutVars>
      </dgm:prSet>
      <dgm:spPr/>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123442">
        <dgm:presLayoutVars>
          <dgm:bulletEnabled val="1"/>
        </dgm:presLayoutVars>
      </dgm:prSet>
      <dgm:spPr/>
    </dgm:pt>
    <dgm:pt modelId="{B1F92C8E-2B0F-483A-9D8F-06C01F051AD3}" type="pres">
      <dgm:prSet presAssocID="{3230F891-2154-4A0A-A75E-5F3CF0554F5C}" presName="aSpace" presStyleCnt="0"/>
      <dgm:spPr/>
    </dgm:pt>
  </dgm:ptLst>
  <dgm:cxnLst>
    <dgm:cxn modelId="{530CF301-91B6-442E-9D73-EC5077B1D122}" type="presOf" srcId="{5C85FB22-2C2B-4E80-9E69-08CBF0D98E7F}" destId="{25785ADA-E40D-4B5F-B1C7-0F900DC7F3E2}" srcOrd="0" destOrd="0" presId="urn:microsoft.com/office/officeart/2005/8/layout/pyramid2"/>
    <dgm:cxn modelId="{7C271D39-DAEC-4524-AE55-CC2131594889}" srcId="{5C85FB22-2C2B-4E80-9E69-08CBF0D98E7F}" destId="{F74D3D63-6518-4891-8F21-F3B09A681D38}" srcOrd="1" destOrd="0" parTransId="{69183BE1-51B2-4B23-B002-9FBB9042A243}" sibTransId="{978DDC9A-C3E8-41EB-B76A-37A016010A0B}"/>
    <dgm:cxn modelId="{83BCF676-9E0D-4EE5-A69F-286F6263B3C1}" srcId="{5C85FB22-2C2B-4E80-9E69-08CBF0D98E7F}" destId="{3230F891-2154-4A0A-A75E-5F3CF0554F5C}" srcOrd="2" destOrd="0" parTransId="{6D53CFBF-81DF-4FAA-A608-C9EF700E28A6}" sibTransId="{9507507E-F06B-4C84-92CF-7C1DC80713F5}"/>
    <dgm:cxn modelId="{BE2DAA94-BD2B-494B-B0D1-A4A986678CFE}" type="presOf" srcId="{69620A7F-E812-44FF-B7BF-F1005581AF10}" destId="{628FF34A-5DBB-4010-8342-B36A4F241E58}"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049A5EEF-907B-4F6B-A5E7-981E325F9B27}" type="presOf" srcId="{F74D3D63-6518-4891-8F21-F3B09A681D38}" destId="{6B012C9F-A982-4B4A-96FC-1B3F664ED7EE}" srcOrd="0" destOrd="0" presId="urn:microsoft.com/office/officeart/2005/8/layout/pyramid2"/>
    <dgm:cxn modelId="{0DAD21F6-A2A5-4BAE-A4EC-2F1E86811C39}" type="presOf" srcId="{3230F891-2154-4A0A-A75E-5F3CF0554F5C}" destId="{A4201F5A-F832-4105-81DE-95931E12C0A7}" srcOrd="0" destOrd="0" presId="urn:microsoft.com/office/officeart/2005/8/layout/pyramid2"/>
    <dgm:cxn modelId="{7A0CDB49-401A-4237-9853-8469C2EE8991}" type="presParOf" srcId="{25785ADA-E40D-4B5F-B1C7-0F900DC7F3E2}" destId="{05AC6029-8E04-4D20-8922-D424E1FDD752}" srcOrd="0" destOrd="0" presId="urn:microsoft.com/office/officeart/2005/8/layout/pyramid2"/>
    <dgm:cxn modelId="{01BD6DAA-D1E1-43F5-92A7-1E88CA90627A}" type="presParOf" srcId="{25785ADA-E40D-4B5F-B1C7-0F900DC7F3E2}" destId="{23239507-FBED-44B0-A416-B7E5AE82F0FC}" srcOrd="1" destOrd="0" presId="urn:microsoft.com/office/officeart/2005/8/layout/pyramid2"/>
    <dgm:cxn modelId="{E0346B26-09F6-46EC-A6A4-DE8DC6B6AF84}" type="presParOf" srcId="{23239507-FBED-44B0-A416-B7E5AE82F0FC}" destId="{628FF34A-5DBB-4010-8342-B36A4F241E58}" srcOrd="0" destOrd="0" presId="urn:microsoft.com/office/officeart/2005/8/layout/pyramid2"/>
    <dgm:cxn modelId="{9F6583DB-966A-476F-9CE0-33B6F8087FEB}" type="presParOf" srcId="{23239507-FBED-44B0-A416-B7E5AE82F0FC}" destId="{06D514FA-A590-4F12-A03D-C7F795C1B133}" srcOrd="1" destOrd="0" presId="urn:microsoft.com/office/officeart/2005/8/layout/pyramid2"/>
    <dgm:cxn modelId="{04B33F3B-C041-4E77-BDC8-4A9C2FBE777C}" type="presParOf" srcId="{23239507-FBED-44B0-A416-B7E5AE82F0FC}" destId="{6B012C9F-A982-4B4A-96FC-1B3F664ED7EE}" srcOrd="2" destOrd="0" presId="urn:microsoft.com/office/officeart/2005/8/layout/pyramid2"/>
    <dgm:cxn modelId="{5D894319-4BE2-4CD3-8EFC-72F8B76A8063}" type="presParOf" srcId="{23239507-FBED-44B0-A416-B7E5AE82F0FC}" destId="{A3E9380F-D6FF-46C7-8DFD-B2E1B8AED0CD}" srcOrd="3" destOrd="0" presId="urn:microsoft.com/office/officeart/2005/8/layout/pyramid2"/>
    <dgm:cxn modelId="{D6CF3DB1-EFF4-4D19-A04D-42D77B80EFF6}" type="presParOf" srcId="{23239507-FBED-44B0-A416-B7E5AE82F0FC}" destId="{A4201F5A-F832-4105-81DE-95931E12C0A7}" srcOrd="4" destOrd="0" presId="urn:microsoft.com/office/officeart/2005/8/layout/pyramid2"/>
    <dgm:cxn modelId="{594A3D57-4E33-45DB-A4D2-59107174E8C0}"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500" dirty="0">
              <a:latin typeface="Cambria" pitchFamily="18" charset="0"/>
              <a:ea typeface="Cambria" pitchFamily="18" charset="0"/>
            </a:rPr>
            <a:t>Tham gia các hoạt động làm sạch bờ biển, giữ gìn môi trường sinh thái,... nhằm giảm thiểu sự suy thoái, ô nhiễm môi trường biển và trên các đảo.</a:t>
          </a:r>
          <a:endParaRPr lang="en-US" sz="15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500" dirty="0">
              <a:latin typeface="Cambria" pitchFamily="18" charset="0"/>
              <a:ea typeface="Cambria" pitchFamily="18" charset="0"/>
            </a:rPr>
            <a:t>Đấu tranh với các hoạt động khai thác, sử dụng tài nguyên biển đảo trái với quy định của pháp luật.</a:t>
          </a:r>
          <a:endParaRPr lang="en-US" sz="15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500" dirty="0">
              <a:latin typeface="Cambria" pitchFamily="18" charset="0"/>
              <a:ea typeface="Cambria" pitchFamily="18" charset="0"/>
            </a:rPr>
            <a:t>Rèn luyện kĩ năng để thích ứng với các thiên tai và sự cố xảy ra trong vùng biển đảo.</a:t>
          </a:r>
          <a:endParaRPr lang="en-US" sz="15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52295">
        <dgm:presLayoutVars>
          <dgm:bulletEnabled val="1"/>
        </dgm:presLayoutVars>
      </dgm:prSet>
      <dgm:spPr/>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8" custScaleY="95026">
        <dgm:presLayoutVars>
          <dgm:bulletEnabled val="1"/>
        </dgm:presLayoutVars>
      </dgm:prSet>
      <dgm:spPr/>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85505">
        <dgm:presLayoutVars>
          <dgm:bulletEnabled val="1"/>
        </dgm:presLayoutVars>
      </dgm:prSet>
      <dgm:spPr/>
    </dgm:pt>
    <dgm:pt modelId="{B1F92C8E-2B0F-483A-9D8F-06C01F051AD3}" type="pres">
      <dgm:prSet presAssocID="{3230F891-2154-4A0A-A75E-5F3CF0554F5C}" presName="aSpace" presStyleCnt="0"/>
      <dgm:spPr/>
    </dgm:pt>
  </dgm:ptLst>
  <dgm:cxnLst>
    <dgm:cxn modelId="{6E76D60A-B71A-4447-913A-0D0582EBD5F2}" type="presOf" srcId="{5C85FB22-2C2B-4E80-9E69-08CBF0D98E7F}" destId="{25785ADA-E40D-4B5F-B1C7-0F900DC7F3E2}" srcOrd="0" destOrd="0" presId="urn:microsoft.com/office/officeart/2005/8/layout/pyramid2"/>
    <dgm:cxn modelId="{7C271D39-DAEC-4524-AE55-CC2131594889}" srcId="{5C85FB22-2C2B-4E80-9E69-08CBF0D98E7F}" destId="{F74D3D63-6518-4891-8F21-F3B09A681D38}" srcOrd="1" destOrd="0" parTransId="{69183BE1-51B2-4B23-B002-9FBB9042A243}" sibTransId="{978DDC9A-C3E8-41EB-B76A-37A016010A0B}"/>
    <dgm:cxn modelId="{133F0273-DD45-4967-953D-CD62454D53E8}" type="presOf" srcId="{69620A7F-E812-44FF-B7BF-F1005581AF10}" destId="{628FF34A-5DBB-4010-8342-B36A4F241E58}" srcOrd="0" destOrd="0" presId="urn:microsoft.com/office/officeart/2005/8/layout/pyramid2"/>
    <dgm:cxn modelId="{83BCF676-9E0D-4EE5-A69F-286F6263B3C1}" srcId="{5C85FB22-2C2B-4E80-9E69-08CBF0D98E7F}" destId="{3230F891-2154-4A0A-A75E-5F3CF0554F5C}" srcOrd="2" destOrd="0" parTransId="{6D53CFBF-81DF-4FAA-A608-C9EF700E28A6}" sibTransId="{9507507E-F06B-4C84-92CF-7C1DC80713F5}"/>
    <dgm:cxn modelId="{B7F10B88-0443-4C00-A9B2-8DAA289DCA05}" type="presOf" srcId="{F74D3D63-6518-4891-8F21-F3B09A681D38}" destId="{6B012C9F-A982-4B4A-96FC-1B3F664ED7EE}"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BC4501E9-AE63-4090-9775-C0DF37991655}" type="presOf" srcId="{3230F891-2154-4A0A-A75E-5F3CF0554F5C}" destId="{A4201F5A-F832-4105-81DE-95931E12C0A7}" srcOrd="0" destOrd="0" presId="urn:microsoft.com/office/officeart/2005/8/layout/pyramid2"/>
    <dgm:cxn modelId="{62B8F7F6-9C4A-4079-A0E8-DEFA179C564E}" type="presParOf" srcId="{25785ADA-E40D-4B5F-B1C7-0F900DC7F3E2}" destId="{05AC6029-8E04-4D20-8922-D424E1FDD752}" srcOrd="0" destOrd="0" presId="urn:microsoft.com/office/officeart/2005/8/layout/pyramid2"/>
    <dgm:cxn modelId="{21CDDA27-D5A2-4F2E-8B01-72F233F359A4}" type="presParOf" srcId="{25785ADA-E40D-4B5F-B1C7-0F900DC7F3E2}" destId="{23239507-FBED-44B0-A416-B7E5AE82F0FC}" srcOrd="1" destOrd="0" presId="urn:microsoft.com/office/officeart/2005/8/layout/pyramid2"/>
    <dgm:cxn modelId="{0E83E4AB-4C30-492C-9C1E-BBBFB7AD524D}" type="presParOf" srcId="{23239507-FBED-44B0-A416-B7E5AE82F0FC}" destId="{628FF34A-5DBB-4010-8342-B36A4F241E58}" srcOrd="0" destOrd="0" presId="urn:microsoft.com/office/officeart/2005/8/layout/pyramid2"/>
    <dgm:cxn modelId="{85045348-954E-46FA-966E-33ECC9B9B0AF}" type="presParOf" srcId="{23239507-FBED-44B0-A416-B7E5AE82F0FC}" destId="{06D514FA-A590-4F12-A03D-C7F795C1B133}" srcOrd="1" destOrd="0" presId="urn:microsoft.com/office/officeart/2005/8/layout/pyramid2"/>
    <dgm:cxn modelId="{382F2183-F425-486F-8F8A-ED9850AD845E}" type="presParOf" srcId="{23239507-FBED-44B0-A416-B7E5AE82F0FC}" destId="{6B012C9F-A982-4B4A-96FC-1B3F664ED7EE}" srcOrd="2" destOrd="0" presId="urn:microsoft.com/office/officeart/2005/8/layout/pyramid2"/>
    <dgm:cxn modelId="{4B835284-22BB-4791-9311-2D56E98CBD4B}" type="presParOf" srcId="{23239507-FBED-44B0-A416-B7E5AE82F0FC}" destId="{A3E9380F-D6FF-46C7-8DFD-B2E1B8AED0CD}" srcOrd="3" destOrd="0" presId="urn:microsoft.com/office/officeart/2005/8/layout/pyramid2"/>
    <dgm:cxn modelId="{38AE960E-2707-4C09-AFA6-578C0D949D9E}" type="presParOf" srcId="{23239507-FBED-44B0-A416-B7E5AE82F0FC}" destId="{A4201F5A-F832-4105-81DE-95931E12C0A7}" srcOrd="4" destOrd="0" presId="urn:microsoft.com/office/officeart/2005/8/layout/pyramid2"/>
    <dgm:cxn modelId="{45C1732E-C9E0-4E53-ABEC-B3F024C86139}"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2354FD9F-CD2E-44A5-B060-5A930A4E99F0}">
      <dgm:prSet phldrT="[Text]" custT="1"/>
      <dgm:spPr>
        <a:solidFill>
          <a:srgbClr val="99FF66"/>
        </a:solidFill>
      </dgm:spPr>
      <dgm:t>
        <a:bodyPr/>
        <a:lstStyle/>
        <a:p>
          <a:r>
            <a:rPr lang="en-US" sz="1800" b="1" dirty="0">
              <a:solidFill>
                <a:schemeClr val="tx1"/>
              </a:solidFill>
              <a:latin typeface="Cambria" pitchFamily="18" charset="0"/>
              <a:ea typeface="Cambria" pitchFamily="18" charset="0"/>
            </a:rPr>
            <a:t>Du </a:t>
          </a:r>
          <a:r>
            <a:rPr lang="en-US" sz="1800" b="1" dirty="0" err="1">
              <a:solidFill>
                <a:schemeClr val="tx1"/>
              </a:solidFill>
              <a:latin typeface="Cambria" pitchFamily="18" charset="0"/>
              <a:ea typeface="Cambria" pitchFamily="18" charset="0"/>
            </a:rPr>
            <a:t>lịch</a:t>
          </a:r>
          <a:endParaRPr lang="en-US" sz="1800" b="1" dirty="0">
            <a:solidFill>
              <a:schemeClr val="tx1"/>
            </a:solidFill>
            <a:latin typeface="Cambria" pitchFamily="18" charset="0"/>
            <a:ea typeface="Cambria" pitchFamily="18" charset="0"/>
          </a:endParaRPr>
        </a:p>
      </dgm:t>
    </dgm:pt>
    <dgm:pt modelId="{4A31B90A-C92A-496F-B420-4E005E1F85B9}" type="sibTrans" cxnId="{B0948D33-BD34-4E03-B586-B3D7BC76211D}">
      <dgm:prSet/>
      <dgm:spPr/>
      <dgm:t>
        <a:bodyPr/>
        <a:lstStyle/>
        <a:p>
          <a:endParaRPr lang="en-US"/>
        </a:p>
      </dgm:t>
    </dgm:pt>
    <dgm:pt modelId="{552909E3-A49D-419A-A306-3A8A76B0346F}" type="par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Bờ biển dài, có nhiều bãi cát, vịnh, hang động đẹp, nước biển trong xanh, hệ sinh thái biển phong phú, khung cảnh thiên nhiên các đảo đa dạng</a:t>
          </a:r>
          <a:r>
            <a:rPr lang="en-US" sz="1600" dirty="0">
              <a:solidFill>
                <a:schemeClr val="tx1"/>
              </a:solidFill>
              <a:latin typeface="Cambria" pitchFamily="18" charset="0"/>
              <a:ea typeface="Cambria" pitchFamily="18" charset="0"/>
            </a:rPr>
            <a:t> </a:t>
          </a:r>
          <a:r>
            <a:rPr lang="vi-VN" sz="1600" dirty="0">
              <a:solidFill>
                <a:schemeClr val="tx1"/>
              </a:solidFill>
              <a:latin typeface="Cambria" pitchFamily="18" charset="0"/>
              <a:ea typeface="Cambria" pitchFamily="18" charset="0"/>
            </a:rPr>
            <a:t>thuận lợi phát triển du lịch biển.</a:t>
          </a:r>
          <a:endParaRPr lang="en-US" sz="1600" dirty="0">
            <a:solidFill>
              <a:schemeClr val="tx1"/>
            </a:solidFill>
            <a:latin typeface="Cambria" pitchFamily="18" charset="0"/>
            <a:ea typeface="Cambria" pitchFamily="18" charset="0"/>
          </a:endParaRPr>
        </a:p>
      </dgm:t>
    </dgm:pt>
    <dgm:pt modelId="{CC5F4844-3B24-47F4-9ADF-C6338428CC3E}" type="sibTrans" cxnId="{D336C923-F5B6-4B42-BAC3-A1769EF43F00}">
      <dgm:prSet/>
      <dgm:spPr/>
      <dgm:t>
        <a:bodyPr/>
        <a:lstStyle/>
        <a:p>
          <a:endParaRPr lang="en-US"/>
        </a:p>
      </dgm:t>
    </dgm:pt>
    <dgm:pt modelId="{99908FFD-A0F5-4A87-B547-D4BBAEEB43AA}" type="parTrans" cxnId="{D336C923-F5B6-4B42-BAC3-A1769EF43F00}">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Vịnh Hạ Long (Quảng Ninh), Mỹ Khê (Đà Nẵng), Quy Nhơn (Bình Định), Nha Trang (Khánh Hoà), Mũi Né (Bình Thuận), Cát Bà (Hải Phòng), </a:t>
          </a:r>
          <a:r>
            <a:rPr lang="en-US" sz="1600" dirty="0">
              <a:solidFill>
                <a:schemeClr val="tx1"/>
              </a:solidFill>
              <a:latin typeface="Cambria" pitchFamily="18" charset="0"/>
              <a:ea typeface="Cambria" pitchFamily="18" charset="0"/>
            </a:rPr>
            <a:t> </a:t>
          </a:r>
          <a:r>
            <a:rPr lang="vi-VN" sz="1600" dirty="0">
              <a:solidFill>
                <a:schemeClr val="tx1"/>
              </a:solidFill>
              <a:latin typeface="Cambria" pitchFamily="18" charset="0"/>
              <a:ea typeface="Cambria" pitchFamily="18" charset="0"/>
            </a:rPr>
            <a:t>Phú Quốc (Kiên Giang),...</a:t>
          </a:r>
          <a:endParaRPr lang="en-US" sz="1600" dirty="0">
            <a:solidFill>
              <a:schemeClr val="tx1"/>
            </a:solidFill>
            <a:latin typeface="Cambria" pitchFamily="18" charset="0"/>
            <a:ea typeface="Cambria" pitchFamily="18" charset="0"/>
          </a:endParaRPr>
        </a:p>
      </dgm:t>
    </dgm:pt>
    <dgm:pt modelId="{6757853A-2D9E-4525-B93E-05A663A1EF86}" type="sibTrans" cxnId="{8C65C94C-85AC-415D-AAA7-32CAA3931FB8}">
      <dgm:prSet/>
      <dgm:spPr/>
      <dgm:t>
        <a:bodyPr/>
        <a:lstStyle/>
        <a:p>
          <a:endParaRPr lang="en-US"/>
        </a:p>
      </dgm:t>
    </dgm:pt>
    <dgm:pt modelId="{665372D5-BE4E-4DCA-B1F6-E02FDFAAF9A2}" type="parTrans" cxnId="{8C65C94C-85AC-415D-AAA7-32CAA3931FB8}">
      <dgm:prSet/>
      <dgm:spPr/>
      <dgm:t>
        <a:bodyPr/>
        <a:lstStyle/>
        <a:p>
          <a:endParaRPr lang="en-US"/>
        </a:p>
      </dgm:t>
    </dgm:pt>
    <dgm:pt modelId="{F3A90923-DA21-429E-BA8C-0BC22FE0EE25}">
      <dgm:prSet phldrT="[Text]" custT="1"/>
      <dgm:spPr>
        <a:solidFill>
          <a:srgbClr val="FFCCFF"/>
        </a:solidFill>
      </dgm:spPr>
      <dgm:t>
        <a:bodyPr/>
        <a:lstStyle/>
        <a:p>
          <a:r>
            <a:rPr lang="en-US" sz="1600" b="1" dirty="0">
              <a:solidFill>
                <a:srgbClr val="FF0000"/>
              </a:solidFill>
              <a:latin typeface="Cambria" pitchFamily="18" charset="0"/>
              <a:ea typeface="Cambria" pitchFamily="18" charset="0"/>
            </a:rPr>
            <a:t>NHÓM 4</a:t>
          </a:r>
        </a:p>
      </dgm:t>
    </dgm:pt>
    <dgm:pt modelId="{4B61347F-0666-41D0-A061-0E54F0237867}" type="sibTrans" cxnId="{295CE534-36BC-4701-A82E-E7033E92B509}">
      <dgm:prSet/>
      <dgm:spPr/>
      <dgm:t>
        <a:bodyPr/>
        <a:lstStyle/>
        <a:p>
          <a:endParaRPr lang="en-US"/>
        </a:p>
      </dgm:t>
    </dgm:pt>
    <dgm:pt modelId="{E35E5AE2-18D9-4DD9-A723-8B97B6CC21EC}" type="par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a:solidFill>
                <a:schemeClr val="tx1"/>
              </a:solidFill>
              <a:latin typeface="Cambria" pitchFamily="18" charset="0"/>
              <a:ea typeface="Cambria" pitchFamily="18" charset="0"/>
            </a:rPr>
            <a:t>Sinh</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vật</a:t>
          </a:r>
          <a:endParaRPr lang="en-US" sz="1800" b="1" dirty="0">
            <a:solidFill>
              <a:schemeClr val="tx1"/>
            </a:solidFill>
            <a:latin typeface="Cambria" pitchFamily="18" charset="0"/>
            <a:ea typeface="Cambria" pitchFamily="18" charset="0"/>
          </a:endParaRPr>
        </a:p>
      </dgm:t>
    </dgm:pt>
    <dgm:pt modelId="{72E760BE-DB98-4E48-A13A-BC53E31FF3C6}" type="sibTrans" cxnId="{8DC2E1E7-05EB-4E7C-9F49-6E1CDD58A1AC}">
      <dgm:prSet/>
      <dgm:spPr/>
      <dgm:t>
        <a:bodyPr/>
        <a:lstStyle/>
        <a:p>
          <a:endParaRPr lang="en-US"/>
        </a:p>
      </dgm:t>
    </dgm:pt>
    <dgm:pt modelId="{0B9124BE-4ED4-4FF6-B81E-71DF7CE4C04C}" type="par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 Tài nguyên sinh vật biển nước ta phong phú, có tính đa dạng sinh học cao.</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Có hơn 2000 loài cá, trong đó có khoảng 110 loài có giá trị kinh tế cao.</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Năm 2019, vùng biển nước ta có trữ lượng thuỷ sản là 3,87 triệu tấn.</a:t>
          </a:r>
          <a:endParaRPr lang="en-US" sz="1600" dirty="0">
            <a:solidFill>
              <a:schemeClr val="tx1"/>
            </a:solidFill>
            <a:latin typeface="Cambria" pitchFamily="18" charset="0"/>
            <a:ea typeface="Cambria" pitchFamily="18" charset="0"/>
          </a:endParaRPr>
        </a:p>
      </dgm:t>
    </dgm:pt>
    <dgm:pt modelId="{7296AC96-6041-4074-AD07-94AEA0A3E929}" type="sibTrans" cxnId="{E5C9BD0F-C1F3-4729-9572-03CEA9B9B1EF}">
      <dgm:prSet/>
      <dgm:spPr/>
      <dgm:t>
        <a:bodyPr/>
        <a:lstStyle/>
        <a:p>
          <a:endParaRPr lang="en-US"/>
        </a:p>
      </dgm:t>
    </dgm:pt>
    <dgm:pt modelId="{628BFE78-A541-4A4D-AE8E-691C1888CC46}" type="par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Do nhiệt độ cao nên sinh vật nhiệt đới phát triển mạnh, đồng thời các dòng biển hoạt động theo mùa mang theo các luồng sinh vật di cư tới.</a:t>
          </a:r>
          <a:endParaRPr lang="en-US" sz="1600" dirty="0">
            <a:solidFill>
              <a:schemeClr val="tx1"/>
            </a:solidFill>
            <a:latin typeface="Cambria" pitchFamily="18" charset="0"/>
            <a:ea typeface="Cambria" pitchFamily="18" charset="0"/>
          </a:endParaRPr>
        </a:p>
      </dgm:t>
    </dgm:pt>
    <dgm:pt modelId="{23131B6C-8976-49E0-9AD1-34284966052D}" type="sibTrans" cxnId="{020B01D1-0AE6-4BAA-9818-C6DA2C85BF28}">
      <dgm:prSet/>
      <dgm:spPr/>
      <dgm:t>
        <a:bodyPr/>
        <a:lstStyle/>
        <a:p>
          <a:endParaRPr lang="en-US"/>
        </a:p>
      </dgm:t>
    </dgm:pt>
    <dgm:pt modelId="{4C34C2E4-DF8D-4994-B558-0EF1B663C4F4}" type="parTrans" cxnId="{020B01D1-0AE6-4BAA-9818-C6DA2C85BF28}">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pt>
    <dgm:pt modelId="{00A668B9-5C07-47FF-AB23-6245ED1EB727}" type="pres">
      <dgm:prSet presAssocID="{0B9124BE-4ED4-4FF6-B81E-71DF7CE4C04C}" presName="connTx" presStyleLbl="parChTrans1D2" presStyleIdx="0" presStyleCnt="2"/>
      <dgm:spPr/>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pt>
    <dgm:pt modelId="{5518DF69-BB7B-49B4-B920-0E581597F8FE}" type="pres">
      <dgm:prSet presAssocID="{628BFE78-A541-4A4D-AE8E-691C1888CC46}" presName="connTx" presStyleLbl="parChTrans1D3" presStyleIdx="0" presStyleCnt="4"/>
      <dgm:spPr/>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84239">
        <dgm:presLayoutVars>
          <dgm:chPref val="3"/>
        </dgm:presLayoutVars>
      </dgm:prSet>
      <dgm:spPr/>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pt>
    <dgm:pt modelId="{B41E6B5A-A328-4DE1-8785-B9517E0A6BB1}" type="pres">
      <dgm:prSet presAssocID="{4C34C2E4-DF8D-4994-B558-0EF1B663C4F4}" presName="connTx" presStyleLbl="parChTrans1D3" presStyleIdx="1" presStyleCnt="4"/>
      <dgm:spPr/>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99099">
        <dgm:presLayoutVars>
          <dgm:chPref val="3"/>
        </dgm:presLayoutVars>
      </dgm:prSet>
      <dgm:spPr/>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pt>
    <dgm:pt modelId="{37AA8596-C342-4C9F-A426-C1E1A14A36E8}" type="pres">
      <dgm:prSet presAssocID="{552909E3-A49D-419A-A306-3A8A76B0346F}" presName="connTx" presStyleLbl="parChTrans1D2" presStyleIdx="1" presStyleCnt="2"/>
      <dgm:spPr/>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pt>
    <dgm:pt modelId="{A1FEFD21-6778-4284-B86B-C974983303A3}" type="pres">
      <dgm:prSet presAssocID="{665372D5-BE4E-4DCA-B1F6-E02FDFAAF9A2}" presName="connTx" presStyleLbl="parChTrans1D3" presStyleIdx="2" presStyleCnt="4"/>
      <dgm:spPr/>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07312">
        <dgm:presLayoutVars>
          <dgm:chPref val="3"/>
        </dgm:presLayoutVars>
      </dgm:prSet>
      <dgm:spPr/>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pt>
    <dgm:pt modelId="{80640835-4190-482C-AF6B-5C3B01C3B856}" type="pres">
      <dgm:prSet presAssocID="{99908FFD-A0F5-4A87-B547-D4BBAEEB43AA}" presName="connTx" presStyleLbl="parChTrans1D3" presStyleIdx="3" presStyleCnt="4"/>
      <dgm:spPr/>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02983">
        <dgm:presLayoutVars>
          <dgm:chPref val="3"/>
        </dgm:presLayoutVars>
      </dgm:prSet>
      <dgm:spPr/>
    </dgm:pt>
    <dgm:pt modelId="{AA72D46F-F664-4809-9A80-AB681CBC2A82}" type="pres">
      <dgm:prSet presAssocID="{8223C472-8209-42F3-B27B-AD74AB189A29}" presName="level3hierChild" presStyleCnt="0"/>
      <dgm:spPr/>
    </dgm:pt>
  </dgm:ptLst>
  <dgm:cxnLst>
    <dgm:cxn modelId="{E5C9BD0F-C1F3-4729-9572-03CEA9B9B1EF}" srcId="{1634262A-FB6D-4858-A144-C3641F148963}" destId="{AE81F2B6-4AEB-45C9-99C1-9516D9169289}" srcOrd="0" destOrd="0" parTransId="{628BFE78-A541-4A4D-AE8E-691C1888CC46}" sibTransId="{7296AC96-6041-4074-AD07-94AEA0A3E929}"/>
    <dgm:cxn modelId="{73811519-AE12-4079-B973-D6A7B1EF2E16}" type="presOf" srcId="{2354FD9F-CD2E-44A5-B060-5A930A4E99F0}" destId="{E06B0587-1B83-4659-BE19-EEC915595376}" srcOrd="0"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E29CDD26-0817-4756-A6BC-853437D035F2}" type="presOf" srcId="{99908FFD-A0F5-4A87-B547-D4BBAEEB43AA}" destId="{80640835-4190-482C-AF6B-5C3B01C3B856}" srcOrd="1" destOrd="0" presId="urn:microsoft.com/office/officeart/2005/8/layout/hierarchy2"/>
    <dgm:cxn modelId="{B350E031-09A9-4221-8898-73A980F6A23B}" type="presOf" srcId="{99908FFD-A0F5-4A87-B547-D4BBAEEB43AA}" destId="{516AF49E-EFD9-4C3D-9038-3141FA588384}"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295CE534-36BC-4701-A82E-E7033E92B509}" srcId="{205F0AF9-0767-4948-8972-1518CD1A8D70}" destId="{F3A90923-DA21-429E-BA8C-0BC22FE0EE25}" srcOrd="0" destOrd="0" parTransId="{E35E5AE2-18D9-4DD9-A723-8B97B6CC21EC}" sibTransId="{4B61347F-0666-41D0-A061-0E54F0237867}"/>
    <dgm:cxn modelId="{5DFBFA3A-3B31-49DD-9DFF-4131839DE682}" type="presOf" srcId="{552909E3-A49D-419A-A306-3A8A76B0346F}" destId="{37AA8596-C342-4C9F-A426-C1E1A14A36E8}" srcOrd="1" destOrd="0" presId="urn:microsoft.com/office/officeart/2005/8/layout/hierarchy2"/>
    <dgm:cxn modelId="{566DAF3C-28BD-4F1D-8E8C-5763110FED89}" type="presOf" srcId="{665372D5-BE4E-4DCA-B1F6-E02FDFAAF9A2}" destId="{A1FEFD21-6778-4284-B86B-C974983303A3}" srcOrd="1"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F3406B72-FA1D-4A05-A119-B49730054CF9}" type="presOf" srcId="{205F0AF9-0767-4948-8972-1518CD1A8D70}" destId="{E698F970-A5A2-443E-98A7-4922B9BF8E1C}" srcOrd="0" destOrd="0" presId="urn:microsoft.com/office/officeart/2005/8/layout/hierarchy2"/>
    <dgm:cxn modelId="{A8A67C57-F391-4EA9-ADE2-478C54CA0D3B}" type="presOf" srcId="{4C34C2E4-DF8D-4994-B558-0EF1B663C4F4}" destId="{085DDCEE-9B2A-4FE1-8803-7719DDB3D6CB}" srcOrd="0" destOrd="0" presId="urn:microsoft.com/office/officeart/2005/8/layout/hierarchy2"/>
    <dgm:cxn modelId="{048C9C78-BC83-4833-BEFC-74BC45FA36B5}" type="presOf" srcId="{8223C472-8209-42F3-B27B-AD74AB189A29}" destId="{8ABD9155-0C2D-4925-B73A-7F453F57773A}" srcOrd="0" destOrd="0" presId="urn:microsoft.com/office/officeart/2005/8/layout/hierarchy2"/>
    <dgm:cxn modelId="{881CEC7F-5767-4D1F-8F98-5D20BB6254A0}" type="presOf" srcId="{552909E3-A49D-419A-A306-3A8A76B0346F}" destId="{2C7633BD-46F7-4934-84F1-2C7EF7441B97}" srcOrd="0" destOrd="0" presId="urn:microsoft.com/office/officeart/2005/8/layout/hierarchy2"/>
    <dgm:cxn modelId="{C36EF385-C6BD-411C-A151-EF5C6CE8628C}" type="presOf" srcId="{F3A90923-DA21-429E-BA8C-0BC22FE0EE25}" destId="{00160372-EE32-43F3-AEC8-EDBE1EE30523}" srcOrd="0"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8AA049A4-14DB-4EAE-805F-D93FFC63110C}" type="presOf" srcId="{665372D5-BE4E-4DCA-B1F6-E02FDFAAF9A2}" destId="{E015C146-2506-4481-A4D5-7B3CD11B341C}" srcOrd="0"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9EB79FAE-9C7B-4302-920A-4A8BF8F0C736}" type="presOf" srcId="{628BFE78-A541-4A4D-AE8E-691C1888CC46}" destId="{BEE14AB2-5155-4062-BDC9-81FC40CC96C5}" srcOrd="0" destOrd="0" presId="urn:microsoft.com/office/officeart/2005/8/layout/hierarchy2"/>
    <dgm:cxn modelId="{5149DEAF-A37D-46A5-8272-565973CD94BF}" type="presOf" srcId="{628BFE78-A541-4A4D-AE8E-691C1888CC46}" destId="{5518DF69-BB7B-49B4-B920-0E581597F8FE}" srcOrd="1" destOrd="0" presId="urn:microsoft.com/office/officeart/2005/8/layout/hierarchy2"/>
    <dgm:cxn modelId="{E5C555CE-F309-453D-A058-1051C4DBB531}" type="presOf" srcId="{0B9124BE-4ED4-4FF6-B81E-71DF7CE4C04C}" destId="{977D9258-F91B-4ECD-93BD-F70F8E8628FA}"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B981ACD7-DDA0-4A45-959D-0B2840A76FF4}" type="presOf" srcId="{AE81F2B6-4AEB-45C9-99C1-9516D9169289}" destId="{74752D16-F284-4733-BD06-D81B903FC595}" srcOrd="0"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9A8BBFDC-D8AF-4D85-B27A-765B402A0F99}" type="presOf" srcId="{10D0F947-8FEF-4A0E-A91D-CA6A7A9529ED}" destId="{E830DF01-FA7C-4A8E-95CC-AC276B40E34D}"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E197F0F7-D35B-4C68-9BC6-4BCF1EE03641}" type="presOf" srcId="{4C34C2E4-DF8D-4994-B558-0EF1B663C4F4}" destId="{B41E6B5A-A328-4DE1-8785-B9517E0A6BB1}" srcOrd="1" destOrd="0" presId="urn:microsoft.com/office/officeart/2005/8/layout/hierarchy2"/>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1306441D-2171-44A9-9067-0986F050F165}" type="presParOf" srcId="{076CED39-AF8E-4C73-904E-47B7B6680D87}" destId="{BEE14AB2-5155-4062-BDC9-81FC40CC96C5}" srcOrd="0" destOrd="0" presId="urn:microsoft.com/office/officeart/2005/8/layout/hierarchy2"/>
    <dgm:cxn modelId="{672F0DC3-0791-419D-9F42-CA17D687CF1B}" type="presParOf" srcId="{BEE14AB2-5155-4062-BDC9-81FC40CC96C5}" destId="{5518DF69-BB7B-49B4-B920-0E581597F8FE}" srcOrd="0" destOrd="0" presId="urn:microsoft.com/office/officeart/2005/8/layout/hierarchy2"/>
    <dgm:cxn modelId="{B778757D-05BF-4FB4-B29C-B13A9110F77B}" type="presParOf" srcId="{076CED39-AF8E-4C73-904E-47B7B6680D87}" destId="{D0A0D276-BF89-496E-8084-BDA9A46C0387}" srcOrd="1" destOrd="0" presId="urn:microsoft.com/office/officeart/2005/8/layout/hierarchy2"/>
    <dgm:cxn modelId="{8C92CCD5-826C-448E-ADF8-07019B30EA07}" type="presParOf" srcId="{D0A0D276-BF89-496E-8084-BDA9A46C0387}" destId="{74752D16-F284-4733-BD06-D81B903FC595}" srcOrd="0" destOrd="0" presId="urn:microsoft.com/office/officeart/2005/8/layout/hierarchy2"/>
    <dgm:cxn modelId="{8025484C-5977-4290-9F25-77964A67C428}" type="presParOf" srcId="{D0A0D276-BF89-496E-8084-BDA9A46C0387}" destId="{7675D633-B686-4DD1-80DE-343425969930}" srcOrd="1" destOrd="0" presId="urn:microsoft.com/office/officeart/2005/8/layout/hierarchy2"/>
    <dgm:cxn modelId="{8B5C0E20-76B0-49ED-B218-EF835FDFB0E2}" type="presParOf" srcId="{076CED39-AF8E-4C73-904E-47B7B6680D87}" destId="{085DDCEE-9B2A-4FE1-8803-7719DDB3D6CB}" srcOrd="2"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3"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5380D37A-94F8-4401-AD69-C8DFE75D55CC}" type="presParOf" srcId="{26153FE8-1B0F-4CF1-96E4-EAF1D0D1B15F}" destId="{E015C146-2506-4481-A4D5-7B3CD11B341C}" srcOrd="0" destOrd="0" presId="urn:microsoft.com/office/officeart/2005/8/layout/hierarchy2"/>
    <dgm:cxn modelId="{CF4A796B-4A22-4967-B6FA-BC2E9658FD9C}" type="presParOf" srcId="{E015C146-2506-4481-A4D5-7B3CD11B341C}" destId="{A1FEFD21-6778-4284-B86B-C974983303A3}" srcOrd="0" destOrd="0" presId="urn:microsoft.com/office/officeart/2005/8/layout/hierarchy2"/>
    <dgm:cxn modelId="{9C8069BA-9A37-43CC-B3F8-54B30AB0FFDE}" type="presParOf" srcId="{26153FE8-1B0F-4CF1-96E4-EAF1D0D1B15F}" destId="{13DD9C75-2758-4BB2-AEA3-56582D4C141A}" srcOrd="1" destOrd="0" presId="urn:microsoft.com/office/officeart/2005/8/layout/hierarchy2"/>
    <dgm:cxn modelId="{3A839375-DC87-4F6C-AF86-FB0A4C843CD3}" type="presParOf" srcId="{13DD9C75-2758-4BB2-AEA3-56582D4C141A}" destId="{E830DF01-FA7C-4A8E-95CC-AC276B40E34D}" srcOrd="0" destOrd="0" presId="urn:microsoft.com/office/officeart/2005/8/layout/hierarchy2"/>
    <dgm:cxn modelId="{EDBEF52E-F57B-4CCC-B8ED-72735F2C3F44}" type="presParOf" srcId="{13DD9C75-2758-4BB2-AEA3-56582D4C141A}" destId="{671A03C5-2AFD-4D62-AF42-AE4FB2674A02}" srcOrd="1" destOrd="0" presId="urn:microsoft.com/office/officeart/2005/8/layout/hierarchy2"/>
    <dgm:cxn modelId="{4B9D54F1-D615-4465-ACA9-DA3B1E362BD0}" type="presParOf" srcId="{26153FE8-1B0F-4CF1-96E4-EAF1D0D1B15F}" destId="{516AF49E-EFD9-4C3D-9038-3141FA588384}" srcOrd="2" destOrd="0" presId="urn:microsoft.com/office/officeart/2005/8/layout/hierarchy2"/>
    <dgm:cxn modelId="{ACA6617C-9D76-4C17-9F1A-2FF751D1E3FD}" type="presParOf" srcId="{516AF49E-EFD9-4C3D-9038-3141FA588384}" destId="{80640835-4190-482C-AF6B-5C3B01C3B856}" srcOrd="0" destOrd="0" presId="urn:microsoft.com/office/officeart/2005/8/layout/hierarchy2"/>
    <dgm:cxn modelId="{E5F0BDAB-90EC-4AF4-8A54-5CE753A4952C}" type="presParOf" srcId="{26153FE8-1B0F-4CF1-96E4-EAF1D0D1B15F}" destId="{EF2BA584-9CB6-4D48-B705-DA1D96E5229D}" srcOrd="3" destOrd="0" presId="urn:microsoft.com/office/officeart/2005/8/layout/hierarchy2"/>
    <dgm:cxn modelId="{2DA045D5-9AFF-4784-BDC2-0B748861158D}" type="presParOf" srcId="{EF2BA584-9CB6-4D48-B705-DA1D96E5229D}" destId="{8ABD9155-0C2D-4925-B73A-7F453F57773A}" srcOrd="0" destOrd="0" presId="urn:microsoft.com/office/officeart/2005/8/layout/hierarchy2"/>
    <dgm:cxn modelId="{F9DDE1AE-0703-483E-B2E3-69D8E5B189C1}"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634262A-FB6D-4858-A144-C3641F148963}">
      <dgm:prSet phldrT="[Text]" custT="1"/>
      <dgm:spPr>
        <a:solidFill>
          <a:srgbClr val="99FF66"/>
        </a:solidFill>
      </dgm:spPr>
      <dgm:t>
        <a:bodyPr/>
        <a:lstStyle/>
        <a:p>
          <a:r>
            <a:rPr lang="en-US" sz="1500" b="1" dirty="0" err="1">
              <a:solidFill>
                <a:schemeClr val="tx1"/>
              </a:solidFill>
              <a:latin typeface="Cambria" pitchFamily="18" charset="0"/>
              <a:ea typeface="Cambria" pitchFamily="18" charset="0"/>
            </a:rPr>
            <a:t>Khoáng</a:t>
          </a:r>
          <a:r>
            <a:rPr lang="en-US" sz="1500" b="1" dirty="0">
              <a:solidFill>
                <a:schemeClr val="tx1"/>
              </a:solidFill>
              <a:latin typeface="Cambria" pitchFamily="18" charset="0"/>
              <a:ea typeface="Cambria" pitchFamily="18" charset="0"/>
            </a:rPr>
            <a:t> </a:t>
          </a:r>
          <a:r>
            <a:rPr lang="en-US" sz="1500" b="1" dirty="0" err="1">
              <a:solidFill>
                <a:schemeClr val="tx1"/>
              </a:solidFill>
              <a:latin typeface="Cambria" pitchFamily="18" charset="0"/>
              <a:ea typeface="Cambria" pitchFamily="18" charset="0"/>
            </a:rPr>
            <a:t>sản</a:t>
          </a:r>
          <a:endParaRPr lang="en-US" sz="15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800" dirty="0">
              <a:solidFill>
                <a:schemeClr val="tx1"/>
              </a:solidFill>
              <a:latin typeface="Cambria" pitchFamily="18" charset="0"/>
              <a:ea typeface="Cambria"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dirty="0">
            <a:solidFill>
              <a:schemeClr val="tx1"/>
            </a:solidFill>
            <a:latin typeface="Cambria" pitchFamily="18" charset="0"/>
            <a:ea typeface="Cambria" pitchFamily="18" charset="0"/>
          </a:endParaRPr>
        </a:p>
        <a:p>
          <a:pPr algn="just"/>
          <a:r>
            <a:rPr lang="vi-VN" sz="1800" dirty="0">
              <a:solidFill>
                <a:schemeClr val="tx1"/>
              </a:solidFill>
              <a:latin typeface="Cambria" pitchFamily="18" charset="0"/>
              <a:ea typeface="Cambria" pitchFamily="18" charset="0"/>
            </a:rPr>
            <a:t>- Các khoáng sản khác bao gồm 35 loại khoáng sản, phân bố dọc vùng ven biển, sườn bờ và dưới đáy biển. Trong đó, có giá trị nhất là ti-tan, cát thuỷ tinh, muối,...</a:t>
          </a:r>
          <a:endParaRPr lang="en-US" sz="18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800" dirty="0">
              <a:solidFill>
                <a:schemeClr val="tx1"/>
              </a:solidFill>
              <a:latin typeface="Cambria" pitchFamily="18" charset="0"/>
              <a:ea typeface="Cambria" pitchFamily="18" charset="0"/>
            </a:rPr>
            <a:t>Do có đường bờ biển dài, biển có độ muối trung bình cao, nền nhiệt độ cao và nhiều nắng.</a:t>
          </a:r>
          <a:endParaRPr lang="en-US" sz="18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F3A90923-DA21-429E-BA8C-0BC22FE0EE25}">
      <dgm:prSet phldrT="[Text]" custT="1"/>
      <dgm:spPr>
        <a:solidFill>
          <a:srgbClr val="FFCCFF"/>
        </a:solidFill>
      </dgm:spPr>
      <dgm:t>
        <a:bodyPr/>
        <a:lstStyle/>
        <a:p>
          <a:r>
            <a:rPr lang="en-US" sz="1600" b="1" dirty="0">
              <a:solidFill>
                <a:srgbClr val="FF0000"/>
              </a:solidFill>
              <a:latin typeface="Cambria" pitchFamily="18" charset="0"/>
              <a:ea typeface="Cambria" pitchFamily="18" charset="0"/>
            </a:rPr>
            <a:t>NHÓM 8</a:t>
          </a:r>
        </a:p>
      </dgm:t>
    </dgm:pt>
    <dgm:pt modelId="{4B61347F-0666-41D0-A061-0E54F0237867}" type="sibTrans" cxnId="{295CE534-36BC-4701-A82E-E7033E92B509}">
      <dgm:prSet/>
      <dgm:spPr/>
      <dgm:t>
        <a:bodyPr/>
        <a:lstStyle/>
        <a:p>
          <a:endParaRPr lang="en-US"/>
        </a:p>
      </dgm:t>
    </dgm:pt>
    <dgm:pt modelId="{E35E5AE2-18D9-4DD9-A723-8B97B6CC21EC}" type="parTrans" cxnId="{295CE534-36BC-4701-A82E-E7033E92B509}">
      <dgm:prSet/>
      <dgm:spPr/>
      <dgm:t>
        <a:bodyPr/>
        <a:lstStyle/>
        <a:p>
          <a:endParaRPr lang="en-US"/>
        </a:p>
      </dgm:t>
    </dgm:pt>
    <dgm:pt modelId="{8223C472-8209-42F3-B27B-AD74AB189A29}">
      <dgm:prSet phldrT="[Text]" custT="1"/>
      <dgm:spPr>
        <a:solidFill>
          <a:srgbClr val="BCFCD4"/>
        </a:solidFill>
      </dgm:spPr>
      <dgm:t>
        <a:bodyPr/>
        <a:lstStyle/>
        <a:p>
          <a:pPr algn="just"/>
          <a:r>
            <a:rPr lang="vi-VN" sz="1800" dirty="0">
              <a:solidFill>
                <a:schemeClr val="tx1"/>
              </a:solidFill>
              <a:latin typeface="Cambria" pitchFamily="18" charset="0"/>
              <a:ea typeface="Cambria" pitchFamily="18" charset="0"/>
            </a:rPr>
            <a:t>- Biển ấm quanh năm</a:t>
          </a:r>
          <a:r>
            <a:rPr lang="en-US" sz="1800" dirty="0">
              <a:solidFill>
                <a:schemeClr val="tx1"/>
              </a:solidFill>
              <a:latin typeface="Cambria" pitchFamily="18" charset="0"/>
              <a:ea typeface="Cambria" pitchFamily="18" charset="0"/>
            </a:rPr>
            <a:t>, g</a:t>
          </a:r>
          <a:r>
            <a:rPr lang="vi-VN" sz="1800" dirty="0">
              <a:solidFill>
                <a:schemeClr val="tx1"/>
              </a:solidFill>
              <a:latin typeface="Cambria" pitchFamily="18" charset="0"/>
              <a:ea typeface="Cambria" pitchFamily="18" charset="0"/>
            </a:rPr>
            <a:t>ần nhiều tuyến đường biển quốc tế.</a:t>
          </a:r>
          <a:endParaRPr lang="en-US" sz="1800" dirty="0">
            <a:solidFill>
              <a:schemeClr val="tx1"/>
            </a:solidFill>
            <a:latin typeface="Cambria" pitchFamily="18" charset="0"/>
            <a:ea typeface="Cambria" pitchFamily="18" charset="0"/>
          </a:endParaRPr>
        </a:p>
        <a:p>
          <a:pPr algn="just"/>
          <a:r>
            <a:rPr lang="vi-VN" sz="1800" dirty="0">
              <a:solidFill>
                <a:schemeClr val="tx1"/>
              </a:solidFill>
              <a:latin typeface="Cambria" pitchFamily="18" charset="0"/>
              <a:ea typeface="Cambria" pitchFamily="18" charset="0"/>
            </a:rPr>
            <a:t>- Bờ biển khúc khuỷu, có nhiều vũng vịnh sâu kín gió thuận lợi để xây dựng cảng. </a:t>
          </a:r>
          <a:endParaRPr lang="en-US" sz="1800" dirty="0">
            <a:solidFill>
              <a:schemeClr val="tx1"/>
            </a:solidFill>
            <a:latin typeface="Cambria" pitchFamily="18" charset="0"/>
            <a:ea typeface="Cambria" pitchFamily="18" charset="0"/>
          </a:endParaRPr>
        </a:p>
      </dgm:t>
    </dgm:pt>
    <dgm:pt modelId="{CC5F4844-3B24-47F4-9ADF-C6338428CC3E}" type="sibTrans" cxnId="{D336C923-F5B6-4B42-BAC3-A1769EF43F00}">
      <dgm:prSet/>
      <dgm:spPr/>
      <dgm:t>
        <a:bodyPr/>
        <a:lstStyle/>
        <a:p>
          <a:endParaRPr lang="en-US"/>
        </a:p>
      </dgm:t>
    </dgm:pt>
    <dgm:pt modelId="{99908FFD-A0F5-4A87-B547-D4BBAEEB43AA}" type="parTrans" cxnId="{D336C923-F5B6-4B42-BAC3-A1769EF43F00}">
      <dgm:prSet/>
      <dgm:spPr/>
      <dgm:t>
        <a:bodyPr/>
        <a:lstStyle/>
        <a:p>
          <a:endParaRPr lang="en-US"/>
        </a:p>
      </dgm:t>
    </dgm:pt>
    <dgm:pt modelId="{2354FD9F-CD2E-44A5-B060-5A930A4E99F0}">
      <dgm:prSet phldrT="[Text]" custT="1"/>
      <dgm:spPr>
        <a:solidFill>
          <a:srgbClr val="99FF66"/>
        </a:solidFill>
      </dgm:spPr>
      <dgm:t>
        <a:bodyPr/>
        <a:lstStyle/>
        <a:p>
          <a:r>
            <a:rPr lang="en-US" sz="1500" b="1" dirty="0" err="1">
              <a:solidFill>
                <a:schemeClr val="tx1"/>
              </a:solidFill>
              <a:latin typeface="Cambria" pitchFamily="18" charset="0"/>
              <a:ea typeface="Cambria" pitchFamily="18" charset="0"/>
            </a:rPr>
            <a:t>Giao</a:t>
          </a:r>
          <a:r>
            <a:rPr lang="en-US" sz="1500" b="1" dirty="0">
              <a:solidFill>
                <a:schemeClr val="tx1"/>
              </a:solidFill>
              <a:latin typeface="Cambria" pitchFamily="18" charset="0"/>
              <a:ea typeface="Cambria" pitchFamily="18" charset="0"/>
            </a:rPr>
            <a:t> </a:t>
          </a:r>
          <a:r>
            <a:rPr lang="en-US" sz="1500" b="1" dirty="0" err="1">
              <a:solidFill>
                <a:schemeClr val="tx1"/>
              </a:solidFill>
              <a:latin typeface="Cambria" pitchFamily="18" charset="0"/>
              <a:ea typeface="Cambria" pitchFamily="18" charset="0"/>
            </a:rPr>
            <a:t>thông</a:t>
          </a:r>
          <a:endParaRPr lang="en-US" sz="1500" b="1" dirty="0">
            <a:solidFill>
              <a:schemeClr val="tx1"/>
            </a:solidFill>
            <a:latin typeface="Cambria" pitchFamily="18" charset="0"/>
            <a:ea typeface="Cambria" pitchFamily="18" charset="0"/>
          </a:endParaRPr>
        </a:p>
      </dgm:t>
    </dgm:pt>
    <dgm:pt modelId="{4A31B90A-C92A-496F-B420-4E005E1F85B9}" type="sibTrans" cxnId="{B0948D33-BD34-4E03-B586-B3D7BC76211D}">
      <dgm:prSet/>
      <dgm:spPr/>
      <dgm:t>
        <a:bodyPr/>
        <a:lstStyle/>
        <a:p>
          <a:endParaRPr lang="en-US"/>
        </a:p>
      </dgm:t>
    </dgm:pt>
    <dgm:pt modelId="{552909E3-A49D-419A-A306-3A8A76B0346F}" type="parTrans" cxnId="{B0948D33-BD34-4E03-B586-B3D7BC76211D}">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pt>
    <dgm:pt modelId="{00A668B9-5C07-47FF-AB23-6245ED1EB727}" type="pres">
      <dgm:prSet presAssocID="{0B9124BE-4ED4-4FF6-B81E-71DF7CE4C04C}" presName="connTx" presStyleLbl="parChTrans1D2" presStyleIdx="0" presStyleCnt="2"/>
      <dgm:spPr/>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3"/>
      <dgm:spPr/>
    </dgm:pt>
    <dgm:pt modelId="{5518DF69-BB7B-49B4-B920-0E581597F8FE}" type="pres">
      <dgm:prSet presAssocID="{628BFE78-A541-4A4D-AE8E-691C1888CC46}" presName="connTx" presStyleLbl="parChTrans1D3" presStyleIdx="0" presStyleCnt="3"/>
      <dgm:spPr/>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3" custScaleX="313329" custScaleY="238039">
        <dgm:presLayoutVars>
          <dgm:chPref val="3"/>
        </dgm:presLayoutVars>
      </dgm:prSet>
      <dgm:spPr/>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3"/>
      <dgm:spPr/>
    </dgm:pt>
    <dgm:pt modelId="{B41E6B5A-A328-4DE1-8785-B9517E0A6BB1}" type="pres">
      <dgm:prSet presAssocID="{4C34C2E4-DF8D-4994-B558-0EF1B663C4F4}" presName="connTx" presStyleLbl="parChTrans1D3" presStyleIdx="1" presStyleCnt="3"/>
      <dgm:spPr/>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3" custScaleX="313798" custScaleY="103947">
        <dgm:presLayoutVars>
          <dgm:chPref val="3"/>
        </dgm:presLayoutVars>
      </dgm:prSet>
      <dgm:spPr/>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pt>
    <dgm:pt modelId="{37AA8596-C342-4C9F-A426-C1E1A14A36E8}" type="pres">
      <dgm:prSet presAssocID="{552909E3-A49D-419A-A306-3A8A76B0346F}" presName="connTx" presStyleLbl="parChTrans1D2" presStyleIdx="1" presStyleCnt="2"/>
      <dgm:spPr/>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2" presStyleCnt="3"/>
      <dgm:spPr/>
    </dgm:pt>
    <dgm:pt modelId="{80640835-4190-482C-AF6B-5C3B01C3B856}" type="pres">
      <dgm:prSet presAssocID="{99908FFD-A0F5-4A87-B547-D4BBAEEB43AA}" presName="connTx" presStyleLbl="parChTrans1D3" presStyleIdx="2" presStyleCnt="3"/>
      <dgm:spPr/>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2" presStyleCnt="3" custScaleX="311794" custScaleY="158809">
        <dgm:presLayoutVars>
          <dgm:chPref val="3"/>
        </dgm:presLayoutVars>
      </dgm:prSet>
      <dgm:spPr/>
    </dgm:pt>
    <dgm:pt modelId="{AA72D46F-F664-4809-9A80-AB681CBC2A82}" type="pres">
      <dgm:prSet presAssocID="{8223C472-8209-42F3-B27B-AD74AB189A29}" presName="level3hierChild" presStyleCnt="0"/>
      <dgm:spPr/>
    </dgm:pt>
  </dgm:ptLst>
  <dgm:cxnLst>
    <dgm:cxn modelId="{E5C9BD0F-C1F3-4729-9572-03CEA9B9B1EF}" srcId="{1634262A-FB6D-4858-A144-C3641F148963}" destId="{AE81F2B6-4AEB-45C9-99C1-9516D9169289}" srcOrd="0" destOrd="0" parTransId="{628BFE78-A541-4A4D-AE8E-691C1888CC46}" sibTransId="{7296AC96-6041-4074-AD07-94AEA0A3E929}"/>
    <dgm:cxn modelId="{9D9B0714-3741-4531-955C-BD38E6A8B049}" type="presOf" srcId="{AE81F2B6-4AEB-45C9-99C1-9516D9169289}" destId="{74752D16-F284-4733-BD06-D81B903FC595}" srcOrd="0" destOrd="0" presId="urn:microsoft.com/office/officeart/2005/8/layout/hierarchy2"/>
    <dgm:cxn modelId="{D336C923-F5B6-4B42-BAC3-A1769EF43F00}" srcId="{2354FD9F-CD2E-44A5-B060-5A930A4E99F0}" destId="{8223C472-8209-42F3-B27B-AD74AB189A29}" srcOrd="0" destOrd="0" parTransId="{99908FFD-A0F5-4A87-B547-D4BBAEEB43AA}" sibTransId="{CC5F4844-3B24-47F4-9ADF-C6338428CC3E}"/>
    <dgm:cxn modelId="{B0948D33-BD34-4E03-B586-B3D7BC76211D}" srcId="{F3A90923-DA21-429E-BA8C-0BC22FE0EE25}" destId="{2354FD9F-CD2E-44A5-B060-5A930A4E99F0}" srcOrd="1" destOrd="0" parTransId="{552909E3-A49D-419A-A306-3A8A76B0346F}" sibTransId="{4A31B90A-C92A-496F-B420-4E005E1F85B9}"/>
    <dgm:cxn modelId="{295CE534-36BC-4701-A82E-E7033E92B509}" srcId="{205F0AF9-0767-4948-8972-1518CD1A8D70}" destId="{F3A90923-DA21-429E-BA8C-0BC22FE0EE25}" srcOrd="0" destOrd="0" parTransId="{E35E5AE2-18D9-4DD9-A723-8B97B6CC21EC}" sibTransId="{4B61347F-0666-41D0-A061-0E54F0237867}"/>
    <dgm:cxn modelId="{76382337-6127-415F-B1AE-0CC23A538536}" type="presOf" srcId="{3D8889BC-0038-4C00-8994-17023F300B58}" destId="{83021AC3-EBE3-4F91-90D4-B475F247BF98}" srcOrd="0"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DC30AD5D-3993-4C9E-8F2E-CB2E20D7D039}" type="presOf" srcId="{0B9124BE-4ED4-4FF6-B81E-71DF7CE4C04C}" destId="{977D9258-F91B-4ECD-93BD-F70F8E8628FA}" srcOrd="0"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1A68F66A-05EC-403F-B4A1-7EC3BDCAE4D8}" type="presOf" srcId="{8223C472-8209-42F3-B27B-AD74AB189A29}" destId="{8ABD9155-0C2D-4925-B73A-7F453F57773A}" srcOrd="0"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731B6F75-A4CD-4590-8488-087EA866EE30}" type="presOf" srcId="{628BFE78-A541-4A4D-AE8E-691C1888CC46}" destId="{BEE14AB2-5155-4062-BDC9-81FC40CC96C5}" srcOrd="0" destOrd="0" presId="urn:microsoft.com/office/officeart/2005/8/layout/hierarchy2"/>
    <dgm:cxn modelId="{48F29A82-8E4E-4946-B1D2-877400944D81}" type="presOf" srcId="{628BFE78-A541-4A4D-AE8E-691C1888CC46}" destId="{5518DF69-BB7B-49B4-B920-0E581597F8FE}" srcOrd="1" destOrd="0" presId="urn:microsoft.com/office/officeart/2005/8/layout/hierarchy2"/>
    <dgm:cxn modelId="{E536CF89-5A22-4094-A01C-368F9628072F}" type="presOf" srcId="{205F0AF9-0767-4948-8972-1518CD1A8D70}" destId="{E698F970-A5A2-443E-98A7-4922B9BF8E1C}"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3DCCD7B5-9B31-45CF-A1DA-F2B9FED7ADAF}" type="presOf" srcId="{1634262A-FB6D-4858-A144-C3641F148963}" destId="{983CCE9D-A68F-45B6-B5E3-8C935362A290}" srcOrd="0" destOrd="0" presId="urn:microsoft.com/office/officeart/2005/8/layout/hierarchy2"/>
    <dgm:cxn modelId="{23EA26B6-1560-485D-A7AC-4DFD2E232545}" type="presOf" srcId="{4C34C2E4-DF8D-4994-B558-0EF1B663C4F4}" destId="{085DDCEE-9B2A-4FE1-8803-7719DDB3D6CB}"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8DC2E1E7-05EB-4E7C-9F49-6E1CDD58A1AC}" srcId="{F3A90923-DA21-429E-BA8C-0BC22FE0EE25}" destId="{1634262A-FB6D-4858-A144-C3641F148963}" srcOrd="0" destOrd="0" parTransId="{0B9124BE-4ED4-4FF6-B81E-71DF7CE4C04C}" sibTransId="{72E760BE-DB98-4E48-A13A-BC53E31FF3C6}"/>
    <dgm:cxn modelId="{9C7B95EC-0628-4192-9865-6A882FC5AD5D}" type="presOf" srcId="{99908FFD-A0F5-4A87-B547-D4BBAEEB43AA}" destId="{80640835-4190-482C-AF6B-5C3B01C3B856}" srcOrd="1"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559"/>
          <a:ext cx="2757479" cy="83778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kern="1200" dirty="0">
              <a:latin typeface="Cambria" pitchFamily="18" charset="0"/>
              <a:ea typeface="Cambria" pitchFamily="18" charset="0"/>
            </a:rPr>
            <a:t>Xây dựng cơ chế chính sách, luật bảo vệ môi trường biển đảo.</a:t>
          </a:r>
          <a:endParaRPr lang="en-US" sz="1700" kern="1200" dirty="0">
            <a:latin typeface="Cambria" pitchFamily="18" charset="0"/>
            <a:ea typeface="Cambria" pitchFamily="18" charset="0"/>
          </a:endParaRPr>
        </a:p>
      </dsp:txBody>
      <dsp:txXfrm>
        <a:off x="1837385" y="412456"/>
        <a:ext cx="2675685" cy="755989"/>
      </dsp:txXfrm>
    </dsp:sp>
    <dsp:sp modelId="{6B012C9F-A982-4B4A-96FC-1B3F664ED7EE}">
      <dsp:nvSpPr>
        <dsp:cNvPr id="0" name=""/>
        <dsp:cNvSpPr/>
      </dsp:nvSpPr>
      <dsp:spPr>
        <a:xfrm>
          <a:off x="1780673" y="1297715"/>
          <a:ext cx="2789107" cy="9900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kern="1200" dirty="0">
              <a:latin typeface="Cambria" pitchFamily="18" charset="0"/>
              <a:ea typeface="Cambria" pitchFamily="18" charset="0"/>
            </a:rPr>
            <a:t>Áp dụng các thành tựu khoa học công nghệ để kiểm soát và xử lí vấn đề môi trường biển đảo.</a:t>
          </a:r>
          <a:endParaRPr lang="en-US" sz="1700" kern="1200" dirty="0">
            <a:latin typeface="Cambria" pitchFamily="18" charset="0"/>
            <a:ea typeface="Cambria" pitchFamily="18" charset="0"/>
          </a:endParaRPr>
        </a:p>
      </dsp:txBody>
      <dsp:txXfrm>
        <a:off x="1829001" y="1346043"/>
        <a:ext cx="2692451" cy="893353"/>
      </dsp:txXfrm>
    </dsp:sp>
    <dsp:sp modelId="{A4201F5A-F832-4105-81DE-95931E12C0A7}">
      <dsp:nvSpPr>
        <dsp:cNvPr id="0" name=""/>
        <dsp:cNvSpPr/>
      </dsp:nvSpPr>
      <dsp:spPr>
        <a:xfrm>
          <a:off x="1771428" y="2376097"/>
          <a:ext cx="2807597" cy="87270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kern="1200" dirty="0">
              <a:latin typeface="Cambria" pitchFamily="18" charset="0"/>
              <a:ea typeface="Cambria" pitchFamily="18" charset="0"/>
            </a:rPr>
            <a:t>Tuyên truyền, nâng cao nhận thức của người dân về bảo vệ và cải thiện môi trường biển đảo.</a:t>
          </a:r>
          <a:endParaRPr lang="en-US" sz="1700" kern="1200" dirty="0">
            <a:latin typeface="Cambria" pitchFamily="18" charset="0"/>
            <a:ea typeface="Cambria" pitchFamily="18" charset="0"/>
          </a:endParaRPr>
        </a:p>
      </dsp:txBody>
      <dsp:txXfrm>
        <a:off x="1814030" y="2418699"/>
        <a:ext cx="2722393" cy="787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0944"/>
          <a:ext cx="2757479" cy="122010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vi-VN" sz="1500" kern="1200" dirty="0">
              <a:latin typeface="Cambria" pitchFamily="18" charset="0"/>
              <a:ea typeface="Cambria" pitchFamily="18" charset="0"/>
            </a:rPr>
            <a:t>Tham gia các hoạt động làm sạch bờ biển, giữ gìn môi trường sinh thái,... nhằm giảm thiểu sự suy thoái, ô nhiễm môi trường biển và trên các đảo.</a:t>
          </a:r>
          <a:endParaRPr lang="en-US" sz="1500" kern="1200" dirty="0">
            <a:latin typeface="Cambria" pitchFamily="18" charset="0"/>
            <a:ea typeface="Cambria" pitchFamily="18" charset="0"/>
          </a:endParaRPr>
        </a:p>
      </dsp:txBody>
      <dsp:txXfrm>
        <a:off x="1856049" y="430505"/>
        <a:ext cx="2638357" cy="1100981"/>
      </dsp:txXfrm>
    </dsp:sp>
    <dsp:sp modelId="{6B012C9F-A982-4B4A-96FC-1B3F664ED7EE}">
      <dsp:nvSpPr>
        <dsp:cNvPr id="0" name=""/>
        <dsp:cNvSpPr/>
      </dsp:nvSpPr>
      <dsp:spPr>
        <a:xfrm>
          <a:off x="1780673" y="1691191"/>
          <a:ext cx="2789107" cy="76129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vi-VN" sz="1500" kern="1200" dirty="0">
              <a:latin typeface="Cambria" pitchFamily="18" charset="0"/>
              <a:ea typeface="Cambria" pitchFamily="18" charset="0"/>
            </a:rPr>
            <a:t>Đấu tranh với các hoạt động khai thác, sử dụng tài nguyên biển đảo trái với quy định của pháp luật.</a:t>
          </a:r>
          <a:endParaRPr lang="en-US" sz="1500" kern="1200" dirty="0">
            <a:latin typeface="Cambria" pitchFamily="18" charset="0"/>
            <a:ea typeface="Cambria" pitchFamily="18" charset="0"/>
          </a:endParaRPr>
        </a:p>
      </dsp:txBody>
      <dsp:txXfrm>
        <a:off x="1817836" y="1728354"/>
        <a:ext cx="2714781" cy="686970"/>
      </dsp:txXfrm>
    </dsp:sp>
    <dsp:sp modelId="{A4201F5A-F832-4105-81DE-95931E12C0A7}">
      <dsp:nvSpPr>
        <dsp:cNvPr id="0" name=""/>
        <dsp:cNvSpPr/>
      </dsp:nvSpPr>
      <dsp:spPr>
        <a:xfrm>
          <a:off x="1771428" y="2552630"/>
          <a:ext cx="2807597" cy="68501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vi-VN" sz="1500" kern="1200" dirty="0">
              <a:latin typeface="Cambria" pitchFamily="18" charset="0"/>
              <a:ea typeface="Cambria" pitchFamily="18" charset="0"/>
            </a:rPr>
            <a:t>Rèn luyện kĩ năng để thích ứng với các thiên tai và sự cố xảy ra trong vùng biển đảo.</a:t>
          </a:r>
          <a:endParaRPr lang="en-US" sz="1500" kern="1200" dirty="0">
            <a:latin typeface="Cambria" pitchFamily="18" charset="0"/>
            <a:ea typeface="Cambria" pitchFamily="18" charset="0"/>
          </a:endParaRPr>
        </a:p>
      </dsp:txBody>
      <dsp:txXfrm>
        <a:off x="1804868" y="2586070"/>
        <a:ext cx="2740717" cy="618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937" y="2343999"/>
          <a:ext cx="722123" cy="891928"/>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0000"/>
              </a:solidFill>
              <a:latin typeface="Cambria" pitchFamily="18" charset="0"/>
              <a:ea typeface="Cambria" pitchFamily="18" charset="0"/>
            </a:rPr>
            <a:t>NHÓM 4</a:t>
          </a:r>
        </a:p>
      </dsp:txBody>
      <dsp:txXfrm>
        <a:off x="30087" y="2365149"/>
        <a:ext cx="679823" cy="849628"/>
      </dsp:txXfrm>
    </dsp:sp>
    <dsp:sp modelId="{977D9258-F91B-4ECD-93BD-F70F8E8628FA}">
      <dsp:nvSpPr>
        <dsp:cNvPr id="0" name=""/>
        <dsp:cNvSpPr/>
      </dsp:nvSpPr>
      <dsp:spPr>
        <a:xfrm rot="18001675">
          <a:off x="374891" y="2157434"/>
          <a:ext cx="1425882" cy="30556"/>
        </a:xfrm>
        <a:custGeom>
          <a:avLst/>
          <a:gdLst/>
          <a:ahLst/>
          <a:cxnLst/>
          <a:rect l="0" t="0" r="0" b="0"/>
          <a:pathLst>
            <a:path>
              <a:moveTo>
                <a:pt x="0" y="15278"/>
              </a:moveTo>
              <a:lnTo>
                <a:pt x="1425882"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52185" y="2137065"/>
        <a:ext cx="71294" cy="71294"/>
      </dsp:txXfrm>
    </dsp:sp>
    <dsp:sp modelId="{983CCE9D-A68F-45B6-B5E3-8C935362A290}">
      <dsp:nvSpPr>
        <dsp:cNvPr id="0" name=""/>
        <dsp:cNvSpPr/>
      </dsp:nvSpPr>
      <dsp:spPr>
        <a:xfrm>
          <a:off x="1444603" y="1109496"/>
          <a:ext cx="765595"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Sinh</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vật</a:t>
          </a:r>
          <a:endParaRPr lang="en-US" sz="1800" b="1" kern="1200" dirty="0">
            <a:solidFill>
              <a:schemeClr val="tx1"/>
            </a:solidFill>
            <a:latin typeface="Cambria" pitchFamily="18" charset="0"/>
            <a:ea typeface="Cambria" pitchFamily="18" charset="0"/>
          </a:endParaRPr>
        </a:p>
      </dsp:txBody>
      <dsp:txXfrm>
        <a:off x="1467027" y="1131920"/>
        <a:ext cx="720747" cy="847080"/>
      </dsp:txXfrm>
    </dsp:sp>
    <dsp:sp modelId="{BEE14AB2-5155-4062-BDC9-81FC40CC96C5}">
      <dsp:nvSpPr>
        <dsp:cNvPr id="0" name=""/>
        <dsp:cNvSpPr/>
      </dsp:nvSpPr>
      <dsp:spPr>
        <a:xfrm rot="19470397">
          <a:off x="2128774" y="1285762"/>
          <a:ext cx="876391" cy="30556"/>
        </a:xfrm>
        <a:custGeom>
          <a:avLst/>
          <a:gdLst/>
          <a:ahLst/>
          <a:cxnLst/>
          <a:rect l="0" t="0" r="0" b="0"/>
          <a:pathLst>
            <a:path>
              <a:moveTo>
                <a:pt x="0" y="15278"/>
              </a:moveTo>
              <a:lnTo>
                <a:pt x="876391"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45060" y="1279130"/>
        <a:ext cx="43819" cy="43819"/>
      </dsp:txXfrm>
    </dsp:sp>
    <dsp:sp modelId="{74752D16-F284-4733-BD06-D81B903FC595}">
      <dsp:nvSpPr>
        <dsp:cNvPr id="0" name=""/>
        <dsp:cNvSpPr/>
      </dsp:nvSpPr>
      <dsp:spPr>
        <a:xfrm>
          <a:off x="2923742" y="224980"/>
          <a:ext cx="5589340" cy="1643279"/>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Tài nguyên sinh vật biển nước ta phong phú, có tính đa dạng sinh học cao.</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Có hơn 2000 loài cá, trong đó có khoảng 110 loài có giá trị kinh tế cao.</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Năm 2019, vùng biển nước ta có trữ lượng thuỷ sản là 3,87 triệu tấn.</a:t>
          </a:r>
          <a:endParaRPr lang="en-US" sz="1600" kern="1200" dirty="0">
            <a:solidFill>
              <a:schemeClr val="tx1"/>
            </a:solidFill>
            <a:latin typeface="Cambria" pitchFamily="18" charset="0"/>
            <a:ea typeface="Cambria" pitchFamily="18" charset="0"/>
          </a:endParaRPr>
        </a:p>
      </dsp:txBody>
      <dsp:txXfrm>
        <a:off x="2971872" y="273110"/>
        <a:ext cx="5493080" cy="1547019"/>
      </dsp:txXfrm>
    </dsp:sp>
    <dsp:sp modelId="{085DDCEE-9B2A-4FE1-8803-7719DDB3D6CB}">
      <dsp:nvSpPr>
        <dsp:cNvPr id="0" name=""/>
        <dsp:cNvSpPr/>
      </dsp:nvSpPr>
      <dsp:spPr>
        <a:xfrm rot="3074016">
          <a:off x="1997181" y="1984450"/>
          <a:ext cx="1139577" cy="30556"/>
        </a:xfrm>
        <a:custGeom>
          <a:avLst/>
          <a:gdLst/>
          <a:ahLst/>
          <a:cxnLst/>
          <a:rect l="0" t="0" r="0" b="0"/>
          <a:pathLst>
            <a:path>
              <a:moveTo>
                <a:pt x="0" y="15278"/>
              </a:moveTo>
              <a:lnTo>
                <a:pt x="1139577"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38481" y="1971238"/>
        <a:ext cx="56978" cy="56978"/>
      </dsp:txXfrm>
    </dsp:sp>
    <dsp:sp modelId="{83021AC3-EBE3-4F91-90D4-B475F247BF98}">
      <dsp:nvSpPr>
        <dsp:cNvPr id="0" name=""/>
        <dsp:cNvSpPr/>
      </dsp:nvSpPr>
      <dsp:spPr>
        <a:xfrm>
          <a:off x="2923742" y="2002049"/>
          <a:ext cx="5597707" cy="8838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Do nhiệt độ cao nên sinh vật nhiệt đới phát triển mạnh, đồng thời các dòng biển hoạt động theo mùa mang theo các luồng sinh vật di cư tới.</a:t>
          </a:r>
          <a:endParaRPr lang="en-US" sz="1600" kern="1200" dirty="0">
            <a:solidFill>
              <a:schemeClr val="tx1"/>
            </a:solidFill>
            <a:latin typeface="Cambria" pitchFamily="18" charset="0"/>
            <a:ea typeface="Cambria" pitchFamily="18" charset="0"/>
          </a:endParaRPr>
        </a:p>
      </dsp:txBody>
      <dsp:txXfrm>
        <a:off x="2949630" y="2027937"/>
        <a:ext cx="5545931" cy="832116"/>
      </dsp:txXfrm>
    </dsp:sp>
    <dsp:sp modelId="{2C7633BD-46F7-4934-84F1-2C7EF7441B97}">
      <dsp:nvSpPr>
        <dsp:cNvPr id="0" name=""/>
        <dsp:cNvSpPr/>
      </dsp:nvSpPr>
      <dsp:spPr>
        <a:xfrm rot="3598325">
          <a:off x="374891" y="3391936"/>
          <a:ext cx="1425882" cy="30556"/>
        </a:xfrm>
        <a:custGeom>
          <a:avLst/>
          <a:gdLst/>
          <a:ahLst/>
          <a:cxnLst/>
          <a:rect l="0" t="0" r="0" b="0"/>
          <a:pathLst>
            <a:path>
              <a:moveTo>
                <a:pt x="0" y="15278"/>
              </a:moveTo>
              <a:lnTo>
                <a:pt x="1425882"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52185" y="3371567"/>
        <a:ext cx="71294" cy="71294"/>
      </dsp:txXfrm>
    </dsp:sp>
    <dsp:sp modelId="{E06B0587-1B83-4659-BE19-EEC915595376}">
      <dsp:nvSpPr>
        <dsp:cNvPr id="0" name=""/>
        <dsp:cNvSpPr/>
      </dsp:nvSpPr>
      <dsp:spPr>
        <a:xfrm>
          <a:off x="1444603" y="3578501"/>
          <a:ext cx="767022"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Du </a:t>
          </a:r>
          <a:r>
            <a:rPr lang="en-US" sz="1800" b="1" kern="1200" dirty="0" err="1">
              <a:solidFill>
                <a:schemeClr val="tx1"/>
              </a:solidFill>
              <a:latin typeface="Cambria" pitchFamily="18" charset="0"/>
              <a:ea typeface="Cambria" pitchFamily="18" charset="0"/>
            </a:rPr>
            <a:t>lịch</a:t>
          </a:r>
          <a:endParaRPr lang="en-US" sz="1800" b="1" kern="1200" dirty="0">
            <a:solidFill>
              <a:schemeClr val="tx1"/>
            </a:solidFill>
            <a:latin typeface="Cambria" pitchFamily="18" charset="0"/>
            <a:ea typeface="Cambria" pitchFamily="18" charset="0"/>
          </a:endParaRPr>
        </a:p>
      </dsp:txBody>
      <dsp:txXfrm>
        <a:off x="1467068" y="3600966"/>
        <a:ext cx="722092" cy="846998"/>
      </dsp:txXfrm>
    </dsp:sp>
    <dsp:sp modelId="{E015C146-2506-4481-A4D5-7B3CD11B341C}">
      <dsp:nvSpPr>
        <dsp:cNvPr id="0" name=""/>
        <dsp:cNvSpPr/>
      </dsp:nvSpPr>
      <dsp:spPr>
        <a:xfrm rot="19415710">
          <a:off x="2125117" y="3746106"/>
          <a:ext cx="886560" cy="30556"/>
        </a:xfrm>
        <a:custGeom>
          <a:avLst/>
          <a:gdLst/>
          <a:ahLst/>
          <a:cxnLst/>
          <a:rect l="0" t="0" r="0" b="0"/>
          <a:pathLst>
            <a:path>
              <a:moveTo>
                <a:pt x="0" y="15278"/>
              </a:moveTo>
              <a:lnTo>
                <a:pt x="886560"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46233" y="3739220"/>
        <a:ext cx="44328" cy="44328"/>
      </dsp:txXfrm>
    </dsp:sp>
    <dsp:sp modelId="{E830DF01-FA7C-4A8E-95CC-AC276B40E34D}">
      <dsp:nvSpPr>
        <dsp:cNvPr id="0" name=""/>
        <dsp:cNvSpPr/>
      </dsp:nvSpPr>
      <dsp:spPr>
        <a:xfrm>
          <a:off x="2925169" y="3019730"/>
          <a:ext cx="5593283" cy="957146"/>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Vịnh Hạ Long (Quảng Ninh), Mỹ Khê (Đà Nẵng), Quy Nhơn (Bình Định), Nha Trang (Khánh Hoà), Mũi Né (Bình Thuận), Cát Bà (Hải Phòng), </a:t>
          </a:r>
          <a:r>
            <a:rPr lang="en-US" sz="1600" kern="1200" dirty="0">
              <a:solidFill>
                <a:schemeClr val="tx1"/>
              </a:solidFill>
              <a:latin typeface="Cambria" pitchFamily="18" charset="0"/>
              <a:ea typeface="Cambria" pitchFamily="18" charset="0"/>
            </a:rPr>
            <a:t> </a:t>
          </a:r>
          <a:r>
            <a:rPr lang="vi-VN" sz="1600" kern="1200" dirty="0">
              <a:solidFill>
                <a:schemeClr val="tx1"/>
              </a:solidFill>
              <a:latin typeface="Cambria" pitchFamily="18" charset="0"/>
              <a:ea typeface="Cambria" pitchFamily="18" charset="0"/>
            </a:rPr>
            <a:t>Phú Quốc (Kiên Giang),...</a:t>
          </a:r>
          <a:endParaRPr lang="en-US" sz="1600" kern="1200" dirty="0">
            <a:solidFill>
              <a:schemeClr val="tx1"/>
            </a:solidFill>
            <a:latin typeface="Cambria" pitchFamily="18" charset="0"/>
            <a:ea typeface="Cambria" pitchFamily="18" charset="0"/>
          </a:endParaRPr>
        </a:p>
      </dsp:txBody>
      <dsp:txXfrm>
        <a:off x="2953203" y="3047764"/>
        <a:ext cx="5537215" cy="901078"/>
      </dsp:txXfrm>
    </dsp:sp>
    <dsp:sp modelId="{516AF49E-EFD9-4C3D-9038-3141FA588384}">
      <dsp:nvSpPr>
        <dsp:cNvPr id="0" name=""/>
        <dsp:cNvSpPr/>
      </dsp:nvSpPr>
      <dsp:spPr>
        <a:xfrm rot="2243766">
          <a:off x="2119321" y="4281921"/>
          <a:ext cx="898152" cy="30556"/>
        </a:xfrm>
        <a:custGeom>
          <a:avLst/>
          <a:gdLst/>
          <a:ahLst/>
          <a:cxnLst/>
          <a:rect l="0" t="0" r="0" b="0"/>
          <a:pathLst>
            <a:path>
              <a:moveTo>
                <a:pt x="0" y="15278"/>
              </a:moveTo>
              <a:lnTo>
                <a:pt x="898152"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45943" y="4274745"/>
        <a:ext cx="44907" cy="44907"/>
      </dsp:txXfrm>
    </dsp:sp>
    <dsp:sp modelId="{8ABD9155-0C2D-4925-B73A-7F453F57773A}">
      <dsp:nvSpPr>
        <dsp:cNvPr id="0" name=""/>
        <dsp:cNvSpPr/>
      </dsp:nvSpPr>
      <dsp:spPr>
        <a:xfrm>
          <a:off x="2925169" y="4110666"/>
          <a:ext cx="5561958" cy="91853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Bờ biển dài, có nhiều bãi cát, vịnh, hang động đẹp, nước biển trong xanh, hệ sinh thái biển phong phú, khung cảnh thiên nhiên các đảo đa dạng</a:t>
          </a:r>
          <a:r>
            <a:rPr lang="en-US" sz="1600" kern="1200" dirty="0">
              <a:solidFill>
                <a:schemeClr val="tx1"/>
              </a:solidFill>
              <a:latin typeface="Cambria" pitchFamily="18" charset="0"/>
              <a:ea typeface="Cambria" pitchFamily="18" charset="0"/>
            </a:rPr>
            <a:t> </a:t>
          </a:r>
          <a:r>
            <a:rPr lang="vi-VN" sz="1600" kern="1200" dirty="0">
              <a:solidFill>
                <a:schemeClr val="tx1"/>
              </a:solidFill>
              <a:latin typeface="Cambria" pitchFamily="18" charset="0"/>
              <a:ea typeface="Cambria" pitchFamily="18" charset="0"/>
            </a:rPr>
            <a:t>thuận lợi phát triển du lịch biển.</a:t>
          </a:r>
          <a:endParaRPr lang="en-US" sz="1600" kern="1200" dirty="0">
            <a:solidFill>
              <a:schemeClr val="tx1"/>
            </a:solidFill>
            <a:latin typeface="Cambria" pitchFamily="18" charset="0"/>
            <a:ea typeface="Cambria" pitchFamily="18" charset="0"/>
          </a:endParaRPr>
        </a:p>
      </dsp:txBody>
      <dsp:txXfrm>
        <a:off x="2952072" y="4137569"/>
        <a:ext cx="5508152" cy="8647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937" y="2623025"/>
          <a:ext cx="722123" cy="891928"/>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0000"/>
              </a:solidFill>
              <a:latin typeface="Cambria" pitchFamily="18" charset="0"/>
              <a:ea typeface="Cambria" pitchFamily="18" charset="0"/>
            </a:rPr>
            <a:t>NHÓM 8</a:t>
          </a:r>
        </a:p>
      </dsp:txBody>
      <dsp:txXfrm>
        <a:off x="30087" y="2644175"/>
        <a:ext cx="679823" cy="849628"/>
      </dsp:txXfrm>
    </dsp:sp>
    <dsp:sp modelId="{977D9258-F91B-4ECD-93BD-F70F8E8628FA}">
      <dsp:nvSpPr>
        <dsp:cNvPr id="0" name=""/>
        <dsp:cNvSpPr/>
      </dsp:nvSpPr>
      <dsp:spPr>
        <a:xfrm rot="18022988">
          <a:off x="382443" y="2445199"/>
          <a:ext cx="1410777" cy="30556"/>
        </a:xfrm>
        <a:custGeom>
          <a:avLst/>
          <a:gdLst/>
          <a:ahLst/>
          <a:cxnLst/>
          <a:rect l="0" t="0" r="0" b="0"/>
          <a:pathLst>
            <a:path>
              <a:moveTo>
                <a:pt x="0" y="15278"/>
              </a:moveTo>
              <a:lnTo>
                <a:pt x="1410777"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52562" y="2425207"/>
        <a:ext cx="70538" cy="70538"/>
      </dsp:txXfrm>
    </dsp:sp>
    <dsp:sp modelId="{983CCE9D-A68F-45B6-B5E3-8C935362A290}">
      <dsp:nvSpPr>
        <dsp:cNvPr id="0" name=""/>
        <dsp:cNvSpPr/>
      </dsp:nvSpPr>
      <dsp:spPr>
        <a:xfrm>
          <a:off x="1444603" y="1406000"/>
          <a:ext cx="765595"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err="1">
              <a:solidFill>
                <a:schemeClr val="tx1"/>
              </a:solidFill>
              <a:latin typeface="Cambria" pitchFamily="18" charset="0"/>
              <a:ea typeface="Cambria" pitchFamily="18" charset="0"/>
            </a:rPr>
            <a:t>Khoáng</a:t>
          </a:r>
          <a:r>
            <a:rPr lang="en-US" sz="1500" b="1" kern="1200" dirty="0">
              <a:solidFill>
                <a:schemeClr val="tx1"/>
              </a:solidFill>
              <a:latin typeface="Cambria" pitchFamily="18" charset="0"/>
              <a:ea typeface="Cambria" pitchFamily="18" charset="0"/>
            </a:rPr>
            <a:t> </a:t>
          </a:r>
          <a:r>
            <a:rPr lang="en-US" sz="1500" b="1" kern="1200" dirty="0" err="1">
              <a:solidFill>
                <a:schemeClr val="tx1"/>
              </a:solidFill>
              <a:latin typeface="Cambria" pitchFamily="18" charset="0"/>
              <a:ea typeface="Cambria" pitchFamily="18" charset="0"/>
            </a:rPr>
            <a:t>sản</a:t>
          </a:r>
          <a:endParaRPr lang="en-US" sz="1500" b="1" kern="1200" dirty="0">
            <a:solidFill>
              <a:schemeClr val="tx1"/>
            </a:solidFill>
            <a:latin typeface="Cambria" pitchFamily="18" charset="0"/>
            <a:ea typeface="Cambria" pitchFamily="18" charset="0"/>
          </a:endParaRPr>
        </a:p>
      </dsp:txBody>
      <dsp:txXfrm>
        <a:off x="1467027" y="1428424"/>
        <a:ext cx="720747" cy="847080"/>
      </dsp:txXfrm>
    </dsp:sp>
    <dsp:sp modelId="{BEE14AB2-5155-4062-BDC9-81FC40CC96C5}">
      <dsp:nvSpPr>
        <dsp:cNvPr id="0" name=""/>
        <dsp:cNvSpPr/>
      </dsp:nvSpPr>
      <dsp:spPr>
        <a:xfrm rot="19402332">
          <a:off x="2122411" y="1571456"/>
          <a:ext cx="889118" cy="30556"/>
        </a:xfrm>
        <a:custGeom>
          <a:avLst/>
          <a:gdLst/>
          <a:ahLst/>
          <a:cxnLst/>
          <a:rect l="0" t="0" r="0" b="0"/>
          <a:pathLst>
            <a:path>
              <a:moveTo>
                <a:pt x="0" y="15278"/>
              </a:moveTo>
              <a:lnTo>
                <a:pt x="889118"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44742" y="1564506"/>
        <a:ext cx="44455" cy="44455"/>
      </dsp:txXfrm>
    </dsp:sp>
    <dsp:sp modelId="{74752D16-F284-4733-BD06-D81B903FC595}">
      <dsp:nvSpPr>
        <dsp:cNvPr id="0" name=""/>
        <dsp:cNvSpPr/>
      </dsp:nvSpPr>
      <dsp:spPr>
        <a:xfrm>
          <a:off x="2923742" y="259934"/>
          <a:ext cx="5589340" cy="212313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Các khoáng sản khác bao gồm 35 loại khoáng sản, phân bố dọc vùng ven biển, sườn bờ và dưới đáy biển. Trong đó, có giá trị nhất là ti-tan, cát thuỷ tinh, muối,...</a:t>
          </a:r>
          <a:endParaRPr lang="en-US" sz="1800" kern="1200" dirty="0">
            <a:solidFill>
              <a:schemeClr val="tx1"/>
            </a:solidFill>
            <a:latin typeface="Cambria" pitchFamily="18" charset="0"/>
            <a:ea typeface="Cambria" pitchFamily="18" charset="0"/>
          </a:endParaRPr>
        </a:p>
      </dsp:txBody>
      <dsp:txXfrm>
        <a:off x="2985927" y="322119"/>
        <a:ext cx="5464970" cy="1998767"/>
      </dsp:txXfrm>
    </dsp:sp>
    <dsp:sp modelId="{085DDCEE-9B2A-4FE1-8803-7719DDB3D6CB}">
      <dsp:nvSpPr>
        <dsp:cNvPr id="0" name=""/>
        <dsp:cNvSpPr/>
      </dsp:nvSpPr>
      <dsp:spPr>
        <a:xfrm rot="3461657">
          <a:off x="1899405" y="2400918"/>
          <a:ext cx="1335130" cy="30556"/>
        </a:xfrm>
        <a:custGeom>
          <a:avLst/>
          <a:gdLst/>
          <a:ahLst/>
          <a:cxnLst/>
          <a:rect l="0" t="0" r="0" b="0"/>
          <a:pathLst>
            <a:path>
              <a:moveTo>
                <a:pt x="0" y="15278"/>
              </a:moveTo>
              <a:lnTo>
                <a:pt x="1335130"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33592" y="2382818"/>
        <a:ext cx="66756" cy="66756"/>
      </dsp:txXfrm>
    </dsp:sp>
    <dsp:sp modelId="{83021AC3-EBE3-4F91-90D4-B475F247BF98}">
      <dsp:nvSpPr>
        <dsp:cNvPr id="0" name=""/>
        <dsp:cNvSpPr/>
      </dsp:nvSpPr>
      <dsp:spPr>
        <a:xfrm>
          <a:off x="2923742" y="2516861"/>
          <a:ext cx="5597707" cy="92713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Do có đường bờ biển dài, biển có độ muối trung bình cao, nền nhiệt độ cao và nhiều nắng.</a:t>
          </a:r>
          <a:endParaRPr lang="en-US" sz="1800" kern="1200" dirty="0">
            <a:solidFill>
              <a:schemeClr val="tx1"/>
            </a:solidFill>
            <a:latin typeface="Cambria" pitchFamily="18" charset="0"/>
            <a:ea typeface="Cambria" pitchFamily="18" charset="0"/>
          </a:endParaRPr>
        </a:p>
      </dsp:txBody>
      <dsp:txXfrm>
        <a:off x="2950897" y="2544016"/>
        <a:ext cx="5543397" cy="872822"/>
      </dsp:txXfrm>
    </dsp:sp>
    <dsp:sp modelId="{2C7633BD-46F7-4934-84F1-2C7EF7441B97}">
      <dsp:nvSpPr>
        <dsp:cNvPr id="0" name=""/>
        <dsp:cNvSpPr/>
      </dsp:nvSpPr>
      <dsp:spPr>
        <a:xfrm rot="3577012">
          <a:off x="382443" y="3662224"/>
          <a:ext cx="1410777" cy="30556"/>
        </a:xfrm>
        <a:custGeom>
          <a:avLst/>
          <a:gdLst/>
          <a:ahLst/>
          <a:cxnLst/>
          <a:rect l="0" t="0" r="0" b="0"/>
          <a:pathLst>
            <a:path>
              <a:moveTo>
                <a:pt x="0" y="15278"/>
              </a:moveTo>
              <a:lnTo>
                <a:pt x="1410777"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52562" y="3642232"/>
        <a:ext cx="70538" cy="70538"/>
      </dsp:txXfrm>
    </dsp:sp>
    <dsp:sp modelId="{E06B0587-1B83-4659-BE19-EEC915595376}">
      <dsp:nvSpPr>
        <dsp:cNvPr id="0" name=""/>
        <dsp:cNvSpPr/>
      </dsp:nvSpPr>
      <dsp:spPr>
        <a:xfrm>
          <a:off x="1444603" y="3840050"/>
          <a:ext cx="767022"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err="1">
              <a:solidFill>
                <a:schemeClr val="tx1"/>
              </a:solidFill>
              <a:latin typeface="Cambria" pitchFamily="18" charset="0"/>
              <a:ea typeface="Cambria" pitchFamily="18" charset="0"/>
            </a:rPr>
            <a:t>Giao</a:t>
          </a:r>
          <a:r>
            <a:rPr lang="en-US" sz="1500" b="1" kern="1200" dirty="0">
              <a:solidFill>
                <a:schemeClr val="tx1"/>
              </a:solidFill>
              <a:latin typeface="Cambria" pitchFamily="18" charset="0"/>
              <a:ea typeface="Cambria" pitchFamily="18" charset="0"/>
            </a:rPr>
            <a:t> </a:t>
          </a:r>
          <a:r>
            <a:rPr lang="en-US" sz="1500" b="1" kern="1200" dirty="0" err="1">
              <a:solidFill>
                <a:schemeClr val="tx1"/>
              </a:solidFill>
              <a:latin typeface="Cambria" pitchFamily="18" charset="0"/>
              <a:ea typeface="Cambria" pitchFamily="18" charset="0"/>
            </a:rPr>
            <a:t>thông</a:t>
          </a:r>
          <a:endParaRPr lang="en-US" sz="1500" b="1" kern="1200" dirty="0">
            <a:solidFill>
              <a:schemeClr val="tx1"/>
            </a:solidFill>
            <a:latin typeface="Cambria" pitchFamily="18" charset="0"/>
            <a:ea typeface="Cambria" pitchFamily="18" charset="0"/>
          </a:endParaRPr>
        </a:p>
      </dsp:txBody>
      <dsp:txXfrm>
        <a:off x="1467068" y="3862515"/>
        <a:ext cx="722092" cy="846998"/>
      </dsp:txXfrm>
    </dsp:sp>
    <dsp:sp modelId="{516AF49E-EFD9-4C3D-9038-3141FA588384}">
      <dsp:nvSpPr>
        <dsp:cNvPr id="0" name=""/>
        <dsp:cNvSpPr/>
      </dsp:nvSpPr>
      <dsp:spPr>
        <a:xfrm>
          <a:off x="2211626" y="4270736"/>
          <a:ext cx="713542" cy="30556"/>
        </a:xfrm>
        <a:custGeom>
          <a:avLst/>
          <a:gdLst/>
          <a:ahLst/>
          <a:cxnLst/>
          <a:rect l="0" t="0" r="0" b="0"/>
          <a:pathLst>
            <a:path>
              <a:moveTo>
                <a:pt x="0" y="15278"/>
              </a:moveTo>
              <a:lnTo>
                <a:pt x="713542"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50559" y="4268176"/>
        <a:ext cx="35677" cy="35677"/>
      </dsp:txXfrm>
    </dsp:sp>
    <dsp:sp modelId="{8ABD9155-0C2D-4925-B73A-7F453F57773A}">
      <dsp:nvSpPr>
        <dsp:cNvPr id="0" name=""/>
        <dsp:cNvSpPr/>
      </dsp:nvSpPr>
      <dsp:spPr>
        <a:xfrm>
          <a:off x="2925169" y="3577783"/>
          <a:ext cx="5561958" cy="141646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Biển ấm quanh năm</a:t>
          </a:r>
          <a:r>
            <a:rPr lang="en-US" sz="1800" kern="1200" dirty="0">
              <a:solidFill>
                <a:schemeClr val="tx1"/>
              </a:solidFill>
              <a:latin typeface="Cambria" pitchFamily="18" charset="0"/>
              <a:ea typeface="Cambria" pitchFamily="18" charset="0"/>
            </a:rPr>
            <a:t>, g</a:t>
          </a:r>
          <a:r>
            <a:rPr lang="vi-VN" sz="1800" kern="1200" dirty="0">
              <a:solidFill>
                <a:schemeClr val="tx1"/>
              </a:solidFill>
              <a:latin typeface="Cambria" pitchFamily="18" charset="0"/>
              <a:ea typeface="Cambria" pitchFamily="18" charset="0"/>
            </a:rPr>
            <a:t>ần nhiều tuyến đường biển quốc tế.</a:t>
          </a:r>
          <a:endParaRPr lang="en-US" sz="180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Bờ biển khúc khuỷu, có nhiều vũng vịnh sâu kín gió thuận lợi để xây dựng cảng. </a:t>
          </a:r>
          <a:endParaRPr lang="en-US" sz="1800" kern="1200" dirty="0">
            <a:solidFill>
              <a:schemeClr val="tx1"/>
            </a:solidFill>
            <a:latin typeface="Cambria" pitchFamily="18" charset="0"/>
            <a:ea typeface="Cambria" pitchFamily="18" charset="0"/>
          </a:endParaRPr>
        </a:p>
      </dsp:txBody>
      <dsp:txXfrm>
        <a:off x="2966656" y="3619270"/>
        <a:ext cx="5478984" cy="133348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3/26/2025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3/26/2025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31.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1.xml"/><Relationship Id="rId2" Type="http://schemas.openxmlformats.org/officeDocument/2006/relationships/image" Target="../media/image14.png"/><Relationship Id="rId16"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6.png"/><Relationship Id="rId15" Type="http://schemas.openxmlformats.org/officeDocument/2006/relationships/image" Target="../media/image35.png"/><Relationship Id="rId10" Type="http://schemas.openxmlformats.org/officeDocument/2006/relationships/diagramData" Target="../diagrams/data1.xml"/><Relationship Id="rId4" Type="http://schemas.openxmlformats.org/officeDocument/2006/relationships/image" Target="../media/image15.jpeg"/><Relationship Id="rId9" Type="http://schemas.openxmlformats.org/officeDocument/2006/relationships/image" Target="../media/image33.jpeg"/><Relationship Id="rId14" Type="http://schemas.microsoft.com/office/2007/relationships/diagramDrawing" Target="../diagrams/drawing1.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6" Type="http://schemas.openxmlformats.org/officeDocument/2006/relationships/image" Target="../media/image3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37.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33.jpeg"/><Relationship Id="rId14"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slide" Target="slide16.xml"/><Relationship Id="rId4" Type="http://schemas.openxmlformats.org/officeDocument/2006/relationships/image" Target="../media/image15.jpe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5.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5.jpe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jpe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27.png"/><Relationship Id="rId4" Type="http://schemas.openxmlformats.org/officeDocument/2006/relationships/image" Target="../media/image15.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1752600" y="685800"/>
            <a:ext cx="8915400" cy="914400"/>
          </a:xfrm>
        </p:spPr>
        <p:txBody>
          <a:bodyPr>
            <a:normAutofit fontScale="55000" lnSpcReduction="20000"/>
          </a:bodyPr>
          <a:lstStyle/>
          <a:p>
            <a:pPr marL="0" indent="0" algn="ctr">
              <a:buNone/>
            </a:pPr>
            <a:endParaRPr lang="en-US" sz="4400" b="1" dirty="0">
              <a:solidFill>
                <a:srgbClr val="0D30DD"/>
              </a:solidFill>
              <a:latin typeface="Cambria" pitchFamily="18" charset="0"/>
              <a:ea typeface="Cambria" pitchFamily="18" charset="0"/>
            </a:endParaRPr>
          </a:p>
          <a:p>
            <a:pPr marL="0" indent="0" algn="ctr">
              <a:buNone/>
            </a:pPr>
            <a:r>
              <a:rPr lang="en-US" sz="5800" b="1" dirty="0">
                <a:solidFill>
                  <a:srgbClr val="0D30DD"/>
                </a:solidFill>
                <a:latin typeface="Cambria" pitchFamily="18" charset="0"/>
                <a:ea typeface="Cambria" pitchFamily="18" charset="0"/>
              </a:rPr>
              <a:t>TRÒ CHƠI XEM HÌNH ĐOÁN TÊN BÃI BIỂN</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1"/>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52600" y="3810001"/>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1. </a:t>
            </a:r>
            <a:r>
              <a:rPr lang="en-US" sz="2400" b="1" dirty="0" err="1">
                <a:latin typeface="Cambria" pitchFamily="18" charset="0"/>
                <a:ea typeface="Cambria" pitchFamily="18" charset="0"/>
              </a:rPr>
              <a:t>Nha</a:t>
            </a:r>
            <a:r>
              <a:rPr lang="en-US" sz="2400" b="1" dirty="0">
                <a:latin typeface="Cambria" pitchFamily="18" charset="0"/>
                <a:ea typeface="Cambria" pitchFamily="18" charset="0"/>
              </a:rPr>
              <a:t> </a:t>
            </a:r>
            <a:r>
              <a:rPr lang="en-US" sz="2400" b="1" dirty="0" err="1">
                <a:latin typeface="Cambria" pitchFamily="18" charset="0"/>
                <a:ea typeface="Cambria" pitchFamily="18" charset="0"/>
              </a:rPr>
              <a:t>Trang</a:t>
            </a:r>
            <a:endParaRPr lang="en-US" sz="2400" b="1" dirty="0">
              <a:latin typeface="Cambria" pitchFamily="18" charset="0"/>
              <a:ea typeface="Cambria" pitchFamily="18" charset="0"/>
            </a:endParaRPr>
          </a:p>
        </p:txBody>
      </p:sp>
      <p:sp>
        <p:nvSpPr>
          <p:cNvPr id="13" name="TextBox 12"/>
          <p:cNvSpPr txBox="1"/>
          <p:nvPr/>
        </p:nvSpPr>
        <p:spPr>
          <a:xfrm>
            <a:off x="1859216" y="6324601"/>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4. </a:t>
            </a:r>
            <a:r>
              <a:rPr lang="en-US" sz="2400" b="1" dirty="0" err="1">
                <a:latin typeface="Cambria" pitchFamily="18" charset="0"/>
                <a:ea typeface="Cambria" pitchFamily="18" charset="0"/>
              </a:rPr>
              <a:t>Phú</a:t>
            </a:r>
            <a:r>
              <a:rPr lang="en-US" sz="2400" b="1" dirty="0">
                <a:latin typeface="Cambria" pitchFamily="18" charset="0"/>
                <a:ea typeface="Cambria" pitchFamily="18" charset="0"/>
              </a:rPr>
              <a:t> </a:t>
            </a:r>
            <a:r>
              <a:rPr lang="en-US" sz="2400" b="1" dirty="0" err="1">
                <a:latin typeface="Cambria" pitchFamily="18" charset="0"/>
                <a:ea typeface="Cambria" pitchFamily="18" charset="0"/>
              </a:rPr>
              <a:t>Quốc</a:t>
            </a:r>
            <a:endParaRPr lang="en-US" sz="2400" b="1" dirty="0">
              <a:latin typeface="Cambria" pitchFamily="18" charset="0"/>
              <a:ea typeface="Cambria" pitchFamily="18" charset="0"/>
            </a:endParaRPr>
          </a:p>
        </p:txBody>
      </p:sp>
      <p:sp>
        <p:nvSpPr>
          <p:cNvPr id="14" name="TextBox 13"/>
          <p:cNvSpPr txBox="1"/>
          <p:nvPr/>
        </p:nvSpPr>
        <p:spPr>
          <a:xfrm>
            <a:off x="4724400" y="3810001"/>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2. </a:t>
            </a:r>
            <a:r>
              <a:rPr lang="en-US" sz="2400" b="1" dirty="0" err="1">
                <a:latin typeface="Cambria" pitchFamily="18" charset="0"/>
                <a:ea typeface="Cambria" pitchFamily="18" charset="0"/>
              </a:rPr>
              <a:t>Vũng</a:t>
            </a:r>
            <a:r>
              <a:rPr lang="en-US" sz="2400" b="1" dirty="0">
                <a:latin typeface="Cambria" pitchFamily="18" charset="0"/>
                <a:ea typeface="Cambria" pitchFamily="18" charset="0"/>
              </a:rPr>
              <a:t> </a:t>
            </a:r>
            <a:r>
              <a:rPr lang="en-US" sz="2400" b="1" dirty="0" err="1">
                <a:latin typeface="Cambria" pitchFamily="18" charset="0"/>
                <a:ea typeface="Cambria" pitchFamily="18" charset="0"/>
              </a:rPr>
              <a:t>Tàu</a:t>
            </a:r>
            <a:r>
              <a:rPr lang="en-US" sz="2400" b="1" dirty="0">
                <a:latin typeface="Cambria" pitchFamily="18" charset="0"/>
                <a:ea typeface="Cambria" pitchFamily="18" charset="0"/>
              </a:rPr>
              <a:t> </a:t>
            </a:r>
          </a:p>
        </p:txBody>
      </p:sp>
      <p:sp>
        <p:nvSpPr>
          <p:cNvPr id="15" name="TextBox 14"/>
          <p:cNvSpPr txBox="1"/>
          <p:nvPr/>
        </p:nvSpPr>
        <p:spPr>
          <a:xfrm>
            <a:off x="7629525" y="3810001"/>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3. </a:t>
            </a:r>
            <a:r>
              <a:rPr lang="en-US" sz="2400" b="1" dirty="0" err="1">
                <a:latin typeface="Cambria" pitchFamily="18" charset="0"/>
                <a:ea typeface="Cambria" pitchFamily="18" charset="0"/>
              </a:rPr>
              <a:t>Vịnh</a:t>
            </a:r>
            <a:r>
              <a:rPr lang="en-US" sz="2400" b="1" dirty="0">
                <a:latin typeface="Cambria" pitchFamily="18" charset="0"/>
                <a:ea typeface="Cambria" pitchFamily="18" charset="0"/>
              </a:rPr>
              <a:t> </a:t>
            </a:r>
            <a:r>
              <a:rPr lang="en-US" sz="2400" b="1" dirty="0" err="1">
                <a:latin typeface="Cambria" pitchFamily="18" charset="0"/>
                <a:ea typeface="Cambria" pitchFamily="18" charset="0"/>
              </a:rPr>
              <a:t>Hạ</a:t>
            </a:r>
            <a:r>
              <a:rPr lang="en-US" sz="2400" b="1" dirty="0">
                <a:latin typeface="Cambria" pitchFamily="18" charset="0"/>
                <a:ea typeface="Cambria" pitchFamily="18" charset="0"/>
              </a:rPr>
              <a:t> Long </a:t>
            </a:r>
          </a:p>
        </p:txBody>
      </p:sp>
      <p:sp>
        <p:nvSpPr>
          <p:cNvPr id="16" name="TextBox 15"/>
          <p:cNvSpPr txBox="1"/>
          <p:nvPr/>
        </p:nvSpPr>
        <p:spPr>
          <a:xfrm>
            <a:off x="4724400" y="63246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5. </a:t>
            </a:r>
            <a:r>
              <a:rPr lang="en-US" sz="2400" b="1" dirty="0" err="1">
                <a:latin typeface="Cambria" pitchFamily="18" charset="0"/>
                <a:ea typeface="Cambria" pitchFamily="18" charset="0"/>
              </a:rPr>
              <a:t>Đà</a:t>
            </a:r>
            <a:r>
              <a:rPr lang="en-US" sz="2400" b="1" dirty="0">
                <a:latin typeface="Cambria" pitchFamily="18" charset="0"/>
                <a:ea typeface="Cambria" pitchFamily="18" charset="0"/>
              </a:rPr>
              <a:t> </a:t>
            </a:r>
            <a:r>
              <a:rPr lang="en-US" sz="2400" b="1" dirty="0" err="1">
                <a:latin typeface="Cambria" pitchFamily="18" charset="0"/>
                <a:ea typeface="Cambria" pitchFamily="18" charset="0"/>
              </a:rPr>
              <a:t>Nẵng</a:t>
            </a:r>
            <a:r>
              <a:rPr lang="en-US" sz="2400" b="1" dirty="0">
                <a:latin typeface="Cambria" pitchFamily="18" charset="0"/>
                <a:ea typeface="Cambria" pitchFamily="18" charset="0"/>
              </a:rPr>
              <a:t> </a:t>
            </a:r>
          </a:p>
        </p:txBody>
      </p:sp>
      <p:sp>
        <p:nvSpPr>
          <p:cNvPr id="17" name="TextBox 16"/>
          <p:cNvSpPr txBox="1"/>
          <p:nvPr/>
        </p:nvSpPr>
        <p:spPr>
          <a:xfrm>
            <a:off x="7658100" y="6324599"/>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6. </a:t>
            </a:r>
            <a:r>
              <a:rPr lang="en-US" sz="2400" b="1" dirty="0" err="1">
                <a:latin typeface="Cambria" pitchFamily="18" charset="0"/>
                <a:ea typeface="Cambria" pitchFamily="18" charset="0"/>
              </a:rPr>
              <a:t>Phan</a:t>
            </a:r>
            <a:r>
              <a:rPr lang="en-US" sz="2400" b="1" dirty="0">
                <a:latin typeface="Cambria" pitchFamily="18" charset="0"/>
                <a:ea typeface="Cambria" pitchFamily="18" charset="0"/>
              </a:rPr>
              <a:t> </a:t>
            </a:r>
            <a:r>
              <a:rPr lang="en-US" sz="2400" b="1" dirty="0" err="1">
                <a:latin typeface="Cambria" pitchFamily="18" charset="0"/>
                <a:ea typeface="Cambria" pitchFamily="18" charset="0"/>
              </a:rPr>
              <a:t>Thiết</a:t>
            </a:r>
            <a:endParaRPr lang="en-US" sz="2400" b="1" dirty="0">
              <a:latin typeface="Cambria" pitchFamily="18" charset="0"/>
              <a:ea typeface="Cambria" pitchFamily="18"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352" y="1889760"/>
            <a:ext cx="2641664"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889760"/>
            <a:ext cx="266700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8260" y="1889760"/>
            <a:ext cx="269494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1400" y="4419600"/>
            <a:ext cx="2638616"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419600"/>
            <a:ext cx="266700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8260" y="4419600"/>
            <a:ext cx="269494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59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randombar(horizont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randombar(horizontal)">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randombar(horizontal)">
                                      <p:cBhvr>
                                        <p:cTn id="37" dur="500"/>
                                        <p:tgtEl>
                                          <p:spTgt spid="102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31"/>
                                        </p:tgtEl>
                                        <p:attrNameLst>
                                          <p:attrName>style.visibility</p:attrName>
                                        </p:attrNameLst>
                                      </p:cBhvr>
                                      <p:to>
                                        <p:strVal val="visible"/>
                                      </p:to>
                                    </p:set>
                                    <p:animEffect transition="in" filter="randombar(horizontal)">
                                      <p:cBhvr>
                                        <p:cTn id="57" dur="500"/>
                                        <p:tgtEl>
                                          <p:spTgt spid="103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96082" y="112284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8724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v</a:t>
            </a:r>
            <a:r>
              <a:rPr lang="vi-VN" sz="2200" i="1" dirty="0">
                <a:solidFill>
                  <a:srgbClr val="FF0000"/>
                </a:solidFill>
                <a:latin typeface="Cambria" panose="02040503050406030204" pitchFamily="18" charset="0"/>
                <a:ea typeface="Cambria" panose="02040503050406030204" pitchFamily="18" charset="0"/>
              </a:rPr>
              <a:t>ì sao chất lượng môi trường biển nước ta có xu hướng giảm?</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MÔI TRƯỜNG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4783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3938588"/>
            <a:ext cx="3657601" cy="2462213"/>
          </a:xfrm>
          <a:prstGeom prst="rect">
            <a:avLst/>
          </a:prstGeom>
          <a:solidFill>
            <a:srgbClr val="FFCCFF"/>
          </a:solidFill>
          <a:ln w="12700">
            <a:solidFill>
              <a:srgbClr val="0070C0"/>
            </a:solidFill>
          </a:ln>
        </p:spPr>
        <p:txBody>
          <a:bodyPr wrap="square">
            <a:spAutoFit/>
          </a:bodyPr>
          <a:lstStyle/>
          <a:p>
            <a:pPr algn="just"/>
            <a:r>
              <a:rPr lang="en-US" sz="2200" dirty="0">
                <a:latin typeface="Cambria" panose="02040503050406030204" pitchFamily="18" charset="0"/>
                <a:ea typeface="Cambria" panose="02040503050406030204" pitchFamily="18" charset="0"/>
              </a:rPr>
              <a:t>- C</a:t>
            </a:r>
            <a:r>
              <a:rPr lang="vi-VN" sz="2200" dirty="0">
                <a:latin typeface="Cambria" panose="02040503050406030204" pitchFamily="18" charset="0"/>
                <a:ea typeface="Cambria" panose="02040503050406030204" pitchFamily="18" charset="0"/>
              </a:rPr>
              <a:t>hịu tác động mạnh của các hoạt động phát triển kinh tế - xã hội khu vực ven bờ. </a:t>
            </a:r>
            <a:endParaRPr lang="en-US" sz="2200" dirty="0">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Ngoài ra, biến đổi khí hậu và nước biển dâng cũng có tác động xấu tới môi trường biển đảo.</a:t>
            </a:r>
          </a:p>
        </p:txBody>
      </p:sp>
      <p:sp>
        <p:nvSpPr>
          <p:cNvPr id="27" name="TextBox 26"/>
          <p:cNvSpPr txBox="1"/>
          <p:nvPr/>
        </p:nvSpPr>
        <p:spPr>
          <a:xfrm>
            <a:off x="6957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Xả</a:t>
            </a:r>
            <a:r>
              <a:rPr lang="en-US" dirty="0">
                <a:latin typeface="Cambria" pitchFamily="18" charset="0"/>
                <a:ea typeface="Cambria" pitchFamily="18" charset="0"/>
              </a:rPr>
              <a:t> </a:t>
            </a:r>
            <a:r>
              <a:rPr lang="en-US" dirty="0" err="1">
                <a:latin typeface="Cambria" pitchFamily="18" charset="0"/>
                <a:ea typeface="Cambria" pitchFamily="18" charset="0"/>
              </a:rPr>
              <a:t>chất</a:t>
            </a:r>
            <a:r>
              <a:rPr lang="en-US" dirty="0">
                <a:latin typeface="Cambria" pitchFamily="18" charset="0"/>
                <a:ea typeface="Cambria" pitchFamily="18" charset="0"/>
              </a:rPr>
              <a:t> </a:t>
            </a:r>
            <a:r>
              <a:rPr lang="en-US" dirty="0" err="1">
                <a:latin typeface="Cambria" pitchFamily="18" charset="0"/>
                <a:ea typeface="Cambria" pitchFamily="18" charset="0"/>
              </a:rPr>
              <a:t>thải</a:t>
            </a:r>
            <a:r>
              <a:rPr lang="en-US" dirty="0">
                <a:latin typeface="Cambria" pitchFamily="18" charset="0"/>
                <a:ea typeface="Cambria" pitchFamily="18" charset="0"/>
              </a:rPr>
              <a:t> </a:t>
            </a:r>
            <a:r>
              <a:rPr lang="en-US" dirty="0" err="1">
                <a:latin typeface="Cambria" pitchFamily="18" charset="0"/>
                <a:ea typeface="Cambria" pitchFamily="18" charset="0"/>
              </a:rPr>
              <a:t>xuống</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7086600" y="3505200"/>
            <a:ext cx="3276600" cy="369332"/>
          </a:xfrm>
          <a:prstGeom prst="rect">
            <a:avLst/>
          </a:prstGeom>
          <a:noFill/>
        </p:spPr>
        <p:txBody>
          <a:bodyPr wrap="square" rtlCol="0">
            <a:spAutoFit/>
          </a:bodyPr>
          <a:lstStyle/>
          <a:p>
            <a:pPr algn="ctr"/>
            <a:r>
              <a:rPr lang="en-US" dirty="0">
                <a:latin typeface="Cambria" pitchFamily="18" charset="0"/>
                <a:ea typeface="Cambria" pitchFamily="18" charset="0"/>
              </a:rPr>
              <a:t>Ô </a:t>
            </a:r>
            <a:r>
              <a:rPr lang="en-US" dirty="0" err="1">
                <a:latin typeface="Cambria" pitchFamily="18" charset="0"/>
                <a:ea typeface="Cambria" pitchFamily="18" charset="0"/>
              </a:rPr>
              <a:t>nhiễm</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4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4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1976587" y="1295400"/>
            <a:ext cx="4729013" cy="353943"/>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1700" b="1" dirty="0">
                <a:solidFill>
                  <a:srgbClr val="CC0000"/>
                </a:solidFill>
                <a:latin typeface="Times New Roman" pitchFamily="18" charset="0"/>
                <a:cs typeface="Times New Roman" pitchFamily="18" charset="0"/>
              </a:rPr>
              <a:t>b. </a:t>
            </a:r>
            <a:r>
              <a:rPr lang="en-US" sz="1700" b="1" dirty="0" err="1">
                <a:solidFill>
                  <a:srgbClr val="CC0000"/>
                </a:solidFill>
                <a:latin typeface="Times New Roman" pitchFamily="18" charset="0"/>
                <a:cs typeface="Times New Roman" pitchFamily="18" charset="0"/>
              </a:rPr>
              <a:t>Vấn</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đề</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bảo</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vệ</a:t>
            </a:r>
            <a:r>
              <a:rPr lang="en-US" sz="1700" b="1" dirty="0">
                <a:solidFill>
                  <a:srgbClr val="CC0000"/>
                </a:solidFill>
                <a:latin typeface="Times New Roman" pitchFamily="18" charset="0"/>
                <a:cs typeface="Times New Roman" pitchFamily="18" charset="0"/>
              </a:rPr>
              <a:t> </a:t>
            </a:r>
            <a:r>
              <a:rPr lang="vi-VN" sz="1700" b="1" dirty="0">
                <a:solidFill>
                  <a:srgbClr val="CC0000"/>
                </a:solidFill>
                <a:latin typeface="Times New Roman" pitchFamily="18" charset="0"/>
                <a:cs typeface="Times New Roman" pitchFamily="18" charset="0"/>
              </a:rPr>
              <a:t>môi 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355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Quan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ô</a:t>
            </a:r>
            <a:r>
              <a:rPr lang="vi-VN" sz="2400" i="1" dirty="0">
                <a:solidFill>
                  <a:srgbClr val="FF0000"/>
                </a:solidFill>
                <a:latin typeface="Cambria" panose="02040503050406030204" pitchFamily="18" charset="0"/>
                <a:ea typeface="Cambria" panose="02040503050406030204" pitchFamily="18" charset="0"/>
              </a:rPr>
              <a:t> nhiễm môi trường biển gây ra những hậu quả gì?</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MÔI TRƯỜNG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4783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3799344"/>
            <a:ext cx="3657601" cy="2677656"/>
          </a:xfrm>
          <a:prstGeom prst="rect">
            <a:avLst/>
          </a:prstGeom>
          <a:solidFill>
            <a:srgbClr val="FFCCFF"/>
          </a:solidFill>
          <a:ln w="12700">
            <a:solidFill>
              <a:srgbClr val="0070C0"/>
            </a:solidFill>
          </a:ln>
        </p:spPr>
        <p:txBody>
          <a:bodyPr wrap="square">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Phá hoại môi trường sống của sinh vật, làm tuyệt chủng một số loại hản sản, sinh vật gần bờ. </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Gây mất mỹ quan, ảnh hưởng lớn đến ngành du lịch.</a:t>
            </a:r>
          </a:p>
        </p:txBody>
      </p:sp>
      <p:sp>
        <p:nvSpPr>
          <p:cNvPr id="27" name="TextBox 26"/>
          <p:cNvSpPr txBox="1"/>
          <p:nvPr/>
        </p:nvSpPr>
        <p:spPr>
          <a:xfrm>
            <a:off x="6957373" y="6260068"/>
            <a:ext cx="3276600" cy="369332"/>
          </a:xfrm>
          <a:prstGeom prst="rect">
            <a:avLst/>
          </a:prstGeom>
          <a:noFill/>
        </p:spPr>
        <p:txBody>
          <a:bodyPr wrap="square" rtlCol="0">
            <a:spAutoFit/>
          </a:bodyPr>
          <a:lstStyle/>
          <a:p>
            <a:pPr algn="ctr"/>
            <a:r>
              <a:rPr lang="en-US" dirty="0">
                <a:latin typeface="Cambria" pitchFamily="18" charset="0"/>
                <a:ea typeface="Cambria" pitchFamily="18" charset="0"/>
              </a:rPr>
              <a:t>Ô </a:t>
            </a:r>
            <a:r>
              <a:rPr lang="en-US" dirty="0" err="1">
                <a:latin typeface="Cambria" pitchFamily="18" charset="0"/>
                <a:ea typeface="Cambria" pitchFamily="18" charset="0"/>
              </a:rPr>
              <a:t>nhiễm</a:t>
            </a:r>
            <a:r>
              <a:rPr lang="en-US" dirty="0">
                <a:latin typeface="Cambria" pitchFamily="18" charset="0"/>
                <a:ea typeface="Cambria" pitchFamily="18" charset="0"/>
              </a:rPr>
              <a:t> ở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Vũng</a:t>
            </a:r>
            <a:r>
              <a:rPr lang="en-US" dirty="0">
                <a:latin typeface="Cambria" pitchFamily="18" charset="0"/>
                <a:ea typeface="Cambria" pitchFamily="18" charset="0"/>
              </a:rPr>
              <a:t> </a:t>
            </a:r>
            <a:r>
              <a:rPr lang="en-US" dirty="0" err="1">
                <a:latin typeface="Cambria" pitchFamily="18" charset="0"/>
                <a:ea typeface="Cambria" pitchFamily="18" charset="0"/>
              </a:rPr>
              <a:t>Tàu</a:t>
            </a:r>
            <a:endParaRPr lang="en-US" dirty="0">
              <a:latin typeface="Cambria" pitchFamily="18" charset="0"/>
              <a:ea typeface="Cambria" pitchFamily="18" charset="0"/>
            </a:endParaRPr>
          </a:p>
        </p:txBody>
      </p:sp>
      <p:sp>
        <p:nvSpPr>
          <p:cNvPr id="34" name="TextBox 33"/>
          <p:cNvSpPr txBox="1"/>
          <p:nvPr/>
        </p:nvSpPr>
        <p:spPr>
          <a:xfrm>
            <a:off x="7086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Cá</a:t>
            </a:r>
            <a:r>
              <a:rPr lang="en-US" dirty="0">
                <a:latin typeface="Cambria" pitchFamily="18" charset="0"/>
                <a:ea typeface="Cambria" pitchFamily="18" charset="0"/>
              </a:rPr>
              <a:t> </a:t>
            </a:r>
            <a:r>
              <a:rPr lang="en-US" dirty="0" err="1">
                <a:latin typeface="Cambria" pitchFamily="18" charset="0"/>
                <a:ea typeface="Cambria" pitchFamily="18" charset="0"/>
              </a:rPr>
              <a:t>chết</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Vũng</a:t>
            </a:r>
            <a:r>
              <a:rPr lang="en-US" dirty="0">
                <a:latin typeface="Cambria" pitchFamily="18" charset="0"/>
                <a:ea typeface="Cambria" pitchFamily="18" charset="0"/>
              </a:rPr>
              <a:t> </a:t>
            </a:r>
            <a:r>
              <a:rPr lang="en-US" dirty="0" err="1">
                <a:latin typeface="Cambria" pitchFamily="18" charset="0"/>
                <a:ea typeface="Cambria" pitchFamily="18" charset="0"/>
              </a:rPr>
              <a:t>Áng</a:t>
            </a:r>
            <a:endParaRPr lang="en-US" dirty="0">
              <a:latin typeface="Cambria" pitchFamily="18" charset="0"/>
              <a:ea typeface="Cambria"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3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63918" y="3991706"/>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1976587" y="1295400"/>
            <a:ext cx="4729013" cy="353943"/>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1700" b="1" dirty="0">
                <a:solidFill>
                  <a:srgbClr val="CC0000"/>
                </a:solidFill>
                <a:latin typeface="Times New Roman" pitchFamily="18" charset="0"/>
                <a:cs typeface="Times New Roman" pitchFamily="18" charset="0"/>
              </a:rPr>
              <a:t>b. </a:t>
            </a:r>
            <a:r>
              <a:rPr lang="en-US" sz="1700" b="1" dirty="0" err="1">
                <a:solidFill>
                  <a:srgbClr val="CC0000"/>
                </a:solidFill>
                <a:latin typeface="Times New Roman" pitchFamily="18" charset="0"/>
                <a:cs typeface="Times New Roman" pitchFamily="18" charset="0"/>
              </a:rPr>
              <a:t>Vấn</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đề</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bảo</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vệ</a:t>
            </a:r>
            <a:r>
              <a:rPr lang="en-US" sz="1700" b="1" dirty="0">
                <a:solidFill>
                  <a:srgbClr val="CC0000"/>
                </a:solidFill>
                <a:latin typeface="Times New Roman" pitchFamily="18" charset="0"/>
                <a:cs typeface="Times New Roman" pitchFamily="18" charset="0"/>
              </a:rPr>
              <a:t> </a:t>
            </a:r>
            <a:r>
              <a:rPr lang="vi-VN" sz="1700" b="1" dirty="0">
                <a:solidFill>
                  <a:srgbClr val="CC0000"/>
                </a:solidFill>
                <a:latin typeface="Times New Roman" pitchFamily="18" charset="0"/>
                <a:cs typeface="Times New Roman" pitchFamily="18" charset="0"/>
              </a:rPr>
              <a:t>môi 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8288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n</a:t>
            </a:r>
            <a:r>
              <a:rPr lang="vi-VN" sz="1900" i="1" dirty="0">
                <a:solidFill>
                  <a:srgbClr val="FF0000"/>
                </a:solidFill>
                <a:latin typeface="Cambria" panose="02040503050406030204" pitchFamily="18" charset="0"/>
                <a:ea typeface="Cambria" panose="02040503050406030204" pitchFamily="18" charset="0"/>
              </a:rPr>
              <a:t>êu các biện pháp bảo vệ môi trường biển đảo nước ta.</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MÔI TRƯỜNG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52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853829" y="3378440"/>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6705600" y="6248401"/>
            <a:ext cx="3886201" cy="338554"/>
          </a:xfrm>
          <a:prstGeom prst="rect">
            <a:avLst/>
          </a:prstGeom>
          <a:noFill/>
        </p:spPr>
        <p:txBody>
          <a:bodyPr wrap="square" rtlCol="0">
            <a:spAutoFit/>
          </a:bodyPr>
          <a:lstStyle/>
          <a:p>
            <a:pPr algn="ctr"/>
            <a:r>
              <a:rPr lang="en-US" sz="1600" dirty="0" err="1">
                <a:latin typeface="Cambria" pitchFamily="18" charset="0"/>
                <a:ea typeface="Cambria" pitchFamily="18" charset="0"/>
              </a:rPr>
              <a:t>Tuyên</a:t>
            </a:r>
            <a:r>
              <a:rPr lang="en-US" sz="1600" dirty="0">
                <a:latin typeface="Cambria" pitchFamily="18" charset="0"/>
                <a:ea typeface="Cambria" pitchFamily="18" charset="0"/>
              </a:rPr>
              <a:t> </a:t>
            </a:r>
            <a:r>
              <a:rPr lang="en-US" sz="1600" dirty="0" err="1">
                <a:latin typeface="Cambria" pitchFamily="18" charset="0"/>
                <a:ea typeface="Cambria" pitchFamily="18" charset="0"/>
              </a:rPr>
              <a:t>truyền</a:t>
            </a:r>
            <a:r>
              <a:rPr lang="en-US" sz="1600" dirty="0">
                <a:latin typeface="Cambria" pitchFamily="18" charset="0"/>
                <a:ea typeface="Cambria" pitchFamily="18" charset="0"/>
              </a:rPr>
              <a:t> </a:t>
            </a:r>
            <a:r>
              <a:rPr lang="en-US" sz="1600" dirty="0" err="1">
                <a:latin typeface="Cambria" pitchFamily="18" charset="0"/>
                <a:ea typeface="Cambria" pitchFamily="18" charset="0"/>
              </a:rPr>
              <a:t>bảo</a:t>
            </a:r>
            <a:r>
              <a:rPr lang="en-US" sz="1600" dirty="0">
                <a:latin typeface="Cambria" pitchFamily="18" charset="0"/>
                <a:ea typeface="Cambria" pitchFamily="18" charset="0"/>
              </a:rPr>
              <a:t> </a:t>
            </a:r>
            <a:r>
              <a:rPr lang="en-US" sz="1600" dirty="0" err="1">
                <a:latin typeface="Cambria" pitchFamily="18" charset="0"/>
                <a:ea typeface="Cambria" pitchFamily="18" charset="0"/>
              </a:rPr>
              <a:t>vệ</a:t>
            </a:r>
            <a:r>
              <a:rPr lang="en-US" sz="1600" dirty="0">
                <a:latin typeface="Cambria" pitchFamily="18" charset="0"/>
                <a:ea typeface="Cambria" pitchFamily="18" charset="0"/>
              </a:rPr>
              <a:t> </a:t>
            </a:r>
            <a:r>
              <a:rPr lang="en-US" sz="1600" dirty="0" err="1">
                <a:latin typeface="Cambria" pitchFamily="18" charset="0"/>
                <a:ea typeface="Cambria" pitchFamily="18" charset="0"/>
              </a:rPr>
              <a:t>môi</a:t>
            </a:r>
            <a:r>
              <a:rPr lang="en-US" sz="1600" dirty="0">
                <a:latin typeface="Cambria" pitchFamily="18" charset="0"/>
                <a:ea typeface="Cambria" pitchFamily="18" charset="0"/>
              </a:rPr>
              <a:t> </a:t>
            </a:r>
            <a:r>
              <a:rPr lang="en-US" sz="1600" dirty="0" err="1">
                <a:latin typeface="Cambria" pitchFamily="18" charset="0"/>
                <a:ea typeface="Cambria" pitchFamily="18" charset="0"/>
              </a:rPr>
              <a:t>trường</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306938481"/>
              </p:ext>
            </p:extLst>
          </p:nvPr>
        </p:nvGraphicFramePr>
        <p:xfrm>
          <a:off x="2133600" y="2844464"/>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64767" y="4038601"/>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64767" y="1295400"/>
            <a:ext cx="3498433" cy="24843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1976587" y="1295400"/>
            <a:ext cx="4729013" cy="353943"/>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1700" b="1" dirty="0">
                <a:solidFill>
                  <a:srgbClr val="CC0000"/>
                </a:solidFill>
                <a:latin typeface="Times New Roman" pitchFamily="18" charset="0"/>
                <a:cs typeface="Times New Roman" pitchFamily="18" charset="0"/>
              </a:rPr>
              <a:t>b. </a:t>
            </a:r>
            <a:r>
              <a:rPr lang="en-US" sz="1700" b="1" dirty="0" err="1">
                <a:solidFill>
                  <a:srgbClr val="CC0000"/>
                </a:solidFill>
                <a:latin typeface="Times New Roman" pitchFamily="18" charset="0"/>
                <a:cs typeface="Times New Roman" pitchFamily="18" charset="0"/>
              </a:rPr>
              <a:t>Vấn</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đề</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bảo</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vệ</a:t>
            </a:r>
            <a:r>
              <a:rPr lang="en-US" sz="1700" b="1" dirty="0">
                <a:solidFill>
                  <a:srgbClr val="CC0000"/>
                </a:solidFill>
                <a:latin typeface="Times New Roman" pitchFamily="18" charset="0"/>
                <a:cs typeface="Times New Roman" pitchFamily="18" charset="0"/>
              </a:rPr>
              <a:t> </a:t>
            </a:r>
            <a:r>
              <a:rPr lang="vi-VN" sz="1700" b="1" dirty="0">
                <a:solidFill>
                  <a:srgbClr val="CC0000"/>
                </a:solidFill>
                <a:latin typeface="Times New Roman" pitchFamily="18" charset="0"/>
                <a:cs typeface="Times New Roman" pitchFamily="18" charset="0"/>
              </a:rPr>
              <a:t>môi 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46117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6"/>
                                        </p:tgtEl>
                                        <p:attrNameLst>
                                          <p:attrName>style.visibility</p:attrName>
                                        </p:attrNameLst>
                                      </p:cBhvr>
                                      <p:to>
                                        <p:strVal val="visible"/>
                                      </p:to>
                                    </p:set>
                                    <p:animEffect transition="in" filter="randombar(horizontal)">
                                      <p:cBhvr>
                                        <p:cTn id="18" dur="500"/>
                                        <p:tgtEl>
                                          <p:spTgt spid="1126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4" grpId="0"/>
      <p:bldGraphic spid="3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288" y="1143001"/>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42244" y="189185"/>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828801"/>
            <a:ext cx="3657601" cy="87716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cho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biết</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là học sinh thì cần phải làm gì để bảo vệ môi trường biển đảo?</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MÔI TRƯỜNG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52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853829" y="3378440"/>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6957373"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Dọn</a:t>
            </a:r>
            <a:r>
              <a:rPr lang="en-US" dirty="0">
                <a:latin typeface="Cambria" pitchFamily="18" charset="0"/>
                <a:ea typeface="Cambria" pitchFamily="18" charset="0"/>
              </a:rPr>
              <a:t> </a:t>
            </a:r>
            <a:r>
              <a:rPr lang="en-US" dirty="0" err="1">
                <a:latin typeface="Cambria" pitchFamily="18" charset="0"/>
                <a:ea typeface="Cambria" pitchFamily="18" charset="0"/>
              </a:rPr>
              <a:t>vệ</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bãi</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6686484" y="6248400"/>
            <a:ext cx="3886201" cy="338554"/>
          </a:xfrm>
          <a:prstGeom prst="rect">
            <a:avLst/>
          </a:prstGeom>
          <a:noFill/>
        </p:spPr>
        <p:txBody>
          <a:bodyPr wrap="square" rtlCol="0">
            <a:spAutoFit/>
          </a:bodyPr>
          <a:lstStyle/>
          <a:p>
            <a:pPr algn="ctr"/>
            <a:r>
              <a:rPr lang="en-US" sz="1600" dirty="0" err="1">
                <a:latin typeface="Cambria" pitchFamily="18" charset="0"/>
                <a:ea typeface="Cambria" pitchFamily="18" charset="0"/>
              </a:rPr>
              <a:t>Rèn</a:t>
            </a:r>
            <a:r>
              <a:rPr lang="en-US" sz="1600" dirty="0">
                <a:latin typeface="Cambria" pitchFamily="18" charset="0"/>
                <a:ea typeface="Cambria" pitchFamily="18" charset="0"/>
              </a:rPr>
              <a:t> </a:t>
            </a:r>
            <a:r>
              <a:rPr lang="en-US" sz="1600" dirty="0" err="1">
                <a:latin typeface="Cambria" pitchFamily="18" charset="0"/>
                <a:ea typeface="Cambria" pitchFamily="18" charset="0"/>
              </a:rPr>
              <a:t>kĩ</a:t>
            </a:r>
            <a:r>
              <a:rPr lang="en-US" sz="1600" dirty="0">
                <a:latin typeface="Cambria" pitchFamily="18" charset="0"/>
                <a:ea typeface="Cambria" pitchFamily="18" charset="0"/>
              </a:rPr>
              <a:t> </a:t>
            </a:r>
            <a:r>
              <a:rPr lang="en-US" sz="1600" dirty="0" err="1">
                <a:latin typeface="Cambria" pitchFamily="18" charset="0"/>
                <a:ea typeface="Cambria" pitchFamily="18" charset="0"/>
              </a:rPr>
              <a:t>năng</a:t>
            </a:r>
            <a:r>
              <a:rPr lang="en-US" sz="1600" dirty="0">
                <a:latin typeface="Cambria" pitchFamily="18" charset="0"/>
                <a:ea typeface="Cambria" pitchFamily="18" charset="0"/>
              </a:rPr>
              <a:t> </a:t>
            </a:r>
            <a:r>
              <a:rPr lang="en-US" sz="1600" dirty="0" err="1">
                <a:latin typeface="Cambria" pitchFamily="18" charset="0"/>
                <a:ea typeface="Cambria" pitchFamily="18" charset="0"/>
              </a:rPr>
              <a:t>thích</a:t>
            </a:r>
            <a:r>
              <a:rPr lang="en-US" sz="1600" dirty="0">
                <a:latin typeface="Cambria" pitchFamily="18" charset="0"/>
                <a:ea typeface="Cambria" pitchFamily="18" charset="0"/>
              </a:rPr>
              <a:t> </a:t>
            </a:r>
            <a:r>
              <a:rPr lang="en-US" sz="1600" dirty="0" err="1">
                <a:latin typeface="Cambria" pitchFamily="18" charset="0"/>
                <a:ea typeface="Cambria" pitchFamily="18" charset="0"/>
              </a:rPr>
              <a:t>ứng</a:t>
            </a:r>
            <a:r>
              <a:rPr lang="en-US" sz="1600" dirty="0">
                <a:latin typeface="Cambria" pitchFamily="18" charset="0"/>
                <a:ea typeface="Cambria" pitchFamily="18" charset="0"/>
              </a:rPr>
              <a:t> </a:t>
            </a:r>
            <a:r>
              <a:rPr lang="en-US" sz="1600" dirty="0" err="1">
                <a:latin typeface="Cambria" pitchFamily="18" charset="0"/>
                <a:ea typeface="Cambria" pitchFamily="18" charset="0"/>
              </a:rPr>
              <a:t>với</a:t>
            </a:r>
            <a:r>
              <a:rPr lang="en-US" sz="1600" dirty="0">
                <a:latin typeface="Cambria" pitchFamily="18" charset="0"/>
                <a:ea typeface="Cambria" pitchFamily="18" charset="0"/>
              </a:rPr>
              <a:t> </a:t>
            </a:r>
            <a:r>
              <a:rPr lang="en-US" sz="1600" dirty="0" err="1">
                <a:latin typeface="Cambria" pitchFamily="18" charset="0"/>
                <a:ea typeface="Cambria" pitchFamily="18" charset="0"/>
              </a:rPr>
              <a:t>thiên</a:t>
            </a:r>
            <a:r>
              <a:rPr lang="en-US" sz="1600" dirty="0">
                <a:latin typeface="Cambria" pitchFamily="18" charset="0"/>
                <a:ea typeface="Cambria" pitchFamily="18" charset="0"/>
              </a:rPr>
              <a:t> tai</a:t>
            </a:r>
          </a:p>
        </p:txBody>
      </p:sp>
      <p:graphicFrame>
        <p:nvGraphicFramePr>
          <p:cNvPr id="36" name="Diagram 35"/>
          <p:cNvGraphicFramePr/>
          <p:nvPr>
            <p:extLst>
              <p:ext uri="{D42A27DB-BD31-4B8C-83A1-F6EECF244321}">
                <p14:modId xmlns:p14="http://schemas.microsoft.com/office/powerpoint/2010/main" val="3646917323"/>
              </p:ext>
            </p:extLst>
          </p:nvPr>
        </p:nvGraphicFramePr>
        <p:xfrm>
          <a:off x="2133600" y="2844464"/>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95969" y="12954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95969" y="3978262"/>
            <a:ext cx="3467230" cy="22701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1976587" y="1295400"/>
            <a:ext cx="4729013" cy="353943"/>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1700" b="1" dirty="0">
                <a:solidFill>
                  <a:srgbClr val="CC0000"/>
                </a:solidFill>
                <a:latin typeface="Times New Roman" pitchFamily="18" charset="0"/>
                <a:cs typeface="Times New Roman" pitchFamily="18" charset="0"/>
              </a:rPr>
              <a:t>b. </a:t>
            </a:r>
            <a:r>
              <a:rPr lang="en-US" sz="1700" b="1" dirty="0" err="1">
                <a:solidFill>
                  <a:srgbClr val="CC0000"/>
                </a:solidFill>
                <a:latin typeface="Times New Roman" pitchFamily="18" charset="0"/>
                <a:cs typeface="Times New Roman" pitchFamily="18" charset="0"/>
              </a:rPr>
              <a:t>Vấn</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đề</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bảo</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vệ</a:t>
            </a:r>
            <a:r>
              <a:rPr lang="en-US" sz="1700" b="1" dirty="0">
                <a:solidFill>
                  <a:srgbClr val="CC0000"/>
                </a:solidFill>
                <a:latin typeface="Times New Roman" pitchFamily="18" charset="0"/>
                <a:cs typeface="Times New Roman" pitchFamily="18" charset="0"/>
              </a:rPr>
              <a:t> </a:t>
            </a:r>
            <a:r>
              <a:rPr lang="vi-VN" sz="1700" b="1" dirty="0">
                <a:solidFill>
                  <a:srgbClr val="CC0000"/>
                </a:solidFill>
                <a:latin typeface="Times New Roman" pitchFamily="18" charset="0"/>
                <a:cs typeface="Times New Roman" pitchFamily="18" charset="0"/>
              </a:rPr>
              <a:t>môi 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20500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randombar(horizontal)">
                                      <p:cBhvr>
                                        <p:cTn id="12" dur="500"/>
                                        <p:tgtEl>
                                          <p:spTgt spid="1126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48835"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970491"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133602" y="2590801"/>
            <a:ext cx="6553198" cy="2277547"/>
          </a:xfrm>
          <a:prstGeom prst="rect">
            <a:avLst/>
          </a:prstGeom>
        </p:spPr>
        <p:txBody>
          <a:bodyPr wrap="square">
            <a:spAutoFit/>
          </a:bodyPr>
          <a:lstStyle/>
          <a:p>
            <a:pPr algn="just">
              <a:spcBef>
                <a:spcPts val="600"/>
              </a:spcBef>
            </a:pPr>
            <a:r>
              <a:rPr lang="vi-VN" sz="2200" dirty="0">
                <a:latin typeface="Cambria" pitchFamily="18" charset="0"/>
                <a:ea typeface="Cambria" pitchFamily="18" charset="0"/>
              </a:rPr>
              <a:t>- Xây dựng cơ chế chính sách, luật bảo vệ môi trường biển đảo.</a:t>
            </a:r>
          </a:p>
          <a:p>
            <a:pPr algn="just">
              <a:spcBef>
                <a:spcPts val="600"/>
              </a:spcBef>
            </a:pPr>
            <a:r>
              <a:rPr lang="vi-VN" sz="2200" dirty="0">
                <a:latin typeface="Cambria" pitchFamily="18" charset="0"/>
                <a:ea typeface="Cambria" pitchFamily="18" charset="0"/>
              </a:rPr>
              <a:t>- Áp dụng các thành tựu khoa học công nghệ để kiểm soát và xử lí vấn đề môi trường biển đảo.</a:t>
            </a:r>
          </a:p>
          <a:p>
            <a:pPr algn="just">
              <a:spcBef>
                <a:spcPts val="600"/>
              </a:spcBef>
            </a:pPr>
            <a:r>
              <a:rPr lang="vi-VN" sz="2200" dirty="0">
                <a:latin typeface="Cambria" pitchFamily="18" charset="0"/>
                <a:ea typeface="Cambria" pitchFamily="18" charset="0"/>
              </a:rPr>
              <a:t>- Tuyên truyền, nâng cao nhận thức của người dân về bảo vệ và cải thiện môi trường biển đảo,...</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MÔI TRƯỜNG BIỂN ĐẢO VIỆT NAM</a:t>
            </a:r>
          </a:p>
        </p:txBody>
      </p:sp>
      <p:sp>
        <p:nvSpPr>
          <p:cNvPr id="22" name="Text Box 9"/>
          <p:cNvSpPr txBox="1">
            <a:spLocks noChangeArrowheads="1"/>
          </p:cNvSpPr>
          <p:nvPr/>
        </p:nvSpPr>
        <p:spPr bwMode="auto">
          <a:xfrm>
            <a:off x="1976586" y="1295399"/>
            <a:ext cx="5535840" cy="400110"/>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000" b="1" dirty="0">
                <a:solidFill>
                  <a:srgbClr val="CC0000"/>
                </a:solidFill>
                <a:latin typeface="Times New Roman" pitchFamily="18" charset="0"/>
                <a:cs typeface="Times New Roman" pitchFamily="18" charset="0"/>
              </a:rPr>
              <a:t>b. </a:t>
            </a:r>
            <a:r>
              <a:rPr lang="en-US" sz="2000" b="1" dirty="0" err="1">
                <a:solidFill>
                  <a:srgbClr val="CC0000"/>
                </a:solidFill>
                <a:latin typeface="Times New Roman" pitchFamily="18" charset="0"/>
                <a:cs typeface="Times New Roman" pitchFamily="18" charset="0"/>
              </a:rPr>
              <a:t>Vấn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đề</a:t>
            </a:r>
            <a:r>
              <a:rPr lang="en-US" sz="2000" b="1" dirty="0">
                <a:solidFill>
                  <a:srgbClr val="CC0000"/>
                </a:solidFill>
                <a:latin typeface="Times New Roman" pitchFamily="18" charset="0"/>
                <a:cs typeface="Times New Roman" pitchFamily="18" charset="0"/>
              </a:rPr>
              <a:t> b</a:t>
            </a:r>
            <a:r>
              <a:rPr lang="vi-VN" sz="2000" b="1" dirty="0">
                <a:solidFill>
                  <a:srgbClr val="CC0000"/>
                </a:solidFill>
                <a:latin typeface="Times New Roman" pitchFamily="18" charset="0"/>
                <a:cs typeface="Times New Roman" pitchFamily="18" charset="0"/>
              </a:rPr>
              <a:t>ảo vệ môi trường biển đảo Việt Nam</a:t>
            </a:r>
            <a:endParaRPr lang="en-US"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89324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
        <p:nvSpPr>
          <p:cNvPr id="22" name="Rectangle 21"/>
          <p:cNvSpPr/>
          <p:nvPr/>
        </p:nvSpPr>
        <p:spPr>
          <a:xfrm>
            <a:off x="1828801" y="1588664"/>
            <a:ext cx="8494135" cy="4659737"/>
          </a:xfrm>
          <a:prstGeom prst="rect">
            <a:avLst/>
          </a:prstGeom>
          <a:solidFill>
            <a:srgbClr val="BCFCD4"/>
          </a:solidFill>
          <a:ln>
            <a:solidFill>
              <a:srgbClr val="00B050"/>
            </a:solidFill>
          </a:ln>
        </p:spPr>
        <p:txBody>
          <a:bodyPr wrap="square">
            <a:spAutoFit/>
          </a:bodyPr>
          <a:lstStyle/>
          <a:p>
            <a:pPr algn="ctr"/>
            <a:r>
              <a:rPr lang="en-US" sz="2120" b="1" dirty="0">
                <a:solidFill>
                  <a:srgbClr val="00B050"/>
                </a:solidFill>
                <a:latin typeface="Cambria" panose="02040503050406030204" pitchFamily="18" charset="0"/>
                <a:ea typeface="Cambria" panose="02040503050406030204" pitchFamily="18" charset="0"/>
              </a:rPr>
              <a:t>HOẠT ĐỘNG NHÓM</a:t>
            </a:r>
          </a:p>
          <a:p>
            <a:pPr algn="ctr"/>
            <a:r>
              <a:rPr lang="en-US" sz="2120" b="1" dirty="0" err="1">
                <a:solidFill>
                  <a:srgbClr val="00B050"/>
                </a:solidFill>
                <a:latin typeface="Cambria" panose="02040503050406030204" pitchFamily="18" charset="0"/>
                <a:ea typeface="Cambria" panose="02040503050406030204" pitchFamily="18" charset="0"/>
              </a:rPr>
              <a:t>Thời</a:t>
            </a:r>
            <a:r>
              <a:rPr lang="en-US" sz="2120" b="1" dirty="0">
                <a:solidFill>
                  <a:srgbClr val="00B050"/>
                </a:solidFill>
                <a:latin typeface="Cambria" panose="02040503050406030204" pitchFamily="18" charset="0"/>
                <a:ea typeface="Cambria" panose="02040503050406030204" pitchFamily="18" charset="0"/>
              </a:rPr>
              <a:t> </a:t>
            </a:r>
            <a:r>
              <a:rPr lang="en-US" sz="2120" b="1" dirty="0" err="1">
                <a:solidFill>
                  <a:srgbClr val="00B050"/>
                </a:solidFill>
                <a:latin typeface="Cambria" panose="02040503050406030204" pitchFamily="18" charset="0"/>
                <a:ea typeface="Cambria" panose="02040503050406030204" pitchFamily="18" charset="0"/>
              </a:rPr>
              <a:t>gian</a:t>
            </a:r>
            <a:r>
              <a:rPr lang="en-US" sz="2120" b="1" dirty="0">
                <a:solidFill>
                  <a:srgbClr val="00B050"/>
                </a:solidFill>
                <a:latin typeface="Cambria" panose="02040503050406030204" pitchFamily="18" charset="0"/>
                <a:ea typeface="Cambria" panose="02040503050406030204" pitchFamily="18" charset="0"/>
              </a:rPr>
              <a:t>: 10 </a:t>
            </a:r>
            <a:r>
              <a:rPr lang="en-US" sz="2120" b="1" dirty="0" err="1">
                <a:solidFill>
                  <a:srgbClr val="00B050"/>
                </a:solidFill>
                <a:latin typeface="Cambria" panose="02040503050406030204" pitchFamily="18" charset="0"/>
                <a:ea typeface="Cambria" panose="02040503050406030204" pitchFamily="18" charset="0"/>
              </a:rPr>
              <a:t>phút</a:t>
            </a:r>
            <a:endParaRPr lang="en-US" sz="2120" b="1" dirty="0">
              <a:solidFill>
                <a:srgbClr val="00B050"/>
              </a:solidFill>
              <a:latin typeface="Cambria" panose="02040503050406030204" pitchFamily="18" charset="0"/>
              <a:ea typeface="Cambria" panose="02040503050406030204" pitchFamily="18" charset="0"/>
            </a:endParaRPr>
          </a:p>
          <a:p>
            <a:pPr algn="ctr"/>
            <a:r>
              <a:rPr lang="en-US" sz="2120" b="1" dirty="0">
                <a:solidFill>
                  <a:srgbClr val="FF0000"/>
                </a:solidFill>
                <a:latin typeface="Cambria" panose="02040503050406030204" pitchFamily="18" charset="0"/>
                <a:ea typeface="Cambria" panose="02040503050406030204" pitchFamily="18" charset="0"/>
              </a:rPr>
              <a:t>NHIỆM VỤ</a:t>
            </a:r>
          </a:p>
          <a:p>
            <a:pPr algn="just"/>
            <a:r>
              <a:rPr lang="en-US" sz="2120" b="1" dirty="0">
                <a:solidFill>
                  <a:srgbClr val="00B050"/>
                </a:solidFill>
                <a:latin typeface="Cambria" panose="02040503050406030204" pitchFamily="18" charset="0"/>
                <a:ea typeface="Cambria" panose="02040503050406030204" pitchFamily="18" charset="0"/>
              </a:rPr>
              <a:t>* NHÓM 1, 2, 3, 4: </a:t>
            </a:r>
            <a:r>
              <a:rPr lang="en-US" sz="2120" i="1" dirty="0" err="1">
                <a:solidFill>
                  <a:srgbClr val="FF0000"/>
                </a:solidFill>
                <a:latin typeface="Cambria" panose="02040503050406030204" pitchFamily="18" charset="0"/>
                <a:ea typeface="Cambria" panose="02040503050406030204" pitchFamily="18" charset="0"/>
              </a:rPr>
              <a:t>Quan</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sát</a:t>
            </a:r>
            <a:r>
              <a:rPr lang="en-US" sz="2120" i="1" dirty="0">
                <a:solidFill>
                  <a:srgbClr val="FF0000"/>
                </a:solidFill>
                <a:latin typeface="Cambria" panose="02040503050406030204" pitchFamily="18" charset="0"/>
                <a:ea typeface="Cambria" panose="02040503050406030204" pitchFamily="18" charset="0"/>
              </a:rPr>
              <a:t> video clip, </a:t>
            </a:r>
            <a:r>
              <a:rPr lang="en-US" sz="2120" i="1" dirty="0" err="1">
                <a:solidFill>
                  <a:srgbClr val="FF0000"/>
                </a:solidFill>
                <a:latin typeface="Cambria" panose="02040503050406030204" pitchFamily="18" charset="0"/>
                <a:ea typeface="Cambria" panose="02040503050406030204" pitchFamily="18" charset="0"/>
              </a:rPr>
              <a:t>các</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hình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ảnh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và</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kênh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chữ</a:t>
            </a:r>
            <a:r>
              <a:rPr lang="en-US" sz="2120" i="1" dirty="0">
                <a:solidFill>
                  <a:srgbClr val="FF0000"/>
                </a:solidFill>
                <a:latin typeface="Cambria" panose="02040503050406030204" pitchFamily="18" charset="0"/>
                <a:ea typeface="Cambria" panose="02040503050406030204" pitchFamily="18" charset="0"/>
              </a:rPr>
              <a:t> SGK, </a:t>
            </a:r>
            <a:r>
              <a:rPr lang="en-US" sz="2120" i="1" dirty="0" err="1">
                <a:solidFill>
                  <a:srgbClr val="FF0000"/>
                </a:solidFill>
                <a:latin typeface="Cambria" panose="02040503050406030204" pitchFamily="18" charset="0"/>
                <a:ea typeface="Cambria" panose="02040503050406030204" pitchFamily="18" charset="0"/>
              </a:rPr>
              <a:t>hãy</a:t>
            </a:r>
            <a:r>
              <a:rPr lang="en-US" sz="2120" i="1" dirty="0">
                <a:solidFill>
                  <a:srgbClr val="FF0000"/>
                </a:solidFill>
                <a:latin typeface="Cambria" panose="02040503050406030204" pitchFamily="18" charset="0"/>
                <a:ea typeface="Cambria" panose="02040503050406030204" pitchFamily="18" charset="0"/>
              </a:rPr>
              <a:t>:</a:t>
            </a:r>
          </a:p>
          <a:p>
            <a:pPr algn="just"/>
            <a:r>
              <a:rPr lang="en-US" sz="2120" i="1" dirty="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Nêu đặc điểm tài nguyên sinh vật biển nước ta.</a:t>
            </a:r>
            <a:endParaRPr lang="en-US" sz="2120" i="1" dirty="0">
              <a:solidFill>
                <a:srgbClr val="FF0000"/>
              </a:solidFill>
              <a:latin typeface="Cambria" panose="02040503050406030204" pitchFamily="18" charset="0"/>
              <a:ea typeface="Cambria" panose="02040503050406030204" pitchFamily="18" charset="0"/>
            </a:endParaRPr>
          </a:p>
          <a:p>
            <a:pPr algn="just"/>
            <a:r>
              <a:rPr lang="en-US" sz="2120" i="1" dirty="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Vì sao tài nguyên sinh vật biển nước ta phong phú đa dạng?</a:t>
            </a:r>
            <a:endParaRPr lang="en-US" sz="2120" i="1" dirty="0">
              <a:solidFill>
                <a:srgbClr val="FF0000"/>
              </a:solidFill>
              <a:latin typeface="Cambria" panose="02040503050406030204" pitchFamily="18" charset="0"/>
              <a:ea typeface="Cambria" panose="02040503050406030204" pitchFamily="18" charset="0"/>
            </a:endParaRPr>
          </a:p>
          <a:p>
            <a:pPr algn="just"/>
            <a:r>
              <a:rPr lang="en-US" sz="2120" i="1" dirty="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Kể tên các bãi biển đẹp gắn với tên tỉnh ở nước ta.</a:t>
            </a:r>
            <a:endParaRPr lang="en-US" sz="2120" i="1" dirty="0">
              <a:solidFill>
                <a:srgbClr val="FF0000"/>
              </a:solidFill>
              <a:latin typeface="Cambria" panose="02040503050406030204" pitchFamily="18" charset="0"/>
              <a:ea typeface="Cambria" panose="02040503050406030204" pitchFamily="18" charset="0"/>
            </a:endParaRPr>
          </a:p>
          <a:p>
            <a:pPr algn="just"/>
            <a:r>
              <a:rPr lang="en-US" sz="2120" i="1" dirty="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Chứng minh các đảo và quần đảo nước ta có giá trị du lịch rất lớn.</a:t>
            </a:r>
            <a:endParaRPr lang="en-US" sz="2120" i="1" dirty="0">
              <a:solidFill>
                <a:srgbClr val="FF0000"/>
              </a:solidFill>
              <a:latin typeface="Cambria" panose="02040503050406030204" pitchFamily="18" charset="0"/>
              <a:ea typeface="Cambria" panose="02040503050406030204" pitchFamily="18" charset="0"/>
            </a:endParaRPr>
          </a:p>
          <a:p>
            <a:pPr algn="just"/>
            <a:r>
              <a:rPr lang="en-US" sz="2120" b="1" dirty="0">
                <a:solidFill>
                  <a:srgbClr val="00B050"/>
                </a:solidFill>
                <a:latin typeface="Cambria" panose="02040503050406030204" pitchFamily="18" charset="0"/>
                <a:ea typeface="Cambria" panose="02040503050406030204" pitchFamily="18" charset="0"/>
              </a:rPr>
              <a:t>* NHÓM 5, 6, 7, 8: </a:t>
            </a:r>
            <a:r>
              <a:rPr lang="en-US" sz="2120" i="1" dirty="0" err="1">
                <a:solidFill>
                  <a:srgbClr val="FF0000"/>
                </a:solidFill>
                <a:latin typeface="Cambria" panose="02040503050406030204" pitchFamily="18" charset="0"/>
                <a:ea typeface="Cambria" panose="02040503050406030204" pitchFamily="18" charset="0"/>
              </a:rPr>
              <a:t>Quan</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sát</a:t>
            </a:r>
            <a:r>
              <a:rPr lang="en-US" sz="2120" i="1" dirty="0">
                <a:solidFill>
                  <a:srgbClr val="FF0000"/>
                </a:solidFill>
                <a:latin typeface="Cambria" panose="02040503050406030204" pitchFamily="18" charset="0"/>
                <a:ea typeface="Cambria" panose="02040503050406030204" pitchFamily="18" charset="0"/>
              </a:rPr>
              <a:t> video clip, </a:t>
            </a:r>
            <a:r>
              <a:rPr lang="en-US" sz="2120" i="1" dirty="0" err="1">
                <a:solidFill>
                  <a:srgbClr val="FF0000"/>
                </a:solidFill>
                <a:latin typeface="Cambria" panose="02040503050406030204" pitchFamily="18" charset="0"/>
                <a:ea typeface="Cambria" panose="02040503050406030204" pitchFamily="18" charset="0"/>
              </a:rPr>
              <a:t>các</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hình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ảnh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và</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kênh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chữ</a:t>
            </a:r>
            <a:r>
              <a:rPr lang="en-US" sz="2120" i="1" dirty="0">
                <a:solidFill>
                  <a:srgbClr val="FF0000"/>
                </a:solidFill>
                <a:latin typeface="Cambria" panose="02040503050406030204" pitchFamily="18" charset="0"/>
                <a:ea typeface="Cambria" panose="02040503050406030204" pitchFamily="18" charset="0"/>
              </a:rPr>
              <a:t> SGK, </a:t>
            </a:r>
            <a:r>
              <a:rPr lang="en-US" sz="2120" i="1" dirty="0" err="1">
                <a:solidFill>
                  <a:srgbClr val="FF0000"/>
                </a:solidFill>
                <a:latin typeface="Cambria" panose="02040503050406030204" pitchFamily="18" charset="0"/>
                <a:ea typeface="Cambria" panose="02040503050406030204" pitchFamily="18" charset="0"/>
              </a:rPr>
              <a:t>hãy</a:t>
            </a:r>
            <a:r>
              <a:rPr lang="en-US" sz="2120" i="1" dirty="0">
                <a:solidFill>
                  <a:srgbClr val="FF0000"/>
                </a:solidFill>
                <a:latin typeface="Cambria" panose="02040503050406030204" pitchFamily="18" charset="0"/>
                <a:ea typeface="Cambria" panose="02040503050406030204" pitchFamily="18" charset="0"/>
              </a:rPr>
              <a:t>:</a:t>
            </a:r>
          </a:p>
          <a:p>
            <a:pPr algn="just"/>
            <a:r>
              <a:rPr lang="en-US" sz="2120" i="1" dirty="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Nước ta có bao nhiêu bãi biển đẹp. Xác định các bãi biển đẹp của nước ta.</a:t>
            </a:r>
            <a:endParaRPr lang="en-US" sz="2120" i="1" dirty="0">
              <a:solidFill>
                <a:srgbClr val="FF0000"/>
              </a:solidFill>
              <a:latin typeface="Cambria" panose="02040503050406030204" pitchFamily="18" charset="0"/>
              <a:ea typeface="Cambria" panose="02040503050406030204" pitchFamily="18" charset="0"/>
            </a:endParaRPr>
          </a:p>
          <a:p>
            <a:pPr algn="just"/>
            <a:r>
              <a:rPr lang="en-US" sz="2120" i="1" dirty="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Chứng minh các đảo và quần đảo nước ta có giá trị du lịch rất lớn.</a:t>
            </a:r>
            <a:endParaRPr lang="en-US" sz="2120" i="1" dirty="0">
              <a:solidFill>
                <a:srgbClr val="FF0000"/>
              </a:solidFill>
              <a:latin typeface="Cambria" panose="02040503050406030204" pitchFamily="18" charset="0"/>
              <a:ea typeface="Cambria" panose="02040503050406030204" pitchFamily="18" charset="0"/>
            </a:endParaRPr>
          </a:p>
          <a:p>
            <a:pPr algn="just"/>
            <a:r>
              <a:rPr lang="en-US" sz="2120" i="1" dirty="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Vì sao các tỉnh ven biển Nam Trung Bộ và Nam Bộ lại phát triển mạnh nghề làm muối?</a:t>
            </a:r>
            <a:endParaRPr lang="en-US" sz="2120" i="1" dirty="0">
              <a:solidFill>
                <a:srgbClr val="FF0000"/>
              </a:solidFill>
              <a:latin typeface="Cambria" panose="02040503050406030204" pitchFamily="18" charset="0"/>
              <a:ea typeface="Cambria" panose="02040503050406030204" pitchFamily="18" charset="0"/>
            </a:endParaRPr>
          </a:p>
          <a:p>
            <a:pPr algn="just"/>
            <a:r>
              <a:rPr lang="en-US" sz="2120" i="1" dirty="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Nước ta có điều kiện thuận lợi gì để phát triển giao thông vận tải biển?</a:t>
            </a:r>
            <a:endParaRPr lang="en-US" sz="212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5137" y="1752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ĐỊA VIỆT NAM</a:t>
            </a:r>
          </a:p>
        </p:txBody>
      </p:sp>
      <p:sp>
        <p:nvSpPr>
          <p:cNvPr id="20" name="TextBox 19"/>
          <p:cNvSpPr txBox="1"/>
          <p:nvPr/>
        </p:nvSpPr>
        <p:spPr>
          <a:xfrm>
            <a:off x="2478112" y="6248400"/>
            <a:ext cx="3160688" cy="369332"/>
          </a:xfrm>
          <a:prstGeom prst="rect">
            <a:avLst/>
          </a:prstGeom>
          <a:noFill/>
        </p:spPr>
        <p:txBody>
          <a:bodyPr wrap="square" rtlCol="0">
            <a:spAutoFit/>
          </a:bodyPr>
          <a:lstStyle/>
          <a:p>
            <a:r>
              <a:rPr lang="en-US" dirty="0">
                <a:latin typeface="Cambria" pitchFamily="18" charset="0"/>
                <a:ea typeface="Cambria" pitchFamily="18" charset="0"/>
              </a:rPr>
              <a:t>Du </a:t>
            </a:r>
            <a:r>
              <a:rPr lang="en-US" dirty="0" err="1">
                <a:latin typeface="Cambria" pitchFamily="18" charset="0"/>
                <a:ea typeface="Cambria" pitchFamily="18" charset="0"/>
              </a:rPr>
              <a:t>lịch</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ở </a:t>
            </a:r>
            <a:r>
              <a:rPr lang="en-US" dirty="0" err="1">
                <a:latin typeface="Cambria" pitchFamily="18" charset="0"/>
                <a:ea typeface="Cambria" pitchFamily="18" charset="0"/>
              </a:rPr>
              <a:t>vịnh</a:t>
            </a:r>
            <a:r>
              <a:rPr lang="en-US" dirty="0">
                <a:latin typeface="Cambria" pitchFamily="18" charset="0"/>
                <a:ea typeface="Cambria" pitchFamily="18" charset="0"/>
              </a:rPr>
              <a:t> </a:t>
            </a:r>
            <a:r>
              <a:rPr lang="en-US" dirty="0" err="1">
                <a:latin typeface="Cambria" pitchFamily="18" charset="0"/>
                <a:ea typeface="Cambria" pitchFamily="18" charset="0"/>
              </a:rPr>
              <a:t>Hạ</a:t>
            </a:r>
            <a:r>
              <a:rPr lang="en-US" dirty="0">
                <a:latin typeface="Cambria" pitchFamily="18" charset="0"/>
                <a:ea typeface="Cambria" pitchFamily="18" charset="0"/>
              </a:rPr>
              <a:t> Long</a:t>
            </a: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Vịnh</a:t>
            </a:r>
            <a:r>
              <a:rPr lang="en-US" dirty="0">
                <a:latin typeface="Cambria" pitchFamily="18" charset="0"/>
                <a:ea typeface="Cambria" pitchFamily="18" charset="0"/>
              </a:rPr>
              <a:t> Cam </a:t>
            </a:r>
            <a:r>
              <a:rPr lang="en-US" dirty="0" err="1">
                <a:latin typeface="Cambria" pitchFamily="18" charset="0"/>
                <a:ea typeface="Cambria" pitchFamily="18" charset="0"/>
              </a:rPr>
              <a:t>Ranh</a:t>
            </a:r>
            <a:endParaRPr lang="en-US" dirty="0">
              <a:latin typeface="Cambria" pitchFamily="18" charset="0"/>
              <a:ea typeface="Cambria" pitchFamily="18" charset="0"/>
            </a:endParaRPr>
          </a:p>
        </p:txBody>
      </p:sp>
      <p:sp>
        <p:nvSpPr>
          <p:cNvPr id="23" name="TextBox 22"/>
          <p:cNvSpPr txBox="1"/>
          <p:nvPr/>
        </p:nvSpPr>
        <p:spPr>
          <a:xfrm>
            <a:off x="2514601"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vật</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ta</a:t>
            </a:r>
          </a:p>
        </p:txBody>
      </p:sp>
      <p:sp>
        <p:nvSpPr>
          <p:cNvPr id="24" name="TextBox 23"/>
          <p:cNvSpPr txBox="1"/>
          <p:nvPr/>
        </p:nvSpPr>
        <p:spPr>
          <a:xfrm>
            <a:off x="6248400" y="3581400"/>
            <a:ext cx="3886200" cy="369332"/>
          </a:xfrm>
          <a:prstGeom prst="rect">
            <a:avLst/>
          </a:prstGeom>
          <a:noFill/>
        </p:spPr>
        <p:txBody>
          <a:bodyPr wrap="square" rtlCol="0">
            <a:spAutoFit/>
          </a:bodyPr>
          <a:lstStyle/>
          <a:p>
            <a:r>
              <a:rPr lang="en-US" dirty="0" err="1">
                <a:latin typeface="Cambria" pitchFamily="18" charset="0"/>
                <a:ea typeface="Cambria" pitchFamily="18" charset="0"/>
              </a:rPr>
              <a:t>Sản</a:t>
            </a:r>
            <a:r>
              <a:rPr lang="en-US" dirty="0">
                <a:latin typeface="Cambria" pitchFamily="18" charset="0"/>
                <a:ea typeface="Cambria" pitchFamily="18" charset="0"/>
              </a:rPr>
              <a:t> </a:t>
            </a:r>
            <a:r>
              <a:rPr lang="en-US" dirty="0" err="1">
                <a:latin typeface="Cambria" pitchFamily="18" charset="0"/>
                <a:ea typeface="Cambria" pitchFamily="18" charset="0"/>
              </a:rPr>
              <a:t>xuất</a:t>
            </a:r>
            <a:r>
              <a:rPr lang="en-US" dirty="0">
                <a:latin typeface="Cambria" pitchFamily="18" charset="0"/>
                <a:ea typeface="Cambria" pitchFamily="18" charset="0"/>
              </a:rPr>
              <a:t> </a:t>
            </a:r>
            <a:r>
              <a:rPr lang="en-US" dirty="0" err="1">
                <a:latin typeface="Cambria" pitchFamily="18" charset="0"/>
                <a:ea typeface="Cambria" pitchFamily="18" charset="0"/>
              </a:rPr>
              <a:t>muối</a:t>
            </a:r>
            <a:r>
              <a:rPr lang="en-US" dirty="0">
                <a:latin typeface="Cambria" pitchFamily="18" charset="0"/>
                <a:ea typeface="Cambria" pitchFamily="18" charset="0"/>
              </a:rPr>
              <a:t> ở </a:t>
            </a:r>
            <a:r>
              <a:rPr lang="en-US" dirty="0" err="1">
                <a:latin typeface="Cambria" pitchFamily="18" charset="0"/>
                <a:ea typeface="Cambria" pitchFamily="18" charset="0"/>
              </a:rPr>
              <a:t>Cà</a:t>
            </a:r>
            <a:r>
              <a:rPr lang="en-US" dirty="0">
                <a:latin typeface="Cambria" pitchFamily="18" charset="0"/>
                <a:ea typeface="Cambria" pitchFamily="18" charset="0"/>
              </a:rPr>
              <a:t> </a:t>
            </a:r>
            <a:r>
              <a:rPr lang="en-US" dirty="0" err="1">
                <a:latin typeface="Cambria" pitchFamily="18" charset="0"/>
                <a:ea typeface="Cambria" pitchFamily="18" charset="0"/>
              </a:rPr>
              <a:t>Ná</a:t>
            </a:r>
            <a:r>
              <a:rPr lang="en-US" dirty="0">
                <a:latin typeface="Cambria" pitchFamily="18" charset="0"/>
                <a:ea typeface="Cambria" pitchFamily="18" charset="0"/>
              </a:rPr>
              <a:t> (</a:t>
            </a:r>
            <a:r>
              <a:rPr lang="en-US" dirty="0" err="1">
                <a:latin typeface="Cambria" pitchFamily="18" charset="0"/>
                <a:ea typeface="Cambria" pitchFamily="18" charset="0"/>
              </a:rPr>
              <a:t>Ninh</a:t>
            </a:r>
            <a:r>
              <a:rPr lang="en-US" dirty="0">
                <a:latin typeface="Cambria" pitchFamily="18" charset="0"/>
                <a:ea typeface="Cambria" pitchFamily="18" charset="0"/>
              </a:rPr>
              <a:t> </a:t>
            </a:r>
            <a:r>
              <a:rPr lang="en-US" dirty="0" err="1">
                <a:latin typeface="Cambria" pitchFamily="18" charset="0"/>
                <a:ea typeface="Cambria" pitchFamily="18" charset="0"/>
              </a:rPr>
              <a:t>Thuận</a:t>
            </a:r>
            <a:r>
              <a:rPr lang="en-US" dirty="0">
                <a:latin typeface="Cambria" pitchFamily="18" charset="0"/>
                <a:ea typeface="Cambria" pitchFamily="18" charset="0"/>
              </a:rPr>
              <a:t>)</a:t>
            </a: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410822"/>
            <a:ext cx="3809999"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4369" y="1424818"/>
            <a:ext cx="384403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599" y="4082107"/>
            <a:ext cx="3809999" cy="216629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4369" y="4070353"/>
            <a:ext cx="3844031" cy="21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pslz="http://schemas.microsoft.com/office/powerpoint/2016/slidezoom" Requires="pslz">
          <p:graphicFrame>
            <p:nvGraphicFramePr>
              <p:cNvPr id="3" name="Slide Zoom 2">
                <a:extLst>
                  <a:ext uri="{FF2B5EF4-FFF2-40B4-BE49-F238E27FC236}">
                    <a16:creationId xmlns:a16="http://schemas.microsoft.com/office/drawing/2014/main" id="{1FA0EE05-6D9A-4D65-8BEE-458F8D85680C}"/>
                  </a:ext>
                </a:extLst>
              </p:cNvPr>
              <p:cNvGraphicFramePr>
                <a:graphicFrameLocks noChangeAspect="1"/>
              </p:cNvGraphicFramePr>
              <p:nvPr>
                <p:extLst>
                  <p:ext uri="{D42A27DB-BD31-4B8C-83A1-F6EECF244321}">
                    <p14:modId xmlns:p14="http://schemas.microsoft.com/office/powerpoint/2010/main" val="1696873966"/>
                  </p:ext>
                </p:extLst>
              </p:nvPr>
            </p:nvGraphicFramePr>
            <p:xfrm>
              <a:off x="-2144486" y="1896836"/>
              <a:ext cx="3048000" cy="1714500"/>
            </p:xfrm>
            <a:graphic>
              <a:graphicData uri="http://schemas.microsoft.com/office/powerpoint/2016/slidezoom">
                <pslz:sldZm>
                  <pslz:sldZmObj sldId="626" cId="2179283520">
                    <pslz:zmPr id="{03D2F340-6E3A-40CB-AD8A-3A8D76B57038}" returnToParent="0" transitionDur="1000">
                      <p166:blipFill xmlns:p166="http://schemas.microsoft.com/office/powerpoint/2016/6/main">
                        <a:blip r:embed="rId9"/>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3" name="Slide Zoom 2">
                <a:hlinkClick r:id="rId10" action="ppaction://hlinksldjump"/>
                <a:extLst>
                  <a:ext uri="{FF2B5EF4-FFF2-40B4-BE49-F238E27FC236}">
                    <a16:creationId xmlns:a16="http://schemas.microsoft.com/office/drawing/2014/main" id="{1FA0EE05-6D9A-4D65-8BEE-458F8D85680C}"/>
                  </a:ext>
                </a:extLst>
              </p:cNvPr>
              <p:cNvPicPr>
                <a:picLocks noGrp="1" noRot="1" noChangeAspect="1" noMove="1" noResize="1" noEditPoints="1" noAdjustHandles="1" noChangeArrowheads="1" noChangeShapeType="1"/>
              </p:cNvPicPr>
              <p:nvPr/>
            </p:nvPicPr>
            <p:blipFill>
              <a:blip r:embed="rId9"/>
              <a:stretch>
                <a:fillRect/>
              </a:stretch>
            </p:blipFill>
            <p:spPr>
              <a:xfrm>
                <a:off x="-2144486" y="1896836"/>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randombar(horizontal)">
                                      <p:cBhvr>
                                        <p:cTn id="7" dur="500"/>
                                        <p:tgtEl>
                                          <p:spTgt spid="17410"/>
                                        </p:tgtEl>
                                      </p:cBhvr>
                                    </p:animEffect>
                                  </p:childTnLst>
                                </p:cTn>
                              </p:par>
                              <p:par>
                                <p:cTn id="8" presetID="14" presetClass="entr" presetSubtype="10" fill="hold" nodeType="withEffect">
                                  <p:stCondLst>
                                    <p:cond delay="0"/>
                                  </p:stCondLst>
                                  <p:childTnLst>
                                    <p:set>
                                      <p:cBhvr>
                                        <p:cTn id="9" dur="1" fill="hold">
                                          <p:stCondLst>
                                            <p:cond delay="0"/>
                                          </p:stCondLst>
                                        </p:cTn>
                                        <p:tgtEl>
                                          <p:spTgt spid="17411"/>
                                        </p:tgtEl>
                                        <p:attrNameLst>
                                          <p:attrName>style.visibility</p:attrName>
                                        </p:attrNameLst>
                                      </p:cBhvr>
                                      <p:to>
                                        <p:strVal val="visible"/>
                                      </p:to>
                                    </p:set>
                                    <p:animEffect transition="in" filter="randombar(horizontal)">
                                      <p:cBhvr>
                                        <p:cTn id="10" dur="500"/>
                                        <p:tgtEl>
                                          <p:spTgt spid="174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randombar(horizontal)">
                                      <p:cBhvr>
                                        <p:cTn id="19" dur="500"/>
                                        <p:tgtEl>
                                          <p:spTgt spid="409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nodeType="withEffect">
                                  <p:stCondLst>
                                    <p:cond delay="0"/>
                                  </p:stCondLst>
                                  <p:childTnLst>
                                    <p:set>
                                      <p:cBhvr>
                                        <p:cTn id="24" dur="1" fill="hold">
                                          <p:stCondLst>
                                            <p:cond delay="0"/>
                                          </p:stCondLst>
                                        </p:cTn>
                                        <p:tgtEl>
                                          <p:spTgt spid="17412"/>
                                        </p:tgtEl>
                                        <p:attrNameLst>
                                          <p:attrName>style.visibility</p:attrName>
                                        </p:attrNameLst>
                                      </p:cBhvr>
                                      <p:to>
                                        <p:strVal val="visible"/>
                                      </p:to>
                                    </p:set>
                                    <p:animEffect transition="in" filter="randombar(horizontal)">
                                      <p:cBhvr>
                                        <p:cTn id="25" dur="500"/>
                                        <p:tgtEl>
                                          <p:spTgt spid="174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i-15">
            <a:hlinkClick r:id="" action="ppaction://media"/>
            <a:extLst>
              <a:ext uri="{FF2B5EF4-FFF2-40B4-BE49-F238E27FC236}">
                <a16:creationId xmlns:a16="http://schemas.microsoft.com/office/drawing/2014/main" id="{07F748C8-6FB2-4FEC-25DF-7078DA2988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859258"/>
            <a:ext cx="9144000" cy="5139484"/>
          </a:xfrm>
          <a:prstGeom prst="rect">
            <a:avLst/>
          </a:prstGeom>
        </p:spPr>
      </p:pic>
    </p:spTree>
    <p:extLst>
      <p:ext uri="{BB962C8B-B14F-4D97-AF65-F5344CB8AC3E}">
        <p14:creationId xmlns:p14="http://schemas.microsoft.com/office/powerpoint/2010/main" val="13989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585932685"/>
              </p:ext>
            </p:extLst>
          </p:nvPr>
        </p:nvGraphicFramePr>
        <p:xfrm>
          <a:off x="1905001" y="1299020"/>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 VIỆT NAM</a:t>
            </a: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970491" y="2133600"/>
            <a:ext cx="6792509" cy="31242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052786" y="2336156"/>
            <a:ext cx="6710214" cy="2693045"/>
          </a:xfrm>
          <a:prstGeom prst="rect">
            <a:avLst/>
          </a:prstGeom>
        </p:spPr>
        <p:txBody>
          <a:bodyPr wrap="square">
            <a:spAutoFit/>
          </a:bodyPr>
          <a:lstStyle/>
          <a:p>
            <a:pPr algn="just">
              <a:spcBef>
                <a:spcPts val="600"/>
              </a:spcBef>
            </a:pPr>
            <a:r>
              <a:rPr lang="vi-VN" sz="2200" b="1" dirty="0">
                <a:solidFill>
                  <a:srgbClr val="FF0000"/>
                </a:solidFill>
                <a:latin typeface="Cambria" pitchFamily="18" charset="0"/>
                <a:ea typeface="Cambria" pitchFamily="18" charset="0"/>
              </a:rPr>
              <a:t>* Tài nguyên sinh vật</a:t>
            </a:r>
          </a:p>
          <a:p>
            <a:pPr algn="just">
              <a:spcBef>
                <a:spcPts val="600"/>
              </a:spcBef>
            </a:pPr>
            <a:r>
              <a:rPr lang="vi-VN" sz="2200" dirty="0">
                <a:latin typeface="Cambria" pitchFamily="18" charset="0"/>
                <a:ea typeface="Cambria" pitchFamily="18" charset="0"/>
              </a:rPr>
              <a:t>- Tài nguyên sinh vật biển nước ta phong phú, có tính đa dạng sinh học cao.</a:t>
            </a:r>
          </a:p>
          <a:p>
            <a:pPr algn="just">
              <a:spcBef>
                <a:spcPts val="600"/>
              </a:spcBef>
            </a:pPr>
            <a:r>
              <a:rPr lang="vi-VN" sz="2200" dirty="0">
                <a:latin typeface="Cambria" pitchFamily="18" charset="0"/>
                <a:ea typeface="Cambria" pitchFamily="18" charset="0"/>
              </a:rPr>
              <a:t>- Có hơn 2000 loài cá, trong đó có khoảng 110 loài có giá trị kinh tế cao.</a:t>
            </a:r>
          </a:p>
          <a:p>
            <a:pPr algn="just">
              <a:spcBef>
                <a:spcPts val="600"/>
              </a:spcBef>
            </a:pPr>
            <a:r>
              <a:rPr lang="vi-VN" sz="2200" dirty="0">
                <a:latin typeface="Cambria" pitchFamily="18" charset="0"/>
                <a:ea typeface="Cambria" pitchFamily="18" charset="0"/>
              </a:rPr>
              <a:t>- Năm 2019, vùng biển nước ta có trữ lượng thuỷ sản là 3,87 triệu tấn.</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ĐỊA VIỆT NAM</a:t>
            </a: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4000" y="0"/>
            <a:ext cx="9144000" cy="6858000"/>
          </a:xfrm>
          <a:prstGeom prst="rect">
            <a:avLst/>
          </a:prstGeom>
          <a:blipFill>
            <a:blip r:embed="rId3"/>
            <a:stretch>
              <a:fillRect/>
            </a:stretch>
          </a:blipFill>
          <a:ln>
            <a:noFill/>
          </a:ln>
          <a:effectLst/>
        </p:spPr>
      </p:pic>
      <p:sp>
        <p:nvSpPr>
          <p:cNvPr id="5" name="Rectangle 4"/>
          <p:cNvSpPr/>
          <p:nvPr/>
        </p:nvSpPr>
        <p:spPr>
          <a:xfrm>
            <a:off x="1734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752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1779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5444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5981700" y="16809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5067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2209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12. </a:t>
            </a:r>
            <a:r>
              <a:rPr lang="vi-VN" sz="2400" b="1" dirty="0">
                <a:solidFill>
                  <a:srgbClr val="FF0000"/>
                </a:solidFill>
                <a:effectLst>
                  <a:outerShdw blurRad="38100" dist="38100" dir="2700000" algn="tl">
                    <a:srgbClr val="000000">
                      <a:alpha val="43137"/>
                    </a:srgbClr>
                  </a:outerShdw>
                </a:effectLst>
                <a:latin typeface="Cambria" pitchFamily="18" charset="0"/>
              </a:rPr>
              <a:t>MÔI TRƯỜNG VÀ TÀI NGUYÊN </a:t>
            </a:r>
            <a:endParaRPr lang="en-US" sz="2400" b="1" dirty="0">
              <a:solidFill>
                <a:srgbClr val="FF0000"/>
              </a:solidFill>
              <a:effectLst>
                <a:outerShdw blurRad="38100" dist="38100" dir="2700000" algn="tl">
                  <a:srgbClr val="000000">
                    <a:alpha val="43137"/>
                  </a:srgbClr>
                </a:outerShdw>
              </a:effectLst>
              <a:latin typeface="Cambria" pitchFamily="18" charset="0"/>
            </a:endParaRPr>
          </a:p>
          <a:p>
            <a:r>
              <a:rPr lang="en-US" sz="2400" b="1" dirty="0">
                <a:solidFill>
                  <a:srgbClr val="FF0000"/>
                </a:solidFill>
                <a:effectLst>
                  <a:outerShdw blurRad="38100" dist="38100" dir="2700000" algn="tl">
                    <a:srgbClr val="000000">
                      <a:alpha val="43137"/>
                    </a:srgbClr>
                  </a:outerShdw>
                </a:effectLst>
                <a:latin typeface="Cambria" pitchFamily="18" charset="0"/>
              </a:rPr>
              <a:t>BIỂN ĐẢO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2586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MÔI TRƯỜNG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2559641"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effectLst>
                <a:outerShdw blurRad="38100" dist="38100" dir="2700000" algn="tl">
                  <a:srgbClr val="000000">
                    <a:alpha val="43137"/>
                  </a:srgbClr>
                </a:outerShdw>
              </a:effectLst>
              <a:latin typeface="Cambria" pitchFamily="18" charset="0"/>
            </a:endParaRPr>
          </a:p>
          <a:p>
            <a:pPr algn="just"/>
            <a:r>
              <a:rPr lang="en-US" sz="2400" b="1" dirty="0">
                <a:solidFill>
                  <a:srgbClr val="0D30DD"/>
                </a:solidFill>
                <a:effectLst>
                  <a:outerShdw blurRad="38100" dist="38100" dir="2700000" algn="tl">
                    <a:srgbClr val="000000">
                      <a:alpha val="43137"/>
                    </a:srgbClr>
                  </a:outerShdw>
                </a:effectLst>
                <a:latin typeface="Cambria" pitchFamily="18" charset="0"/>
              </a:rPr>
              <a:t>TÀI NGUYÊN BIỂN VÀ THỀM LỤC ĐỊA VIỆT NAM</a:t>
            </a:r>
          </a:p>
          <a:p>
            <a:pPr algn="just"/>
            <a:r>
              <a:rPr lang="en-US" sz="2400" b="1" dirty="0">
                <a:solidFill>
                  <a:srgbClr val="0D30DD"/>
                </a:solidFill>
                <a:effectLst>
                  <a:outerShdw blurRad="38100" dist="38100" dir="2700000" algn="tl">
                    <a:srgbClr val="000000">
                      <a:alpha val="43137"/>
                    </a:srgbClr>
                  </a:outerShdw>
                </a:effectLst>
                <a:latin typeface="Cambria" pitchFamily="18" charset="0"/>
              </a:rPr>
              <a:t> </a:t>
            </a:r>
          </a:p>
        </p:txBody>
      </p:sp>
      <p:sp>
        <p:nvSpPr>
          <p:cNvPr id="16" name="Title 1"/>
          <p:cNvSpPr txBox="1">
            <a:spLocks/>
          </p:cNvSpPr>
          <p:nvPr/>
        </p:nvSpPr>
        <p:spPr>
          <a:xfrm>
            <a:off x="2541706"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2031770"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1889992" y="30717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1863293" y="404333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1618136"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21" name="Title 1"/>
          <p:cNvSpPr txBox="1">
            <a:spLocks/>
          </p:cNvSpPr>
          <p:nvPr/>
        </p:nvSpPr>
        <p:spPr>
          <a:xfrm>
            <a:off x="1618136"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22" name="Round Same Side Corner Rectangle 21"/>
          <p:cNvSpPr/>
          <p:nvPr/>
        </p:nvSpPr>
        <p:spPr>
          <a:xfrm rot="5400000">
            <a:off x="1845358" y="5094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1600201"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399611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970491"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052786" y="2336900"/>
            <a:ext cx="6710214" cy="2616101"/>
          </a:xfrm>
          <a:prstGeom prst="rect">
            <a:avLst/>
          </a:prstGeom>
        </p:spPr>
        <p:txBody>
          <a:bodyPr wrap="square">
            <a:spAutoFit/>
          </a:bodyPr>
          <a:lstStyle/>
          <a:p>
            <a:pPr algn="just">
              <a:spcBef>
                <a:spcPts val="600"/>
              </a:spcBef>
            </a:pPr>
            <a:r>
              <a:rPr lang="vi-VN" sz="2200" b="1" dirty="0">
                <a:latin typeface="Cambria" pitchFamily="18" charset="0"/>
                <a:ea typeface="Cambria" pitchFamily="18" charset="0"/>
              </a:rPr>
              <a:t> </a:t>
            </a:r>
            <a:r>
              <a:rPr lang="vi-VN" sz="2200" b="1" dirty="0">
                <a:solidFill>
                  <a:srgbClr val="FF0000"/>
                </a:solidFill>
                <a:latin typeface="Cambria" pitchFamily="18" charset="0"/>
                <a:ea typeface="Cambria" pitchFamily="18" charset="0"/>
              </a:rPr>
              <a:t>* Tài nguyên du lịch</a:t>
            </a:r>
          </a:p>
          <a:p>
            <a:pPr algn="just">
              <a:spcBef>
                <a:spcPts val="600"/>
              </a:spcBef>
            </a:pPr>
            <a:r>
              <a:rPr lang="vi-VN" sz="2200" dirty="0">
                <a:latin typeface="Cambria" pitchFamily="18" charset="0"/>
                <a:ea typeface="Cambria" pitchFamily="18" charset="0"/>
              </a:rPr>
              <a:t>- Bờ biển dài, có nhiều bãi cát, vịnh, hang động đẹp, nước biển trong xanh, hệ sinh thái biển phong phú, khung cảnh thiên nhiên các đảo đa dạng.</a:t>
            </a:r>
          </a:p>
          <a:p>
            <a:pPr algn="just">
              <a:spcBef>
                <a:spcPts val="600"/>
              </a:spcBef>
            </a:pPr>
            <a:r>
              <a:rPr lang="vi-VN" sz="2200" dirty="0">
                <a:latin typeface="Cambria" pitchFamily="18" charset="0"/>
                <a:ea typeface="Cambria" pitchFamily="18" charset="0"/>
              </a:rPr>
              <a:t>- Một số địa điểm thu hút khách du lịch: Vịnh Hạ Long (Quảng Ninh), Mỹ Khê (Đà Nẵng), Nha Trang (Khánh Hoà),...</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ĐỊA VIỆT NAM</a:t>
            </a:r>
          </a:p>
        </p:txBody>
      </p:sp>
    </p:spTree>
    <p:extLst>
      <p:ext uri="{BB962C8B-B14F-4D97-AF65-F5344CB8AC3E}">
        <p14:creationId xmlns:p14="http://schemas.microsoft.com/office/powerpoint/2010/main" val="1751005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79735395"/>
              </p:ext>
            </p:extLst>
          </p:nvPr>
        </p:nvGraphicFramePr>
        <p:xfrm>
          <a:off x="1905001" y="1299020"/>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a:t>
            </a: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970491"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052786" y="2438401"/>
            <a:ext cx="6710214" cy="2354491"/>
          </a:xfrm>
          <a:prstGeom prst="rect">
            <a:avLst/>
          </a:prstGeom>
        </p:spPr>
        <p:txBody>
          <a:bodyPr wrap="square">
            <a:spAutoFit/>
          </a:bodyPr>
          <a:lstStyle/>
          <a:p>
            <a:pPr algn="just">
              <a:spcBef>
                <a:spcPts val="600"/>
              </a:spcBef>
            </a:pPr>
            <a:r>
              <a:rPr lang="vi-VN" sz="2200" b="1" dirty="0">
                <a:solidFill>
                  <a:srgbClr val="FF0000"/>
                </a:solidFill>
                <a:latin typeface="Cambria" pitchFamily="18" charset="0"/>
                <a:ea typeface="Cambria" pitchFamily="18" charset="0"/>
              </a:rPr>
              <a:t>*  Tài nguyên khoáng sản</a:t>
            </a:r>
          </a:p>
          <a:p>
            <a:pPr algn="just">
              <a:spcBef>
                <a:spcPts val="600"/>
              </a:spcBef>
            </a:pPr>
            <a:r>
              <a:rPr lang="vi-VN" sz="2200" dirty="0">
                <a:latin typeface="Cambria" pitchFamily="18" charset="0"/>
                <a:ea typeface="Cambria" pitchFamily="18" charset="0"/>
              </a:rPr>
              <a:t>- Dầu mỏ và khí tự nhiên: ở vùng thềm lục địa.</a:t>
            </a:r>
          </a:p>
          <a:p>
            <a:pPr algn="just">
              <a:spcBef>
                <a:spcPts val="600"/>
              </a:spcBef>
            </a:pPr>
            <a:r>
              <a:rPr lang="vi-VN" sz="2200" dirty="0">
                <a:latin typeface="Cambria" pitchFamily="18" charset="0"/>
                <a:ea typeface="Cambria" pitchFamily="18" charset="0"/>
              </a:rPr>
              <a:t>- Các khoáng sản khác bao gồm 35 loại như muối, titan, cát thủy tinh,..</a:t>
            </a:r>
          </a:p>
          <a:p>
            <a:pPr algn="just">
              <a:spcBef>
                <a:spcPts val="600"/>
              </a:spcBef>
            </a:pPr>
            <a:r>
              <a:rPr lang="en-US" sz="2200" b="1" dirty="0">
                <a:solidFill>
                  <a:srgbClr val="FF0000"/>
                </a:solidFill>
                <a:latin typeface="Cambria" pitchFamily="18" charset="0"/>
                <a:ea typeface="Cambria" pitchFamily="18" charset="0"/>
              </a:rPr>
              <a:t>*</a:t>
            </a:r>
            <a:r>
              <a:rPr lang="vi-VN" sz="2200" b="1" dirty="0">
                <a:solidFill>
                  <a:srgbClr val="FF0000"/>
                </a:solidFill>
                <a:latin typeface="Cambria" pitchFamily="18" charset="0"/>
                <a:ea typeface="Cambria" pitchFamily="18" charset="0"/>
              </a:rPr>
              <a:t> Nhiều khu vực nước sâu thuận lợi xây dựng cảng biển.</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ĐỊA VIỆT NAM</a:t>
            </a:r>
          </a:p>
        </p:txBody>
      </p:sp>
    </p:spTree>
    <p:extLst>
      <p:ext uri="{BB962C8B-B14F-4D97-AF65-F5344CB8AC3E}">
        <p14:creationId xmlns:p14="http://schemas.microsoft.com/office/powerpoint/2010/main" val="285373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2795229" y="1981201"/>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Lập sơ đồ thể hiện các tài nguyên ở vùng biển và thềm lục địa Việt Nam.</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74940"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41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15673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ập sơ đồ thể hiện các tài nguyên ở vùng biển và thềm lục địa Việt Nam"/>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20984" y="152400"/>
            <a:ext cx="9067799" cy="6553200"/>
          </a:xfrm>
          <a:prstGeom prst="rect">
            <a:avLst/>
          </a:prstGeom>
          <a:noFill/>
          <a:ln>
            <a:noFill/>
          </a:ln>
        </p:spPr>
      </p:pic>
    </p:spTree>
    <p:extLst>
      <p:ext uri="{BB962C8B-B14F-4D97-AF65-F5344CB8AC3E}">
        <p14:creationId xmlns:p14="http://schemas.microsoft.com/office/powerpoint/2010/main" val="362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2795229" y="1981201"/>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một số thông tin về môi trường biển đảo Việt Nam.</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74940"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41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80738"/>
            <a:ext cx="11506200" cy="5062924"/>
          </a:xfrm>
          <a:prstGeom prst="rect">
            <a:avLst/>
          </a:prstGeom>
        </p:spPr>
        <p:txBody>
          <a:bodyPr wrap="square">
            <a:spAutoFit/>
          </a:bodyPr>
          <a:lstStyle/>
          <a:p>
            <a:pPr algn="ctr"/>
            <a:r>
              <a:rPr lang="vi-VN" sz="1900" b="1" dirty="0">
                <a:solidFill>
                  <a:srgbClr val="FF0000"/>
                </a:solidFill>
                <a:latin typeface="Cambria" pitchFamily="18" charset="0"/>
                <a:ea typeface="Cambria" pitchFamily="18" charset="0"/>
              </a:rPr>
              <a:t>MÔI TRƯỜNG BIỂN ĐẢO VIỆT NAM</a:t>
            </a:r>
            <a:endParaRPr lang="en-US" sz="1900" b="1" dirty="0">
              <a:solidFill>
                <a:srgbClr val="FF0000"/>
              </a:solidFill>
              <a:latin typeface="Cambria" pitchFamily="18" charset="0"/>
              <a:ea typeface="Cambria" pitchFamily="18" charset="0"/>
            </a:endParaRPr>
          </a:p>
          <a:p>
            <a:pPr algn="just"/>
            <a:r>
              <a:rPr lang="vi-VN" sz="1900" dirty="0">
                <a:latin typeface="Cambria" pitchFamily="18" charset="0"/>
                <a:ea typeface="Cambria" pitchFamily="18" charset="0"/>
              </a:rPr>
              <a:t>Vùng biển Việt Nam là một phần của Biển Đông, có diện tích khoảng 1 triệu km</a:t>
            </a:r>
            <a:r>
              <a:rPr lang="vi-VN" sz="1900" baseline="30000" dirty="0">
                <a:latin typeface="Cambria" pitchFamily="18" charset="0"/>
                <a:ea typeface="Cambria" pitchFamily="18" charset="0"/>
              </a:rPr>
              <a:t>2</a:t>
            </a:r>
            <a:r>
              <a:rPr lang="vi-VN" sz="1900" dirty="0">
                <a:latin typeface="Cambria" pitchFamily="18" charset="0"/>
                <a:ea typeface="Cambria" pitchFamily="18" charset="0"/>
              </a:rPr>
              <a:t>. Thiên nhiên vùng biển đảo Việt Nam có sự phân hóa đa dạng và giàu tiềm năng, có thể giúp nước ta hiệ n thực được mục tiêu “trở thành quốc gia mạnh về biển”. Tuy nhiên, trong những năm qua, môi trường biển Việt Nam đang có xu hướng suy giảm về chất lượng: nhiều vùng cửa sông ven biển đã bị ô nhiễm; vẫn còn tình trạng xả thải ra biển chưa qua xử lí; các hệ sinh thái biển đang bị khai thác quá mức, thiếu tính bền vững dẫn đến tình trạng suy giảm đa dạng sinh học,... Nguyên nhân chính dẫn đến ô nhiễm biển là do: hoạt động khai thác, phát triển kinh tế - xã hội của con người; thể chế, chính sách của nhà nước trong việc bảo vệ môi trường biển còn tồn tại một số bất cập và ý thức của một bộ phận người dân chưa cao. Ô nhiễm môi trường biển dẫn đến những hậu quả rất nghiêm trọng, nó gây hại trực tiếp đến sức khỏe con người và dần làm mất đi những nguồn lợi từ biển như hải sản, du lịch biển. Môi trường biển bị ô nhiễm giảm đi sức hút với khách du lịch. Tràn dầu ảnh hưởng nghiêm trọng đến hệ sinh thái, đặc biệt hệ sinh thái rừng ngập mặn, cổ biển, vùng bãi cát, đầm phá và các rạn san hô. Bảo vệ môi trường biển là trách nhiệm của mỗi người dân trong cộng đồng. Mỗi địa phương cùng đồng hành với cả nước tích cực tham gia vào công cuộc bảo vệ môi trường biển đảo bằng những hành động cụ thể, như: tham gia vào việc tuyên truyền nâng cao nhận thức của cộng đồng địa phương về bảo vệ môi trường biển, đảo; thường xuyên và tích cực tham gia các hoạt động làm sạch bờ biển, làm đẹp cảnh quan, môi trường biển đảo; tích cực tham gia các hoạt động khắc phục và làm giảm nhẹ các thiệt hại do thiên tai gây ra tại địa phương…</a:t>
            </a:r>
            <a:endParaRPr lang="en-US" sz="1900" dirty="0">
              <a:latin typeface="Cambria" pitchFamily="18" charset="0"/>
              <a:ea typeface="Cambria" pitchFamily="18" charset="0"/>
            </a:endParaRPr>
          </a:p>
        </p:txBody>
      </p:sp>
    </p:spTree>
    <p:extLst>
      <p:ext uri="{BB962C8B-B14F-4D97-AF65-F5344CB8AC3E}">
        <p14:creationId xmlns:p14="http://schemas.microsoft.com/office/powerpoint/2010/main" val="358776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52400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8264181" y="1138517"/>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917"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7683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441507"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MÔI TRƯỜNG VÀ TÀI NGUYÊN BIỂN ĐẢO </a:t>
            </a:r>
            <a:r>
              <a:rPr lang="vi-VN" sz="3000" b="1" dirty="0">
                <a:ln w="10541" cmpd="sng">
                  <a:solidFill>
                    <a:schemeClr val="accent1">
                      <a:shade val="88000"/>
                      <a:satMod val="110000"/>
                    </a:schemeClr>
                  </a:solidFill>
                  <a:prstDash val="solid"/>
                </a:ln>
                <a:solidFill>
                  <a:srgbClr val="FF0000"/>
                </a:solidFill>
                <a:latin typeface="Cambria" pitchFamily="18" charset="0"/>
              </a:rPr>
              <a:t>VIỆT NAM</a:t>
            </a:r>
          </a:p>
        </p:txBody>
      </p:sp>
      <p:sp>
        <p:nvSpPr>
          <p:cNvPr id="10" name="Title 1"/>
          <p:cNvSpPr txBox="1">
            <a:spLocks/>
          </p:cNvSpPr>
          <p:nvPr/>
        </p:nvSpPr>
        <p:spPr>
          <a:xfrm>
            <a:off x="8382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5334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12</a:t>
            </a:r>
          </a:p>
        </p:txBody>
      </p:sp>
      <p:sp>
        <p:nvSpPr>
          <p:cNvPr id="13" name="Rectangle 12"/>
          <p:cNvSpPr/>
          <p:nvPr/>
        </p:nvSpPr>
        <p:spPr>
          <a:xfrm>
            <a:off x="1527173" y="2428418"/>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527173" y="2535099"/>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491916" y="3060877"/>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3709338"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581401"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4114800" y="4724400"/>
            <a:ext cx="4038600" cy="850744"/>
          </a:xfrm>
          <a:prstGeom prst="rect">
            <a:avLst/>
          </a:prstGeom>
        </p:spPr>
        <p:txBody>
          <a:bodyPr vert="horz" lIns="91440" tIns="45720" rIns="91440" bIns="4572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655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777"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56871" y="110462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4038600" y="2285583"/>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62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m</a:t>
            </a:r>
            <a:r>
              <a:rPr lang="vi-VN" sz="2200" i="1" dirty="0">
                <a:solidFill>
                  <a:srgbClr val="FF0000"/>
                </a:solidFill>
                <a:latin typeface="Cambria" panose="02040503050406030204" pitchFamily="18" charset="0"/>
                <a:ea typeface="Cambria" panose="02040503050406030204" pitchFamily="18" charset="0"/>
              </a:rPr>
              <a:t>ôi trường biển là gì? Bao gồm những yếu tố nào? </a:t>
            </a:r>
            <a:r>
              <a:rPr lang="en-US" sz="2200" i="1" dirty="0">
                <a:solidFill>
                  <a:srgbClr val="FF0000"/>
                </a:solidFill>
                <a:latin typeface="Cambria" panose="02040503050406030204" pitchFamily="18" charset="0"/>
                <a:ea typeface="Cambria" panose="02040503050406030204" pitchFamily="18" charset="0"/>
              </a:rPr>
              <a:t>Cho </a:t>
            </a:r>
            <a:r>
              <a:rPr lang="en-US" sz="2200" i="1" dirty="0" err="1">
                <a:solidFill>
                  <a:srgbClr val="FF0000"/>
                </a:solidFill>
                <a:latin typeface="Cambria" panose="02040503050406030204" pitchFamily="18" charset="0"/>
                <a:ea typeface="Cambria" panose="02040503050406030204" pitchFamily="18" charset="0"/>
              </a:rPr>
              <a:t>ví</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dụ</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MÔI TRƯỜNG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3259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3490080"/>
            <a:ext cx="3657601" cy="3139321"/>
          </a:xfrm>
          <a:prstGeom prst="rect">
            <a:avLst/>
          </a:prstGeom>
          <a:solidFill>
            <a:srgbClr val="FFCCFF"/>
          </a:solidFill>
          <a:ln w="12700">
            <a:solidFill>
              <a:srgbClr val="0070C0"/>
            </a:solidFill>
          </a:ln>
        </p:spPr>
        <p:txBody>
          <a:bodyPr wrap="square">
            <a:spAutoFit/>
          </a:bodyPr>
          <a:lstStyle/>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Môi trường biển là một bộ phận quan trọng trong môi trường sống của chúng ta. </a:t>
            </a:r>
            <a:endParaRPr lang="en-US" sz="2200" dirty="0">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Môi trường biển ở nước ta bao gồm: các yếu tố tự nhiên (ví dụ đa dạng sinh học biển) và các yếu tố vật chất nhân tạo (ví dụ giàn khoan dầu khí).</a:t>
            </a:r>
          </a:p>
        </p:txBody>
      </p:sp>
      <p:sp>
        <p:nvSpPr>
          <p:cNvPr id="53" name="Text Box 9"/>
          <p:cNvSpPr txBox="1">
            <a:spLocks noChangeArrowheads="1"/>
          </p:cNvSpPr>
          <p:nvPr/>
        </p:nvSpPr>
        <p:spPr bwMode="auto">
          <a:xfrm>
            <a:off x="1976587" y="1290936"/>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điêm môi trường biển đảo</a:t>
            </a:r>
            <a:endParaRPr lang="en-US" sz="2400" b="1" dirty="0">
              <a:solidFill>
                <a:srgbClr val="CC0000"/>
              </a:solidFill>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5076" y="1295400"/>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72065" y="4038600"/>
            <a:ext cx="349113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6957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Giàn</a:t>
            </a:r>
            <a:r>
              <a:rPr lang="en-US" dirty="0">
                <a:latin typeface="Cambria" pitchFamily="18" charset="0"/>
                <a:ea typeface="Cambria" pitchFamily="18" charset="0"/>
              </a:rPr>
              <a:t> </a:t>
            </a:r>
            <a:r>
              <a:rPr lang="en-US" dirty="0" err="1">
                <a:latin typeface="Cambria" pitchFamily="18" charset="0"/>
                <a:ea typeface="Cambria" pitchFamily="18" charset="0"/>
              </a:rPr>
              <a:t>khoan</a:t>
            </a:r>
            <a:r>
              <a:rPr lang="en-US" dirty="0">
                <a:latin typeface="Cambria" pitchFamily="18" charset="0"/>
                <a:ea typeface="Cambria" pitchFamily="18" charset="0"/>
              </a:rPr>
              <a:t> </a:t>
            </a:r>
            <a:r>
              <a:rPr lang="en-US" dirty="0" err="1">
                <a:latin typeface="Cambria" pitchFamily="18" charset="0"/>
                <a:ea typeface="Cambria" pitchFamily="18" charset="0"/>
              </a:rPr>
              <a:t>dầu</a:t>
            </a:r>
            <a:r>
              <a:rPr lang="en-US" dirty="0">
                <a:latin typeface="Cambria" pitchFamily="18" charset="0"/>
                <a:ea typeface="Cambria" pitchFamily="18" charset="0"/>
              </a:rPr>
              <a:t> </a:t>
            </a:r>
            <a:r>
              <a:rPr lang="en-US" dirty="0" err="1">
                <a:latin typeface="Cambria" pitchFamily="18" charset="0"/>
                <a:ea typeface="Cambria" pitchFamily="18" charset="0"/>
              </a:rPr>
              <a:t>khí</a:t>
            </a:r>
            <a:endParaRPr lang="en-US" dirty="0">
              <a:latin typeface="Cambria" pitchFamily="18" charset="0"/>
              <a:ea typeface="Cambria" pitchFamily="18" charset="0"/>
            </a:endParaRPr>
          </a:p>
        </p:txBody>
      </p:sp>
      <p:sp>
        <p:nvSpPr>
          <p:cNvPr id="34" name="TextBox 33"/>
          <p:cNvSpPr txBox="1"/>
          <p:nvPr/>
        </p:nvSpPr>
        <p:spPr>
          <a:xfrm>
            <a:off x="7086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Đa</a:t>
            </a:r>
            <a:r>
              <a:rPr lang="en-US" dirty="0">
                <a:latin typeface="Cambria" pitchFamily="18" charset="0"/>
                <a:ea typeface="Cambria" pitchFamily="18" charset="0"/>
              </a:rPr>
              <a:t> </a:t>
            </a:r>
            <a:r>
              <a:rPr lang="en-US" dirty="0" err="1">
                <a:latin typeface="Cambria" pitchFamily="18" charset="0"/>
                <a:ea typeface="Cambria" pitchFamily="18" charset="0"/>
              </a:rPr>
              <a:t>dạng</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học</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451531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43"/>
                                        </p:tgtEl>
                                        <p:attrNameLst>
                                          <p:attrName>style.visibility</p:attrName>
                                        </p:attrNameLst>
                                      </p:cBhvr>
                                      <p:to>
                                        <p:strVal val="visible"/>
                                      </p:to>
                                    </p:set>
                                    <p:animEffect transition="in" filter="randombar(horizontal)">
                                      <p:cBhvr>
                                        <p:cTn id="17" dur="500"/>
                                        <p:tgtEl>
                                          <p:spTgt spid="1024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randombar(horizontal)">
                                      <p:cBhvr>
                                        <p:cTn id="23" dur="500"/>
                                        <p:tgtEl>
                                          <p:spTgt spid="1024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cho</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m</a:t>
            </a:r>
            <a:r>
              <a:rPr lang="vi-VN" sz="1900" i="1" dirty="0">
                <a:solidFill>
                  <a:srgbClr val="FF0000"/>
                </a:solidFill>
                <a:latin typeface="Cambria" panose="02040503050406030204" pitchFamily="18" charset="0"/>
                <a:ea typeface="Cambria" panose="02040503050406030204" pitchFamily="18" charset="0"/>
              </a:rPr>
              <a:t>ôi trường biển đảo có những đặc điểm gì khác biệt so với môi trường trên đất liền?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MÔI TRƯỜNG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3259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3352801"/>
            <a:ext cx="3657601" cy="3170099"/>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Môi trường biển là không chia cắt được. Vì vậy, khi một vùng biển bị ô nhiễm sẽ gây thiệt hại cho cả vùng bờ biển, vùng nước và cả các đảo xung quanh.</a:t>
            </a:r>
          </a:p>
          <a:p>
            <a:pPr algn="just"/>
            <a:r>
              <a:rPr lang="vi-VN" sz="2000" dirty="0">
                <a:latin typeface="Cambria" panose="02040503050406030204" pitchFamily="18" charset="0"/>
                <a:ea typeface="Cambria" panose="02040503050406030204" pitchFamily="18" charset="0"/>
              </a:rPr>
              <a:t>- Môi trường đảo do có sự biệt lập với đất liền, lại có diện tích nhỏ nên rất nhạy cảm trước tác động của con người, dễ bị suy thoái hơn so với đất liền.</a:t>
            </a:r>
          </a:p>
        </p:txBody>
      </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điêm môi trường biển đảo</a:t>
            </a:r>
            <a:endParaRPr lang="en-US" sz="2400" b="1" dirty="0">
              <a:solidFill>
                <a:srgbClr val="CC0000"/>
              </a:solidFill>
              <a:latin typeface="Times New Roman" pitchFamily="18" charset="0"/>
              <a:cs typeface="Times New Roman" pitchFamily="18" charset="0"/>
            </a:endParaRPr>
          </a:p>
        </p:txBody>
      </p:sp>
      <p:sp>
        <p:nvSpPr>
          <p:cNvPr id="27" name="TextBox 26"/>
          <p:cNvSpPr txBox="1"/>
          <p:nvPr/>
        </p:nvSpPr>
        <p:spPr>
          <a:xfrm>
            <a:off x="6957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Biển</a:t>
            </a:r>
            <a:r>
              <a:rPr lang="en-US" dirty="0">
                <a:latin typeface="Cambria" pitchFamily="18" charset="0"/>
                <a:ea typeface="Cambria" pitchFamily="18" charset="0"/>
              </a:rPr>
              <a:t> - </a:t>
            </a: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Côn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34" name="TextBox 33"/>
          <p:cNvSpPr txBox="1"/>
          <p:nvPr/>
        </p:nvSpPr>
        <p:spPr>
          <a:xfrm>
            <a:off x="7086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Biển</a:t>
            </a:r>
            <a:r>
              <a:rPr lang="en-US" dirty="0">
                <a:latin typeface="Cambria" pitchFamily="18" charset="0"/>
                <a:ea typeface="Cambria" pitchFamily="18" charset="0"/>
              </a:rPr>
              <a:t> - </a:t>
            </a: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Cát</a:t>
            </a:r>
            <a:r>
              <a:rPr lang="en-US" dirty="0">
                <a:latin typeface="Cambria" pitchFamily="18" charset="0"/>
                <a:ea typeface="Cambria" pitchFamily="18" charset="0"/>
              </a:rPr>
              <a:t> </a:t>
            </a:r>
            <a:r>
              <a:rPr lang="en-US" dirty="0" err="1">
                <a:latin typeface="Cambria" pitchFamily="18" charset="0"/>
                <a:ea typeface="Cambria" pitchFamily="18" charset="0"/>
              </a:rPr>
              <a:t>Bà</a:t>
            </a:r>
            <a:endParaRPr lang="en-US" dirty="0">
              <a:latin typeface="Cambria" pitchFamily="18" charset="0"/>
              <a:ea typeface="Cambria" pitchFamily="18" charset="0"/>
            </a:endParaRPr>
          </a:p>
        </p:txBody>
      </p:sp>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5075" y="1295400"/>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2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698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970491" y="2362200"/>
            <a:ext cx="6792509" cy="2895600"/>
          </a:xfrm>
          <a:prstGeom prst="wedgeRoundRectCallout">
            <a:avLst>
              <a:gd name="adj1" fmla="val 46434"/>
              <a:gd name="adj2" fmla="val 6694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133602" y="2676198"/>
            <a:ext cx="6553198" cy="2200602"/>
          </a:xfrm>
          <a:prstGeom prst="rect">
            <a:avLst/>
          </a:prstGeom>
        </p:spPr>
        <p:txBody>
          <a:bodyPr wrap="square">
            <a:spAutoFit/>
          </a:bodyPr>
          <a:lstStyle/>
          <a:p>
            <a:pPr algn="just">
              <a:spcBef>
                <a:spcPts val="600"/>
              </a:spcBef>
            </a:pPr>
            <a:r>
              <a:rPr lang="vi-VN" sz="2200" dirty="0">
                <a:latin typeface="Cambria" pitchFamily="18" charset="0"/>
                <a:ea typeface="Cambria" pitchFamily="18" charset="0"/>
              </a:rPr>
              <a:t>- Môi trường biển là không chia cắt được. Vì vậy, khi một vùng biển bị ô nhiễm sẽ gây thiệt hại cho cả vùng bờ biển, vùng nước và cả các đảo xung quanh.</a:t>
            </a:r>
          </a:p>
          <a:p>
            <a:pPr algn="just">
              <a:spcBef>
                <a:spcPts val="600"/>
              </a:spcBef>
            </a:pPr>
            <a:r>
              <a:rPr lang="vi-VN" sz="2200" dirty="0">
                <a:latin typeface="Cambria" pitchFamily="18" charset="0"/>
                <a:ea typeface="Cambria" pitchFamily="18" charset="0"/>
              </a:rPr>
              <a:t>- Môi trường đảo do có sự biệt lập với đất liền, lại có diện tích nhỏ nên rất nhạy cảm trước tác động của con người, dễ bị suy thoái hơn so với đất liền.</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MÔI TRƯỜNG BIỂN ĐẢO VIỆT NAM</a:t>
            </a:r>
          </a:p>
        </p:txBody>
      </p:sp>
      <p:sp>
        <p:nvSpPr>
          <p:cNvPr id="22"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Đặc điêm môi trường biển đảo</a:t>
            </a:r>
          </a:p>
        </p:txBody>
      </p:sp>
    </p:spTree>
    <p:extLst>
      <p:ext uri="{BB962C8B-B14F-4D97-AF65-F5344CB8AC3E}">
        <p14:creationId xmlns:p14="http://schemas.microsoft.com/office/powerpoint/2010/main" val="4200442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04800" y="1143000"/>
            <a:ext cx="10187741"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304800" y="1143001"/>
            <a:ext cx="10186988"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847672"/>
            <a:ext cx="3657601" cy="1200329"/>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cho</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b</a:t>
            </a:r>
            <a:r>
              <a:rPr lang="vi-VN" i="1" dirty="0">
                <a:solidFill>
                  <a:srgbClr val="FF0000"/>
                </a:solidFill>
                <a:latin typeface="Cambria" panose="02040503050406030204" pitchFamily="18" charset="0"/>
                <a:ea typeface="Cambria" panose="02040503050406030204" pitchFamily="18" charset="0"/>
              </a:rPr>
              <a:t>iển đảo có vai trò như thế nào đối với sự phát triển kinh tế - xã hội?</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MÔI TRƯỜNG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49731" y="420921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757161" y="3253042"/>
            <a:ext cx="4948440" cy="3139321"/>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Biển đảo có vai trò quan trọng đối với sự phát triển kinh tế - xã hội:</a:t>
            </a:r>
          </a:p>
          <a:p>
            <a:pPr algn="just"/>
            <a:r>
              <a:rPr lang="vi-VN" dirty="0">
                <a:latin typeface="Cambria" panose="02040503050406030204" pitchFamily="18" charset="0"/>
                <a:ea typeface="Cambria" panose="02040503050406030204" pitchFamily="18" charset="0"/>
              </a:rPr>
              <a:t>- Vùng ven biển và hải đảo là nơi cư trú và diễn ra các hoạt động sản xuất của dân cư nước ta.</a:t>
            </a:r>
            <a:r>
              <a:rPr lang="en-US" dirty="0">
                <a:latin typeface="Cambria" panose="02040503050406030204" pitchFamily="18" charset="0"/>
                <a:ea typeface="Cambria" panose="02040503050406030204" pitchFamily="18" charset="0"/>
              </a:rPr>
              <a:t> (Du </a:t>
            </a:r>
            <a:r>
              <a:rPr lang="en-US" dirty="0" err="1">
                <a:latin typeface="Cambria" panose="02040503050406030204" pitchFamily="18" charset="0"/>
                <a:ea typeface="Cambria" panose="02040503050406030204" pitchFamily="18" charset="0"/>
              </a:rPr>
              <a:t>lịch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khai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nuôi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trồng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thủy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sản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khai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khoáng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sản</a:t>
            </a:r>
            <a:r>
              <a:rPr lang="en-US" dirty="0">
                <a:latin typeface="Cambria" panose="02040503050406030204" pitchFamily="18" charset="0"/>
                <a:ea typeface="Cambria" panose="02040503050406030204" pitchFamily="18" charset="0"/>
              </a:rPr>
              <a:t>, GTVT </a:t>
            </a:r>
            <a:r>
              <a:rPr lang="en-US" dirty="0" err="1">
                <a:latin typeface="Cambria" panose="02040503050406030204" pitchFamily="18" charset="0"/>
                <a:ea typeface="Cambria" panose="02040503050406030204" pitchFamily="18" charset="0"/>
              </a:rPr>
              <a:t>biển</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a:p>
            <a:pPr algn="just"/>
            <a:r>
              <a:rPr lang="vi-VN" dirty="0">
                <a:latin typeface="Cambria" panose="02040503050406030204" pitchFamily="18" charset="0"/>
                <a:ea typeface="Cambria" panose="02040503050406030204" pitchFamily="18" charset="0"/>
              </a:rPr>
              <a:t>- Nhiều hoạt động kinh tế biển đã đóng góp đáng kể vào GDP của đất nước.</a:t>
            </a:r>
          </a:p>
          <a:p>
            <a:pPr algn="just"/>
            <a:r>
              <a:rPr lang="vi-VN" dirty="0">
                <a:latin typeface="Cambria" panose="02040503050406030204" pitchFamily="18" charset="0"/>
                <a:ea typeface="Cambria" panose="02040503050406030204" pitchFamily="18" charset="0"/>
              </a:rPr>
              <a:t>- Hệ thống các đảo tiền tiêu có vị trí rất quan trọng trong sự nghiệp xây dựng và bảo vệ Tổ quốc.</a:t>
            </a:r>
          </a:p>
        </p:txBody>
      </p:sp>
      <p:sp>
        <p:nvSpPr>
          <p:cNvPr id="53" name="Text Box 9"/>
          <p:cNvSpPr txBox="1">
            <a:spLocks noChangeArrowheads="1"/>
          </p:cNvSpPr>
          <p:nvPr/>
        </p:nvSpPr>
        <p:spPr bwMode="auto">
          <a:xfrm>
            <a:off x="1976587" y="1295400"/>
            <a:ext cx="4729013" cy="353943"/>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1700" b="1" dirty="0">
                <a:solidFill>
                  <a:srgbClr val="CC0000"/>
                </a:solidFill>
                <a:latin typeface="Times New Roman" pitchFamily="18" charset="0"/>
                <a:cs typeface="Times New Roman" pitchFamily="18" charset="0"/>
              </a:rPr>
              <a:t>b. </a:t>
            </a:r>
            <a:r>
              <a:rPr lang="en-US" sz="1700" b="1" dirty="0" err="1">
                <a:solidFill>
                  <a:srgbClr val="CC0000"/>
                </a:solidFill>
                <a:latin typeface="Times New Roman" pitchFamily="18" charset="0"/>
                <a:cs typeface="Times New Roman" pitchFamily="18" charset="0"/>
              </a:rPr>
              <a:t>Vấn</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đề</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bảo</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vệ</a:t>
            </a:r>
            <a:r>
              <a:rPr lang="en-US" sz="1700" b="1" dirty="0">
                <a:solidFill>
                  <a:srgbClr val="CC0000"/>
                </a:solidFill>
                <a:latin typeface="Times New Roman" pitchFamily="18" charset="0"/>
                <a:cs typeface="Times New Roman" pitchFamily="18" charset="0"/>
              </a:rPr>
              <a:t> </a:t>
            </a:r>
            <a:r>
              <a:rPr lang="vi-VN" sz="1700" b="1" dirty="0">
                <a:solidFill>
                  <a:srgbClr val="CC0000"/>
                </a:solidFill>
                <a:latin typeface="Times New Roman" pitchFamily="18" charset="0"/>
                <a:cs typeface="Times New Roman" pitchFamily="18" charset="0"/>
              </a:rPr>
              <a:t>môi trường biển đảo Việt Nam</a:t>
            </a:r>
            <a:endParaRPr lang="en-US" sz="1700" b="1" dirty="0">
              <a:solidFill>
                <a:srgbClr val="CC0000"/>
              </a:solidFill>
              <a:latin typeface="Times New Roman" pitchFamily="18" charset="0"/>
              <a:cs typeface="Times New Roman" pitchFamily="18" charset="0"/>
            </a:endParaRPr>
          </a:p>
        </p:txBody>
      </p:sp>
      <p:sp>
        <p:nvSpPr>
          <p:cNvPr id="27" name="TextBox 26"/>
          <p:cNvSpPr txBox="1"/>
          <p:nvPr/>
        </p:nvSpPr>
        <p:spPr>
          <a:xfrm>
            <a:off x="6957373" y="6260068"/>
            <a:ext cx="3276600" cy="369332"/>
          </a:xfrm>
          <a:prstGeom prst="rect">
            <a:avLst/>
          </a:prstGeom>
          <a:noFill/>
        </p:spPr>
        <p:txBody>
          <a:bodyPr wrap="square" rtlCol="0">
            <a:spAutoFit/>
          </a:bodyPr>
          <a:lstStyle/>
          <a:p>
            <a:pPr algn="ctr"/>
            <a:r>
              <a:rPr lang="en-US" dirty="0">
                <a:latin typeface="Cambria" pitchFamily="18" charset="0"/>
                <a:ea typeface="Cambria" pitchFamily="18" charset="0"/>
              </a:rPr>
              <a:t>Du </a:t>
            </a:r>
            <a:r>
              <a:rPr lang="en-US" dirty="0" err="1">
                <a:latin typeface="Cambria" pitchFamily="18" charset="0"/>
                <a:ea typeface="Cambria" pitchFamily="18" charset="0"/>
              </a:rPr>
              <a:t>lịch</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Nha</a:t>
            </a:r>
            <a:r>
              <a:rPr lang="en-US" dirty="0">
                <a:latin typeface="Cambria" pitchFamily="18" charset="0"/>
                <a:ea typeface="Cambria" pitchFamily="18" charset="0"/>
              </a:rPr>
              <a:t> </a:t>
            </a:r>
            <a:r>
              <a:rPr lang="en-US" dirty="0" err="1">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6828148" y="3505200"/>
            <a:ext cx="3535053" cy="338554"/>
          </a:xfrm>
          <a:prstGeom prst="rect">
            <a:avLst/>
          </a:prstGeom>
          <a:noFill/>
        </p:spPr>
        <p:txBody>
          <a:bodyPr wrap="square" rtlCol="0">
            <a:spAutoFit/>
          </a:bodyPr>
          <a:lstStyle/>
          <a:p>
            <a:pPr algn="ctr"/>
            <a:r>
              <a:rPr lang="en-US" sz="1600" dirty="0" err="1">
                <a:latin typeface="Cambria" pitchFamily="18" charset="0"/>
                <a:ea typeface="Cambria" pitchFamily="18" charset="0"/>
              </a:rPr>
              <a:t>Sản</a:t>
            </a:r>
            <a:r>
              <a:rPr lang="en-US" sz="1600" dirty="0">
                <a:latin typeface="Cambria" pitchFamily="18" charset="0"/>
                <a:ea typeface="Cambria" pitchFamily="18" charset="0"/>
              </a:rPr>
              <a:t> </a:t>
            </a:r>
            <a:r>
              <a:rPr lang="en-US" sz="1600" dirty="0" err="1">
                <a:latin typeface="Cambria" pitchFamily="18" charset="0"/>
                <a:ea typeface="Cambria" pitchFamily="18" charset="0"/>
              </a:rPr>
              <a:t>xuất</a:t>
            </a:r>
            <a:r>
              <a:rPr lang="en-US" sz="1600" dirty="0">
                <a:latin typeface="Cambria" pitchFamily="18" charset="0"/>
                <a:ea typeface="Cambria" pitchFamily="18" charset="0"/>
              </a:rPr>
              <a:t> </a:t>
            </a:r>
            <a:r>
              <a:rPr lang="en-US" sz="1600" dirty="0" err="1">
                <a:latin typeface="Cambria" pitchFamily="18" charset="0"/>
                <a:ea typeface="Cambria" pitchFamily="18" charset="0"/>
              </a:rPr>
              <a:t>muối</a:t>
            </a:r>
            <a:r>
              <a:rPr lang="en-US" sz="1600" dirty="0">
                <a:latin typeface="Cambria" pitchFamily="18" charset="0"/>
                <a:ea typeface="Cambria" pitchFamily="18" charset="0"/>
              </a:rPr>
              <a:t> ở Sa </a:t>
            </a:r>
            <a:r>
              <a:rPr lang="en-US" sz="1600" dirty="0" err="1">
                <a:latin typeface="Cambria" pitchFamily="18" charset="0"/>
                <a:ea typeface="Cambria" pitchFamily="18" charset="0"/>
              </a:rPr>
              <a:t>Huỳnh</a:t>
            </a:r>
            <a:r>
              <a:rPr lang="en-US" sz="1600" dirty="0">
                <a:latin typeface="Cambria" pitchFamily="18" charset="0"/>
                <a:ea typeface="Cambria" pitchFamily="18" charset="0"/>
              </a:rPr>
              <a:t>, </a:t>
            </a:r>
            <a:r>
              <a:rPr lang="en-US" sz="1600" dirty="0" err="1">
                <a:latin typeface="Cambria" pitchFamily="18" charset="0"/>
                <a:ea typeface="Cambria" pitchFamily="18" charset="0"/>
              </a:rPr>
              <a:t>Quảng</a:t>
            </a:r>
            <a:r>
              <a:rPr lang="en-US" sz="1600" dirty="0">
                <a:latin typeface="Cambria" pitchFamily="18" charset="0"/>
                <a:ea typeface="Cambria" pitchFamily="18" charset="0"/>
              </a:rPr>
              <a:t> </a:t>
            </a:r>
            <a:r>
              <a:rPr lang="en-US" sz="1600" dirty="0" err="1">
                <a:latin typeface="Cambria" pitchFamily="18" charset="0"/>
                <a:ea typeface="Cambria" pitchFamily="18" charset="0"/>
              </a:rPr>
              <a:t>Ngãi</a:t>
            </a:r>
            <a:endParaRPr lang="en-US" sz="1600"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4072" y="1266158"/>
            <a:ext cx="3509129" cy="22390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75286" y="3980126"/>
            <a:ext cx="3487914" cy="22799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216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2057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hiểu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của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t</a:t>
            </a:r>
            <a:r>
              <a:rPr lang="vi-VN" sz="2200" i="1" dirty="0">
                <a:solidFill>
                  <a:srgbClr val="FF0000"/>
                </a:solidFill>
                <a:latin typeface="Cambria" panose="02040503050406030204" pitchFamily="18" charset="0"/>
                <a:ea typeface="Cambria" panose="02040503050406030204" pitchFamily="18" charset="0"/>
              </a:rPr>
              <a:t>ại sao việc giữ vững chủ quyền của một hòn đảo, dù nhỏ, lại có ý nghĩa</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rất lớn?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MÔI TRƯỜNG BIỂN BẢO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26294" y="2362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52600" y="44783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34747" y="4191000"/>
            <a:ext cx="3657601" cy="2123658"/>
          </a:xfrm>
          <a:prstGeom prst="rect">
            <a:avLst/>
          </a:prstGeom>
          <a:solidFill>
            <a:srgbClr val="FFCCFF"/>
          </a:solidFill>
          <a:ln w="12700">
            <a:solidFill>
              <a:srgbClr val="0070C0"/>
            </a:solidFill>
          </a:ln>
        </p:spPr>
        <p:txBody>
          <a:bodyPr wrap="square">
            <a:spAutoFit/>
          </a:bodyPr>
          <a:lstStyle/>
          <a:p>
            <a:pPr algn="just"/>
            <a:r>
              <a:rPr lang="en-US" sz="2200" dirty="0" err="1">
                <a:latin typeface="Cambria" panose="02040503050406030204" pitchFamily="18" charset="0"/>
                <a:ea typeface="Cambria" panose="02040503050406030204" pitchFamily="18" charset="0"/>
              </a:rPr>
              <a:t>Vì</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5075" y="1265334"/>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8534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8839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35075" y="4267201"/>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9"/>
          <p:cNvSpPr txBox="1">
            <a:spLocks noChangeArrowheads="1"/>
          </p:cNvSpPr>
          <p:nvPr/>
        </p:nvSpPr>
        <p:spPr bwMode="auto">
          <a:xfrm>
            <a:off x="1976587" y="1295400"/>
            <a:ext cx="4729013" cy="353943"/>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1700" b="1" dirty="0">
                <a:solidFill>
                  <a:srgbClr val="CC0000"/>
                </a:solidFill>
                <a:latin typeface="Times New Roman" pitchFamily="18" charset="0"/>
                <a:cs typeface="Times New Roman" pitchFamily="18" charset="0"/>
              </a:rPr>
              <a:t>b. </a:t>
            </a:r>
            <a:r>
              <a:rPr lang="en-US" sz="1700" b="1" dirty="0" err="1">
                <a:solidFill>
                  <a:srgbClr val="CC0000"/>
                </a:solidFill>
                <a:latin typeface="Times New Roman" pitchFamily="18" charset="0"/>
                <a:cs typeface="Times New Roman" pitchFamily="18" charset="0"/>
              </a:rPr>
              <a:t>Vấn</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đề</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bảo</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vệ</a:t>
            </a:r>
            <a:r>
              <a:rPr lang="en-US" sz="1700" b="1" dirty="0">
                <a:solidFill>
                  <a:srgbClr val="CC0000"/>
                </a:solidFill>
                <a:latin typeface="Times New Roman" pitchFamily="18" charset="0"/>
                <a:cs typeface="Times New Roman" pitchFamily="18" charset="0"/>
              </a:rPr>
              <a:t> </a:t>
            </a:r>
            <a:r>
              <a:rPr lang="vi-VN" sz="1700" b="1" dirty="0">
                <a:solidFill>
                  <a:srgbClr val="CC0000"/>
                </a:solidFill>
                <a:latin typeface="Times New Roman" pitchFamily="18" charset="0"/>
                <a:cs typeface="Times New Roman" pitchFamily="18" charset="0"/>
              </a:rPr>
              <a:t>môi 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80566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32951" y="1198619"/>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828800"/>
            <a:ext cx="3657601" cy="1554272"/>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cho</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c</a:t>
            </a:r>
            <a:r>
              <a:rPr lang="vi-VN" sz="1900" i="1" dirty="0">
                <a:solidFill>
                  <a:srgbClr val="FF0000"/>
                </a:solidFill>
                <a:latin typeface="Cambria" panose="02040503050406030204" pitchFamily="18" charset="0"/>
                <a:ea typeface="Cambria" panose="02040503050406030204" pitchFamily="18" charset="0"/>
              </a:rPr>
              <a:t>hất lượng môi trường biển của nước ta như thế nào theo đánh giá của bộ Tài nguyên và m</a:t>
            </a:r>
            <a:r>
              <a:rPr lang="vi-VN" sz="1900" dirty="0">
                <a:latin typeface="Cambria" panose="02040503050406030204" pitchFamily="18" charset="0"/>
                <a:ea typeface="Cambria" panose="02040503050406030204" pitchFamily="18" charset="0"/>
              </a:rPr>
              <a:t>lượhầng</a:t>
            </a:r>
            <a:r>
              <a:rPr lang="vi-VN" sz="1900" i="1" dirty="0">
                <a:solidFill>
                  <a:srgbClr val="FF0000"/>
                </a:solidFill>
                <a:latin typeface="Cambria" panose="02040503050406030204" pitchFamily="18" charset="0"/>
                <a:ea typeface="Cambria" panose="02040503050406030204" pitchFamily="18" charset="0"/>
              </a:rPr>
              <a:t>ôi trường?</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MÔI TRƯỜNG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3259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3536990"/>
            <a:ext cx="3657601" cy="2723823"/>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Chất nước biển ven bờ còn khá tốt với u hết các chỉ số đặc trưng đều nằm trong giới hạn cho phép.</a:t>
            </a:r>
          </a:p>
          <a:p>
            <a:pPr algn="just"/>
            <a:r>
              <a:rPr lang="vi-VN" sz="1900" dirty="0">
                <a:latin typeface="Cambria" panose="02040503050406030204" pitchFamily="18" charset="0"/>
                <a:ea typeface="Cambria" panose="02040503050406030204" pitchFamily="18" charset="0"/>
              </a:rPr>
              <a:t>- Chất lượng nước biển ven các đảo và cụm đảo khá tốt, kể cả ở các đảo tập trung đông dân cư.</a:t>
            </a:r>
          </a:p>
          <a:p>
            <a:pPr algn="just"/>
            <a:r>
              <a:rPr lang="vi-VN" sz="1900" dirty="0">
                <a:latin typeface="Cambria" panose="02040503050406030204" pitchFamily="18" charset="0"/>
                <a:ea typeface="Cambria" panose="02040503050406030204" pitchFamily="18" charset="0"/>
              </a:rPr>
              <a:t>- Chất lượng nước biển xa bờ đều đạt chuẩn cho phép, tương đối ổn định và ít biến động qua các năm.</a:t>
            </a:r>
          </a:p>
        </p:txBody>
      </p:sp>
      <p:sp>
        <p:nvSpPr>
          <p:cNvPr id="27" name="TextBox 26"/>
          <p:cNvSpPr txBox="1"/>
          <p:nvPr/>
        </p:nvSpPr>
        <p:spPr>
          <a:xfrm>
            <a:off x="6957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Quần</a:t>
            </a:r>
            <a:r>
              <a:rPr lang="en-US" dirty="0">
                <a:latin typeface="Cambria" pitchFamily="18" charset="0"/>
                <a:ea typeface="Cambria" pitchFamily="18" charset="0"/>
              </a:rPr>
              <a:t> </a:t>
            </a: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Côn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34" name="TextBox 33"/>
          <p:cNvSpPr txBox="1"/>
          <p:nvPr/>
        </p:nvSpPr>
        <p:spPr>
          <a:xfrm>
            <a:off x="7086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Cát</a:t>
            </a:r>
            <a:r>
              <a:rPr lang="en-US" dirty="0">
                <a:latin typeface="Cambria" pitchFamily="18" charset="0"/>
                <a:ea typeface="Cambria" pitchFamily="18" charset="0"/>
              </a:rPr>
              <a:t> </a:t>
            </a:r>
            <a:r>
              <a:rPr lang="en-US" dirty="0" err="1">
                <a:latin typeface="Cambria" pitchFamily="18" charset="0"/>
                <a:ea typeface="Cambria" pitchFamily="18" charset="0"/>
              </a:rPr>
              <a:t>Bà</a:t>
            </a:r>
            <a:endParaRPr lang="en-US" dirty="0">
              <a:latin typeface="Cambria" pitchFamily="18" charset="0"/>
              <a:ea typeface="Cambria" pitchFamily="18" charset="0"/>
            </a:endParaRPr>
          </a:p>
        </p:txBody>
      </p:sp>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5075" y="1295400"/>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2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1976587" y="1295400"/>
            <a:ext cx="4729013" cy="353943"/>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1700" b="1" dirty="0">
                <a:solidFill>
                  <a:srgbClr val="CC0000"/>
                </a:solidFill>
                <a:latin typeface="Times New Roman" pitchFamily="18" charset="0"/>
                <a:cs typeface="Times New Roman" pitchFamily="18" charset="0"/>
              </a:rPr>
              <a:t>b. </a:t>
            </a:r>
            <a:r>
              <a:rPr lang="en-US" sz="1700" b="1" dirty="0" err="1">
                <a:solidFill>
                  <a:srgbClr val="CC0000"/>
                </a:solidFill>
                <a:latin typeface="Times New Roman" pitchFamily="18" charset="0"/>
                <a:cs typeface="Times New Roman" pitchFamily="18" charset="0"/>
              </a:rPr>
              <a:t>Vấn</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đề</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bảo</a:t>
            </a:r>
            <a:r>
              <a:rPr lang="en-US" sz="1700" b="1" dirty="0">
                <a:solidFill>
                  <a:srgbClr val="CC0000"/>
                </a:solidFill>
                <a:latin typeface="Times New Roman" pitchFamily="18" charset="0"/>
                <a:cs typeface="Times New Roman" pitchFamily="18" charset="0"/>
              </a:rPr>
              <a:t> </a:t>
            </a:r>
            <a:r>
              <a:rPr lang="en-US" sz="1700" b="1" dirty="0" err="1">
                <a:solidFill>
                  <a:srgbClr val="CC0000"/>
                </a:solidFill>
                <a:latin typeface="Times New Roman" pitchFamily="18" charset="0"/>
                <a:cs typeface="Times New Roman" pitchFamily="18" charset="0"/>
              </a:rPr>
              <a:t>vệ</a:t>
            </a:r>
            <a:r>
              <a:rPr lang="en-US" sz="1700" b="1" dirty="0">
                <a:solidFill>
                  <a:srgbClr val="CC0000"/>
                </a:solidFill>
                <a:latin typeface="Times New Roman" pitchFamily="18" charset="0"/>
                <a:cs typeface="Times New Roman" pitchFamily="18" charset="0"/>
              </a:rPr>
              <a:t> </a:t>
            </a:r>
            <a:r>
              <a:rPr lang="vi-VN" sz="1700" b="1" dirty="0">
                <a:solidFill>
                  <a:srgbClr val="CC0000"/>
                </a:solidFill>
                <a:latin typeface="Times New Roman" pitchFamily="18" charset="0"/>
                <a:cs typeface="Times New Roman" pitchFamily="18" charset="0"/>
              </a:rPr>
              <a:t>môi 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78290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6357</TotalTime>
  <Words>2683</Words>
  <Application>Microsoft Office PowerPoint</Application>
  <PresentationFormat>Widescreen</PresentationFormat>
  <Paragraphs>203</Paragraphs>
  <Slides>26</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Cambria</vt:lpstr>
      <vt:lpstr>Times New Roman</vt:lpstr>
      <vt:lpstr>Office Theme</vt:lpstr>
      <vt:lpstr>KHỞI ĐỘNG</vt:lpstr>
      <vt:lpstr>PowerPoint Presentation</vt:lpstr>
      <vt:lpstr>MÔI TRƯỜNG VÀ TÀI NGUYÊN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476</cp:revision>
  <dcterms:created xsi:type="dcterms:W3CDTF">2016-02-15T14:28:12Z</dcterms:created>
  <dcterms:modified xsi:type="dcterms:W3CDTF">2025-03-26T02:40:16Z</dcterms:modified>
</cp:coreProperties>
</file>