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528" r:id="rId2"/>
    <p:sldId id="529" r:id="rId3"/>
    <p:sldId id="530" r:id="rId4"/>
    <p:sldId id="531" r:id="rId5"/>
    <p:sldId id="503" r:id="rId6"/>
    <p:sldId id="534" r:id="rId7"/>
    <p:sldId id="535" r:id="rId8"/>
    <p:sldId id="537" r:id="rId9"/>
    <p:sldId id="533" r:id="rId10"/>
    <p:sldId id="540" r:id="rId11"/>
    <p:sldId id="542" r:id="rId12"/>
    <p:sldId id="565" r:id="rId13"/>
    <p:sldId id="566" r:id="rId14"/>
    <p:sldId id="572" r:id="rId15"/>
    <p:sldId id="545" r:id="rId16"/>
    <p:sldId id="546" r:id="rId17"/>
    <p:sldId id="547" r:id="rId18"/>
    <p:sldId id="521" r:id="rId19"/>
    <p:sldId id="548" r:id="rId20"/>
    <p:sldId id="549" r:id="rId21"/>
    <p:sldId id="550" r:id="rId22"/>
    <p:sldId id="567" r:id="rId23"/>
    <p:sldId id="552" r:id="rId24"/>
    <p:sldId id="553" r:id="rId25"/>
    <p:sldId id="568" r:id="rId26"/>
    <p:sldId id="555" r:id="rId27"/>
    <p:sldId id="556" r:id="rId28"/>
    <p:sldId id="563" r:id="rId29"/>
    <p:sldId id="557" r:id="rId30"/>
    <p:sldId id="558" r:id="rId31"/>
    <p:sldId id="559" r:id="rId32"/>
    <p:sldId id="561" r:id="rId33"/>
    <p:sldId id="560" r:id="rId34"/>
    <p:sldId id="569" r:id="rId35"/>
    <p:sldId id="527" r:id="rId36"/>
    <p:sldId id="519" r:id="rId37"/>
    <p:sldId id="570" r:id="rId38"/>
    <p:sldId id="571" r:id="rId39"/>
    <p:sldId id="52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44" d="100"/>
          <a:sy n="44" d="100"/>
        </p:scale>
        <p:origin x="1066"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a:latin typeface="Cambria" pitchFamily="18" charset="0"/>
              <a:ea typeface="Cambria" pitchFamily="18" charset="0"/>
            </a:rPr>
            <a:t>Sông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ngòi</a:t>
          </a:r>
          <a:br>
            <a:rPr lang="en-US" sz="2000" b="1" dirty="0">
              <a:latin typeface="Cambria" pitchFamily="18" charset="0"/>
              <a:ea typeface="Cambria" pitchFamily="18" charset="0"/>
            </a:rPr>
          </a:br>
          <a:r>
            <a:rPr lang="en-US" sz="2000" b="1" dirty="0">
              <a:latin typeface="Cambria" pitchFamily="18" charset="0"/>
              <a:ea typeface="Cambria" pitchFamily="18" charset="0"/>
            </a:rPr>
            <a:t> </a:t>
          </a:r>
          <a:r>
            <a:rPr lang="en-US" sz="2000" b="1" dirty="0" err="1">
              <a:latin typeface="Cambria" pitchFamily="18" charset="0"/>
              <a:ea typeface="Cambria" pitchFamily="18" charset="0"/>
            </a:rPr>
            <a:t>dày</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a:latin typeface="Cambria" pitchFamily="18" charset="0"/>
              <a:ea typeface="Cambria" pitchFamily="18" charset="0"/>
            </a:rPr>
            <a:t>Có</a:t>
          </a:r>
          <a:r>
            <a:rPr lang="en-US" sz="2000" dirty="0">
              <a:latin typeface="Cambria" pitchFamily="18" charset="0"/>
              <a:ea typeface="Cambria" pitchFamily="18" charset="0"/>
            </a:rPr>
            <a:t> 2360 con </a:t>
          </a:r>
          <a:r>
            <a:rPr lang="en-US" sz="2000" dirty="0" err="1">
              <a:latin typeface="Cambria" pitchFamily="18" charset="0"/>
              <a:ea typeface="Cambria" pitchFamily="18" charset="0"/>
            </a:rPr>
            <a:t>sông</a:t>
          </a:r>
          <a:r>
            <a:rPr lang="en-US" sz="2000" dirty="0">
              <a:latin typeface="Cambria" pitchFamily="18" charset="0"/>
              <a:ea typeface="Cambria" pitchFamily="18" charset="0"/>
            </a:rPr>
            <a:t> </a:t>
          </a:r>
          <a:r>
            <a:rPr lang="en-US" sz="2000" dirty="0" err="1">
              <a:latin typeface="Cambria" pitchFamily="18" charset="0"/>
              <a:ea typeface="Cambria" pitchFamily="18" charset="0"/>
            </a:rPr>
            <a:t>dài</a:t>
          </a:r>
          <a:r>
            <a:rPr lang="en-US" sz="2000" dirty="0">
              <a:latin typeface="Cambria" pitchFamily="18" charset="0"/>
              <a:ea typeface="Cambria" pitchFamily="18" charset="0"/>
            </a:rPr>
            <a:t> </a:t>
          </a:r>
          <a:r>
            <a:rPr lang="en-US" sz="2000" dirty="0" err="1">
              <a:latin typeface="Cambria" pitchFamily="18" charset="0"/>
              <a:ea typeface="Cambria" pitchFamily="18" charset="0"/>
            </a:rPr>
            <a:t>trên</a:t>
          </a:r>
          <a:r>
            <a:rPr lang="en-US" sz="2000" dirty="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a:effectLst/>
              <a:latin typeface="Cambria" pitchFamily="18" charset="0"/>
              <a:ea typeface="Cambria" pitchFamily="18" charset="0"/>
            </a:rPr>
            <a:t>Chủ</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yếu</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là</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sông</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nhỏ</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ngắn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và</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dốc</a:t>
          </a:r>
          <a:r>
            <a:rPr lang="en-US" sz="2000" dirty="0">
              <a:effectLst/>
              <a:latin typeface="Cambria" pitchFamily="18" charset="0"/>
              <a:ea typeface="Cambria" pitchFamily="18" charset="0"/>
            </a:rPr>
            <a:t>.</a:t>
          </a:r>
          <a:endParaRPr lang="en-US" sz="20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a:effectLst/>
              <a:latin typeface="Cambria" pitchFamily="18" charset="0"/>
              <a:ea typeface="Cambria" pitchFamily="18" charset="0"/>
            </a:rPr>
            <a:t>Phân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bố</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rộng</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khắp</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trên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cả</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nước</a:t>
          </a:r>
          <a:r>
            <a:rPr lang="en-US" sz="2000" dirty="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71E78B6D-4079-4AD1-9206-BC8EFCC46386}" type="presOf" srcId="{EDAA19F2-0741-40BC-93A1-46F7CACE9732}" destId="{A4F6A9E5-8942-40B9-B8D0-5D914EFCBCC5}"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5B67EC80-D375-4B2E-AACE-6F5CC76C43BD}" srcId="{842A6939-AB67-443F-A238-B1594B14F58A}" destId="{CAD3ED65-B70C-47D6-A275-68F7C5DAAF7E}" srcOrd="2" destOrd="0" parTransId="{6A709CD4-C577-4072-AFBD-89388521984E}" sibTransId="{CD30066C-9CA6-4AB1-AE29-D63ACE41A24D}"/>
    <dgm:cxn modelId="{543EB691-EC10-4EA5-AC86-5961BF7EBB08}" type="presOf" srcId="{CAD3ED65-B70C-47D6-A275-68F7C5DAAF7E}" destId="{8381D600-88E6-4603-9A31-3300DC678406}" srcOrd="0" destOrd="0" presId="urn:microsoft.com/office/officeart/2005/8/layout/hierarchy6"/>
    <dgm:cxn modelId="{62D78995-B992-4A57-9013-94110B230A1E}" type="presOf" srcId="{73DCFC18-9660-4A97-A679-C2AEB743C236}" destId="{6EF5A1E5-00F7-4E6D-AE7E-B9CA6802612E}" srcOrd="0" destOrd="0" presId="urn:microsoft.com/office/officeart/2005/8/layout/hierarchy6"/>
    <dgm:cxn modelId="{A8570BA8-4A8C-486E-9B09-01C49B1CF9AD}" type="presOf" srcId="{842A6939-AB67-443F-A238-B1594B14F58A}" destId="{647A87F1-B924-42C3-9BFB-B28E010046FA}"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214D3AC7-5793-468C-A606-ECB075FD44FC}" type="presOf" srcId="{6A709CD4-C577-4072-AFBD-89388521984E}" destId="{21AF67B8-E32B-4642-9BB1-CA576FDA3CB8}"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BB004F6-63C1-4AA1-812C-2900BC7E496F}" type="presOf" srcId="{910BE239-0CC0-4039-8F15-F7C02DB53481}" destId="{D51E557A-1553-48DB-9E8F-9F340370401B}"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1800" b="1" dirty="0">
              <a:solidFill>
                <a:schemeClr val="tx1"/>
              </a:solidFill>
              <a:latin typeface="Cambria" pitchFamily="18" charset="0"/>
              <a:ea typeface="Cambria" pitchFamily="18" charset="0"/>
            </a:rPr>
            <a:t>- Đặc điểm mạng lưới sông:</a:t>
          </a:r>
          <a:endParaRPr lang="en-US" sz="1800" b="1"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Là hệ thống sông lớn thứ 2 cả nước.</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độ</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nước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sông</a:t>
          </a:r>
          <a:r>
            <a:rPr lang="en-US" sz="1800" b="1"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Mùa lũ: từ tháng 6 - tháng 10, chiếm khoảng 75% tổng lượng nước cả năm.</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 </a:t>
          </a:r>
          <a:r>
            <a:rPr lang="en-US" sz="1800" dirty="0">
              <a:solidFill>
                <a:schemeClr val="tx1"/>
              </a:solidFill>
              <a:latin typeface="Cambria" pitchFamily="18" charset="0"/>
              <a:ea typeface="Cambria" pitchFamily="18" charset="0"/>
            </a:rPr>
            <a:t>d</a:t>
          </a:r>
          <a:r>
            <a:rPr lang="vi-VN" sz="1800" dirty="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a:solidFill>
                <a:schemeClr val="tx1"/>
              </a:solidFill>
              <a:latin typeface="Cambria" pitchFamily="18" charset="0"/>
              <a:ea typeface="Cambria" pitchFamily="18" charset="0"/>
            </a:rPr>
            <a:t>- Đặc điểm mạng lưới sông:</a:t>
          </a:r>
          <a:endParaRPr lang="en-US" sz="1800" b="1" dirty="0">
            <a:solidFill>
              <a:schemeClr val="tx1"/>
            </a:solidFill>
            <a:latin typeface="Cambria" pitchFamily="18" charset="0"/>
            <a:ea typeface="Cambria" pitchFamily="18" charset="0"/>
          </a:endParaRPr>
        </a:p>
        <a:p>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Có 78 phụ lưu dài trên 10km.</a:t>
          </a:r>
          <a:endParaRPr lang="en-US" sz="1800" b="0" dirty="0">
            <a:solidFill>
              <a:schemeClr val="tx1"/>
            </a:solidFill>
            <a:latin typeface="Cambria" pitchFamily="18" charset="0"/>
            <a:ea typeface="Cambria" pitchFamily="18" charset="0"/>
          </a:endParaRPr>
        </a:p>
        <a:p>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a:solidFill>
              <a:schemeClr val="tx1"/>
            </a:solidFill>
            <a:latin typeface="Cambria" pitchFamily="18" charset="0"/>
            <a:ea typeface="Cambria" pitchFamily="18" charset="0"/>
          </a:endParaRPr>
        </a:p>
        <a:p>
          <a:r>
            <a:rPr lang="vi-VN" sz="1800" b="1" dirty="0">
              <a:solidFill>
                <a:schemeClr val="tx1"/>
              </a:solidFill>
              <a:latin typeface="Cambria" pitchFamily="18" charset="0"/>
              <a:ea typeface="Cambria" pitchFamily="18" charset="0"/>
            </a:rPr>
            <a:t>- Chế độ nước sông:</a:t>
          </a:r>
          <a:endParaRPr lang="en-US" sz="1800" b="1" dirty="0">
            <a:solidFill>
              <a:schemeClr val="tx1"/>
            </a:solidFill>
            <a:latin typeface="Cambria" pitchFamily="18" charset="0"/>
            <a:ea typeface="Cambria" pitchFamily="18" charset="0"/>
          </a:endParaRPr>
        </a:p>
        <a:p>
          <a:r>
            <a:rPr lang="vi-VN" sz="1800" b="0" dirty="0">
              <a:solidFill>
                <a:schemeClr val="tx1"/>
              </a:solidFill>
              <a:latin typeface="Cambria" pitchFamily="18" charset="0"/>
              <a:ea typeface="Cambria" pitchFamily="18" charset="0"/>
            </a:rPr>
            <a:t>+ Mùa lũ: từ tháng 10 - tháng 12, chiếm khoảng 65% tổng lượng nước cả năm.</a:t>
          </a:r>
          <a:endParaRPr lang="en-US" sz="1800" b="0" dirty="0">
            <a:solidFill>
              <a:schemeClr val="tx1"/>
            </a:solidFill>
            <a:latin typeface="Cambria" pitchFamily="18" charset="0"/>
            <a:ea typeface="Cambria" pitchFamily="18" charset="0"/>
          </a:endParaRPr>
        </a:p>
        <a:p>
          <a:r>
            <a:rPr lang="vi-VN" sz="1800" b="0" dirty="0">
              <a:solidFill>
                <a:schemeClr val="tx1"/>
              </a:solidFill>
              <a:latin typeface="Cambria" pitchFamily="18" charset="0"/>
              <a:ea typeface="Cambria" pitchFamily="18" charset="0"/>
            </a:rPr>
            <a:t>+ Mùa cạn: từ tháng 1 đến tháng 9, chiếm khoảng 35% tổng lượng nước cả năm.</a:t>
          </a:r>
          <a:endParaRPr lang="en-US" sz="1800" b="0" dirty="0">
            <a:solidFill>
              <a:schemeClr val="tx1"/>
            </a:solidFill>
            <a:latin typeface="Cambria" pitchFamily="18" charset="0"/>
            <a:ea typeface="Cambria" pitchFamily="18" charset="0"/>
          </a:endParaRPr>
        </a:p>
        <a:p>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 </a:t>
          </a:r>
          <a:r>
            <a:rPr lang="en-US" sz="1800" dirty="0">
              <a:solidFill>
                <a:schemeClr val="tx1"/>
              </a:solidFill>
              <a:latin typeface="Cambria" pitchFamily="18" charset="0"/>
              <a:ea typeface="Cambria" pitchFamily="18" charset="0"/>
            </a:rPr>
            <a:t>do </a:t>
          </a:r>
          <a:r>
            <a:rPr lang="vi-VN" sz="1800" dirty="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9860AE14-D6E3-404B-A301-BE401753CE91}" type="presOf" srcId="{9DA92A08-ED37-48A9-A0DD-F521D2142CD2}" destId="{C7497E28-FAE4-42DA-8D9D-5B4659273D7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6719B8D9-E5C5-40EA-B2B4-5B17B8053D94}" type="presOf" srcId="{9B38993F-91D9-4E45-89FE-E7C2053BB052}" destId="{A0E9B536-5134-4AC7-990D-17E1F41843BA}" srcOrd="0" destOrd="0" presId="urn:microsoft.com/office/officeart/2008/layout/VerticalCurvedList"/>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a:solidFill>
                <a:schemeClr val="tx1"/>
              </a:solidFill>
              <a:latin typeface="Cambria" pitchFamily="18" charset="0"/>
              <a:ea typeface="Cambria" pitchFamily="18" charset="0"/>
            </a:rPr>
            <a:t>- Đặc điểm mạng lưới sông ngòi: </a:t>
          </a:r>
          <a:endParaRPr lang="en-US" sz="1800" b="1"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Có 286 phụ lưu, mạng lưới sông có hình lông chim.</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Hệ</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thống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kênh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rạch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chằng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chịt</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Đặc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điểm</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độ</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nước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sông</a:t>
          </a:r>
          <a:r>
            <a:rPr lang="en-US" sz="1800" b="1" dirty="0">
              <a:solidFill>
                <a:schemeClr val="tx1"/>
              </a:solidFill>
              <a:latin typeface="Cambria" pitchFamily="18" charset="0"/>
              <a:ea typeface="Cambria" pitchFamily="18" charset="0"/>
            </a:rPr>
            <a:t>:</a:t>
          </a:r>
        </a:p>
        <a:p>
          <a:pPr algn="just"/>
          <a:r>
            <a:rPr lang="vi-VN" sz="1800" b="0" dirty="0">
              <a:solidFill>
                <a:schemeClr val="tx1"/>
              </a:solidFill>
              <a:latin typeface="Cambria" pitchFamily="18" charset="0"/>
              <a:ea typeface="Cambria" pitchFamily="18" charset="0"/>
            </a:rPr>
            <a:t>+ Mùa lũ: từ tháng 7 - tháng 11, chiếm khoảng 80% tổng lượng nước cả năm.</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 </a:t>
          </a:r>
          <a:r>
            <a:rPr lang="en-US" sz="1800" dirty="0">
              <a:solidFill>
                <a:schemeClr val="tx1"/>
              </a:solidFill>
              <a:latin typeface="Cambria" pitchFamily="18" charset="0"/>
              <a:ea typeface="Cambria" pitchFamily="18" charset="0"/>
            </a:rPr>
            <a:t>d</a:t>
          </a:r>
          <a:r>
            <a:rPr lang="vi-VN" sz="1800" dirty="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0CE4DDAF-BB06-4DC8-B851-542645E39F52}"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2879965" y="295"/>
          <a:ext cx="2221594" cy="7625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Cambria" pitchFamily="18" charset="0"/>
              <a:ea typeface="Cambria" pitchFamily="18" charset="0"/>
            </a:rPr>
            <a:t>Sông</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ngòi</a:t>
          </a:r>
          <a:br>
            <a:rPr lang="en-US" sz="2000" b="1" kern="1200" dirty="0">
              <a:latin typeface="Cambria" pitchFamily="18" charset="0"/>
              <a:ea typeface="Cambria" pitchFamily="18" charset="0"/>
            </a:rPr>
          </a:b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dày</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2902300" y="22630"/>
        <a:ext cx="2176924" cy="717887"/>
      </dsp:txXfrm>
    </dsp:sp>
    <dsp:sp modelId="{D51E557A-1553-48DB-9E8F-9F340370401B}">
      <dsp:nvSpPr>
        <dsp:cNvPr id="0" name=""/>
        <dsp:cNvSpPr/>
      </dsp:nvSpPr>
      <dsp:spPr>
        <a:xfrm>
          <a:off x="2176694" y="762853"/>
          <a:ext cx="1814068" cy="305023"/>
        </a:xfrm>
        <a:custGeom>
          <a:avLst/>
          <a:gdLst/>
          <a:ahLst/>
          <a:cxnLst/>
          <a:rect l="0" t="0" r="0" b="0"/>
          <a:pathLst>
            <a:path>
              <a:moveTo>
                <a:pt x="1814068" y="0"/>
              </a:moveTo>
              <a:lnTo>
                <a:pt x="1814068" y="152511"/>
              </a:lnTo>
              <a:lnTo>
                <a:pt x="0" y="152511"/>
              </a:lnTo>
              <a:lnTo>
                <a:pt x="0" y="3050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489483" y="1067876"/>
          <a:ext cx="1374422" cy="26108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Cambria" pitchFamily="18" charset="0"/>
              <a:ea typeface="Cambria" pitchFamily="18" charset="0"/>
            </a:rPr>
            <a:t>Có</a:t>
          </a:r>
          <a:r>
            <a:rPr lang="en-US" sz="2000" kern="1200" dirty="0">
              <a:latin typeface="Cambria" pitchFamily="18" charset="0"/>
              <a:ea typeface="Cambria" pitchFamily="18" charset="0"/>
            </a:rPr>
            <a:t> 2360 con </a:t>
          </a:r>
          <a:r>
            <a:rPr lang="en-US" sz="2000" kern="1200" dirty="0" err="1">
              <a:latin typeface="Cambria" pitchFamily="18" charset="0"/>
              <a:ea typeface="Cambria" pitchFamily="18" charset="0"/>
            </a:rPr>
            <a:t>sông</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dài</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trên</a:t>
          </a:r>
          <a:r>
            <a:rPr lang="en-US" sz="2000" kern="1200" dirty="0">
              <a:latin typeface="Cambria" pitchFamily="18" charset="0"/>
              <a:ea typeface="Cambria" pitchFamily="18" charset="0"/>
            </a:rPr>
            <a:t> 10km.</a:t>
          </a:r>
        </a:p>
      </dsp:txBody>
      <dsp:txXfrm>
        <a:off x="1529738" y="1108131"/>
        <a:ext cx="1293912" cy="2530297"/>
      </dsp:txXfrm>
    </dsp:sp>
    <dsp:sp modelId="{A4F6A9E5-8942-40B9-B8D0-5D914EFCBCC5}">
      <dsp:nvSpPr>
        <dsp:cNvPr id="0" name=""/>
        <dsp:cNvSpPr/>
      </dsp:nvSpPr>
      <dsp:spPr>
        <a:xfrm>
          <a:off x="3882120" y="762853"/>
          <a:ext cx="91440" cy="305023"/>
        </a:xfrm>
        <a:custGeom>
          <a:avLst/>
          <a:gdLst/>
          <a:ahLst/>
          <a:cxnLst/>
          <a:rect l="0" t="0" r="0" b="0"/>
          <a:pathLst>
            <a:path>
              <a:moveTo>
                <a:pt x="108642" y="0"/>
              </a:moveTo>
              <a:lnTo>
                <a:pt x="108642" y="152511"/>
              </a:lnTo>
              <a:lnTo>
                <a:pt x="45720" y="152511"/>
              </a:lnTo>
              <a:lnTo>
                <a:pt x="45720" y="3050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3207057" y="1067876"/>
          <a:ext cx="1441566" cy="25446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latin typeface="Cambria" pitchFamily="18" charset="0"/>
              <a:ea typeface="Cambria" pitchFamily="18" charset="0"/>
            </a:rPr>
            <a:t>Chủ</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yếu</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là</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sông</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nhỏ</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ngắn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và</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dốc</a:t>
          </a:r>
          <a:r>
            <a:rPr lang="en-US" sz="2000" kern="1200" dirty="0">
              <a:effectLst/>
              <a:latin typeface="Cambria" pitchFamily="18" charset="0"/>
              <a:ea typeface="Cambria" pitchFamily="18" charset="0"/>
            </a:rPr>
            <a:t>.</a:t>
          </a:r>
          <a:endParaRPr lang="en-US" sz="2000" kern="1200" dirty="0">
            <a:latin typeface="Cambria" pitchFamily="18" charset="0"/>
            <a:ea typeface="Cambria" pitchFamily="18" charset="0"/>
          </a:endParaRPr>
        </a:p>
      </dsp:txBody>
      <dsp:txXfrm>
        <a:off x="3249279" y="1110098"/>
        <a:ext cx="1357122" cy="2460242"/>
      </dsp:txXfrm>
    </dsp:sp>
    <dsp:sp modelId="{21AF67B8-E32B-4642-9BB1-CA576FDA3CB8}">
      <dsp:nvSpPr>
        <dsp:cNvPr id="0" name=""/>
        <dsp:cNvSpPr/>
      </dsp:nvSpPr>
      <dsp:spPr>
        <a:xfrm>
          <a:off x="3990763" y="762853"/>
          <a:ext cx="1751145" cy="305023"/>
        </a:xfrm>
        <a:custGeom>
          <a:avLst/>
          <a:gdLst/>
          <a:ahLst/>
          <a:cxnLst/>
          <a:rect l="0" t="0" r="0" b="0"/>
          <a:pathLst>
            <a:path>
              <a:moveTo>
                <a:pt x="0" y="0"/>
              </a:moveTo>
              <a:lnTo>
                <a:pt x="0" y="152511"/>
              </a:lnTo>
              <a:lnTo>
                <a:pt x="1751145" y="152511"/>
              </a:lnTo>
              <a:lnTo>
                <a:pt x="1751145" y="3050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4991774" y="1067876"/>
          <a:ext cx="1500267" cy="26108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latin typeface="Cambria" pitchFamily="18" charset="0"/>
              <a:ea typeface="Cambria" pitchFamily="18" charset="0"/>
            </a:rPr>
            <a:t>Phân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bố</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rộng</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khắp</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trên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cả</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nước</a:t>
          </a:r>
          <a:r>
            <a:rPr lang="en-US" sz="2000" kern="1200" dirty="0">
              <a:effectLst/>
              <a:latin typeface="Cambria" pitchFamily="18" charset="0"/>
              <a:ea typeface="Cambria" pitchFamily="18" charset="0"/>
            </a:rPr>
            <a:t>.</a:t>
          </a:r>
        </a:p>
      </dsp:txBody>
      <dsp:txXfrm>
        <a:off x="5035715" y="1111817"/>
        <a:ext cx="1412385" cy="25229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Đặc điểm mạng lưới sông:</a:t>
          </a: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Là hệ thống sông lớn thứ 2 cả nước.</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kern="1200" dirty="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độ</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nước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sông</a:t>
          </a:r>
          <a:r>
            <a:rPr lang="en-US" sz="1800" b="1"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Mùa lũ: từ tháng 6 - tháng 10, chiếm khoảng 75% tổng lượng nước cả năm.</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kern="1200" dirty="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 </a:t>
          </a:r>
          <a:r>
            <a:rPr lang="en-US" sz="1800" kern="1200" dirty="0">
              <a:solidFill>
                <a:schemeClr val="tx1"/>
              </a:solidFill>
              <a:latin typeface="Cambria" pitchFamily="18" charset="0"/>
              <a:ea typeface="Cambria" pitchFamily="18" charset="0"/>
            </a:rPr>
            <a:t>d</a:t>
          </a:r>
          <a:r>
            <a:rPr lang="vi-VN" sz="1800" kern="1200" dirty="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Đặc điểm mạng lưới sông:</a:t>
          </a: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Có 78 phụ lưu dài trên 10km.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kern="1200" dirty="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Chế độ nước sông:</a:t>
          </a: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lũ: từ tháng 10 - tháng 12, chiếm khoảng 65% tổng lượng nước cả năm.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cạn: từ tháng 1 đến tháng 9, chiếm khoảng 35% tổng lượng nước cả năm.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 </a:t>
          </a:r>
          <a:r>
            <a:rPr lang="en-US" sz="1800" kern="1200" dirty="0">
              <a:solidFill>
                <a:schemeClr val="tx1"/>
              </a:solidFill>
              <a:latin typeface="Cambria" pitchFamily="18" charset="0"/>
              <a:ea typeface="Cambria" pitchFamily="18" charset="0"/>
            </a:rPr>
            <a:t>do </a:t>
          </a:r>
          <a:r>
            <a:rPr lang="vi-VN" sz="1800" kern="1200" dirty="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kern="1200" dirty="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Đặc điểm mạng lưới sông ngòi: </a:t>
          </a: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Có 286 phụ lưu, mạng lưới sông có hình lông chim.</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Hệ</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thống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kênh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rạch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chằng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chịt</a:t>
          </a:r>
          <a:r>
            <a:rPr lang="en-US" sz="1800" b="0" kern="1200" dirty="0">
              <a:solidFill>
                <a:schemeClr val="tx1"/>
              </a:solidFill>
              <a:latin typeface="Cambria" pitchFamily="18" charset="0"/>
              <a:ea typeface="Cambria" pitchFamily="18" charset="0"/>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Đặc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điểm</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độ</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nước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sông</a:t>
          </a:r>
          <a:r>
            <a:rPr lang="en-US" sz="1800" b="1"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lũ: từ tháng 7 - tháng 11, chiếm khoảng 80% tổng lượng nước cả năm.</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kern="1200" dirty="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 </a:t>
          </a:r>
          <a:r>
            <a:rPr lang="en-US" sz="1800" kern="1200" dirty="0">
              <a:solidFill>
                <a:schemeClr val="tx1"/>
              </a:solidFill>
              <a:latin typeface="Cambria" pitchFamily="18" charset="0"/>
              <a:ea typeface="Cambria" pitchFamily="18" charset="0"/>
            </a:rPr>
            <a:t>d</a:t>
          </a:r>
          <a:r>
            <a:rPr lang="vi-VN" sz="1800" kern="1200" dirty="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kern="1200" dirty="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16.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diagramQuickStyle" Target="../diagrams/quickStyle2.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8.png"/><Relationship Id="rId4" Type="http://schemas.openxmlformats.org/officeDocument/2006/relationships/image" Target="../media/image16.jpeg"/><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6.jpeg"/><Relationship Id="rId9" Type="http://schemas.microsoft.com/office/2007/relationships/diagramDrawing" Target="../diagrams/drawing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6.jpeg"/><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16.jpeg"/><Relationship Id="rId9" Type="http://schemas.openxmlformats.org/officeDocument/2006/relationships/image" Target="../media/image19.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16.jpeg"/><Relationship Id="rId9" Type="http://schemas.openxmlformats.org/officeDocument/2006/relationships/image" Target="../media/image19.jpe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16.jpe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45.png"/><Relationship Id="rId4" Type="http://schemas.openxmlformats.org/officeDocument/2006/relationships/image" Target="../media/image16.jpeg"/><Relationship Id="rId9"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7.png"/><Relationship Id="rId5" Type="http://schemas.openxmlformats.org/officeDocument/2006/relationships/image" Target="../media/image17.png"/><Relationship Id="rId10" Type="http://schemas.openxmlformats.org/officeDocument/2006/relationships/image" Target="../media/image46.png"/><Relationship Id="rId4" Type="http://schemas.openxmlformats.org/officeDocument/2006/relationships/image" Target="../media/image16.jpeg"/><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9.png"/><Relationship Id="rId5" Type="http://schemas.openxmlformats.org/officeDocument/2006/relationships/image" Target="../media/image17.png"/><Relationship Id="rId10" Type="http://schemas.openxmlformats.org/officeDocument/2006/relationships/image" Target="../media/image48.png"/><Relationship Id="rId4" Type="http://schemas.openxmlformats.org/officeDocument/2006/relationships/image" Target="../media/image16.jpeg"/><Relationship Id="rId9" Type="http://schemas.openxmlformats.org/officeDocument/2006/relationships/image" Target="../media/image19.jpe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17.png"/><Relationship Id="rId10" Type="http://schemas.openxmlformats.org/officeDocument/2006/relationships/image" Target="../media/image50.png"/><Relationship Id="rId4" Type="http://schemas.openxmlformats.org/officeDocument/2006/relationships/image" Target="../media/image16.jpeg"/><Relationship Id="rId9"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3.jpe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3.jpeg"/></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16.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1828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đỏ nặng phù sa?</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384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HỒNG</a:t>
            </a:r>
          </a:p>
        </p:txBody>
      </p:sp>
      <p:sp>
        <p:nvSpPr>
          <p:cNvPr id="12" name="TextBox 11"/>
          <p:cNvSpPr txBox="1"/>
          <p:nvPr/>
        </p:nvSpPr>
        <p:spPr>
          <a:xfrm>
            <a:off x="67818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CỬU LONG</a:t>
            </a: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1080816"/>
            <a:ext cx="121920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61159" y="1052514"/>
            <a:ext cx="10492541"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 y="52392"/>
            <a:ext cx="12191999" cy="96071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 y="126813"/>
            <a:ext cx="159704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9045407" cy="786780"/>
          </a:xfrm>
          <a:prstGeom prst="roundRect">
            <a:avLst>
              <a:gd name="adj" fmla="val 2792"/>
            </a:avLst>
          </a:prstGeom>
          <a:blipFill>
            <a:blip r:embed="rId3"/>
            <a:stretch>
              <a:fillRect/>
            </a:stretch>
          </a:blipFill>
          <a:ln>
            <a:noFill/>
          </a:ln>
          <a:effectLst/>
        </p:spPr>
      </p:pic>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1"/>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con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hướng</a:t>
            </a:r>
            <a:r>
              <a:rPr lang="en-US" sz="2100" i="1" dirty="0">
                <a:solidFill>
                  <a:srgbClr val="FF0000"/>
                </a:solidFill>
                <a:latin typeface="Cambria" panose="02040503050406030204" pitchFamily="18" charset="0"/>
                <a:ea typeface="Cambria" panose="02040503050406030204" pitchFamily="18" charset="0"/>
              </a:rPr>
              <a:t> TB – ĐN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vòng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cung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Giải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thích</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810340" y="4191001"/>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8001" y="3124201"/>
            <a:ext cx="3657601" cy="3477875"/>
          </a:xfrm>
          <a:prstGeom prst="rect">
            <a:avLst/>
          </a:prstGeom>
          <a:solidFill>
            <a:srgbClr val="FFCCFF"/>
          </a:solidFill>
          <a:ln w="12700">
            <a:solidFill>
              <a:srgbClr val="0070C0"/>
            </a:solidFill>
          </a:ln>
        </p:spPr>
        <p:txBody>
          <a:bodyPr wrap="square">
            <a:spAutoFit/>
          </a:bodyPr>
          <a:lstStyle/>
          <a:p>
            <a:pPr algn="just"/>
            <a:r>
              <a:rPr lang="en-US" sz="2200" dirty="0">
                <a:latin typeface="Cambria" panose="02040503050406030204" pitchFamily="18" charset="0"/>
                <a:ea typeface="Cambria" panose="02040503050406030204" pitchFamily="18" charset="0"/>
              </a:rPr>
              <a:t>-</a:t>
            </a:r>
            <a:r>
              <a:rPr lang="vi-VN"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TB – ĐN: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Hồng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Hậu</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vòng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Cầu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Thương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Gâm</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Nguyên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nhân</a:t>
            </a:r>
            <a:r>
              <a:rPr lang="en-US" sz="2200" dirty="0">
                <a:latin typeface="Cambria" panose="02040503050406030204" pitchFamily="18" charset="0"/>
                <a:ea typeface="Cambria" panose="02040503050406030204" pitchFamily="18" charset="0"/>
              </a:rPr>
              <a:t>: h</a:t>
            </a:r>
            <a:r>
              <a:rPr lang="vi-VN" sz="2200" dirty="0">
                <a:latin typeface="Cambria" panose="02040503050406030204" pitchFamily="18" charset="0"/>
                <a:ea typeface="Cambria" panose="02040503050406030204" pitchFamily="18" charset="0"/>
              </a:rPr>
              <a:t>ướng nghiêng TB- ĐN và vòng cung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địa hình ảnh hưởng đến hướng chảy sông ngòi</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en-US" sz="2400" b="1" dirty="0">
              <a:solidFill>
                <a:srgbClr val="CC0000"/>
              </a:solidFill>
              <a:latin typeface="Times New Roman" pitchFamily="18" charset="0"/>
              <a:cs typeface="Times New Roman"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6934201"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Hồng</a:t>
            </a:r>
            <a:endParaRPr lang="en-US" sz="1000" b="1" dirty="0"/>
          </a:p>
        </p:txBody>
      </p:sp>
      <p:sp>
        <p:nvSpPr>
          <p:cNvPr id="38" name="Rounded Rectangular Callout 37"/>
          <p:cNvSpPr/>
          <p:nvPr/>
        </p:nvSpPr>
        <p:spPr>
          <a:xfrm>
            <a:off x="6934200"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Đà</a:t>
            </a:r>
            <a:endParaRPr lang="en-US" sz="1000" b="1" dirty="0"/>
          </a:p>
        </p:txBody>
      </p:sp>
      <p:sp>
        <p:nvSpPr>
          <p:cNvPr id="39" name="Rounded Rectangular Callout 38"/>
          <p:cNvSpPr/>
          <p:nvPr/>
        </p:nvSpPr>
        <p:spPr>
          <a:xfrm>
            <a:off x="8166719"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Mã</a:t>
            </a:r>
            <a:endParaRPr lang="en-US" sz="1000" b="1" dirty="0"/>
          </a:p>
        </p:txBody>
      </p:sp>
      <p:sp>
        <p:nvSpPr>
          <p:cNvPr id="40" name="Rounded Rectangular Callout 39"/>
          <p:cNvSpPr/>
          <p:nvPr/>
        </p:nvSpPr>
        <p:spPr>
          <a:xfrm>
            <a:off x="8077201"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Cả</a:t>
            </a:r>
            <a:endParaRPr lang="en-US" sz="1000" b="1" dirty="0"/>
          </a:p>
        </p:txBody>
      </p:sp>
      <p:sp>
        <p:nvSpPr>
          <p:cNvPr id="41" name="Rounded Rectangular Callout 40"/>
          <p:cNvSpPr/>
          <p:nvPr/>
        </p:nvSpPr>
        <p:spPr>
          <a:xfrm>
            <a:off x="8305801"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Hậu</a:t>
            </a:r>
            <a:endParaRPr lang="en-US" sz="1000" b="1" dirty="0"/>
          </a:p>
        </p:txBody>
      </p:sp>
      <p:sp>
        <p:nvSpPr>
          <p:cNvPr id="42" name="Rounded Rectangular Callout 41"/>
          <p:cNvSpPr/>
          <p:nvPr/>
        </p:nvSpPr>
        <p:spPr>
          <a:xfrm>
            <a:off x="8075952"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43" name="Rounded Rectangular Callout 42"/>
          <p:cNvSpPr/>
          <p:nvPr/>
        </p:nvSpPr>
        <p:spPr>
          <a:xfrm>
            <a:off x="8219899"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Cầu</a:t>
            </a:r>
            <a:endParaRPr lang="en-US" sz="1000" b="1" dirty="0"/>
          </a:p>
        </p:txBody>
      </p:sp>
      <p:sp>
        <p:nvSpPr>
          <p:cNvPr id="44" name="Rounded Rectangular Callout 43"/>
          <p:cNvSpPr/>
          <p:nvPr/>
        </p:nvSpPr>
        <p:spPr>
          <a:xfrm>
            <a:off x="8481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Thương</a:t>
            </a:r>
            <a:endParaRPr lang="en-US" sz="1000" b="1" dirty="0"/>
          </a:p>
        </p:txBody>
      </p:sp>
      <p:sp>
        <p:nvSpPr>
          <p:cNvPr id="45"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c</a:t>
            </a:r>
            <a:r>
              <a:rPr lang="vi-VN" sz="1900" i="1" dirty="0">
                <a:solidFill>
                  <a:srgbClr val="FF0000"/>
                </a:solidFill>
                <a:latin typeface="Cambria" panose="02040503050406030204" pitchFamily="18" charset="0"/>
                <a:ea typeface="Cambria" panose="02040503050406030204" pitchFamily="18" charset="0"/>
              </a:rPr>
              <a:t>hứng minh chế độ nước sông chảy theo 2 mùa rõ rệt. Giải thích nguyên nhân.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2672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383102"/>
            <a:ext cx="3657601" cy="3170099"/>
          </a:xfrm>
          <a:prstGeom prst="rect">
            <a:avLst/>
          </a:prstGeom>
          <a:solidFill>
            <a:srgbClr val="FFCCFF"/>
          </a:solidFill>
          <a:ln w="12700">
            <a:solidFill>
              <a:srgbClr val="0070C0"/>
            </a:solidFill>
          </a:ln>
        </p:spPr>
        <p:txBody>
          <a:bodyPr wrap="square">
            <a:spAutoFit/>
          </a:bodyPr>
          <a:lstStyle/>
          <a:p>
            <a:pPr algn="just">
              <a:spcBef>
                <a:spcPts val="600"/>
              </a:spcBef>
            </a:pPr>
            <a:r>
              <a:rPr lang="vi-VN" sz="1900" dirty="0">
                <a:latin typeface="Cambria" pitchFamily="18" charset="0"/>
                <a:ea typeface="Cambria" pitchFamily="18" charset="0"/>
              </a:rPr>
              <a:t>- Mùa lũ tương ứng với mùa mưa và mùa cạn tương ứng với mùa khô.</a:t>
            </a:r>
          </a:p>
          <a:p>
            <a:pPr algn="just">
              <a:spcBef>
                <a:spcPts val="600"/>
              </a:spcBef>
            </a:pPr>
            <a:r>
              <a:rPr lang="vi-VN" sz="1900" dirty="0">
                <a:latin typeface="Cambria" pitchFamily="18" charset="0"/>
                <a:ea typeface="Cambria" pitchFamily="18" charset="0"/>
              </a:rPr>
              <a:t>- Mùa lũ chiếm 70-80% tổng lượng nước cả năm.</a:t>
            </a:r>
          </a:p>
          <a:p>
            <a:pPr algn="just">
              <a:spcBef>
                <a:spcPts val="600"/>
              </a:spcBef>
            </a:pPr>
            <a:r>
              <a:rPr lang="vi-VN" sz="1900" dirty="0">
                <a:latin typeface="Cambria" pitchFamily="18" charset="0"/>
                <a:ea typeface="Cambria" pitchFamily="18" charset="0"/>
              </a:rPr>
              <a:t>- 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6934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cạn</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789" y="1285700"/>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789" y="4111096"/>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764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58876"/>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c</a:t>
            </a:r>
            <a:r>
              <a:rPr lang="vi-VN" sz="2100" i="1" dirty="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307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a:latin typeface="Times New Roman"/>
                <a:ea typeface="Times New Roman"/>
              </a:rPr>
              <a:t>- Tổng lượng phù sa </a:t>
            </a:r>
            <a:r>
              <a:rPr lang="vi-VN" sz="2100" dirty="0">
                <a:latin typeface="Times New Roman"/>
                <a:ea typeface="Times New Roman"/>
              </a:rPr>
              <a:t>khá</a:t>
            </a:r>
            <a:r>
              <a:rPr lang="nl-NL" sz="2100" dirty="0">
                <a:latin typeface="Times New Roman"/>
                <a:ea typeface="Times New Roman"/>
              </a:rPr>
              <a:t> lớn khoảng 200 triệu tấn/năm. </a:t>
            </a:r>
          </a:p>
          <a:p>
            <a:pPr algn="just"/>
            <a:r>
              <a:rPr lang="nl-NL" sz="2100" dirty="0">
                <a:latin typeface="Cambria" pitchFamily="18" charset="0"/>
                <a:ea typeface="Cambria" pitchFamily="18" charset="0"/>
              </a:rPr>
              <a:t>- Nguyên nhân: ¾ diện tích là đồi núi, dốc nên nước sông bào mòn mạnh địa hình tạo ra phù sa.</a:t>
            </a:r>
            <a:endParaRPr lang="en-US" sz="2100" dirty="0">
              <a:latin typeface="Cambria" pitchFamily="18" charset="0"/>
              <a:ea typeface="Cambria" pitchFamily="18" charset="0"/>
            </a:endParaRPr>
          </a:p>
        </p:txBody>
      </p:sp>
      <p:sp>
        <p:nvSpPr>
          <p:cNvPr id="34" name="Text Box 9"/>
          <p:cNvSpPr txBox="1">
            <a:spLocks noChangeArrowheads="1"/>
          </p:cNvSpPr>
          <p:nvPr/>
        </p:nvSpPr>
        <p:spPr bwMode="auto">
          <a:xfrm>
            <a:off x="1976587" y="1295400"/>
            <a:ext cx="4729013" cy="430887"/>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200" b="1" dirty="0">
                <a:solidFill>
                  <a:srgbClr val="CC0000"/>
                </a:solidFill>
                <a:latin typeface="Times New Roman" pitchFamily="18" charset="0"/>
                <a:cs typeface="Times New Roman" pitchFamily="18" charset="0"/>
              </a:rPr>
              <a:t>a</a:t>
            </a:r>
            <a:r>
              <a:rPr lang="vi-VN" sz="2200" b="1" dirty="0">
                <a:solidFill>
                  <a:srgbClr val="CC0000"/>
                </a:solidFill>
                <a:latin typeface="Times New Roman" pitchFamily="18" charset="0"/>
                <a:cs typeface="Times New Roman" pitchFamily="18" charset="0"/>
              </a:rPr>
              <a:t>. </a:t>
            </a:r>
            <a:r>
              <a:rPr lang="en-US" sz="2200" b="1" dirty="0" err="1">
                <a:solidFill>
                  <a:srgbClr val="CC0000"/>
                </a:solidFill>
                <a:latin typeface="Times New Roman" pitchFamily="18" charset="0"/>
                <a:cs typeface="Times New Roman" pitchFamily="18" charset="0"/>
              </a:rPr>
              <a:t>Đặc</a:t>
            </a:r>
            <a:r>
              <a:rPr lang="en-US" sz="2200" b="1" dirty="0">
                <a:solidFill>
                  <a:srgbClr val="CC0000"/>
                </a:solidFill>
                <a:latin typeface="Times New Roman" pitchFamily="18" charset="0"/>
                <a:cs typeface="Times New Roman" pitchFamily="18" charset="0"/>
              </a:rPr>
              <a:t> </a:t>
            </a:r>
            <a:r>
              <a:rPr lang="en-US" sz="2200" b="1" dirty="0" err="1">
                <a:solidFill>
                  <a:srgbClr val="CC0000"/>
                </a:solidFill>
                <a:latin typeface="Times New Roman" pitchFamily="18" charset="0"/>
                <a:cs typeface="Times New Roman" pitchFamily="18" charset="0"/>
              </a:rPr>
              <a:t>điểm</a:t>
            </a:r>
            <a:r>
              <a:rPr lang="en-US" sz="2200" b="1" dirty="0">
                <a:solidFill>
                  <a:srgbClr val="CC0000"/>
                </a:solidFill>
                <a:latin typeface="Times New Roman" pitchFamily="18" charset="0"/>
                <a:cs typeface="Times New Roman" pitchFamily="18" charset="0"/>
              </a:rPr>
              <a:t> </a:t>
            </a:r>
            <a:r>
              <a:rPr lang="en-US" sz="2200" b="1" dirty="0" err="1">
                <a:solidFill>
                  <a:srgbClr val="CC0000"/>
                </a:solidFill>
                <a:latin typeface="Times New Roman" pitchFamily="18" charset="0"/>
                <a:cs typeface="Times New Roman" pitchFamily="18" charset="0"/>
              </a:rPr>
              <a:t>chung</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10138" y="1295400"/>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80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934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Lượng</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Mê</a:t>
            </a:r>
            <a:r>
              <a:rPr lang="en-US" dirty="0">
                <a:latin typeface="Cambria" pitchFamily="18" charset="0"/>
                <a:ea typeface="Cambria" pitchFamily="18" charset="0"/>
              </a:rPr>
              <a:t> </a:t>
            </a:r>
            <a:r>
              <a:rPr lang="en-US" dirty="0" err="1">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46041" y="2438400"/>
            <a:ext cx="6553198" cy="2785378"/>
          </a:xfrm>
          <a:prstGeom prst="rect">
            <a:avLst/>
          </a:prstGeom>
        </p:spPr>
        <p:txBody>
          <a:bodyPr wrap="square">
            <a:spAutoFit/>
          </a:bodyPr>
          <a:lstStyle/>
          <a:p>
            <a:pPr algn="just">
              <a:spcBef>
                <a:spcPts val="600"/>
              </a:spcBef>
            </a:pPr>
            <a:r>
              <a:rPr lang="vi-VN" sz="2000" dirty="0">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pPr>
            <a:r>
              <a:rPr lang="vi-VN" sz="2000" dirty="0">
                <a:latin typeface="Cambria" pitchFamily="18" charset="0"/>
                <a:ea typeface="Cambria" pitchFamily="18" charset="0"/>
              </a:rPr>
              <a:t>- Sông chảy theo hai hướng chính là tây bắc - đông nam và vòng cung.</a:t>
            </a:r>
          </a:p>
          <a:p>
            <a:pPr algn="just">
              <a:spcBef>
                <a:spcPts val="600"/>
              </a:spcBef>
            </a:pPr>
            <a:r>
              <a:rPr lang="vi-VN" sz="2000" dirty="0">
                <a:latin typeface="Cambria" pitchFamily="18" charset="0"/>
                <a:ea typeface="Cambria" pitchFamily="18" charset="0"/>
              </a:rPr>
              <a:t>- Chế độ dòng chảy  phân 2 mùa rất rõ rệt: mùa lũ và mùa cạn.</a:t>
            </a:r>
          </a:p>
          <a:p>
            <a:pPr algn="just">
              <a:spcBef>
                <a:spcPts val="600"/>
              </a:spcBef>
            </a:pPr>
            <a:r>
              <a:rPr lang="vi-VN" sz="2000" dirty="0">
                <a:latin typeface="Cambria" pitchFamily="18" charset="0"/>
                <a:ea typeface="Cambria" pitchFamily="18" charset="0"/>
              </a:rPr>
              <a:t>- Sông ngòi nước ta nhiều nước (hơn 800 tỉ m3/năm) và lượng phù sa khá lớn (khoảng 200 triệu tấn/năm)</a:t>
            </a:r>
          </a:p>
        </p:txBody>
      </p:sp>
      <p:sp>
        <p:nvSpPr>
          <p:cNvPr id="20"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
        <p:nvSpPr>
          <p:cNvPr id="22" name="Rectangle 21"/>
          <p:cNvSpPr/>
          <p:nvPr/>
        </p:nvSpPr>
        <p:spPr>
          <a:xfrm>
            <a:off x="1828801" y="2057401"/>
            <a:ext cx="8494135" cy="4247317"/>
          </a:xfrm>
          <a:prstGeom prst="rect">
            <a:avLst/>
          </a:prstGeom>
          <a:solidFill>
            <a:srgbClr val="BCFCD4"/>
          </a:solidFill>
          <a:ln>
            <a:solidFill>
              <a:srgbClr val="00B050"/>
            </a:solidFill>
          </a:ln>
        </p:spPr>
        <p:txBody>
          <a:bodyPr wrap="square">
            <a:spAutoFit/>
          </a:bodyPr>
          <a:lstStyle/>
          <a:p>
            <a:pPr algn="ctr"/>
            <a:r>
              <a:rPr lang="en-US" b="1" dirty="0">
                <a:solidFill>
                  <a:srgbClr val="00B050"/>
                </a:solidFill>
                <a:latin typeface="Cambria" panose="02040503050406030204" pitchFamily="18" charset="0"/>
                <a:ea typeface="Cambria" panose="02040503050406030204" pitchFamily="18" charset="0"/>
              </a:rPr>
              <a:t>HOẠT ĐỘNG NHÓM</a:t>
            </a:r>
          </a:p>
          <a:p>
            <a:pPr algn="ctr"/>
            <a:r>
              <a:rPr lang="en-US" b="1" dirty="0" err="1">
                <a:solidFill>
                  <a:srgbClr val="00B050"/>
                </a:solidFill>
                <a:latin typeface="Cambria" panose="02040503050406030204" pitchFamily="18" charset="0"/>
                <a:ea typeface="Cambria" panose="02040503050406030204" pitchFamily="18" charset="0"/>
              </a:rPr>
              <a:t>Thời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gian</a:t>
            </a:r>
            <a:r>
              <a:rPr lang="en-US" b="1" dirty="0">
                <a:solidFill>
                  <a:srgbClr val="00B050"/>
                </a:solidFill>
                <a:latin typeface="Cambria" panose="02040503050406030204" pitchFamily="18" charset="0"/>
                <a:ea typeface="Cambria" panose="02040503050406030204" pitchFamily="18" charset="0"/>
              </a:rPr>
              <a:t>: 10 </a:t>
            </a:r>
            <a:r>
              <a:rPr lang="en-US" b="1" dirty="0" err="1">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a:solidFill>
                  <a:srgbClr val="FF0000"/>
                </a:solidFill>
                <a:latin typeface="Cambria" panose="02040503050406030204" pitchFamily="18" charset="0"/>
                <a:ea typeface="Cambria" panose="02040503050406030204" pitchFamily="18" charset="0"/>
              </a:rPr>
              <a:t>NHIỆM VỤ</a:t>
            </a:r>
          </a:p>
          <a:p>
            <a:pPr algn="just"/>
            <a:r>
              <a:rPr lang="en-US" b="1" dirty="0">
                <a:solidFill>
                  <a:srgbClr val="00B050"/>
                </a:solidFill>
                <a:latin typeface="Cambria" panose="02040503050406030204" pitchFamily="18" charset="0"/>
                <a:ea typeface="Cambria" panose="02040503050406030204" pitchFamily="18" charset="0"/>
              </a:rPr>
              <a:t>* NHÓM 1, 2: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vị</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trí</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một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con </a:t>
            </a:r>
            <a:r>
              <a:rPr lang="en-US" i="1" dirty="0" err="1">
                <a:solidFill>
                  <a:srgbClr val="FF0000"/>
                </a:solidFill>
                <a:latin typeface="Cambria" panose="02040503050406030204" pitchFamily="18" charset="0"/>
                <a:ea typeface="Cambria" panose="02040503050406030204" pitchFamily="18" charset="0"/>
              </a:rPr>
              <a:t>sông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t</a:t>
            </a:r>
            <a:r>
              <a:rPr lang="vi-VN" i="1" dirty="0">
                <a:solidFill>
                  <a:srgbClr val="FF0000"/>
                </a:solidFill>
                <a:latin typeface="Cambria" panose="02040503050406030204" pitchFamily="18" charset="0"/>
                <a:ea typeface="Cambria" panose="02040503050406030204" pitchFamily="18" charset="0"/>
              </a:rPr>
              <a:t>rình bày đặc điểm mạng lưới sông Hồng trên </a:t>
            </a:r>
            <a:r>
              <a:rPr lang="en-US" i="1" dirty="0" err="1">
                <a:solidFill>
                  <a:srgbClr val="FF0000"/>
                </a:solidFill>
                <a:latin typeface="Cambria" panose="02040503050406030204" pitchFamily="18" charset="0"/>
                <a:ea typeface="Cambria" panose="02040503050406030204" pitchFamily="18" charset="0"/>
              </a:rPr>
              <a:t>bản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đồ</a:t>
            </a:r>
            <a:r>
              <a:rPr lang="en-US" i="1" dirty="0">
                <a:solidFill>
                  <a:srgbClr val="FF0000"/>
                </a:solidFill>
                <a:latin typeface="Cambria" panose="02040503050406030204" pitchFamily="18" charset="0"/>
                <a:ea typeface="Cambria" panose="02040503050406030204" pitchFamily="18" charset="0"/>
              </a:rPr>
              <a:t>. </a:t>
            </a: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Hồng.</a:t>
            </a:r>
            <a:endParaRPr lang="en-US" i="1" dirty="0">
              <a:solidFill>
                <a:srgbClr val="FF0000"/>
              </a:solidFill>
              <a:latin typeface="Cambria" panose="02040503050406030204" pitchFamily="18" charset="0"/>
              <a:ea typeface="Cambria" panose="02040503050406030204" pitchFamily="18" charset="0"/>
            </a:endParaRPr>
          </a:p>
          <a:p>
            <a:pPr algn="just"/>
            <a:r>
              <a:rPr lang="en-US" b="1" dirty="0">
                <a:solidFill>
                  <a:srgbClr val="00B050"/>
                </a:solidFill>
                <a:latin typeface="Cambria" panose="02040503050406030204" pitchFamily="18" charset="0"/>
                <a:ea typeface="Cambria" panose="02040503050406030204" pitchFamily="18" charset="0"/>
              </a:rPr>
              <a:t>* NHÓM 3,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X</a:t>
            </a:r>
            <a:r>
              <a:rPr lang="vi-VN" i="1" dirty="0">
                <a:solidFill>
                  <a:srgbClr val="FF0000"/>
                </a:solidFill>
                <a:latin typeface="Cambria" panose="02040503050406030204" pitchFamily="18" charset="0"/>
                <a:ea typeface="Cambria" panose="02040503050406030204" pitchFamily="18" charset="0"/>
              </a:rPr>
              <a:t>ác định vị trí, xác định một số con sông và trình bày đặc điểm mạng lưới sông </a:t>
            </a:r>
            <a:r>
              <a:rPr lang="en-US" i="1" dirty="0">
                <a:solidFill>
                  <a:srgbClr val="FF0000"/>
                </a:solidFill>
                <a:latin typeface="Cambria" panose="02040503050406030204" pitchFamily="18" charset="0"/>
                <a:ea typeface="Cambria" panose="02040503050406030204" pitchFamily="18" charset="0"/>
              </a:rPr>
              <a:t>Thu </a:t>
            </a:r>
            <a:r>
              <a:rPr lang="en-US" i="1" dirty="0" err="1">
                <a:solidFill>
                  <a:srgbClr val="FF0000"/>
                </a:solidFill>
                <a:latin typeface="Cambria" panose="02040503050406030204" pitchFamily="18" charset="0"/>
                <a:ea typeface="Cambria" panose="02040503050406030204" pitchFamily="18" charset="0"/>
              </a:rPr>
              <a:t>Bồn</a:t>
            </a:r>
            <a:r>
              <a:rPr lang="vi-VN" i="1" dirty="0">
                <a:solidFill>
                  <a:srgbClr val="FF0000"/>
                </a:solidFill>
                <a:latin typeface="Cambria" panose="02040503050406030204" pitchFamily="18" charset="0"/>
                <a:ea typeface="Cambria" panose="02040503050406030204" pitchFamily="18" charset="0"/>
              </a:rPr>
              <a:t> trên bản đồ. </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a:t>
            </a:r>
            <a:r>
              <a:rPr lang="en-US" i="1" dirty="0">
                <a:solidFill>
                  <a:srgbClr val="FF0000"/>
                </a:solidFill>
                <a:latin typeface="Cambria" panose="02040503050406030204" pitchFamily="18" charset="0"/>
                <a:ea typeface="Cambria" panose="02040503050406030204" pitchFamily="18" charset="0"/>
              </a:rPr>
              <a:t>Thu </a:t>
            </a:r>
            <a:r>
              <a:rPr lang="en-US" i="1" dirty="0" err="1">
                <a:solidFill>
                  <a:srgbClr val="FF0000"/>
                </a:solidFill>
                <a:latin typeface="Cambria" panose="02040503050406030204" pitchFamily="18" charset="0"/>
                <a:ea typeface="Cambria" panose="02040503050406030204" pitchFamily="18" charset="0"/>
              </a:rPr>
              <a:t>Bồn</a:t>
            </a:r>
            <a:r>
              <a:rPr lang="vi-VN" i="1" dirty="0">
                <a:solidFill>
                  <a:srgbClr val="FF0000"/>
                </a:solidFill>
                <a:latin typeface="Cambria" panose="02040503050406030204" pitchFamily="18" charset="0"/>
                <a:ea typeface="Cambria" panose="02040503050406030204" pitchFamily="18" charset="0"/>
              </a:rPr>
              <a:t>.</a:t>
            </a:r>
          </a:p>
          <a:p>
            <a:pPr algn="just"/>
            <a:r>
              <a:rPr lang="en-US" b="1" dirty="0">
                <a:solidFill>
                  <a:srgbClr val="00B050"/>
                </a:solidFill>
                <a:latin typeface="Cambria" panose="02040503050406030204" pitchFamily="18" charset="0"/>
                <a:ea typeface="Cambria" panose="02040503050406030204" pitchFamily="18" charset="0"/>
              </a:rPr>
              <a:t>* NHÓM 5, 6: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 X</a:t>
            </a:r>
            <a:r>
              <a:rPr lang="vi-VN" i="1" dirty="0">
                <a:solidFill>
                  <a:srgbClr val="FF0000"/>
                </a:solidFill>
                <a:latin typeface="Cambria" panose="02040503050406030204" pitchFamily="18" charset="0"/>
                <a:ea typeface="Cambria" panose="02040503050406030204" pitchFamily="18" charset="0"/>
              </a:rPr>
              <a:t>ác định vị trí, xác định một số con sông và trình bày đặc điểm mạng lưới sông </a:t>
            </a:r>
            <a:r>
              <a:rPr lang="en-US" i="1" dirty="0" err="1">
                <a:solidFill>
                  <a:srgbClr val="FF0000"/>
                </a:solidFill>
                <a:latin typeface="Cambria" panose="02040503050406030204" pitchFamily="18" charset="0"/>
                <a:ea typeface="Cambria" panose="02040503050406030204" pitchFamily="18" charset="0"/>
              </a:rPr>
              <a:t>Mê</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Công</a:t>
            </a:r>
            <a:r>
              <a:rPr lang="vi-VN" i="1" dirty="0">
                <a:solidFill>
                  <a:srgbClr val="FF0000"/>
                </a:solidFill>
                <a:latin typeface="Cambria" panose="02040503050406030204" pitchFamily="18" charset="0"/>
                <a:ea typeface="Cambria" panose="02040503050406030204" pitchFamily="18" charset="0"/>
              </a:rPr>
              <a:t> trên bản đồ. </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a:t>
            </a:r>
            <a:r>
              <a:rPr lang="en-US" i="1" dirty="0" err="1">
                <a:solidFill>
                  <a:srgbClr val="FF0000"/>
                </a:solidFill>
                <a:latin typeface="Cambria" panose="02040503050406030204" pitchFamily="18" charset="0"/>
                <a:ea typeface="Cambria" panose="02040503050406030204" pitchFamily="18" charset="0"/>
              </a:rPr>
              <a:t>Mê</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Công</a:t>
            </a:r>
            <a:r>
              <a:rPr lang="vi-VN" i="1" dirty="0">
                <a:solidFill>
                  <a:srgbClr val="FF0000"/>
                </a:solidFill>
                <a:latin typeface="Cambria" panose="02040503050406030204" pitchFamily="18" charset="0"/>
                <a:ea typeface="Cambria" panose="02040503050406030204" pitchFamily="18" charset="0"/>
              </a:rPr>
              <a:t>.</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1" y="2149924"/>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73"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81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8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HỒNG</a:t>
            </a:r>
          </a:p>
        </p:txBody>
      </p:sp>
      <p:sp>
        <p:nvSpPr>
          <p:cNvPr id="9" name="TextBox 8"/>
          <p:cNvSpPr txBox="1"/>
          <p:nvPr/>
        </p:nvSpPr>
        <p:spPr>
          <a:xfrm>
            <a:off x="49530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THU BỒN</a:t>
            </a:r>
          </a:p>
        </p:txBody>
      </p:sp>
      <p:sp>
        <p:nvSpPr>
          <p:cNvPr id="10" name="TextBox 9"/>
          <p:cNvSpPr txBox="1"/>
          <p:nvPr/>
        </p:nvSpPr>
        <p:spPr>
          <a:xfrm>
            <a:off x="7924800" y="6151602"/>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CỬU LONG</a:t>
            </a:r>
          </a:p>
        </p:txBody>
      </p:sp>
    </p:spTree>
    <p:extLst>
      <p:ext uri="{BB962C8B-B14F-4D97-AF65-F5344CB8AC3E}">
        <p14:creationId xmlns:p14="http://schemas.microsoft.com/office/powerpoint/2010/main" val="3776514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817305"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4114801"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Đà</a:t>
            </a:r>
            <a:endParaRPr lang="en-US" sz="1000" b="1" dirty="0"/>
          </a:p>
        </p:txBody>
      </p:sp>
      <p:sp>
        <p:nvSpPr>
          <p:cNvPr id="6" name="Rounded Rectangular Callout 5"/>
          <p:cNvSpPr/>
          <p:nvPr/>
        </p:nvSpPr>
        <p:spPr>
          <a:xfrm>
            <a:off x="3912737"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Chảy</a:t>
            </a:r>
            <a:endParaRPr lang="en-US" sz="1000" b="1" dirty="0"/>
          </a:p>
        </p:txBody>
      </p:sp>
      <p:sp>
        <p:nvSpPr>
          <p:cNvPr id="7" name="Rounded Rectangular Callout 6"/>
          <p:cNvSpPr/>
          <p:nvPr/>
        </p:nvSpPr>
        <p:spPr>
          <a:xfrm>
            <a:off x="4072239"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Lô</a:t>
            </a:r>
            <a:endParaRPr lang="en-US" sz="1000" b="1" dirty="0"/>
          </a:p>
        </p:txBody>
      </p:sp>
      <p:sp>
        <p:nvSpPr>
          <p:cNvPr id="8" name="Rounded Rectangular Callout 7"/>
          <p:cNvSpPr/>
          <p:nvPr/>
        </p:nvSpPr>
        <p:spPr>
          <a:xfrm>
            <a:off x="5053605"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446704"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Đáy</a:t>
            </a:r>
            <a:endParaRPr lang="en-US" sz="1000" b="1" dirty="0"/>
          </a:p>
        </p:txBody>
      </p:sp>
      <p:sp>
        <p:nvSpPr>
          <p:cNvPr id="10" name="Rounded Rectangular Callout 9"/>
          <p:cNvSpPr/>
          <p:nvPr/>
        </p:nvSpPr>
        <p:spPr>
          <a:xfrm>
            <a:off x="5638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Trà</a:t>
            </a:r>
            <a:r>
              <a:rPr lang="en-US" sz="1000" b="1" dirty="0"/>
              <a:t> </a:t>
            </a:r>
            <a:r>
              <a:rPr lang="en-US" sz="1000" b="1" dirty="0" err="1"/>
              <a:t>Lý</a:t>
            </a:r>
            <a:endParaRPr lang="en-US" sz="1000" b="1" dirty="0"/>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56235818"/>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2</a:t>
            </a: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2238614"/>
            <a:ext cx="6553198" cy="3323987"/>
          </a:xfrm>
          <a:prstGeom prst="rect">
            <a:avLst/>
          </a:prstGeom>
        </p:spPr>
        <p:txBody>
          <a:bodyPr wrap="square">
            <a:spAutoFit/>
          </a:bodyPr>
          <a:lstStyle/>
          <a:p>
            <a:pPr algn="just">
              <a:spcBef>
                <a:spcPts val="600"/>
              </a:spcBef>
            </a:pPr>
            <a:r>
              <a:rPr lang="vi-VN" b="1" dirty="0">
                <a:latin typeface="Cambria" pitchFamily="18" charset="0"/>
                <a:ea typeface="Cambria" pitchFamily="18" charset="0"/>
              </a:rPr>
              <a:t>*  Hệ thống sông Hồng</a:t>
            </a:r>
          </a:p>
          <a:p>
            <a:pPr algn="just">
              <a:spcBef>
                <a:spcPts val="600"/>
              </a:spcBef>
            </a:pPr>
            <a:r>
              <a:rPr lang="vi-VN" b="1" i="1" dirty="0">
                <a:latin typeface="Cambria" pitchFamily="18" charset="0"/>
                <a:ea typeface="Cambria" pitchFamily="18" charset="0"/>
              </a:rPr>
              <a:t>- Đặc điểm mạng lưới sông:</a:t>
            </a:r>
          </a:p>
          <a:p>
            <a:pPr algn="just">
              <a:spcBef>
                <a:spcPts val="600"/>
              </a:spcBef>
            </a:pPr>
            <a:r>
              <a:rPr lang="vi-VN" dirty="0">
                <a:latin typeface="Cambria" pitchFamily="18" charset="0"/>
                <a:ea typeface="Cambria" pitchFamily="18" charset="0"/>
              </a:rPr>
              <a:t>+ Là hệ thống sông lớn thứ 2 cả nước.</a:t>
            </a:r>
          </a:p>
          <a:p>
            <a:pPr algn="just">
              <a:spcBef>
                <a:spcPts val="600"/>
              </a:spcBef>
            </a:pPr>
            <a:r>
              <a:rPr lang="vi-VN" dirty="0">
                <a:latin typeface="Cambria" pitchFamily="18" charset="0"/>
                <a:ea typeface="Cambria" pitchFamily="18" charset="0"/>
              </a:rPr>
              <a:t>+ Tất cả các phụ lưu lớn hợp với dòng chính sông Hồng tạo thành một mạng lưới sông hình nan quạt.</a:t>
            </a:r>
          </a:p>
          <a:p>
            <a:pPr algn="just">
              <a:spcBef>
                <a:spcPts val="600"/>
              </a:spcBef>
            </a:pPr>
            <a:r>
              <a:rPr lang="vi-VN" b="1" i="1" dirty="0">
                <a:latin typeface="Cambria" pitchFamily="18" charset="0"/>
                <a:ea typeface="Cambria" pitchFamily="18" charset="0"/>
              </a:rPr>
              <a:t>- Chế độ nước sông: </a:t>
            </a:r>
          </a:p>
          <a:p>
            <a:pPr algn="just">
              <a:spcBef>
                <a:spcPts val="600"/>
              </a:spcBef>
            </a:pPr>
            <a:r>
              <a:rPr lang="vi-VN" dirty="0">
                <a:latin typeface="Cambria" pitchFamily="18" charset="0"/>
                <a:ea typeface="Cambria" pitchFamily="18" charset="0"/>
              </a:rPr>
              <a:t>+ Mùa lũ: từ tháng 6 - tháng 10, chiếm khoảng 75% tổng lượng nước cả năm.</a:t>
            </a:r>
          </a:p>
          <a:p>
            <a:pPr algn="just">
              <a:spcBef>
                <a:spcPts val="600"/>
              </a:spcBef>
            </a:pPr>
            <a:r>
              <a:rPr lang="vi-VN" dirty="0">
                <a:latin typeface="Cambria" pitchFamily="18" charset="0"/>
                <a:ea typeface="Cambria" pitchFamily="18" charset="0"/>
              </a:rPr>
              <a:t>+ Mùa cạn: từ tháng 11 đến tháng 5 năm sau, chiếm khoảng 25% tổng lượng nước cả năm.</a:t>
            </a:r>
          </a:p>
        </p:txBody>
      </p:sp>
      <p:sp>
        <p:nvSpPr>
          <p:cNvPr id="20"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1828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24384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CẦU</a:t>
            </a:r>
          </a:p>
        </p:txBody>
      </p:sp>
      <p:sp>
        <p:nvSpPr>
          <p:cNvPr id="12" name="TextBox 11"/>
          <p:cNvSpPr txBox="1"/>
          <p:nvPr/>
        </p:nvSpPr>
        <p:spPr>
          <a:xfrm>
            <a:off x="67818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LAM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7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5746377" y="3164912"/>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4957740"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Cái</a:t>
            </a:r>
            <a:endParaRPr lang="en-US" sz="1000" b="1" dirty="0"/>
          </a:p>
        </p:txBody>
      </p:sp>
      <p:sp>
        <p:nvSpPr>
          <p:cNvPr id="12" name="Rounded Rectangular Callout 11"/>
          <p:cNvSpPr/>
          <p:nvPr/>
        </p:nvSpPr>
        <p:spPr>
          <a:xfrm>
            <a:off x="6232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Tranh</a:t>
            </a:r>
            <a:endParaRPr lang="en-US" sz="1000" b="1" dirty="0"/>
          </a:p>
        </p:txBody>
      </p:sp>
      <p:sp>
        <p:nvSpPr>
          <p:cNvPr id="6" name="Rounded Rectangular Callout 5"/>
          <p:cNvSpPr/>
          <p:nvPr/>
        </p:nvSpPr>
        <p:spPr>
          <a:xfrm>
            <a:off x="4957740" y="2895601"/>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Vu </a:t>
            </a:r>
            <a:r>
              <a:rPr lang="en-US" sz="1000" b="1" dirty="0" err="1"/>
              <a:t>Gia</a:t>
            </a:r>
            <a:endParaRPr lang="en-US" sz="1000" b="1" dirty="0"/>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47982924"/>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4</a:t>
            </a: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2127915"/>
            <a:ext cx="6553198" cy="3536866"/>
          </a:xfrm>
          <a:prstGeom prst="rect">
            <a:avLst/>
          </a:prstGeom>
        </p:spPr>
        <p:txBody>
          <a:bodyPr wrap="square">
            <a:spAutoFit/>
          </a:bodyPr>
          <a:lstStyle/>
          <a:p>
            <a:pPr algn="just">
              <a:lnSpc>
                <a:spcPct val="115000"/>
              </a:lnSpc>
              <a:spcBef>
                <a:spcPts val="600"/>
              </a:spcBef>
            </a:pPr>
            <a:r>
              <a:rPr lang="vi-VN" sz="1700" b="1" dirty="0">
                <a:latin typeface="Cambria" pitchFamily="18" charset="0"/>
                <a:ea typeface="Cambria" pitchFamily="18" charset="0"/>
                <a:cs typeface="Times New Roman"/>
              </a:rPr>
              <a:t>*</a:t>
            </a:r>
            <a:r>
              <a:rPr lang="nl-NL" sz="1700" b="1" dirty="0">
                <a:latin typeface="Cambria" pitchFamily="18" charset="0"/>
                <a:ea typeface="Cambria" pitchFamily="18" charset="0"/>
                <a:cs typeface="Times New Roman"/>
              </a:rPr>
              <a:t> Hệ thống sông Thu Bồn</a:t>
            </a:r>
            <a:endParaRPr lang="en-US" sz="1700" dirty="0">
              <a:latin typeface="Cambria" pitchFamily="18" charset="0"/>
              <a:ea typeface="Cambria" pitchFamily="18" charset="0"/>
              <a:cs typeface="Times New Roman"/>
            </a:endParaRPr>
          </a:p>
          <a:p>
            <a:pPr algn="just">
              <a:lnSpc>
                <a:spcPct val="115000"/>
              </a:lnSpc>
              <a:spcBef>
                <a:spcPts val="600"/>
              </a:spcBef>
            </a:pPr>
            <a:r>
              <a:rPr lang="nl-NL" sz="1700" b="1" i="1" dirty="0">
                <a:latin typeface="Cambria" pitchFamily="18" charset="0"/>
                <a:ea typeface="Cambria" pitchFamily="18" charset="0"/>
                <a:cs typeface="Times New Roman"/>
              </a:rPr>
              <a:t>- </a:t>
            </a:r>
            <a:r>
              <a:rPr lang="vi-VN" sz="1700" b="1" i="1" dirty="0">
                <a:latin typeface="Cambria" pitchFamily="18" charset="0"/>
                <a:ea typeface="Cambria" pitchFamily="18" charset="0"/>
                <a:cs typeface="Times New Roman"/>
              </a:rPr>
              <a:t>Đặc điểm mạng lưới sông:</a:t>
            </a:r>
            <a:endParaRPr lang="en-US" sz="1700" b="1" i="1" dirty="0">
              <a:latin typeface="Cambria" pitchFamily="18" charset="0"/>
              <a:ea typeface="Cambria" pitchFamily="18" charset="0"/>
              <a:cs typeface="Times New Roman"/>
            </a:endParaRPr>
          </a:p>
          <a:p>
            <a:pPr algn="just">
              <a:lnSpc>
                <a:spcPct val="115000"/>
              </a:lnSpc>
              <a:spcBef>
                <a:spcPts val="600"/>
              </a:spcBef>
            </a:pPr>
            <a:r>
              <a:rPr lang="vi-VN" sz="1700" dirty="0">
                <a:latin typeface="Cambria" pitchFamily="18" charset="0"/>
                <a:ea typeface="Cambria" pitchFamily="18" charset="0"/>
                <a:cs typeface="Times New Roman"/>
              </a:rPr>
              <a:t>- Có 78 phụ lưu dài trên 10km.</a:t>
            </a:r>
            <a:endParaRPr lang="en-US" sz="1700" dirty="0">
              <a:latin typeface="Cambria" pitchFamily="18" charset="0"/>
              <a:ea typeface="Cambria" pitchFamily="18" charset="0"/>
              <a:cs typeface="Times New Roman"/>
            </a:endParaRPr>
          </a:p>
          <a:p>
            <a:pPr algn="just">
              <a:lnSpc>
                <a:spcPct val="115000"/>
              </a:lnSpc>
              <a:spcBef>
                <a:spcPts val="600"/>
              </a:spcBef>
            </a:pPr>
            <a:r>
              <a:rPr lang="vi-VN" sz="1700" dirty="0">
                <a:latin typeface="Cambria" pitchFamily="18" charset="0"/>
                <a:ea typeface="Cambria" pitchFamily="18" charset="0"/>
                <a:cs typeface="Times New Roman"/>
              </a:rPr>
              <a:t>- Hệ thống sông thường ngắn, dốc, phân thành nhiều lưu vực nhỏ độc lập có dạng nan quạt.</a:t>
            </a:r>
            <a:endParaRPr lang="en-US" sz="1700" dirty="0">
              <a:latin typeface="Cambria" pitchFamily="18" charset="0"/>
              <a:ea typeface="Cambria" pitchFamily="18" charset="0"/>
              <a:cs typeface="Times New Roman"/>
            </a:endParaRPr>
          </a:p>
          <a:p>
            <a:pPr algn="just">
              <a:lnSpc>
                <a:spcPct val="115000"/>
              </a:lnSpc>
              <a:spcBef>
                <a:spcPts val="600"/>
              </a:spcBef>
            </a:pPr>
            <a:r>
              <a:rPr lang="vi-VN" sz="1700" b="1" i="1" dirty="0">
                <a:latin typeface="Cambria" pitchFamily="18" charset="0"/>
                <a:ea typeface="Cambria" pitchFamily="18" charset="0"/>
                <a:cs typeface="Times New Roman"/>
              </a:rPr>
              <a:t>- Chế độ nước sông:</a:t>
            </a:r>
            <a:endParaRPr lang="en-US" sz="1700" b="1" i="1" dirty="0">
              <a:latin typeface="Cambria" pitchFamily="18" charset="0"/>
              <a:ea typeface="Cambria" pitchFamily="18" charset="0"/>
              <a:cs typeface="Times New Roman"/>
            </a:endParaRPr>
          </a:p>
          <a:p>
            <a:pPr algn="just">
              <a:lnSpc>
                <a:spcPct val="115000"/>
              </a:lnSpc>
              <a:spcBef>
                <a:spcPts val="600"/>
              </a:spcBef>
            </a:pPr>
            <a:r>
              <a:rPr lang="vi-VN" sz="1700" dirty="0">
                <a:latin typeface="Cambria" pitchFamily="18" charset="0"/>
                <a:ea typeface="Cambria" pitchFamily="18" charset="0"/>
                <a:cs typeface="Times New Roman"/>
              </a:rPr>
              <a:t>+ Mùa lũ: từ tháng 10 - tháng 12, chiếm khoảng 65% tổng lượng nước cả năm.</a:t>
            </a:r>
            <a:endParaRPr lang="en-US" sz="1700" dirty="0">
              <a:latin typeface="Cambria" pitchFamily="18" charset="0"/>
              <a:ea typeface="Cambria" pitchFamily="18" charset="0"/>
              <a:cs typeface="Times New Roman"/>
            </a:endParaRPr>
          </a:p>
          <a:p>
            <a:pPr algn="just">
              <a:lnSpc>
                <a:spcPct val="115000"/>
              </a:lnSpc>
              <a:spcBef>
                <a:spcPts val="600"/>
              </a:spcBef>
            </a:pPr>
            <a:r>
              <a:rPr lang="vi-VN" sz="1700" dirty="0">
                <a:latin typeface="Cambria" pitchFamily="18" charset="0"/>
                <a:ea typeface="Cambria" pitchFamily="18" charset="0"/>
                <a:cs typeface="Times New Roman"/>
              </a:rPr>
              <a:t>+ Mùa cạn: từ tháng 1 đến tháng 9, chiếm khoảng 35% tổng lượng nước cả năm.</a:t>
            </a:r>
            <a:endParaRPr lang="en-US" sz="17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4419601"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Tiền</a:t>
            </a:r>
            <a:endParaRPr lang="en-US" sz="1000" b="1" dirty="0"/>
          </a:p>
        </p:txBody>
      </p:sp>
      <p:sp>
        <p:nvSpPr>
          <p:cNvPr id="12" name="Rounded Rectangular Callout 11"/>
          <p:cNvSpPr/>
          <p:nvPr/>
        </p:nvSpPr>
        <p:spPr>
          <a:xfrm>
            <a:off x="5334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Hậu</a:t>
            </a:r>
            <a:endParaRPr lang="en-US" sz="1000" b="1" dirty="0"/>
          </a:p>
        </p:txBody>
      </p:sp>
      <p:sp>
        <p:nvSpPr>
          <p:cNvPr id="6" name="Freeform 5"/>
          <p:cNvSpPr/>
          <p:nvPr/>
        </p:nvSpPr>
        <p:spPr>
          <a:xfrm>
            <a:off x="4596984" y="5388965"/>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5257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Ba Lai</a:t>
            </a:r>
          </a:p>
        </p:txBody>
      </p:sp>
      <p:sp>
        <p:nvSpPr>
          <p:cNvPr id="10" name="Rounded Rectangular Callout 9"/>
          <p:cNvSpPr/>
          <p:nvPr/>
        </p:nvSpPr>
        <p:spPr>
          <a:xfrm>
            <a:off x="5638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Cổ</a:t>
            </a:r>
            <a:r>
              <a:rPr lang="en-US" sz="1000" b="1" dirty="0"/>
              <a:t> </a:t>
            </a:r>
            <a:r>
              <a:rPr lang="en-US" sz="1000" b="1" dirty="0" err="1"/>
              <a:t>Chiên</a:t>
            </a:r>
            <a:endParaRPr lang="en-US" sz="1000" b="1" dirty="0"/>
          </a:p>
        </p:txBody>
      </p:sp>
      <p:sp>
        <p:nvSpPr>
          <p:cNvPr id="13" name="Rounded Rectangular Callout 12"/>
          <p:cNvSpPr/>
          <p:nvPr/>
        </p:nvSpPr>
        <p:spPr>
          <a:xfrm>
            <a:off x="3810001"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Cái</a:t>
            </a:r>
            <a:r>
              <a:rPr lang="en-US" sz="1000" b="1" dirty="0"/>
              <a:t> </a:t>
            </a:r>
            <a:r>
              <a:rPr lang="en-US" sz="1000" b="1" dirty="0" err="1"/>
              <a:t>Bé</a:t>
            </a:r>
            <a:endParaRPr lang="en-US" sz="1000" b="1" dirty="0"/>
          </a:p>
        </p:txBody>
      </p:sp>
      <p:sp>
        <p:nvSpPr>
          <p:cNvPr id="14" name="Rounded Rectangular Callout 13"/>
          <p:cNvSpPr/>
          <p:nvPr/>
        </p:nvSpPr>
        <p:spPr>
          <a:xfrm>
            <a:off x="3657601"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Cái</a:t>
            </a:r>
            <a:r>
              <a:rPr lang="en-US" sz="1000" b="1" dirty="0"/>
              <a:t> </a:t>
            </a:r>
            <a:r>
              <a:rPr lang="en-US" sz="1000" b="1" dirty="0" err="1"/>
              <a:t>Lớn</a:t>
            </a:r>
            <a:endParaRPr lang="en-US" sz="1000" b="1" dirty="0"/>
          </a:p>
        </p:txBody>
      </p:sp>
      <p:sp>
        <p:nvSpPr>
          <p:cNvPr id="3" name="Freeform 2"/>
          <p:cNvSpPr/>
          <p:nvPr/>
        </p:nvSpPr>
        <p:spPr>
          <a:xfrm>
            <a:off x="4083425"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795683"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5333794"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Xê</a:t>
            </a:r>
            <a:r>
              <a:rPr lang="en-US" sz="1000" b="1" dirty="0"/>
              <a:t> </a:t>
            </a:r>
            <a:r>
              <a:rPr lang="en-US" sz="1000" b="1" dirty="0" err="1"/>
              <a:t>Xan</a:t>
            </a:r>
            <a:endParaRPr lang="en-US" sz="1000" b="1" dirty="0"/>
          </a:p>
        </p:txBody>
      </p:sp>
      <p:sp>
        <p:nvSpPr>
          <p:cNvPr id="16" name="Rounded Rectangular Callout 15"/>
          <p:cNvSpPr/>
          <p:nvPr/>
        </p:nvSpPr>
        <p:spPr>
          <a:xfrm>
            <a:off x="6042552"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Srê</a:t>
            </a:r>
            <a:r>
              <a:rPr lang="en-US" sz="1000" b="1" dirty="0"/>
              <a:t> </a:t>
            </a:r>
            <a:r>
              <a:rPr lang="en-US" sz="1000" b="1" dirty="0" err="1"/>
              <a:t>Pôk</a:t>
            </a:r>
            <a:endParaRPr lang="en-US" sz="1000" b="1" dirty="0"/>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1478545"/>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6</a:t>
            </a: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2209800"/>
            <a:ext cx="6553198" cy="3393814"/>
          </a:xfrm>
          <a:prstGeom prst="rect">
            <a:avLst/>
          </a:prstGeom>
        </p:spPr>
        <p:txBody>
          <a:bodyPr wrap="square">
            <a:spAutoFit/>
          </a:bodyPr>
          <a:lstStyle/>
          <a:p>
            <a:pPr algn="just">
              <a:lnSpc>
                <a:spcPct val="115000"/>
              </a:lnSpc>
              <a:spcBef>
                <a:spcPts val="600"/>
              </a:spcBef>
            </a:pPr>
            <a:r>
              <a:rPr lang="vi-VN" b="1" dirty="0">
                <a:latin typeface="Cambria" pitchFamily="18" charset="0"/>
                <a:ea typeface="Cambria" pitchFamily="18" charset="0"/>
                <a:cs typeface="Times New Roman"/>
              </a:rPr>
              <a:t>*</a:t>
            </a:r>
            <a:r>
              <a:rPr lang="nl-NL" b="1" dirty="0">
                <a:latin typeface="Cambria" pitchFamily="18" charset="0"/>
                <a:ea typeface="Cambria" pitchFamily="18" charset="0"/>
                <a:cs typeface="Times New Roman"/>
              </a:rPr>
              <a:t> Hệ thống sông </a:t>
            </a:r>
            <a:r>
              <a:rPr lang="en-US" b="1" dirty="0" err="1">
                <a:latin typeface="Cambria" pitchFamily="18" charset="0"/>
                <a:ea typeface="Cambria" pitchFamily="18" charset="0"/>
                <a:cs typeface="Times New Roman"/>
              </a:rPr>
              <a:t>Mê</a:t>
            </a:r>
            <a:r>
              <a:rPr lang="en-US" b="1" dirty="0">
                <a:latin typeface="Cambria" pitchFamily="18" charset="0"/>
                <a:ea typeface="Cambria" pitchFamily="18" charset="0"/>
                <a:cs typeface="Times New Roman"/>
              </a:rPr>
              <a:t> </a:t>
            </a:r>
            <a:r>
              <a:rPr lang="en-US" b="1" dirty="0" err="1">
                <a:latin typeface="Cambria" pitchFamily="18" charset="0"/>
                <a:ea typeface="Cambria" pitchFamily="18" charset="0"/>
                <a:cs typeface="Times New Roman"/>
              </a:rPr>
              <a:t>Công</a:t>
            </a:r>
            <a:r>
              <a:rPr lang="en-US" b="1" dirty="0">
                <a:latin typeface="Cambria" pitchFamily="18" charset="0"/>
                <a:ea typeface="Cambria" pitchFamily="18" charset="0"/>
                <a:cs typeface="Times New Roman"/>
              </a:rPr>
              <a:t>:</a:t>
            </a:r>
            <a:endParaRPr lang="en-US" dirty="0">
              <a:latin typeface="Cambria" pitchFamily="18" charset="0"/>
              <a:ea typeface="Cambria" pitchFamily="18" charset="0"/>
              <a:cs typeface="Times New Roman"/>
            </a:endParaRPr>
          </a:p>
          <a:p>
            <a:pPr algn="just">
              <a:lnSpc>
                <a:spcPct val="115000"/>
              </a:lnSpc>
              <a:spcBef>
                <a:spcPts val="600"/>
              </a:spcBef>
            </a:pPr>
            <a:r>
              <a:rPr lang="nl-NL" b="1" i="1" dirty="0">
                <a:latin typeface="Cambria" pitchFamily="18" charset="0"/>
                <a:ea typeface="Cambria" pitchFamily="18" charset="0"/>
                <a:cs typeface="Times New Roman"/>
              </a:rPr>
              <a:t>- </a:t>
            </a:r>
            <a:r>
              <a:rPr lang="vi-VN" b="1" i="1" dirty="0">
                <a:latin typeface="Cambria" pitchFamily="18" charset="0"/>
                <a:ea typeface="Cambria" pitchFamily="18" charset="0"/>
                <a:cs typeface="Times New Roman"/>
              </a:rPr>
              <a:t>Đặc điểm mạng lưới sông:</a:t>
            </a:r>
            <a:endParaRPr lang="en-US" b="1" i="1" dirty="0">
              <a:latin typeface="Cambria" pitchFamily="18" charset="0"/>
              <a:ea typeface="Cambria" pitchFamily="18" charset="0"/>
              <a:cs typeface="Times New Roman"/>
            </a:endParaRPr>
          </a:p>
          <a:p>
            <a:pPr algn="just">
              <a:lnSpc>
                <a:spcPct val="115000"/>
              </a:lnSpc>
              <a:spcBef>
                <a:spcPts val="600"/>
              </a:spcBef>
            </a:pPr>
            <a:r>
              <a:rPr lang="vi-VN" dirty="0">
                <a:latin typeface="Cambria" pitchFamily="18" charset="0"/>
                <a:ea typeface="Cambria" pitchFamily="18" charset="0"/>
                <a:cs typeface="Times New Roman"/>
              </a:rPr>
              <a:t>+ Có 286 phụ lưu, mạng lưới sông có hình lông chim.</a:t>
            </a:r>
          </a:p>
          <a:p>
            <a:pPr algn="just">
              <a:lnSpc>
                <a:spcPct val="115000"/>
              </a:lnSpc>
              <a:spcBef>
                <a:spcPts val="600"/>
              </a:spcBef>
            </a:pPr>
            <a:r>
              <a:rPr lang="vi-VN" dirty="0">
                <a:latin typeface="Cambria" pitchFamily="18" charset="0"/>
                <a:ea typeface="Cambria" pitchFamily="18" charset="0"/>
                <a:cs typeface="Times New Roman"/>
              </a:rPr>
              <a:t>+ Hệ thống kênh rạch chằng chịt.</a:t>
            </a:r>
          </a:p>
          <a:p>
            <a:pPr algn="just">
              <a:lnSpc>
                <a:spcPct val="115000"/>
              </a:lnSpc>
              <a:spcBef>
                <a:spcPts val="600"/>
              </a:spcBef>
            </a:pPr>
            <a:r>
              <a:rPr lang="vi-VN" b="1" i="1" dirty="0">
                <a:latin typeface="Cambria" pitchFamily="18" charset="0"/>
                <a:ea typeface="Cambria" pitchFamily="18" charset="0"/>
                <a:cs typeface="Times New Roman"/>
              </a:rPr>
              <a:t>- Chế độ nước sông:</a:t>
            </a:r>
          </a:p>
          <a:p>
            <a:pPr algn="just">
              <a:lnSpc>
                <a:spcPct val="115000"/>
              </a:lnSpc>
              <a:spcBef>
                <a:spcPts val="600"/>
              </a:spcBef>
            </a:pPr>
            <a:r>
              <a:rPr lang="vi-VN" dirty="0">
                <a:latin typeface="Cambria" pitchFamily="18" charset="0"/>
                <a:ea typeface="Cambria" pitchFamily="18" charset="0"/>
                <a:cs typeface="Times New Roman"/>
              </a:rPr>
              <a:t>+ Mùa lũ: từ tháng 7 - tháng 11, chiếm khoảng 80% tổng lượng nước cả năm.</a:t>
            </a:r>
          </a:p>
          <a:p>
            <a:pPr algn="just">
              <a:lnSpc>
                <a:spcPct val="115000"/>
              </a:lnSpc>
              <a:spcBef>
                <a:spcPts val="600"/>
              </a:spcBef>
            </a:pPr>
            <a:r>
              <a:rPr lang="vi-VN" dirty="0">
                <a:latin typeface="Cambria" pitchFamily="18" charset="0"/>
                <a:ea typeface="Cambria" pitchFamily="18" charset="0"/>
                <a:cs typeface="Times New Roman"/>
              </a:rPr>
              <a:t>+ Mùa cạn: từ tháng 12 đến tháng 6 năm sau, chiếm khoảng 20% tổng lượng nước cả năm.</a:t>
            </a:r>
          </a:p>
        </p:txBody>
      </p:sp>
      <p:sp>
        <p:nvSpPr>
          <p:cNvPr id="20"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 đầm tự nhiên của nước ta trên bản đồ.</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0845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latin typeface="Cambria" pitchFamily="18" charset="0"/>
                <a:ea typeface="Cambria" pitchFamily="18" charset="0"/>
                <a:cs typeface="Times New Roman"/>
              </a:rPr>
              <a:t>H</a:t>
            </a:r>
            <a:r>
              <a:rPr lang="vi-VN" sz="2400" dirty="0">
                <a:latin typeface="Cambria" pitchFamily="18" charset="0"/>
                <a:ea typeface="Cambria" pitchFamily="18" charset="0"/>
                <a:cs typeface="Times New Roman"/>
              </a:rPr>
              <a:t>ồ 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8148"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8201355"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Tây</a:t>
            </a:r>
            <a:endParaRPr lang="en-US" sz="1000" b="1" dirty="0"/>
          </a:p>
        </p:txBody>
      </p:sp>
      <p:sp>
        <p:nvSpPr>
          <p:cNvPr id="27" name="Rounded Rectangular Callout 26"/>
          <p:cNvSpPr/>
          <p:nvPr/>
        </p:nvSpPr>
        <p:spPr>
          <a:xfrm>
            <a:off x="9144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p>
        </p:txBody>
      </p:sp>
      <p:sp>
        <p:nvSpPr>
          <p:cNvPr id="32" name="Rounded Rectangular Callout 31"/>
          <p:cNvSpPr/>
          <p:nvPr/>
        </p:nvSpPr>
        <p:spPr>
          <a:xfrm>
            <a:off x="8153401"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Ba </a:t>
            </a:r>
            <a:r>
              <a:rPr lang="en-US" sz="1000" b="1" dirty="0" err="1"/>
              <a:t>bể</a:t>
            </a:r>
            <a:endParaRPr lang="en-US" sz="1000" b="1" dirty="0"/>
          </a:p>
        </p:txBody>
      </p:sp>
      <p:sp>
        <p:nvSpPr>
          <p:cNvPr id="35" name="Rounded Rectangular Callout 34"/>
          <p:cNvSpPr/>
          <p:nvPr/>
        </p:nvSpPr>
        <p:spPr>
          <a:xfrm>
            <a:off x="9296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p>
        </p:txBody>
      </p:sp>
      <p:sp>
        <p:nvSpPr>
          <p:cNvPr id="36" name="Rounded Rectangular Callout 35"/>
          <p:cNvSpPr/>
          <p:nvPr/>
        </p:nvSpPr>
        <p:spPr>
          <a:xfrm>
            <a:off x="8972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tạo</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nước ta trên bản đồ.</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4021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Hương</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(Lâm 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8148"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8590081"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Trị</a:t>
            </a:r>
            <a:r>
              <a:rPr lang="en-US" sz="1000" b="1" dirty="0"/>
              <a:t> An</a:t>
            </a:r>
          </a:p>
        </p:txBody>
      </p:sp>
      <p:sp>
        <p:nvSpPr>
          <p:cNvPr id="27" name="Rounded Rectangular Callout 26"/>
          <p:cNvSpPr/>
          <p:nvPr/>
        </p:nvSpPr>
        <p:spPr>
          <a:xfrm>
            <a:off x="8921517" y="4719952"/>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Xuân</a:t>
            </a:r>
            <a:r>
              <a:rPr lang="en-US" sz="1000" b="1" dirty="0"/>
              <a:t> </a:t>
            </a:r>
            <a:r>
              <a:rPr lang="en-US" sz="1000" b="1" dirty="0" err="1"/>
              <a:t>Hương</a:t>
            </a:r>
            <a:endParaRPr lang="en-US" sz="1000" b="1" dirty="0"/>
          </a:p>
        </p:txBody>
      </p:sp>
      <p:sp>
        <p:nvSpPr>
          <p:cNvPr id="32" name="Rounded Rectangular Callout 31"/>
          <p:cNvSpPr/>
          <p:nvPr/>
        </p:nvSpPr>
        <p:spPr>
          <a:xfrm>
            <a:off x="8001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Hòa</a:t>
            </a:r>
            <a:r>
              <a:rPr lang="en-US" sz="1000" b="1" dirty="0"/>
              <a:t> </a:t>
            </a:r>
            <a:r>
              <a:rPr lang="en-US" sz="1000" b="1" dirty="0" err="1"/>
              <a:t>Bình</a:t>
            </a:r>
            <a:endParaRPr lang="en-US" sz="1000" b="1" dirty="0"/>
          </a:p>
        </p:txBody>
      </p:sp>
      <p:sp>
        <p:nvSpPr>
          <p:cNvPr id="36" name="Rounded Rectangular Callout 35"/>
          <p:cNvSpPr/>
          <p:nvPr/>
        </p:nvSpPr>
        <p:spPr>
          <a:xfrm>
            <a:off x="7768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Dầu</a:t>
            </a:r>
            <a:r>
              <a:rPr lang="en-US" sz="1000" b="1" dirty="0"/>
              <a:t> </a:t>
            </a:r>
            <a:r>
              <a:rPr lang="en-US" sz="1000" b="1" dirty="0" err="1"/>
              <a:t>Tiếng</a:t>
            </a:r>
            <a:endParaRPr lang="en-US" sz="1000" b="1" dirty="0"/>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09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Trị</a:t>
            </a:r>
            <a:r>
              <a:rPr lang="en-US" dirty="0">
                <a:solidFill>
                  <a:prstClr val="black"/>
                </a:solidFill>
                <a:latin typeface="Cambria" pitchFamily="18" charset="0"/>
                <a:ea typeface="Cambria" pitchFamily="18" charset="0"/>
              </a:rPr>
              <a:t> An</a:t>
            </a:r>
          </a:p>
        </p:txBody>
      </p:sp>
      <p:sp>
        <p:nvSpPr>
          <p:cNvPr id="24" name="TextBox 23"/>
          <p:cNvSpPr txBox="1"/>
          <p:nvPr/>
        </p:nvSpPr>
        <p:spPr>
          <a:xfrm>
            <a:off x="1981200" y="6248400"/>
            <a:ext cx="4038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Ô Loan</a:t>
            </a:r>
          </a:p>
        </p:txBody>
      </p:sp>
      <p:sp>
        <p:nvSpPr>
          <p:cNvPr id="25" name="TextBox 24"/>
          <p:cNvSpPr txBox="1"/>
          <p:nvPr/>
        </p:nvSpPr>
        <p:spPr>
          <a:xfrm>
            <a:off x="6172200" y="6248400"/>
            <a:ext cx="41910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890" y="1436168"/>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4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71601"/>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3792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Nông nghiệp: cung cấp nước cho trồng trọt và chăn nuôi, nuôi trồng, đánh bắt thuỷ sản</a:t>
            </a: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Công nghiệp: phát triển thuỷ điện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cung cấp nước cho các ngành công nghiệp.</a:t>
            </a:r>
          </a:p>
          <a:p>
            <a:pPr algn="just">
              <a:spcBef>
                <a:spcPts val="600"/>
              </a:spcBef>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Dịch vụ: có giá trị về giao thông, phát triển du lịch</a:t>
            </a: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6901816" y="1295400"/>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1828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tiếng vó ngựa phi vang trời?</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chẳng thể nổi lên. Bởi tên của nó gắn liền dưới sâu</a:t>
            </a:r>
            <a:r>
              <a:rPr lang="en-US" sz="2400" i="1" dirty="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24384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MÃ</a:t>
            </a:r>
          </a:p>
        </p:txBody>
      </p:sp>
      <p:sp>
        <p:nvSpPr>
          <p:cNvPr id="12" name="TextBox 11"/>
          <p:cNvSpPr txBox="1"/>
          <p:nvPr/>
        </p:nvSpPr>
        <p:spPr>
          <a:xfrm>
            <a:off x="67818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ĐÁY</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7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959178"/>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71601"/>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hoạt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môi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trường</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38862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pPr>
            <a:r>
              <a:rPr lang="en-US" sz="1900" dirty="0">
                <a:latin typeface="Cambria" pitchFamily="18" charset="0"/>
                <a:ea typeface="Cambria" pitchFamily="18" charset="0"/>
                <a:cs typeface="Times New Roman"/>
              </a:rPr>
              <a:t>- Đ</a:t>
            </a:r>
            <a:r>
              <a:rPr lang="vi-VN" sz="1900" dirty="0">
                <a:latin typeface="Cambria" pitchFamily="18" charset="0"/>
                <a:ea typeface="Cambria" pitchFamily="18" charset="0"/>
                <a:cs typeface="Times New Roman"/>
              </a:rPr>
              <a:t>ối với sinh hoạt: </a:t>
            </a:r>
            <a:endParaRPr lang="en-US" sz="1900" dirty="0">
              <a:latin typeface="Cambria" pitchFamily="18" charset="0"/>
              <a:ea typeface="Cambria" pitchFamily="18" charset="0"/>
              <a:cs typeface="Times New Roman"/>
            </a:endParaRPr>
          </a:p>
          <a:p>
            <a:pPr algn="just">
              <a:spcBef>
                <a:spcPts val="600"/>
              </a:spcBef>
            </a:pP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Phục vụ nhu cầu nước trong sinh hoạt, là nguồn ngọt lớn.</a:t>
            </a:r>
          </a:p>
          <a:p>
            <a:pPr algn="just">
              <a:spcBef>
                <a:spcPts val="600"/>
              </a:spcBef>
            </a:pP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Đóng vai trò đảm bảo an ninh nguồn nước, nhất là ở các khu vực có mùa khô sâu sắc.</a:t>
            </a:r>
          </a:p>
          <a:p>
            <a:pPr algn="just">
              <a:spcBef>
                <a:spcPts val="600"/>
              </a:spcBef>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a:latin typeface="Cambria" pitchFamily="18" charset="0"/>
                <a:ea typeface="Cambria" pitchFamily="18" charset="0"/>
                <a:cs typeface="Times New Roman"/>
              </a:rPr>
              <a:t>ối với môi trường:</a:t>
            </a:r>
          </a:p>
          <a:p>
            <a:pPr algn="just">
              <a:spcBef>
                <a:spcPts val="600"/>
              </a:spcBef>
            </a:pPr>
            <a:r>
              <a:rPr lang="vi-VN" sz="1900" dirty="0">
                <a:latin typeface="Cambria" pitchFamily="18" charset="0"/>
                <a:ea typeface="Cambria" pitchFamily="18" charset="0"/>
                <a:cs typeface="Times New Roman"/>
              </a:rPr>
              <a:t>+ Giúp điều hòa khí hậu địa phương.</a:t>
            </a:r>
          </a:p>
          <a:p>
            <a:pPr algn="just">
              <a:spcBef>
                <a:spcPts val="600"/>
              </a:spcBef>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5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55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6934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1905000"/>
            <a:ext cx="6792509" cy="35052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46041" y="2010014"/>
            <a:ext cx="6553198" cy="3323987"/>
          </a:xfrm>
          <a:prstGeom prst="rect">
            <a:avLst/>
          </a:prstGeom>
        </p:spPr>
        <p:txBody>
          <a:bodyPr wrap="square">
            <a:spAutoFit/>
          </a:bodyPr>
          <a:lstStyle/>
          <a:p>
            <a:pPr algn="just">
              <a:spcBef>
                <a:spcPts val="600"/>
              </a:spcBef>
            </a:pPr>
            <a:r>
              <a:rPr lang="vi-VN" sz="2000" b="1" dirty="0">
                <a:latin typeface="Cambria" pitchFamily="18" charset="0"/>
                <a:ea typeface="Cambria" pitchFamily="18" charset="0"/>
              </a:rPr>
              <a:t>- Đối với sản xuất:</a:t>
            </a:r>
          </a:p>
          <a:p>
            <a:pPr algn="just">
              <a:spcBef>
                <a:spcPts val="600"/>
              </a:spcBef>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pPr>
            <a:r>
              <a:rPr lang="vi-VN" sz="2000" dirty="0">
                <a:latin typeface="Cambria" pitchFamily="18" charset="0"/>
                <a:ea typeface="Cambria" pitchFamily="18" charset="0"/>
              </a:rPr>
              <a:t>+ Dịch vụ: có giá trị về giao thông, phát triển du lịch.</a:t>
            </a:r>
          </a:p>
          <a:p>
            <a:pPr algn="just">
              <a:spcBef>
                <a:spcPts val="600"/>
              </a:spcBef>
            </a:pPr>
            <a:r>
              <a:rPr lang="vi-VN" sz="2000" b="1" dirty="0">
                <a:latin typeface="Cambria" pitchFamily="18" charset="0"/>
                <a:ea typeface="Cambria" pitchFamily="18" charset="0"/>
              </a:rPr>
              <a:t>- Đối với sinh hoạt:</a:t>
            </a:r>
          </a:p>
          <a:p>
            <a:pPr algn="just">
              <a:spcBef>
                <a:spcPts val="600"/>
              </a:spcBef>
            </a:pPr>
            <a:r>
              <a:rPr lang="vi-VN" sz="2000" dirty="0">
                <a:latin typeface="Cambria" pitchFamily="18" charset="0"/>
                <a:ea typeface="Cambria" pitchFamily="18" charset="0"/>
              </a:rPr>
              <a:t>+ Phục vụ nhu cầu nước trong sinh hoạt.</a:t>
            </a:r>
          </a:p>
          <a:p>
            <a:pPr algn="just">
              <a:spcBef>
                <a:spcPts val="600"/>
              </a:spcBef>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16666"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nước ngầm là gì?</a:t>
            </a:r>
            <a:r>
              <a:rPr lang="en-US" sz="2200" i="1" dirty="0">
                <a:solidFill>
                  <a:srgbClr val="FF0000"/>
                </a:solidFill>
                <a:latin typeface="Cambria" panose="02040503050406030204" pitchFamily="18" charset="0"/>
                <a:ea typeface="Cambria" panose="02040503050406030204" pitchFamily="18" charset="0"/>
              </a:rPr>
              <a:t> N</a:t>
            </a:r>
            <a:r>
              <a:rPr lang="vi-VN" sz="2200" i="1" dirty="0">
                <a:solidFill>
                  <a:srgbClr val="FF0000"/>
                </a:solidFill>
                <a:latin typeface="Cambria" panose="02040503050406030204" pitchFamily="18" charset="0"/>
                <a:ea typeface="Cambria" panose="02040503050406030204" pitchFamily="18" charset="0"/>
              </a:rPr>
              <a:t>êu vai trò của nước ngầm đối với </a:t>
            </a:r>
            <a:r>
              <a:rPr lang="en-US" sz="2200" i="1" dirty="0" err="1">
                <a:solidFill>
                  <a:srgbClr val="FF0000"/>
                </a:solidFill>
                <a:latin typeface="Cambria" panose="02040503050406030204" pitchFamily="18" charset="0"/>
                <a:ea typeface="Cambria" panose="02040503050406030204" pitchFamily="18" charset="0"/>
              </a:rPr>
              <a:t>sinh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hoạt</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40580" y="4173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200401"/>
            <a:ext cx="3657601" cy="3216265"/>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ngầm là nước nằm dưới bề mặt đất do nước mưa, băng tuyết tan và sông hồ thấm vào mặt đất.</a:t>
            </a:r>
            <a:endParaRPr lang="en-US" sz="2200" dirty="0">
              <a:latin typeface="Cambria" pitchFamily="18" charset="0"/>
              <a:ea typeface="Cambria" pitchFamily="18" charset="0"/>
              <a:cs typeface="Times New Roman"/>
            </a:endParaRPr>
          </a:p>
          <a:p>
            <a:pPr algn="just">
              <a:spcBef>
                <a:spcPts val="600"/>
              </a:spcBef>
            </a:pPr>
            <a:r>
              <a:rPr lang="vi-VN" sz="2200" dirty="0">
                <a:latin typeface="Cambria" pitchFamily="18" charset="0"/>
                <a:ea typeface="Cambria" pitchFamily="18" charset="0"/>
                <a:cs typeface="Times New Roman"/>
              </a:rPr>
              <a:t>- Vai trò đối với sinh hoạt:</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ngầm là nguồn nước quan trọng phục vụ cho sinh hoạt của người dân ở </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ta.</a:t>
            </a:r>
          </a:p>
        </p:txBody>
      </p:sp>
      <p:sp>
        <p:nvSpPr>
          <p:cNvPr id="26" name="TextBox 25"/>
          <p:cNvSpPr txBox="1"/>
          <p:nvPr/>
        </p:nvSpPr>
        <p:spPr>
          <a:xfrm>
            <a:off x="6934200" y="6044626"/>
            <a:ext cx="32766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r>
              <a:rPr lang="en-US" sz="1600" dirty="0">
                <a:latin typeface="Cambria" pitchFamily="18" charset="0"/>
                <a:ea typeface="Cambria" pitchFamily="18" charset="0"/>
              </a:rPr>
              <a:t> </a:t>
            </a:r>
            <a:r>
              <a:rPr lang="en-US" sz="1600" dirty="0" err="1">
                <a:latin typeface="Cambria" pitchFamily="18" charset="0"/>
                <a:ea typeface="Cambria" pitchFamily="18" charset="0"/>
              </a:rPr>
              <a:t>để</a:t>
            </a:r>
            <a:r>
              <a:rPr lang="en-US" sz="1600" dirty="0">
                <a:latin typeface="Cambria" pitchFamily="18" charset="0"/>
                <a:ea typeface="Cambria" pitchFamily="18" charset="0"/>
              </a:rPr>
              <a:t> </a:t>
            </a:r>
            <a:r>
              <a:rPr lang="en-US" sz="1600" dirty="0" err="1">
                <a:latin typeface="Cambria" pitchFamily="18" charset="0"/>
                <a:ea typeface="Cambria" pitchFamily="18" charset="0"/>
              </a:rPr>
              <a:t>sinh</a:t>
            </a:r>
            <a:r>
              <a:rPr lang="en-US" sz="1600" dirty="0">
                <a:latin typeface="Cambria" pitchFamily="18" charset="0"/>
                <a:ea typeface="Cambria" pitchFamily="18" charset="0"/>
              </a:rPr>
              <a:t> </a:t>
            </a:r>
            <a:r>
              <a:rPr lang="en-US" sz="1600" dirty="0" err="1">
                <a:latin typeface="Cambria" pitchFamily="18" charset="0"/>
                <a:ea typeface="Cambria" pitchFamily="18" charset="0"/>
              </a:rPr>
              <a:t>hoạt</a:t>
            </a:r>
            <a:r>
              <a:rPr lang="en-US" sz="1600" dirty="0">
                <a:latin typeface="Cambria" pitchFamily="18" charset="0"/>
                <a:ea typeface="Cambria" pitchFamily="18" charset="0"/>
              </a:rPr>
              <a:t> ở </a:t>
            </a:r>
            <a:r>
              <a:rPr lang="en-US" sz="1600" dirty="0" err="1">
                <a:latin typeface="Cambria" pitchFamily="18" charset="0"/>
                <a:ea typeface="Cambria" pitchFamily="18" charset="0"/>
              </a:rPr>
              <a:t>đồng</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Cửu</a:t>
            </a:r>
            <a:r>
              <a:rPr lang="en-US" sz="1600" dirty="0">
                <a:latin typeface="Cambria" pitchFamily="18" charset="0"/>
                <a:ea typeface="Cambria" pitchFamily="18" charset="0"/>
              </a:rPr>
              <a:t> Long</a:t>
            </a: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48044" y="3931308"/>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91377"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7239000" y="3429000"/>
            <a:ext cx="3276600" cy="338554"/>
          </a:xfrm>
          <a:prstGeom prst="rect">
            <a:avLst/>
          </a:prstGeom>
          <a:noFill/>
        </p:spPr>
        <p:txBody>
          <a:bodyPr wrap="square" rtlCol="0">
            <a:spAutoFit/>
          </a:bodyPr>
          <a:lstStyle/>
          <a:p>
            <a:pPr algn="ct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98725"/>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n</a:t>
            </a:r>
            <a:r>
              <a:rPr lang="vi-VN" sz="2000" i="1" dirty="0">
                <a:solidFill>
                  <a:srgbClr val="FF0000"/>
                </a:solidFill>
                <a:latin typeface="Cambria" panose="02040503050406030204" pitchFamily="18" charset="0"/>
                <a:ea typeface="Cambria" panose="02040503050406030204" pitchFamily="18" charset="0"/>
              </a:rPr>
              <a:t>êu vai trò của nước ngầm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3792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Nông nghiệp: cung cấp nước cho sản xuất nông nghiệp (trồng trọt, chăn nuôi, nuôi trồng thuỷ sản,...).</a:t>
            </a:r>
          </a:p>
          <a:p>
            <a:pPr algn="just">
              <a:spcBef>
                <a:spcPts val="600"/>
              </a:spcBef>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Công nghiệp: được sử dụng trong nhiều ngành công nghiệp như: chế biến lương thực - thực phẩm, sản xuất giấy,...</a:t>
            </a:r>
          </a:p>
          <a:p>
            <a:pPr algn="just">
              <a:spcBef>
                <a:spcPts val="600"/>
              </a:spcBef>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Dịch vụ: Một số nguồn nước nóng, nước khoáng được khai thác để chữa bệnh và phát triển du lịch nghỉ dưỡng.</a:t>
            </a:r>
          </a:p>
        </p:txBody>
      </p:sp>
      <p:sp>
        <p:nvSpPr>
          <p:cNvPr id="26" name="TextBox 25"/>
          <p:cNvSpPr txBox="1"/>
          <p:nvPr/>
        </p:nvSpPr>
        <p:spPr>
          <a:xfrm>
            <a:off x="6934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tưới</a:t>
            </a:r>
            <a:r>
              <a:rPr lang="en-US" dirty="0">
                <a:latin typeface="Cambria" pitchFamily="18" charset="0"/>
                <a:ea typeface="Cambria" pitchFamily="18" charset="0"/>
              </a:rPr>
              <a:t> </a:t>
            </a:r>
            <a:r>
              <a:rPr lang="en-US" dirty="0" err="1">
                <a:latin typeface="Cambria" pitchFamily="18" charset="0"/>
                <a:ea typeface="Cambria" pitchFamily="18" charset="0"/>
              </a:rPr>
              <a:t>cho</a:t>
            </a:r>
            <a:r>
              <a:rPr lang="en-US" dirty="0">
                <a:latin typeface="Cambria" pitchFamily="18" charset="0"/>
                <a:ea typeface="Cambria" pitchFamily="18" charset="0"/>
              </a:rPr>
              <a:t> </a:t>
            </a:r>
            <a:r>
              <a:rPr lang="en-US" dirty="0" err="1">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8046" y="4034896"/>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8045" y="1259571"/>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1676400"/>
            <a:ext cx="6792509"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46041" y="1779926"/>
            <a:ext cx="6553198" cy="3477875"/>
          </a:xfrm>
          <a:prstGeom prst="rect">
            <a:avLst/>
          </a:prstGeom>
        </p:spPr>
        <p:txBody>
          <a:bodyPr wrap="square">
            <a:spAutoFit/>
          </a:bodyPr>
          <a:lstStyle/>
          <a:p>
            <a:pPr algn="just">
              <a:spcBef>
                <a:spcPts val="600"/>
              </a:spcBef>
            </a:pPr>
            <a:r>
              <a:rPr lang="vi-VN" sz="2000" b="1" dirty="0">
                <a:latin typeface="Cambria" pitchFamily="18" charset="0"/>
                <a:ea typeface="Cambria" pitchFamily="18" charset="0"/>
              </a:rPr>
              <a:t>- Đối với sản xuất:</a:t>
            </a:r>
          </a:p>
          <a:p>
            <a:pPr algn="just">
              <a:spcBef>
                <a:spcPts val="600"/>
              </a:spcBef>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NƯỚC NGẦM</a:t>
            </a: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1970490" y="1238578"/>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9"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4331" y="1843601"/>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926898" y="4343400"/>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2967238" y="2895600"/>
          <a:ext cx="7239000" cy="350520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6 - 10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10 - 12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7 - 11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11 - 5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1 - 9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12 - 6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9" y="1976736"/>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4331" y="1843601"/>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926898" y="4343400"/>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4114801"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Đà</a:t>
            </a:r>
            <a:endParaRPr lang="en-US" sz="1000" b="1" dirty="0"/>
          </a:p>
        </p:txBody>
      </p:sp>
      <p:sp>
        <p:nvSpPr>
          <p:cNvPr id="6" name="Rounded Rectangular Callout 5"/>
          <p:cNvSpPr/>
          <p:nvPr/>
        </p:nvSpPr>
        <p:spPr>
          <a:xfrm>
            <a:off x="3912737"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Chảy</a:t>
            </a:r>
            <a:endParaRPr lang="en-US" sz="1000" b="1" dirty="0"/>
          </a:p>
        </p:txBody>
      </p:sp>
      <p:sp>
        <p:nvSpPr>
          <p:cNvPr id="7" name="Rounded Rectangular Callout 6"/>
          <p:cNvSpPr/>
          <p:nvPr/>
        </p:nvSpPr>
        <p:spPr>
          <a:xfrm>
            <a:off x="4072239"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Lô</a:t>
            </a:r>
            <a:endParaRPr lang="en-US" sz="1000" b="1" dirty="0"/>
          </a:p>
        </p:txBody>
      </p:sp>
      <p:sp>
        <p:nvSpPr>
          <p:cNvPr id="8" name="Rounded Rectangular Callout 7"/>
          <p:cNvSpPr/>
          <p:nvPr/>
        </p:nvSpPr>
        <p:spPr>
          <a:xfrm>
            <a:off x="5053605"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446704"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Đáy</a:t>
            </a:r>
            <a:endParaRPr lang="en-US" sz="1000" b="1" dirty="0"/>
          </a:p>
        </p:txBody>
      </p:sp>
      <p:sp>
        <p:nvSpPr>
          <p:cNvPr id="10" name="Rounded Rectangular Callout 9"/>
          <p:cNvSpPr/>
          <p:nvPr/>
        </p:nvSpPr>
        <p:spPr>
          <a:xfrm>
            <a:off x="5638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Trà</a:t>
            </a:r>
            <a:r>
              <a:rPr lang="en-US" sz="1000" b="1" dirty="0"/>
              <a:t> </a:t>
            </a:r>
            <a:r>
              <a:rPr lang="en-US" sz="1000" b="1" dirty="0" err="1"/>
              <a:t>Lý</a:t>
            </a:r>
            <a:endParaRPr lang="en-US" sz="1000" b="1" dirty="0"/>
          </a:p>
        </p:txBody>
      </p:sp>
      <p:sp>
        <p:nvSpPr>
          <p:cNvPr id="11" name="Rounded Rectangular Callout 10"/>
          <p:cNvSpPr/>
          <p:nvPr/>
        </p:nvSpPr>
        <p:spPr>
          <a:xfrm>
            <a:off x="5307364"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Tây</a:t>
            </a:r>
            <a:endParaRPr lang="en-US" sz="1000" b="1" dirty="0"/>
          </a:p>
        </p:txBody>
      </p:sp>
      <p:sp>
        <p:nvSpPr>
          <p:cNvPr id="12" name="Rounded Rectangular Callout 11"/>
          <p:cNvSpPr/>
          <p:nvPr/>
        </p:nvSpPr>
        <p:spPr>
          <a:xfrm>
            <a:off x="6575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p>
        </p:txBody>
      </p:sp>
      <p:sp>
        <p:nvSpPr>
          <p:cNvPr id="13" name="Rounded Rectangular Callout 12"/>
          <p:cNvSpPr/>
          <p:nvPr/>
        </p:nvSpPr>
        <p:spPr>
          <a:xfrm>
            <a:off x="5244482"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Ba </a:t>
            </a:r>
            <a:r>
              <a:rPr lang="en-US" sz="1000" b="1" dirty="0" err="1"/>
              <a:t>bể</a:t>
            </a:r>
            <a:endParaRPr lang="en-US" sz="1000" b="1" dirty="0"/>
          </a:p>
        </p:txBody>
      </p:sp>
      <p:sp>
        <p:nvSpPr>
          <p:cNvPr id="14" name="Rounded Rectangular Callout 13"/>
          <p:cNvSpPr/>
          <p:nvPr/>
        </p:nvSpPr>
        <p:spPr>
          <a:xfrm>
            <a:off x="6705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p>
        </p:txBody>
      </p:sp>
      <p:sp>
        <p:nvSpPr>
          <p:cNvPr id="15" name="Rounded Rectangular Callout 14"/>
          <p:cNvSpPr/>
          <p:nvPr/>
        </p:nvSpPr>
        <p:spPr>
          <a:xfrm>
            <a:off x="6254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71800"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13112"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2056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2970962" y="3023748"/>
            <a:ext cx="7239838" cy="3453253"/>
          </a:xfrm>
          <a:prstGeom prst="rect">
            <a:avLst/>
          </a:prstGeom>
          <a:solidFill>
            <a:srgbClr val="FFCCFF"/>
          </a:solidFill>
          <a:ln w="12700">
            <a:solidFill>
              <a:srgbClr val="0070C0"/>
            </a:solidFill>
          </a:ln>
        </p:spPr>
        <p:txBody>
          <a:bodyPr wrap="square">
            <a:spAutoFit/>
          </a:bodyPr>
          <a:lstStyle/>
          <a:p>
            <a:pPr algn="ctr"/>
            <a:r>
              <a:rPr lang="en-US" sz="1820" b="1" dirty="0">
                <a:solidFill>
                  <a:srgbClr val="0D30DD"/>
                </a:solidFill>
                <a:latin typeface="Cambria" panose="02040503050406030204" pitchFamily="18" charset="0"/>
                <a:ea typeface="Cambria" panose="02040503050406030204" pitchFamily="18" charset="0"/>
              </a:rPr>
              <a:t>HỒ DẦU TIẾNG</a:t>
            </a:r>
          </a:p>
          <a:p>
            <a:pPr algn="just"/>
            <a:r>
              <a:rPr lang="vi-VN" sz="1820" dirty="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a:latin typeface="Cambria" panose="02040503050406030204" pitchFamily="18" charset="0"/>
                <a:ea typeface="Cambria" panose="02040503050406030204" pitchFamily="18" charset="0"/>
              </a:rPr>
              <a:t>2</a:t>
            </a:r>
            <a:r>
              <a:rPr lang="vi-VN" sz="1820" dirty="0">
                <a:latin typeface="Cambria" panose="02040503050406030204" pitchFamily="18" charset="0"/>
                <a:ea typeface="Cambria" panose="02040503050406030204" pitchFamily="18" charset="0"/>
              </a:rPr>
              <a:t>, chứa 1,5 tỉ m</a:t>
            </a:r>
            <a:r>
              <a:rPr lang="vi-VN" sz="1820" baseline="30000" dirty="0">
                <a:latin typeface="Cambria" panose="02040503050406030204" pitchFamily="18" charset="0"/>
                <a:ea typeface="Cambria" panose="02040503050406030204" pitchFamily="18" charset="0"/>
              </a:rPr>
              <a:t>3</a:t>
            </a:r>
            <a:r>
              <a:rPr lang="vi-VN" sz="1820" dirty="0">
                <a:latin typeface="Cambria" panose="02040503050406030204" pitchFamily="18" charset="0"/>
                <a:ea typeface="Cambria" panose="02040503050406030204" pitchFamily="18" charset="0"/>
              </a:rPr>
              <a:t> nước.</a:t>
            </a:r>
          </a:p>
          <a:p>
            <a:pPr algn="just"/>
            <a:r>
              <a:rPr lang="vi-VN" sz="1820" dirty="0">
                <a:latin typeface="Cambria" panose="02040503050406030204" pitchFamily="18" charset="0"/>
                <a:ea typeface="Cambria" panose="02040503050406030204" pitchFamily="18" charset="0"/>
              </a:rPr>
              <a:t>- Vai trò:</a:t>
            </a:r>
          </a:p>
          <a:p>
            <a:pPr algn="just"/>
            <a:r>
              <a:rPr lang="vi-VN" sz="1820" dirty="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a:latin typeface="Cambria" panose="02040503050406030204" pitchFamily="18" charset="0"/>
                <a:ea typeface="Cambria" panose="02040503050406030204" pitchFamily="18" charset="0"/>
              </a:rPr>
              <a:t>+ Phát triển du lịch.</a:t>
            </a:r>
          </a:p>
          <a:p>
            <a:pPr algn="just"/>
            <a:r>
              <a:rPr lang="vi-VN" sz="1820" dirty="0">
                <a:latin typeface="Cambria" panose="02040503050406030204" pitchFamily="18" charset="0"/>
                <a:ea typeface="Cambria" panose="02040503050406030204" pitchFamily="18" charset="0"/>
              </a:rPr>
              <a:t>+ Cải tạo môi trường, sinh thái.</a:t>
            </a:r>
          </a:p>
          <a:p>
            <a:pPr algn="just"/>
            <a:r>
              <a:rPr lang="vi-VN" sz="1820" dirty="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1828800" y="1447800"/>
            <a:ext cx="8534400" cy="1415772"/>
          </a:xfrm>
          <a:prstGeom prst="rect">
            <a:avLst/>
          </a:prstGeom>
          <a:noFill/>
        </p:spPr>
        <p:txBody>
          <a:bodyPr wrap="square" rtlCol="0">
            <a:spAutoFit/>
          </a:bodyPr>
          <a:lstStyle/>
          <a:p>
            <a:r>
              <a:rPr lang="en-US" sz="2200" i="1" dirty="0" err="1">
                <a:solidFill>
                  <a:srgbClr val="FF0000"/>
                </a:solidFill>
                <a:latin typeface="Cambria" pitchFamily="18" charset="0"/>
                <a:ea typeface="Cambria" pitchFamily="18" charset="0"/>
              </a:rPr>
              <a:t>Quan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sát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các</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hình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ảnh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sau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và</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hiểu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của</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bản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thân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hãy</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cho</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Hai dòng sông trước sông sau. Hỏi hai dòng sông ấy ở đâu? Sông nào?</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Sông nào nơi ấy sóng trào. Vạn quân Nam Hán ta đào mồ chôn?</a:t>
            </a:r>
          </a:p>
          <a:p>
            <a:endParaRPr lang="en-US" dirty="0"/>
          </a:p>
        </p:txBody>
      </p:sp>
      <p:sp>
        <p:nvSpPr>
          <p:cNvPr id="3" name="TextBox 2"/>
          <p:cNvSpPr txBox="1"/>
          <p:nvPr/>
        </p:nvSpPr>
        <p:spPr>
          <a:xfrm>
            <a:off x="2286000" y="5791201"/>
            <a:ext cx="3352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TIỀN, SÔNG HẬU</a:t>
            </a:r>
          </a:p>
        </p:txBody>
      </p:sp>
      <p:sp>
        <p:nvSpPr>
          <p:cNvPr id="12" name="TextBox 11"/>
          <p:cNvSpPr txBox="1"/>
          <p:nvPr/>
        </p:nvSpPr>
        <p:spPr>
          <a:xfrm>
            <a:off x="67818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BẠCH ĐẰNG</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52400" y="0"/>
            <a:ext cx="118872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917"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7683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41507"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THỦY VĂN VIỆT NAM</a:t>
            </a: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334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6</a:t>
            </a: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4114800" y="4724400"/>
            <a:ext cx="4038600"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77"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6200" y="0"/>
            <a:ext cx="12115800" cy="6019800"/>
          </a:xfrm>
          <a:prstGeom prst="rect">
            <a:avLst/>
          </a:prstGeom>
          <a:blipFill>
            <a:blip r:embed="rId3"/>
            <a:stretch>
              <a:fillRect/>
            </a:stretch>
          </a:blipFill>
          <a:ln>
            <a:noFill/>
          </a:ln>
          <a:effectLst/>
        </p:spPr>
      </p:pic>
      <p:sp>
        <p:nvSpPr>
          <p:cNvPr id="13" name="Title 1"/>
          <p:cNvSpPr txBox="1">
            <a:spLocks/>
          </p:cNvSpPr>
          <p:nvPr/>
        </p:nvSpPr>
        <p:spPr>
          <a:xfrm>
            <a:off x="990600" y="685800"/>
            <a:ext cx="9906000" cy="7028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effectLst>
                  <a:outerShdw blurRad="38100" dist="38100" dir="2700000" algn="tl">
                    <a:srgbClr val="000000">
                      <a:alpha val="43137"/>
                    </a:srgbClr>
                  </a:outerShdw>
                </a:effectLst>
                <a:latin typeface="Cambria" pitchFamily="18" charset="0"/>
              </a:rPr>
              <a:t>BÀI 6. THỦY VĂN VIỆT NAM</a:t>
            </a:r>
          </a:p>
          <a:p>
            <a:r>
              <a:rPr lang="en-US" sz="40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40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904364" y="2645613"/>
            <a:ext cx="403429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2864441" y="3661363"/>
            <a:ext cx="3536359"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HỒ, ĐẦM</a:t>
            </a:r>
          </a:p>
        </p:txBody>
      </p:sp>
      <p:sp>
        <p:nvSpPr>
          <p:cNvPr id="30" name="Title 1"/>
          <p:cNvSpPr txBox="1">
            <a:spLocks/>
          </p:cNvSpPr>
          <p:nvPr/>
        </p:nvSpPr>
        <p:spPr>
          <a:xfrm>
            <a:off x="2891139" y="4762500"/>
            <a:ext cx="4271661"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2031770" y="2286000"/>
            <a:ext cx="8102831" cy="3733801"/>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1" name="Title 1"/>
          <p:cNvSpPr txBox="1">
            <a:spLocks/>
          </p:cNvSpPr>
          <p:nvPr/>
        </p:nvSpPr>
        <p:spPr>
          <a:xfrm>
            <a:off x="1600201"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3" grpId="0" animBg="1"/>
      <p:bldP spid="34" grpId="0" animBg="1"/>
      <p:bldP spid="35" grpId="0" animBg="1"/>
      <p:bldP spid="36" grpId="0"/>
      <p:bldP spid="37" grpId="0"/>
      <p:bldP spid="38" grpId="0" animBg="1"/>
      <p:bldP spid="39"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1080816"/>
            <a:ext cx="121920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0" y="1143000"/>
            <a:ext cx="12192000" cy="5532380"/>
          </a:xfrm>
          <a:prstGeom prst="roundRect">
            <a:avLst>
              <a:gd name="adj" fmla="val 2792"/>
            </a:avLst>
          </a:prstGeom>
          <a:blipFill>
            <a:blip r:embed="rId3"/>
            <a:stretch>
              <a:fillRect/>
            </a:stretch>
          </a:blipFill>
          <a:ln>
            <a:noFill/>
          </a:ln>
          <a:effectLst/>
        </p:spPr>
      </p:pic>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578125" y="133916"/>
            <a:ext cx="8957839"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28602" y="1967806"/>
            <a:ext cx="6477000"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Atlat</a:t>
            </a:r>
            <a:r>
              <a:rPr lang="en-US" sz="2100" i="1" dirty="0">
                <a:solidFill>
                  <a:srgbClr val="FF0000"/>
                </a:solidFill>
                <a:latin typeface="Cambria" panose="02040503050406030204" pitchFamily="18" charset="0"/>
                <a:ea typeface="Cambria" panose="02040503050406030204" pitchFamily="18" charset="0"/>
              </a:rPr>
              <a:t> tr10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c</a:t>
            </a:r>
            <a:r>
              <a:rPr lang="vi-VN" sz="2100" i="1" dirty="0">
                <a:solidFill>
                  <a:srgbClr val="FF0000"/>
                </a:solidFill>
                <a:latin typeface="Cambria" panose="02040503050406030204" pitchFamily="18" charset="0"/>
                <a:ea typeface="Cambria" panose="02040503050406030204" pitchFamily="18" charset="0"/>
              </a:rPr>
              <a:t>hứng minh mạng lưới sông ngòi nước ta dày đặc</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699"/>
            <a:ext cx="6234948" cy="8179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sp>
        <p:nvSpPr>
          <p:cNvPr id="53" name="Text Box 9"/>
          <p:cNvSpPr txBox="1">
            <a:spLocks noChangeArrowheads="1"/>
          </p:cNvSpPr>
          <p:nvPr/>
        </p:nvSpPr>
        <p:spPr bwMode="auto">
          <a:xfrm>
            <a:off x="228601" y="1295400"/>
            <a:ext cx="6477000"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2016825848"/>
              </p:ext>
            </p:extLst>
          </p:nvPr>
        </p:nvGraphicFramePr>
        <p:xfrm>
          <a:off x="466571" y="2874220"/>
          <a:ext cx="7981526" cy="3678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52522" y="1127066"/>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randombar(horizont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x</a:t>
            </a:r>
            <a:r>
              <a:rPr lang="vi-VN" sz="2400" i="1" dirty="0">
                <a:solidFill>
                  <a:srgbClr val="FF0000"/>
                </a:solidFill>
                <a:latin typeface="Cambria" panose="02040503050406030204" pitchFamily="18" charset="0"/>
                <a:ea typeface="Cambria" panose="02040503050406030204" pitchFamily="18" charset="0"/>
              </a:rPr>
              <a:t>ác định trên bản đồ </a:t>
            </a:r>
            <a:r>
              <a:rPr lang="en-US" sz="2400" i="1" dirty="0">
                <a:solidFill>
                  <a:srgbClr val="FF0000"/>
                </a:solidFill>
                <a:latin typeface="Cambria" panose="02040503050406030204" pitchFamily="18" charset="0"/>
                <a:ea typeface="Cambria" panose="02040503050406030204" pitchFamily="18" charset="0"/>
              </a:rPr>
              <a:t>9 </a:t>
            </a:r>
            <a:r>
              <a:rPr lang="vi-VN" sz="2400" i="1" dirty="0">
                <a:solidFill>
                  <a:srgbClr val="FF0000"/>
                </a:solidFill>
                <a:latin typeface="Cambria" panose="02040503050406030204" pitchFamily="18" charset="0"/>
                <a:ea typeface="Cambria" panose="02040503050406030204" pitchFamily="18" charset="0"/>
              </a:rPr>
              <a:t>lưu vực của các hệ thống </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sông lớn.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0845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8148"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934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giải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thích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vì</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 </a:t>
            </a:r>
            <a:r>
              <a:rPr lang="en-US" sz="2400" i="1" dirty="0" err="1">
                <a:solidFill>
                  <a:srgbClr val="FF0000"/>
                </a:solidFill>
                <a:latin typeface="Cambria" panose="02040503050406030204" pitchFamily="18" charset="0"/>
                <a:ea typeface="Cambria" panose="02040503050406030204" pitchFamily="18" charset="0"/>
              </a:rPr>
              <a:t>có</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lưới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dày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đặc</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nhưng chủ yếu là sông nhỏ, ngắn và 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859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latin typeface="Cambria" pitchFamily="18" charset="0"/>
                <a:ea typeface="Cambria" pitchFamily="18" charset="0"/>
                <a:cs typeface="Times New Roman"/>
              </a:rPr>
              <a:t>D</a:t>
            </a:r>
            <a:r>
              <a:rPr lang="vi-VN" sz="2400" dirty="0">
                <a:latin typeface="Cambria" pitchFamily="18" charset="0"/>
                <a:ea typeface="Cambria" pitchFamily="18" charset="0"/>
                <a:cs typeface="Times New Roman"/>
              </a:rPr>
              <a:t>o 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5682</TotalTime>
  <Words>3094</Words>
  <Application>Microsoft Office PowerPoint</Application>
  <PresentationFormat>Widescreen</PresentationFormat>
  <Paragraphs>333</Paragraphs>
  <Slides>39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VnTeach.Com</dc:creator>
  <cp:keywords>VnTeach.Com</cp:keywords>
  <cp:lastModifiedBy>Admin</cp:lastModifiedBy>
  <cp:revision>5</cp:revision>
  <dcterms:created xsi:type="dcterms:W3CDTF">2016-02-15T14:28:12Z</dcterms:created>
  <dcterms:modified xsi:type="dcterms:W3CDTF">2023-11-01T15:31:50Z</dcterms:modified>
</cp:coreProperties>
</file>