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6" r:id="rId2"/>
    <p:sldId id="262" r:id="rId3"/>
    <p:sldId id="257" r:id="rId4"/>
    <p:sldId id="258" r:id="rId5"/>
    <p:sldId id="259" r:id="rId6"/>
    <p:sldId id="267" r:id="rId7"/>
    <p:sldId id="275" r:id="rId8"/>
    <p:sldId id="276" r:id="rId9"/>
    <p:sldId id="277" r:id="rId10"/>
    <p:sldId id="278" r:id="rId11"/>
    <p:sldId id="266" r:id="rId12"/>
    <p:sldId id="265" r:id="rId13"/>
    <p:sldId id="282" r:id="rId14"/>
    <p:sldId id="280" r:id="rId15"/>
    <p:sldId id="279" r:id="rId16"/>
    <p:sldId id="281" r:id="rId17"/>
    <p:sldId id="268" r:id="rId18"/>
    <p:sldId id="269" r:id="rId19"/>
    <p:sldId id="270" r:id="rId20"/>
    <p:sldId id="272" r:id="rId21"/>
    <p:sldId id="273" r:id="rId22"/>
    <p:sldId id="274" r:id="rId23"/>
    <p:sldId id="284"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9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7C933-2703-47DD-B880-D285295304DE}"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CFA15-2313-4B7B-B756-645BE6E2D577}" type="slidenum">
              <a:rPr lang="en-US" smtClean="0"/>
              <a:t>‹#›</a:t>
            </a:fld>
            <a:endParaRPr lang="en-US"/>
          </a:p>
        </p:txBody>
      </p:sp>
    </p:spTree>
    <p:extLst>
      <p:ext uri="{BB962C8B-B14F-4D97-AF65-F5344CB8AC3E}">
        <p14:creationId xmlns:p14="http://schemas.microsoft.com/office/powerpoint/2010/main" val="156982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30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5</a:t>
            </a:fld>
            <a:endParaRPr lang="en-US" altLang="en-US"/>
          </a:p>
        </p:txBody>
      </p:sp>
    </p:spTree>
    <p:extLst>
      <p:ext uri="{BB962C8B-B14F-4D97-AF65-F5344CB8AC3E}">
        <p14:creationId xmlns:p14="http://schemas.microsoft.com/office/powerpoint/2010/main" val="161250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2BB6DF-0AEB-4D03-A6C1-2E406913C41E}" type="slidenum">
              <a:rPr lang="en-US" altLang="en-US" smtClean="0"/>
              <a:pPr>
                <a:spcBef>
                  <a:spcPct val="0"/>
                </a:spcBef>
              </a:pPr>
              <a:t>7</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86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E63931-EED7-4A55-BE2B-0753BF5EBC68}" type="slidenum">
              <a:rPr lang="en-US" altLang="en-US" smtClean="0"/>
              <a:pPr>
                <a:spcBef>
                  <a:spcPct val="0"/>
                </a:spcBef>
              </a:pPr>
              <a:t>10</a:t>
            </a:fld>
            <a:endParaRPr lang="en-US" altLang="en-US"/>
          </a:p>
        </p:txBody>
      </p:sp>
    </p:spTree>
    <p:extLst>
      <p:ext uri="{BB962C8B-B14F-4D97-AF65-F5344CB8AC3E}">
        <p14:creationId xmlns:p14="http://schemas.microsoft.com/office/powerpoint/2010/main" val="191143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13</a:t>
            </a:fld>
            <a:endParaRPr lang="en-US" altLang="en-US"/>
          </a:p>
        </p:txBody>
      </p:sp>
    </p:spTree>
    <p:extLst>
      <p:ext uri="{BB962C8B-B14F-4D97-AF65-F5344CB8AC3E}">
        <p14:creationId xmlns:p14="http://schemas.microsoft.com/office/powerpoint/2010/main" val="249812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8B528E81-C5D0-4D12-99CB-08B7292F0990}" type="slidenum">
              <a:rPr lang="en-US"/>
              <a:pPr eaLnBrk="1" hangingPunct="1"/>
              <a:t>16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1492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FECA14-1F50-4546-B6AC-17F1F933F3D2}" type="slidenum">
              <a:rPr lang="en-US" altLang="en-US" smtClean="0"/>
              <a:pPr>
                <a:spcBef>
                  <a:spcPct val="0"/>
                </a:spcBef>
              </a:pPr>
              <a:t>23</a:t>
            </a:fld>
            <a:endParaRPr lang="en-US" altLang="en-US"/>
          </a:p>
        </p:txBody>
      </p:sp>
    </p:spTree>
    <p:extLst>
      <p:ext uri="{BB962C8B-B14F-4D97-AF65-F5344CB8AC3E}">
        <p14:creationId xmlns:p14="http://schemas.microsoft.com/office/powerpoint/2010/main" val="289414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2280E4-FBF9-4A32-BC4F-BFA0283A9DCE}"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33331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280E4-FBF9-4A32-BC4F-BFA0283A9DCE}"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95728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280E4-FBF9-4A32-BC4F-BFA0283A9DCE}"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4257784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0288CB-8D34-490B-9BAC-5265BA56B618}" type="slidenum">
              <a:rPr lang="en-US" altLang="en-US"/>
              <a:pPr>
                <a:defRPr/>
              </a:pPr>
              <a:t>‹#›</a:t>
            </a:fld>
            <a:endParaRPr lang="en-US" altLang="en-US"/>
          </a:p>
        </p:txBody>
      </p:sp>
    </p:spTree>
    <p:extLst>
      <p:ext uri="{BB962C8B-B14F-4D97-AF65-F5344CB8AC3E}">
        <p14:creationId xmlns:p14="http://schemas.microsoft.com/office/powerpoint/2010/main" val="47577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280E4-FBF9-4A32-BC4F-BFA0283A9DCE}"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77307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280E4-FBF9-4A32-BC4F-BFA0283A9DCE}"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306395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2280E4-FBF9-4A32-BC4F-BFA0283A9DCE}"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87195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2280E4-FBF9-4A32-BC4F-BFA0283A9DCE}" type="datetimeFigureOut">
              <a:rPr lang="en-US" smtClean="0"/>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46291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280E4-FBF9-4A32-BC4F-BFA0283A9DCE}" type="datetimeFigureOut">
              <a:rPr lang="en-US" smtClean="0"/>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90852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280E4-FBF9-4A32-BC4F-BFA0283A9DCE}" type="datetimeFigureOut">
              <a:rPr lang="en-US" smtClean="0"/>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420959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8192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70181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280E4-FBF9-4A32-BC4F-BFA0283A9DCE}" type="datetimeFigureOut">
              <a:rPr lang="en-US" smtClean="0"/>
              <a:t>9/26/2022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BA6BB-4FD7-4183-9EBC-755E0487A9C1}" type="slidenum">
              <a:rPr lang="en-US" smtClean="0"/>
              <a:t>‹#›</a:t>
            </a:fld>
            <a:endParaRPr lang="en-US"/>
          </a:p>
        </p:txBody>
      </p:sp>
    </p:spTree>
    <p:extLst>
      <p:ext uri="{BB962C8B-B14F-4D97-AF65-F5344CB8AC3E}">
        <p14:creationId xmlns:p14="http://schemas.microsoft.com/office/powerpoint/2010/main" val="3469106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6.gif"/></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1.wav"/><Relationship Id="rId7"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audio" Target="Track48.wav" TargetMode="Externa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CBC583-C8E5-43BC-AF70-5BC8734291BA}"/>
              </a:ext>
            </a:extLst>
          </p:cNvPr>
          <p:cNvSpPr txBox="1"/>
          <p:nvPr/>
        </p:nvSpPr>
        <p:spPr>
          <a:xfrm>
            <a:off x="1233182" y="1117877"/>
            <a:ext cx="10389613" cy="3785652"/>
          </a:xfrm>
          <a:prstGeom prst="rect">
            <a:avLst/>
          </a:prstGeom>
          <a:noFill/>
          <a:ln>
            <a:noFill/>
          </a:ln>
        </p:spPr>
        <p:txBody>
          <a:bodyPr wrap="square" rtlCol="0">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CHƯƠNG 3: CẤU TẠO CỦA TRÁI ĐẤT. VỎ TRÁI ĐẤT</a:t>
            </a:r>
          </a:p>
          <a:p>
            <a:pPr algn="ctr"/>
            <a:endParaRPr lang="en-US" sz="4000" b="1" dirty="0">
              <a:solidFill>
                <a:srgbClr val="00B050"/>
              </a:solidFill>
              <a:latin typeface="Times New Roman" panose="02020603050405020304" pitchFamily="18" charset="0"/>
              <a:cs typeface="Times New Roman" panose="02020603050405020304" pitchFamily="18" charset="0"/>
            </a:endParaRPr>
          </a:p>
          <a:p>
            <a:pPr algn="ctr"/>
            <a:r>
              <a:rPr lang="en-US" sz="4000" b="1" dirty="0">
                <a:ln w="15875">
                  <a:solidFill>
                    <a:schemeClr val="tx2">
                      <a:lumMod val="40000"/>
                      <a:lumOff val="60000"/>
                    </a:schemeClr>
                  </a:solidFill>
                </a:ln>
                <a:solidFill>
                  <a:schemeClr val="accent5">
                    <a:lumMod val="75000"/>
                  </a:schemeClr>
                </a:solidFill>
                <a:latin typeface="Times New Roman" panose="02020603050405020304" pitchFamily="18" charset="0"/>
                <a:cs typeface="Times New Roman" panose="02020603050405020304" pitchFamily="18" charset="0"/>
              </a:rPr>
              <a:t>BÀI 11. QUÁ TRÌNH NỘI SINH VÀ QUÁ TRÌNH NGOẠI SINH. HIỆN TƯỢNG TẠO NÚI</a:t>
            </a:r>
            <a:endParaRPr lang="en-US" sz="4000" b="1" dirty="0">
              <a:ln w="15875">
                <a:solidFill>
                  <a:schemeClr val="tx2">
                    <a:lumMod val="40000"/>
                    <a:lumOff val="60000"/>
                  </a:schemeClr>
                </a:solidFill>
              </a:ln>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70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Thuy%20Dien%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51764"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8"/>
          <p:cNvSpPr txBox="1">
            <a:spLocks noChangeArrowheads="1"/>
          </p:cNvSpPr>
          <p:nvPr/>
        </p:nvSpPr>
        <p:spPr bwMode="auto">
          <a:xfrm>
            <a:off x="3068411" y="3018769"/>
            <a:ext cx="2914650"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2400" b="1" dirty="0">
                <a:latin typeface="Times New Roman" panose="02020603050405020304" pitchFamily="18" charset="0"/>
                <a:cs typeface="Times New Roman" panose="02020603050405020304" pitchFamily="18" charset="0"/>
              </a:rPr>
              <a:t>N</a:t>
            </a:r>
            <a:r>
              <a:rPr lang="en-US" altLang="en-US" sz="2400" b="1" dirty="0" err="1">
                <a:latin typeface="Times New Roman" panose="02020603050405020304" pitchFamily="18" charset="0"/>
                <a:cs typeface="Times New Roman" panose="02020603050405020304" pitchFamily="18" charset="0"/>
              </a:rPr>
              <a:t>ước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4" name="Picture 10" descr="10-1409885176_660x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379" y="-1"/>
            <a:ext cx="6060621"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9465128" y="3081196"/>
            <a:ext cx="2726872"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err="1">
                <a:latin typeface="Times New Roman" panose="02020603050405020304" pitchFamily="18" charset="0"/>
                <a:cs typeface="Times New Roman" panose="02020603050405020304" pitchFamily="18" charset="0"/>
              </a:rPr>
              <a:t>Bờ</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6" name="Picture 3" descr="Dan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495892"/>
            <a:ext cx="595176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_06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1377" y="3495892"/>
            <a:ext cx="612321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7756072" y="6346256"/>
            <a:ext cx="4435928"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vi-VN" altLang="en-US" sz="2400" b="1" dirty="0">
                <a:latin typeface="+mj-lt"/>
              </a:rPr>
              <a:t>Quá trình xâm thực ở đảo JÊJU</a:t>
            </a:r>
            <a:endParaRPr lang="en-US" altLang="en-US" sz="2400" b="1" dirty="0">
              <a:latin typeface="+mj-lt"/>
            </a:endParaRPr>
          </a:p>
        </p:txBody>
      </p:sp>
    </p:spTree>
    <p:extLst>
      <p:ext uri="{BB962C8B-B14F-4D97-AF65-F5344CB8AC3E}">
        <p14:creationId xmlns:p14="http://schemas.microsoft.com/office/powerpoint/2010/main" val="11334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507"/>
                                        </p:tgtEl>
                                        <p:attrNameLst>
                                          <p:attrName>style.visibility</p:attrName>
                                        </p:attrNameLst>
                                      </p:cBhvr>
                                      <p:to>
                                        <p:strVal val="visible"/>
                                      </p:to>
                                    </p:set>
                                    <p:animEffect transition="in" filter="randombar(horizontal)">
                                      <p:cBhvr>
                                        <p:cTn id="19" dur="500"/>
                                        <p:tgtEl>
                                          <p:spTgt spid="2150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Tham quan Vịnh Hạ Long 1 ngày - BestPr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916"/>
            <a:ext cx="6403926" cy="4776108"/>
          </a:xfrm>
          <a:prstGeom prst="rect">
            <a:avLst/>
          </a:prstGeom>
        </p:spPr>
      </p:pic>
      <p:sp>
        <p:nvSpPr>
          <p:cNvPr id="8" name="Rectangle 7"/>
          <p:cNvSpPr/>
          <p:nvPr/>
        </p:nvSpPr>
        <p:spPr>
          <a:xfrm>
            <a:off x="891470" y="5034984"/>
            <a:ext cx="4620986" cy="523220"/>
          </a:xfrm>
          <a:prstGeom prst="rect">
            <a:avLst/>
          </a:prstGeom>
          <a:solidFill>
            <a:schemeClr val="accent4">
              <a:lumMod val="40000"/>
              <a:lumOff val="60000"/>
            </a:schemeClr>
          </a:solidFill>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Vịnh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a:t>
            </a:r>
            <a:r>
              <a:rPr lang="en-US" sz="2800" b="1" dirty="0">
                <a:latin typeface="Times New Roman" panose="02020603050405020304" pitchFamily="18" charset="0"/>
                <a:cs typeface="Times New Roman" panose="02020603050405020304" pitchFamily="18" charset="0"/>
              </a:rPr>
              <a:t> Long – </a:t>
            </a:r>
            <a:r>
              <a:rPr lang="en-US" sz="2800" b="1" dirty="0" err="1">
                <a:latin typeface="Times New Roman" panose="02020603050405020304" pitchFamily="18" charset="0"/>
                <a:cs typeface="Times New Roman" panose="02020603050405020304" pitchFamily="18" charset="0"/>
              </a:rPr>
              <a:t>Quảng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Ninh</a:t>
            </a:r>
            <a:endParaRPr lang="en-US" sz="2800" b="1" dirty="0">
              <a:latin typeface="Times New Roman" panose="02020603050405020304" pitchFamily="18" charset="0"/>
              <a:cs typeface="Times New Roman" panose="02020603050405020304" pitchFamily="18" charset="0"/>
            </a:endParaRPr>
          </a:p>
        </p:txBody>
      </p:sp>
      <p:pic>
        <p:nvPicPr>
          <p:cNvPr id="2054" name="Picture 6" descr="Phong Nha - Kỳ quan đệ nhất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250" y="160338"/>
            <a:ext cx="5752750" cy="48186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572397" y="5034984"/>
            <a:ext cx="5486456" cy="523220"/>
          </a:xfrm>
          <a:prstGeom prst="rect">
            <a:avLst/>
          </a:prstGeom>
          <a:solidFill>
            <a:schemeClr val="accent6">
              <a:lumMod val="60000"/>
              <a:lumOff val="40000"/>
            </a:schemeClr>
          </a:solidFill>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Phong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Bàng</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Quảng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Bình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6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randombar(horizontal)">
                                      <p:cBhvr>
                                        <p:cTn id="16" dur="500"/>
                                        <p:tgtEl>
                                          <p:spTgt spid="205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212771"/>
          </a:xfrm>
          <a:prstGeom prst="rect">
            <a:avLst/>
          </a:prstGeom>
          <a:noFill/>
          <a:ln>
            <a:noFill/>
          </a:ln>
        </p:spPr>
      </p:pic>
      <p:sp>
        <p:nvSpPr>
          <p:cNvPr id="6" name="Text Box 8"/>
          <p:cNvSpPr txBox="1">
            <a:spLocks noChangeArrowheads="1"/>
          </p:cNvSpPr>
          <p:nvPr/>
        </p:nvSpPr>
        <p:spPr bwMode="auto">
          <a:xfrm>
            <a:off x="921517" y="4212771"/>
            <a:ext cx="10933026" cy="1169551"/>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sz="2800" b="1" dirty="0">
                <a:latin typeface="Times New Roman" panose="02020603050405020304" pitchFamily="18" charset="0"/>
                <a:cs typeface="Times New Roman" panose="02020603050405020304" pitchFamily="18" charset="0"/>
              </a:rPr>
              <a:t>- H</a:t>
            </a:r>
            <a:r>
              <a:rPr lang="vi-VN" sz="2800" b="1" dirty="0">
                <a:latin typeface="Times New Roman" panose="02020603050405020304" pitchFamily="18" charset="0"/>
                <a:cs typeface="Times New Roman" panose="02020603050405020304" pitchFamily="18" charset="0"/>
              </a:rPr>
              <a:t>ình thể hiện tác động của quá trình nội 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2.</a:t>
            </a:r>
          </a:p>
          <a:p>
            <a:pPr algn="just">
              <a:spcBef>
                <a:spcPct val="50000"/>
              </a:spcBef>
            </a:pPr>
            <a:r>
              <a:rPr lang="en-US" sz="2800" b="1" dirty="0">
                <a:latin typeface="Times New Roman" panose="02020603050405020304" pitchFamily="18" charset="0"/>
                <a:cs typeface="Times New Roman" panose="02020603050405020304" pitchFamily="18" charset="0"/>
              </a:rPr>
              <a:t>- H</a:t>
            </a:r>
            <a:r>
              <a:rPr lang="vi-VN" sz="2800" b="1" dirty="0">
                <a:latin typeface="Times New Roman" panose="02020603050405020304" pitchFamily="18" charset="0"/>
                <a:cs typeface="Times New Roman" panose="02020603050405020304" pitchFamily="18" charset="0"/>
              </a:rPr>
              <a:t>ình thể hiện tác động của quá trình ngoại 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4.</a:t>
            </a:r>
            <a:endParaRPr lang="en-US" sz="2800" dirty="0">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921517" y="5537175"/>
            <a:ext cx="10933026" cy="954107"/>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b="1" dirty="0" err="1">
                <a:latin typeface="Times New Roman" panose="02020603050405020304" pitchFamily="18" charset="0"/>
                <a:cs typeface="Times New Roman" panose="02020603050405020304" pitchFamily="18" charset="0"/>
              </a:rPr>
              <a:t>Nội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ngoại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nghịch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đồng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địa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988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740" y="873358"/>
            <a:ext cx="9002710" cy="830997"/>
          </a:xfrm>
          <a:prstGeom prst="rect">
            <a:avLst/>
          </a:prstGeom>
          <a:noFill/>
        </p:spPr>
        <p:txBody>
          <a:bodyPr wrap="square">
            <a:spAutoFit/>
          </a:bodyPr>
          <a:lstStyle/>
          <a:p>
            <a:pPr marL="342900" indent="-342900">
              <a:lnSpc>
                <a:spcPct val="150000"/>
              </a:lnSpc>
              <a:buFontTx/>
              <a:buAutoNum type="arabicPeriod"/>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ngoại</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2061375" y="187329"/>
            <a:ext cx="8443609" cy="68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BÀI 26: THIÊN NHIÊN CHÂU PHI</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04106" y="2278606"/>
            <a:ext cx="11987893" cy="3975236"/>
          </a:xfrm>
          <a:prstGeom prst="rect">
            <a:avLst/>
          </a:prstGeom>
          <a:noFill/>
          <a:ln>
            <a:noFill/>
          </a:ln>
        </p:spPr>
      </p:pic>
      <p:sp>
        <p:nvSpPr>
          <p:cNvPr id="11" name="Rectangle 25"/>
          <p:cNvSpPr>
            <a:spLocks noChangeArrowheads="1"/>
          </p:cNvSpPr>
          <p:nvPr/>
        </p:nvSpPr>
        <p:spPr bwMode="auto">
          <a:xfrm>
            <a:off x="418876" y="1701762"/>
            <a:ext cx="59599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3200" b="1" dirty="0">
                <a:solidFill>
                  <a:srgbClr val="990000"/>
                </a:solidFill>
                <a:latin typeface="Arial" panose="020B0604020202020204" pitchFamily="34" charset="0"/>
                <a:sym typeface="Wingdings" panose="05000000000000000000" pitchFamily="2" charset="2"/>
              </a:rPr>
              <a:t></a:t>
            </a:r>
          </a:p>
        </p:txBody>
      </p:sp>
    </p:spTree>
    <p:extLst>
      <p:ext uri="{BB962C8B-B14F-4D97-AF65-F5344CB8AC3E}">
        <p14:creationId xmlns:p14="http://schemas.microsoft.com/office/powerpoint/2010/main" val="326568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4C070BAB-E132-47FE-9871-56FE11A2D545}" type="slidenum">
              <a:rPr lang="en-US" altLang="en-US">
                <a:solidFill>
                  <a:srgbClr val="898989"/>
                </a:solidFill>
              </a:rPr>
              <a:pPr eaLnBrk="1" hangingPunct="1"/>
              <a:t>14</a:t>
            </a:fld>
            <a:endParaRPr lang="en-US" altLang="en-US">
              <a:solidFill>
                <a:srgbClr val="898989"/>
              </a:solidFill>
            </a:endParaRPr>
          </a:p>
        </p:txBody>
      </p:sp>
      <p:sp>
        <p:nvSpPr>
          <p:cNvPr id="14339" name="Text Box 9"/>
          <p:cNvSpPr txBox="1">
            <a:spLocks noChangeArrowheads="1"/>
          </p:cNvSpPr>
          <p:nvPr/>
        </p:nvSpPr>
        <p:spPr bwMode="auto">
          <a:xfrm>
            <a:off x="56991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endParaRPr lang="en-US"/>
          </a:p>
        </p:txBody>
      </p:sp>
      <p:sp>
        <p:nvSpPr>
          <p:cNvPr id="14340" name="TextBox 1"/>
          <p:cNvSpPr txBox="1">
            <a:spLocks noChangeArrowheads="1"/>
          </p:cNvSpPr>
          <p:nvPr/>
        </p:nvSpPr>
        <p:spPr bwMode="auto">
          <a:xfrm>
            <a:off x="1781175" y="6059488"/>
            <a:ext cx="449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a:solidFill>
                  <a:schemeClr val="bg1"/>
                </a:solidFill>
                <a:latin typeface="Times New Roman" panose="02020603050405020304" pitchFamily="18" charset="0"/>
                <a:cs typeface="Times New Roman" panose="02020603050405020304" pitchFamily="18" charset="0"/>
              </a:rPr>
              <a:t>Sản xuất nông nghiệp, công nghiệp…</a:t>
            </a:r>
          </a:p>
        </p:txBody>
      </p:sp>
      <p:pic>
        <p:nvPicPr>
          <p:cNvPr id="15" name="Picture 3" descr="ruong bac th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407" y="853223"/>
            <a:ext cx="5730648" cy="30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a:spLocks noChangeArrowheads="1"/>
          </p:cNvSpPr>
          <p:nvPr/>
        </p:nvSpPr>
        <p:spPr bwMode="auto">
          <a:xfrm>
            <a:off x="1" y="1"/>
            <a:ext cx="12192000" cy="830997"/>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con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địa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Đất</a:t>
            </a:r>
            <a:r>
              <a:rPr lang="en-US" sz="2400" b="1" dirty="0">
                <a:solidFill>
                  <a:srgbClr val="FF0000"/>
                </a:solidFill>
                <a:latin typeface="Times New Roman" panose="02020603050405020304" pitchFamily="18" charset="0"/>
                <a:cs typeface="Times New Roman" panose="02020603050405020304" pitchFamily="18" charset="0"/>
              </a:rPr>
              <a:t> </a:t>
            </a:r>
          </a:p>
        </p:txBody>
      </p:sp>
      <p:pic>
        <p:nvPicPr>
          <p:cNvPr id="15372" name="Picture 12" descr="Kết quả hình ảnh cho Trường THCS Tân phú Đồng Ph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05" y="845402"/>
            <a:ext cx="6088969"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47383" y="3563574"/>
            <a:ext cx="19435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a:solidFill>
                  <a:srgbClr val="FF33CC"/>
                </a:solidFill>
                <a:latin typeface="Times New Roman" pitchFamily="18" charset="0"/>
                <a:cs typeface="Times New Roman" pitchFamily="18" charset="0"/>
              </a:rPr>
              <a:t>Tác</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động</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tích</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cực</a:t>
            </a:r>
            <a:endParaRPr lang="en-US" b="1" dirty="0">
              <a:solidFill>
                <a:srgbClr val="FF33CC"/>
              </a:solidFill>
              <a:latin typeface="Times New Roman" pitchFamily="18" charset="0"/>
              <a:cs typeface="Times New Roman" pitchFamily="18" charset="0"/>
            </a:endParaRPr>
          </a:p>
        </p:txBody>
      </p:sp>
      <p:pic>
        <p:nvPicPr>
          <p:cNvPr id="15376" name="Picture 16" descr="Kết quả hình ảnh cho phá rừ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58" y="3932906"/>
            <a:ext cx="6111648" cy="290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8" descr="Kết quả hình ảnh cho đất bị xói mò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159" y="3950552"/>
            <a:ext cx="5720896" cy="288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347383" y="6459538"/>
            <a:ext cx="1986640" cy="3698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a:solidFill>
                  <a:srgbClr val="0070C0"/>
                </a:solidFill>
                <a:latin typeface="Times New Roman" pitchFamily="18" charset="0"/>
                <a:cs typeface="Times New Roman" pitchFamily="18" charset="0"/>
              </a:rPr>
              <a:t>Tác</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động</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tiêu</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cực</a:t>
            </a:r>
            <a:endParaRPr lang="en-US"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907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72"/>
                                        </p:tgtEl>
                                        <p:attrNameLst>
                                          <p:attrName>style.visibility</p:attrName>
                                        </p:attrNameLst>
                                      </p:cBhvr>
                                      <p:to>
                                        <p:strVal val="visible"/>
                                      </p:to>
                                    </p:set>
                                    <p:animEffect transition="in" filter="fade">
                                      <p:cBhvr>
                                        <p:cTn id="12" dur="500"/>
                                        <p:tgtEl>
                                          <p:spTgt spid="1537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376"/>
                                        </p:tgtEl>
                                        <p:attrNameLst>
                                          <p:attrName>style.visibility</p:attrName>
                                        </p:attrNameLst>
                                      </p:cBhvr>
                                      <p:to>
                                        <p:strVal val="visible"/>
                                      </p:to>
                                    </p:set>
                                    <p:animEffect transition="in" filter="fade">
                                      <p:cBhvr>
                                        <p:cTn id="23" dur="500"/>
                                        <p:tgtEl>
                                          <p:spTgt spid="15376"/>
                                        </p:tgtEl>
                                      </p:cBhvr>
                                    </p:animEffect>
                                  </p:childTnLst>
                                </p:cTn>
                              </p:par>
                              <p:par>
                                <p:cTn id="24" presetID="10" presetClass="entr" presetSubtype="0" fill="hold" nodeType="withEffect">
                                  <p:stCondLst>
                                    <p:cond delay="0"/>
                                  </p:stCondLst>
                                  <p:childTnLst>
                                    <p:set>
                                      <p:cBhvr>
                                        <p:cTn id="25" dur="1" fill="hold">
                                          <p:stCondLst>
                                            <p:cond delay="0"/>
                                          </p:stCondLst>
                                        </p:cTn>
                                        <p:tgtEl>
                                          <p:spTgt spid="15378"/>
                                        </p:tgtEl>
                                        <p:attrNameLst>
                                          <p:attrName>style.visibility</p:attrName>
                                        </p:attrNameLst>
                                      </p:cBhvr>
                                      <p:to>
                                        <p:strVal val="visible"/>
                                      </p:to>
                                    </p:set>
                                    <p:animEffect transition="in" filter="fade">
                                      <p:cBhvr>
                                        <p:cTn id="26" dur="500"/>
                                        <p:tgtEl>
                                          <p:spTgt spid="1537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3"/>
          <p:cNvSpPr txBox="1">
            <a:spLocks noChangeArrowheads="1"/>
          </p:cNvSpPr>
          <p:nvPr/>
        </p:nvSpPr>
        <p:spPr bwMode="auto">
          <a:xfrm>
            <a:off x="318407" y="0"/>
            <a:ext cx="11601450" cy="954107"/>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bức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ngoại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12" name="Picture 5" descr="Kết quả hình ảnh cho chặt phá rung"/>
          <p:cNvPicPr>
            <a:picLocks noChangeAspect="1" noChangeArrowheads="1"/>
          </p:cNvPicPr>
          <p:nvPr/>
        </p:nvPicPr>
        <p:blipFill>
          <a:blip r:embed="rId2"/>
          <a:srcRect/>
          <a:stretch>
            <a:fillRect/>
          </a:stretch>
        </p:blipFill>
        <p:spPr bwMode="auto">
          <a:xfrm>
            <a:off x="8049382" y="4305431"/>
            <a:ext cx="4142618" cy="2533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hay rung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 y="1121230"/>
            <a:ext cx="4027714" cy="313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21" descr="cay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8472" y="1129697"/>
            <a:ext cx="3902528" cy="312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2" descr="dut 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9382" y="1143754"/>
            <a:ext cx="4142618" cy="311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3" descr="uon ne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8471" y="4253895"/>
            <a:ext cx="3902529" cy="261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4" descr="khai khoa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34384"/>
            <a:ext cx="4022272" cy="260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25"/>
          <p:cNvSpPr>
            <a:spLocks noChangeArrowheads="1"/>
          </p:cNvSpPr>
          <p:nvPr/>
        </p:nvSpPr>
        <p:spPr bwMode="auto">
          <a:xfrm>
            <a:off x="3353404" y="1191305"/>
            <a:ext cx="626533" cy="307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A</a:t>
            </a:r>
          </a:p>
        </p:txBody>
      </p:sp>
      <p:sp>
        <p:nvSpPr>
          <p:cNvPr id="7179" name="Rectangle 26"/>
          <p:cNvSpPr>
            <a:spLocks noChangeArrowheads="1"/>
          </p:cNvSpPr>
          <p:nvPr/>
        </p:nvSpPr>
        <p:spPr bwMode="auto">
          <a:xfrm>
            <a:off x="7425570"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B</a:t>
            </a:r>
          </a:p>
        </p:txBody>
      </p:sp>
      <p:sp>
        <p:nvSpPr>
          <p:cNvPr id="7180" name="Rectangle 27"/>
          <p:cNvSpPr>
            <a:spLocks noChangeArrowheads="1"/>
          </p:cNvSpPr>
          <p:nvPr/>
        </p:nvSpPr>
        <p:spPr bwMode="auto">
          <a:xfrm>
            <a:off x="11386457"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C</a:t>
            </a:r>
          </a:p>
        </p:txBody>
      </p:sp>
      <p:sp>
        <p:nvSpPr>
          <p:cNvPr id="7181" name="Rectangle 28"/>
          <p:cNvSpPr>
            <a:spLocks noChangeArrowheads="1"/>
          </p:cNvSpPr>
          <p:nvPr/>
        </p:nvSpPr>
        <p:spPr bwMode="auto">
          <a:xfrm>
            <a:off x="3399970"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D</a:t>
            </a:r>
          </a:p>
        </p:txBody>
      </p:sp>
      <p:sp>
        <p:nvSpPr>
          <p:cNvPr id="7182" name="Rectangle 29"/>
          <p:cNvSpPr>
            <a:spLocks noChangeArrowheads="1"/>
          </p:cNvSpPr>
          <p:nvPr/>
        </p:nvSpPr>
        <p:spPr bwMode="auto">
          <a:xfrm>
            <a:off x="7330167"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E</a:t>
            </a:r>
          </a:p>
        </p:txBody>
      </p:sp>
      <p:sp>
        <p:nvSpPr>
          <p:cNvPr id="7183" name="Rectangle 30"/>
          <p:cNvSpPr>
            <a:spLocks noChangeArrowheads="1"/>
          </p:cNvSpPr>
          <p:nvPr/>
        </p:nvSpPr>
        <p:spPr bwMode="auto">
          <a:xfrm>
            <a:off x="11492593" y="4448985"/>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dirty="0"/>
              <a:t>F</a:t>
            </a:r>
          </a:p>
        </p:txBody>
      </p:sp>
      <p:sp>
        <p:nvSpPr>
          <p:cNvPr id="83999" name="Text Box 6"/>
          <p:cNvSpPr txBox="1">
            <a:spLocks noChangeArrowheads="1"/>
          </p:cNvSpPr>
          <p:nvPr/>
        </p:nvSpPr>
        <p:spPr bwMode="auto">
          <a:xfrm>
            <a:off x="2656719" y="3857021"/>
            <a:ext cx="1393371"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Cháy</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rừng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0" name="Text Box 6"/>
          <p:cNvSpPr txBox="1">
            <a:spLocks noChangeArrowheads="1"/>
          </p:cNvSpPr>
          <p:nvPr/>
        </p:nvSpPr>
        <p:spPr bwMode="auto">
          <a:xfrm>
            <a:off x="6659335" y="3860499"/>
            <a:ext cx="1341665"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bị</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mòn</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1" name="Text Box 6"/>
          <p:cNvSpPr txBox="1">
            <a:spLocks noChangeArrowheads="1"/>
          </p:cNvSpPr>
          <p:nvPr/>
        </p:nvSpPr>
        <p:spPr bwMode="auto">
          <a:xfrm>
            <a:off x="11067678" y="3857020"/>
            <a:ext cx="1124322"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Đứt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gãy</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2" name="Text Box 6"/>
          <p:cNvSpPr txBox="1">
            <a:spLocks noChangeArrowheads="1"/>
          </p:cNvSpPr>
          <p:nvPr/>
        </p:nvSpPr>
        <p:spPr bwMode="auto">
          <a:xfrm>
            <a:off x="2318959" y="6438378"/>
            <a:ext cx="1717222" cy="400110"/>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Khai</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khoáng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3" name="Text Box 6"/>
          <p:cNvSpPr txBox="1">
            <a:spLocks noChangeArrowheads="1"/>
          </p:cNvSpPr>
          <p:nvPr/>
        </p:nvSpPr>
        <p:spPr bwMode="auto">
          <a:xfrm>
            <a:off x="6717845" y="6474694"/>
            <a:ext cx="1224643"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Uốn</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nếp</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4" name="Text Box 6"/>
          <p:cNvSpPr txBox="1">
            <a:spLocks noChangeArrowheads="1"/>
          </p:cNvSpPr>
          <p:nvPr/>
        </p:nvSpPr>
        <p:spPr bwMode="auto">
          <a:xfrm>
            <a:off x="10368793" y="6457890"/>
            <a:ext cx="1817462" cy="400110"/>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Chặt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phá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rừng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0645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178"/>
                                        </p:tgtEl>
                                        <p:attrNameLst>
                                          <p:attrName>style.visibility</p:attrName>
                                        </p:attrNameLst>
                                      </p:cBhvr>
                                      <p:to>
                                        <p:strVal val="visible"/>
                                      </p:to>
                                    </p:set>
                                    <p:animEffect transition="in" filter="randombar(horizontal)">
                                      <p:cBhvr>
                                        <p:cTn id="13" dur="500"/>
                                        <p:tgtEl>
                                          <p:spTgt spid="7178"/>
                                        </p:tgtEl>
                                      </p:cBhvr>
                                    </p:animEffect>
                                  </p:childTnLst>
                                </p:cTn>
                              </p:par>
                              <p:par>
                                <p:cTn id="14" presetID="14" presetClass="entr" presetSubtype="10" fill="hold" nodeType="withEffect">
                                  <p:stCondLst>
                                    <p:cond delay="0"/>
                                  </p:stCondLst>
                                  <p:childTnLst>
                                    <p:set>
                                      <p:cBhvr>
                                        <p:cTn id="15" dur="1" fill="hold">
                                          <p:stCondLst>
                                            <p:cond delay="0"/>
                                          </p:stCondLst>
                                        </p:cTn>
                                        <p:tgtEl>
                                          <p:spTgt spid="7174"/>
                                        </p:tgtEl>
                                        <p:attrNameLst>
                                          <p:attrName>style.visibility</p:attrName>
                                        </p:attrNameLst>
                                      </p:cBhvr>
                                      <p:to>
                                        <p:strVal val="visible"/>
                                      </p:to>
                                    </p:set>
                                    <p:animEffect transition="in" filter="randombar(horizontal)">
                                      <p:cBhvr>
                                        <p:cTn id="16" dur="500"/>
                                        <p:tgtEl>
                                          <p:spTgt spid="717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179"/>
                                        </p:tgtEl>
                                        <p:attrNameLst>
                                          <p:attrName>style.visibility</p:attrName>
                                        </p:attrNameLst>
                                      </p:cBhvr>
                                      <p:to>
                                        <p:strVal val="visible"/>
                                      </p:to>
                                    </p:set>
                                    <p:animEffect transition="in" filter="randombar(horizontal)">
                                      <p:cBhvr>
                                        <p:cTn id="19" dur="500"/>
                                        <p:tgtEl>
                                          <p:spTgt spid="7179"/>
                                        </p:tgtEl>
                                      </p:cBhvr>
                                    </p:animEffect>
                                  </p:childTnLst>
                                </p:cTn>
                              </p:par>
                              <p:par>
                                <p:cTn id="20" presetID="14" presetClass="entr" presetSubtype="10" fill="hold" nodeType="with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randombar(horizontal)">
                                      <p:cBhvr>
                                        <p:cTn id="22" dur="500"/>
                                        <p:tgtEl>
                                          <p:spTgt spid="717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180"/>
                                        </p:tgtEl>
                                        <p:attrNameLst>
                                          <p:attrName>style.visibility</p:attrName>
                                        </p:attrNameLst>
                                      </p:cBhvr>
                                      <p:to>
                                        <p:strVal val="visible"/>
                                      </p:to>
                                    </p:set>
                                    <p:animEffect transition="in" filter="randombar(horizontal)">
                                      <p:cBhvr>
                                        <p:cTn id="25" dur="500"/>
                                        <p:tgtEl>
                                          <p:spTgt spid="718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181"/>
                                        </p:tgtEl>
                                        <p:attrNameLst>
                                          <p:attrName>style.visibility</p:attrName>
                                        </p:attrNameLst>
                                      </p:cBhvr>
                                      <p:to>
                                        <p:strVal val="visible"/>
                                      </p:to>
                                    </p:set>
                                    <p:animEffect transition="in" filter="randombar(horizontal)">
                                      <p:cBhvr>
                                        <p:cTn id="28" dur="500"/>
                                        <p:tgtEl>
                                          <p:spTgt spid="7181"/>
                                        </p:tgtEl>
                                      </p:cBhvr>
                                    </p:animEffect>
                                  </p:childTnLst>
                                </p:cTn>
                              </p:par>
                              <p:par>
                                <p:cTn id="29" presetID="14" presetClass="entr" presetSubtype="10" fill="hold" nodeType="withEffect">
                                  <p:stCondLst>
                                    <p:cond delay="0"/>
                                  </p:stCondLst>
                                  <p:childTnLst>
                                    <p:set>
                                      <p:cBhvr>
                                        <p:cTn id="30" dur="1" fill="hold">
                                          <p:stCondLst>
                                            <p:cond delay="0"/>
                                          </p:stCondLst>
                                        </p:cTn>
                                        <p:tgtEl>
                                          <p:spTgt spid="7177"/>
                                        </p:tgtEl>
                                        <p:attrNameLst>
                                          <p:attrName>style.visibility</p:attrName>
                                        </p:attrNameLst>
                                      </p:cBhvr>
                                      <p:to>
                                        <p:strVal val="visible"/>
                                      </p:to>
                                    </p:set>
                                    <p:animEffect transition="in" filter="randombar(horizontal)">
                                      <p:cBhvr>
                                        <p:cTn id="31" dur="500"/>
                                        <p:tgtEl>
                                          <p:spTgt spid="7177"/>
                                        </p:tgtEl>
                                      </p:cBhvr>
                                    </p:animEffect>
                                  </p:childTnLst>
                                </p:cTn>
                              </p:par>
                              <p:par>
                                <p:cTn id="32" presetID="14" presetClass="entr" presetSubtype="10" fill="hold" nodeType="withEffect">
                                  <p:stCondLst>
                                    <p:cond delay="0"/>
                                  </p:stCondLst>
                                  <p:childTnLst>
                                    <p:set>
                                      <p:cBhvr>
                                        <p:cTn id="33" dur="1" fill="hold">
                                          <p:stCondLst>
                                            <p:cond delay="0"/>
                                          </p:stCondLst>
                                        </p:cTn>
                                        <p:tgtEl>
                                          <p:spTgt spid="7176"/>
                                        </p:tgtEl>
                                        <p:attrNameLst>
                                          <p:attrName>style.visibility</p:attrName>
                                        </p:attrNameLst>
                                      </p:cBhvr>
                                      <p:to>
                                        <p:strVal val="visible"/>
                                      </p:to>
                                    </p:set>
                                    <p:animEffect transition="in" filter="randombar(horizontal)">
                                      <p:cBhvr>
                                        <p:cTn id="34" dur="500"/>
                                        <p:tgtEl>
                                          <p:spTgt spid="717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182"/>
                                        </p:tgtEl>
                                        <p:attrNameLst>
                                          <p:attrName>style.visibility</p:attrName>
                                        </p:attrNameLst>
                                      </p:cBhvr>
                                      <p:to>
                                        <p:strVal val="visible"/>
                                      </p:to>
                                    </p:set>
                                    <p:animEffect transition="in" filter="randombar(horizontal)">
                                      <p:cBhvr>
                                        <p:cTn id="37" dur="500"/>
                                        <p:tgtEl>
                                          <p:spTgt spid="7182"/>
                                        </p:tgtEl>
                                      </p:cBhvr>
                                    </p:animEffect>
                                  </p:childTnLst>
                                </p:cTn>
                              </p:par>
                              <p:par>
                                <p:cTn id="38" presetID="14"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183"/>
                                        </p:tgtEl>
                                        <p:attrNameLst>
                                          <p:attrName>style.visibility</p:attrName>
                                        </p:attrNameLst>
                                      </p:cBhvr>
                                      <p:to>
                                        <p:strVal val="visible"/>
                                      </p:to>
                                    </p:set>
                                    <p:animEffect transition="in" filter="randombar(horizontal)">
                                      <p:cBhvr>
                                        <p:cTn id="43" dur="500"/>
                                        <p:tgtEl>
                                          <p:spTgt spid="718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3999"/>
                                        </p:tgtEl>
                                        <p:attrNameLst>
                                          <p:attrName>style.visibility</p:attrName>
                                        </p:attrNameLst>
                                      </p:cBhvr>
                                      <p:to>
                                        <p:strVal val="visible"/>
                                      </p:to>
                                    </p:set>
                                    <p:anim calcmode="lin" valueType="num">
                                      <p:cBhvr additive="base">
                                        <p:cTn id="48" dur="500" fill="hold"/>
                                        <p:tgtEl>
                                          <p:spTgt spid="83999"/>
                                        </p:tgtEl>
                                        <p:attrNameLst>
                                          <p:attrName>ppt_x</p:attrName>
                                        </p:attrNameLst>
                                      </p:cBhvr>
                                      <p:tavLst>
                                        <p:tav tm="0">
                                          <p:val>
                                            <p:strVal val="#ppt_x"/>
                                          </p:val>
                                        </p:tav>
                                        <p:tav tm="100000">
                                          <p:val>
                                            <p:strVal val="#ppt_x"/>
                                          </p:val>
                                        </p:tav>
                                      </p:tavLst>
                                    </p:anim>
                                    <p:anim calcmode="lin" valueType="num">
                                      <p:cBhvr additive="base">
                                        <p:cTn id="49" dur="500" fill="hold"/>
                                        <p:tgtEl>
                                          <p:spTgt spid="8399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4000"/>
                                        </p:tgtEl>
                                        <p:attrNameLst>
                                          <p:attrName>style.visibility</p:attrName>
                                        </p:attrNameLst>
                                      </p:cBhvr>
                                      <p:to>
                                        <p:strVal val="visible"/>
                                      </p:to>
                                    </p:set>
                                    <p:anim calcmode="lin" valueType="num">
                                      <p:cBhvr additive="base">
                                        <p:cTn id="54" dur="500" fill="hold"/>
                                        <p:tgtEl>
                                          <p:spTgt spid="84000"/>
                                        </p:tgtEl>
                                        <p:attrNameLst>
                                          <p:attrName>ppt_x</p:attrName>
                                        </p:attrNameLst>
                                      </p:cBhvr>
                                      <p:tavLst>
                                        <p:tav tm="0">
                                          <p:val>
                                            <p:strVal val="#ppt_x"/>
                                          </p:val>
                                        </p:tav>
                                        <p:tav tm="100000">
                                          <p:val>
                                            <p:strVal val="#ppt_x"/>
                                          </p:val>
                                        </p:tav>
                                      </p:tavLst>
                                    </p:anim>
                                    <p:anim calcmode="lin" valueType="num">
                                      <p:cBhvr additive="base">
                                        <p:cTn id="55" dur="500" fill="hold"/>
                                        <p:tgtEl>
                                          <p:spTgt spid="8400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4001"/>
                                        </p:tgtEl>
                                        <p:attrNameLst>
                                          <p:attrName>style.visibility</p:attrName>
                                        </p:attrNameLst>
                                      </p:cBhvr>
                                      <p:to>
                                        <p:strVal val="visible"/>
                                      </p:to>
                                    </p:set>
                                    <p:anim calcmode="lin" valueType="num">
                                      <p:cBhvr additive="base">
                                        <p:cTn id="60" dur="500" fill="hold"/>
                                        <p:tgtEl>
                                          <p:spTgt spid="84001"/>
                                        </p:tgtEl>
                                        <p:attrNameLst>
                                          <p:attrName>ppt_x</p:attrName>
                                        </p:attrNameLst>
                                      </p:cBhvr>
                                      <p:tavLst>
                                        <p:tav tm="0">
                                          <p:val>
                                            <p:strVal val="#ppt_x"/>
                                          </p:val>
                                        </p:tav>
                                        <p:tav tm="100000">
                                          <p:val>
                                            <p:strVal val="#ppt_x"/>
                                          </p:val>
                                        </p:tav>
                                      </p:tavLst>
                                    </p:anim>
                                    <p:anim calcmode="lin" valueType="num">
                                      <p:cBhvr additive="base">
                                        <p:cTn id="61" dur="500" fill="hold"/>
                                        <p:tgtEl>
                                          <p:spTgt spid="8400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4002"/>
                                        </p:tgtEl>
                                        <p:attrNameLst>
                                          <p:attrName>style.visibility</p:attrName>
                                        </p:attrNameLst>
                                      </p:cBhvr>
                                      <p:to>
                                        <p:strVal val="visible"/>
                                      </p:to>
                                    </p:set>
                                    <p:anim calcmode="lin" valueType="num">
                                      <p:cBhvr additive="base">
                                        <p:cTn id="66" dur="500" fill="hold"/>
                                        <p:tgtEl>
                                          <p:spTgt spid="84002"/>
                                        </p:tgtEl>
                                        <p:attrNameLst>
                                          <p:attrName>ppt_x</p:attrName>
                                        </p:attrNameLst>
                                      </p:cBhvr>
                                      <p:tavLst>
                                        <p:tav tm="0">
                                          <p:val>
                                            <p:strVal val="#ppt_x"/>
                                          </p:val>
                                        </p:tav>
                                        <p:tav tm="100000">
                                          <p:val>
                                            <p:strVal val="#ppt_x"/>
                                          </p:val>
                                        </p:tav>
                                      </p:tavLst>
                                    </p:anim>
                                    <p:anim calcmode="lin" valueType="num">
                                      <p:cBhvr additive="base">
                                        <p:cTn id="67" dur="500" fill="hold"/>
                                        <p:tgtEl>
                                          <p:spTgt spid="8400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84003"/>
                                        </p:tgtEl>
                                        <p:attrNameLst>
                                          <p:attrName>style.visibility</p:attrName>
                                        </p:attrNameLst>
                                      </p:cBhvr>
                                      <p:to>
                                        <p:strVal val="visible"/>
                                      </p:to>
                                    </p:set>
                                    <p:anim calcmode="lin" valueType="num">
                                      <p:cBhvr additive="base">
                                        <p:cTn id="72" dur="500" fill="hold"/>
                                        <p:tgtEl>
                                          <p:spTgt spid="84003"/>
                                        </p:tgtEl>
                                        <p:attrNameLst>
                                          <p:attrName>ppt_x</p:attrName>
                                        </p:attrNameLst>
                                      </p:cBhvr>
                                      <p:tavLst>
                                        <p:tav tm="0">
                                          <p:val>
                                            <p:strVal val="#ppt_x"/>
                                          </p:val>
                                        </p:tav>
                                        <p:tav tm="100000">
                                          <p:val>
                                            <p:strVal val="#ppt_x"/>
                                          </p:val>
                                        </p:tav>
                                      </p:tavLst>
                                    </p:anim>
                                    <p:anim calcmode="lin" valueType="num">
                                      <p:cBhvr additive="base">
                                        <p:cTn id="73" dur="500" fill="hold"/>
                                        <p:tgtEl>
                                          <p:spTgt spid="8400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84004"/>
                                        </p:tgtEl>
                                        <p:attrNameLst>
                                          <p:attrName>style.visibility</p:attrName>
                                        </p:attrNameLst>
                                      </p:cBhvr>
                                      <p:to>
                                        <p:strVal val="visible"/>
                                      </p:to>
                                    </p:set>
                                    <p:anim calcmode="lin" valueType="num">
                                      <p:cBhvr additive="base">
                                        <p:cTn id="78" dur="500" fill="hold"/>
                                        <p:tgtEl>
                                          <p:spTgt spid="84004"/>
                                        </p:tgtEl>
                                        <p:attrNameLst>
                                          <p:attrName>ppt_x</p:attrName>
                                        </p:attrNameLst>
                                      </p:cBhvr>
                                      <p:tavLst>
                                        <p:tav tm="0">
                                          <p:val>
                                            <p:strVal val="#ppt_x"/>
                                          </p:val>
                                        </p:tav>
                                        <p:tav tm="100000">
                                          <p:val>
                                            <p:strVal val="#ppt_x"/>
                                          </p:val>
                                        </p:tav>
                                      </p:tavLst>
                                    </p:anim>
                                    <p:anim calcmode="lin" valueType="num">
                                      <p:cBhvr additive="base">
                                        <p:cTn id="79" dur="500" fill="hold"/>
                                        <p:tgtEl>
                                          <p:spTgt spid="840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178" grpId="0" animBg="1"/>
      <p:bldP spid="7179" grpId="0" animBg="1"/>
      <p:bldP spid="7180" grpId="0" animBg="1"/>
      <p:bldP spid="7181" grpId="0" animBg="1"/>
      <p:bldP spid="7182" grpId="0" animBg="1"/>
      <p:bldP spid="7183" grpId="0" animBg="1"/>
      <p:bldP spid="83999" grpId="0" animBg="1"/>
      <p:bldP spid="84000" grpId="0" animBg="1"/>
      <p:bldP spid="84001" grpId="0" animBg="1"/>
      <p:bldP spid="84002" grpId="0" animBg="1"/>
      <p:bldP spid="84003" grpId="0" animBg="1"/>
      <p:bldP spid="840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1"/>
          <p:cNvSpPr txBox="1">
            <a:spLocks noChangeArrowheads="1"/>
          </p:cNvSpPr>
          <p:nvPr/>
        </p:nvSpPr>
        <p:spPr bwMode="auto">
          <a:xfrm>
            <a:off x="304713" y="262920"/>
            <a:ext cx="4793696" cy="523220"/>
          </a:xfrm>
          <a:prstGeom prst="rect">
            <a:avLst/>
          </a:prstGeom>
          <a:solidFill>
            <a:schemeClr val="accent4">
              <a:lumMod val="40000"/>
              <a:lumOff val="60000"/>
            </a:schemeClr>
          </a:solidFill>
          <a:ln w="9525">
            <a:solidFill>
              <a:srgbClr val="FF0000"/>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&gt;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p:txBody>
      </p:sp>
      <p:sp>
        <p:nvSpPr>
          <p:cNvPr id="13317" name="TextBox 14"/>
          <p:cNvSpPr txBox="1">
            <a:spLocks noChangeArrowheads="1"/>
          </p:cNvSpPr>
          <p:nvPr/>
        </p:nvSpPr>
        <p:spPr bwMode="auto">
          <a:xfrm>
            <a:off x="297809" y="3237430"/>
            <a:ext cx="4878198" cy="523220"/>
          </a:xfrm>
          <a:prstGeom prst="rect">
            <a:avLst/>
          </a:prstGeom>
          <a:solidFill>
            <a:schemeClr val="accent6">
              <a:lumMod val="40000"/>
              <a:lumOff val="60000"/>
            </a:schemeClr>
          </a:solidFill>
          <a:ln w="9525">
            <a:solidFill>
              <a:srgbClr val="FF33CC"/>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&gt;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p:txBody>
      </p:sp>
      <p:pic>
        <p:nvPicPr>
          <p:cNvPr id="12303" name="Picture 16" descr="NL-lon1"/>
          <p:cNvPicPr>
            <a:picLocks noGrp="1" noChangeAspect="1" noChangeArrowheads="1" noCrop="1"/>
          </p:cNvPicPr>
          <p:nvPr>
            <p:ph sz="quarter" idx="4294967295"/>
          </p:nvPr>
        </p:nvPicPr>
        <p:blipFill>
          <a:blip r:embed="rId3"/>
          <a:srcRect/>
          <a:stretch>
            <a:fillRect/>
          </a:stretch>
        </p:blipFill>
        <p:spPr>
          <a:xfrm>
            <a:off x="297809" y="1085850"/>
            <a:ext cx="4800600" cy="1828800"/>
          </a:xfrm>
          <a:solidFill>
            <a:schemeClr val="accent3">
              <a:lumMod val="60000"/>
              <a:lumOff val="40000"/>
            </a:schemeClr>
          </a:solidFill>
        </p:spPr>
      </p:pic>
      <p:pic>
        <p:nvPicPr>
          <p:cNvPr id="12305" name="Picture 18" descr="NL-nho1"/>
          <p:cNvPicPr>
            <a:picLocks noChangeAspect="1" noChangeArrowheads="1" noCrop="1"/>
          </p:cNvPicPr>
          <p:nvPr/>
        </p:nvPicPr>
        <p:blipFill>
          <a:blip r:embed="rId4"/>
          <a:srcRect/>
          <a:stretch>
            <a:fillRect/>
          </a:stretch>
        </p:blipFill>
        <p:spPr bwMode="auto">
          <a:xfrm>
            <a:off x="297809" y="4234343"/>
            <a:ext cx="4878198" cy="2209800"/>
          </a:xfrm>
          <a:prstGeom prst="rect">
            <a:avLst/>
          </a:prstGeom>
          <a:solidFill>
            <a:schemeClr val="accent1">
              <a:lumMod val="40000"/>
              <a:lumOff val="60000"/>
            </a:schemeClr>
          </a:solidFill>
          <a:ln w="9525">
            <a:noFill/>
            <a:miter lim="800000"/>
            <a:headEnd/>
            <a:tailEnd/>
          </a:ln>
        </p:spPr>
      </p:pic>
      <p:sp>
        <p:nvSpPr>
          <p:cNvPr id="4" name="TextBox 3"/>
          <p:cNvSpPr txBox="1">
            <a:spLocks noChangeArrowheads="1"/>
          </p:cNvSpPr>
          <p:nvPr/>
        </p:nvSpPr>
        <p:spPr bwMode="auto">
          <a:xfrm>
            <a:off x="5553513" y="1707862"/>
            <a:ext cx="45894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buFont typeface="Symbol" panose="05050102010706020507" pitchFamily="18" charset="2"/>
              <a:buChar char="Þ"/>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ghề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21" name="TextBox 20"/>
          <p:cNvSpPr txBox="1">
            <a:spLocks noChangeArrowheads="1"/>
          </p:cNvSpPr>
          <p:nvPr/>
        </p:nvSpPr>
        <p:spPr bwMode="auto">
          <a:xfrm>
            <a:off x="5574836" y="5570989"/>
            <a:ext cx="6262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buFont typeface="Symbol" panose="05050102010706020507" pitchFamily="18" charset="2"/>
              <a:buChar char="Þ"/>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thấp</a:t>
            </a:r>
            <a:r>
              <a:rPr lang="en-US" sz="3200" b="1" dirty="0">
                <a:solidFill>
                  <a:srgbClr val="FF0000"/>
                </a:solidFill>
                <a:latin typeface="Times New Roman" panose="02020603050405020304" pitchFamily="18" charset="0"/>
                <a:cs typeface="Times New Roman" panose="02020603050405020304" pitchFamily="18" charset="0"/>
              </a:rPr>
              <a:t>, san </a:t>
            </a:r>
            <a:r>
              <a:rPr lang="en-US" sz="3200" b="1" dirty="0" err="1">
                <a:solidFill>
                  <a:srgbClr val="FF0000"/>
                </a:solidFill>
                <a:latin typeface="Times New Roman" panose="02020603050405020304" pitchFamily="18" charset="0"/>
                <a:cs typeface="Times New Roman" panose="02020603050405020304" pitchFamily="18" charset="0"/>
              </a:rPr>
              <a:t>bằng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14" name="TextBox 13"/>
          <p:cNvSpPr txBox="1">
            <a:spLocks noChangeArrowheads="1"/>
          </p:cNvSpPr>
          <p:nvPr/>
        </p:nvSpPr>
        <p:spPr bwMode="auto">
          <a:xfrm>
            <a:off x="5574836" y="2914650"/>
            <a:ext cx="61812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3200" b="1" dirty="0" err="1">
                <a:solidFill>
                  <a:srgbClr val="0000FF"/>
                </a:solidFill>
                <a:latin typeface="Times New Roman" panose="02020603050405020304" pitchFamily="18" charset="0"/>
                <a:cs typeface="Times New Roman" panose="02020603050405020304" pitchFamily="18" charset="0"/>
              </a:rPr>
              <a:t>Nội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ngoại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hai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xảy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địa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mặt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Đất</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3466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1" grpId="0"/>
      <p:bldP spid="21" grpId="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261" y="0"/>
            <a:ext cx="3949018" cy="830997"/>
          </a:xfrm>
          <a:prstGeom prst="rect">
            <a:avLst/>
          </a:prstGeom>
          <a:noFill/>
        </p:spPr>
        <p:txBody>
          <a:bodyPr wrap="square">
            <a:spAutoFit/>
          </a:bodyPr>
          <a:lstStyle/>
          <a:p>
            <a:pPr>
              <a:lnSpc>
                <a:spcPct val="150000"/>
              </a:lnSpc>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2.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núi</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9713" y="1130651"/>
            <a:ext cx="11618116" cy="1384995"/>
          </a:xfrm>
          <a:prstGeom prst="rect">
            <a:avLst/>
          </a:prstGeom>
        </p:spPr>
        <p:txBody>
          <a:bodyPr wrap="square">
            <a:spAutoFit/>
          </a:bodyPr>
          <a:lstStyle/>
          <a:p>
            <a:pPr algn="ct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NHÓM  (3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Yêu</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cầu</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2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5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cặp</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đôi</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cho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biết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endParaRPr lang="en-US" sz="2800" b="1" dirty="0">
              <a:ln w="10541" cmpd="sng">
                <a:solidFill>
                  <a:srgbClr val="4F81BD">
                    <a:shade val="88000"/>
                    <a:satMod val="110000"/>
                  </a:srgbClr>
                </a:solidFill>
                <a:prstDash val="solid"/>
              </a:ln>
              <a:solidFill>
                <a:srgbClr val="0070C0"/>
              </a:solidFill>
            </a:endParaRPr>
          </a:p>
        </p:txBody>
      </p:sp>
      <p:sp>
        <p:nvSpPr>
          <p:cNvPr id="6" name="Text Box 8"/>
          <p:cNvSpPr txBox="1">
            <a:spLocks noChangeArrowheads="1"/>
          </p:cNvSpPr>
          <p:nvPr/>
        </p:nvSpPr>
        <p:spPr bwMode="auto">
          <a:xfrm>
            <a:off x="399713" y="2944830"/>
            <a:ext cx="7354237" cy="954107"/>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dirty="0">
                <a:latin typeface="Times New Roman" panose="02020603050405020304" pitchFamily="18" charset="0"/>
                <a:cs typeface="Times New Roman" panose="02020603050405020304" pitchFamily="18" charset="0"/>
              </a:rPr>
              <a:t>1. </a:t>
            </a:r>
            <a:r>
              <a:rPr lang="vi-VN" sz="2800" b="1" dirty="0">
                <a:latin typeface="Times New Roman" panose="02020603050405020304" pitchFamily="18" charset="0"/>
                <a:cs typeface="Times New Roman" panose="02020603050405020304" pitchFamily="18" charset="0"/>
              </a:rPr>
              <a:t>Núi được hình thành do những nguyên nhân nào?</a:t>
            </a:r>
            <a:endParaRPr lang="en-US" sz="2800" dirty="0">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399714" y="4293704"/>
            <a:ext cx="7354236" cy="523220"/>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5.</a:t>
            </a:r>
            <a:endParaRPr lang="en-US" sz="2800" dirty="0">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399714" y="5211691"/>
            <a:ext cx="7354236" cy="954107"/>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9" name="Picture 8"/>
          <p:cNvPicPr/>
          <p:nvPr/>
        </p:nvPicPr>
        <p:blipFill>
          <a:blip r:embed="rId2"/>
          <a:stretch>
            <a:fillRect/>
          </a:stretch>
        </p:blipFill>
        <p:spPr>
          <a:xfrm>
            <a:off x="7954827" y="2666272"/>
            <a:ext cx="4120152" cy="4012113"/>
          </a:xfrm>
          <a:prstGeom prst="rect">
            <a:avLst/>
          </a:prstGeom>
        </p:spPr>
      </p:pic>
    </p:spTree>
    <p:extLst>
      <p:ext uri="{BB962C8B-B14F-4D97-AF65-F5344CB8AC3E}">
        <p14:creationId xmlns:p14="http://schemas.microsoft.com/office/powerpoint/2010/main" val="127501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727" y="301257"/>
            <a:ext cx="3905236" cy="742511"/>
          </a:xfrm>
          <a:prstGeom prst="rect">
            <a:avLst/>
          </a:prstGeom>
        </p:spPr>
        <p:txBody>
          <a:bodyPr wrap="none">
            <a:spAutoFit/>
          </a:bodyPr>
          <a:lstStyle/>
          <a:p>
            <a:pPr>
              <a:lnSpc>
                <a:spcPct val="150000"/>
              </a:lnSpc>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2.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núi</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791936" y="1808593"/>
            <a:ext cx="10760528" cy="2554545"/>
          </a:xfrm>
          <a:prstGeom prst="rect">
            <a:avLst/>
          </a:prstGeom>
        </p:spPr>
        <p:txBody>
          <a:bodyPr wrap="square">
            <a:spAutoFit/>
          </a:bodyPr>
          <a:lstStyle/>
          <a:p>
            <a:pPr algn="just"/>
            <a:r>
              <a:rPr lang="en-US" sz="3200" b="1" dirty="0">
                <a:solidFill>
                  <a:srgbClr val="0070C0"/>
                </a:solidFill>
                <a:latin typeface="Times New Roman" panose="02020603050405020304" pitchFamily="18" charset="0"/>
                <a:ea typeface="Calibri" panose="020F0502020204030204" pitchFamily="34" charset="0"/>
              </a:rPr>
              <a:t>- </a:t>
            </a:r>
            <a:r>
              <a:rPr lang="vi-VN" sz="3200" b="1" dirty="0">
                <a:solidFill>
                  <a:srgbClr val="0070C0"/>
                </a:solidFill>
                <a:latin typeface="Times New Roman" panose="02020603050405020304" pitchFamily="18" charset="0"/>
                <a:ea typeface="Calibri" panose="020F0502020204030204" pitchFamily="34" charset="0"/>
              </a:rPr>
              <a:t>Nội lực là yếu tố chính trong quá trình thành tạo núi, ngoài ra núi cũng chịu các tác động của quá trình ngoại sinh. Qua thời gian, dưới tác động của ngoại sinh (dòng chảy, gió, nhiệt độ,...) làm thay đối hình dạng của núi: các đỉnh núi tròn hơn, sườn núi bớt đốc, độ cao giảm xuống...</a:t>
            </a:r>
            <a:endParaRPr lang="en-US" sz="3200" b="1" dirty="0">
              <a:solidFill>
                <a:srgbClr val="0070C0"/>
              </a:solidFill>
            </a:endParaRPr>
          </a:p>
        </p:txBody>
      </p:sp>
      <p:sp>
        <p:nvSpPr>
          <p:cNvPr id="4" name="Rectangle 25"/>
          <p:cNvSpPr>
            <a:spLocks noChangeArrowheads="1"/>
          </p:cNvSpPr>
          <p:nvPr/>
        </p:nvSpPr>
        <p:spPr bwMode="auto">
          <a:xfrm>
            <a:off x="720955" y="1136461"/>
            <a:ext cx="59599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3200" b="1" dirty="0">
                <a:solidFill>
                  <a:srgbClr val="990000"/>
                </a:solidFill>
                <a:latin typeface="Arial" panose="020B0604020202020204" pitchFamily="34" charset="0"/>
                <a:sym typeface="Wingdings" panose="05000000000000000000" pitchFamily="2" charset="2"/>
              </a:rPr>
              <a:t></a:t>
            </a:r>
          </a:p>
        </p:txBody>
      </p:sp>
    </p:spTree>
    <p:extLst>
      <p:ext uri="{BB962C8B-B14F-4D97-AF65-F5344CB8AC3E}">
        <p14:creationId xmlns:p14="http://schemas.microsoft.com/office/powerpoint/2010/main" val="30061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pic>
        <p:nvPicPr>
          <p:cNvPr id="921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6000" y="3427311"/>
            <a:ext cx="454391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43" y="3446361"/>
            <a:ext cx="4953998"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09406" y="954901"/>
            <a:ext cx="113503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vai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trò</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địa</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bề</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rgbClr val="FF33CC"/>
              </a:solidFill>
              <a:effectLst/>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545471" y="5205334"/>
            <a:ext cx="10985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Nêu tác động đồng thời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núi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chemeClr val="accent2">
                  <a:lumMod val="75000"/>
                </a:schemeClr>
              </a:solidFill>
              <a:effectLst/>
              <a:latin typeface="Arial" panose="020B0604020202020204" pitchFamily="34" charset="0"/>
            </a:endParaRPr>
          </a:p>
        </p:txBody>
      </p:sp>
      <p:sp>
        <p:nvSpPr>
          <p:cNvPr id="6" name="Rectangle 5"/>
          <p:cNvSpPr/>
          <p:nvPr/>
        </p:nvSpPr>
        <p:spPr>
          <a:xfrm>
            <a:off x="509406" y="2061366"/>
            <a:ext cx="11057963" cy="1384995"/>
          </a:xfrm>
          <a:prstGeom prst="rect">
            <a:avLst/>
          </a:prstGeom>
        </p:spPr>
        <p:txBody>
          <a:bodyPr wrap="square">
            <a:spAutoFit/>
          </a:bodyPr>
          <a:lstStyle/>
          <a:p>
            <a:pPr>
              <a:spcAft>
                <a:spcPts val="0"/>
              </a:spcAft>
            </a:pPr>
            <a:r>
              <a:rPr lang="nl-NL"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827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217"/>
                                        </p:tgtEl>
                                        <p:attrNameLst>
                                          <p:attrName>style.visibility</p:attrName>
                                        </p:attrNameLst>
                                      </p:cBhvr>
                                      <p:to>
                                        <p:strVal val="visible"/>
                                      </p:to>
                                    </p:set>
                                    <p:anim calcmode="lin" valueType="num">
                                      <p:cBhvr additive="base">
                                        <p:cTn id="20" dur="500" fill="hold"/>
                                        <p:tgtEl>
                                          <p:spTgt spid="9217"/>
                                        </p:tgtEl>
                                        <p:attrNameLst>
                                          <p:attrName>ppt_x</p:attrName>
                                        </p:attrNameLst>
                                      </p:cBhvr>
                                      <p:tavLst>
                                        <p:tav tm="0">
                                          <p:val>
                                            <p:strVal val="#ppt_x"/>
                                          </p:val>
                                        </p:tav>
                                        <p:tav tm="100000">
                                          <p:val>
                                            <p:strVal val="#ppt_x"/>
                                          </p:val>
                                        </p:tav>
                                      </p:tavLst>
                                    </p:anim>
                                    <p:anim calcmode="lin" valueType="num">
                                      <p:cBhvr additive="base">
                                        <p:cTn id="21" dur="500" fill="hold"/>
                                        <p:tgtEl>
                                          <p:spTgt spid="921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218"/>
                                        </p:tgtEl>
                                        <p:attrNameLst>
                                          <p:attrName>style.visibility</p:attrName>
                                        </p:attrNameLst>
                                      </p:cBhvr>
                                      <p:to>
                                        <p:strVal val="visible"/>
                                      </p:to>
                                    </p:set>
                                    <p:anim calcmode="lin" valueType="num">
                                      <p:cBhvr additive="base">
                                        <p:cTn id="24" dur="500" fill="hold"/>
                                        <p:tgtEl>
                                          <p:spTgt spid="9218"/>
                                        </p:tgtEl>
                                        <p:attrNameLst>
                                          <p:attrName>ppt_x</p:attrName>
                                        </p:attrNameLst>
                                      </p:cBhvr>
                                      <p:tavLst>
                                        <p:tav tm="0">
                                          <p:val>
                                            <p:strVal val="#ppt_x"/>
                                          </p:val>
                                        </p:tav>
                                        <p:tav tm="100000">
                                          <p:val>
                                            <p:strVal val="#ppt_x"/>
                                          </p:val>
                                        </p:tav>
                                      </p:tavLst>
                                    </p:anim>
                                    <p:anim calcmode="lin" valueType="num">
                                      <p:cBhvr additive="base">
                                        <p:cTn id="25" dur="500" fill="hold"/>
                                        <p:tgtEl>
                                          <p:spTgt spid="921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86" y="2203108"/>
            <a:ext cx="5539486" cy="41895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48077" y="2328838"/>
            <a:ext cx="3872592" cy="523220"/>
          </a:xfrm>
          <a:prstGeom prst="rect">
            <a:avLst/>
          </a:prstGeom>
          <a:noFill/>
        </p:spPr>
        <p:txBody>
          <a:bodyPr wrap="square" rtlCol="0">
            <a:spAutoFit/>
          </a:bodyPr>
          <a:lstStyle/>
          <a:p>
            <a:pPr algn="ctr"/>
            <a:r>
              <a:rPr lang="en-US" sz="2800" b="1" dirty="0" err="1">
                <a:solidFill>
                  <a:srgbClr val="FFC000"/>
                </a:solidFill>
                <a:latin typeface="Times New Roman" panose="02020603050405020304" pitchFamily="18" charset="0"/>
                <a:cs typeface="Times New Roman" panose="02020603050405020304" pitchFamily="18" charset="0"/>
              </a:rPr>
              <a:t>Đỉnh</a:t>
            </a:r>
            <a:r>
              <a:rPr lang="en-US" sz="2800" b="1" dirty="0">
                <a:solidFill>
                  <a:srgbClr val="FFC000"/>
                </a:solidFill>
                <a:latin typeface="Times New Roman" panose="02020603050405020304" pitchFamily="18" charset="0"/>
                <a:cs typeface="Times New Roman" panose="02020603050405020304" pitchFamily="18" charset="0"/>
              </a:rPr>
              <a:t> Ê-</a:t>
            </a:r>
            <a:r>
              <a:rPr lang="en-US" sz="2800" b="1" dirty="0" err="1">
                <a:solidFill>
                  <a:srgbClr val="FFC000"/>
                </a:solidFill>
                <a:latin typeface="Times New Roman" panose="02020603050405020304" pitchFamily="18" charset="0"/>
                <a:cs typeface="Times New Roman" panose="02020603050405020304" pitchFamily="18" charset="0"/>
              </a:rPr>
              <a:t>vơ</a:t>
            </a:r>
            <a:r>
              <a:rPr lang="en-US" sz="2800" b="1" dirty="0">
                <a:solidFill>
                  <a:srgbClr val="FFC000"/>
                </a:solidFill>
                <a:latin typeface="Times New Roman" panose="02020603050405020304" pitchFamily="18" charset="0"/>
                <a:cs typeface="Times New Roman" panose="02020603050405020304" pitchFamily="18" charset="0"/>
              </a:rPr>
              <a:t>-</a:t>
            </a:r>
            <a:r>
              <a:rPr lang="en-US" sz="2800" b="1" dirty="0" err="1">
                <a:solidFill>
                  <a:srgbClr val="FFC000"/>
                </a:solidFill>
                <a:latin typeface="Times New Roman" panose="02020603050405020304" pitchFamily="18" charset="0"/>
                <a:cs typeface="Times New Roman" panose="02020603050405020304" pitchFamily="18" charset="0"/>
              </a:rPr>
              <a:t>rét</a:t>
            </a:r>
            <a:r>
              <a:rPr lang="en-US" sz="2800" b="1" dirty="0">
                <a:solidFill>
                  <a:srgbClr val="FFC000"/>
                </a:solidFill>
                <a:latin typeface="Times New Roman" panose="02020603050405020304" pitchFamily="18" charset="0"/>
                <a:cs typeface="Times New Roman" panose="02020603050405020304" pitchFamily="18" charset="0"/>
              </a:rPr>
              <a:t>: 8848 m</a:t>
            </a:r>
          </a:p>
        </p:txBody>
      </p:sp>
      <p:sp>
        <p:nvSpPr>
          <p:cNvPr id="9" name="AutoShape 6"/>
          <p:cNvSpPr>
            <a:spLocks noChangeArrowheads="1"/>
          </p:cNvSpPr>
          <p:nvPr/>
        </p:nvSpPr>
        <p:spPr bwMode="auto">
          <a:xfrm>
            <a:off x="6278336" y="129004"/>
            <a:ext cx="5565598" cy="1767348"/>
          </a:xfrm>
          <a:prstGeom prst="cloudCallout">
            <a:avLst>
              <a:gd name="adj1" fmla="val -53223"/>
              <a:gd name="adj2" fmla="val 73002"/>
            </a:avLst>
          </a:prstGeom>
          <a:solidFill>
            <a:schemeClr val="bg2"/>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vi-VN" sz="2800" b="1" dirty="0">
                <a:solidFill>
                  <a:srgbClr val="FF0000"/>
                </a:solidFill>
                <a:latin typeface="+mj-lt"/>
              </a:rPr>
              <a:t>Theo các em, điều gì khiến bề mặt Trái Đất lồi lõm như vậy</a:t>
            </a:r>
            <a:endParaRPr lang="en-US" sz="2800" b="1" dirty="0">
              <a:solidFill>
                <a:srgbClr val="FF0000"/>
              </a:solidFill>
              <a:latin typeface="+mj-lt"/>
              <a:cs typeface="Times New Roman" pitchFamily="18" charset="0"/>
            </a:endParaRPr>
          </a:p>
        </p:txBody>
      </p:sp>
      <p:pic>
        <p:nvPicPr>
          <p:cNvPr id="10" name="Picture 2" descr="Kết quả hình ảnh cho độ sâu của bi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185" y="2203108"/>
            <a:ext cx="5285789" cy="41895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984672" y="3401245"/>
            <a:ext cx="3575957" cy="830997"/>
          </a:xfrm>
          <a:prstGeom prst="rect">
            <a:avLst/>
          </a:prstGeom>
          <a:noFill/>
        </p:spPr>
        <p:txBody>
          <a:bodyPr wrap="square" rtlCol="0">
            <a:spAutoFit/>
          </a:bodyPr>
          <a:lstStyle/>
          <a:p>
            <a:pPr algn="ctr"/>
            <a:r>
              <a:rPr lang="en-US" sz="2400" b="1" dirty="0" err="1">
                <a:solidFill>
                  <a:srgbClr val="FFC000"/>
                </a:solidFill>
                <a:latin typeface="Times New Roman" panose="02020603050405020304" pitchFamily="18" charset="0"/>
                <a:cs typeface="Times New Roman" panose="02020603050405020304" pitchFamily="18" charset="0"/>
              </a:rPr>
              <a:t>Độ</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sâu</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đại</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dương</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khoảng</a:t>
            </a:r>
            <a:endParaRPr lang="en-US" sz="2400" b="1" dirty="0">
              <a:solidFill>
                <a:srgbClr val="FFC000"/>
              </a:solidFill>
              <a:latin typeface="Times New Roman" panose="02020603050405020304" pitchFamily="18" charset="0"/>
              <a:cs typeface="Times New Roman" panose="02020603050405020304" pitchFamily="18" charset="0"/>
            </a:endParaRPr>
          </a:p>
          <a:p>
            <a:pPr algn="ctr"/>
            <a:r>
              <a:rPr lang="en-US" sz="2400" b="1" dirty="0">
                <a:solidFill>
                  <a:srgbClr val="FFC000"/>
                </a:solidFill>
                <a:latin typeface="Times New Roman" panose="02020603050405020304" pitchFamily="18" charset="0"/>
                <a:cs typeface="Times New Roman" panose="02020603050405020304" pitchFamily="18" charset="0"/>
              </a:rPr>
              <a:t> 11000 m</a:t>
            </a:r>
          </a:p>
        </p:txBody>
      </p:sp>
      <p:sp>
        <p:nvSpPr>
          <p:cNvPr id="12" name="Isosceles Triangle 11"/>
          <p:cNvSpPr/>
          <p:nvPr/>
        </p:nvSpPr>
        <p:spPr>
          <a:xfrm>
            <a:off x="9832564" y="4232242"/>
            <a:ext cx="177887" cy="3198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49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
        <p:nvSpPr>
          <p:cNvPr id="3" name="Rectangle 3"/>
          <p:cNvSpPr>
            <a:spLocks noChangeArrowheads="1"/>
          </p:cNvSpPr>
          <p:nvPr/>
        </p:nvSpPr>
        <p:spPr bwMode="auto">
          <a:xfrm>
            <a:off x="509406" y="954901"/>
            <a:ext cx="113503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vai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trò</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địa</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bề</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rgbClr val="FF33CC"/>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434449" y="2099587"/>
            <a:ext cx="10944836" cy="3108543"/>
          </a:xfrm>
          <a:prstGeom prst="rect">
            <a:avLst/>
          </a:prstGeom>
        </p:spPr>
        <p:txBody>
          <a:bodyPr wrap="square">
            <a:spAutoFit/>
          </a:bodyPr>
          <a:lstStyle/>
          <a:p>
            <a:pPr algn="just">
              <a:spcAft>
                <a:spcPts val="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Quá trình nội sinh và quá trình ngoại sinh là hai quá trình đối nghịch nhau trong việc hình thành địa hình bề mặt Trái Đất vì hai quá trình này tuy diễn ra đóng thời nhưng khác nhau về nguồn gốc và tác động đến địa hình. Nếu như nội lực là những quá trình xảy ra ở trong lòng đất thì ngoại lực là quá trình xảy ra bên ngoài, trên bề mặt đất. Nội lực có xu hướng làm tăng tính gồ ghề, trong khi đó ngoại lực làm cho bề mặt Trái Đất trở nên bằng phẳng hơn.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29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6436" y="2654425"/>
            <a:ext cx="454391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34" y="2654425"/>
            <a:ext cx="4953998" cy="1562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0034" y="991845"/>
            <a:ext cx="11057963" cy="1384995"/>
          </a:xfrm>
          <a:prstGeom prst="rect">
            <a:avLst/>
          </a:prstGeom>
        </p:spPr>
        <p:txBody>
          <a:bodyPr wrap="square">
            <a:spAutoFit/>
          </a:bodyPr>
          <a:lstStyle/>
          <a:p>
            <a:pPr>
              <a:spcAft>
                <a:spcPts val="0"/>
              </a:spcAft>
            </a:pPr>
            <a:r>
              <a:rPr lang="nl-NL"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66555" y="4602952"/>
            <a:ext cx="11131442" cy="1815882"/>
          </a:xfrm>
          <a:prstGeom prst="rect">
            <a:avLst/>
          </a:prstGeom>
        </p:spPr>
        <p:txBody>
          <a:bodyPr wrap="square">
            <a:spAutoFit/>
          </a:bodyPr>
          <a:lstStyle/>
          <a:p>
            <a:pPr>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Nếp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uốn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Hẻm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vực</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đứt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gãy</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Nấm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hoang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Cổng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tò</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vò</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bờ</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5665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32253" y="1164012"/>
            <a:ext cx="10985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Nêu tác động đồng thời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núi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chemeClr val="accent2">
                  <a:lumMod val="75000"/>
                </a:schemeClr>
              </a:solidFill>
              <a:effectLst/>
              <a:latin typeface="Arial" panose="020B0604020202020204" pitchFamily="34" charset="0"/>
            </a:endParaRPr>
          </a:p>
        </p:txBody>
      </p:sp>
      <p:sp>
        <p:nvSpPr>
          <p:cNvPr id="3" name="Rectangle 2"/>
          <p:cNvSpPr/>
          <p:nvPr/>
        </p:nvSpPr>
        <p:spPr>
          <a:xfrm>
            <a:off x="573248" y="2659924"/>
            <a:ext cx="10944836" cy="1815882"/>
          </a:xfrm>
          <a:prstGeom prst="rect">
            <a:avLst/>
          </a:prstGeom>
        </p:spPr>
        <p:txBody>
          <a:bodyPr wrap="square">
            <a:spAutoFit/>
          </a:bodyPr>
          <a:lstStyle/>
          <a:p>
            <a:pPr algn="just">
              <a:spcAft>
                <a:spcPts val="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Quá trình nội sinh và quá trình ngoại sinh tác động đồng thời trong quá trình tạo núi. Trong khi nội sinh là nguyên nhân chính hình thành dạng địa hình núi thì ngoại sinh có tác động làm thay đổi hình thái của địa hình núi ban đầu.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434449" y="9381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9307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WordArt 3"/>
          <p:cNvSpPr>
            <a:spLocks noChangeArrowheads="1" noChangeShapeType="1" noTextEdit="1"/>
          </p:cNvSpPr>
          <p:nvPr/>
        </p:nvSpPr>
        <p:spPr bwMode="auto">
          <a:xfrm>
            <a:off x="4874078" y="457200"/>
            <a:ext cx="5791200" cy="1428750"/>
          </a:xfrm>
          <a:prstGeom prst="rect">
            <a:avLst/>
          </a:prstGeom>
        </p:spPr>
        <p:txBody>
          <a:bodyPr wrap="none" fromWordArt="1">
            <a:prstTxWarp prst="textChevronInverted">
              <a:avLst>
                <a:gd name="adj" fmla="val 75000"/>
              </a:avLst>
            </a:prstTxWarp>
          </a:bodyPr>
          <a:lstStyle/>
          <a:p>
            <a:pPr algn="ct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r>
              <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về</a:t>
            </a:r>
            <a:r>
              <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nhà</a:t>
            </a:r>
            <a:endPar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74756" name="Picture 4" descr="000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4350" y="457200"/>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816429" y="3088823"/>
            <a:ext cx="108829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b="1" dirty="0">
                <a:solidFill>
                  <a:srgbClr val="FF33CC"/>
                </a:solidFill>
                <a:latin typeface="Times New Roman" panose="02020603050405020304" pitchFamily="18" charset="0"/>
                <a:cs typeface="Times New Roman" panose="02020603050405020304" pitchFamily="18" charset="0"/>
              </a:rPr>
              <a:t>Thu </a:t>
            </a:r>
            <a:r>
              <a:rPr lang="en-US" b="1" dirty="0" err="1">
                <a:solidFill>
                  <a:srgbClr val="FF33CC"/>
                </a:solidFill>
                <a:latin typeface="Times New Roman" panose="02020603050405020304" pitchFamily="18" charset="0"/>
                <a:cs typeface="Times New Roman" panose="02020603050405020304" pitchFamily="18" charset="0"/>
              </a:rPr>
              <a:t>thập</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thông</a:t>
            </a:r>
            <a:r>
              <a:rPr lang="en-US" b="1" dirty="0">
                <a:solidFill>
                  <a:srgbClr val="FF33CC"/>
                </a:solidFill>
                <a:latin typeface="Times New Roman" panose="02020603050405020304" pitchFamily="18" charset="0"/>
                <a:cs typeface="Times New Roman" panose="02020603050405020304" pitchFamily="18" charset="0"/>
              </a:rPr>
              <a:t> tin, </a:t>
            </a:r>
            <a:r>
              <a:rPr lang="en-US" b="1" dirty="0" err="1">
                <a:solidFill>
                  <a:srgbClr val="FF33CC"/>
                </a:solidFill>
                <a:latin typeface="Times New Roman" panose="02020603050405020304" pitchFamily="18" charset="0"/>
                <a:cs typeface="Times New Roman" panose="02020603050405020304" pitchFamily="18" charset="0"/>
              </a:rPr>
              <a:t>hình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ảnh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về</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một</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số</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dạng</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địa</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hình</a:t>
            </a:r>
            <a:r>
              <a:rPr lang="en-US" b="1" dirty="0">
                <a:solidFill>
                  <a:srgbClr val="FF33CC"/>
                </a:solidFill>
                <a:latin typeface="Times New Roman" panose="02020603050405020304" pitchFamily="18" charset="0"/>
                <a:cs typeface="Times New Roman" panose="02020603050405020304" pitchFamily="18" charset="0"/>
              </a:rPr>
              <a:t> do </a:t>
            </a:r>
            <a:r>
              <a:rPr lang="en-US" b="1" dirty="0" err="1">
                <a:solidFill>
                  <a:srgbClr val="FF33CC"/>
                </a:solidFill>
                <a:latin typeface="Times New Roman" panose="02020603050405020304" pitchFamily="18" charset="0"/>
                <a:cs typeface="Times New Roman" panose="02020603050405020304" pitchFamily="18" charset="0"/>
              </a:rPr>
              <a:t>gió</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nước</a:t>
            </a:r>
            <a:r>
              <a:rPr lang="en-US" b="1" dirty="0">
                <a:solidFill>
                  <a:srgbClr val="FF33CC"/>
                </a:solidFill>
                <a:latin typeface="Times New Roman" panose="02020603050405020304" pitchFamily="18" charset="0"/>
                <a:cs typeface="Times New Roman" panose="02020603050405020304" pitchFamily="18" charset="0"/>
              </a:rPr>
              <a:t>,…</a:t>
            </a:r>
            <a:r>
              <a:rPr lang="en-US" b="1" dirty="0" err="1">
                <a:solidFill>
                  <a:srgbClr val="FF33CC"/>
                </a:solidFill>
                <a:latin typeface="Times New Roman" panose="02020603050405020304" pitchFamily="18" charset="0"/>
                <a:cs typeface="Times New Roman" panose="02020603050405020304" pitchFamily="18" charset="0"/>
              </a:rPr>
              <a:t>tạo</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thành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và</a:t>
            </a:r>
            <a:r>
              <a:rPr lang="en-US" b="1" dirty="0">
                <a:solidFill>
                  <a:srgbClr val="FF33CC"/>
                </a:solidFill>
                <a:latin typeface="Times New Roman" panose="02020603050405020304" pitchFamily="18" charset="0"/>
                <a:cs typeface="Times New Roman" panose="02020603050405020304" pitchFamily="18" charset="0"/>
              </a:rPr>
              <a:t> chia </a:t>
            </a:r>
            <a:r>
              <a:rPr lang="en-US" b="1" dirty="0" err="1">
                <a:solidFill>
                  <a:srgbClr val="FF33CC"/>
                </a:solidFill>
                <a:latin typeface="Times New Roman" panose="02020603050405020304" pitchFamily="18" charset="0"/>
                <a:cs typeface="Times New Roman" panose="02020603050405020304" pitchFamily="18" charset="0"/>
              </a:rPr>
              <a:t>sẻ</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với</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bạn</a:t>
            </a:r>
            <a:r>
              <a:rPr lang="en-US" b="1" dirty="0">
                <a:solidFill>
                  <a:srgbClr val="FF33CC"/>
                </a:solidFill>
                <a:latin typeface="Times New Roman" panose="02020603050405020304" pitchFamily="18" charset="0"/>
                <a:cs typeface="Times New Roman" panose="02020603050405020304" pitchFamily="18" charset="0"/>
              </a:rPr>
              <a:t>.</a:t>
            </a:r>
            <a:endParaRPr lang="en-US"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376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Newsprint"/>
          <p:cNvSpPr>
            <a:spLocks noChangeArrowheads="1"/>
          </p:cNvSpPr>
          <p:nvPr/>
        </p:nvSpPr>
        <p:spPr bwMode="auto">
          <a:xfrm>
            <a:off x="2844267" y="98531"/>
            <a:ext cx="8886720" cy="6665987"/>
          </a:xfrm>
          <a:prstGeom prst="horizontalScroll">
            <a:avLst>
              <a:gd name="adj" fmla="val 12500"/>
            </a:avLst>
          </a:prstGeom>
          <a:blipFill dpi="0" rotWithShape="1">
            <a:blip r:embed="rId2"/>
            <a:srcRect/>
            <a:tile tx="0" ty="0" sx="100000" sy="100000" flip="none" algn="tl"/>
          </a:blipFill>
          <a:ln w="28575">
            <a:solidFill>
              <a:srgbClr val="DF280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nvGrpSpPr>
          <p:cNvPr id="4" name="Group 3"/>
          <p:cNvGrpSpPr>
            <a:grpSpLocks/>
          </p:cNvGrpSpPr>
          <p:nvPr/>
        </p:nvGrpSpPr>
        <p:grpSpPr bwMode="auto">
          <a:xfrm>
            <a:off x="2844266" y="3188157"/>
            <a:ext cx="1705169" cy="3669843"/>
            <a:chOff x="96" y="1536"/>
            <a:chExt cx="2352" cy="2712"/>
          </a:xfrm>
        </p:grpSpPr>
        <p:grpSp>
          <p:nvGrpSpPr>
            <p:cNvPr id="5" name="Group 4"/>
            <p:cNvGrpSpPr>
              <a:grpSpLocks/>
            </p:cNvGrpSpPr>
            <p:nvPr/>
          </p:nvGrpSpPr>
          <p:grpSpPr bwMode="auto">
            <a:xfrm rot="4912446">
              <a:off x="156" y="1476"/>
              <a:ext cx="768" cy="888"/>
              <a:chOff x="144" y="504"/>
              <a:chExt cx="1512" cy="1488"/>
            </a:xfrm>
          </p:grpSpPr>
          <p:sp>
            <p:nvSpPr>
              <p:cNvPr id="55" name="Freeform 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9"/>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1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sp>
          <p:nvSpPr>
            <p:cNvPr id="6" name="Freeform 1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12"/>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13"/>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14"/>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5"/>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6"/>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7"/>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18"/>
            <p:cNvGrpSpPr>
              <a:grpSpLocks/>
            </p:cNvGrpSpPr>
            <p:nvPr/>
          </p:nvGrpSpPr>
          <p:grpSpPr bwMode="auto">
            <a:xfrm>
              <a:off x="480" y="2496"/>
              <a:ext cx="288" cy="528"/>
              <a:chOff x="480" y="2496"/>
              <a:chExt cx="288" cy="528"/>
            </a:xfrm>
          </p:grpSpPr>
          <p:sp>
            <p:nvSpPr>
              <p:cNvPr id="49" name="Freeform 19"/>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20"/>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21"/>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22"/>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23"/>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24"/>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25"/>
            <p:cNvGrpSpPr>
              <a:grpSpLocks/>
            </p:cNvGrpSpPr>
            <p:nvPr/>
          </p:nvGrpSpPr>
          <p:grpSpPr bwMode="auto">
            <a:xfrm rot="4680742">
              <a:off x="936" y="2808"/>
              <a:ext cx="624" cy="1536"/>
              <a:chOff x="144" y="2256"/>
              <a:chExt cx="624" cy="1536"/>
            </a:xfrm>
          </p:grpSpPr>
          <p:sp>
            <p:nvSpPr>
              <p:cNvPr id="36" name="Freeform 2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27"/>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28"/>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29"/>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Freeform 30"/>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31"/>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2"/>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33"/>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34"/>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35"/>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36"/>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37"/>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38"/>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39"/>
            <p:cNvGrpSpPr>
              <a:grpSpLocks/>
            </p:cNvGrpSpPr>
            <p:nvPr/>
          </p:nvGrpSpPr>
          <p:grpSpPr bwMode="auto">
            <a:xfrm rot="9942732">
              <a:off x="144" y="3360"/>
              <a:ext cx="768" cy="888"/>
              <a:chOff x="144" y="504"/>
              <a:chExt cx="1512" cy="1488"/>
            </a:xfrm>
          </p:grpSpPr>
          <p:sp>
            <p:nvSpPr>
              <p:cNvPr id="30" name="Freeform 4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4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4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4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44"/>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Oval 4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6" name="Group 46"/>
            <p:cNvGrpSpPr>
              <a:grpSpLocks/>
            </p:cNvGrpSpPr>
            <p:nvPr/>
          </p:nvGrpSpPr>
          <p:grpSpPr bwMode="auto">
            <a:xfrm rot="9942732">
              <a:off x="1680" y="2928"/>
              <a:ext cx="768" cy="888"/>
              <a:chOff x="144" y="504"/>
              <a:chExt cx="1512" cy="1488"/>
            </a:xfrm>
          </p:grpSpPr>
          <p:sp>
            <p:nvSpPr>
              <p:cNvPr id="24" name="Freeform 47"/>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48"/>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49"/>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50"/>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51"/>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Oval 52"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7" name="Group 53"/>
            <p:cNvGrpSpPr>
              <a:grpSpLocks/>
            </p:cNvGrpSpPr>
            <p:nvPr/>
          </p:nvGrpSpPr>
          <p:grpSpPr bwMode="auto">
            <a:xfrm rot="20069967" flipH="1">
              <a:off x="153" y="2297"/>
              <a:ext cx="192" cy="528"/>
              <a:chOff x="480" y="2496"/>
              <a:chExt cx="288" cy="528"/>
            </a:xfrm>
          </p:grpSpPr>
          <p:sp>
            <p:nvSpPr>
              <p:cNvPr id="18" name="Freeform 54"/>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55"/>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56"/>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57"/>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58"/>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5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61" name="Picture 64"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6954" y="1162730"/>
            <a:ext cx="672678" cy="44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73" descr="an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6" y="87832"/>
            <a:ext cx="2723072" cy="214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74"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54198" y="230196"/>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p:cNvSpPr txBox="1"/>
          <p:nvPr/>
        </p:nvSpPr>
        <p:spPr>
          <a:xfrm>
            <a:off x="3677711" y="975477"/>
            <a:ext cx="8110087" cy="5509200"/>
          </a:xfrm>
          <a:prstGeom prst="rect">
            <a:avLst/>
          </a:prstGeom>
          <a:noFill/>
        </p:spPr>
        <p:txBody>
          <a:bodyPr wrap="square">
            <a:spAutoFit/>
          </a:bodyPr>
          <a:lstStyle/>
          <a:p>
            <a:pPr marL="457200" indent="-457200">
              <a:lnSpc>
                <a:spcPct val="150000"/>
              </a:lnSpc>
              <a:buFontTx/>
              <a:buChar char="-"/>
              <a:defRPr/>
            </a:pPr>
            <a:r>
              <a:rPr lang="en-US" sz="3200" b="1" dirty="0" err="1">
                <a:solidFill>
                  <a:srgbClr val="3333FF"/>
                </a:solidFill>
                <a:latin typeface="Times New Roman" panose="02020603050405020304" pitchFamily="18" charset="0"/>
                <a:cs typeface="Times New Roman" panose="02020603050405020304" pitchFamily="18" charset="0"/>
              </a:rPr>
              <a:t>Học</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bài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và</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nghiên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cứu</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trước</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bài</a:t>
            </a:r>
            <a:r>
              <a:rPr 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12: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theo</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ý: </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Tìm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hiểu</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nguyên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nhân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hiện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tượng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Tìm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kiếm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thông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tin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thảm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họa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gây</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ra.</a:t>
            </a:r>
            <a:endPar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Cách</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ứng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phó</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khi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có</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marL="457200" indent="-457200">
              <a:lnSpc>
                <a:spcPct val="150000"/>
              </a:lnSpc>
              <a:buFontTx/>
              <a:buChar char="-"/>
              <a:defRPr/>
            </a:pPr>
            <a:endParaRPr lang="en-US" sz="32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7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0122" y="122464"/>
            <a:ext cx="10530699" cy="1567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B050"/>
                </a:solidFill>
                <a:latin typeface="Times New Roman" panose="02020603050405020304" pitchFamily="18" charset="0"/>
                <a:cs typeface="Times New Roman" panose="02020603050405020304" pitchFamily="18" charset="0"/>
              </a:rPr>
              <a:t>CHƯƠNG 3: CẤU TẠO CỦA TRÁI ĐẤT. VỎ TRÁI ĐẤT</a:t>
            </a:r>
          </a:p>
          <a:p>
            <a:pPr algn="ctr"/>
            <a:r>
              <a:rPr lang="en-US" sz="3200" b="1" dirty="0">
                <a:solidFill>
                  <a:srgbClr val="FF0000"/>
                </a:solidFill>
                <a:latin typeface="Times New Roman" panose="02020603050405020304" pitchFamily="18" charset="0"/>
                <a:cs typeface="Times New Roman" panose="02020603050405020304" pitchFamily="18" charset="0"/>
              </a:rPr>
              <a:t>BÀI 11: QUÁ TRÌNH NỘI SINH VÀ QUÁ TRÌNH NGOẠI SINH. HIỆN TƯỢNG TẠO NÚI</a:t>
            </a:r>
          </a:p>
        </p:txBody>
      </p:sp>
      <p:pic>
        <p:nvPicPr>
          <p:cNvPr id="9" name="Picture 3" descr="MTNLAKE1"/>
          <p:cNvPicPr>
            <a:picLocks noChangeAspect="1" noChangeArrowheads="1"/>
          </p:cNvPicPr>
          <p:nvPr/>
        </p:nvPicPr>
        <p:blipFill>
          <a:blip r:embed="rId2"/>
          <a:srcRect/>
          <a:stretch>
            <a:fillRect/>
          </a:stretch>
        </p:blipFill>
        <p:spPr bwMode="auto">
          <a:xfrm>
            <a:off x="1033396" y="1690007"/>
            <a:ext cx="10344149" cy="5072251"/>
          </a:xfrm>
          <a:prstGeom prst="rect">
            <a:avLst/>
          </a:prstGeom>
          <a:noFill/>
          <a:ln w="9525">
            <a:noFill/>
            <a:miter lim="800000"/>
            <a:headEnd/>
            <a:tailEnd/>
          </a:ln>
        </p:spPr>
      </p:pic>
    </p:spTree>
    <p:extLst>
      <p:ext uri="{BB962C8B-B14F-4D97-AF65-F5344CB8AC3E}">
        <p14:creationId xmlns:p14="http://schemas.microsoft.com/office/powerpoint/2010/main" val="311129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4">
            <a:alphaModFix/>
          </a:blip>
          <a:srcRect/>
          <a:stretch/>
        </p:blipFill>
        <p:spPr>
          <a:xfrm>
            <a:off x="6583225" y="-226762"/>
            <a:ext cx="1291983" cy="8635378"/>
          </a:xfrm>
          <a:prstGeom prst="rect">
            <a:avLst/>
          </a:prstGeom>
          <a:noFill/>
          <a:ln>
            <a:noFill/>
          </a:ln>
        </p:spPr>
      </p:pic>
      <p:sp>
        <p:nvSpPr>
          <p:cNvPr id="2" name="Rounded Rectangle 1"/>
          <p:cNvSpPr/>
          <p:nvPr/>
        </p:nvSpPr>
        <p:spPr>
          <a:xfrm>
            <a:off x="2257809" y="245664"/>
            <a:ext cx="7869836" cy="792428"/>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dirty="0">
                <a:solidFill>
                  <a:srgbClr val="FF0000"/>
                </a:solidFill>
                <a:latin typeface="+mj-lt"/>
              </a:rPr>
              <a:t>NỘI DUNG BÀI HỌC</a:t>
            </a:r>
            <a:endParaRPr lang="en-GB" sz="4800" b="1" dirty="0">
              <a:solidFill>
                <a:srgbClr val="FF0000"/>
              </a:solidFill>
              <a:latin typeface="+mj-lt"/>
            </a:endParaRPr>
          </a:p>
        </p:txBody>
      </p:sp>
      <p:grpSp>
        <p:nvGrpSpPr>
          <p:cNvPr id="109" name="Google Shape;109;p2"/>
          <p:cNvGrpSpPr/>
          <p:nvPr/>
        </p:nvGrpSpPr>
        <p:grpSpPr>
          <a:xfrm>
            <a:off x="7306811" y="4619211"/>
            <a:ext cx="5063015" cy="1683467"/>
            <a:chOff x="5489437" y="1671145"/>
            <a:chExt cx="6979697" cy="1460794"/>
          </a:xfrm>
        </p:grpSpPr>
        <p:pic>
          <p:nvPicPr>
            <p:cNvPr id="110" name="Google Shape;110;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111" name="Google Shape;111;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 name="TextBox 4"/>
          <p:cNvSpPr txBox="1"/>
          <p:nvPr/>
        </p:nvSpPr>
        <p:spPr>
          <a:xfrm>
            <a:off x="7625007" y="4737045"/>
            <a:ext cx="4260839" cy="646331"/>
          </a:xfrm>
          <a:prstGeom prst="rect">
            <a:avLst/>
          </a:prstGeom>
          <a:noFill/>
        </p:spPr>
        <p:txBody>
          <a:bodyPr wrap="square" rtlCol="0">
            <a:spAutoFit/>
          </a:bodyPr>
          <a:lstStyle/>
          <a:p>
            <a:r>
              <a:rPr lang="en-GB" sz="36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Hiện</a:t>
            </a:r>
            <a:r>
              <a:rPr lang="en-GB" sz="34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tượng</a:t>
            </a:r>
            <a:r>
              <a:rPr lang="en-GB" sz="34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tạo</a:t>
            </a:r>
            <a:r>
              <a:rPr lang="en-GB" sz="34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núi</a:t>
            </a:r>
            <a:endParaRPr lang="en-GB" sz="3400" b="1" dirty="0">
              <a:latin typeface="Times New Roman" panose="02020603050405020304" pitchFamily="18" charset="0"/>
              <a:cs typeface="Times New Roman" panose="02020603050405020304" pitchFamily="18" charset="0"/>
            </a:endParaRPr>
          </a:p>
        </p:txBody>
      </p:sp>
      <p:pic>
        <p:nvPicPr>
          <p:cNvPr id="19" name="Google Shape;107;p2"/>
          <p:cNvPicPr preferRelativeResize="0"/>
          <p:nvPr/>
        </p:nvPicPr>
        <p:blipFill rotWithShape="1">
          <a:blip r:embed="rId6">
            <a:alphaModFix/>
          </a:blip>
          <a:srcRect/>
          <a:stretch/>
        </p:blipFill>
        <p:spPr>
          <a:xfrm>
            <a:off x="7451126" y="4842817"/>
            <a:ext cx="636392" cy="526529"/>
          </a:xfrm>
          <a:prstGeom prst="rect">
            <a:avLst/>
          </a:prstGeom>
          <a:solidFill>
            <a:srgbClr val="C55A11"/>
          </a:solidFill>
          <a:ln>
            <a:noFill/>
          </a:ln>
        </p:spPr>
      </p:pic>
      <p:grpSp>
        <p:nvGrpSpPr>
          <p:cNvPr id="24" name="Google Shape;104;p2"/>
          <p:cNvGrpSpPr/>
          <p:nvPr/>
        </p:nvGrpSpPr>
        <p:grpSpPr>
          <a:xfrm flipH="1">
            <a:off x="-402201" y="2457945"/>
            <a:ext cx="7709012" cy="1683093"/>
            <a:chOff x="5489437" y="1671145"/>
            <a:chExt cx="6979697" cy="1460794"/>
          </a:xfrm>
        </p:grpSpPr>
        <p:pic>
          <p:nvPicPr>
            <p:cNvPr id="26" name="Google Shape;105;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27" name="Google Shape;106;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0" name="TextBox 29"/>
          <p:cNvSpPr txBox="1"/>
          <p:nvPr/>
        </p:nvSpPr>
        <p:spPr>
          <a:xfrm>
            <a:off x="343949" y="2457945"/>
            <a:ext cx="6042973" cy="1200329"/>
          </a:xfrm>
          <a:prstGeom prst="rect">
            <a:avLst/>
          </a:prstGeom>
          <a:noFill/>
        </p:spPr>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Quá</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trình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nội</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sinh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và</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Quá</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trình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ngoại</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sinh</a:t>
            </a:r>
            <a:endParaRPr lang="en-GB" sz="3600" b="1" dirty="0">
              <a:latin typeface="Times New Roman" panose="02020603050405020304" pitchFamily="18" charset="0"/>
              <a:cs typeface="Times New Roman" panose="02020603050405020304" pitchFamily="18" charset="0"/>
            </a:endParaRPr>
          </a:p>
        </p:txBody>
      </p:sp>
      <p:sp>
        <p:nvSpPr>
          <p:cNvPr id="32" name="Rounded Rectangle 31"/>
          <p:cNvSpPr/>
          <p:nvPr/>
        </p:nvSpPr>
        <p:spPr>
          <a:xfrm>
            <a:off x="6411718" y="2674577"/>
            <a:ext cx="686144" cy="580109"/>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4000" b="1" dirty="0">
                <a:solidFill>
                  <a:schemeClr val="bg1">
                    <a:lumMod val="50000"/>
                  </a:schemeClr>
                </a:solidFill>
              </a:rPr>
              <a:t>1</a:t>
            </a:r>
            <a:endParaRPr lang="en-GB" sz="4000" b="1" dirty="0">
              <a:solidFill>
                <a:schemeClr val="bg1">
                  <a:lumMod val="50000"/>
                </a:schemeClr>
              </a:solidFill>
            </a:endParaRPr>
          </a:p>
        </p:txBody>
      </p:sp>
      <p:pic>
        <p:nvPicPr>
          <p:cNvPr id="33" name="Picture 32"/>
          <p:cNvPicPr/>
          <p:nvPr/>
        </p:nvPicPr>
        <p:blipFill>
          <a:blip r:embed="rId7"/>
          <a:stretch>
            <a:fillRect/>
          </a:stretch>
        </p:blipFill>
        <p:spPr>
          <a:xfrm>
            <a:off x="8014474" y="1984231"/>
            <a:ext cx="3910350" cy="2589795"/>
          </a:xfrm>
          <a:prstGeom prst="rect">
            <a:avLst/>
          </a:prstGeom>
        </p:spPr>
      </p:pic>
      <p:pic>
        <p:nvPicPr>
          <p:cNvPr id="34"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15115" y="3569781"/>
            <a:ext cx="2721100" cy="15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4" descr="nui lauu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4113" y="3569781"/>
            <a:ext cx="2740661" cy="15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0" descr="10-1409885176_660x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54113" y="5156323"/>
            <a:ext cx="2729112" cy="15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 descr="Thuy%20Dien%2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5113" y="5175892"/>
            <a:ext cx="2738999" cy="154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79536932"/>
      </p:ext>
    </p:extLst>
  </p:cSld>
  <p:clrMapOvr>
    <a:masterClrMapping/>
  </p:clrMapOvr>
  <mc:AlternateContent xmlns:mc="http://schemas.openxmlformats.org/markup-compatibility/2006" xmlns:p14="http://schemas.microsoft.com/office/powerpoint/2010/main">
    <mc:Choice Requires="p14">
      <p:transition spd="slow" p14:dur="2000" advTm="13417"/>
    </mc:Choice>
    <mc:Fallback xmlns="">
      <p:transition spd="slow" advTm="13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randombar(horizontal)">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par>
                                <p:cTn id="19" presetID="14" presetClass="entr" presetSubtype="1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randombar(horizontal)">
                                      <p:cBhvr>
                                        <p:cTn id="24" dur="500"/>
                                        <p:tgtEl>
                                          <p:spTgt spid="35"/>
                                        </p:tgtEl>
                                      </p:cBhvr>
                                    </p:animEffect>
                                  </p:childTnLst>
                                </p:cTn>
                              </p:par>
                              <p:par>
                                <p:cTn id="25" presetID="14" presetClass="entr" presetSubtype="1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500"/>
                                        <p:tgtEl>
                                          <p:spTgt spid="34"/>
                                        </p:tgtEl>
                                      </p:cBhvr>
                                    </p:animEffect>
                                  </p:childTnLst>
                                </p:cTn>
                              </p:par>
                              <p:par>
                                <p:cTn id="28" presetID="14" presetClass="entr" presetSubtype="1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par>
                                <p:cTn id="31" presetID="14" presetClass="entr" presetSubtype="1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randombar(horizontal)">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par>
                                <p:cTn id="42" presetID="14"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randombar(horizontal)">
                                      <p:cBhvr>
                                        <p:cTn id="4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0"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011" y="698442"/>
            <a:ext cx="9002710" cy="661207"/>
          </a:xfrm>
          <a:prstGeom prst="rect">
            <a:avLst/>
          </a:prstGeom>
          <a:noFill/>
        </p:spPr>
        <p:txBody>
          <a:bodyPr wrap="square">
            <a:spAutoFit/>
          </a:bodyPr>
          <a:lstStyle/>
          <a:p>
            <a:pPr marL="342900" indent="-342900">
              <a:lnSpc>
                <a:spcPct val="150000"/>
              </a:lnSpc>
              <a:buFontTx/>
              <a:buAutoNum type="arabicPeriod"/>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ngoại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979715" y="74011"/>
            <a:ext cx="10499272" cy="68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BÀI 11: QUÁ TRÌNH NỘI SINH VÀ QUÁ TRÌNH NGOẠI SINH. HIỆN TƯỢNG TẠO NÚI</a:t>
            </a:r>
          </a:p>
        </p:txBody>
      </p:sp>
      <p:sp>
        <p:nvSpPr>
          <p:cNvPr id="6" name="Rectangle 5"/>
          <p:cNvSpPr/>
          <p:nvPr/>
        </p:nvSpPr>
        <p:spPr>
          <a:xfrm>
            <a:off x="525011" y="1359649"/>
            <a:ext cx="11296875" cy="1292662"/>
          </a:xfrm>
          <a:prstGeom prst="rect">
            <a:avLst/>
          </a:prstGeom>
          <a:noFill/>
        </p:spPr>
        <p:txBody>
          <a:bodyPr wrap="square" lIns="91440" tIns="45720" rIns="91440" bIns="45720">
            <a:spAutoFit/>
          </a:bodyPr>
          <a:lstStyle/>
          <a:p>
            <a:pPr algn="ct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NHÓM  (3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Yêu</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cầu</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1, 2, 3, 4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cặp</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đôi</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cho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biết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endParaRPr lang="en-US" sz="2600" b="1" dirty="0">
              <a:ln w="10541" cmpd="sng">
                <a:solidFill>
                  <a:srgbClr val="4F81BD">
                    <a:shade val="88000"/>
                    <a:satMod val="110000"/>
                  </a:srgbClr>
                </a:solidFill>
                <a:prstDash val="solid"/>
              </a:ln>
              <a:solidFill>
                <a:srgbClr val="0070C0"/>
              </a:solidFill>
              <a:latin typeface="Calibri"/>
            </a:endParaRPr>
          </a:p>
        </p:txBody>
      </p:sp>
      <p:sp>
        <p:nvSpPr>
          <p:cNvPr id="7" name="Text Box 8"/>
          <p:cNvSpPr txBox="1">
            <a:spLocks noChangeArrowheads="1"/>
          </p:cNvSpPr>
          <p:nvPr/>
        </p:nvSpPr>
        <p:spPr bwMode="auto">
          <a:xfrm>
            <a:off x="660259" y="2638753"/>
            <a:ext cx="7295201" cy="523220"/>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660259" y="3289920"/>
            <a:ext cx="7295201" cy="1815882"/>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a:latin typeface="Times New Roman" panose="02020603050405020304" pitchFamily="18" charset="0"/>
                <a:cs typeface="Times New Roman" panose="02020603050405020304" pitchFamily="18" charset="0"/>
              </a:rPr>
              <a:t>2. </a:t>
            </a:r>
            <a:r>
              <a:rPr lang="vi-VN" sz="2800" b="1" dirty="0">
                <a:latin typeface="Times New Roman" panose="02020603050405020304" pitchFamily="18" charset="0"/>
                <a:cs typeface="Times New Roman" panose="02020603050405020304" pitchFamily="18" charset="0"/>
              </a:rPr>
              <a:t>Trong các hình 1, 2, 3, 4 hình nào thể hiện tác động ch</a:t>
            </a:r>
            <a:r>
              <a:rPr lang="en-US" sz="2800" b="1" dirty="0">
                <a:latin typeface="Times New Roman" panose="02020603050405020304" pitchFamily="18" charset="0"/>
                <a:cs typeface="Times New Roman" panose="02020603050405020304" pitchFamily="18" charset="0"/>
              </a:rPr>
              <a:t>ủ</a:t>
            </a:r>
            <a:r>
              <a:rPr lang="vi-VN" sz="2800" b="1" dirty="0">
                <a:latin typeface="Times New Roman" panose="02020603050405020304" pitchFamily="18" charset="0"/>
                <a:cs typeface="Times New Roman" panose="02020603050405020304" pitchFamily="18" charset="0"/>
              </a:rPr>
              <a:t> yếu của quá trình nội sinh, hình nào thể hiện tác động chủ yếu của quá trình ngoại sinh</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Text Box 8"/>
          <p:cNvSpPr txBox="1">
            <a:spLocks noChangeArrowheads="1"/>
          </p:cNvSpPr>
          <p:nvPr/>
        </p:nvSpPr>
        <p:spPr bwMode="auto">
          <a:xfrm>
            <a:off x="660259" y="5233749"/>
            <a:ext cx="7295201" cy="1384995"/>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3"/>
          <a:stretch>
            <a:fillRect/>
          </a:stretch>
        </p:blipFill>
        <p:spPr>
          <a:xfrm>
            <a:off x="8041822" y="2638753"/>
            <a:ext cx="4150177" cy="3979991"/>
          </a:xfrm>
          <a:prstGeom prst="rect">
            <a:avLst/>
          </a:prstGeom>
        </p:spPr>
      </p:pic>
    </p:spTree>
    <p:extLst>
      <p:ext uri="{BB962C8B-B14F-4D97-AF65-F5344CB8AC3E}">
        <p14:creationId xmlns:p14="http://schemas.microsoft.com/office/powerpoint/2010/main" val="161473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3241" y="0"/>
            <a:ext cx="9011895" cy="6858000"/>
          </a:xfrm>
          <a:prstGeom prst="rect">
            <a:avLst/>
          </a:prstGeom>
        </p:spPr>
      </p:pic>
    </p:spTree>
    <p:extLst>
      <p:ext uri="{BB962C8B-B14F-4D97-AF65-F5344CB8AC3E}">
        <p14:creationId xmlns:p14="http://schemas.microsoft.com/office/powerpoint/2010/main" val="106511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4" descr="Uon ne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88" y="81643"/>
            <a:ext cx="2830512" cy="1656671"/>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5" name="Picture 25" descr="Bai 8 Dut ga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6" y="1814514"/>
            <a:ext cx="2905125" cy="153828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26" descr="Bai 8 Dut gay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828800"/>
            <a:ext cx="3090863" cy="1538288"/>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27" descr="11062102-wk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433764"/>
            <a:ext cx="3124200" cy="15335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28" descr="vtc_113640_nui-l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6" y="5035550"/>
            <a:ext cx="2828925" cy="182245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29" descr="chinh_11999494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5029200"/>
            <a:ext cx="3114675" cy="18288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38" descr="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81643"/>
            <a:ext cx="3124200" cy="1656671"/>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1" name="Picture 39" descr="dong da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3441700"/>
            <a:ext cx="2819400" cy="1524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322" name="Rectangle 43"/>
          <p:cNvSpPr>
            <a:spLocks noChangeArrowheads="1"/>
          </p:cNvSpPr>
          <p:nvPr/>
        </p:nvSpPr>
        <p:spPr bwMode="auto">
          <a:xfrm>
            <a:off x="7620000" y="175260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3" name="AutoShape 44"/>
          <p:cNvSpPr>
            <a:spLocks noChangeArrowheads="1"/>
          </p:cNvSpPr>
          <p:nvPr/>
        </p:nvSpPr>
        <p:spPr bwMode="auto">
          <a:xfrm>
            <a:off x="7620000" y="25146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4" name="Text Box 45"/>
          <p:cNvSpPr txBox="1">
            <a:spLocks noChangeArrowheads="1"/>
          </p:cNvSpPr>
          <p:nvPr/>
        </p:nvSpPr>
        <p:spPr bwMode="auto">
          <a:xfrm>
            <a:off x="8382000" y="2301876"/>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ĐỨT GÃY</a:t>
            </a:r>
            <a:endParaRPr lang="en-US" altLang="en-US" sz="2400" b="1"/>
          </a:p>
        </p:txBody>
      </p:sp>
      <p:sp>
        <p:nvSpPr>
          <p:cNvPr id="13325" name="Rectangle 46"/>
          <p:cNvSpPr>
            <a:spLocks noChangeArrowheads="1"/>
          </p:cNvSpPr>
          <p:nvPr/>
        </p:nvSpPr>
        <p:spPr bwMode="auto">
          <a:xfrm>
            <a:off x="7620000" y="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6" name="AutoShape 47"/>
          <p:cNvSpPr>
            <a:spLocks noChangeArrowheads="1"/>
          </p:cNvSpPr>
          <p:nvPr/>
        </p:nvSpPr>
        <p:spPr bwMode="auto">
          <a:xfrm>
            <a:off x="7620000" y="7620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7" name="Text Box 48"/>
          <p:cNvSpPr txBox="1">
            <a:spLocks noChangeArrowheads="1"/>
          </p:cNvSpPr>
          <p:nvPr/>
        </p:nvSpPr>
        <p:spPr bwMode="auto">
          <a:xfrm>
            <a:off x="8382000" y="33655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UỐN NẾP CỦA ĐỒI NÚI</a:t>
            </a:r>
            <a:endParaRPr lang="en-US" altLang="en-US" sz="2400" b="1"/>
          </a:p>
        </p:txBody>
      </p:sp>
      <p:sp>
        <p:nvSpPr>
          <p:cNvPr id="13328" name="Rectangle 49"/>
          <p:cNvSpPr>
            <a:spLocks noChangeArrowheads="1"/>
          </p:cNvSpPr>
          <p:nvPr/>
        </p:nvSpPr>
        <p:spPr bwMode="auto">
          <a:xfrm>
            <a:off x="7620000" y="3413125"/>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9" name="AutoShape 50"/>
          <p:cNvSpPr>
            <a:spLocks noChangeArrowheads="1"/>
          </p:cNvSpPr>
          <p:nvPr/>
        </p:nvSpPr>
        <p:spPr bwMode="auto">
          <a:xfrm>
            <a:off x="7620000" y="4175125"/>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0" name="Text Box 51"/>
          <p:cNvSpPr txBox="1">
            <a:spLocks noChangeArrowheads="1"/>
          </p:cNvSpPr>
          <p:nvPr/>
        </p:nvSpPr>
        <p:spPr bwMode="auto">
          <a:xfrm>
            <a:off x="8382000" y="3962401"/>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ĐỘNG ĐẤT</a:t>
            </a:r>
            <a:endParaRPr lang="en-US" altLang="en-US" sz="2400" b="1"/>
          </a:p>
        </p:txBody>
      </p:sp>
      <p:sp>
        <p:nvSpPr>
          <p:cNvPr id="13331" name="Rectangle 52"/>
          <p:cNvSpPr>
            <a:spLocks noChangeArrowheads="1"/>
          </p:cNvSpPr>
          <p:nvPr/>
        </p:nvSpPr>
        <p:spPr bwMode="auto">
          <a:xfrm>
            <a:off x="7620000" y="510540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2" name="AutoShape 53"/>
          <p:cNvSpPr>
            <a:spLocks noChangeArrowheads="1"/>
          </p:cNvSpPr>
          <p:nvPr/>
        </p:nvSpPr>
        <p:spPr bwMode="auto">
          <a:xfrm>
            <a:off x="7620000" y="58674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3" name="Text Box 54"/>
          <p:cNvSpPr txBox="1">
            <a:spLocks noChangeArrowheads="1"/>
          </p:cNvSpPr>
          <p:nvPr/>
        </p:nvSpPr>
        <p:spPr bwMode="auto">
          <a:xfrm>
            <a:off x="8382000" y="541020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NÚI LỬA PHUN</a:t>
            </a:r>
            <a:endParaRPr lang="en-US" altLang="en-US" sz="2400" b="1"/>
          </a:p>
        </p:txBody>
      </p:sp>
    </p:spTree>
    <p:extLst>
      <p:ext uri="{BB962C8B-B14F-4D97-AF65-F5344CB8AC3E}">
        <p14:creationId xmlns:p14="http://schemas.microsoft.com/office/powerpoint/2010/main" val="19558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ChangeArrowheads="1"/>
          </p:cNvSpPr>
          <p:nvPr/>
        </p:nvSpPr>
        <p:spPr bwMode="auto">
          <a:xfrm>
            <a:off x="318408" y="228405"/>
            <a:ext cx="11544300" cy="1569660"/>
          </a:xfrm>
          <a:prstGeom prst="rect">
            <a:avLst/>
          </a:prstGeom>
          <a:solidFill>
            <a:schemeClr val="accent4">
              <a:lumMod val="20000"/>
              <a:lumOff val="80000"/>
            </a:schemeClr>
          </a:solidFill>
          <a:ln w="9525">
            <a:noFill/>
            <a:miter lim="800000"/>
            <a:headEnd/>
            <a:tailEnd/>
          </a:ln>
          <a:effectLst/>
        </p:spPr>
        <p:txBody>
          <a:bodyPr wrap="square" anchor="ctr">
            <a:spAutoFit/>
          </a:bodyPr>
          <a:lstStyle/>
          <a:p>
            <a:pPr algn="just"/>
            <a:r>
              <a:rPr lang="en-US" sz="3200" b="1" dirty="0">
                <a:solidFill>
                  <a:schemeClr val="bg2">
                    <a:lumMod val="10000"/>
                  </a:schemeClr>
                </a:solidFill>
                <a:latin typeface="Times New Roman" pitchFamily="18" charset="0"/>
                <a:cs typeface="Times New Roman" pitchFamily="18" charset="0"/>
              </a:rPr>
              <a:t>Ở </a:t>
            </a:r>
            <a:r>
              <a:rPr lang="en-US" sz="3200" b="1" dirty="0" err="1">
                <a:solidFill>
                  <a:schemeClr val="bg2">
                    <a:lumMod val="10000"/>
                  </a:schemeClr>
                </a:solidFill>
                <a:latin typeface="Times New Roman" pitchFamily="18" charset="0"/>
                <a:cs typeface="Times New Roman" pitchFamily="18" charset="0"/>
              </a:rPr>
              <a:t>Việt</a:t>
            </a:r>
            <a:r>
              <a:rPr lang="en-US" sz="3200" b="1" dirty="0">
                <a:solidFill>
                  <a:schemeClr val="bg2">
                    <a:lumMod val="10000"/>
                  </a:schemeClr>
                </a:solidFill>
                <a:latin typeface="Times New Roman" pitchFamily="18" charset="0"/>
                <a:cs typeface="Times New Roman" pitchFamily="18" charset="0"/>
              </a:rPr>
              <a:t> Nam: Do </a:t>
            </a:r>
            <a:r>
              <a:rPr lang="en-US" sz="3200" b="1" dirty="0" err="1">
                <a:solidFill>
                  <a:schemeClr val="bg2">
                    <a:lumMod val="10000"/>
                  </a:schemeClr>
                </a:solidFill>
                <a:latin typeface="Times New Roman" pitchFamily="18" charset="0"/>
                <a:cs typeface="Times New Roman" pitchFamily="18" charset="0"/>
              </a:rPr>
              <a:t>tác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của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nội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lực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trong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vận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kiến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tạo</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dãy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núi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Hoàng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Liên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Sơn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Bắc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nước</a:t>
            </a:r>
            <a:r>
              <a:rPr lang="en-US" sz="3200" b="1" dirty="0">
                <a:solidFill>
                  <a:schemeClr val="bg2">
                    <a:lumMod val="10000"/>
                  </a:schemeClr>
                </a:solidFill>
                <a:latin typeface="Times New Roman" pitchFamily="18" charset="0"/>
                <a:cs typeface="Times New Roman" pitchFamily="18" charset="0"/>
              </a:rPr>
              <a:t> ta) </a:t>
            </a:r>
            <a:r>
              <a:rPr lang="en-US" sz="3200" b="1" dirty="0" err="1">
                <a:solidFill>
                  <a:schemeClr val="bg2">
                    <a:lumMod val="10000"/>
                  </a:schemeClr>
                </a:solidFill>
                <a:latin typeface="Times New Roman" pitchFamily="18" charset="0"/>
                <a:cs typeface="Times New Roman" pitchFamily="18" charset="0"/>
              </a:rPr>
              <a:t>được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nâng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còn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thềm</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lục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địa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Nam </a:t>
            </a:r>
            <a:r>
              <a:rPr lang="en-US" sz="3200" b="1" dirty="0" err="1">
                <a:solidFill>
                  <a:schemeClr val="bg2">
                    <a:lumMod val="10000"/>
                  </a:schemeClr>
                </a:solidFill>
                <a:latin typeface="Times New Roman" pitchFamily="18" charset="0"/>
                <a:cs typeface="Times New Roman" pitchFamily="18" charset="0"/>
              </a:rPr>
              <a:t>thì</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bị</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hạ</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xuống</a:t>
            </a:r>
            <a:r>
              <a:rPr lang="en-US" sz="3200" b="1" dirty="0">
                <a:solidFill>
                  <a:schemeClr val="bg2">
                    <a:lumMod val="10000"/>
                  </a:schemeClr>
                </a:solidFill>
                <a:latin typeface="Times New Roman" pitchFamily="18" charset="0"/>
                <a:cs typeface="Times New Roman" pitchFamily="18" charset="0"/>
              </a:rPr>
              <a:t>.</a:t>
            </a:r>
          </a:p>
        </p:txBody>
      </p:sp>
      <p:pic>
        <p:nvPicPr>
          <p:cNvPr id="71682" name="Picture 2" descr="Kết quả hình ảnh cho dãy hoàng liên s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35" y="1975757"/>
            <a:ext cx="6814299" cy="4882243"/>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Kết quả hình ảnh cho đỉnh núi fansi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534" y="2008413"/>
            <a:ext cx="4535850" cy="484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5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descr="Granite">
            <a:hlinkClick r:id="" action="ppaction://noaction">
              <a:snd r:embed="rId3" name="wind.wav"/>
            </a:hlinkClick>
          </p:cNvPr>
          <p:cNvSpPr>
            <a:spLocks/>
          </p:cNvSpPr>
          <p:nvPr/>
        </p:nvSpPr>
        <p:spPr bwMode="auto">
          <a:xfrm>
            <a:off x="3484563" y="1344614"/>
            <a:ext cx="5327650" cy="5210175"/>
          </a:xfrm>
          <a:custGeom>
            <a:avLst/>
            <a:gdLst>
              <a:gd name="T0" fmla="*/ 2147483647 w 3356"/>
              <a:gd name="T1" fmla="*/ 2147483647 h 3282"/>
              <a:gd name="T2" fmla="*/ 2147483647 w 3356"/>
              <a:gd name="T3" fmla="*/ 2147483647 h 3282"/>
              <a:gd name="T4" fmla="*/ 2147483647 w 3356"/>
              <a:gd name="T5" fmla="*/ 2147483647 h 3282"/>
              <a:gd name="T6" fmla="*/ 2147483647 w 3356"/>
              <a:gd name="T7" fmla="*/ 2147483647 h 3282"/>
              <a:gd name="T8" fmla="*/ 2147483647 w 3356"/>
              <a:gd name="T9" fmla="*/ 2147483647 h 3282"/>
              <a:gd name="T10" fmla="*/ 2147483647 w 3356"/>
              <a:gd name="T11" fmla="*/ 2147483647 h 3282"/>
              <a:gd name="T12" fmla="*/ 2147483647 w 3356"/>
              <a:gd name="T13" fmla="*/ 2147483647 h 3282"/>
              <a:gd name="T14" fmla="*/ 2147483647 w 3356"/>
              <a:gd name="T15" fmla="*/ 2147483647 h 3282"/>
              <a:gd name="T16" fmla="*/ 2147483647 w 3356"/>
              <a:gd name="T17" fmla="*/ 2147483647 h 3282"/>
              <a:gd name="T18" fmla="*/ 2147483647 w 3356"/>
              <a:gd name="T19" fmla="*/ 2147483647 h 3282"/>
              <a:gd name="T20" fmla="*/ 2147483647 w 3356"/>
              <a:gd name="T21" fmla="*/ 2147483647 h 3282"/>
              <a:gd name="T22" fmla="*/ 2147483647 w 3356"/>
              <a:gd name="T23" fmla="*/ 2147483647 h 3282"/>
              <a:gd name="T24" fmla="*/ 2147483647 w 3356"/>
              <a:gd name="T25" fmla="*/ 2147483647 h 3282"/>
              <a:gd name="T26" fmla="*/ 2147483647 w 3356"/>
              <a:gd name="T27" fmla="*/ 2147483647 h 3282"/>
              <a:gd name="T28" fmla="*/ 2147483647 w 3356"/>
              <a:gd name="T29" fmla="*/ 2147483647 h 3282"/>
              <a:gd name="T30" fmla="*/ 2147483647 w 3356"/>
              <a:gd name="T31" fmla="*/ 2147483647 h 3282"/>
              <a:gd name="T32" fmla="*/ 2147483647 w 3356"/>
              <a:gd name="T33" fmla="*/ 2147483647 h 3282"/>
              <a:gd name="T34" fmla="*/ 2147483647 w 3356"/>
              <a:gd name="T35" fmla="*/ 2147483647 h 3282"/>
              <a:gd name="T36" fmla="*/ 2147483647 w 3356"/>
              <a:gd name="T37" fmla="*/ 2147483647 h 3282"/>
              <a:gd name="T38" fmla="*/ 2147483647 w 3356"/>
              <a:gd name="T39" fmla="*/ 0 h 3282"/>
              <a:gd name="T40" fmla="*/ 2147483647 w 3356"/>
              <a:gd name="T41" fmla="*/ 2147483647 h 3282"/>
              <a:gd name="T42" fmla="*/ 2147483647 w 3356"/>
              <a:gd name="T43" fmla="*/ 2147483647 h 3282"/>
              <a:gd name="T44" fmla="*/ 2147483647 w 3356"/>
              <a:gd name="T45" fmla="*/ 2147483647 h 3282"/>
              <a:gd name="T46" fmla="*/ 2147483647 w 3356"/>
              <a:gd name="T47" fmla="*/ 2147483647 h 3282"/>
              <a:gd name="T48" fmla="*/ 2147483647 w 3356"/>
              <a:gd name="T49" fmla="*/ 2147483647 h 3282"/>
              <a:gd name="T50" fmla="*/ 2147483647 w 3356"/>
              <a:gd name="T51" fmla="*/ 2147483647 h 3282"/>
              <a:gd name="T52" fmla="*/ 2147483647 w 3356"/>
              <a:gd name="T53" fmla="*/ 2147483647 h 3282"/>
              <a:gd name="T54" fmla="*/ 2147483647 w 3356"/>
              <a:gd name="T55" fmla="*/ 2147483647 h 3282"/>
              <a:gd name="T56" fmla="*/ 2147483647 w 3356"/>
              <a:gd name="T57" fmla="*/ 2147483647 h 3282"/>
              <a:gd name="T58" fmla="*/ 2147483647 w 3356"/>
              <a:gd name="T59" fmla="*/ 2147483647 h 3282"/>
              <a:gd name="T60" fmla="*/ 2147483647 w 3356"/>
              <a:gd name="T61" fmla="*/ 2147483647 h 3282"/>
              <a:gd name="T62" fmla="*/ 2147483647 w 3356"/>
              <a:gd name="T63" fmla="*/ 2147483647 h 3282"/>
              <a:gd name="T64" fmla="*/ 2147483647 w 3356"/>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6"/>
              <a:gd name="T100" fmla="*/ 0 h 3282"/>
              <a:gd name="T101" fmla="*/ 3356 w 3356"/>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6"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116" y="1767"/>
                  <a:pt x="101" y="1716"/>
                </a:cubicBezTo>
                <a:cubicBezTo>
                  <a:pt x="80" y="1642"/>
                  <a:pt x="73" y="1566"/>
                  <a:pt x="63" y="1490"/>
                </a:cubicBezTo>
                <a:cubicBezTo>
                  <a:pt x="70" y="1168"/>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3265" y="618"/>
                  <a:pt x="3319" y="777"/>
                </a:cubicBezTo>
                <a:cubicBezTo>
                  <a:pt x="3328" y="903"/>
                  <a:pt x="3343" y="1027"/>
                  <a:pt x="3356" y="1152"/>
                </a:cubicBezTo>
                <a:cubicBezTo>
                  <a:pt x="3352" y="1532"/>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5" name="Freeform 3" descr="Granite">
            <a:hlinkClick r:id="" action="ppaction://noaction">
              <a:snd r:embed="rId3" name="wind.wav"/>
            </a:hlinkClick>
          </p:cNvPr>
          <p:cNvSpPr>
            <a:spLocks/>
          </p:cNvSpPr>
          <p:nvPr/>
        </p:nvSpPr>
        <p:spPr bwMode="auto">
          <a:xfrm>
            <a:off x="35052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437" y="1762"/>
                  <a:pt x="422" y="1711"/>
                </a:cubicBezTo>
                <a:cubicBezTo>
                  <a:pt x="401" y="1637"/>
                  <a:pt x="444" y="1524"/>
                  <a:pt x="434" y="1448"/>
                </a:cubicBezTo>
                <a:cubicBezTo>
                  <a:pt x="441" y="1126"/>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947" y="738"/>
                  <a:pt x="3001" y="897"/>
                </a:cubicBezTo>
                <a:cubicBezTo>
                  <a:pt x="3010" y="1023"/>
                  <a:pt x="3113" y="1098"/>
                  <a:pt x="3126" y="1223"/>
                </a:cubicBezTo>
                <a:cubicBezTo>
                  <a:pt x="3122" y="1603"/>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6" name="Freeform 4" descr="Granite">
            <a:hlinkClick r:id="" action="ppaction://noaction">
              <a:snd r:embed="rId3" name="wind.wav"/>
            </a:hlinkClick>
          </p:cNvPr>
          <p:cNvSpPr>
            <a:spLocks/>
          </p:cNvSpPr>
          <p:nvPr/>
        </p:nvSpPr>
        <p:spPr bwMode="auto">
          <a:xfrm>
            <a:off x="3505200" y="12954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545" y="1947"/>
                  <a:pt x="493" y="1859"/>
                </a:cubicBezTo>
                <a:cubicBezTo>
                  <a:pt x="480" y="1807"/>
                  <a:pt x="583" y="1748"/>
                  <a:pt x="568" y="1697"/>
                </a:cubicBezTo>
                <a:cubicBezTo>
                  <a:pt x="547" y="1623"/>
                  <a:pt x="578" y="1522"/>
                  <a:pt x="568" y="1446"/>
                </a:cubicBezTo>
                <a:cubicBezTo>
                  <a:pt x="575" y="1124"/>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809" y="1209"/>
                  <a:pt x="2822" y="1334"/>
                </a:cubicBezTo>
                <a:cubicBezTo>
                  <a:pt x="2818" y="171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7" name="Freeform 5" descr="Granite"/>
          <p:cNvSpPr>
            <a:spLocks/>
          </p:cNvSpPr>
          <p:nvPr/>
        </p:nvSpPr>
        <p:spPr bwMode="auto">
          <a:xfrm>
            <a:off x="38100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592" y="2164"/>
                  <a:pt x="568" y="2110"/>
                </a:cubicBezTo>
                <a:cubicBezTo>
                  <a:pt x="527" y="2017"/>
                  <a:pt x="682" y="1947"/>
                  <a:pt x="630" y="1859"/>
                </a:cubicBezTo>
                <a:cubicBezTo>
                  <a:pt x="617" y="1807"/>
                  <a:pt x="583" y="1748"/>
                  <a:pt x="568" y="1697"/>
                </a:cubicBezTo>
                <a:cubicBezTo>
                  <a:pt x="547" y="1623"/>
                  <a:pt x="715" y="1485"/>
                  <a:pt x="705" y="1409"/>
                </a:cubicBezTo>
                <a:cubicBezTo>
                  <a:pt x="712" y="108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596" y="1259"/>
                  <a:pt x="2609" y="1384"/>
                </a:cubicBezTo>
                <a:cubicBezTo>
                  <a:pt x="2605" y="176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8" name="Freeform 6" descr="Granite">
            <a:hlinkClick r:id="" action="ppaction://noaction">
              <a:snd r:embed="rId3" name="wind.wav"/>
            </a:hlinkClick>
          </p:cNvPr>
          <p:cNvSpPr>
            <a:spLocks/>
          </p:cNvSpPr>
          <p:nvPr/>
        </p:nvSpPr>
        <p:spPr bwMode="auto">
          <a:xfrm>
            <a:off x="3962400" y="14478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676" y="2429"/>
                  <a:pt x="651" y="2385"/>
                </a:cubicBezTo>
                <a:cubicBezTo>
                  <a:pt x="636" y="2359"/>
                  <a:pt x="776" y="2273"/>
                  <a:pt x="776" y="2273"/>
                </a:cubicBezTo>
                <a:cubicBezTo>
                  <a:pt x="757" y="2216"/>
                  <a:pt x="1038" y="2151"/>
                  <a:pt x="1014" y="2097"/>
                </a:cubicBezTo>
                <a:cubicBezTo>
                  <a:pt x="973" y="2004"/>
                  <a:pt x="1267" y="1935"/>
                  <a:pt x="1215" y="1847"/>
                </a:cubicBezTo>
                <a:cubicBezTo>
                  <a:pt x="1202" y="1795"/>
                  <a:pt x="1079" y="1748"/>
                  <a:pt x="1064" y="1697"/>
                </a:cubicBezTo>
                <a:cubicBezTo>
                  <a:pt x="1043" y="1623"/>
                  <a:pt x="987" y="1435"/>
                  <a:pt x="977" y="1359"/>
                </a:cubicBezTo>
                <a:cubicBezTo>
                  <a:pt x="984" y="103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237" y="999"/>
                  <a:pt x="2291" y="1158"/>
                </a:cubicBezTo>
                <a:cubicBezTo>
                  <a:pt x="2300" y="1284"/>
                  <a:pt x="2153" y="1346"/>
                  <a:pt x="2166" y="1471"/>
                </a:cubicBezTo>
                <a:cubicBezTo>
                  <a:pt x="2162" y="1851"/>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9" name="Freeform 7" descr="Granite">
            <a:hlinkClick r:id="" action="ppaction://noaction">
              <a:snd r:embed="rId3" name="wind.wav"/>
            </a:hlinkClick>
          </p:cNvPr>
          <p:cNvSpPr>
            <a:spLocks/>
          </p:cNvSpPr>
          <p:nvPr/>
        </p:nvSpPr>
        <p:spPr bwMode="auto">
          <a:xfrm>
            <a:off x="3962401" y="1447801"/>
            <a:ext cx="5280025" cy="5210175"/>
          </a:xfrm>
          <a:custGeom>
            <a:avLst/>
            <a:gdLst>
              <a:gd name="T0" fmla="*/ 2147483647 w 3326"/>
              <a:gd name="T1" fmla="*/ 2147483647 h 3282"/>
              <a:gd name="T2" fmla="*/ 2147483647 w 3326"/>
              <a:gd name="T3" fmla="*/ 2147483647 h 3282"/>
              <a:gd name="T4" fmla="*/ 2147483647 w 3326"/>
              <a:gd name="T5" fmla="*/ 2147483647 h 3282"/>
              <a:gd name="T6" fmla="*/ 2147483647 w 3326"/>
              <a:gd name="T7" fmla="*/ 2147483647 h 3282"/>
              <a:gd name="T8" fmla="*/ 2147483647 w 3326"/>
              <a:gd name="T9" fmla="*/ 2147483647 h 3282"/>
              <a:gd name="T10" fmla="*/ 2147483647 w 3326"/>
              <a:gd name="T11" fmla="*/ 2147483647 h 3282"/>
              <a:gd name="T12" fmla="*/ 2147483647 w 3326"/>
              <a:gd name="T13" fmla="*/ 2147483647 h 3282"/>
              <a:gd name="T14" fmla="*/ 2147483647 w 3326"/>
              <a:gd name="T15" fmla="*/ 2147483647 h 3282"/>
              <a:gd name="T16" fmla="*/ 2147483647 w 3326"/>
              <a:gd name="T17" fmla="*/ 2147483647 h 3282"/>
              <a:gd name="T18" fmla="*/ 2147483647 w 3326"/>
              <a:gd name="T19" fmla="*/ 2147483647 h 3282"/>
              <a:gd name="T20" fmla="*/ 2147483647 w 3326"/>
              <a:gd name="T21" fmla="*/ 2147483647 h 3282"/>
              <a:gd name="T22" fmla="*/ 2147483647 w 3326"/>
              <a:gd name="T23" fmla="*/ 2147483647 h 3282"/>
              <a:gd name="T24" fmla="*/ 2147483647 w 3326"/>
              <a:gd name="T25" fmla="*/ 2147483647 h 3282"/>
              <a:gd name="T26" fmla="*/ 2147483647 w 3326"/>
              <a:gd name="T27" fmla="*/ 2147483647 h 3282"/>
              <a:gd name="T28" fmla="*/ 2147483647 w 3326"/>
              <a:gd name="T29" fmla="*/ 2147483647 h 3282"/>
              <a:gd name="T30" fmla="*/ 2147483647 w 3326"/>
              <a:gd name="T31" fmla="*/ 2147483647 h 3282"/>
              <a:gd name="T32" fmla="*/ 2147483647 w 3326"/>
              <a:gd name="T33" fmla="*/ 2147483647 h 3282"/>
              <a:gd name="T34" fmla="*/ 2147483647 w 3326"/>
              <a:gd name="T35" fmla="*/ 2147483647 h 3282"/>
              <a:gd name="T36" fmla="*/ 2147483647 w 3326"/>
              <a:gd name="T37" fmla="*/ 2147483647 h 3282"/>
              <a:gd name="T38" fmla="*/ 2147483647 w 3326"/>
              <a:gd name="T39" fmla="*/ 2147483647 h 3282"/>
              <a:gd name="T40" fmla="*/ 2147483647 w 3326"/>
              <a:gd name="T41" fmla="*/ 0 h 3282"/>
              <a:gd name="T42" fmla="*/ 2147483647 w 3326"/>
              <a:gd name="T43" fmla="*/ 2147483647 h 3282"/>
              <a:gd name="T44" fmla="*/ 2147483647 w 3326"/>
              <a:gd name="T45" fmla="*/ 2147483647 h 3282"/>
              <a:gd name="T46" fmla="*/ 2147483647 w 3326"/>
              <a:gd name="T47" fmla="*/ 2147483647 h 3282"/>
              <a:gd name="T48" fmla="*/ 2147483647 w 3326"/>
              <a:gd name="T49" fmla="*/ 2147483647 h 3282"/>
              <a:gd name="T50" fmla="*/ 2147483647 w 3326"/>
              <a:gd name="T51" fmla="*/ 2147483647 h 3282"/>
              <a:gd name="T52" fmla="*/ 2147483647 w 3326"/>
              <a:gd name="T53" fmla="*/ 2147483647 h 3282"/>
              <a:gd name="T54" fmla="*/ 2147483647 w 3326"/>
              <a:gd name="T55" fmla="*/ 2147483647 h 3282"/>
              <a:gd name="T56" fmla="*/ 2147483647 w 3326"/>
              <a:gd name="T57" fmla="*/ 2147483647 h 3282"/>
              <a:gd name="T58" fmla="*/ 2147483647 w 3326"/>
              <a:gd name="T59" fmla="*/ 2147483647 h 3282"/>
              <a:gd name="T60" fmla="*/ 2147483647 w 3326"/>
              <a:gd name="T61" fmla="*/ 2147483647 h 3282"/>
              <a:gd name="T62" fmla="*/ 2147483647 w 3326"/>
              <a:gd name="T63" fmla="*/ 2147483647 h 3282"/>
              <a:gd name="T64" fmla="*/ 2147483647 w 3326"/>
              <a:gd name="T65" fmla="*/ 2147483647 h 3282"/>
              <a:gd name="T66" fmla="*/ 2147483647 w 3326"/>
              <a:gd name="T67" fmla="*/ 2147483647 h 3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26"/>
              <a:gd name="T103" fmla="*/ 0 h 3282"/>
              <a:gd name="T104" fmla="*/ 3326 w 3326"/>
              <a:gd name="T105" fmla="*/ 3282 h 3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26" h="3282">
                <a:moveTo>
                  <a:pt x="702" y="2993"/>
                </a:moveTo>
                <a:cubicBezTo>
                  <a:pt x="667" y="2892"/>
                  <a:pt x="926" y="2800"/>
                  <a:pt x="847" y="2723"/>
                </a:cubicBezTo>
                <a:cubicBezTo>
                  <a:pt x="833" y="2676"/>
                  <a:pt x="841" y="2725"/>
                  <a:pt x="822" y="2723"/>
                </a:cubicBezTo>
                <a:cubicBezTo>
                  <a:pt x="803" y="2721"/>
                  <a:pt x="743" y="2715"/>
                  <a:pt x="735" y="2711"/>
                </a:cubicBezTo>
                <a:cubicBezTo>
                  <a:pt x="728" y="2698"/>
                  <a:pt x="779" y="2711"/>
                  <a:pt x="772" y="2698"/>
                </a:cubicBezTo>
                <a:cubicBezTo>
                  <a:pt x="766" y="2686"/>
                  <a:pt x="729" y="2748"/>
                  <a:pt x="722" y="2736"/>
                </a:cubicBezTo>
                <a:cubicBezTo>
                  <a:pt x="707" y="2710"/>
                  <a:pt x="860" y="2648"/>
                  <a:pt x="860" y="2648"/>
                </a:cubicBezTo>
                <a:cubicBezTo>
                  <a:pt x="850" y="2598"/>
                  <a:pt x="998" y="2542"/>
                  <a:pt x="973" y="2498"/>
                </a:cubicBezTo>
                <a:cubicBezTo>
                  <a:pt x="958" y="2472"/>
                  <a:pt x="1060" y="2360"/>
                  <a:pt x="1060" y="2360"/>
                </a:cubicBezTo>
                <a:cubicBezTo>
                  <a:pt x="1041" y="2303"/>
                  <a:pt x="1322" y="2151"/>
                  <a:pt x="1298" y="2097"/>
                </a:cubicBezTo>
                <a:cubicBezTo>
                  <a:pt x="1257" y="2004"/>
                  <a:pt x="1425" y="1973"/>
                  <a:pt x="1373" y="1885"/>
                </a:cubicBezTo>
                <a:cubicBezTo>
                  <a:pt x="1360" y="1833"/>
                  <a:pt x="1326" y="1685"/>
                  <a:pt x="1311" y="1634"/>
                </a:cubicBezTo>
                <a:cubicBezTo>
                  <a:pt x="1290" y="1560"/>
                  <a:pt x="1145" y="1209"/>
                  <a:pt x="1135" y="1133"/>
                </a:cubicBezTo>
                <a:cubicBezTo>
                  <a:pt x="1142" y="811"/>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1920" y="1012"/>
                  <a:pt x="1974" y="1171"/>
                </a:cubicBezTo>
                <a:cubicBezTo>
                  <a:pt x="1983" y="1297"/>
                  <a:pt x="1924" y="1434"/>
                  <a:pt x="1937" y="1559"/>
                </a:cubicBezTo>
                <a:cubicBezTo>
                  <a:pt x="1933" y="1939"/>
                  <a:pt x="2997" y="1905"/>
                  <a:pt x="2989" y="2285"/>
                </a:cubicBezTo>
                <a:cubicBezTo>
                  <a:pt x="2987" y="2383"/>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grpSp>
        <p:nvGrpSpPr>
          <p:cNvPr id="2" name="Group 8"/>
          <p:cNvGrpSpPr>
            <a:grpSpLocks/>
          </p:cNvGrpSpPr>
          <p:nvPr/>
        </p:nvGrpSpPr>
        <p:grpSpPr bwMode="auto">
          <a:xfrm>
            <a:off x="7162800" y="1828800"/>
            <a:ext cx="2819400" cy="2705100"/>
            <a:chOff x="3456" y="1056"/>
            <a:chExt cx="1776" cy="1704"/>
          </a:xfrm>
        </p:grpSpPr>
        <p:sp>
          <p:nvSpPr>
            <p:cNvPr id="6164" name="Freeform 9"/>
            <p:cNvSpPr>
              <a:spLocks/>
            </p:cNvSpPr>
            <p:nvPr/>
          </p:nvSpPr>
          <p:spPr bwMode="auto">
            <a:xfrm rot="-574706">
              <a:off x="3600" y="1056"/>
              <a:ext cx="1344" cy="648"/>
            </a:xfrm>
            <a:custGeom>
              <a:avLst/>
              <a:gdLst>
                <a:gd name="T0" fmla="*/ 3591 w 1296"/>
                <a:gd name="T1" fmla="*/ 0 h 504"/>
                <a:gd name="T2" fmla="*/ 3317 w 1296"/>
                <a:gd name="T3" fmla="*/ 436724 h 504"/>
                <a:gd name="T4" fmla="*/ 2256 w 1296"/>
                <a:gd name="T5" fmla="*/ 545910 h 504"/>
                <a:gd name="T6" fmla="*/ 0 w 1296"/>
                <a:gd name="T7" fmla="*/ 273011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5" name="Freeform 10">
              <a:hlinkClick r:id="" action="ppaction://noaction">
                <a:snd r:embed="rId3" name="wind.wav"/>
              </a:hlinkClick>
            </p:cNvPr>
            <p:cNvSpPr>
              <a:spLocks/>
            </p:cNvSpPr>
            <p:nvPr/>
          </p:nvSpPr>
          <p:spPr bwMode="auto">
            <a:xfrm rot="20238602" flipV="1">
              <a:off x="3888" y="2256"/>
              <a:ext cx="1296" cy="504"/>
            </a:xfrm>
            <a:custGeom>
              <a:avLst/>
              <a:gdLst>
                <a:gd name="T0" fmla="*/ 1296 w 1296"/>
                <a:gd name="T1" fmla="*/ 0 h 504"/>
                <a:gd name="T2" fmla="*/ 1200 w 1296"/>
                <a:gd name="T3" fmla="*/ 384 h 504"/>
                <a:gd name="T4" fmla="*/ 816 w 1296"/>
                <a:gd name="T5" fmla="*/ 480 h 504"/>
                <a:gd name="T6" fmla="*/ 0 w 1296"/>
                <a:gd name="T7" fmla="*/ 240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6" name="Freeform 11"/>
            <p:cNvSpPr>
              <a:spLocks/>
            </p:cNvSpPr>
            <p:nvPr/>
          </p:nvSpPr>
          <p:spPr bwMode="auto">
            <a:xfrm>
              <a:off x="3456" y="1536"/>
              <a:ext cx="1776" cy="672"/>
            </a:xfrm>
            <a:custGeom>
              <a:avLst/>
              <a:gdLst>
                <a:gd name="T0" fmla="*/ 511081 w 1440"/>
                <a:gd name="T1" fmla="*/ 0 h 432"/>
                <a:gd name="T2" fmla="*/ 238455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12"/>
          <p:cNvGrpSpPr>
            <a:grpSpLocks/>
          </p:cNvGrpSpPr>
          <p:nvPr/>
        </p:nvGrpSpPr>
        <p:grpSpPr bwMode="auto">
          <a:xfrm>
            <a:off x="2209800" y="2284414"/>
            <a:ext cx="3429000" cy="3748087"/>
            <a:chOff x="336" y="1343"/>
            <a:chExt cx="2160" cy="2361"/>
          </a:xfrm>
        </p:grpSpPr>
        <p:sp>
          <p:nvSpPr>
            <p:cNvPr id="6161" name="Freeform 13"/>
            <p:cNvSpPr>
              <a:spLocks/>
            </p:cNvSpPr>
            <p:nvPr/>
          </p:nvSpPr>
          <p:spPr bwMode="auto">
            <a:xfrm rot="574706" flipH="1">
              <a:off x="792" y="1343"/>
              <a:ext cx="1619" cy="888"/>
            </a:xfrm>
            <a:custGeom>
              <a:avLst/>
              <a:gdLst>
                <a:gd name="T0" fmla="*/ 658716 w 1296"/>
                <a:gd name="T1" fmla="*/ 0 h 504"/>
                <a:gd name="T2" fmla="*/ 609770 w 1296"/>
                <a:gd name="T3" fmla="*/ 2147483647 h 504"/>
                <a:gd name="T4" fmla="*/ 414324 w 1296"/>
                <a:gd name="T5" fmla="*/ 2147483647 h 504"/>
                <a:gd name="T6" fmla="*/ 0 w 1296"/>
                <a:gd name="T7" fmla="*/ 185231645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2" name="Freeform 14"/>
            <p:cNvSpPr>
              <a:spLocks/>
            </p:cNvSpPr>
            <p:nvPr/>
          </p:nvSpPr>
          <p:spPr bwMode="auto">
            <a:xfrm rot="1361398" flipH="1" flipV="1">
              <a:off x="836" y="2792"/>
              <a:ext cx="1413" cy="912"/>
            </a:xfrm>
            <a:custGeom>
              <a:avLst/>
              <a:gdLst>
                <a:gd name="T0" fmla="*/ 14586 w 1296"/>
                <a:gd name="T1" fmla="*/ 0 h 504"/>
                <a:gd name="T2" fmla="*/ 13489 w 1296"/>
                <a:gd name="T3" fmla="*/ 2147483647 h 504"/>
                <a:gd name="T4" fmla="*/ 9191 w 1296"/>
                <a:gd name="T5" fmla="*/ 2147483647 h 504"/>
                <a:gd name="T6" fmla="*/ 0 w 1296"/>
                <a:gd name="T7" fmla="*/ 214748364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3" name="Freeform 15"/>
            <p:cNvSpPr>
              <a:spLocks/>
            </p:cNvSpPr>
            <p:nvPr/>
          </p:nvSpPr>
          <p:spPr bwMode="auto">
            <a:xfrm flipH="1">
              <a:off x="336" y="2016"/>
              <a:ext cx="2160" cy="672"/>
            </a:xfrm>
            <a:custGeom>
              <a:avLst/>
              <a:gdLst>
                <a:gd name="T0" fmla="*/ 122726676 w 1440"/>
                <a:gd name="T1" fmla="*/ 0 h 432"/>
                <a:gd name="T2" fmla="*/ 57273290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8" name="Track48.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524000" y="647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7"/>
          <p:cNvSpPr txBox="1">
            <a:spLocks noChangeArrowheads="1"/>
          </p:cNvSpPr>
          <p:nvPr/>
        </p:nvSpPr>
        <p:spPr bwMode="auto">
          <a:xfrm>
            <a:off x="4131696" y="561643"/>
            <a:ext cx="3973286" cy="52387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sz="2800" b="1" dirty="0">
                <a:latin typeface="Times New Roman" panose="02020603050405020304" pitchFamily="18" charset="0"/>
                <a:cs typeface="Times New Roman" panose="02020603050405020304" pitchFamily="18" charset="0"/>
              </a:rPr>
              <a:t>Mô hình gió thổi mòn</a:t>
            </a:r>
            <a:endParaRPr lang="en-US" sz="2800" b="1" dirty="0">
              <a:latin typeface="Times New Roman" panose="02020603050405020304" pitchFamily="18" charset="0"/>
              <a:cs typeface="Times New Roman" panose="02020603050405020304" pitchFamily="18" charset="0"/>
            </a:endParaRPr>
          </a:p>
        </p:txBody>
      </p:sp>
      <p:pic>
        <p:nvPicPr>
          <p:cNvPr id="81938" name="Picture 2" descr="E:\THAO\DIA 6\NAM_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447800"/>
            <a:ext cx="480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6999" y="1447800"/>
            <a:ext cx="514894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hongnha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261" y="968948"/>
            <a:ext cx="5392742" cy="588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thach_nhu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5015" y="968948"/>
            <a:ext cx="5375426" cy="588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2" name="TextBox 3"/>
          <p:cNvSpPr txBox="1">
            <a:spLocks noChangeArrowheads="1"/>
          </p:cNvSpPr>
          <p:nvPr/>
        </p:nvSpPr>
        <p:spPr bwMode="auto">
          <a:xfrm>
            <a:off x="2350785" y="6395050"/>
            <a:ext cx="7267577" cy="46166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dirty="0" err="1">
                <a:latin typeface="Times New Roman" panose="02020603050405020304" pitchFamily="18" charset="0"/>
                <a:cs typeface="Times New Roman" panose="02020603050405020304" pitchFamily="18" charset="0"/>
              </a:rPr>
              <a:t>Qúa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mưa</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núi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vôi</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01298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563"/>
                                        </p:tgtEl>
                                        <p:attrNameLst>
                                          <p:attrName>style.visibility</p:attrName>
                                        </p:attrNameLst>
                                      </p:cBhvr>
                                      <p:to>
                                        <p:strVal val="visible"/>
                                      </p:to>
                                    </p:set>
                                    <p:animEffect transition="in" filter="blinds(horizontal)">
                                      <p:cBhvr>
                                        <p:cTn id="7" dur="500"/>
                                        <p:tgtEl>
                                          <p:spTgt spid="235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nodeType="afterGroup">
                            <p:stCondLst>
                              <p:cond delay="2000"/>
                            </p:stCondLst>
                            <p:childTnLst>
                              <p:par>
                                <p:cTn id="12" presetID="1" presetClass="mediacall" presetSubtype="0" fill="hold" nodeType="afterEffect">
                                  <p:stCondLst>
                                    <p:cond delay="0"/>
                                  </p:stCondLst>
                                  <p:childTnLst>
                                    <p:cmd type="call" cmd="playFrom(0.0)">
                                      <p:cBhvr>
                                        <p:cTn id="13" dur="1" fill="hold"/>
                                        <p:tgtEl>
                                          <p:spTgt spid="18"/>
                                        </p:tgtEl>
                                      </p:cBhvr>
                                    </p:cmd>
                                  </p:childTnLst>
                                </p:cTn>
                              </p:par>
                              <p:par>
                                <p:cTn id="14" presetID="22" presetClass="entr" presetSubtype="2" repeatCount="indefinite"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2000"/>
                                        <p:tgtEl>
                                          <p:spTgt spid="2"/>
                                        </p:tgtEl>
                                      </p:cBhvr>
                                    </p:animEffect>
                                  </p:childTnLst>
                                </p:cTn>
                              </p:par>
                              <p:par>
                                <p:cTn id="17" presetID="22" presetClass="entr" presetSubtype="8" repeatCount="indefinite"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2000"/>
                                        <p:tgtEl>
                                          <p:spTgt spid="3"/>
                                        </p:tgtEl>
                                      </p:cBhvr>
                                    </p:animEffect>
                                  </p:childTnLst>
                                </p:cTn>
                              </p:par>
                            </p:childTnLst>
                          </p:cTn>
                        </p:par>
                        <p:par>
                          <p:cTn id="20" fill="hold" nodeType="afterGroup">
                            <p:stCondLst>
                              <p:cond delay="4000"/>
                            </p:stCondLst>
                            <p:childTnLst>
                              <p:par>
                                <p:cTn id="21" presetID="55" presetClass="exit" presetSubtype="0" fill="hold" grpId="1" nodeType="afterEffect">
                                  <p:stCondLst>
                                    <p:cond delay="1000"/>
                                  </p:stCondLst>
                                  <p:childTnLst>
                                    <p:anim calcmode="lin" valueType="num">
                                      <p:cBhvr>
                                        <p:cTn id="22" dur="1000"/>
                                        <p:tgtEl>
                                          <p:spTgt spid="4"/>
                                        </p:tgtEl>
                                        <p:attrNameLst>
                                          <p:attrName>ppt_w</p:attrName>
                                        </p:attrNameLst>
                                      </p:cBhvr>
                                      <p:tavLst>
                                        <p:tav tm="0">
                                          <p:val>
                                            <p:strVal val="ppt_w"/>
                                          </p:val>
                                        </p:tav>
                                        <p:tav tm="100000">
                                          <p:val>
                                            <p:strVal val="ppt_w*0.70"/>
                                          </p:val>
                                        </p:tav>
                                      </p:tavLst>
                                    </p:anim>
                                    <p:anim calcmode="lin" valueType="num">
                                      <p:cBhvr>
                                        <p:cTn id="23" dur="1000"/>
                                        <p:tgtEl>
                                          <p:spTgt spid="4"/>
                                        </p:tgtEl>
                                        <p:attrNameLst>
                                          <p:attrName>ppt_h</p:attrName>
                                        </p:attrNameLst>
                                      </p:cBhvr>
                                      <p:tavLst>
                                        <p:tav tm="0">
                                          <p:val>
                                            <p:strVal val="ppt_h"/>
                                          </p:val>
                                        </p:tav>
                                        <p:tav tm="100000">
                                          <p:val>
                                            <p:strVal val="ppt_h"/>
                                          </p:val>
                                        </p:tav>
                                      </p:tavLst>
                                    </p:anim>
                                    <p:animEffect transition="out" filter="fad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par>
                          <p:cTn id="29" fill="hold" nodeType="afterGroup">
                            <p:stCondLst>
                              <p:cond delay="6000"/>
                            </p:stCondLst>
                            <p:childTnLst>
                              <p:par>
                                <p:cTn id="30" presetID="55" presetClass="exit" presetSubtype="0" fill="hold" grpId="1" nodeType="afterEffect">
                                  <p:stCondLst>
                                    <p:cond delay="1000"/>
                                  </p:stCondLst>
                                  <p:childTnLst>
                                    <p:anim calcmode="lin" valueType="num">
                                      <p:cBhvr>
                                        <p:cTn id="31" dur="1000"/>
                                        <p:tgtEl>
                                          <p:spTgt spid="5"/>
                                        </p:tgtEl>
                                        <p:attrNameLst>
                                          <p:attrName>ppt_w</p:attrName>
                                        </p:attrNameLst>
                                      </p:cBhvr>
                                      <p:tavLst>
                                        <p:tav tm="0">
                                          <p:val>
                                            <p:strVal val="ppt_w"/>
                                          </p:val>
                                        </p:tav>
                                        <p:tav tm="100000">
                                          <p:val>
                                            <p:strVal val="ppt_w*0.70"/>
                                          </p:val>
                                        </p:tav>
                                      </p:tavLst>
                                    </p:anim>
                                    <p:anim calcmode="lin" valueType="num">
                                      <p:cBhvr>
                                        <p:cTn id="32" dur="1000"/>
                                        <p:tgtEl>
                                          <p:spTgt spid="5"/>
                                        </p:tgtEl>
                                        <p:attrNameLst>
                                          <p:attrName>ppt_h</p:attrName>
                                        </p:attrNameLst>
                                      </p:cBhvr>
                                      <p:tavLst>
                                        <p:tav tm="0">
                                          <p:val>
                                            <p:strVal val="ppt_h"/>
                                          </p:val>
                                        </p:tav>
                                        <p:tav tm="100000">
                                          <p:val>
                                            <p:strVal val="ppt_h"/>
                                          </p:val>
                                        </p:tav>
                                      </p:tavLst>
                                    </p:anim>
                                    <p:animEffect transition="out" filter="fade">
                                      <p:cBhvr>
                                        <p:cTn id="33" dur="1000"/>
                                        <p:tgtEl>
                                          <p:spTgt spid="5"/>
                                        </p:tgtEl>
                                      </p:cBhvr>
                                    </p:animEffect>
                                    <p:set>
                                      <p:cBhvr>
                                        <p:cTn id="34" dur="1" fill="hold">
                                          <p:stCondLst>
                                            <p:cond delay="999"/>
                                          </p:stCondLst>
                                        </p:cTn>
                                        <p:tgtEl>
                                          <p:spTgt spid="5"/>
                                        </p:tgtEl>
                                        <p:attrNameLst>
                                          <p:attrName>style.visibility</p:attrName>
                                        </p:attrNameLst>
                                      </p:cBhvr>
                                      <p:to>
                                        <p:strVal val="hidden"/>
                                      </p:to>
                                    </p:set>
                                  </p:childTnLst>
                                </p:cTn>
                              </p:par>
                              <p:par>
                                <p:cTn id="35" presetID="10" presetClass="entr" presetSubtype="0" fill="hold" grpId="0" nodeType="withEffect">
                                  <p:stCondLst>
                                    <p:cond delay="10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par>
                          <p:cTn id="38" fill="hold" nodeType="afterGroup">
                            <p:stCondLst>
                              <p:cond delay="9000"/>
                            </p:stCondLst>
                            <p:childTnLst>
                              <p:par>
                                <p:cTn id="39" presetID="55" presetClass="exit" presetSubtype="0" fill="hold" grpId="1" nodeType="afterEffect">
                                  <p:stCondLst>
                                    <p:cond delay="1000"/>
                                  </p:stCondLst>
                                  <p:childTnLst>
                                    <p:anim calcmode="lin" valueType="num">
                                      <p:cBhvr>
                                        <p:cTn id="40" dur="2000"/>
                                        <p:tgtEl>
                                          <p:spTgt spid="6"/>
                                        </p:tgtEl>
                                        <p:attrNameLst>
                                          <p:attrName>ppt_w</p:attrName>
                                        </p:attrNameLst>
                                      </p:cBhvr>
                                      <p:tavLst>
                                        <p:tav tm="0">
                                          <p:val>
                                            <p:strVal val="ppt_w"/>
                                          </p:val>
                                        </p:tav>
                                        <p:tav tm="100000">
                                          <p:val>
                                            <p:strVal val="ppt_w*0.70"/>
                                          </p:val>
                                        </p:tav>
                                      </p:tavLst>
                                    </p:anim>
                                    <p:anim calcmode="lin" valueType="num">
                                      <p:cBhvr>
                                        <p:cTn id="41" dur="2000"/>
                                        <p:tgtEl>
                                          <p:spTgt spid="6"/>
                                        </p:tgtEl>
                                        <p:attrNameLst>
                                          <p:attrName>ppt_h</p:attrName>
                                        </p:attrNameLst>
                                      </p:cBhvr>
                                      <p:tavLst>
                                        <p:tav tm="0">
                                          <p:val>
                                            <p:strVal val="ppt_h"/>
                                          </p:val>
                                        </p:tav>
                                        <p:tav tm="100000">
                                          <p:val>
                                            <p:strVal val="ppt_h"/>
                                          </p:val>
                                        </p:tav>
                                      </p:tavLst>
                                    </p:anim>
                                    <p:animEffect transition="out" filter="fade">
                                      <p:cBhvr>
                                        <p:cTn id="42" dur="2000"/>
                                        <p:tgtEl>
                                          <p:spTgt spid="6"/>
                                        </p:tgtEl>
                                      </p:cBhvr>
                                    </p:animEffect>
                                    <p:set>
                                      <p:cBhvr>
                                        <p:cTn id="43" dur="1" fill="hold">
                                          <p:stCondLst>
                                            <p:cond delay="1999"/>
                                          </p:stCondLst>
                                        </p:cTn>
                                        <p:tgtEl>
                                          <p:spTgt spid="6"/>
                                        </p:tgtEl>
                                        <p:attrNameLst>
                                          <p:attrName>style.visibility</p:attrName>
                                        </p:attrNameLst>
                                      </p:cBhvr>
                                      <p:to>
                                        <p:strVal val="hidden"/>
                                      </p:to>
                                    </p:set>
                                  </p:childTnLst>
                                </p:cTn>
                              </p:par>
                              <p:par>
                                <p:cTn id="44" presetID="10" presetClass="entr" presetSubtype="0" fill="hold" grpId="0" nodeType="withEffect">
                                  <p:stCondLst>
                                    <p:cond delay="10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childTnLst>
                          </p:cTn>
                        </p:par>
                        <p:par>
                          <p:cTn id="47" fill="hold" nodeType="afterGroup">
                            <p:stCondLst>
                              <p:cond delay="12000"/>
                            </p:stCondLst>
                            <p:childTnLst>
                              <p:par>
                                <p:cTn id="48" presetID="55" presetClass="exit" presetSubtype="0" fill="hold" grpId="1" nodeType="afterEffect">
                                  <p:stCondLst>
                                    <p:cond delay="1000"/>
                                  </p:stCondLst>
                                  <p:childTnLst>
                                    <p:anim calcmode="lin" valueType="num">
                                      <p:cBhvr>
                                        <p:cTn id="49" dur="2000"/>
                                        <p:tgtEl>
                                          <p:spTgt spid="7"/>
                                        </p:tgtEl>
                                        <p:attrNameLst>
                                          <p:attrName>ppt_w</p:attrName>
                                        </p:attrNameLst>
                                      </p:cBhvr>
                                      <p:tavLst>
                                        <p:tav tm="0">
                                          <p:val>
                                            <p:strVal val="ppt_w"/>
                                          </p:val>
                                        </p:tav>
                                        <p:tav tm="100000">
                                          <p:val>
                                            <p:strVal val="ppt_w*0.70"/>
                                          </p:val>
                                        </p:tav>
                                      </p:tavLst>
                                    </p:anim>
                                    <p:anim calcmode="lin" valueType="num">
                                      <p:cBhvr>
                                        <p:cTn id="50" dur="2000"/>
                                        <p:tgtEl>
                                          <p:spTgt spid="7"/>
                                        </p:tgtEl>
                                        <p:attrNameLst>
                                          <p:attrName>ppt_h</p:attrName>
                                        </p:attrNameLst>
                                      </p:cBhvr>
                                      <p:tavLst>
                                        <p:tav tm="0">
                                          <p:val>
                                            <p:strVal val="ppt_h"/>
                                          </p:val>
                                        </p:tav>
                                        <p:tav tm="100000">
                                          <p:val>
                                            <p:strVal val="ppt_h"/>
                                          </p:val>
                                        </p:tav>
                                      </p:tavLst>
                                    </p:anim>
                                    <p:animEffect transition="out" filter="fade">
                                      <p:cBhvr>
                                        <p:cTn id="51" dur="2000"/>
                                        <p:tgtEl>
                                          <p:spTgt spid="7"/>
                                        </p:tgtEl>
                                      </p:cBhvr>
                                    </p:animEffect>
                                    <p:set>
                                      <p:cBhvr>
                                        <p:cTn id="52" dur="1" fill="hold">
                                          <p:stCondLst>
                                            <p:cond delay="1999"/>
                                          </p:stCondLst>
                                        </p:cTn>
                                        <p:tgtEl>
                                          <p:spTgt spid="7"/>
                                        </p:tgtEl>
                                        <p:attrNameLst>
                                          <p:attrName>style.visibility</p:attrName>
                                        </p:attrNameLst>
                                      </p:cBhvr>
                                      <p:to>
                                        <p:strVal val="hidden"/>
                                      </p:to>
                                    </p:set>
                                  </p:childTnLst>
                                </p:cTn>
                              </p:par>
                              <p:par>
                                <p:cTn id="53" presetID="10" presetClass="entr" presetSubtype="0" fill="hold" grpId="0" nodeType="withEffect">
                                  <p:stCondLst>
                                    <p:cond delay="10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par>
                          <p:cTn id="56" fill="hold" nodeType="afterGroup">
                            <p:stCondLst>
                              <p:cond delay="15000"/>
                            </p:stCondLst>
                            <p:childTnLst>
                              <p:par>
                                <p:cTn id="57" presetID="55" presetClass="exit" presetSubtype="0" fill="hold" grpId="1" nodeType="afterEffect">
                                  <p:stCondLst>
                                    <p:cond delay="1500"/>
                                  </p:stCondLst>
                                  <p:childTnLst>
                                    <p:anim calcmode="lin" valueType="num">
                                      <p:cBhvr>
                                        <p:cTn id="58" dur="2000"/>
                                        <p:tgtEl>
                                          <p:spTgt spid="8"/>
                                        </p:tgtEl>
                                        <p:attrNameLst>
                                          <p:attrName>ppt_w</p:attrName>
                                        </p:attrNameLst>
                                      </p:cBhvr>
                                      <p:tavLst>
                                        <p:tav tm="0">
                                          <p:val>
                                            <p:strVal val="ppt_w"/>
                                          </p:val>
                                        </p:tav>
                                        <p:tav tm="100000">
                                          <p:val>
                                            <p:strVal val="ppt_w*0.70"/>
                                          </p:val>
                                        </p:tav>
                                      </p:tavLst>
                                    </p:anim>
                                    <p:anim calcmode="lin" valueType="num">
                                      <p:cBhvr>
                                        <p:cTn id="59" dur="2000"/>
                                        <p:tgtEl>
                                          <p:spTgt spid="8"/>
                                        </p:tgtEl>
                                        <p:attrNameLst>
                                          <p:attrName>ppt_h</p:attrName>
                                        </p:attrNameLst>
                                      </p:cBhvr>
                                      <p:tavLst>
                                        <p:tav tm="0">
                                          <p:val>
                                            <p:strVal val="ppt_h"/>
                                          </p:val>
                                        </p:tav>
                                        <p:tav tm="100000">
                                          <p:val>
                                            <p:strVal val="ppt_h"/>
                                          </p:val>
                                        </p:tav>
                                      </p:tavLst>
                                    </p:anim>
                                    <p:animEffect transition="out" filter="fade">
                                      <p:cBhvr>
                                        <p:cTn id="60" dur="2000"/>
                                        <p:tgtEl>
                                          <p:spTgt spid="8"/>
                                        </p:tgtEl>
                                      </p:cBhvr>
                                    </p:animEffect>
                                    <p:set>
                                      <p:cBhvr>
                                        <p:cTn id="61" dur="1" fill="hold">
                                          <p:stCondLst>
                                            <p:cond delay="1999"/>
                                          </p:stCondLst>
                                        </p:cTn>
                                        <p:tgtEl>
                                          <p:spTgt spid="8"/>
                                        </p:tgtEl>
                                        <p:attrNameLst>
                                          <p:attrName>style.visibility</p:attrName>
                                        </p:attrNameLst>
                                      </p:cBhvr>
                                      <p:to>
                                        <p:strVal val="hidden"/>
                                      </p:to>
                                    </p:set>
                                  </p:childTnLst>
                                </p:cTn>
                              </p:par>
                              <p:par>
                                <p:cTn id="62" presetID="10" presetClass="entr" presetSubtype="0" fill="hold" grpId="0" nodeType="withEffect">
                                  <p:stCondLst>
                                    <p:cond delay="1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2000"/>
                                        <p:tgtEl>
                                          <p:spTgt spid="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5"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2000"/>
                                        <p:tgtEl>
                                          <p:spTgt spid="10"/>
                                        </p:tgtEl>
                                      </p:cBhvr>
                                    </p:animEffect>
                                    <p:anim calcmode="lin" valueType="num">
                                      <p:cBhvr>
                                        <p:cTn id="70" dur="2000" fill="hold"/>
                                        <p:tgtEl>
                                          <p:spTgt spid="10"/>
                                        </p:tgtEl>
                                        <p:attrNameLst>
                                          <p:attrName>style.rotation</p:attrName>
                                        </p:attrNameLst>
                                      </p:cBhvr>
                                      <p:tavLst>
                                        <p:tav tm="0">
                                          <p:val>
                                            <p:fltVal val="720"/>
                                          </p:val>
                                        </p:tav>
                                        <p:tav tm="100000">
                                          <p:val>
                                            <p:fltVal val="0"/>
                                          </p:val>
                                        </p:tav>
                                      </p:tavLst>
                                    </p:anim>
                                    <p:anim calcmode="lin" valueType="num">
                                      <p:cBhvr>
                                        <p:cTn id="71" dur="2000" fill="hold"/>
                                        <p:tgtEl>
                                          <p:spTgt spid="10"/>
                                        </p:tgtEl>
                                        <p:attrNameLst>
                                          <p:attrName>ppt_h</p:attrName>
                                        </p:attrNameLst>
                                      </p:cBhvr>
                                      <p:tavLst>
                                        <p:tav tm="0">
                                          <p:val>
                                            <p:fltVal val="0"/>
                                          </p:val>
                                        </p:tav>
                                        <p:tav tm="100000">
                                          <p:val>
                                            <p:strVal val="#ppt_h"/>
                                          </p:val>
                                        </p:tav>
                                      </p:tavLst>
                                    </p:anim>
                                    <p:anim calcmode="lin" valueType="num">
                                      <p:cBhvr>
                                        <p:cTn id="72" dur="2000" fill="hold"/>
                                        <p:tgtEl>
                                          <p:spTgt spid="10"/>
                                        </p:tgtEl>
                                        <p:attrNameLst>
                                          <p:attrName>ppt_w</p:attrName>
                                        </p:attrNameLst>
                                      </p:cBhvr>
                                      <p:tavLst>
                                        <p:tav tm="0">
                                          <p:val>
                                            <p:fltVal val="0"/>
                                          </p:val>
                                        </p:tav>
                                        <p:tav tm="100000">
                                          <p:val>
                                            <p:strVal val="#ppt_w"/>
                                          </p:val>
                                        </p:tav>
                                      </p:tavLst>
                                    </p:anim>
                                  </p:childTnLst>
                                </p:cTn>
                              </p:par>
                              <p:par>
                                <p:cTn id="73" presetID="2" presetClass="entr" presetSubtype="4" fill="hold" nodeType="withEffect">
                                  <p:stCondLst>
                                    <p:cond delay="0"/>
                                  </p:stCondLst>
                                  <p:childTnLst>
                                    <p:set>
                                      <p:cBhvr>
                                        <p:cTn id="74" dur="1" fill="hold">
                                          <p:stCondLst>
                                            <p:cond delay="0"/>
                                          </p:stCondLst>
                                        </p:cTn>
                                        <p:tgtEl>
                                          <p:spTgt spid="81938"/>
                                        </p:tgtEl>
                                        <p:attrNameLst>
                                          <p:attrName>style.visibility</p:attrName>
                                        </p:attrNameLst>
                                      </p:cBhvr>
                                      <p:to>
                                        <p:strVal val="visible"/>
                                      </p:to>
                                    </p:set>
                                    <p:anim calcmode="lin" valueType="num">
                                      <p:cBhvr additive="base">
                                        <p:cTn id="75" dur="500" fill="hold"/>
                                        <p:tgtEl>
                                          <p:spTgt spid="81938"/>
                                        </p:tgtEl>
                                        <p:attrNameLst>
                                          <p:attrName>ppt_x</p:attrName>
                                        </p:attrNameLst>
                                      </p:cBhvr>
                                      <p:tavLst>
                                        <p:tav tm="0">
                                          <p:val>
                                            <p:strVal val="#ppt_x"/>
                                          </p:val>
                                        </p:tav>
                                        <p:tav tm="100000">
                                          <p:val>
                                            <p:strVal val="#ppt_x"/>
                                          </p:val>
                                        </p:tav>
                                      </p:tavLst>
                                    </p:anim>
                                    <p:anim calcmode="lin" valueType="num">
                                      <p:cBhvr additive="base">
                                        <p:cTn id="76" dur="500" fill="hold"/>
                                        <p:tgtEl>
                                          <p:spTgt spid="81938"/>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xit" presetSubtype="32" fill="hold" grpId="1" nodeType="clickEffect">
                                  <p:stCondLst>
                                    <p:cond delay="0"/>
                                  </p:stCondLst>
                                  <p:childTnLst>
                                    <p:anim calcmode="lin" valueType="num">
                                      <p:cBhvr>
                                        <p:cTn id="80" dur="500"/>
                                        <p:tgtEl>
                                          <p:spTgt spid="23563"/>
                                        </p:tgtEl>
                                        <p:attrNameLst>
                                          <p:attrName>ppt_w</p:attrName>
                                        </p:attrNameLst>
                                      </p:cBhvr>
                                      <p:tavLst>
                                        <p:tav tm="0">
                                          <p:val>
                                            <p:strVal val="ppt_w"/>
                                          </p:val>
                                        </p:tav>
                                        <p:tav tm="100000">
                                          <p:val>
                                            <p:fltVal val="0"/>
                                          </p:val>
                                        </p:tav>
                                      </p:tavLst>
                                    </p:anim>
                                    <p:anim calcmode="lin" valueType="num">
                                      <p:cBhvr>
                                        <p:cTn id="81" dur="500"/>
                                        <p:tgtEl>
                                          <p:spTgt spid="23563"/>
                                        </p:tgtEl>
                                        <p:attrNameLst>
                                          <p:attrName>ppt_h</p:attrName>
                                        </p:attrNameLst>
                                      </p:cBhvr>
                                      <p:tavLst>
                                        <p:tav tm="0">
                                          <p:val>
                                            <p:strVal val="ppt_h"/>
                                          </p:val>
                                        </p:tav>
                                        <p:tav tm="100000">
                                          <p:val>
                                            <p:fltVal val="0"/>
                                          </p:val>
                                        </p:tav>
                                      </p:tavLst>
                                    </p:anim>
                                    <p:set>
                                      <p:cBhvr>
                                        <p:cTn id="82" dur="1" fill="hold">
                                          <p:stCondLst>
                                            <p:cond delay="499"/>
                                          </p:stCondLst>
                                        </p:cTn>
                                        <p:tgtEl>
                                          <p:spTgt spid="23563"/>
                                        </p:tgtEl>
                                        <p:attrNameLst>
                                          <p:attrName>style.visibility</p:attrName>
                                        </p:attrNameLst>
                                      </p:cBhvr>
                                      <p:to>
                                        <p:strVal val="hidden"/>
                                      </p:to>
                                    </p:set>
                                  </p:childTnLst>
                                </p:cTn>
                              </p:par>
                              <p:par>
                                <p:cTn id="83" presetID="2" presetClass="entr" presetSubtype="4" fill="hold" grpId="0" nodeType="withEffect">
                                  <p:stCondLst>
                                    <p:cond delay="0"/>
                                  </p:stCondLst>
                                  <p:childTnLst>
                                    <p:set>
                                      <p:cBhvr>
                                        <p:cTn id="84" dur="1" fill="hold">
                                          <p:stCondLst>
                                            <p:cond delay="0"/>
                                          </p:stCondLst>
                                        </p:cTn>
                                        <p:tgtEl>
                                          <p:spTgt spid="81942"/>
                                        </p:tgtEl>
                                        <p:attrNameLst>
                                          <p:attrName>style.visibility</p:attrName>
                                        </p:attrNameLst>
                                      </p:cBhvr>
                                      <p:to>
                                        <p:strVal val="visible"/>
                                      </p:to>
                                    </p:set>
                                    <p:anim calcmode="lin" valueType="num">
                                      <p:cBhvr additive="base">
                                        <p:cTn id="85" dur="500" fill="hold"/>
                                        <p:tgtEl>
                                          <p:spTgt spid="81942"/>
                                        </p:tgtEl>
                                        <p:attrNameLst>
                                          <p:attrName>ppt_x</p:attrName>
                                        </p:attrNameLst>
                                      </p:cBhvr>
                                      <p:tavLst>
                                        <p:tav tm="0">
                                          <p:val>
                                            <p:strVal val="#ppt_x"/>
                                          </p:val>
                                        </p:tav>
                                        <p:tav tm="100000">
                                          <p:val>
                                            <p:strVal val="#ppt_x"/>
                                          </p:val>
                                        </p:tav>
                                      </p:tavLst>
                                    </p:anim>
                                    <p:anim calcmode="lin" valueType="num">
                                      <p:cBhvr additive="base">
                                        <p:cTn id="86" dur="500" fill="hold"/>
                                        <p:tgtEl>
                                          <p:spTgt spid="81942"/>
                                        </p:tgtEl>
                                        <p:attrNameLst>
                                          <p:attrName>ppt_y</p:attrName>
                                        </p:attrNameLst>
                                      </p:cBhvr>
                                      <p:tavLst>
                                        <p:tav tm="0">
                                          <p:val>
                                            <p:strVal val="1+#ppt_h/2"/>
                                          </p:val>
                                        </p:tav>
                                        <p:tav tm="100000">
                                          <p:val>
                                            <p:strVal val="#ppt_y"/>
                                          </p:val>
                                        </p:tav>
                                      </p:tavLst>
                                    </p:anim>
                                  </p:childTnLst>
                                </p:cTn>
                              </p:par>
                              <p:par>
                                <p:cTn id="87" presetID="8" presetClass="entr" presetSubtype="16"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diamond(in)">
                                      <p:cBhvr>
                                        <p:cTn id="89" dur="2000"/>
                                        <p:tgtEl>
                                          <p:spTgt spid="11"/>
                                        </p:tgtEl>
                                      </p:cBhvr>
                                    </p:animEffect>
                                  </p:childTnLst>
                                </p:cTn>
                              </p:par>
                              <p:par>
                                <p:cTn id="90" presetID="29" presetClass="entr" presetSubtype="0" fill="hold" nodeType="withEffect">
                                  <p:stCondLst>
                                    <p:cond delay="0"/>
                                  </p:stCondLst>
                                  <p:childTnLst>
                                    <p:set>
                                      <p:cBhvr>
                                        <p:cTn id="91" dur="1" fill="hold">
                                          <p:stCondLst>
                                            <p:cond delay="0"/>
                                          </p:stCondLst>
                                        </p:cTn>
                                        <p:tgtEl>
                                          <p:spTgt spid="30724"/>
                                        </p:tgtEl>
                                        <p:attrNameLst>
                                          <p:attrName>style.visibility</p:attrName>
                                        </p:attrNameLst>
                                      </p:cBhvr>
                                      <p:to>
                                        <p:strVal val="visible"/>
                                      </p:to>
                                    </p:set>
                                    <p:anim calcmode="lin" valueType="num">
                                      <p:cBhvr>
                                        <p:cTn id="92" dur="2000" fill="hold"/>
                                        <p:tgtEl>
                                          <p:spTgt spid="30724"/>
                                        </p:tgtEl>
                                        <p:attrNameLst>
                                          <p:attrName>ppt_x</p:attrName>
                                        </p:attrNameLst>
                                      </p:cBhvr>
                                      <p:tavLst>
                                        <p:tav tm="0">
                                          <p:val>
                                            <p:strVal val="#ppt_x-.2"/>
                                          </p:val>
                                        </p:tav>
                                        <p:tav tm="100000">
                                          <p:val>
                                            <p:strVal val="#ppt_x"/>
                                          </p:val>
                                        </p:tav>
                                      </p:tavLst>
                                    </p:anim>
                                    <p:anim calcmode="lin" valueType="num">
                                      <p:cBhvr>
                                        <p:cTn id="93" dur="2000" fill="hold"/>
                                        <p:tgtEl>
                                          <p:spTgt spid="30724"/>
                                        </p:tgtEl>
                                        <p:attrNameLst>
                                          <p:attrName>ppt_y</p:attrName>
                                        </p:attrNameLst>
                                      </p:cBhvr>
                                      <p:tavLst>
                                        <p:tav tm="0">
                                          <p:val>
                                            <p:strVal val="#ppt_y"/>
                                          </p:val>
                                        </p:tav>
                                        <p:tav tm="100000">
                                          <p:val>
                                            <p:strVal val="#ppt_y"/>
                                          </p:val>
                                        </p:tav>
                                      </p:tavLst>
                                    </p:anim>
                                    <p:animEffect transition="in" filter="wipe(right)" prLst="gradientSize: 0.1">
                                      <p:cBhvr>
                                        <p:cTn id="94"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95" repeatCount="indefinite"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23563" grpId="0" animBg="1"/>
      <p:bldP spid="23563" grpId="1" animBg="1"/>
      <p:bldP spid="819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1244</Words>
  <Application>Microsoft Office PowerPoint</Application>
  <PresentationFormat>Widescreen</PresentationFormat>
  <Paragraphs>96</Paragraphs>
  <Slides>24</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.VnTime</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56</cp:revision>
  <dcterms:created xsi:type="dcterms:W3CDTF">2021-07-24T01:37:59Z</dcterms:created>
  <dcterms:modified xsi:type="dcterms:W3CDTF">2022-09-26T04:28:10Z</dcterms:modified>
</cp:coreProperties>
</file>