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7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8" r:id="rId15"/>
    <p:sldId id="266" r:id="rId16"/>
    <p:sldId id="267" r:id="rId17"/>
    <p:sldId id="269" r:id="rId18"/>
    <p:sldId id="273" r:id="rId19"/>
    <p:sldId id="274" r:id="rId20"/>
    <p:sldId id="275" r:id="rId21"/>
    <p:sldId id="277" r:id="rId22"/>
    <p:sldId id="278" r:id="rId23"/>
    <p:sldId id="279" r:id="rId24"/>
    <p:sldId id="282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3" r:id="rId57"/>
    <p:sldId id="312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6" r:id="rId89"/>
    <p:sldId id="344" r:id="rId90"/>
    <p:sldId id="345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3" r:id="rId116"/>
    <p:sldId id="374" r:id="rId117"/>
    <p:sldId id="375" r:id="rId118"/>
    <p:sldId id="376" r:id="rId119"/>
    <p:sldId id="377" r:id="rId120"/>
    <p:sldId id="378" r:id="rId121"/>
    <p:sldId id="371" r:id="rId122"/>
    <p:sldId id="372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10" r:id="rId154"/>
    <p:sldId id="409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32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60" userDrawn="1">
          <p15:clr>
            <a:srgbClr val="A4A3A4"/>
          </p15:clr>
        </p15:guide>
        <p15:guide id="6" orient="horz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780" y="-102"/>
      </p:cViewPr>
      <p:guideLst>
        <p:guide orient="horz" pos="648"/>
        <p:guide orient="horz" pos="712"/>
        <p:guide orient="horz" pos="3960"/>
        <p:guide orient="horz" pos="3840"/>
        <p:guide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6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4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6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4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1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4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4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1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9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0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0A32-3412-4678-B800-C3353DA8AFD6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1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vHnwNghJms&amp;t=0s" TargetMode="External"/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wuuaSYQTZE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2.wdp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3.wdp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15.png"/><Relationship Id="rId10" Type="http://schemas.openxmlformats.org/officeDocument/2006/relationships/image" Target="../media/image42.png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microsoft.com/office/2007/relationships/hdphoto" Target="../media/hdphoto1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microsoft.com/office/2007/relationships/hdphoto" Target="../media/hdphoto1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0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7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t0OOduRqoo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AUvdM2sK_8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"/>
            <a:ext cx="12191999" cy="68567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9100" y="495300"/>
            <a:ext cx="2876550" cy="2933700"/>
            <a:chOff x="7898130" y="31188"/>
            <a:chExt cx="3386137" cy="33978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04" b="100000" l="12667" r="89167"/>
                      </a14:imgEffect>
                    </a14:imgLayer>
                  </a14:imgProps>
                </a:ext>
              </a:extLst>
            </a:blip>
            <a:srcRect l="12583" t="2318" r="14917" b="1324"/>
            <a:stretch>
              <a:fillRect/>
            </a:stretch>
          </p:blipFill>
          <p:spPr>
            <a:xfrm>
              <a:off x="7898130" y="31188"/>
              <a:ext cx="3386137" cy="3397812"/>
            </a:xfrm>
            <a:custGeom>
              <a:avLst/>
              <a:gdLst>
                <a:gd name="connsiteX0" fmla="*/ 2071688 w 4143376"/>
                <a:gd name="connsiteY0" fmla="*/ 0 h 4157662"/>
                <a:gd name="connsiteX1" fmla="*/ 4143376 w 4143376"/>
                <a:gd name="connsiteY1" fmla="*/ 2078831 h 4157662"/>
                <a:gd name="connsiteX2" fmla="*/ 2071688 w 4143376"/>
                <a:gd name="connsiteY2" fmla="*/ 4157662 h 4157662"/>
                <a:gd name="connsiteX3" fmla="*/ 0 w 4143376"/>
                <a:gd name="connsiteY3" fmla="*/ 2078831 h 4157662"/>
                <a:gd name="connsiteX4" fmla="*/ 2071688 w 4143376"/>
                <a:gd name="connsiteY4" fmla="*/ 0 h 415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376" h="4157662">
                  <a:moveTo>
                    <a:pt x="2071688" y="0"/>
                  </a:moveTo>
                  <a:cubicBezTo>
                    <a:pt x="3215850" y="0"/>
                    <a:pt x="4143376" y="930724"/>
                    <a:pt x="4143376" y="2078831"/>
                  </a:cubicBezTo>
                  <a:cubicBezTo>
                    <a:pt x="4143376" y="3226938"/>
                    <a:pt x="3215850" y="4157662"/>
                    <a:pt x="2071688" y="4157662"/>
                  </a:cubicBezTo>
                  <a:cubicBezTo>
                    <a:pt x="927526" y="4157662"/>
                    <a:pt x="0" y="3226938"/>
                    <a:pt x="0" y="2078831"/>
                  </a:cubicBezTo>
                  <a:cubicBezTo>
                    <a:pt x="0" y="930724"/>
                    <a:pt x="927526" y="0"/>
                    <a:pt x="2071688" y="0"/>
                  </a:cubicBezTo>
                  <a:close/>
                </a:path>
              </a:pathLst>
            </a:custGeom>
          </p:spPr>
        </p:pic>
        <p:sp>
          <p:nvSpPr>
            <p:cNvPr id="16" name="Rectangle 15"/>
            <p:cNvSpPr/>
            <p:nvPr/>
          </p:nvSpPr>
          <p:spPr>
            <a:xfrm>
              <a:off x="8671100" y="740256"/>
              <a:ext cx="2066544" cy="19065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NGỮ VĂN  6   KẾT NỐI TRI THỨC</a:t>
              </a:r>
              <a:endPara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Freeform 21"/>
          <p:cNvSpPr/>
          <p:nvPr/>
        </p:nvSpPr>
        <p:spPr>
          <a:xfrm>
            <a:off x="3848100" y="3024368"/>
            <a:ext cx="57150" cy="42683"/>
          </a:xfrm>
          <a:custGeom>
            <a:avLst/>
            <a:gdLst>
              <a:gd name="connsiteX0" fmla="*/ 0 w 57150"/>
              <a:gd name="connsiteY0" fmla="*/ 0 h 42683"/>
              <a:gd name="connsiteX1" fmla="*/ 7542 w 57150"/>
              <a:gd name="connsiteY1" fmla="*/ 6635 h 42683"/>
              <a:gd name="connsiteX2" fmla="*/ 57150 w 57150"/>
              <a:gd name="connsiteY2" fmla="*/ 42683 h 42683"/>
              <a:gd name="connsiteX3" fmla="*/ 0 w 57150"/>
              <a:gd name="connsiteY3" fmla="*/ 4583 h 42683"/>
              <a:gd name="connsiteX4" fmla="*/ 0 w 57150"/>
              <a:gd name="connsiteY4" fmla="*/ 0 h 4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42683">
                <a:moveTo>
                  <a:pt x="0" y="0"/>
                </a:moveTo>
                <a:lnTo>
                  <a:pt x="7542" y="6635"/>
                </a:lnTo>
                <a:cubicBezTo>
                  <a:pt x="24078" y="18651"/>
                  <a:pt x="41275" y="29983"/>
                  <a:pt x="57150" y="42683"/>
                </a:cubicBezTo>
                <a:cubicBezTo>
                  <a:pt x="39561" y="28026"/>
                  <a:pt x="16189" y="20772"/>
                  <a:pt x="0" y="458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Kunstler Script" panose="030304020206070D0D06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848100" y="3009900"/>
            <a:ext cx="57150" cy="57150"/>
          </a:xfrm>
          <a:custGeom>
            <a:avLst/>
            <a:gdLst>
              <a:gd name="connsiteX0" fmla="*/ 0 w 57150"/>
              <a:gd name="connsiteY0" fmla="*/ 0 h 57150"/>
              <a:gd name="connsiteX1" fmla="*/ 57150 w 57150"/>
              <a:gd name="connsiteY1" fmla="*/ 57150 h 57150"/>
              <a:gd name="connsiteX2" fmla="*/ 7542 w 57150"/>
              <a:gd name="connsiteY2" fmla="*/ 21102 h 57150"/>
              <a:gd name="connsiteX3" fmla="*/ 0 w 57150"/>
              <a:gd name="connsiteY3" fmla="*/ 14467 h 57150"/>
              <a:gd name="connsiteX4" fmla="*/ 0 w 57150"/>
              <a:gd name="connsiteY4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57150">
                <a:moveTo>
                  <a:pt x="0" y="0"/>
                </a:moveTo>
                <a:lnTo>
                  <a:pt x="57150" y="57150"/>
                </a:lnTo>
                <a:cubicBezTo>
                  <a:pt x="41275" y="44450"/>
                  <a:pt x="24078" y="33118"/>
                  <a:pt x="7542" y="21102"/>
                </a:cubicBezTo>
                <a:lnTo>
                  <a:pt x="0" y="14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Kunstler Script" panose="030304020206070D0D06" pitchFamily="66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5" t="60023" r="62045" b="39903"/>
          <a:stretch>
            <a:fillRect/>
          </a:stretch>
        </p:blipFill>
        <p:spPr bwMode="auto">
          <a:xfrm>
            <a:off x="7236823" y="2634115"/>
            <a:ext cx="104503" cy="4582"/>
          </a:xfrm>
          <a:custGeom>
            <a:avLst/>
            <a:gdLst>
              <a:gd name="connsiteX0" fmla="*/ 68732 w 104503"/>
              <a:gd name="connsiteY0" fmla="*/ 0 h 4582"/>
              <a:gd name="connsiteX1" fmla="*/ 104503 w 104503"/>
              <a:gd name="connsiteY1" fmla="*/ 4582 h 4582"/>
              <a:gd name="connsiteX2" fmla="*/ 0 w 104503"/>
              <a:gd name="connsiteY2" fmla="*/ 4582 h 4582"/>
              <a:gd name="connsiteX3" fmla="*/ 68732 w 104503"/>
              <a:gd name="connsiteY3" fmla="*/ 0 h 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503" h="4582">
                <a:moveTo>
                  <a:pt x="68732" y="0"/>
                </a:moveTo>
                <a:lnTo>
                  <a:pt x="104503" y="4582"/>
                </a:lnTo>
                <a:lnTo>
                  <a:pt x="0" y="4582"/>
                </a:lnTo>
                <a:lnTo>
                  <a:pt x="6873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9" t="96226" r="57339" b="3696"/>
          <a:stretch>
            <a:fillRect/>
          </a:stretch>
        </p:blipFill>
        <p:spPr bwMode="auto">
          <a:xfrm>
            <a:off x="7844829" y="4868634"/>
            <a:ext cx="3479" cy="4795"/>
          </a:xfrm>
          <a:custGeom>
            <a:avLst/>
            <a:gdLst>
              <a:gd name="connsiteX0" fmla="*/ 0 w 3479"/>
              <a:gd name="connsiteY0" fmla="*/ 0 h 4795"/>
              <a:gd name="connsiteX1" fmla="*/ 2718 w 3479"/>
              <a:gd name="connsiteY1" fmla="*/ 3640 h 4795"/>
              <a:gd name="connsiteX2" fmla="*/ 843 w 3479"/>
              <a:gd name="connsiteY2" fmla="*/ 1205 h 4795"/>
              <a:gd name="connsiteX3" fmla="*/ 0 w 3479"/>
              <a:gd name="connsiteY3" fmla="*/ 0 h 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9" h="4795">
                <a:moveTo>
                  <a:pt x="0" y="0"/>
                </a:moveTo>
                <a:lnTo>
                  <a:pt x="2718" y="3640"/>
                </a:lnTo>
                <a:cubicBezTo>
                  <a:pt x="4025" y="5522"/>
                  <a:pt x="3802" y="5367"/>
                  <a:pt x="843" y="1205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76" t="100000" r="47938" b="-2304"/>
          <a:stretch>
            <a:fillRect/>
          </a:stretch>
        </p:blipFill>
        <p:spPr bwMode="auto">
          <a:xfrm>
            <a:off x="7946913" y="5101542"/>
            <a:ext cx="914145" cy="142204"/>
          </a:xfrm>
          <a:custGeom>
            <a:avLst/>
            <a:gdLst>
              <a:gd name="connsiteX0" fmla="*/ 0 w 914145"/>
              <a:gd name="connsiteY0" fmla="*/ 0 h 142204"/>
              <a:gd name="connsiteX1" fmla="*/ 914123 w 914145"/>
              <a:gd name="connsiteY1" fmla="*/ 0 h 142204"/>
              <a:gd name="connsiteX2" fmla="*/ 914145 w 914145"/>
              <a:gd name="connsiteY2" fmla="*/ 2165 h 142204"/>
              <a:gd name="connsiteX3" fmla="*/ 883578 w 914145"/>
              <a:gd name="connsiteY3" fmla="*/ 97475 h 142204"/>
              <a:gd name="connsiteX4" fmla="*/ 570070 w 914145"/>
              <a:gd name="connsiteY4" fmla="*/ 123601 h 142204"/>
              <a:gd name="connsiteX5" fmla="*/ 178184 w 914145"/>
              <a:gd name="connsiteY5" fmla="*/ 71349 h 142204"/>
              <a:gd name="connsiteX6" fmla="*/ 47556 w 914145"/>
              <a:gd name="connsiteY6" fmla="*/ 45224 h 142204"/>
              <a:gd name="connsiteX7" fmla="*/ 11614 w 914145"/>
              <a:gd name="connsiteY7" fmla="*/ 20478 h 142204"/>
              <a:gd name="connsiteX8" fmla="*/ 0 w 914145"/>
              <a:gd name="connsiteY8" fmla="*/ 0 h 14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145" h="142204">
                <a:moveTo>
                  <a:pt x="0" y="0"/>
                </a:moveTo>
                <a:lnTo>
                  <a:pt x="914123" y="0"/>
                </a:lnTo>
                <a:lnTo>
                  <a:pt x="914145" y="2165"/>
                </a:lnTo>
                <a:cubicBezTo>
                  <a:pt x="911565" y="36041"/>
                  <a:pt x="902539" y="68172"/>
                  <a:pt x="883578" y="97475"/>
                </a:cubicBezTo>
                <a:cubicBezTo>
                  <a:pt x="826610" y="185516"/>
                  <a:pt x="674573" y="114892"/>
                  <a:pt x="570070" y="123601"/>
                </a:cubicBezTo>
                <a:cubicBezTo>
                  <a:pt x="276141" y="64815"/>
                  <a:pt x="636332" y="132435"/>
                  <a:pt x="178184" y="71349"/>
                </a:cubicBezTo>
                <a:cubicBezTo>
                  <a:pt x="134169" y="65480"/>
                  <a:pt x="88371" y="62716"/>
                  <a:pt x="47556" y="45224"/>
                </a:cubicBezTo>
                <a:cubicBezTo>
                  <a:pt x="31319" y="38266"/>
                  <a:pt x="19949" y="29914"/>
                  <a:pt x="11614" y="20478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t="100000" r="42513" b="-230"/>
          <a:stretch>
            <a:fillRect/>
          </a:stretch>
        </p:blipFill>
        <p:spPr bwMode="auto">
          <a:xfrm>
            <a:off x="4598126" y="5785695"/>
            <a:ext cx="2769325" cy="14215"/>
          </a:xfrm>
          <a:custGeom>
            <a:avLst/>
            <a:gdLst>
              <a:gd name="connsiteX0" fmla="*/ 0 w 2769325"/>
              <a:gd name="connsiteY0" fmla="*/ 0 h 14215"/>
              <a:gd name="connsiteX1" fmla="*/ 2769325 w 2769325"/>
              <a:gd name="connsiteY1" fmla="*/ 0 h 14215"/>
              <a:gd name="connsiteX2" fmla="*/ 2769325 w 2769325"/>
              <a:gd name="connsiteY2" fmla="*/ 14215 h 14215"/>
              <a:gd name="connsiteX3" fmla="*/ 0 w 2769325"/>
              <a:gd name="connsiteY3" fmla="*/ 14215 h 14215"/>
              <a:gd name="connsiteX4" fmla="*/ 0 w 2769325"/>
              <a:gd name="connsiteY4" fmla="*/ 0 h 1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325" h="14215">
                <a:moveTo>
                  <a:pt x="0" y="0"/>
                </a:moveTo>
                <a:lnTo>
                  <a:pt x="2769325" y="0"/>
                </a:lnTo>
                <a:lnTo>
                  <a:pt x="2769325" y="14215"/>
                </a:lnTo>
                <a:lnTo>
                  <a:pt x="0" y="1421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24256" y="3111957"/>
            <a:ext cx="6919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TRÁI ĐẤT – NGÔI NHÀ CHUNG</a:t>
            </a:r>
            <a:endParaRPr lang="en-US" sz="4000" b="1" dirty="0">
              <a:solidFill>
                <a:schemeClr val="bg1"/>
              </a:solidFill>
              <a:latin typeface="Brush Script MT" panose="030608020404060703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67781" y="1551888"/>
            <a:ext cx="29979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>
                <a:solidFill>
                  <a:srgbClr val="FF0000"/>
                </a:solidFill>
                <a:latin typeface="Kunstler Script" panose="030304020206070D0D06" pitchFamily="66" charset="0"/>
                <a:cs typeface="Times New Roman" panose="02020603050405020304" pitchFamily="18" charset="0"/>
              </a:rPr>
              <a:t>BÀI 9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04" y="3231378"/>
            <a:ext cx="1383410" cy="138341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9065" y="177507"/>
            <a:ext cx="1009498" cy="10094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127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800" y="5087823"/>
            <a:ext cx="1175898" cy="11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1265195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141" y="1813294"/>
            <a:ext cx="8355018" cy="46170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81500"/>
            <a:ext cx="456721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 PHÁ VĂN BẢN: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477" y="2185131"/>
            <a:ext cx="6651863" cy="250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131" y="2001010"/>
            <a:ext cx="3223299" cy="31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09916" y="1773377"/>
            <a:ext cx="295946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5234"/>
              </p:ext>
            </p:extLst>
          </p:nvPr>
        </p:nvGraphicFramePr>
        <p:xfrm>
          <a:off x="685800" y="2326734"/>
          <a:ext cx="10833100" cy="4109085"/>
        </p:xfrm>
        <a:graphic>
          <a:graphicData uri="http://schemas.openxmlformats.org/drawingml/2006/table">
            <a:tbl>
              <a:tblPr firstRow="1" firstCol="1" bandRow="1"/>
              <a:tblGrid>
                <a:gridCol w="3684186">
                  <a:extLst>
                    <a:ext uri="{9D8B030D-6E8A-4147-A177-3AD203B41FA5}">
                      <a16:colId xmlns="" xmlns:a16="http://schemas.microsoft.com/office/drawing/2014/main" val="3313413386"/>
                    </a:ext>
                  </a:extLst>
                </a:gridCol>
                <a:gridCol w="2740151">
                  <a:extLst>
                    <a:ext uri="{9D8B030D-6E8A-4147-A177-3AD203B41FA5}">
                      <a16:colId xmlns="" xmlns:a16="http://schemas.microsoft.com/office/drawing/2014/main" val="3263210811"/>
                    </a:ext>
                  </a:extLst>
                </a:gridCol>
                <a:gridCol w="4408763">
                  <a:extLst>
                    <a:ext uri="{9D8B030D-6E8A-4147-A177-3AD203B41FA5}">
                      <a16:colId xmlns="" xmlns:a16="http://schemas.microsoft.com/office/drawing/2014/main" val="27349551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 thơ đã hình dung 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rái 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Xưng hô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61190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 chẳng là</a:t>
                      </a: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8614861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=&gt; Thái độ của nhà thơ với Trái Đất: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207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64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745840"/>
            <a:ext cx="10833100" cy="37156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 "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 →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"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7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803055"/>
            <a:ext cx="10833100" cy="41045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1200"/>
              </a:spcAft>
              <a:buSzPts val="1400"/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Xưng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!”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chia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"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"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"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271252" y="1842811"/>
            <a:ext cx="7993625" cy="347643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76735" y="4351998"/>
            <a:ext cx="1779639" cy="193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3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775876"/>
            <a:ext cx="10325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  <a:buSzPts val="1400"/>
              <a:tabLst>
                <a:tab pos="445135" algn="l"/>
              </a:tabLst>
            </a:pP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Nhìn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nghĩ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Trái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nghĩ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mắt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máu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2326" y="2320194"/>
            <a:ext cx="109965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" algn="just">
              <a:lnSpc>
                <a:spcPct val="150000"/>
              </a:lnSpc>
              <a:spcAft>
                <a:spcPts val="0"/>
              </a:spcAft>
              <a:tabLst>
                <a:tab pos="445135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ẩn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hủy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giành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khai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mức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khiến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tổn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nghiêm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trọng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9850" algn="just">
              <a:lnSpc>
                <a:spcPct val="150000"/>
              </a:lnSpc>
              <a:spcAft>
                <a:spcPts val="0"/>
              </a:spcAft>
              <a:tabLst>
                <a:tab pos="445135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=&gt;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đau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xót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lo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lắng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ưu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tư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vỗ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đớn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720652"/>
            <a:ext cx="8652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9850" algn="just">
              <a:spcAft>
                <a:spcPts val="0"/>
              </a:spcAft>
              <a:tabLst>
                <a:tab pos="44513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671531"/>
              </p:ext>
            </p:extLst>
          </p:nvPr>
        </p:nvGraphicFramePr>
        <p:xfrm>
          <a:off x="673099" y="2306159"/>
          <a:ext cx="10833100" cy="4088003"/>
        </p:xfrm>
        <a:graphic>
          <a:graphicData uri="http://schemas.openxmlformats.org/drawingml/2006/table">
            <a:tbl>
              <a:tblPr firstRow="1" firstCol="1" bandRow="1"/>
              <a:tblGrid>
                <a:gridCol w="4828049">
                  <a:extLst>
                    <a:ext uri="{9D8B030D-6E8A-4147-A177-3AD203B41FA5}">
                      <a16:colId xmlns="" xmlns:a16="http://schemas.microsoft.com/office/drawing/2014/main" val="3926273350"/>
                    </a:ext>
                  </a:extLst>
                </a:gridCol>
                <a:gridCol w="6005051">
                  <a:extLst>
                    <a:ext uri="{9D8B030D-6E8A-4147-A177-3AD203B41FA5}">
                      <a16:colId xmlns="" xmlns:a16="http://schemas.microsoft.com/office/drawing/2014/main" val="2414161230"/>
                    </a:ext>
                  </a:extLst>
                </a:gridCol>
              </a:tblGrid>
              <a:tr h="101124">
                <a:tc>
                  <a:txBody>
                    <a:bodyPr/>
                    <a:lstStyle/>
                    <a:p>
                      <a:pPr marR="43180" algn="ctr">
                        <a:lnSpc>
                          <a:spcPct val="107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7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7368437"/>
                  </a:ext>
                </a:extLst>
              </a:tr>
              <a:tr h="388450">
                <a:tc>
                  <a:txBody>
                    <a:bodyPr/>
                    <a:lstStyle/>
                    <a:p>
                      <a:pPr marL="0" marR="30480" lvl="0" indent="0" algn="just">
                        <a:spcAft>
                          <a:spcPts val="120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Trái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nhìn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sở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hữu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vô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tri,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vô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30480" lvl="0" indent="0" algn="just">
                        <a:spcAft>
                          <a:spcPts val="120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miếng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miếng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mồ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lvl="0" indent="0" algn="just">
                        <a:spcAft>
                          <a:spcPts val="120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Trái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xúc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vừa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đau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khổ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30480" lvl="0" indent="0" algn="just">
                        <a:spcAft>
                          <a:spcPts val="120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Trái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chia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sẻ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thương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1101456"/>
                  </a:ext>
                </a:extLst>
              </a:tr>
              <a:tr h="294012">
                <a:tc>
                  <a:txBody>
                    <a:bodyPr/>
                    <a:lstStyle/>
                    <a:p>
                      <a:pPr marL="69850" marR="30480" algn="just">
                        <a:spcAft>
                          <a:spcPts val="12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=&gt;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đang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thô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bạo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biết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3816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4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00" y="1199556"/>
            <a:ext cx="256089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50485" y="1718505"/>
            <a:ext cx="8303730" cy="4119864"/>
            <a:chOff x="2036204" y="1938038"/>
            <a:chExt cx="8303730" cy="4119864"/>
          </a:xfrm>
        </p:grpSpPr>
        <p:sp>
          <p:nvSpPr>
            <p:cNvPr id="19" name="Freeform 18"/>
            <p:cNvSpPr/>
            <p:nvPr/>
          </p:nvSpPr>
          <p:spPr>
            <a:xfrm>
              <a:off x="6096000" y="2846441"/>
              <a:ext cx="3182949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137"/>
                  </a:lnTo>
                  <a:lnTo>
                    <a:pt x="3182949" y="184137"/>
                  </a:lnTo>
                  <a:lnTo>
                    <a:pt x="3182949" y="36827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6096000" y="2846441"/>
              <a:ext cx="1060983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137"/>
                  </a:lnTo>
                  <a:lnTo>
                    <a:pt x="1060983" y="184137"/>
                  </a:lnTo>
                  <a:lnTo>
                    <a:pt x="1060983" y="36827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5035016" y="2846441"/>
              <a:ext cx="1060983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60983" y="0"/>
                  </a:moveTo>
                  <a:lnTo>
                    <a:pt x="1060983" y="184137"/>
                  </a:lnTo>
                  <a:lnTo>
                    <a:pt x="0" y="184137"/>
                  </a:lnTo>
                  <a:lnTo>
                    <a:pt x="0" y="36827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2913050" y="2846441"/>
              <a:ext cx="3182949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182949" y="0"/>
                  </a:moveTo>
                  <a:lnTo>
                    <a:pt x="3182949" y="184137"/>
                  </a:lnTo>
                  <a:lnTo>
                    <a:pt x="0" y="184137"/>
                  </a:lnTo>
                  <a:lnTo>
                    <a:pt x="0" y="36827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758810" y="1938038"/>
              <a:ext cx="2674379" cy="908403"/>
            </a:xfrm>
            <a:custGeom>
              <a:avLst/>
              <a:gdLst>
                <a:gd name="connsiteX0" fmla="*/ 0 w 2674379"/>
                <a:gd name="connsiteY0" fmla="*/ 0 h 908403"/>
                <a:gd name="connsiteX1" fmla="*/ 2674379 w 2674379"/>
                <a:gd name="connsiteY1" fmla="*/ 0 h 908403"/>
                <a:gd name="connsiteX2" fmla="*/ 2674379 w 2674379"/>
                <a:gd name="connsiteY2" fmla="*/ 908403 h 908403"/>
                <a:gd name="connsiteX3" fmla="*/ 0 w 2674379"/>
                <a:gd name="connsiteY3" fmla="*/ 908403 h 908403"/>
                <a:gd name="connsiteX4" fmla="*/ 0 w 2674379"/>
                <a:gd name="connsiteY4" fmla="*/ 0 h 9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4379" h="908403">
                  <a:moveTo>
                    <a:pt x="0" y="0"/>
                  </a:moveTo>
                  <a:lnTo>
                    <a:pt x="2674379" y="0"/>
                  </a:lnTo>
                  <a:lnTo>
                    <a:pt x="2674379" y="908403"/>
                  </a:lnTo>
                  <a:lnTo>
                    <a:pt x="0" y="908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036204" y="3138518"/>
              <a:ext cx="1937830" cy="2919384"/>
            </a:xfrm>
            <a:custGeom>
              <a:avLst/>
              <a:gdLst>
                <a:gd name="connsiteX0" fmla="*/ 0 w 1753691"/>
                <a:gd name="connsiteY0" fmla="*/ 0 h 2486225"/>
                <a:gd name="connsiteX1" fmla="*/ 1753691 w 1753691"/>
                <a:gd name="connsiteY1" fmla="*/ 0 h 2486225"/>
                <a:gd name="connsiteX2" fmla="*/ 1753691 w 1753691"/>
                <a:gd name="connsiteY2" fmla="*/ 2486225 h 2486225"/>
                <a:gd name="connsiteX3" fmla="*/ 0 w 1753691"/>
                <a:gd name="connsiteY3" fmla="*/ 2486225 h 2486225"/>
                <a:gd name="connsiteX4" fmla="*/ 0 w 1753691"/>
                <a:gd name="connsiteY4" fmla="*/ 0 h 24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2486225">
                  <a:moveTo>
                    <a:pt x="0" y="0"/>
                  </a:moveTo>
                  <a:lnTo>
                    <a:pt x="1753691" y="0"/>
                  </a:lnTo>
                  <a:lnTo>
                    <a:pt x="1753691" y="2486225"/>
                  </a:lnTo>
                  <a:lnTo>
                    <a:pt x="0" y="2486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158170" y="3138518"/>
              <a:ext cx="1937830" cy="2919384"/>
            </a:xfrm>
            <a:custGeom>
              <a:avLst/>
              <a:gdLst>
                <a:gd name="connsiteX0" fmla="*/ 0 w 1753691"/>
                <a:gd name="connsiteY0" fmla="*/ 0 h 2486225"/>
                <a:gd name="connsiteX1" fmla="*/ 1753691 w 1753691"/>
                <a:gd name="connsiteY1" fmla="*/ 0 h 2486225"/>
                <a:gd name="connsiteX2" fmla="*/ 1753691 w 1753691"/>
                <a:gd name="connsiteY2" fmla="*/ 2486225 h 2486225"/>
                <a:gd name="connsiteX3" fmla="*/ 0 w 1753691"/>
                <a:gd name="connsiteY3" fmla="*/ 2486225 h 2486225"/>
                <a:gd name="connsiteX4" fmla="*/ 0 w 1753691"/>
                <a:gd name="connsiteY4" fmla="*/ 0 h 24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2486225">
                  <a:moveTo>
                    <a:pt x="0" y="0"/>
                  </a:moveTo>
                  <a:lnTo>
                    <a:pt x="1753691" y="0"/>
                  </a:lnTo>
                  <a:lnTo>
                    <a:pt x="1753691" y="2486225"/>
                  </a:lnTo>
                  <a:lnTo>
                    <a:pt x="0" y="2486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280137" y="3138518"/>
              <a:ext cx="1937830" cy="2919384"/>
            </a:xfrm>
            <a:custGeom>
              <a:avLst/>
              <a:gdLst>
                <a:gd name="connsiteX0" fmla="*/ 0 w 1753691"/>
                <a:gd name="connsiteY0" fmla="*/ 0 h 2486225"/>
                <a:gd name="connsiteX1" fmla="*/ 1753691 w 1753691"/>
                <a:gd name="connsiteY1" fmla="*/ 0 h 2486225"/>
                <a:gd name="connsiteX2" fmla="*/ 1753691 w 1753691"/>
                <a:gd name="connsiteY2" fmla="*/ 2486225 h 2486225"/>
                <a:gd name="connsiteX3" fmla="*/ 0 w 1753691"/>
                <a:gd name="connsiteY3" fmla="*/ 2486225 h 2486225"/>
                <a:gd name="connsiteX4" fmla="*/ 0 w 1753691"/>
                <a:gd name="connsiteY4" fmla="*/ 0 h 24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2486225">
                  <a:moveTo>
                    <a:pt x="0" y="0"/>
                  </a:moveTo>
                  <a:lnTo>
                    <a:pt x="1753691" y="0"/>
                  </a:lnTo>
                  <a:lnTo>
                    <a:pt x="1753691" y="2486225"/>
                  </a:lnTo>
                  <a:lnTo>
                    <a:pt x="0" y="2486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lay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mẽ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”, “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8402104" y="3138518"/>
              <a:ext cx="1937830" cy="2919384"/>
            </a:xfrm>
            <a:custGeom>
              <a:avLst/>
              <a:gdLst>
                <a:gd name="connsiteX0" fmla="*/ 0 w 1753691"/>
                <a:gd name="connsiteY0" fmla="*/ 0 h 2486225"/>
                <a:gd name="connsiteX1" fmla="*/ 1753691 w 1753691"/>
                <a:gd name="connsiteY1" fmla="*/ 0 h 2486225"/>
                <a:gd name="connsiteX2" fmla="*/ 1753691 w 1753691"/>
                <a:gd name="connsiteY2" fmla="*/ 2486225 h 2486225"/>
                <a:gd name="connsiteX3" fmla="*/ 0 w 1753691"/>
                <a:gd name="connsiteY3" fmla="*/ 2486225 h 2486225"/>
                <a:gd name="connsiteX4" fmla="*/ 0 w 1753691"/>
                <a:gd name="connsiteY4" fmla="*/ 0 h 24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2486225">
                  <a:moveTo>
                    <a:pt x="0" y="0"/>
                  </a:moveTo>
                  <a:lnTo>
                    <a:pt x="1753691" y="0"/>
                  </a:lnTo>
                  <a:lnTo>
                    <a:pt x="1753691" y="2486225"/>
                  </a:lnTo>
                  <a:lnTo>
                    <a:pt x="0" y="2486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7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00" y="1199556"/>
            <a:ext cx="256089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40847" y="1579442"/>
            <a:ext cx="8576481" cy="4563652"/>
            <a:chOff x="2033959" y="1161149"/>
            <a:chExt cx="8124080" cy="4563652"/>
          </a:xfrm>
        </p:grpSpPr>
        <p:sp>
          <p:nvSpPr>
            <p:cNvPr id="16" name="Freeform 15"/>
            <p:cNvSpPr/>
            <p:nvPr/>
          </p:nvSpPr>
          <p:spPr>
            <a:xfrm>
              <a:off x="6096000" y="1998205"/>
              <a:ext cx="2224013" cy="7719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85985"/>
                  </a:lnTo>
                  <a:lnTo>
                    <a:pt x="2224013" y="385985"/>
                  </a:lnTo>
                  <a:lnTo>
                    <a:pt x="2224013" y="771971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3871986" y="1998205"/>
              <a:ext cx="2224013" cy="7719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224013" y="0"/>
                  </a:moveTo>
                  <a:lnTo>
                    <a:pt x="2224013" y="385985"/>
                  </a:lnTo>
                  <a:lnTo>
                    <a:pt x="0" y="385985"/>
                  </a:lnTo>
                  <a:lnTo>
                    <a:pt x="0" y="771971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4257972" y="1161149"/>
              <a:ext cx="3676054" cy="837056"/>
            </a:xfrm>
            <a:custGeom>
              <a:avLst/>
              <a:gdLst>
                <a:gd name="connsiteX0" fmla="*/ 0 w 3676054"/>
                <a:gd name="connsiteY0" fmla="*/ 0 h 837056"/>
                <a:gd name="connsiteX1" fmla="*/ 3676054 w 3676054"/>
                <a:gd name="connsiteY1" fmla="*/ 0 h 837056"/>
                <a:gd name="connsiteX2" fmla="*/ 3676054 w 3676054"/>
                <a:gd name="connsiteY2" fmla="*/ 837056 h 837056"/>
                <a:gd name="connsiteX3" fmla="*/ 0 w 3676054"/>
                <a:gd name="connsiteY3" fmla="*/ 837056 h 837056"/>
                <a:gd name="connsiteX4" fmla="*/ 0 w 3676054"/>
                <a:gd name="connsiteY4" fmla="*/ 0 h 83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837056">
                  <a:moveTo>
                    <a:pt x="0" y="0"/>
                  </a:moveTo>
                  <a:lnTo>
                    <a:pt x="3676054" y="0"/>
                  </a:lnTo>
                  <a:lnTo>
                    <a:pt x="3676054" y="837056"/>
                  </a:lnTo>
                  <a:lnTo>
                    <a:pt x="0" y="83705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dung, ý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2033959" y="2770176"/>
              <a:ext cx="3676054" cy="2954625"/>
            </a:xfrm>
            <a:custGeom>
              <a:avLst/>
              <a:gdLst>
                <a:gd name="connsiteX0" fmla="*/ 0 w 3676054"/>
                <a:gd name="connsiteY0" fmla="*/ 0 h 2838189"/>
                <a:gd name="connsiteX1" fmla="*/ 3676054 w 3676054"/>
                <a:gd name="connsiteY1" fmla="*/ 0 h 2838189"/>
                <a:gd name="connsiteX2" fmla="*/ 3676054 w 3676054"/>
                <a:gd name="connsiteY2" fmla="*/ 2838189 h 2838189"/>
                <a:gd name="connsiteX3" fmla="*/ 0 w 3676054"/>
                <a:gd name="connsiteY3" fmla="*/ 2838189 h 2838189"/>
                <a:gd name="connsiteX4" fmla="*/ 0 w 3676054"/>
                <a:gd name="connsiteY4" fmla="*/ 0 h 283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2838189">
                  <a:moveTo>
                    <a:pt x="0" y="0"/>
                  </a:moveTo>
                  <a:lnTo>
                    <a:pt x="3676054" y="0"/>
                  </a:lnTo>
                  <a:lnTo>
                    <a:pt x="3676054" y="2838189"/>
                  </a:lnTo>
                  <a:lnTo>
                    <a:pt x="0" y="2838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xâu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chiếm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hủy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nghiêm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6481985" y="2770176"/>
              <a:ext cx="3676054" cy="2926672"/>
            </a:xfrm>
            <a:custGeom>
              <a:avLst/>
              <a:gdLst>
                <a:gd name="connsiteX0" fmla="*/ 0 w 3676054"/>
                <a:gd name="connsiteY0" fmla="*/ 0 h 2926672"/>
                <a:gd name="connsiteX1" fmla="*/ 3676054 w 3676054"/>
                <a:gd name="connsiteY1" fmla="*/ 0 h 2926672"/>
                <a:gd name="connsiteX2" fmla="*/ 3676054 w 3676054"/>
                <a:gd name="connsiteY2" fmla="*/ 2926672 h 2926672"/>
                <a:gd name="connsiteX3" fmla="*/ 0 w 3676054"/>
                <a:gd name="connsiteY3" fmla="*/ 2926672 h 2926672"/>
                <a:gd name="connsiteX4" fmla="*/ 0 w 3676054"/>
                <a:gd name="connsiteY4" fmla="*/ 0 h 292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2926672">
                  <a:moveTo>
                    <a:pt x="0" y="0"/>
                  </a:moveTo>
                  <a:lnTo>
                    <a:pt x="3676054" y="0"/>
                  </a:lnTo>
                  <a:lnTo>
                    <a:pt x="3676054" y="2926672"/>
                  </a:lnTo>
                  <a:lnTo>
                    <a:pt x="0" y="2926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khao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nâng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yên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7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130300"/>
            <a:ext cx="2284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IV.</a:t>
            </a:r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660400" y="1636042"/>
            <a:ext cx="1097877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Tìm ra điểm giống nhau về ý nghĩa được đặt ra qua 3 VB đã dọc trong bài 9.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" y="2572000"/>
            <a:ext cx="10833100" cy="36586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pt-BR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Dù khác nhau về thể loại nhưng cả 3 VB đều hướng tới chủ đề </a:t>
            </a:r>
            <a:r>
              <a:rPr lang="en-US" sz="2500" dirty="0" err="1">
                <a:solidFill>
                  <a:srgbClr val="4A4A4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4A4A4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hủy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nhức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nhối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dấy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ta. 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1265195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585" y="1893851"/>
            <a:ext cx="7022130" cy="40939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9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130300"/>
            <a:ext cx="2284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IV.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00" y="1609128"/>
            <a:ext cx="130356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214173"/>
              </p:ext>
            </p:extLst>
          </p:nvPr>
        </p:nvGraphicFramePr>
        <p:xfrm>
          <a:off x="685799" y="2110337"/>
          <a:ext cx="10833100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5415493">
                  <a:extLst>
                    <a:ext uri="{9D8B030D-6E8A-4147-A177-3AD203B41FA5}">
                      <a16:colId xmlns="" xmlns:a16="http://schemas.microsoft.com/office/drawing/2014/main" val="2643826280"/>
                    </a:ext>
                  </a:extLst>
                </a:gridCol>
                <a:gridCol w="5417607">
                  <a:extLst>
                    <a:ext uri="{9D8B030D-6E8A-4147-A177-3AD203B41FA5}">
                      <a16:colId xmlns="" xmlns:a16="http://schemas.microsoft.com/office/drawing/2014/main" val="3912241626"/>
                    </a:ext>
                  </a:extLst>
                </a:gridCol>
              </a:tblGrid>
              <a:tr h="1595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trữ tình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9671321"/>
                  </a:ext>
                </a:extLst>
              </a:tr>
              <a:tr h="7977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 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Hình tượng độc đáo, tình cảm sâu sắc, liên tưởng, so sánh bất ngờ thú vị.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Giọng thơ trò chuyện, đối thoại tâm tình với Trái Đất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Ý nghĩa triết lí thâm trầm, sâu sắc.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7957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10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50005" y="712947"/>
            <a:ext cx="1904689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0400" y="1371456"/>
            <a:ext cx="108331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3: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rửa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" y="2271620"/>
            <a:ext cx="7027606" cy="362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406" y="2400322"/>
            <a:ext cx="3830894" cy="2677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79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6493" y="743212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4126630" y="1524526"/>
            <a:ext cx="6017342" cy="2620832"/>
          </a:xfrm>
          <a:prstGeom prst="wedgeRoundRectCallout">
            <a:avLst>
              <a:gd name="adj1" fmla="val -45769"/>
              <a:gd name="adj2" fmla="val 7558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cuộc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hay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cuộc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vụ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chia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sẻ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nét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728" y="384472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thành kiến thức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403270" y="1331220"/>
            <a:ext cx="97085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BIÊN BẢN MỘT CUỘC HỌP, CUỘC THẢO LUẬN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71508" y="2466492"/>
            <a:ext cx="5515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HOẠT ĐỘNG CẶP ĐÔI CHIA SẺ</a:t>
            </a:r>
            <a:endParaRPr lang="en-US" sz="2800" dirty="0"/>
          </a:p>
        </p:txBody>
      </p:sp>
      <p:sp>
        <p:nvSpPr>
          <p:cNvPr id="17" name="Can 16"/>
          <p:cNvSpPr/>
          <p:nvPr/>
        </p:nvSpPr>
        <p:spPr>
          <a:xfrm>
            <a:off x="1941715" y="3082413"/>
            <a:ext cx="1755058" cy="3013587"/>
          </a:xfrm>
          <a:prstGeom prst="can">
            <a:avLst>
              <a:gd name="adj" fmla="val 86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 bản là gì?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an 23"/>
          <p:cNvSpPr/>
          <p:nvPr/>
        </p:nvSpPr>
        <p:spPr>
          <a:xfrm>
            <a:off x="4527704" y="3082413"/>
            <a:ext cx="2551469" cy="3013587"/>
          </a:xfrm>
          <a:prstGeom prst="can">
            <a:avLst>
              <a:gd name="adj" fmla="val 86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n 24"/>
          <p:cNvSpPr/>
          <p:nvPr/>
        </p:nvSpPr>
        <p:spPr>
          <a:xfrm>
            <a:off x="7910103" y="3082413"/>
            <a:ext cx="2352882" cy="3013587"/>
          </a:xfrm>
          <a:prstGeom prst="can">
            <a:avLst>
              <a:gd name="adj" fmla="val 86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937819" y="4054241"/>
            <a:ext cx="280220" cy="115194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7388327" y="4066235"/>
            <a:ext cx="280220" cy="115194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17618" y="2148173"/>
            <a:ext cx="282801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457" y="1685531"/>
            <a:ext cx="475957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18" grpId="0" animBg="1"/>
      <p:bldP spid="2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270" y="1331220"/>
            <a:ext cx="97085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BIÊN BẢN MỘT CUỘC HỌP, CUỘC THẢO 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270" y="2138380"/>
            <a:ext cx="282801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10126" y="2519263"/>
            <a:ext cx="6784449" cy="3325687"/>
            <a:chOff x="2993731" y="2576726"/>
            <a:chExt cx="6784449" cy="3325687"/>
          </a:xfrm>
        </p:grpSpPr>
        <p:sp>
          <p:nvSpPr>
            <p:cNvPr id="19" name="Freeform 18"/>
            <p:cNvSpPr/>
            <p:nvPr/>
          </p:nvSpPr>
          <p:spPr>
            <a:xfrm>
              <a:off x="4859734" y="3126658"/>
              <a:ext cx="4918446" cy="2775755"/>
            </a:xfrm>
            <a:custGeom>
              <a:avLst/>
              <a:gdLst>
                <a:gd name="connsiteX0" fmla="*/ 0 w 5298281"/>
                <a:gd name="connsiteY0" fmla="*/ 0 h 3533953"/>
                <a:gd name="connsiteX1" fmla="*/ 5298281 w 5298281"/>
                <a:gd name="connsiteY1" fmla="*/ 0 h 3533953"/>
                <a:gd name="connsiteX2" fmla="*/ 5298281 w 5298281"/>
                <a:gd name="connsiteY2" fmla="*/ 3533953 h 3533953"/>
                <a:gd name="connsiteX3" fmla="*/ 0 w 5298281"/>
                <a:gd name="connsiteY3" fmla="*/ 3533953 h 3533953"/>
                <a:gd name="connsiteX4" fmla="*/ 0 w 5298281"/>
                <a:gd name="connsiteY4" fmla="*/ 0 h 353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8281" h="3533953">
                  <a:moveTo>
                    <a:pt x="0" y="0"/>
                  </a:moveTo>
                  <a:lnTo>
                    <a:pt x="5298281" y="0"/>
                  </a:lnTo>
                  <a:lnTo>
                    <a:pt x="5298281" y="3533953"/>
                  </a:lnTo>
                  <a:lnTo>
                    <a:pt x="0" y="353395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7725" tIns="227584" rIns="227584" bIns="227584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(SGK /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89)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993731" y="2576726"/>
              <a:ext cx="2704984" cy="1263435"/>
            </a:xfrm>
            <a:custGeom>
              <a:avLst/>
              <a:gdLst>
                <a:gd name="connsiteX0" fmla="*/ 0 w 3532187"/>
                <a:gd name="connsiteY0" fmla="*/ 1766094 h 3532187"/>
                <a:gd name="connsiteX1" fmla="*/ 1766094 w 3532187"/>
                <a:gd name="connsiteY1" fmla="*/ 0 h 3532187"/>
                <a:gd name="connsiteX2" fmla="*/ 3532188 w 3532187"/>
                <a:gd name="connsiteY2" fmla="*/ 1766094 h 3532187"/>
                <a:gd name="connsiteX3" fmla="*/ 1766094 w 3532187"/>
                <a:gd name="connsiteY3" fmla="*/ 3532188 h 3532187"/>
                <a:gd name="connsiteX4" fmla="*/ 0 w 3532187"/>
                <a:gd name="connsiteY4" fmla="*/ 1766094 h 353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2187" h="3532187">
                  <a:moveTo>
                    <a:pt x="0" y="1766094"/>
                  </a:moveTo>
                  <a:cubicBezTo>
                    <a:pt x="0" y="790707"/>
                    <a:pt x="790707" y="0"/>
                    <a:pt x="1766094" y="0"/>
                  </a:cubicBezTo>
                  <a:cubicBezTo>
                    <a:pt x="2741481" y="0"/>
                    <a:pt x="3532188" y="790707"/>
                    <a:pt x="3532188" y="1766094"/>
                  </a:cubicBezTo>
                  <a:cubicBezTo>
                    <a:pt x="3532188" y="2741481"/>
                    <a:pt x="2741481" y="3532188"/>
                    <a:pt x="1766094" y="3532188"/>
                  </a:cubicBezTo>
                  <a:cubicBezTo>
                    <a:pt x="790707" y="3532188"/>
                    <a:pt x="0" y="2741481"/>
                    <a:pt x="0" y="1766094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7277" tIns="517277" rIns="517277" bIns="517277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39457" y="1685531"/>
            <a:ext cx="475957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270" y="1331220"/>
            <a:ext cx="97085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BIÊN BẢN MỘT CUỘC HỌP, CUỘC THẢO 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270" y="2138380"/>
            <a:ext cx="282801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9457" y="1685531"/>
            <a:ext cx="475957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02741" y="2138380"/>
            <a:ext cx="8799219" cy="4147987"/>
            <a:chOff x="1360235" y="870152"/>
            <a:chExt cx="8799219" cy="4147987"/>
          </a:xfrm>
        </p:grpSpPr>
        <p:sp>
          <p:nvSpPr>
            <p:cNvPr id="17" name="Freeform 16"/>
            <p:cNvSpPr/>
            <p:nvPr/>
          </p:nvSpPr>
          <p:spPr>
            <a:xfrm>
              <a:off x="6096000" y="1704966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050280" y="1704966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3220690" y="1704966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907855" y="870152"/>
              <a:ext cx="2528716" cy="834814"/>
            </a:xfrm>
            <a:custGeom>
              <a:avLst/>
              <a:gdLst>
                <a:gd name="connsiteX0" fmla="*/ 0 w 2376289"/>
                <a:gd name="connsiteY0" fmla="*/ 0 h 834814"/>
                <a:gd name="connsiteX1" fmla="*/ 2376289 w 2376289"/>
                <a:gd name="connsiteY1" fmla="*/ 0 h 834814"/>
                <a:gd name="connsiteX2" fmla="*/ 2376289 w 2376289"/>
                <a:gd name="connsiteY2" fmla="*/ 834814 h 834814"/>
                <a:gd name="connsiteX3" fmla="*/ 0 w 2376289"/>
                <a:gd name="connsiteY3" fmla="*/ 834814 h 834814"/>
                <a:gd name="connsiteX4" fmla="*/ 0 w 2376289"/>
                <a:gd name="connsiteY4" fmla="*/ 0 h 83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834814">
                  <a:moveTo>
                    <a:pt x="0" y="0"/>
                  </a:moveTo>
                  <a:lnTo>
                    <a:pt x="2376289" y="0"/>
                  </a:lnTo>
                  <a:lnTo>
                    <a:pt x="2376289" y="834814"/>
                  </a:lnTo>
                  <a:lnTo>
                    <a:pt x="0" y="83481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60235" y="2203986"/>
              <a:ext cx="3501900" cy="2814153"/>
            </a:xfrm>
            <a:custGeom>
              <a:avLst/>
              <a:gdLst>
                <a:gd name="connsiteX0" fmla="*/ 0 w 2376289"/>
                <a:gd name="connsiteY0" fmla="*/ 0 h 3783860"/>
                <a:gd name="connsiteX1" fmla="*/ 2376289 w 2376289"/>
                <a:gd name="connsiteY1" fmla="*/ 0 h 3783860"/>
                <a:gd name="connsiteX2" fmla="*/ 2376289 w 2376289"/>
                <a:gd name="connsiteY2" fmla="*/ 3783860 h 3783860"/>
                <a:gd name="connsiteX3" fmla="*/ 0 w 2376289"/>
                <a:gd name="connsiteY3" fmla="*/ 3783860 h 3783860"/>
                <a:gd name="connsiteX4" fmla="*/ 0 w 2376289"/>
                <a:gd name="connsiteY4" fmla="*/ 0 h 378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3783860">
                  <a:moveTo>
                    <a:pt x="0" y="0"/>
                  </a:moveTo>
                  <a:lnTo>
                    <a:pt x="2376289" y="0"/>
                  </a:lnTo>
                  <a:lnTo>
                    <a:pt x="2376289" y="3783860"/>
                  </a:lnTo>
                  <a:lnTo>
                    <a:pt x="0" y="37838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họp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60615" y="2203986"/>
              <a:ext cx="2724071" cy="2814153"/>
            </a:xfrm>
            <a:custGeom>
              <a:avLst/>
              <a:gdLst>
                <a:gd name="connsiteX0" fmla="*/ 0 w 2376289"/>
                <a:gd name="connsiteY0" fmla="*/ 0 h 3783860"/>
                <a:gd name="connsiteX1" fmla="*/ 2376289 w 2376289"/>
                <a:gd name="connsiteY1" fmla="*/ 0 h 3783860"/>
                <a:gd name="connsiteX2" fmla="*/ 2376289 w 2376289"/>
                <a:gd name="connsiteY2" fmla="*/ 3783860 h 3783860"/>
                <a:gd name="connsiteX3" fmla="*/ 0 w 2376289"/>
                <a:gd name="connsiteY3" fmla="*/ 3783860 h 3783860"/>
                <a:gd name="connsiteX4" fmla="*/ 0 w 2376289"/>
                <a:gd name="connsiteY4" fmla="*/ 0 h 378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3783860">
                  <a:moveTo>
                    <a:pt x="0" y="0"/>
                  </a:moveTo>
                  <a:lnTo>
                    <a:pt x="2376289" y="0"/>
                  </a:lnTo>
                  <a:lnTo>
                    <a:pt x="2376289" y="3783860"/>
                  </a:lnTo>
                  <a:lnTo>
                    <a:pt x="0" y="37838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7783165" y="2203986"/>
              <a:ext cx="2376289" cy="2814153"/>
            </a:xfrm>
            <a:custGeom>
              <a:avLst/>
              <a:gdLst>
                <a:gd name="connsiteX0" fmla="*/ 0 w 2376289"/>
                <a:gd name="connsiteY0" fmla="*/ 0 h 3783860"/>
                <a:gd name="connsiteX1" fmla="*/ 2376289 w 2376289"/>
                <a:gd name="connsiteY1" fmla="*/ 0 h 3783860"/>
                <a:gd name="connsiteX2" fmla="*/ 2376289 w 2376289"/>
                <a:gd name="connsiteY2" fmla="*/ 3783860 h 3783860"/>
                <a:gd name="connsiteX3" fmla="*/ 0 w 2376289"/>
                <a:gd name="connsiteY3" fmla="*/ 3783860 h 3783860"/>
                <a:gd name="connsiteX4" fmla="*/ 0 w 2376289"/>
                <a:gd name="connsiteY4" fmla="*/ 0 h 378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3783860">
                  <a:moveTo>
                    <a:pt x="0" y="0"/>
                  </a:moveTo>
                  <a:lnTo>
                    <a:pt x="2376289" y="0"/>
                  </a:lnTo>
                  <a:lnTo>
                    <a:pt x="2376289" y="3783860"/>
                  </a:lnTo>
                  <a:lnTo>
                    <a:pt x="0" y="37838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8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934" y="1247847"/>
            <a:ext cx="475957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934" y="1829805"/>
            <a:ext cx="613975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thường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363171"/>
            <a:ext cx="108331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934" y="1247847"/>
            <a:ext cx="475957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934" y="1829805"/>
            <a:ext cx="613975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271" y="2307720"/>
            <a:ext cx="1144490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225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370569"/>
            <a:ext cx="64764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ĩ thuật &quot;Khăn trải bàn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4" y="3144619"/>
            <a:ext cx="3743849" cy="304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685800" y="2002256"/>
            <a:ext cx="3672349" cy="902740"/>
          </a:xfrm>
          <a:prstGeom prst="wav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51871" y="1749408"/>
            <a:ext cx="304923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hiếu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39608"/>
              </p:ext>
            </p:extLst>
          </p:nvPr>
        </p:nvGraphicFramePr>
        <p:xfrm>
          <a:off x="4617012" y="2337878"/>
          <a:ext cx="6972301" cy="3913506"/>
        </p:xfrm>
        <a:graphic>
          <a:graphicData uri="http://schemas.openxmlformats.org/drawingml/2006/table">
            <a:tbl>
              <a:tblPr firstRow="1" firstCol="1" bandRow="1"/>
              <a:tblGrid>
                <a:gridCol w="1076633">
                  <a:extLst>
                    <a:ext uri="{9D8B030D-6E8A-4147-A177-3AD203B41FA5}">
                      <a16:colId xmlns="" xmlns:a16="http://schemas.microsoft.com/office/drawing/2014/main" val="1541242630"/>
                    </a:ext>
                  </a:extLst>
                </a:gridCol>
                <a:gridCol w="3421626">
                  <a:extLst>
                    <a:ext uri="{9D8B030D-6E8A-4147-A177-3AD203B41FA5}">
                      <a16:colId xmlns="" xmlns:a16="http://schemas.microsoft.com/office/drawing/2014/main" val="2691468163"/>
                    </a:ext>
                  </a:extLst>
                </a:gridCol>
                <a:gridCol w="2474042">
                  <a:extLst>
                    <a:ext uri="{9D8B030D-6E8A-4147-A177-3AD203B41FA5}">
                      <a16:colId xmlns="" xmlns:a16="http://schemas.microsoft.com/office/drawing/2014/main" val="910173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1349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2.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3. 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dirty="0" smtClean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4. 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b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5909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34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266432"/>
            <a:ext cx="64764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767998"/>
            <a:ext cx="108331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(SGK /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89)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2681663"/>
            <a:ext cx="10833100" cy="32893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algn="just">
              <a:spcAft>
                <a:spcPts val="0"/>
              </a:spcAft>
            </a:pPr>
            <a:r>
              <a:rPr lang="es-MX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MX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s-MX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s-MX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74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1265195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790" y="1897217"/>
            <a:ext cx="7621720" cy="433848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162" y="1356741"/>
            <a:ext cx="73629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6407" y="1976013"/>
            <a:ext cx="108331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(SGK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89)</a:t>
            </a:r>
          </a:p>
        </p:txBody>
      </p:sp>
    </p:spTree>
    <p:extLst>
      <p:ext uri="{BB962C8B-B14F-4D97-AF65-F5344CB8AC3E}">
        <p14:creationId xmlns:p14="http://schemas.microsoft.com/office/powerpoint/2010/main" val="320371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73672" y="1884577"/>
            <a:ext cx="8457356" cy="4370582"/>
            <a:chOff x="1549440" y="2043813"/>
            <a:chExt cx="8457356" cy="4370582"/>
          </a:xfrm>
        </p:grpSpPr>
        <p:sp>
          <p:nvSpPr>
            <p:cNvPr id="17" name="Freeform 16"/>
            <p:cNvSpPr/>
            <p:nvPr/>
          </p:nvSpPr>
          <p:spPr>
            <a:xfrm>
              <a:off x="5945185" y="2717769"/>
              <a:ext cx="3065896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7365"/>
                  </a:lnTo>
                  <a:lnTo>
                    <a:pt x="3065896" y="177365"/>
                  </a:lnTo>
                  <a:lnTo>
                    <a:pt x="3065896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5945185" y="2717769"/>
              <a:ext cx="870849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7365"/>
                  </a:lnTo>
                  <a:lnTo>
                    <a:pt x="870849" y="177365"/>
                  </a:lnTo>
                  <a:lnTo>
                    <a:pt x="870849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4772103" y="2717769"/>
              <a:ext cx="1173081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73081" y="0"/>
                  </a:moveTo>
                  <a:lnTo>
                    <a:pt x="1173081" y="177365"/>
                  </a:lnTo>
                  <a:lnTo>
                    <a:pt x="0" y="177365"/>
                  </a:lnTo>
                  <a:lnTo>
                    <a:pt x="0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2728172" y="2717769"/>
              <a:ext cx="3217012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217012" y="0"/>
                  </a:moveTo>
                  <a:lnTo>
                    <a:pt x="3217012" y="177365"/>
                  </a:lnTo>
                  <a:lnTo>
                    <a:pt x="0" y="177365"/>
                  </a:lnTo>
                  <a:lnTo>
                    <a:pt x="0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449273" y="2043813"/>
              <a:ext cx="2991821" cy="673955"/>
            </a:xfrm>
            <a:custGeom>
              <a:avLst/>
              <a:gdLst>
                <a:gd name="connsiteX0" fmla="*/ 0 w 2860152"/>
                <a:gd name="connsiteY0" fmla="*/ 0 h 575594"/>
                <a:gd name="connsiteX1" fmla="*/ 2860152 w 2860152"/>
                <a:gd name="connsiteY1" fmla="*/ 0 h 575594"/>
                <a:gd name="connsiteX2" fmla="*/ 2860152 w 2860152"/>
                <a:gd name="connsiteY2" fmla="*/ 575594 h 575594"/>
                <a:gd name="connsiteX3" fmla="*/ 0 w 2860152"/>
                <a:gd name="connsiteY3" fmla="*/ 575594 h 575594"/>
                <a:gd name="connsiteX4" fmla="*/ 0 w 2860152"/>
                <a:gd name="connsiteY4" fmla="*/ 0 h 57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0152" h="575594">
                  <a:moveTo>
                    <a:pt x="0" y="0"/>
                  </a:moveTo>
                  <a:lnTo>
                    <a:pt x="2860152" y="0"/>
                  </a:lnTo>
                  <a:lnTo>
                    <a:pt x="2860152" y="575594"/>
                  </a:lnTo>
                  <a:lnTo>
                    <a:pt x="0" y="5755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s-MX" sz="26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s-MX" sz="2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MX" sz="26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s-MX" sz="2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549440" y="3072501"/>
              <a:ext cx="2023332" cy="3341894"/>
            </a:xfrm>
            <a:custGeom>
              <a:avLst/>
              <a:gdLst>
                <a:gd name="connsiteX0" fmla="*/ 0 w 1689199"/>
                <a:gd name="connsiteY0" fmla="*/ 0 h 3341894"/>
                <a:gd name="connsiteX1" fmla="*/ 1689199 w 1689199"/>
                <a:gd name="connsiteY1" fmla="*/ 0 h 3341894"/>
                <a:gd name="connsiteX2" fmla="*/ 1689199 w 1689199"/>
                <a:gd name="connsiteY2" fmla="*/ 3341894 h 3341894"/>
                <a:gd name="connsiteX3" fmla="*/ 0 w 1689199"/>
                <a:gd name="connsiteY3" fmla="*/ 3341894 h 3341894"/>
                <a:gd name="connsiteX4" fmla="*/ 0 w 1689199"/>
                <a:gd name="connsiteY4" fmla="*/ 0 h 334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199" h="3341894">
                  <a:moveTo>
                    <a:pt x="0" y="0"/>
                  </a:moveTo>
                  <a:lnTo>
                    <a:pt x="1689199" y="0"/>
                  </a:lnTo>
                  <a:lnTo>
                    <a:pt x="1689199" y="3341894"/>
                  </a:lnTo>
                  <a:lnTo>
                    <a:pt x="0" y="33418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3751537" y="3072501"/>
              <a:ext cx="2012756" cy="3322435"/>
            </a:xfrm>
            <a:custGeom>
              <a:avLst/>
              <a:gdLst>
                <a:gd name="connsiteX0" fmla="*/ 0 w 1689199"/>
                <a:gd name="connsiteY0" fmla="*/ 0 h 3067974"/>
                <a:gd name="connsiteX1" fmla="*/ 1689199 w 1689199"/>
                <a:gd name="connsiteY1" fmla="*/ 0 h 3067974"/>
                <a:gd name="connsiteX2" fmla="*/ 1689199 w 1689199"/>
                <a:gd name="connsiteY2" fmla="*/ 3067974 h 3067974"/>
                <a:gd name="connsiteX3" fmla="*/ 0 w 1689199"/>
                <a:gd name="connsiteY3" fmla="*/ 3067974 h 3067974"/>
                <a:gd name="connsiteX4" fmla="*/ 0 w 1689199"/>
                <a:gd name="connsiteY4" fmla="*/ 0 h 306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199" h="3067974">
                  <a:moveTo>
                    <a:pt x="0" y="0"/>
                  </a:moveTo>
                  <a:lnTo>
                    <a:pt x="1689199" y="0"/>
                  </a:lnTo>
                  <a:lnTo>
                    <a:pt x="1689199" y="3067974"/>
                  </a:lnTo>
                  <a:lnTo>
                    <a:pt x="0" y="30679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họp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943058" y="3072501"/>
              <a:ext cx="1893542" cy="3341894"/>
            </a:xfrm>
            <a:custGeom>
              <a:avLst/>
              <a:gdLst>
                <a:gd name="connsiteX0" fmla="*/ 0 w 1689199"/>
                <a:gd name="connsiteY0" fmla="*/ 0 h 3059114"/>
                <a:gd name="connsiteX1" fmla="*/ 1689199 w 1689199"/>
                <a:gd name="connsiteY1" fmla="*/ 0 h 3059114"/>
                <a:gd name="connsiteX2" fmla="*/ 1689199 w 1689199"/>
                <a:gd name="connsiteY2" fmla="*/ 3059114 h 3059114"/>
                <a:gd name="connsiteX3" fmla="*/ 0 w 1689199"/>
                <a:gd name="connsiteY3" fmla="*/ 3059114 h 3059114"/>
                <a:gd name="connsiteX4" fmla="*/ 0 w 1689199"/>
                <a:gd name="connsiteY4" fmla="*/ 0 h 305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199" h="3059114">
                  <a:moveTo>
                    <a:pt x="0" y="0"/>
                  </a:moveTo>
                  <a:lnTo>
                    <a:pt x="1689199" y="0"/>
                  </a:lnTo>
                  <a:lnTo>
                    <a:pt x="1689199" y="3059114"/>
                  </a:lnTo>
                  <a:lnTo>
                    <a:pt x="0" y="305911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8015366" y="3072501"/>
              <a:ext cx="1991430" cy="3341894"/>
            </a:xfrm>
            <a:custGeom>
              <a:avLst/>
              <a:gdLst>
                <a:gd name="connsiteX0" fmla="*/ 0 w 1991430"/>
                <a:gd name="connsiteY0" fmla="*/ 0 h 3112079"/>
                <a:gd name="connsiteX1" fmla="*/ 1991430 w 1991430"/>
                <a:gd name="connsiteY1" fmla="*/ 0 h 3112079"/>
                <a:gd name="connsiteX2" fmla="*/ 1991430 w 1991430"/>
                <a:gd name="connsiteY2" fmla="*/ 3112079 h 3112079"/>
                <a:gd name="connsiteX3" fmla="*/ 0 w 1991430"/>
                <a:gd name="connsiteY3" fmla="*/ 3112079 h 3112079"/>
                <a:gd name="connsiteX4" fmla="*/ 0 w 1991430"/>
                <a:gd name="connsiteY4" fmla="*/ 0 h 311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1430" h="3112079">
                  <a:moveTo>
                    <a:pt x="0" y="0"/>
                  </a:moveTo>
                  <a:lnTo>
                    <a:pt x="1991430" y="0"/>
                  </a:lnTo>
                  <a:lnTo>
                    <a:pt x="1991430" y="3112079"/>
                  </a:lnTo>
                  <a:lnTo>
                    <a:pt x="0" y="311207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03270" y="1266432"/>
            <a:ext cx="64764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tập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03270" y="1275382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577" y="2244928"/>
            <a:ext cx="8159547" cy="35991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091221" y="2643306"/>
            <a:ext cx="6022258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16087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276654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378" y="1811043"/>
            <a:ext cx="10833100" cy="16292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60400" y="2994579"/>
            <a:ext cx="2920089" cy="2434276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958" tIns="37338" rIns="476281" bIns="3733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288481" y="2994579"/>
            <a:ext cx="2920089" cy="2434276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958" tIns="37338" rIns="476281" bIns="3733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916562" y="2994579"/>
            <a:ext cx="2920089" cy="2434276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958" tIns="37338" rIns="476281" bIns="3733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544642" y="2994579"/>
            <a:ext cx="2920089" cy="2434276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958" tIns="37338" rIns="476281" bIns="3733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6407" y="5494284"/>
            <a:ext cx="108331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7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4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16087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275382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6359" y="1882725"/>
            <a:ext cx="357123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" y="2404070"/>
            <a:ext cx="10833100" cy="39350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05543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275382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270" y="1779661"/>
            <a:ext cx="110498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2352746"/>
            <a:ext cx="10833100" cy="40572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7545" y="1328451"/>
            <a:ext cx="32496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333304"/>
              </p:ext>
            </p:extLst>
          </p:nvPr>
        </p:nvGraphicFramePr>
        <p:xfrm>
          <a:off x="685799" y="1814037"/>
          <a:ext cx="10833100" cy="4480560"/>
        </p:xfrm>
        <a:graphic>
          <a:graphicData uri="http://schemas.openxmlformats.org/drawingml/2006/table">
            <a:tbl>
              <a:tblPr/>
              <a:tblGrid>
                <a:gridCol w="9054788">
                  <a:extLst>
                    <a:ext uri="{9D8B030D-6E8A-4147-A177-3AD203B41FA5}">
                      <a16:colId xmlns="" xmlns:a16="http://schemas.microsoft.com/office/drawing/2014/main" val="2189508576"/>
                    </a:ext>
                  </a:extLst>
                </a:gridCol>
                <a:gridCol w="1778312">
                  <a:extLst>
                    <a:ext uri="{9D8B030D-6E8A-4147-A177-3AD203B41FA5}">
                      <a16:colId xmlns="" xmlns:a16="http://schemas.microsoft.com/office/drawing/2014/main" val="785097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 Chưa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6706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632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5530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5247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6865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tọa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8754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1162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 bản có được trình bày khoa học, hài hòa, rõ ràng.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1188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433177" y="1642513"/>
            <a:ext cx="7338347" cy="3843887"/>
          </a:xfrm>
          <a:prstGeom prst="horizontalScroll">
            <a:avLst>
              <a:gd name="adj" fmla="val 943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bài: </a:t>
            </a:r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 sử trong một cuộc họp lớp thảo luận về giải pháp hạn chế sử dụng bao bì ni lông 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 thải nhựa</a:t>
            </a:r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Em được giao nhiệm vụ làm thư kí. Hãy viết biên bản cuộc thảo luận (hoặc cuộc  họp) ấy.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0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200" y="1282739"/>
            <a:ext cx="10833100" cy="11682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2432390"/>
            <a:ext cx="10833100" cy="40231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1200" y="1102083"/>
            <a:ext cx="10833100" cy="54720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2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602373" y="1222831"/>
            <a:ext cx="6096000" cy="1237262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500" y="2702728"/>
            <a:ext cx="6396299" cy="33932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48126" y="3021455"/>
            <a:ext cx="4584950" cy="337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chú 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iải thích từ khó </a:t>
            </a:r>
            <a:r>
              <a:rPr lang="en-US" i="1" dirty="0"/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16087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122" y="1292239"/>
            <a:ext cx="1025152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TÓM TẮT BẰNG SƠ ĐỒ NỘI DUNG CỦA MỘT VĂN BẢN ĐƠN GIẢN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270" y="1767335"/>
            <a:ext cx="11517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600"/>
              </a:spcBef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</a:t>
            </a:r>
            <a:r>
              <a:rPr lang="en-US" sz="2800" dirty="0">
                <a:latin typeface="Calibri Light" panose="020F0302020204030204" pitchFamily="34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2800" b="1" dirty="0">
              <a:solidFill>
                <a:srgbClr val="94C6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025649" y="2381149"/>
            <a:ext cx="6908800" cy="1156829"/>
          </a:xfrm>
          <a:custGeom>
            <a:avLst/>
            <a:gdLst>
              <a:gd name="connsiteX0" fmla="*/ 0 w 6908800"/>
              <a:gd name="connsiteY0" fmla="*/ 155744 h 1557438"/>
              <a:gd name="connsiteX1" fmla="*/ 155744 w 6908800"/>
              <a:gd name="connsiteY1" fmla="*/ 0 h 1557438"/>
              <a:gd name="connsiteX2" fmla="*/ 6753056 w 6908800"/>
              <a:gd name="connsiteY2" fmla="*/ 0 h 1557438"/>
              <a:gd name="connsiteX3" fmla="*/ 6908800 w 6908800"/>
              <a:gd name="connsiteY3" fmla="*/ 155744 h 1557438"/>
              <a:gd name="connsiteX4" fmla="*/ 6908800 w 6908800"/>
              <a:gd name="connsiteY4" fmla="*/ 1401694 h 1557438"/>
              <a:gd name="connsiteX5" fmla="*/ 6753056 w 6908800"/>
              <a:gd name="connsiteY5" fmla="*/ 1557438 h 1557438"/>
              <a:gd name="connsiteX6" fmla="*/ 155744 w 6908800"/>
              <a:gd name="connsiteY6" fmla="*/ 1557438 h 1557438"/>
              <a:gd name="connsiteX7" fmla="*/ 0 w 6908800"/>
              <a:gd name="connsiteY7" fmla="*/ 1401694 h 1557438"/>
              <a:gd name="connsiteX8" fmla="*/ 0 w 6908800"/>
              <a:gd name="connsiteY8" fmla="*/ 155744 h 15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557438">
                <a:moveTo>
                  <a:pt x="0" y="155744"/>
                </a:moveTo>
                <a:cubicBezTo>
                  <a:pt x="0" y="69729"/>
                  <a:pt x="69729" y="0"/>
                  <a:pt x="155744" y="0"/>
                </a:cubicBezTo>
                <a:lnTo>
                  <a:pt x="6753056" y="0"/>
                </a:lnTo>
                <a:cubicBezTo>
                  <a:pt x="6839071" y="0"/>
                  <a:pt x="6908800" y="69729"/>
                  <a:pt x="6908800" y="155744"/>
                </a:cubicBezTo>
                <a:lnTo>
                  <a:pt x="6908800" y="1401694"/>
                </a:lnTo>
                <a:cubicBezTo>
                  <a:pt x="6908800" y="1487709"/>
                  <a:pt x="6839071" y="1557438"/>
                  <a:pt x="6753056" y="1557438"/>
                </a:cubicBezTo>
                <a:lnTo>
                  <a:pt x="155744" y="1557438"/>
                </a:lnTo>
                <a:cubicBezTo>
                  <a:pt x="69729" y="1557438"/>
                  <a:pt x="0" y="1487709"/>
                  <a:pt x="0" y="1401694"/>
                </a:cubicBezTo>
                <a:lnTo>
                  <a:pt x="0" y="15574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486" tIns="148486" rIns="1807411" bIns="148486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635248" y="3643152"/>
            <a:ext cx="6908800" cy="1243191"/>
          </a:xfrm>
          <a:custGeom>
            <a:avLst/>
            <a:gdLst>
              <a:gd name="connsiteX0" fmla="*/ 0 w 6908800"/>
              <a:gd name="connsiteY0" fmla="*/ 155744 h 1557438"/>
              <a:gd name="connsiteX1" fmla="*/ 155744 w 6908800"/>
              <a:gd name="connsiteY1" fmla="*/ 0 h 1557438"/>
              <a:gd name="connsiteX2" fmla="*/ 6753056 w 6908800"/>
              <a:gd name="connsiteY2" fmla="*/ 0 h 1557438"/>
              <a:gd name="connsiteX3" fmla="*/ 6908800 w 6908800"/>
              <a:gd name="connsiteY3" fmla="*/ 155744 h 1557438"/>
              <a:gd name="connsiteX4" fmla="*/ 6908800 w 6908800"/>
              <a:gd name="connsiteY4" fmla="*/ 1401694 h 1557438"/>
              <a:gd name="connsiteX5" fmla="*/ 6753056 w 6908800"/>
              <a:gd name="connsiteY5" fmla="*/ 1557438 h 1557438"/>
              <a:gd name="connsiteX6" fmla="*/ 155744 w 6908800"/>
              <a:gd name="connsiteY6" fmla="*/ 1557438 h 1557438"/>
              <a:gd name="connsiteX7" fmla="*/ 0 w 6908800"/>
              <a:gd name="connsiteY7" fmla="*/ 1401694 h 1557438"/>
              <a:gd name="connsiteX8" fmla="*/ 0 w 6908800"/>
              <a:gd name="connsiteY8" fmla="*/ 155744 h 15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557438">
                <a:moveTo>
                  <a:pt x="0" y="155744"/>
                </a:moveTo>
                <a:cubicBezTo>
                  <a:pt x="0" y="69729"/>
                  <a:pt x="69729" y="0"/>
                  <a:pt x="155744" y="0"/>
                </a:cubicBezTo>
                <a:lnTo>
                  <a:pt x="6753056" y="0"/>
                </a:lnTo>
                <a:cubicBezTo>
                  <a:pt x="6839071" y="0"/>
                  <a:pt x="6908800" y="69729"/>
                  <a:pt x="6908800" y="155744"/>
                </a:cubicBezTo>
                <a:lnTo>
                  <a:pt x="6908800" y="1401694"/>
                </a:lnTo>
                <a:cubicBezTo>
                  <a:pt x="6908800" y="1487709"/>
                  <a:pt x="6839071" y="1557438"/>
                  <a:pt x="6753056" y="1557438"/>
                </a:cubicBezTo>
                <a:lnTo>
                  <a:pt x="155744" y="1557438"/>
                </a:lnTo>
                <a:cubicBezTo>
                  <a:pt x="69729" y="1557438"/>
                  <a:pt x="0" y="1487709"/>
                  <a:pt x="0" y="1401694"/>
                </a:cubicBezTo>
                <a:lnTo>
                  <a:pt x="0" y="15574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486" tIns="148486" rIns="1814727" bIns="148486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244848" y="4991518"/>
            <a:ext cx="6908800" cy="1363864"/>
          </a:xfrm>
          <a:custGeom>
            <a:avLst/>
            <a:gdLst>
              <a:gd name="connsiteX0" fmla="*/ 0 w 6908800"/>
              <a:gd name="connsiteY0" fmla="*/ 155744 h 1557438"/>
              <a:gd name="connsiteX1" fmla="*/ 155744 w 6908800"/>
              <a:gd name="connsiteY1" fmla="*/ 0 h 1557438"/>
              <a:gd name="connsiteX2" fmla="*/ 6753056 w 6908800"/>
              <a:gd name="connsiteY2" fmla="*/ 0 h 1557438"/>
              <a:gd name="connsiteX3" fmla="*/ 6908800 w 6908800"/>
              <a:gd name="connsiteY3" fmla="*/ 155744 h 1557438"/>
              <a:gd name="connsiteX4" fmla="*/ 6908800 w 6908800"/>
              <a:gd name="connsiteY4" fmla="*/ 1401694 h 1557438"/>
              <a:gd name="connsiteX5" fmla="*/ 6753056 w 6908800"/>
              <a:gd name="connsiteY5" fmla="*/ 1557438 h 1557438"/>
              <a:gd name="connsiteX6" fmla="*/ 155744 w 6908800"/>
              <a:gd name="connsiteY6" fmla="*/ 1557438 h 1557438"/>
              <a:gd name="connsiteX7" fmla="*/ 0 w 6908800"/>
              <a:gd name="connsiteY7" fmla="*/ 1401694 h 1557438"/>
              <a:gd name="connsiteX8" fmla="*/ 0 w 6908800"/>
              <a:gd name="connsiteY8" fmla="*/ 155744 h 15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557438">
                <a:moveTo>
                  <a:pt x="0" y="155744"/>
                </a:moveTo>
                <a:cubicBezTo>
                  <a:pt x="0" y="69729"/>
                  <a:pt x="69729" y="0"/>
                  <a:pt x="155744" y="0"/>
                </a:cubicBezTo>
                <a:lnTo>
                  <a:pt x="6753056" y="0"/>
                </a:lnTo>
                <a:cubicBezTo>
                  <a:pt x="6839071" y="0"/>
                  <a:pt x="6908800" y="69729"/>
                  <a:pt x="6908800" y="155744"/>
                </a:cubicBezTo>
                <a:lnTo>
                  <a:pt x="6908800" y="1401694"/>
                </a:lnTo>
                <a:cubicBezTo>
                  <a:pt x="6908800" y="1487709"/>
                  <a:pt x="6839071" y="1557438"/>
                  <a:pt x="6753056" y="1557438"/>
                </a:cubicBezTo>
                <a:lnTo>
                  <a:pt x="155744" y="1557438"/>
                </a:lnTo>
                <a:cubicBezTo>
                  <a:pt x="69729" y="1557438"/>
                  <a:pt x="0" y="1487709"/>
                  <a:pt x="0" y="1401694"/>
                </a:cubicBezTo>
                <a:lnTo>
                  <a:pt x="0" y="15574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486" tIns="148486" rIns="1814727" bIns="148486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77808" y="3271491"/>
            <a:ext cx="1056640" cy="784848"/>
          </a:xfrm>
          <a:custGeom>
            <a:avLst/>
            <a:gdLst>
              <a:gd name="connsiteX0" fmla="*/ 0 w 1056640"/>
              <a:gd name="connsiteY0" fmla="*/ 581152 h 1056640"/>
              <a:gd name="connsiteX1" fmla="*/ 237744 w 1056640"/>
              <a:gd name="connsiteY1" fmla="*/ 581152 h 1056640"/>
              <a:gd name="connsiteX2" fmla="*/ 237744 w 1056640"/>
              <a:gd name="connsiteY2" fmla="*/ 0 h 1056640"/>
              <a:gd name="connsiteX3" fmla="*/ 818896 w 1056640"/>
              <a:gd name="connsiteY3" fmla="*/ 0 h 1056640"/>
              <a:gd name="connsiteX4" fmla="*/ 818896 w 1056640"/>
              <a:gd name="connsiteY4" fmla="*/ 581152 h 1056640"/>
              <a:gd name="connsiteX5" fmla="*/ 1056640 w 1056640"/>
              <a:gd name="connsiteY5" fmla="*/ 581152 h 1056640"/>
              <a:gd name="connsiteX6" fmla="*/ 528320 w 1056640"/>
              <a:gd name="connsiteY6" fmla="*/ 1056640 h 1056640"/>
              <a:gd name="connsiteX7" fmla="*/ 0 w 1056640"/>
              <a:gd name="connsiteY7" fmla="*/ 581152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640" h="1056640">
                <a:moveTo>
                  <a:pt x="0" y="581152"/>
                </a:moveTo>
                <a:lnTo>
                  <a:pt x="237744" y="581152"/>
                </a:lnTo>
                <a:lnTo>
                  <a:pt x="237744" y="0"/>
                </a:lnTo>
                <a:lnTo>
                  <a:pt x="818896" y="0"/>
                </a:lnTo>
                <a:lnTo>
                  <a:pt x="818896" y="581152"/>
                </a:lnTo>
                <a:lnTo>
                  <a:pt x="1056640" y="581152"/>
                </a:lnTo>
                <a:lnTo>
                  <a:pt x="528320" y="1056640"/>
                </a:lnTo>
                <a:lnTo>
                  <a:pt x="0" y="581152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464" tIns="45720" rIns="283464" bIns="30723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20" name="Freeform 19"/>
          <p:cNvSpPr/>
          <p:nvPr/>
        </p:nvSpPr>
        <p:spPr>
          <a:xfrm>
            <a:off x="8487408" y="4672142"/>
            <a:ext cx="1056640" cy="784848"/>
          </a:xfrm>
          <a:custGeom>
            <a:avLst/>
            <a:gdLst>
              <a:gd name="connsiteX0" fmla="*/ 0 w 1056640"/>
              <a:gd name="connsiteY0" fmla="*/ 581152 h 1056640"/>
              <a:gd name="connsiteX1" fmla="*/ 237744 w 1056640"/>
              <a:gd name="connsiteY1" fmla="*/ 581152 h 1056640"/>
              <a:gd name="connsiteX2" fmla="*/ 237744 w 1056640"/>
              <a:gd name="connsiteY2" fmla="*/ 0 h 1056640"/>
              <a:gd name="connsiteX3" fmla="*/ 818896 w 1056640"/>
              <a:gd name="connsiteY3" fmla="*/ 0 h 1056640"/>
              <a:gd name="connsiteX4" fmla="*/ 818896 w 1056640"/>
              <a:gd name="connsiteY4" fmla="*/ 581152 h 1056640"/>
              <a:gd name="connsiteX5" fmla="*/ 1056640 w 1056640"/>
              <a:gd name="connsiteY5" fmla="*/ 581152 h 1056640"/>
              <a:gd name="connsiteX6" fmla="*/ 528320 w 1056640"/>
              <a:gd name="connsiteY6" fmla="*/ 1056640 h 1056640"/>
              <a:gd name="connsiteX7" fmla="*/ 0 w 1056640"/>
              <a:gd name="connsiteY7" fmla="*/ 581152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640" h="1056640">
                <a:moveTo>
                  <a:pt x="0" y="581152"/>
                </a:moveTo>
                <a:lnTo>
                  <a:pt x="237744" y="581152"/>
                </a:lnTo>
                <a:lnTo>
                  <a:pt x="237744" y="0"/>
                </a:lnTo>
                <a:lnTo>
                  <a:pt x="818896" y="0"/>
                </a:lnTo>
                <a:lnTo>
                  <a:pt x="818896" y="581152"/>
                </a:lnTo>
                <a:lnTo>
                  <a:pt x="1056640" y="581152"/>
                </a:lnTo>
                <a:lnTo>
                  <a:pt x="528320" y="1056640"/>
                </a:lnTo>
                <a:lnTo>
                  <a:pt x="0" y="581152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lnRef>
          <a:fillRef idx="1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fillRef>
          <a:effectRef idx="0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464" tIns="45720" rIns="283464" bIns="30723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</p:spTree>
    <p:extLst>
      <p:ext uri="{BB962C8B-B14F-4D97-AF65-F5344CB8AC3E}">
        <p14:creationId xmlns:p14="http://schemas.microsoft.com/office/powerpoint/2010/main" val="314802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9088" y="1316117"/>
            <a:ext cx="7874271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2497" y="1796506"/>
            <a:ext cx="106265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spcAft>
                <a:spcPts val="800"/>
              </a:spcAft>
            </a:pP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94C6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926" y="2391775"/>
            <a:ext cx="6119806" cy="40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6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9088" y="1316117"/>
            <a:ext cx="7874271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815888"/>
            <a:ext cx="2450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algn="just">
              <a:spcAft>
                <a:spcPts val="0"/>
              </a:spcAft>
            </a:pPr>
            <a:r>
              <a:rPr lang="es-MX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MX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s-MX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s-MX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8895" y="2139608"/>
            <a:ext cx="8126909" cy="3947966"/>
            <a:chOff x="2026194" y="1932042"/>
            <a:chExt cx="8126909" cy="3947966"/>
          </a:xfrm>
        </p:grpSpPr>
        <p:sp>
          <p:nvSpPr>
            <p:cNvPr id="17" name="Freeform 16"/>
            <p:cNvSpPr/>
            <p:nvPr/>
          </p:nvSpPr>
          <p:spPr>
            <a:xfrm>
              <a:off x="6089649" y="2753893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1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043929" y="2753893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1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214339" y="2753893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1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4901504" y="1932042"/>
              <a:ext cx="2376289" cy="821851"/>
            </a:xfrm>
            <a:custGeom>
              <a:avLst/>
              <a:gdLst>
                <a:gd name="connsiteX0" fmla="*/ 0 w 2376289"/>
                <a:gd name="connsiteY0" fmla="*/ 0 h 821851"/>
                <a:gd name="connsiteX1" fmla="*/ 2376289 w 2376289"/>
                <a:gd name="connsiteY1" fmla="*/ 0 h 821851"/>
                <a:gd name="connsiteX2" fmla="*/ 2376289 w 2376289"/>
                <a:gd name="connsiteY2" fmla="*/ 821851 h 821851"/>
                <a:gd name="connsiteX3" fmla="*/ 0 w 2376289"/>
                <a:gd name="connsiteY3" fmla="*/ 821851 h 821851"/>
                <a:gd name="connsiteX4" fmla="*/ 0 w 2376289"/>
                <a:gd name="connsiteY4" fmla="*/ 0 h 82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821851">
                  <a:moveTo>
                    <a:pt x="0" y="0"/>
                  </a:moveTo>
                  <a:lnTo>
                    <a:pt x="2376289" y="0"/>
                  </a:lnTo>
                  <a:lnTo>
                    <a:pt x="2376289" y="821851"/>
                  </a:lnTo>
                  <a:lnTo>
                    <a:pt x="0" y="82185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15" tIns="18415" rIns="18415" bIns="1841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Ưu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026194" y="3252913"/>
              <a:ext cx="2376289" cy="2627095"/>
            </a:xfrm>
            <a:custGeom>
              <a:avLst/>
              <a:gdLst>
                <a:gd name="connsiteX0" fmla="*/ 0 w 2376289"/>
                <a:gd name="connsiteY0" fmla="*/ 0 h 2627094"/>
                <a:gd name="connsiteX1" fmla="*/ 2376289 w 2376289"/>
                <a:gd name="connsiteY1" fmla="*/ 0 h 2627094"/>
                <a:gd name="connsiteX2" fmla="*/ 2376289 w 2376289"/>
                <a:gd name="connsiteY2" fmla="*/ 2627094 h 2627094"/>
                <a:gd name="connsiteX3" fmla="*/ 0 w 2376289"/>
                <a:gd name="connsiteY3" fmla="*/ 2627094 h 2627094"/>
                <a:gd name="connsiteX4" fmla="*/ 0 w 2376289"/>
                <a:gd name="connsiteY4" fmla="*/ 0 h 262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2627094">
                  <a:moveTo>
                    <a:pt x="0" y="0"/>
                  </a:moveTo>
                  <a:lnTo>
                    <a:pt x="2376289" y="0"/>
                  </a:lnTo>
                  <a:lnTo>
                    <a:pt x="2376289" y="2627094"/>
                  </a:lnTo>
                  <a:lnTo>
                    <a:pt x="0" y="26270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15" tIns="18415" rIns="18415" bIns="1841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572000" y="3252914"/>
              <a:ext cx="3038168" cy="2627094"/>
            </a:xfrm>
            <a:custGeom>
              <a:avLst/>
              <a:gdLst>
                <a:gd name="connsiteX0" fmla="*/ 0 w 2376289"/>
                <a:gd name="connsiteY0" fmla="*/ 0 h 2627094"/>
                <a:gd name="connsiteX1" fmla="*/ 2376289 w 2376289"/>
                <a:gd name="connsiteY1" fmla="*/ 0 h 2627094"/>
                <a:gd name="connsiteX2" fmla="*/ 2376289 w 2376289"/>
                <a:gd name="connsiteY2" fmla="*/ 2627094 h 2627094"/>
                <a:gd name="connsiteX3" fmla="*/ 0 w 2376289"/>
                <a:gd name="connsiteY3" fmla="*/ 2627094 h 2627094"/>
                <a:gd name="connsiteX4" fmla="*/ 0 w 2376289"/>
                <a:gd name="connsiteY4" fmla="*/ 0 h 262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2627094">
                  <a:moveTo>
                    <a:pt x="0" y="0"/>
                  </a:moveTo>
                  <a:lnTo>
                    <a:pt x="2376289" y="0"/>
                  </a:lnTo>
                  <a:lnTo>
                    <a:pt x="2376289" y="2627094"/>
                  </a:lnTo>
                  <a:lnTo>
                    <a:pt x="0" y="26270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15" tIns="18415" rIns="18415" bIns="1841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7776814" y="3252914"/>
              <a:ext cx="2376289" cy="2627094"/>
            </a:xfrm>
            <a:custGeom>
              <a:avLst/>
              <a:gdLst>
                <a:gd name="connsiteX0" fmla="*/ 0 w 2376289"/>
                <a:gd name="connsiteY0" fmla="*/ 0 h 2775624"/>
                <a:gd name="connsiteX1" fmla="*/ 2376289 w 2376289"/>
                <a:gd name="connsiteY1" fmla="*/ 0 h 2775624"/>
                <a:gd name="connsiteX2" fmla="*/ 2376289 w 2376289"/>
                <a:gd name="connsiteY2" fmla="*/ 2775624 h 2775624"/>
                <a:gd name="connsiteX3" fmla="*/ 0 w 2376289"/>
                <a:gd name="connsiteY3" fmla="*/ 2775624 h 2775624"/>
                <a:gd name="connsiteX4" fmla="*/ 0 w 2376289"/>
                <a:gd name="connsiteY4" fmla="*/ 0 h 277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2775624">
                  <a:moveTo>
                    <a:pt x="0" y="0"/>
                  </a:moveTo>
                  <a:lnTo>
                    <a:pt x="2376289" y="0"/>
                  </a:lnTo>
                  <a:lnTo>
                    <a:pt x="2376289" y="2775624"/>
                  </a:lnTo>
                  <a:lnTo>
                    <a:pt x="0" y="277562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15" tIns="18415" rIns="18415" bIns="1841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thẩm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12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9088" y="1208773"/>
            <a:ext cx="7874271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732422"/>
            <a:ext cx="2450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s-MX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MX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906" y="2273921"/>
            <a:ext cx="10833100" cy="42733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Nhược điểm: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Mỗi nội dung cần cụ thể chi tiết hơn.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nước”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thể thay bằng: 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“nước- vị thần hộ mệnh của sự sống trên Trái Đất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“Con người- đỉnh cao của sự sống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nên thay bằng: “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người và những tác động gây tổn thương cho Trái Đất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Thiếu ý 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Tình trạng của Trái Đất hiện nay ra sao?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5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270" y="1284327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14445" b="22893"/>
          <a:stretch/>
        </p:blipFill>
        <p:spPr>
          <a:xfrm>
            <a:off x="2359434" y="2077593"/>
            <a:ext cx="7485830" cy="299392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6034" y="2395739"/>
            <a:ext cx="6302477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lựa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chọn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dung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đơn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giản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sơ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đồ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dung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đó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270" y="1284327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849435"/>
            <a:ext cx="10833100" cy="43964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6407" y="1292239"/>
            <a:ext cx="10833100" cy="583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823552"/>
            <a:ext cx="10833100" cy="4242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Mu-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400" y="1203776"/>
            <a:ext cx="10833100" cy="5051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292239"/>
            <a:ext cx="10833100" cy="4615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4A4A4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675527" y="1447717"/>
            <a:ext cx="9164538" cy="3729934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Aft>
                <a:spcPts val="0"/>
              </a:spcAft>
              <a:buSzPts val="1400"/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>
              <a:spcAft>
                <a:spcPts val="0"/>
              </a:spcAft>
              <a:buSzPts val="1400"/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?”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602373" y="1173540"/>
            <a:ext cx="298376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971470"/>
              </p:ext>
            </p:extLst>
          </p:nvPr>
        </p:nvGraphicFramePr>
        <p:xfrm>
          <a:off x="623454" y="2050473"/>
          <a:ext cx="10895445" cy="41151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65419">
                  <a:extLst>
                    <a:ext uri="{9D8B030D-6E8A-4147-A177-3AD203B41FA5}">
                      <a16:colId xmlns="" xmlns:a16="http://schemas.microsoft.com/office/drawing/2014/main" val="2657173479"/>
                    </a:ext>
                  </a:extLst>
                </a:gridCol>
                <a:gridCol w="3449782">
                  <a:extLst>
                    <a:ext uri="{9D8B030D-6E8A-4147-A177-3AD203B41FA5}">
                      <a16:colId xmlns="" xmlns:a16="http://schemas.microsoft.com/office/drawing/2014/main" val="955639389"/>
                    </a:ext>
                  </a:extLst>
                </a:gridCol>
                <a:gridCol w="3580244">
                  <a:extLst>
                    <a:ext uri="{9D8B030D-6E8A-4147-A177-3AD203B41FA5}">
                      <a16:colId xmlns="" xmlns:a16="http://schemas.microsoft.com/office/drawing/2014/main" val="1017480631"/>
                    </a:ext>
                  </a:extLst>
                </a:gridCol>
              </a:tblGrid>
              <a:tr h="3984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2652897"/>
                  </a:ext>
                </a:extLst>
              </a:tr>
              <a:tr h="3716677">
                <a:tc>
                  <a:txBody>
                    <a:bodyPr/>
                    <a:lstStyle/>
                    <a:p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Ai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VB? VB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?.</a:t>
                      </a:r>
                      <a:endParaRPr lang="en-US" sz="3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Văn</a:t>
                      </a:r>
                      <a:r>
                        <a:rPr lang="pt-BR" sz="32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bản viết về chủ đề gì?</a:t>
                      </a:r>
                      <a:r>
                        <a:rPr lang="pt-BR" sz="3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64378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3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8218" y="1326618"/>
            <a:ext cx="904286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512" y="2016341"/>
            <a:ext cx="5677677" cy="42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32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30480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1364706"/>
            <a:ext cx="108331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họp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...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KWL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39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753600"/>
              </p:ext>
            </p:extLst>
          </p:nvPr>
        </p:nvGraphicFramePr>
        <p:xfrm>
          <a:off x="685799" y="1447249"/>
          <a:ext cx="10833099" cy="456565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611033">
                  <a:extLst>
                    <a:ext uri="{9D8B030D-6E8A-4147-A177-3AD203B41FA5}">
                      <a16:colId xmlns="" xmlns:a16="http://schemas.microsoft.com/office/drawing/2014/main" val="243418749"/>
                    </a:ext>
                  </a:extLst>
                </a:gridCol>
                <a:gridCol w="3611033">
                  <a:extLst>
                    <a:ext uri="{9D8B030D-6E8A-4147-A177-3AD203B41FA5}">
                      <a16:colId xmlns="" xmlns:a16="http://schemas.microsoft.com/office/drawing/2014/main" val="1722245301"/>
                    </a:ext>
                  </a:extLst>
                </a:gridCol>
                <a:gridCol w="3611033">
                  <a:extLst>
                    <a:ext uri="{9D8B030D-6E8A-4147-A177-3AD203B41FA5}">
                      <a16:colId xmlns="" xmlns:a16="http://schemas.microsoft.com/office/drawing/2014/main" val="16344242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K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đã biết khi thực hiện việc thảo luận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W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muốn biết thêm, nhắc lại để làm tốt khi thực hiện việc thảo luận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L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rút ra sau phần thực hành bài tập việc thảo luận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5771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0575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57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784508"/>
              </p:ext>
            </p:extLst>
          </p:nvPr>
        </p:nvGraphicFramePr>
        <p:xfrm>
          <a:off x="685800" y="1466009"/>
          <a:ext cx="10833099" cy="456590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281517">
                  <a:extLst>
                    <a:ext uri="{9D8B030D-6E8A-4147-A177-3AD203B41FA5}">
                      <a16:colId xmlns="" xmlns:a16="http://schemas.microsoft.com/office/drawing/2014/main" val="1372446494"/>
                    </a:ext>
                  </a:extLst>
                </a:gridCol>
                <a:gridCol w="3937819">
                  <a:extLst>
                    <a:ext uri="{9D8B030D-6E8A-4147-A177-3AD203B41FA5}">
                      <a16:colId xmlns="" xmlns:a16="http://schemas.microsoft.com/office/drawing/2014/main" val="3906452768"/>
                    </a:ext>
                  </a:extLst>
                </a:gridCol>
                <a:gridCol w="3613763">
                  <a:extLst>
                    <a:ext uri="{9D8B030D-6E8A-4147-A177-3AD203B41FA5}">
                      <a16:colId xmlns="" xmlns:a16="http://schemas.microsoft.com/office/drawing/2014/main" val="36196595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đã biết khi thực hiện việc thảo luận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W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muốn biết thêm, nhắc lại để làm tốt khi thực hiện việc thảo luận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rút ra sau phần thực hành bài tập việc thảo luận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0574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 bị nội dung nói về nạn ô nhiễm môi trường và một số giải pháp khắc phục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Trao đổi với bạn bè, người thân...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 ra được ý kiến của bản thân về việc bảo vệ môi trường ( thực trạng, nguyên nhân, giải pháp khắc phục…)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 nhất với các bạn để nâng cao tình hiệu quả của các giải pháp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0714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9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321" y="1283967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 KHI NÓI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914" t="9653" r="7435" b="10495"/>
          <a:stretch/>
        </p:blipFill>
        <p:spPr>
          <a:xfrm>
            <a:off x="2618089" y="1835557"/>
            <a:ext cx="6968521" cy="37677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00516" y="2611822"/>
            <a:ext cx="63319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 bài: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321" y="1283967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 KHI 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627706"/>
            <a:ext cx="10833100" cy="4238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321" y="1283967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 KHI 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099" y="1595512"/>
            <a:ext cx="10833100" cy="48347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ý,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ý.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321" y="1283967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 KHI 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608528"/>
            <a:ext cx="10833100" cy="4821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3,...) 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6588" y="1358219"/>
            <a:ext cx="369152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 BÀY BÀI NÓI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775287"/>
            <a:ext cx="108331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6588" y="1358219"/>
            <a:ext cx="369152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 BÀY BÀI 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373" y="1313290"/>
            <a:ext cx="10833100" cy="5256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6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602373" y="1173540"/>
            <a:ext cx="298376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59112" y="1925878"/>
            <a:ext cx="2236656" cy="5541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 xứ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3753738" y="2607187"/>
            <a:ext cx="4079337" cy="996556"/>
          </a:xfrm>
          <a:prstGeom prst="leftRightArrow">
            <a:avLst>
              <a:gd name="adj1" fmla="val 72222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Left-Right Arrow 20"/>
          <p:cNvSpPr/>
          <p:nvPr/>
        </p:nvSpPr>
        <p:spPr>
          <a:xfrm>
            <a:off x="1575367" y="3730949"/>
            <a:ext cx="8436078" cy="1607573"/>
          </a:xfrm>
          <a:prstGeom prst="leftRightArrow">
            <a:avLst>
              <a:gd name="adj1" fmla="val 72222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 từ 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9/2020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1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2686" y="1332205"/>
            <a:ext cx="2459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SAU KHI NÓI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93008" y="1263065"/>
            <a:ext cx="6096000" cy="14754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45300"/>
              </p:ext>
            </p:extLst>
          </p:nvPr>
        </p:nvGraphicFramePr>
        <p:xfrm>
          <a:off x="685800" y="2690378"/>
          <a:ext cx="10833100" cy="3408871"/>
        </p:xfrm>
        <a:graphic>
          <a:graphicData uri="http://schemas.openxmlformats.org/drawingml/2006/table">
            <a:tbl>
              <a:tblPr firstRow="1" firstCol="1" bandRow="1"/>
              <a:tblGrid>
                <a:gridCol w="5184058">
                  <a:extLst>
                    <a:ext uri="{9D8B030D-6E8A-4147-A177-3AD203B41FA5}">
                      <a16:colId xmlns="" xmlns:a16="http://schemas.microsoft.com/office/drawing/2014/main" val="1861628189"/>
                    </a:ext>
                  </a:extLst>
                </a:gridCol>
                <a:gridCol w="5649042">
                  <a:extLst>
                    <a:ext uri="{9D8B030D-6E8A-4147-A177-3AD203B41FA5}">
                      <a16:colId xmlns="" xmlns:a16="http://schemas.microsoft.com/office/drawing/2014/main" val="2841170801"/>
                    </a:ext>
                  </a:extLst>
                </a:gridCol>
              </a:tblGrid>
              <a:tr h="115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 nghe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8" marR="62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8" marR="62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6759589"/>
                  </a:ext>
                </a:extLst>
              </a:tr>
              <a:tr h="10644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vặt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đắc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8" marR="62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tòi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8" marR="62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52024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80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524056"/>
              </p:ext>
            </p:extLst>
          </p:nvPr>
        </p:nvGraphicFramePr>
        <p:xfrm>
          <a:off x="711200" y="1394797"/>
          <a:ext cx="10833100" cy="508755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256116">
                  <a:extLst>
                    <a:ext uri="{9D8B030D-6E8A-4147-A177-3AD203B41FA5}">
                      <a16:colId xmlns="" xmlns:a16="http://schemas.microsoft.com/office/drawing/2014/main" val="4113105276"/>
                    </a:ext>
                  </a:extLst>
                </a:gridCol>
                <a:gridCol w="2462981">
                  <a:extLst>
                    <a:ext uri="{9D8B030D-6E8A-4147-A177-3AD203B41FA5}">
                      <a16:colId xmlns="" xmlns:a16="http://schemas.microsoft.com/office/drawing/2014/main" val="2445831511"/>
                    </a:ext>
                  </a:extLst>
                </a:gridCol>
                <a:gridCol w="1873045">
                  <a:extLst>
                    <a:ext uri="{9D8B030D-6E8A-4147-A177-3AD203B41FA5}">
                      <a16:colId xmlns="" xmlns:a16="http://schemas.microsoft.com/office/drawing/2014/main" val="2368563827"/>
                    </a:ext>
                  </a:extLst>
                </a:gridCol>
                <a:gridCol w="3240958">
                  <a:extLst>
                    <a:ext uri="{9D8B030D-6E8A-4147-A177-3AD203B41FA5}">
                      <a16:colId xmlns="" xmlns:a16="http://schemas.microsoft.com/office/drawing/2014/main" val="302157846"/>
                    </a:ext>
                  </a:extLst>
                </a:gridCol>
              </a:tblGrid>
              <a:tr h="16715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ĐÁNH GIÁ THEO TIÊU 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3355684"/>
                  </a:ext>
                </a:extLst>
              </a:tr>
              <a:tr h="16715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86836512"/>
                  </a:ext>
                </a:extLst>
              </a:tr>
              <a:tr h="16715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8840690"/>
                  </a:ext>
                </a:extLst>
              </a:tr>
              <a:tr h="1671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10358284"/>
                  </a:ext>
                </a:extLst>
              </a:tr>
              <a:tr h="525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1.Vấn đề đưa ra mang tính thời sự, đúng chủ đề giải pháp khắc phục nạn ô nhiễm môi trường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đưa ra được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 đề phù hợp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 đề mang tính thời 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bỏng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XH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3904045"/>
                  </a:ext>
                </a:extLst>
              </a:tr>
              <a:tr h="525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 sơ sài, không nêu được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 điểm của cá nhân và không biết bảo vệ quan 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HS đưa ra lí lẽ, bằng chứng thuyết phục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sức thuyết phục sử dụng lí lẽ và bằng chứng từ thực tế trong đời 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1018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00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461591"/>
              </p:ext>
            </p:extLst>
          </p:nvPr>
        </p:nvGraphicFramePr>
        <p:xfrm>
          <a:off x="660400" y="1604297"/>
          <a:ext cx="10833099" cy="430485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053303">
                  <a:extLst>
                    <a:ext uri="{9D8B030D-6E8A-4147-A177-3AD203B41FA5}">
                      <a16:colId xmlns="" xmlns:a16="http://schemas.microsoft.com/office/drawing/2014/main" val="1915610235"/>
                    </a:ext>
                  </a:extLst>
                </a:gridCol>
                <a:gridCol w="3299288">
                  <a:extLst>
                    <a:ext uri="{9D8B030D-6E8A-4147-A177-3AD203B41FA5}">
                      <a16:colId xmlns="" xmlns:a16="http://schemas.microsoft.com/office/drawing/2014/main" val="4230621355"/>
                    </a:ext>
                  </a:extLst>
                </a:gridCol>
                <a:gridCol w="2740254">
                  <a:extLst>
                    <a:ext uri="{9D8B030D-6E8A-4147-A177-3AD203B41FA5}">
                      <a16:colId xmlns="" xmlns:a16="http://schemas.microsoft.com/office/drawing/2014/main" val="3702831394"/>
                    </a:ext>
                  </a:extLst>
                </a:gridCol>
                <a:gridCol w="2740254">
                  <a:extLst>
                    <a:ext uri="{9D8B030D-6E8A-4147-A177-3AD203B41FA5}">
                      <a16:colId xmlns="" xmlns:a16="http://schemas.microsoft.com/office/drawing/2014/main" val="12401988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Nói to, rõ ràng, truyền cảm.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 nhỏ, khó nghe; nói lắp, ngập ngừng…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 to nhưng đôi chỗ lặp lại hoặc ngập ngừng 1 vài câu.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 to, truyền cảm, hầu như không lặp lại hoặc ngập ngừng.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26546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Sử dụng yếu tố phi ngôn ngữ phù hợp.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tự tin, mắt nhìn vào người nghe; nét mặt biểu cảm phù hợp với nội dung câu chuyện.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rất tự tin, mắt nhìn vào người nghe; nét mặt sinh động.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25920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Mở đầu và kết thúc hợp lí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chào hỏi/ và không có lời kết thúc bài nói.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chào hỏi/ và có lời kết thúc bài nói.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Chào hỏi/ và kết thúc bài nói một cách hấp dẫn.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8540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6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58650"/>
              </p:ext>
            </p:extLst>
          </p:nvPr>
        </p:nvGraphicFramePr>
        <p:xfrm>
          <a:off x="328357" y="1028700"/>
          <a:ext cx="11547986" cy="537057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199356">
                  <a:extLst>
                    <a:ext uri="{9D8B030D-6E8A-4147-A177-3AD203B41FA5}">
                      <a16:colId xmlns="" xmlns:a16="http://schemas.microsoft.com/office/drawing/2014/main" val="187745520"/>
                    </a:ext>
                  </a:extLst>
                </a:gridCol>
                <a:gridCol w="3993298">
                  <a:extLst>
                    <a:ext uri="{9D8B030D-6E8A-4147-A177-3AD203B41FA5}">
                      <a16:colId xmlns="" xmlns:a16="http://schemas.microsoft.com/office/drawing/2014/main" val="1041187151"/>
                    </a:ext>
                  </a:extLst>
                </a:gridCol>
                <a:gridCol w="4355332">
                  <a:extLst>
                    <a:ext uri="{9D8B030D-6E8A-4147-A177-3AD203B41FA5}">
                      <a16:colId xmlns="" xmlns:a16="http://schemas.microsoft.com/office/drawing/2014/main" val="1709885795"/>
                    </a:ext>
                  </a:extLst>
                </a:gridCol>
              </a:tblGrid>
              <a:tr h="884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655329"/>
                  </a:ext>
                </a:extLst>
              </a:tr>
              <a:tr h="214106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 bị nội dung nói về nạn ô nhiễm môi trường và một số giải pháp khắc phục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Trao đổi với bạn bè, người thân...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phác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thắc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0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283868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12215" y="339214"/>
            <a:ext cx="4380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KHIẾU HỌC TẬP KWL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3381" y="981363"/>
            <a:ext cx="2997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685800" y="1293332"/>
            <a:ext cx="10833100" cy="51744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indent="18034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3381" y="981363"/>
            <a:ext cx="2997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3099" y="1379330"/>
            <a:ext cx="10833100" cy="51324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indent="18034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3381" y="981363"/>
            <a:ext cx="2997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255804"/>
            <a:ext cx="10833100" cy="51744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indent="18034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65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4591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028700"/>
            <a:ext cx="10833100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00740" y="1901151"/>
            <a:ext cx="6777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(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94- SHS)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43569"/>
              </p:ext>
            </p:extLst>
          </p:nvPr>
        </p:nvGraphicFramePr>
        <p:xfrm>
          <a:off x="685800" y="2431175"/>
          <a:ext cx="10833099" cy="3832860"/>
        </p:xfrm>
        <a:graphic>
          <a:graphicData uri="http://schemas.openxmlformats.org/drawingml/2006/table">
            <a:tbl>
              <a:tblPr firstRow="1" firstCol="1" bandRow="1"/>
              <a:tblGrid>
                <a:gridCol w="2293374">
                  <a:extLst>
                    <a:ext uri="{9D8B030D-6E8A-4147-A177-3AD203B41FA5}">
                      <a16:colId xmlns="" xmlns:a16="http://schemas.microsoft.com/office/drawing/2014/main" val="1083326552"/>
                    </a:ext>
                  </a:extLst>
                </a:gridCol>
                <a:gridCol w="2688111">
                  <a:extLst>
                    <a:ext uri="{9D8B030D-6E8A-4147-A177-3AD203B41FA5}">
                      <a16:colId xmlns="" xmlns:a16="http://schemas.microsoft.com/office/drawing/2014/main" val="2500324697"/>
                    </a:ext>
                  </a:extLst>
                </a:gridCol>
                <a:gridCol w="1298977">
                  <a:extLst>
                    <a:ext uri="{9D8B030D-6E8A-4147-A177-3AD203B41FA5}">
                      <a16:colId xmlns="" xmlns:a16="http://schemas.microsoft.com/office/drawing/2014/main" val="669050234"/>
                    </a:ext>
                  </a:extLst>
                </a:gridCol>
                <a:gridCol w="1320731">
                  <a:extLst>
                    <a:ext uri="{9D8B030D-6E8A-4147-A177-3AD203B41FA5}">
                      <a16:colId xmlns="" xmlns:a16="http://schemas.microsoft.com/office/drawing/2014/main" val="1711725988"/>
                    </a:ext>
                  </a:extLst>
                </a:gridCol>
                <a:gridCol w="1615953">
                  <a:extLst>
                    <a:ext uri="{9D8B030D-6E8A-4147-A177-3AD203B41FA5}">
                      <a16:colId xmlns="" xmlns:a16="http://schemas.microsoft.com/office/drawing/2014/main" val="3016008798"/>
                    </a:ext>
                  </a:extLst>
                </a:gridCol>
                <a:gridCol w="1615953">
                  <a:extLst>
                    <a:ext uri="{9D8B030D-6E8A-4147-A177-3AD203B41FA5}">
                      <a16:colId xmlns="" xmlns:a16="http://schemas.microsoft.com/office/drawing/2014/main" val="284576594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 văn bản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văn bản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584908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chỉ có kênh chữ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đa phương thức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6971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 - cái nôi của sự sống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39247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loài chung sống với nhau như thế nào?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99325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13503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6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4591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122" y="939771"/>
            <a:ext cx="108331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671471"/>
              </p:ext>
            </p:extLst>
          </p:nvPr>
        </p:nvGraphicFramePr>
        <p:xfrm>
          <a:off x="685800" y="1466077"/>
          <a:ext cx="10833099" cy="4876357"/>
        </p:xfrm>
        <a:graphic>
          <a:graphicData uri="http://schemas.openxmlformats.org/drawingml/2006/table">
            <a:tbl>
              <a:tblPr firstRow="1" firstCol="1" bandRow="1"/>
              <a:tblGrid>
                <a:gridCol w="2635246">
                  <a:extLst>
                    <a:ext uri="{9D8B030D-6E8A-4147-A177-3AD203B41FA5}">
                      <a16:colId xmlns="" xmlns:a16="http://schemas.microsoft.com/office/drawing/2014/main" val="2226106470"/>
                    </a:ext>
                  </a:extLst>
                </a:gridCol>
                <a:gridCol w="2346239">
                  <a:extLst>
                    <a:ext uri="{9D8B030D-6E8A-4147-A177-3AD203B41FA5}">
                      <a16:colId xmlns="" xmlns:a16="http://schemas.microsoft.com/office/drawing/2014/main" val="1243102660"/>
                    </a:ext>
                  </a:extLst>
                </a:gridCol>
                <a:gridCol w="1298977">
                  <a:extLst>
                    <a:ext uri="{9D8B030D-6E8A-4147-A177-3AD203B41FA5}">
                      <a16:colId xmlns="" xmlns:a16="http://schemas.microsoft.com/office/drawing/2014/main" val="2017767916"/>
                    </a:ext>
                  </a:extLst>
                </a:gridCol>
                <a:gridCol w="1320731">
                  <a:extLst>
                    <a:ext uri="{9D8B030D-6E8A-4147-A177-3AD203B41FA5}">
                      <a16:colId xmlns="" xmlns:a16="http://schemas.microsoft.com/office/drawing/2014/main" val="2095918405"/>
                    </a:ext>
                  </a:extLst>
                </a:gridCol>
                <a:gridCol w="1615953">
                  <a:extLst>
                    <a:ext uri="{9D8B030D-6E8A-4147-A177-3AD203B41FA5}">
                      <a16:colId xmlns="" xmlns:a16="http://schemas.microsoft.com/office/drawing/2014/main" val="2109992848"/>
                    </a:ext>
                  </a:extLst>
                </a:gridCol>
                <a:gridCol w="1615953">
                  <a:extLst>
                    <a:ext uri="{9D8B030D-6E8A-4147-A177-3AD203B41FA5}">
                      <a16:colId xmlns="" xmlns:a16="http://schemas.microsoft.com/office/drawing/2014/main" val="209679671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văn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 văn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văn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804243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 - môi trường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văn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chỉ có kênh chữ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đa phương thức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02426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 - cái nôi của sự sống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163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loài chung sống với nhau như thế nào?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05040300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42579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61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4591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981363"/>
            <a:ext cx="108331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Câu 2. </a:t>
            </a:r>
            <a:r>
              <a:rPr lang="en-US" sz="2800" b="1" dirty="0" err="1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r>
              <a:rPr lang="en-US" sz="2800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3574" y="1530237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MS Mincho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2</a:t>
            </a:r>
            <a:endParaRPr lang="en-US" sz="28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11121"/>
              </p:ext>
            </p:extLst>
          </p:nvPr>
        </p:nvGraphicFramePr>
        <p:xfrm>
          <a:off x="685799" y="2084275"/>
          <a:ext cx="10833100" cy="3815906"/>
        </p:xfrm>
        <a:graphic>
          <a:graphicData uri="http://schemas.openxmlformats.org/drawingml/2006/table">
            <a:tbl>
              <a:tblPr firstRow="1" firstCol="1" bandRow="1"/>
              <a:tblGrid>
                <a:gridCol w="1039762">
                  <a:extLst>
                    <a:ext uri="{9D8B030D-6E8A-4147-A177-3AD203B41FA5}">
                      <a16:colId xmlns="" xmlns:a16="http://schemas.microsoft.com/office/drawing/2014/main" val="4128145216"/>
                    </a:ext>
                  </a:extLst>
                </a:gridCol>
                <a:gridCol w="1550425">
                  <a:extLst>
                    <a:ext uri="{9D8B030D-6E8A-4147-A177-3AD203B41FA5}">
                      <a16:colId xmlns="" xmlns:a16="http://schemas.microsoft.com/office/drawing/2014/main" val="1821888"/>
                    </a:ext>
                  </a:extLst>
                </a:gridCol>
                <a:gridCol w="2210414">
                  <a:extLst>
                    <a:ext uri="{9D8B030D-6E8A-4147-A177-3AD203B41FA5}">
                      <a16:colId xmlns="" xmlns:a16="http://schemas.microsoft.com/office/drawing/2014/main" val="1509104828"/>
                    </a:ext>
                  </a:extLst>
                </a:gridCol>
                <a:gridCol w="4153062">
                  <a:extLst>
                    <a:ext uri="{9D8B030D-6E8A-4147-A177-3AD203B41FA5}">
                      <a16:colId xmlns="" xmlns:a16="http://schemas.microsoft.com/office/drawing/2014/main" val="1548457808"/>
                    </a:ext>
                  </a:extLst>
                </a:gridCol>
                <a:gridCol w="1879437">
                  <a:extLst>
                    <a:ext uri="{9D8B030D-6E8A-4147-A177-3AD203B41FA5}">
                      <a16:colId xmlns="" xmlns:a16="http://schemas.microsoft.com/office/drawing/2014/main" val="1100474601"/>
                    </a:ext>
                  </a:extLst>
                </a:gridCol>
              </a:tblGrid>
              <a:tr h="140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8475414"/>
                  </a:ext>
                </a:extLst>
              </a:tr>
              <a:tr h="6077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Mạng lưới trung chuyển, buôn bán động vật trái phép tại Việt Nam và sang nước ngoài.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(ENV)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2019,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1.777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ÐVHD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146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979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610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nhốt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ÐVHD..</a:t>
                      </a: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nhốt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vi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85534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99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602373" y="1173540"/>
            <a:ext cx="298376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707381"/>
            <a:ext cx="108585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00" y="261235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3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800" dirty="0"/>
          </a:p>
        </p:txBody>
      </p:sp>
      <p:sp>
        <p:nvSpPr>
          <p:cNvPr id="18" name="Chevron 17"/>
          <p:cNvSpPr/>
          <p:nvPr/>
        </p:nvSpPr>
        <p:spPr>
          <a:xfrm>
            <a:off x="1105990" y="3399848"/>
            <a:ext cx="2935401" cy="187116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 18"/>
          <p:cNvSpPr/>
          <p:nvPr/>
        </p:nvSpPr>
        <p:spPr>
          <a:xfrm>
            <a:off x="1888764" y="3610790"/>
            <a:ext cx="2478783" cy="221362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744" tIns="197744" rIns="197744" bIns="19774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“365,25 </a:t>
            </a:r>
            <a:r>
              <a:rPr lang="en-US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4458870" y="3399848"/>
            <a:ext cx="2935401" cy="187116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Chevron 26"/>
          <p:cNvSpPr/>
          <p:nvPr/>
        </p:nvSpPr>
        <p:spPr>
          <a:xfrm>
            <a:off x="7811752" y="3399848"/>
            <a:ext cx="2935401" cy="187116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8391692" y="3610790"/>
            <a:ext cx="2681617" cy="221362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744" tIns="197744" rIns="197744" bIns="19774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600322" y="3657626"/>
            <a:ext cx="3558597" cy="2166793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744" tIns="197744" rIns="197744" bIns="19774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2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8" grpId="0" animBg="1"/>
      <p:bldP spid="2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4591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981363"/>
            <a:ext cx="108331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3574" y="1530237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692314"/>
              </p:ext>
            </p:extLst>
          </p:nvPr>
        </p:nvGraphicFramePr>
        <p:xfrm>
          <a:off x="685799" y="2084275"/>
          <a:ext cx="10833100" cy="4304856"/>
        </p:xfrm>
        <a:graphic>
          <a:graphicData uri="http://schemas.openxmlformats.org/drawingml/2006/table">
            <a:tbl>
              <a:tblPr firstRow="1" firstCol="1" bandRow="1"/>
              <a:tblGrid>
                <a:gridCol w="846025">
                  <a:extLst>
                    <a:ext uri="{9D8B030D-6E8A-4147-A177-3AD203B41FA5}">
                      <a16:colId xmlns="" xmlns:a16="http://schemas.microsoft.com/office/drawing/2014/main" val="4128145216"/>
                    </a:ext>
                  </a:extLst>
                </a:gridCol>
                <a:gridCol w="1285118">
                  <a:extLst>
                    <a:ext uri="{9D8B030D-6E8A-4147-A177-3AD203B41FA5}">
                      <a16:colId xmlns="" xmlns:a16="http://schemas.microsoft.com/office/drawing/2014/main" val="1821888"/>
                    </a:ext>
                  </a:extLst>
                </a:gridCol>
                <a:gridCol w="1474839">
                  <a:extLst>
                    <a:ext uri="{9D8B030D-6E8A-4147-A177-3AD203B41FA5}">
                      <a16:colId xmlns="" xmlns:a16="http://schemas.microsoft.com/office/drawing/2014/main" val="1509104828"/>
                    </a:ext>
                  </a:extLst>
                </a:gridCol>
                <a:gridCol w="5781367">
                  <a:extLst>
                    <a:ext uri="{9D8B030D-6E8A-4147-A177-3AD203B41FA5}">
                      <a16:colId xmlns="" xmlns:a16="http://schemas.microsoft.com/office/drawing/2014/main" val="1548457808"/>
                    </a:ext>
                  </a:extLst>
                </a:gridCol>
                <a:gridCol w="1445751">
                  <a:extLst>
                    <a:ext uri="{9D8B030D-6E8A-4147-A177-3AD203B41FA5}">
                      <a16:colId xmlns="" xmlns:a16="http://schemas.microsoft.com/office/drawing/2014/main" val="1100474601"/>
                    </a:ext>
                  </a:extLst>
                </a:gridCol>
              </a:tblGrid>
              <a:tr h="140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khóa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8475414"/>
                  </a:ext>
                </a:extLst>
              </a:tr>
              <a:tr h="10464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trú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Tịch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36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ĐVHD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mèo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rùa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khỉ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nhốt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1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Nepal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Chi.</a:t>
                      </a: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5792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1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4591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981363"/>
            <a:ext cx="108331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3574" y="1530237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709674"/>
              </p:ext>
            </p:extLst>
          </p:nvPr>
        </p:nvGraphicFramePr>
        <p:xfrm>
          <a:off x="685799" y="2084275"/>
          <a:ext cx="10833100" cy="3621723"/>
        </p:xfrm>
        <a:graphic>
          <a:graphicData uri="http://schemas.openxmlformats.org/drawingml/2006/table">
            <a:tbl>
              <a:tblPr firstRow="1" firstCol="1" bandRow="1"/>
              <a:tblGrid>
                <a:gridCol w="846025">
                  <a:extLst>
                    <a:ext uri="{9D8B030D-6E8A-4147-A177-3AD203B41FA5}">
                      <a16:colId xmlns="" xmlns:a16="http://schemas.microsoft.com/office/drawing/2014/main" val="4128145216"/>
                    </a:ext>
                  </a:extLst>
                </a:gridCol>
                <a:gridCol w="1744162">
                  <a:extLst>
                    <a:ext uri="{9D8B030D-6E8A-4147-A177-3AD203B41FA5}">
                      <a16:colId xmlns="" xmlns:a16="http://schemas.microsoft.com/office/drawing/2014/main" val="1821888"/>
                    </a:ext>
                  </a:extLst>
                </a:gridCol>
                <a:gridCol w="2661151">
                  <a:extLst>
                    <a:ext uri="{9D8B030D-6E8A-4147-A177-3AD203B41FA5}">
                      <a16:colId xmlns="" xmlns:a16="http://schemas.microsoft.com/office/drawing/2014/main" val="1509104828"/>
                    </a:ext>
                  </a:extLst>
                </a:gridCol>
                <a:gridCol w="3702325">
                  <a:extLst>
                    <a:ext uri="{9D8B030D-6E8A-4147-A177-3AD203B41FA5}">
                      <a16:colId xmlns="" xmlns:a16="http://schemas.microsoft.com/office/drawing/2014/main" val="1548457808"/>
                    </a:ext>
                  </a:extLst>
                </a:gridCol>
                <a:gridCol w="1879437">
                  <a:extLst>
                    <a:ext uri="{9D8B030D-6E8A-4147-A177-3AD203B41FA5}">
                      <a16:colId xmlns="" xmlns:a16="http://schemas.microsoft.com/office/drawing/2014/main" val="1100474601"/>
                    </a:ext>
                  </a:extLst>
                </a:gridCol>
              </a:tblGrid>
              <a:tr h="140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lớn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ý nhỏ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liệu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khóa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8475414"/>
                  </a:ext>
                </a:extLst>
              </a:tr>
              <a:tr h="456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bảo vệ động vật hoang dã.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bộ luật.</a:t>
                      </a:r>
                      <a:b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62151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4591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981363"/>
            <a:ext cx="108331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3574" y="1530237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85799" y="2084275"/>
          <a:ext cx="10833100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846025">
                  <a:extLst>
                    <a:ext uri="{9D8B030D-6E8A-4147-A177-3AD203B41FA5}">
                      <a16:colId xmlns="" xmlns:a16="http://schemas.microsoft.com/office/drawing/2014/main" val="4128145216"/>
                    </a:ext>
                  </a:extLst>
                </a:gridCol>
                <a:gridCol w="1744162">
                  <a:extLst>
                    <a:ext uri="{9D8B030D-6E8A-4147-A177-3AD203B41FA5}">
                      <a16:colId xmlns="" xmlns:a16="http://schemas.microsoft.com/office/drawing/2014/main" val="1821888"/>
                    </a:ext>
                  </a:extLst>
                </a:gridCol>
                <a:gridCol w="2661151">
                  <a:extLst>
                    <a:ext uri="{9D8B030D-6E8A-4147-A177-3AD203B41FA5}">
                      <a16:colId xmlns="" xmlns:a16="http://schemas.microsoft.com/office/drawing/2014/main" val="1509104828"/>
                    </a:ext>
                  </a:extLst>
                </a:gridCol>
                <a:gridCol w="3702325">
                  <a:extLst>
                    <a:ext uri="{9D8B030D-6E8A-4147-A177-3AD203B41FA5}">
                      <a16:colId xmlns="" xmlns:a16="http://schemas.microsoft.com/office/drawing/2014/main" val="1548457808"/>
                    </a:ext>
                  </a:extLst>
                </a:gridCol>
                <a:gridCol w="1879437">
                  <a:extLst>
                    <a:ext uri="{9D8B030D-6E8A-4147-A177-3AD203B41FA5}">
                      <a16:colId xmlns="" xmlns:a16="http://schemas.microsoft.com/office/drawing/2014/main" val="1100474601"/>
                    </a:ext>
                  </a:extLst>
                </a:gridCol>
              </a:tblGrid>
              <a:tr h="140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lớn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ý nhỏ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liệu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khóa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8475414"/>
                  </a:ext>
                </a:extLst>
              </a:tr>
              <a:tr h="456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bảo vệ động vật hoang dã.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bộ luật.</a:t>
                      </a:r>
                      <a:b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62151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0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lang="pt-B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85800" y="1130300"/>
            <a:ext cx="10833100" cy="46269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  <a:tabLst>
                <a:tab pos="1386840" algn="l"/>
                <a:tab pos="3797935" algn="l"/>
              </a:tabLs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Riệu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(1932- 2021)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VB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- 2002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gốc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323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099" y="1038123"/>
            <a:ext cx="10833100" cy="2551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  <a:tab pos="379793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mượn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VB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đrô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ni-ắc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-tan, a-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-a-min,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các-bô-níc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glu-cô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ô-xi,….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glu-cô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glu-cô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373" y="3519260"/>
            <a:ext cx="668869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41818" y="4121204"/>
            <a:ext cx="8121063" cy="2154154"/>
            <a:chOff x="2035468" y="2834157"/>
            <a:chExt cx="8121063" cy="1464312"/>
          </a:xfrm>
        </p:grpSpPr>
        <p:sp>
          <p:nvSpPr>
            <p:cNvPr id="14" name="Chevron 13"/>
            <p:cNvSpPr/>
            <p:nvPr/>
          </p:nvSpPr>
          <p:spPr>
            <a:xfrm>
              <a:off x="2035468" y="2834157"/>
              <a:ext cx="3604021" cy="1116525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2589366" y="2907317"/>
              <a:ext cx="3562696" cy="1391152"/>
            </a:xfrm>
            <a:custGeom>
              <a:avLst/>
              <a:gdLst>
                <a:gd name="connsiteX0" fmla="*/ 0 w 3043396"/>
                <a:gd name="connsiteY0" fmla="*/ 139115 h 1391152"/>
                <a:gd name="connsiteX1" fmla="*/ 139115 w 3043396"/>
                <a:gd name="connsiteY1" fmla="*/ 0 h 1391152"/>
                <a:gd name="connsiteX2" fmla="*/ 2904281 w 3043396"/>
                <a:gd name="connsiteY2" fmla="*/ 0 h 1391152"/>
                <a:gd name="connsiteX3" fmla="*/ 3043396 w 3043396"/>
                <a:gd name="connsiteY3" fmla="*/ 139115 h 1391152"/>
                <a:gd name="connsiteX4" fmla="*/ 3043396 w 3043396"/>
                <a:gd name="connsiteY4" fmla="*/ 1252037 h 1391152"/>
                <a:gd name="connsiteX5" fmla="*/ 2904281 w 3043396"/>
                <a:gd name="connsiteY5" fmla="*/ 1391152 h 1391152"/>
                <a:gd name="connsiteX6" fmla="*/ 139115 w 3043396"/>
                <a:gd name="connsiteY6" fmla="*/ 1391152 h 1391152"/>
                <a:gd name="connsiteX7" fmla="*/ 0 w 3043396"/>
                <a:gd name="connsiteY7" fmla="*/ 1252037 h 1391152"/>
                <a:gd name="connsiteX8" fmla="*/ 0 w 3043396"/>
                <a:gd name="connsiteY8" fmla="*/ 139115 h 139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3396" h="1391152">
                  <a:moveTo>
                    <a:pt x="0" y="139115"/>
                  </a:moveTo>
                  <a:cubicBezTo>
                    <a:pt x="0" y="62284"/>
                    <a:pt x="62284" y="0"/>
                    <a:pt x="139115" y="0"/>
                  </a:cubicBezTo>
                  <a:lnTo>
                    <a:pt x="2904281" y="0"/>
                  </a:lnTo>
                  <a:cubicBezTo>
                    <a:pt x="2981112" y="0"/>
                    <a:pt x="3043396" y="62284"/>
                    <a:pt x="3043396" y="139115"/>
                  </a:cubicBezTo>
                  <a:lnTo>
                    <a:pt x="3043396" y="1252037"/>
                  </a:lnTo>
                  <a:cubicBezTo>
                    <a:pt x="3043396" y="1328868"/>
                    <a:pt x="2981112" y="1391152"/>
                    <a:pt x="2904281" y="1391152"/>
                  </a:cubicBezTo>
                  <a:lnTo>
                    <a:pt x="139115" y="1391152"/>
                  </a:lnTo>
                  <a:cubicBezTo>
                    <a:pt x="62284" y="1391152"/>
                    <a:pt x="0" y="1328868"/>
                    <a:pt x="0" y="1252037"/>
                  </a:cubicBezTo>
                  <a:lnTo>
                    <a:pt x="0" y="13911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9881" tIns="239881" rIns="239881" bIns="23988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6152062" y="2846648"/>
              <a:ext cx="3604021" cy="1104034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482940" y="2907317"/>
              <a:ext cx="3673591" cy="1391152"/>
            </a:xfrm>
            <a:custGeom>
              <a:avLst/>
              <a:gdLst>
                <a:gd name="connsiteX0" fmla="*/ 0 w 3043396"/>
                <a:gd name="connsiteY0" fmla="*/ 139115 h 1391152"/>
                <a:gd name="connsiteX1" fmla="*/ 139115 w 3043396"/>
                <a:gd name="connsiteY1" fmla="*/ 0 h 1391152"/>
                <a:gd name="connsiteX2" fmla="*/ 2904281 w 3043396"/>
                <a:gd name="connsiteY2" fmla="*/ 0 h 1391152"/>
                <a:gd name="connsiteX3" fmla="*/ 3043396 w 3043396"/>
                <a:gd name="connsiteY3" fmla="*/ 139115 h 1391152"/>
                <a:gd name="connsiteX4" fmla="*/ 3043396 w 3043396"/>
                <a:gd name="connsiteY4" fmla="*/ 1252037 h 1391152"/>
                <a:gd name="connsiteX5" fmla="*/ 2904281 w 3043396"/>
                <a:gd name="connsiteY5" fmla="*/ 1391152 h 1391152"/>
                <a:gd name="connsiteX6" fmla="*/ 139115 w 3043396"/>
                <a:gd name="connsiteY6" fmla="*/ 1391152 h 1391152"/>
                <a:gd name="connsiteX7" fmla="*/ 0 w 3043396"/>
                <a:gd name="connsiteY7" fmla="*/ 1252037 h 1391152"/>
                <a:gd name="connsiteX8" fmla="*/ 0 w 3043396"/>
                <a:gd name="connsiteY8" fmla="*/ 139115 h 139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3396" h="1391152">
                  <a:moveTo>
                    <a:pt x="0" y="139115"/>
                  </a:moveTo>
                  <a:cubicBezTo>
                    <a:pt x="0" y="62284"/>
                    <a:pt x="62284" y="0"/>
                    <a:pt x="139115" y="0"/>
                  </a:cubicBezTo>
                  <a:lnTo>
                    <a:pt x="2904281" y="0"/>
                  </a:lnTo>
                  <a:cubicBezTo>
                    <a:pt x="2981112" y="0"/>
                    <a:pt x="3043396" y="62284"/>
                    <a:pt x="3043396" y="139115"/>
                  </a:cubicBezTo>
                  <a:lnTo>
                    <a:pt x="3043396" y="1252037"/>
                  </a:lnTo>
                  <a:cubicBezTo>
                    <a:pt x="3043396" y="1328868"/>
                    <a:pt x="2981112" y="1391152"/>
                    <a:pt x="2904281" y="1391152"/>
                  </a:cubicBezTo>
                  <a:lnTo>
                    <a:pt x="139115" y="1391152"/>
                  </a:lnTo>
                  <a:cubicBezTo>
                    <a:pt x="62284" y="1391152"/>
                    <a:pt x="0" y="1328868"/>
                    <a:pt x="0" y="1252037"/>
                  </a:cubicBezTo>
                  <a:lnTo>
                    <a:pt x="0" y="13911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9881" tIns="239881" rIns="239881" bIns="23988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(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3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028700"/>
            <a:ext cx="349166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  <a:tab pos="379793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4531" y="1617922"/>
            <a:ext cx="6974630" cy="439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  <a:tab pos="3797935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đẵng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rcRect b="71725"/>
          <a:stretch>
            <a:fillRect/>
          </a:stretch>
        </p:blipFill>
        <p:spPr>
          <a:xfrm>
            <a:off x="8554065" y="1283110"/>
            <a:ext cx="2555009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 t="38612" b="35863"/>
          <a:stretch>
            <a:fillRect/>
          </a:stretch>
        </p:blipFill>
        <p:spPr>
          <a:xfrm>
            <a:off x="8481164" y="3241592"/>
            <a:ext cx="2555009" cy="123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rcRect t="74474"/>
          <a:stretch>
            <a:fillRect/>
          </a:stretch>
        </p:blipFill>
        <p:spPr>
          <a:xfrm>
            <a:off x="8539317" y="5048250"/>
            <a:ext cx="2555009" cy="123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ight Arrow 20"/>
          <p:cNvSpPr/>
          <p:nvPr/>
        </p:nvSpPr>
        <p:spPr>
          <a:xfrm>
            <a:off x="7865191" y="1617922"/>
            <a:ext cx="501445" cy="78166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9365226" y="2772697"/>
            <a:ext cx="884903" cy="38345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9374369" y="4579355"/>
            <a:ext cx="884903" cy="38345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34" grpId="0" animBg="1"/>
      <p:bldP spid="3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028700"/>
            <a:ext cx="349166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  <a:tab pos="379793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546558"/>
            <a:ext cx="10833100" cy="4857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4,6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đrô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ni-ắc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mê-tan,hơi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Min-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028700"/>
            <a:ext cx="349166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  <a:tab pos="379793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441287"/>
            <a:ext cx="10833100" cy="4924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-bon-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glu-cô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ô-xi.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ô-xi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2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028700"/>
            <a:ext cx="349166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  <a:tab pos="379793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550959"/>
            <a:ext cx="10833100" cy="4733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đẵng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8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067142"/>
            <a:ext cx="10833100" cy="54328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Tổng kết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Nghệ thuật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 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Nội dung</a:t>
            </a:r>
            <a:r>
              <a:rPr lang="vi-VN" sz="2800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đẵng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478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403270" y="1230617"/>
            <a:ext cx="6096000" cy="10488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de-DE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Khám phá văn bản</a:t>
            </a: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Các yếu tố hình thức của văn bản: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090" y="2021496"/>
            <a:ext cx="5486810" cy="3917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077" y="3841545"/>
            <a:ext cx="3559954" cy="25486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2083" y="2289538"/>
            <a:ext cx="2753505" cy="15419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2320770" y="158493"/>
            <a:ext cx="756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VẬN DỤNG CHO CẢ BÀI HỌC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122" y="981363"/>
            <a:ext cx="10357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85800" y="1571546"/>
            <a:ext cx="108331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9380" marR="182880" indent="285750" algn="just"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[…]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khuyết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119380" marR="182880" indent="285750" algn="just"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thậm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[…]</a:t>
            </a:r>
          </a:p>
          <a:p>
            <a:pPr marL="119380" marR="182880" algn="just"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marL="119380" marR="182880" algn="just"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pt-BR" sz="24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 sao chúng ta phải đối xử thân thiện với động vật</a:t>
            </a:r>
            <a:r>
              <a:rPr lang="pt-BR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?” -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Kim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Du)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6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2320770" y="158493"/>
            <a:ext cx="756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VẬN DỤNG CHO CẢ BÀI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122" y="981363"/>
            <a:ext cx="10357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555809"/>
            <a:ext cx="10833100" cy="45182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285750"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indent="285750"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</a:p>
          <a:p>
            <a:pPr indent="285750"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8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2320770" y="158493"/>
            <a:ext cx="756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VẬN DỤNG CHO CẢ BÀI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297" y="1009506"/>
            <a:ext cx="10833100" cy="533376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85750" algn="ctr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000" b="1" dirty="0" err="1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000" b="1" dirty="0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>
              <a:spcAft>
                <a:spcPts val="1200"/>
              </a:spcAft>
              <a:tabLst>
                <a:tab pos="342900" algn="l"/>
              </a:tabLst>
            </a:pPr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2: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từ Hán Việt: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 trường; chiếm lĩnh; nguy cơ; tuyệt chủng.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 của từ “Tuyệt chủng”: bị mất hẳn nòi giống.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con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con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2320770" y="158493"/>
            <a:ext cx="756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VẬN DỤNG CHO CẢ BÀI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130300"/>
            <a:ext cx="10833100" cy="532075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6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673914" y="155032"/>
            <a:ext cx="2856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117" t="8363" r="8136" b="15025"/>
          <a:stretch/>
        </p:blipFill>
        <p:spPr>
          <a:xfrm>
            <a:off x="2005780" y="1697631"/>
            <a:ext cx="8775291" cy="25646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5918" y="2024198"/>
            <a:ext cx="7551174" cy="2030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673914" y="155032"/>
            <a:ext cx="2856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373" y="1161844"/>
            <a:ext cx="10833100" cy="48260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673914" y="155032"/>
            <a:ext cx="2856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889066"/>
            <a:ext cx="10833100" cy="54932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sa-pô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9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9916" y="1369601"/>
            <a:ext cx="295946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079826"/>
              </p:ext>
            </p:extLst>
          </p:nvPr>
        </p:nvGraphicFramePr>
        <p:xfrm>
          <a:off x="660399" y="1996555"/>
          <a:ext cx="10858500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1531311">
                  <a:extLst>
                    <a:ext uri="{9D8B030D-6E8A-4147-A177-3AD203B41FA5}">
                      <a16:colId xmlns="" xmlns:a16="http://schemas.microsoft.com/office/drawing/2014/main" val="852386735"/>
                    </a:ext>
                  </a:extLst>
                </a:gridCol>
                <a:gridCol w="1864096">
                  <a:extLst>
                    <a:ext uri="{9D8B030D-6E8A-4147-A177-3AD203B41FA5}">
                      <a16:colId xmlns="" xmlns:a16="http://schemas.microsoft.com/office/drawing/2014/main" val="1398503138"/>
                    </a:ext>
                  </a:extLst>
                </a:gridCol>
                <a:gridCol w="3111910">
                  <a:extLst>
                    <a:ext uri="{9D8B030D-6E8A-4147-A177-3AD203B41FA5}">
                      <a16:colId xmlns="" xmlns:a16="http://schemas.microsoft.com/office/drawing/2014/main" val="2768691358"/>
                    </a:ext>
                  </a:extLst>
                </a:gridCol>
                <a:gridCol w="2008180">
                  <a:extLst>
                    <a:ext uri="{9D8B030D-6E8A-4147-A177-3AD203B41FA5}">
                      <a16:colId xmlns="" xmlns:a16="http://schemas.microsoft.com/office/drawing/2014/main" val="3475497937"/>
                    </a:ext>
                  </a:extLst>
                </a:gridCol>
                <a:gridCol w="2343003">
                  <a:extLst>
                    <a:ext uri="{9D8B030D-6E8A-4147-A177-3AD203B41FA5}">
                      <a16:colId xmlns="" xmlns:a16="http://schemas.microsoft.com/office/drawing/2014/main" val="3881858396"/>
                    </a:ext>
                  </a:extLst>
                </a:gridCol>
              </a:tblGrid>
              <a:tr h="171458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 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30324796"/>
                  </a:ext>
                </a:extLst>
              </a:tr>
              <a:tr h="176760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Nhan đề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Sa-pô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vi-VN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 tiêu đề nhỏ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Bức tranh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47845965"/>
                  </a:ext>
                </a:extLst>
              </a:tr>
              <a:tr h="609691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hỏi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 của VB giúp người đọc xác định được điều gì?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nl-NL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Sa-pô là gì? Chỉ ra và nêu vai trò của sa-pô của VB “Trái Đất- cái nôi của sự sống”. Tại sao chữ sa-pô thường in đậm ở đầu bài viết?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048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vi-VN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Bức tranh minh họa làm sáng tỏ thông tin gì trong VB?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28493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2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65821"/>
          <a:stretch/>
        </p:blipFill>
        <p:spPr>
          <a:xfrm>
            <a:off x="2762250" y="1681162"/>
            <a:ext cx="6667500" cy="119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163" t="23381" r="4213" b="15963"/>
          <a:stretch/>
        </p:blipFill>
        <p:spPr>
          <a:xfrm>
            <a:off x="535113" y="1681162"/>
            <a:ext cx="11109075" cy="434417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762250" y="2039103"/>
            <a:ext cx="6778394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nôi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39309" y="3280892"/>
            <a:ext cx="690068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VB: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7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72139" y="169955"/>
            <a:ext cx="6635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9. TRÁI ĐẤT – NGÔI NHÀ 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116385" y="888590"/>
            <a:ext cx="2417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5739" r="15560"/>
          <a:stretch/>
        </p:blipFill>
        <p:spPr>
          <a:xfrm>
            <a:off x="2536724" y="1677630"/>
            <a:ext cx="7079224" cy="425640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433424" y="5954671"/>
            <a:ext cx="7312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https://www.youtube.com/watch?v=evHnwNghJms&amp;t=0s</a:t>
            </a:r>
            <a:endParaRPr lang="en-US" sz="2400" dirty="0"/>
          </a:p>
        </p:txBody>
      </p:sp>
      <p:pic>
        <p:nvPicPr>
          <p:cNvPr id="26" name="fwuuaSYQTZE"/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2654708" y="1873046"/>
            <a:ext cx="6752452" cy="364717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615948" y="2926740"/>
            <a:ext cx="1957691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biết nội dung của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l="32235" t="19565" r="34118" b="21873"/>
          <a:stretch/>
        </p:blipFill>
        <p:spPr>
          <a:xfrm>
            <a:off x="10015814" y="1676933"/>
            <a:ext cx="1157957" cy="11336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4780" r="22353"/>
          <a:stretch/>
        </p:blipFill>
        <p:spPr>
          <a:xfrm>
            <a:off x="602373" y="2839067"/>
            <a:ext cx="1797422" cy="15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7321" t="2109" r="16541" b="63712"/>
          <a:stretch/>
        </p:blipFill>
        <p:spPr>
          <a:xfrm>
            <a:off x="666209" y="1538754"/>
            <a:ext cx="4409768" cy="1194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977" t="3475" r="5379" b="7106"/>
          <a:stretch/>
        </p:blipFill>
        <p:spPr>
          <a:xfrm>
            <a:off x="403270" y="2610465"/>
            <a:ext cx="4880653" cy="38161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8696" y="2965814"/>
            <a:ext cx="40164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Sa-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05" t="22247" r="4059" b="23763"/>
          <a:stretch/>
        </p:blipFill>
        <p:spPr>
          <a:xfrm>
            <a:off x="6194733" y="1742034"/>
            <a:ext cx="5324167" cy="4684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7164" t="24769" r="6711" b="23779"/>
          <a:stretch/>
        </p:blipFill>
        <p:spPr>
          <a:xfrm>
            <a:off x="5297643" y="1638364"/>
            <a:ext cx="1135626" cy="678426"/>
          </a:xfrm>
          <a:prstGeom prst="rect">
            <a:avLst/>
          </a:prstGeom>
        </p:spPr>
      </p:pic>
      <p:sp>
        <p:nvSpPr>
          <p:cNvPr id="17" name="Horizontal Scroll 16"/>
          <p:cNvSpPr/>
          <p:nvPr/>
        </p:nvSpPr>
        <p:spPr>
          <a:xfrm>
            <a:off x="7093974" y="1638364"/>
            <a:ext cx="3406878" cy="830539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6898598" y="2468903"/>
            <a:ext cx="397238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514332" y="2612351"/>
            <a:ext cx="3468410" cy="2169512"/>
          </a:xfrm>
          <a:prstGeom prst="homePlate">
            <a:avLst>
              <a:gd name="adj" fmla="val 2707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832512" y="1401388"/>
            <a:ext cx="7797427" cy="4938812"/>
            <a:chOff x="3893574" y="1401388"/>
            <a:chExt cx="7797427" cy="4938812"/>
          </a:xfrm>
        </p:grpSpPr>
        <p:grpSp>
          <p:nvGrpSpPr>
            <p:cNvPr id="45" name="Group 44"/>
            <p:cNvGrpSpPr/>
            <p:nvPr/>
          </p:nvGrpSpPr>
          <p:grpSpPr>
            <a:xfrm>
              <a:off x="3893574" y="1401388"/>
              <a:ext cx="7797427" cy="4938812"/>
              <a:chOff x="3893574" y="1386404"/>
              <a:chExt cx="7797427" cy="4938812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06968" y="1386404"/>
                <a:ext cx="7484033" cy="4938812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3893574" y="1715086"/>
                <a:ext cx="2001581" cy="1013417"/>
              </a:xfrm>
              <a:custGeom>
                <a:avLst/>
                <a:gdLst>
                  <a:gd name="connsiteX0" fmla="*/ 853375 w 2001581"/>
                  <a:gd name="connsiteY0" fmla="*/ 0 h 1013417"/>
                  <a:gd name="connsiteX1" fmla="*/ 1358884 w 2001581"/>
                  <a:gd name="connsiteY1" fmla="*/ 0 h 1013417"/>
                  <a:gd name="connsiteX2" fmla="*/ 1536684 w 2001581"/>
                  <a:gd name="connsiteY2" fmla="*/ 25651 h 1013417"/>
                  <a:gd name="connsiteX3" fmla="*/ 1888280 w 2001581"/>
                  <a:gd name="connsiteY3" fmla="*/ 135824 h 1013417"/>
                  <a:gd name="connsiteX4" fmla="*/ 2001581 w 2001581"/>
                  <a:gd name="connsiteY4" fmla="*/ 199645 h 1013417"/>
                  <a:gd name="connsiteX5" fmla="*/ 2001581 w 2001581"/>
                  <a:gd name="connsiteY5" fmla="*/ 799025 h 1013417"/>
                  <a:gd name="connsiteX6" fmla="*/ 1888280 w 2001581"/>
                  <a:gd name="connsiteY6" fmla="*/ 862847 h 1013417"/>
                  <a:gd name="connsiteX7" fmla="*/ 1329053 w 2001581"/>
                  <a:gd name="connsiteY7" fmla="*/ 1002974 h 1013417"/>
                  <a:gd name="connsiteX8" fmla="*/ 1106150 w 2001581"/>
                  <a:gd name="connsiteY8" fmla="*/ 1013417 h 1013417"/>
                  <a:gd name="connsiteX9" fmla="*/ 1106108 w 2001581"/>
                  <a:gd name="connsiteY9" fmla="*/ 1013417 h 1013417"/>
                  <a:gd name="connsiteX10" fmla="*/ 883206 w 2001581"/>
                  <a:gd name="connsiteY10" fmla="*/ 1002974 h 1013417"/>
                  <a:gd name="connsiteX11" fmla="*/ 0 w 2001581"/>
                  <a:gd name="connsiteY11" fmla="*/ 499335 h 1013417"/>
                  <a:gd name="connsiteX12" fmla="*/ 675574 w 2001581"/>
                  <a:gd name="connsiteY12" fmla="*/ 25651 h 101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01581" h="1013417">
                    <a:moveTo>
                      <a:pt x="853375" y="0"/>
                    </a:moveTo>
                    <a:lnTo>
                      <a:pt x="1358884" y="0"/>
                    </a:lnTo>
                    <a:lnTo>
                      <a:pt x="1536684" y="25651"/>
                    </a:lnTo>
                    <a:cubicBezTo>
                      <a:pt x="1669020" y="51665"/>
                      <a:pt x="1788195" y="89308"/>
                      <a:pt x="1888280" y="135824"/>
                    </a:cubicBezTo>
                    <a:lnTo>
                      <a:pt x="2001581" y="199645"/>
                    </a:lnTo>
                    <a:lnTo>
                      <a:pt x="2001581" y="799025"/>
                    </a:lnTo>
                    <a:lnTo>
                      <a:pt x="1888280" y="862847"/>
                    </a:lnTo>
                    <a:cubicBezTo>
                      <a:pt x="1738153" y="932620"/>
                      <a:pt x="1545072" y="982430"/>
                      <a:pt x="1329053" y="1002974"/>
                    </a:cubicBezTo>
                    <a:lnTo>
                      <a:pt x="1106150" y="1013417"/>
                    </a:lnTo>
                    <a:lnTo>
                      <a:pt x="1106108" y="1013417"/>
                    </a:lnTo>
                    <a:lnTo>
                      <a:pt x="883206" y="1002974"/>
                    </a:lnTo>
                    <a:cubicBezTo>
                      <a:pt x="379162" y="955037"/>
                      <a:pt x="0" y="747765"/>
                      <a:pt x="0" y="499335"/>
                    </a:cubicBezTo>
                    <a:cubicBezTo>
                      <a:pt x="0" y="286395"/>
                      <a:pt x="278568" y="103693"/>
                      <a:pt x="675574" y="25651"/>
                    </a:cubicBezTo>
                    <a:close/>
                  </a:path>
                </a:pathLst>
              </a:cu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4892653" y="1700338"/>
                <a:ext cx="1165666" cy="10134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Đang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3893574" y="1700338"/>
              <a:ext cx="2276278" cy="1013417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urved Right Arrow 28"/>
          <p:cNvSpPr/>
          <p:nvPr/>
        </p:nvSpPr>
        <p:spPr>
          <a:xfrm rot="3678111">
            <a:off x="6226770" y="1104974"/>
            <a:ext cx="423698" cy="1257934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 l="2659" t="5129" r="2417" b="6113"/>
          <a:stretch>
            <a:fillRect/>
          </a:stretch>
        </p:blipFill>
        <p:spPr>
          <a:xfrm>
            <a:off x="4107883" y="1436623"/>
            <a:ext cx="3963532" cy="370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ight Arrow 5"/>
          <p:cNvSpPr/>
          <p:nvPr/>
        </p:nvSpPr>
        <p:spPr>
          <a:xfrm>
            <a:off x="1112778" y="2048328"/>
            <a:ext cx="2875936" cy="2020530"/>
          </a:xfrm>
          <a:prstGeom prst="rightArrow">
            <a:avLst>
              <a:gd name="adj1" fmla="val 52920"/>
              <a:gd name="adj2" fmla="val 32482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8299489" y="2048328"/>
            <a:ext cx="3070018" cy="1932039"/>
          </a:xfrm>
          <a:prstGeom prst="leftArrow">
            <a:avLst>
              <a:gd name="adj1" fmla="val 53054"/>
              <a:gd name="adj2" fmla="val 34906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1598766" y="4952849"/>
            <a:ext cx="8981768" cy="1442474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8814" y="1250711"/>
            <a:ext cx="23358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69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56155" y="2521976"/>
            <a:ext cx="5855110" cy="3259393"/>
            <a:chOff x="3156155" y="2521976"/>
            <a:chExt cx="5855110" cy="325939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/>
            <a:srcRect l="1878" t="7298" r="2073" b="12863"/>
            <a:stretch/>
          </p:blipFill>
          <p:spPr>
            <a:xfrm>
              <a:off x="3156155" y="2521976"/>
              <a:ext cx="5855110" cy="3259393"/>
            </a:xfrm>
            <a:custGeom>
              <a:avLst/>
              <a:gdLst>
                <a:gd name="connsiteX0" fmla="*/ 543243 w 5855110"/>
                <a:gd name="connsiteY0" fmla="*/ 0 h 3259393"/>
                <a:gd name="connsiteX1" fmla="*/ 5311867 w 5855110"/>
                <a:gd name="connsiteY1" fmla="*/ 0 h 3259393"/>
                <a:gd name="connsiteX2" fmla="*/ 5855110 w 5855110"/>
                <a:gd name="connsiteY2" fmla="*/ 543243 h 3259393"/>
                <a:gd name="connsiteX3" fmla="*/ 5855110 w 5855110"/>
                <a:gd name="connsiteY3" fmla="*/ 2716151 h 3259393"/>
                <a:gd name="connsiteX4" fmla="*/ 5421350 w 5855110"/>
                <a:gd name="connsiteY4" fmla="*/ 3248357 h 3259393"/>
                <a:gd name="connsiteX5" fmla="*/ 5311877 w 5855110"/>
                <a:gd name="connsiteY5" fmla="*/ 3259393 h 3259393"/>
                <a:gd name="connsiteX6" fmla="*/ 543233 w 5855110"/>
                <a:gd name="connsiteY6" fmla="*/ 3259393 h 3259393"/>
                <a:gd name="connsiteX7" fmla="*/ 433761 w 5855110"/>
                <a:gd name="connsiteY7" fmla="*/ 3248357 h 3259393"/>
                <a:gd name="connsiteX8" fmla="*/ 0 w 5855110"/>
                <a:gd name="connsiteY8" fmla="*/ 2716151 h 3259393"/>
                <a:gd name="connsiteX9" fmla="*/ 0 w 5855110"/>
                <a:gd name="connsiteY9" fmla="*/ 543243 h 3259393"/>
                <a:gd name="connsiteX10" fmla="*/ 543243 w 5855110"/>
                <a:gd name="connsiteY10" fmla="*/ 0 h 325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5110" h="3259393">
                  <a:moveTo>
                    <a:pt x="543243" y="0"/>
                  </a:moveTo>
                  <a:lnTo>
                    <a:pt x="5311867" y="0"/>
                  </a:lnTo>
                  <a:cubicBezTo>
                    <a:pt x="5611892" y="0"/>
                    <a:pt x="5855110" y="243218"/>
                    <a:pt x="5855110" y="543243"/>
                  </a:cubicBezTo>
                  <a:lnTo>
                    <a:pt x="5855110" y="2716151"/>
                  </a:lnTo>
                  <a:cubicBezTo>
                    <a:pt x="5855110" y="2978673"/>
                    <a:pt x="5668896" y="3197702"/>
                    <a:pt x="5421350" y="3248357"/>
                  </a:cubicBezTo>
                  <a:lnTo>
                    <a:pt x="5311877" y="3259393"/>
                  </a:lnTo>
                  <a:lnTo>
                    <a:pt x="543233" y="3259393"/>
                  </a:lnTo>
                  <a:lnTo>
                    <a:pt x="433761" y="3248357"/>
                  </a:lnTo>
                  <a:cubicBezTo>
                    <a:pt x="186214" y="3197702"/>
                    <a:pt x="0" y="2978673"/>
                    <a:pt x="0" y="2716151"/>
                  </a:cubicBezTo>
                  <a:lnTo>
                    <a:pt x="0" y="543243"/>
                  </a:lnTo>
                  <a:cubicBezTo>
                    <a:pt x="0" y="243218"/>
                    <a:pt x="243218" y="0"/>
                    <a:pt x="543243" y="0"/>
                  </a:cubicBezTo>
                  <a:close/>
                </a:path>
              </a:pathLst>
            </a:custGeom>
          </p:spPr>
        </p:pic>
        <p:sp>
          <p:nvSpPr>
            <p:cNvPr id="21" name="Rectangle 20"/>
            <p:cNvSpPr/>
            <p:nvPr/>
          </p:nvSpPr>
          <p:spPr>
            <a:xfrm>
              <a:off x="3384466" y="3658757"/>
              <a:ext cx="506859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457200">
                <a:spcAft>
                  <a:spcPts val="1200"/>
                </a:spcAft>
              </a:pP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liệu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thông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tin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ngắn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gọn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khoa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chính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xác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-&gt;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Hiểu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sơ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lược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cấu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tạo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Trái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Đất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41" y="1408765"/>
            <a:ext cx="11135033" cy="502153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0400" y="1408765"/>
            <a:ext cx="562788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373" y="2023287"/>
            <a:ext cx="531639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02374" y="1401388"/>
            <a:ext cx="10916526" cy="50289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32" name="Rectangle 31"/>
          <p:cNvSpPr/>
          <p:nvPr/>
        </p:nvSpPr>
        <p:spPr>
          <a:xfrm>
            <a:off x="602373" y="1505595"/>
            <a:ext cx="839890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048733" y="1169101"/>
            <a:ext cx="1634805" cy="915057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933404"/>
              </p:ext>
            </p:extLst>
          </p:nvPr>
        </p:nvGraphicFramePr>
        <p:xfrm>
          <a:off x="623454" y="2050473"/>
          <a:ext cx="10895445" cy="4572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3558">
                  <a:extLst>
                    <a:ext uri="{9D8B030D-6E8A-4147-A177-3AD203B41FA5}">
                      <a16:colId xmlns="" xmlns:a16="http://schemas.microsoft.com/office/drawing/2014/main" val="2657173479"/>
                    </a:ext>
                  </a:extLst>
                </a:gridCol>
                <a:gridCol w="2649582">
                  <a:extLst>
                    <a:ext uri="{9D8B030D-6E8A-4147-A177-3AD203B41FA5}">
                      <a16:colId xmlns="" xmlns:a16="http://schemas.microsoft.com/office/drawing/2014/main" val="955639389"/>
                    </a:ext>
                  </a:extLst>
                </a:gridCol>
                <a:gridCol w="3842305">
                  <a:extLst>
                    <a:ext uri="{9D8B030D-6E8A-4147-A177-3AD203B41FA5}">
                      <a16:colId xmlns="" xmlns:a16="http://schemas.microsoft.com/office/drawing/2014/main" val="1017480631"/>
                    </a:ext>
                  </a:extLst>
                </a:gridCol>
              </a:tblGrid>
              <a:tr h="3984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2652897"/>
                  </a:ext>
                </a:extLst>
              </a:tr>
              <a:tr h="37166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Theo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 người trên Trái Đất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4378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6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rcRect l="19494" t="5867" r="14878"/>
          <a:stretch>
            <a:fillRect/>
          </a:stretch>
        </p:blipFill>
        <p:spPr>
          <a:xfrm>
            <a:off x="4466400" y="2455450"/>
            <a:ext cx="3273118" cy="3129842"/>
          </a:xfrm>
          <a:custGeom>
            <a:avLst/>
            <a:gdLst>
              <a:gd name="connsiteX0" fmla="*/ 1875322 w 3750642"/>
              <a:gd name="connsiteY0" fmla="*/ 0 h 3586463"/>
              <a:gd name="connsiteX1" fmla="*/ 3750642 w 3750642"/>
              <a:gd name="connsiteY1" fmla="*/ 0 h 3586463"/>
              <a:gd name="connsiteX2" fmla="*/ 3750642 w 3750642"/>
              <a:gd name="connsiteY2" fmla="*/ 1806678 h 3586463"/>
              <a:gd name="connsiteX3" fmla="*/ 2253264 w 3750642"/>
              <a:gd name="connsiteY3" fmla="*/ 3576651 h 3586463"/>
              <a:gd name="connsiteX4" fmla="*/ 2186528 w 3750642"/>
              <a:gd name="connsiteY4" fmla="*/ 3586463 h 3586463"/>
              <a:gd name="connsiteX5" fmla="*/ 1564114 w 3750642"/>
              <a:gd name="connsiteY5" fmla="*/ 3586463 h 3586463"/>
              <a:gd name="connsiteX6" fmla="*/ 1497379 w 3750642"/>
              <a:gd name="connsiteY6" fmla="*/ 3576651 h 3586463"/>
              <a:gd name="connsiteX7" fmla="*/ 0 w 3750642"/>
              <a:gd name="connsiteY7" fmla="*/ 1806678 h 3586463"/>
              <a:gd name="connsiteX8" fmla="*/ 1 w 3750642"/>
              <a:gd name="connsiteY8" fmla="*/ 1806678 h 3586463"/>
              <a:gd name="connsiteX9" fmla="*/ 1875322 w 3750642"/>
              <a:gd name="connsiteY9" fmla="*/ 0 h 358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642" h="3586463">
                <a:moveTo>
                  <a:pt x="1875322" y="0"/>
                </a:moveTo>
                <a:lnTo>
                  <a:pt x="3750642" y="0"/>
                </a:lnTo>
                <a:lnTo>
                  <a:pt x="3750642" y="1806678"/>
                </a:lnTo>
                <a:cubicBezTo>
                  <a:pt x="3750642" y="2679754"/>
                  <a:pt x="3107816" y="3408185"/>
                  <a:pt x="2253264" y="3576651"/>
                </a:cubicBezTo>
                <a:lnTo>
                  <a:pt x="2186528" y="3586463"/>
                </a:lnTo>
                <a:lnTo>
                  <a:pt x="1564114" y="3586463"/>
                </a:lnTo>
                <a:lnTo>
                  <a:pt x="1497379" y="3576651"/>
                </a:lnTo>
                <a:cubicBezTo>
                  <a:pt x="642827" y="3408185"/>
                  <a:pt x="0" y="2679754"/>
                  <a:pt x="0" y="1806678"/>
                </a:cubicBezTo>
                <a:lnTo>
                  <a:pt x="1" y="1806678"/>
                </a:lnTo>
                <a:cubicBezTo>
                  <a:pt x="1" y="808877"/>
                  <a:pt x="839611" y="0"/>
                  <a:pt x="1875322" y="0"/>
                </a:cubicBez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602373" y="1314794"/>
            <a:ext cx="839890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muôn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373" y="1830162"/>
            <a:ext cx="89936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b1. “Vị thần hộ mệnh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sự sống trên Trái Đất: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nước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8696" y="2488034"/>
            <a:ext cx="3702246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có nước, Trái Đất là nơi duy nhất có sự sống.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83" y="2683087"/>
            <a:ext cx="566928" cy="5669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70198" y="3907499"/>
            <a:ext cx="3417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Nước bao phủ gần 3/4 bề mặt Trái Đất. </a:t>
            </a:r>
            <a:endParaRPr lang="en-US" sz="28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83" y="4076650"/>
            <a:ext cx="566928" cy="5669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300176" y="2488034"/>
            <a:ext cx="339128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không có nước, Trái Đất chỉ là hành tinh khô chết, trơ trụi.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3076" y="2473716"/>
            <a:ext cx="577150" cy="57715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050094" y="4195725"/>
            <a:ext cx="3579845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nước, sự sống trên Trái Đất phát triển dưới nhiều dạng phong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065" y="4192356"/>
            <a:ext cx="577150" cy="5771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29389" y="5816280"/>
            <a:ext cx="6120522" cy="55335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VB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hệ nhân quả.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9" grpId="0"/>
      <p:bldP spid="28" grpId="0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313226"/>
            <a:ext cx="63038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rcRect l="71" r="71"/>
          <a:stretch>
            <a:fillRect/>
          </a:stretch>
        </p:blipFill>
        <p:spPr>
          <a:xfrm>
            <a:off x="3771825" y="3666865"/>
            <a:ext cx="4662268" cy="2292156"/>
          </a:xfrm>
          <a:custGeom>
            <a:avLst/>
            <a:gdLst>
              <a:gd name="connsiteX0" fmla="*/ 2603134 w 5206306"/>
              <a:gd name="connsiteY0" fmla="*/ 0 h 2559627"/>
              <a:gd name="connsiteX1" fmla="*/ 2603173 w 5206306"/>
              <a:gd name="connsiteY1" fmla="*/ 0 h 2559627"/>
              <a:gd name="connsiteX2" fmla="*/ 2869687 w 5206306"/>
              <a:gd name="connsiteY2" fmla="*/ 13595 h 2559627"/>
              <a:gd name="connsiteX3" fmla="*/ 5196536 w 5206306"/>
              <a:gd name="connsiteY3" fmla="*/ 2364178 h 2559627"/>
              <a:gd name="connsiteX4" fmla="*/ 5206306 w 5206306"/>
              <a:gd name="connsiteY4" fmla="*/ 2559627 h 2559627"/>
              <a:gd name="connsiteX5" fmla="*/ 0 w 5206306"/>
              <a:gd name="connsiteY5" fmla="*/ 2559627 h 2559627"/>
              <a:gd name="connsiteX6" fmla="*/ 9770 w 5206306"/>
              <a:gd name="connsiteY6" fmla="*/ 2364178 h 2559627"/>
              <a:gd name="connsiteX7" fmla="*/ 2336619 w 5206306"/>
              <a:gd name="connsiteY7" fmla="*/ 13595 h 2559627"/>
              <a:gd name="connsiteX8" fmla="*/ 2603134 w 5206306"/>
              <a:gd name="connsiteY8" fmla="*/ 0 h 255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6306" h="2559627">
                <a:moveTo>
                  <a:pt x="2603134" y="0"/>
                </a:moveTo>
                <a:lnTo>
                  <a:pt x="2603173" y="0"/>
                </a:lnTo>
                <a:lnTo>
                  <a:pt x="2869687" y="13595"/>
                </a:lnTo>
                <a:cubicBezTo>
                  <a:pt x="4096569" y="139463"/>
                  <a:pt x="5071940" y="1124782"/>
                  <a:pt x="5196536" y="2364178"/>
                </a:cubicBezTo>
                <a:lnTo>
                  <a:pt x="5206306" y="2559627"/>
                </a:lnTo>
                <a:lnTo>
                  <a:pt x="0" y="2559627"/>
                </a:lnTo>
                <a:lnTo>
                  <a:pt x="9770" y="2364178"/>
                </a:lnTo>
                <a:cubicBezTo>
                  <a:pt x="134367" y="1124782"/>
                  <a:pt x="1109737" y="139463"/>
                  <a:pt x="2336619" y="13595"/>
                </a:cubicBezTo>
                <a:lnTo>
                  <a:pt x="2603134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912515" y="5959021"/>
            <a:ext cx="443441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270" y="2111889"/>
            <a:ext cx="3542890" cy="374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(vi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&gt;&lt;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75395" y="4035610"/>
            <a:ext cx="3772782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5517518" y="1876840"/>
            <a:ext cx="4759300" cy="869171"/>
          </a:xfrm>
          <a:prstGeom prst="borderCallout1">
            <a:avLst>
              <a:gd name="adj1" fmla="val 57777"/>
              <a:gd name="adj2" fmla="val -684"/>
              <a:gd name="adj3" fmla="val 231279"/>
              <a:gd name="adj4" fmla="val -143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Line Callout 1 26"/>
          <p:cNvSpPr/>
          <p:nvPr/>
        </p:nvSpPr>
        <p:spPr>
          <a:xfrm>
            <a:off x="6102959" y="2798971"/>
            <a:ext cx="5591560" cy="869171"/>
          </a:xfrm>
          <a:prstGeom prst="borderCallout1">
            <a:avLst>
              <a:gd name="adj1" fmla="val 57777"/>
              <a:gd name="adj2" fmla="val -684"/>
              <a:gd name="adj3" fmla="val 231279"/>
              <a:gd name="adj4" fmla="val -143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lùng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73" y="138664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358" y="2238200"/>
            <a:ext cx="7851755" cy="3792179"/>
          </a:xfrm>
          <a:prstGeom prst="rect">
            <a:avLst/>
          </a:prstGeom>
        </p:spPr>
      </p:pic>
      <p:sp>
        <p:nvSpPr>
          <p:cNvPr id="17" name="Right Arrow Callout 16"/>
          <p:cNvSpPr/>
          <p:nvPr/>
        </p:nvSpPr>
        <p:spPr>
          <a:xfrm>
            <a:off x="660400" y="2612351"/>
            <a:ext cx="2598026" cy="3169674"/>
          </a:xfrm>
          <a:prstGeom prst="rightArrowCallout">
            <a:avLst>
              <a:gd name="adj1" fmla="val 41829"/>
              <a:gd name="adj2" fmla="val 35518"/>
              <a:gd name="adj3" fmla="val 25000"/>
              <a:gd name="adj4" fmla="val 64977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lo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Trái Đất</a:t>
            </a:r>
            <a:endParaRPr lang="en-US" sz="3600" dirty="0"/>
          </a:p>
        </p:txBody>
      </p:sp>
      <p:sp>
        <p:nvSpPr>
          <p:cNvPr id="18" name="Explosion 1 17"/>
          <p:cNvSpPr/>
          <p:nvPr/>
        </p:nvSpPr>
        <p:spPr>
          <a:xfrm>
            <a:off x="4023712" y="2180001"/>
            <a:ext cx="6445045" cy="3850378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 bị tổn thương bởi nhiều hành động vô ý thức, bất chấp của con người.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574" y="128711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02373" y="5009545"/>
            <a:ext cx="1905485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2507858" y="5009545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l="-15000" r="-15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>
            <a:off x="9569171" y="3553557"/>
            <a:ext cx="2140892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63686" y="3553557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/>
            <a:stretch>
              <a:fillRect l="-15000" r="-15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>
            <a:off x="602373" y="1995327"/>
            <a:ext cx="1905485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exagon 37"/>
          <p:cNvSpPr/>
          <p:nvPr/>
        </p:nvSpPr>
        <p:spPr>
          <a:xfrm>
            <a:off x="2522606" y="1995327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/>
            <a:srcRect/>
            <a:stretch>
              <a:fillRect l="-18000" r="-18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 39"/>
          <p:cNvSpPr/>
          <p:nvPr/>
        </p:nvSpPr>
        <p:spPr>
          <a:xfrm>
            <a:off x="602373" y="3488885"/>
            <a:ext cx="1905485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exagon 41"/>
          <p:cNvSpPr/>
          <p:nvPr/>
        </p:nvSpPr>
        <p:spPr>
          <a:xfrm>
            <a:off x="2535519" y="3488885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/>
            <a:srcRect/>
            <a:stretch>
              <a:fillRect l="-7000" r="-7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Freeform 43"/>
          <p:cNvSpPr/>
          <p:nvPr/>
        </p:nvSpPr>
        <p:spPr>
          <a:xfrm>
            <a:off x="9583919" y="2063200"/>
            <a:ext cx="2126144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Hexagon 45"/>
          <p:cNvSpPr/>
          <p:nvPr/>
        </p:nvSpPr>
        <p:spPr>
          <a:xfrm>
            <a:off x="7663686" y="2063200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/>
            <a:srcRect/>
            <a:stretch>
              <a:fillRect l="-22000" r="-22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Freeform 47"/>
          <p:cNvSpPr/>
          <p:nvPr/>
        </p:nvSpPr>
        <p:spPr>
          <a:xfrm>
            <a:off x="9569171" y="5025665"/>
            <a:ext cx="2140892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7663686" y="5025665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1"/>
            <a:srcRect/>
            <a:stretch>
              <a:fillRect l="-15000" r="-15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5" name="Group 54"/>
          <p:cNvGrpSpPr/>
          <p:nvPr/>
        </p:nvGrpSpPr>
        <p:grpSpPr>
          <a:xfrm>
            <a:off x="4483511" y="2521974"/>
            <a:ext cx="3130550" cy="3628103"/>
            <a:chOff x="4483510" y="2271252"/>
            <a:chExt cx="3333135" cy="387882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7542" t="7421" r="5073" b="6238"/>
            <a:stretch/>
          </p:blipFill>
          <p:spPr>
            <a:xfrm>
              <a:off x="4483510" y="2271252"/>
              <a:ext cx="3333135" cy="3878825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5084756" y="3502778"/>
              <a:ext cx="224599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HẬU QUẢ</a:t>
              </a:r>
              <a:endPara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58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6" grpId="0" animBg="1"/>
      <p:bldP spid="40" grpId="0" animBg="1"/>
      <p:bldP spid="44" grpId="0" animBg="1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574" y="128711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86909" y="1736915"/>
            <a:ext cx="8439365" cy="3347569"/>
            <a:chOff x="2486909" y="1736915"/>
            <a:chExt cx="8439365" cy="3347569"/>
          </a:xfrm>
        </p:grpSpPr>
        <p:sp>
          <p:nvSpPr>
            <p:cNvPr id="14" name="Right Arrow 13"/>
            <p:cNvSpPr/>
            <p:nvPr/>
          </p:nvSpPr>
          <p:spPr>
            <a:xfrm>
              <a:off x="2486909" y="1736915"/>
              <a:ext cx="8439365" cy="3347569"/>
            </a:xfrm>
            <a:prstGeom prst="rightArrow">
              <a:avLst>
                <a:gd name="adj1" fmla="val 58586"/>
                <a:gd name="adj2" fmla="val 39462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889161" y="2504924"/>
              <a:ext cx="6951406" cy="1870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hỏi nhức nhối: Trái Đất có thể chịu đựng đến bao giờ? Con người đứng trước thách thức lớn.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9489" r="23656" b="7010"/>
          <a:stretch/>
        </p:blipFill>
        <p:spPr>
          <a:xfrm>
            <a:off x="550574" y="1917460"/>
            <a:ext cx="1936335" cy="3167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2891" r="20395"/>
          <a:stretch/>
        </p:blipFill>
        <p:spPr>
          <a:xfrm>
            <a:off x="8363931" y="3928081"/>
            <a:ext cx="3154969" cy="24633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319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681" t="9932" r="5218" b="19120"/>
          <a:stretch/>
        </p:blipFill>
        <p:spPr>
          <a:xfrm>
            <a:off x="1026105" y="1445343"/>
            <a:ext cx="10127090" cy="41885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851894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846553" y="2264680"/>
            <a:ext cx="8214852" cy="296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Theo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hay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574" y="128711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50574" y="2521974"/>
            <a:ext cx="10968326" cy="3893574"/>
            <a:chOff x="393745" y="1854610"/>
            <a:chExt cx="8647634" cy="38935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t="13619" b="22511"/>
            <a:stretch/>
          </p:blipFill>
          <p:spPr>
            <a:xfrm>
              <a:off x="1096171" y="1854610"/>
              <a:ext cx="7945208" cy="389357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3745" y="1902028"/>
              <a:ext cx="1510049" cy="1660529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465862" y="3105085"/>
            <a:ext cx="8304051" cy="2961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1323819" y="1804679"/>
            <a:ext cx="2722990" cy="796345"/>
          </a:xfrm>
          <a:prstGeom prst="rightArrow">
            <a:avLst>
              <a:gd name="adj1" fmla="val 62216"/>
              <a:gd name="adj2" fmla="val 50000"/>
            </a:avLst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26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889" t="11259" r="5778" b="17819"/>
          <a:stretch/>
        </p:blipFill>
        <p:spPr>
          <a:xfrm>
            <a:off x="1371599" y="2367642"/>
            <a:ext cx="9889003" cy="406265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92689" y="1495940"/>
            <a:ext cx="2993923" cy="1184141"/>
            <a:chOff x="841712" y="1582057"/>
            <a:chExt cx="2993923" cy="118414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/>
            <a:srcRect l="14237" t="12452" r="13489" b="-274"/>
            <a:stretch/>
          </p:blipFill>
          <p:spPr>
            <a:xfrm>
              <a:off x="841712" y="1582057"/>
              <a:ext cx="2993923" cy="118414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64826" y="2073184"/>
              <a:ext cx="2347694" cy="619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vi-VN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V.</a:t>
              </a:r>
              <a:r>
                <a:rPr lang="vi-VN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Tổng kết</a:t>
              </a:r>
              <a:endPara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ardrop 24"/>
          <p:cNvSpPr/>
          <p:nvPr/>
        </p:nvSpPr>
        <p:spPr>
          <a:xfrm>
            <a:off x="865770" y="2320877"/>
            <a:ext cx="3063368" cy="1006936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416208" y="2523492"/>
            <a:ext cx="234230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12811" y="3340722"/>
            <a:ext cx="8406580" cy="266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 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 :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16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889" t="11259" r="5778" b="17819"/>
          <a:stretch/>
        </p:blipFill>
        <p:spPr>
          <a:xfrm>
            <a:off x="1371599" y="2367642"/>
            <a:ext cx="9889003" cy="406265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92689" y="1495940"/>
            <a:ext cx="2993923" cy="1184141"/>
            <a:chOff x="841712" y="1582057"/>
            <a:chExt cx="2993923" cy="118414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/>
            <a:srcRect l="14237" t="12452" r="13489" b="-274"/>
            <a:stretch/>
          </p:blipFill>
          <p:spPr>
            <a:xfrm>
              <a:off x="841712" y="1582057"/>
              <a:ext cx="2993923" cy="118414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64826" y="2073184"/>
              <a:ext cx="2347694" cy="619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Tổng kết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ardrop 24"/>
          <p:cNvSpPr/>
          <p:nvPr/>
        </p:nvSpPr>
        <p:spPr>
          <a:xfrm>
            <a:off x="865770" y="2320877"/>
            <a:ext cx="3063368" cy="1006936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4647" y="2423674"/>
            <a:ext cx="2454518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fr-FR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8674" y="3341085"/>
            <a:ext cx="8214851" cy="2500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3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1730" y="754337"/>
            <a:ext cx="242245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r="6849" b="32587"/>
          <a:stretch>
            <a:fillRect/>
          </a:stretch>
        </p:blipFill>
        <p:spPr>
          <a:xfrm>
            <a:off x="1563988" y="1511856"/>
            <a:ext cx="9038624" cy="4833929"/>
          </a:xfrm>
          <a:custGeom>
            <a:avLst/>
            <a:gdLst>
              <a:gd name="connsiteX0" fmla="*/ 0 w 9038624"/>
              <a:gd name="connsiteY0" fmla="*/ 2289540 h 4579080"/>
              <a:gd name="connsiteX1" fmla="*/ 427703 w 9038624"/>
              <a:gd name="connsiteY1" fmla="*/ 4579080 h 4579080"/>
              <a:gd name="connsiteX2" fmla="*/ 0 w 9038624"/>
              <a:gd name="connsiteY2" fmla="*/ 4579080 h 4579080"/>
              <a:gd name="connsiteX3" fmla="*/ 8495531 w 9038624"/>
              <a:gd name="connsiteY3" fmla="*/ 57212 h 4579080"/>
              <a:gd name="connsiteX4" fmla="*/ 8495531 w 9038624"/>
              <a:gd name="connsiteY4" fmla="*/ 57214 h 4579080"/>
              <a:gd name="connsiteX5" fmla="*/ 8495532 w 9038624"/>
              <a:gd name="connsiteY5" fmla="*/ 57214 h 4579080"/>
              <a:gd name="connsiteX6" fmla="*/ 8546671 w 9038624"/>
              <a:gd name="connsiteY6" fmla="*/ 268410 h 4579080"/>
              <a:gd name="connsiteX7" fmla="*/ 8724131 w 9038624"/>
              <a:gd name="connsiteY7" fmla="*/ 2289539 h 4579080"/>
              <a:gd name="connsiteX8" fmla="*/ 8495531 w 9038624"/>
              <a:gd name="connsiteY8" fmla="*/ 4521866 h 4579080"/>
              <a:gd name="connsiteX9" fmla="*/ 8952731 w 9038624"/>
              <a:gd name="connsiteY9" fmla="*/ 2289540 h 4579080"/>
              <a:gd name="connsiteX10" fmla="*/ 8542277 w 9038624"/>
              <a:gd name="connsiteY10" fmla="*/ 68739 h 4579080"/>
              <a:gd name="connsiteX11" fmla="*/ 8495532 w 9038624"/>
              <a:gd name="connsiteY11" fmla="*/ 57214 h 4579080"/>
              <a:gd name="connsiteX12" fmla="*/ 427703 w 9038624"/>
              <a:gd name="connsiteY12" fmla="*/ 0 h 4579080"/>
              <a:gd name="connsiteX13" fmla="*/ 9038624 w 9038624"/>
              <a:gd name="connsiteY13" fmla="*/ 0 h 4579080"/>
              <a:gd name="connsiteX14" fmla="*/ 9038624 w 9038624"/>
              <a:gd name="connsiteY14" fmla="*/ 4579080 h 4579080"/>
              <a:gd name="connsiteX15" fmla="*/ 427703 w 9038624"/>
              <a:gd name="connsiteY15" fmla="*/ 4579080 h 4579080"/>
              <a:gd name="connsiteX16" fmla="*/ 169606 w 9038624"/>
              <a:gd name="connsiteY16" fmla="*/ 2289540 h 4579080"/>
              <a:gd name="connsiteX17" fmla="*/ 427703 w 9038624"/>
              <a:gd name="connsiteY17" fmla="*/ 0 h 4579080"/>
              <a:gd name="connsiteX18" fmla="*/ 0 w 9038624"/>
              <a:gd name="connsiteY18" fmla="*/ 0 h 4579080"/>
              <a:gd name="connsiteX19" fmla="*/ 427703 w 9038624"/>
              <a:gd name="connsiteY19" fmla="*/ 0 h 4579080"/>
              <a:gd name="connsiteX20" fmla="*/ 0 w 9038624"/>
              <a:gd name="connsiteY20" fmla="*/ 2289540 h 457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038624" h="4579080">
                <a:moveTo>
                  <a:pt x="0" y="2289540"/>
                </a:moveTo>
                <a:cubicBezTo>
                  <a:pt x="0" y="3554018"/>
                  <a:pt x="191489" y="4579080"/>
                  <a:pt x="427703" y="4579080"/>
                </a:cubicBezTo>
                <a:lnTo>
                  <a:pt x="0" y="4579080"/>
                </a:lnTo>
                <a:close/>
                <a:moveTo>
                  <a:pt x="8495531" y="57212"/>
                </a:moveTo>
                <a:lnTo>
                  <a:pt x="8495531" y="57214"/>
                </a:lnTo>
                <a:lnTo>
                  <a:pt x="8495532" y="57214"/>
                </a:lnTo>
                <a:lnTo>
                  <a:pt x="8546671" y="268410"/>
                </a:lnTo>
                <a:cubicBezTo>
                  <a:pt x="8659288" y="791755"/>
                  <a:pt x="8724131" y="1521026"/>
                  <a:pt x="8724131" y="2289539"/>
                </a:cubicBezTo>
                <a:cubicBezTo>
                  <a:pt x="8724131" y="3167841"/>
                  <a:pt x="8639438" y="3994885"/>
                  <a:pt x="8495531" y="4521866"/>
                </a:cubicBezTo>
                <a:cubicBezTo>
                  <a:pt x="8748036" y="4521866"/>
                  <a:pt x="8952731" y="3522420"/>
                  <a:pt x="8952731" y="2289540"/>
                </a:cubicBezTo>
                <a:cubicBezTo>
                  <a:pt x="8952731" y="1133715"/>
                  <a:pt x="8772823" y="183057"/>
                  <a:pt x="8542277" y="68739"/>
                </a:cubicBezTo>
                <a:lnTo>
                  <a:pt x="8495532" y="57214"/>
                </a:lnTo>
                <a:close/>
                <a:moveTo>
                  <a:pt x="427703" y="0"/>
                </a:moveTo>
                <a:lnTo>
                  <a:pt x="9038624" y="0"/>
                </a:lnTo>
                <a:lnTo>
                  <a:pt x="9038624" y="4579080"/>
                </a:lnTo>
                <a:lnTo>
                  <a:pt x="427703" y="4579080"/>
                </a:lnTo>
                <a:cubicBezTo>
                  <a:pt x="268970" y="4131411"/>
                  <a:pt x="169606" y="3249972"/>
                  <a:pt x="169606" y="2289540"/>
                </a:cubicBezTo>
                <a:cubicBezTo>
                  <a:pt x="169606" y="1329108"/>
                  <a:pt x="268969" y="447669"/>
                  <a:pt x="427703" y="0"/>
                </a:cubicBezTo>
                <a:close/>
                <a:moveTo>
                  <a:pt x="0" y="0"/>
                </a:moveTo>
                <a:lnTo>
                  <a:pt x="427703" y="0"/>
                </a:lnTo>
                <a:cubicBezTo>
                  <a:pt x="191489" y="0"/>
                  <a:pt x="0" y="1025062"/>
                  <a:pt x="0" y="2289540"/>
                </a:cubicBez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Rectangle 18"/>
          <p:cNvSpPr/>
          <p:nvPr/>
        </p:nvSpPr>
        <p:spPr>
          <a:xfrm>
            <a:off x="2821253" y="1626285"/>
            <a:ext cx="6524094" cy="70788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Trái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ất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–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nôi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sự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sống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619" y="1279570"/>
            <a:ext cx="2050332" cy="68613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12207" y="1340504"/>
            <a:ext cx="130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endParaRPr lang="en-US" sz="2800" dirty="0"/>
          </a:p>
        </p:txBody>
      </p:sp>
      <p:sp>
        <p:nvSpPr>
          <p:cNvPr id="58" name="Folded Corner 57"/>
          <p:cNvSpPr/>
          <p:nvPr/>
        </p:nvSpPr>
        <p:spPr>
          <a:xfrm>
            <a:off x="1996758" y="2464254"/>
            <a:ext cx="3135681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Folded Corner 58"/>
          <p:cNvSpPr/>
          <p:nvPr/>
        </p:nvSpPr>
        <p:spPr>
          <a:xfrm>
            <a:off x="5565209" y="2759460"/>
            <a:ext cx="4522687" cy="1089869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Folded Corner 60"/>
          <p:cNvSpPr/>
          <p:nvPr/>
        </p:nvSpPr>
        <p:spPr>
          <a:xfrm>
            <a:off x="1878844" y="503950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Folded Corner 61"/>
          <p:cNvSpPr/>
          <p:nvPr/>
        </p:nvSpPr>
        <p:spPr>
          <a:xfrm>
            <a:off x="4667260" y="4682393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Folded Corner 62"/>
          <p:cNvSpPr/>
          <p:nvPr/>
        </p:nvSpPr>
        <p:spPr>
          <a:xfrm>
            <a:off x="6888542" y="397965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Folded Corner 63"/>
          <p:cNvSpPr/>
          <p:nvPr/>
        </p:nvSpPr>
        <p:spPr>
          <a:xfrm>
            <a:off x="3713007" y="397965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olded Corner 65"/>
          <p:cNvSpPr/>
          <p:nvPr/>
        </p:nvSpPr>
        <p:spPr>
          <a:xfrm>
            <a:off x="7558244" y="4757773"/>
            <a:ext cx="252965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Folded Corner 66"/>
          <p:cNvSpPr/>
          <p:nvPr/>
        </p:nvSpPr>
        <p:spPr>
          <a:xfrm>
            <a:off x="5132439" y="5554784"/>
            <a:ext cx="2939071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5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1730" y="754337"/>
            <a:ext cx="242245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Group 2"/>
          <p:cNvGrpSpPr/>
          <p:nvPr/>
        </p:nvGrpSpPr>
        <p:grpSpPr>
          <a:xfrm>
            <a:off x="1887179" y="1688361"/>
            <a:ext cx="8392242" cy="4181497"/>
            <a:chOff x="2032000" y="2254940"/>
            <a:chExt cx="8128000" cy="3883392"/>
          </a:xfrm>
        </p:grpSpPr>
        <p:sp>
          <p:nvSpPr>
            <p:cNvPr id="4" name="Freeform 3"/>
            <p:cNvSpPr/>
            <p:nvPr/>
          </p:nvSpPr>
          <p:spPr>
            <a:xfrm>
              <a:off x="2032000" y="2254940"/>
              <a:ext cx="8128000" cy="670333"/>
            </a:xfrm>
            <a:custGeom>
              <a:avLst/>
              <a:gdLst>
                <a:gd name="connsiteX0" fmla="*/ 0 w 8128000"/>
                <a:gd name="connsiteY0" fmla="*/ 0 h 1377024"/>
                <a:gd name="connsiteX1" fmla="*/ 8128000 w 8128000"/>
                <a:gd name="connsiteY1" fmla="*/ 0 h 1377024"/>
                <a:gd name="connsiteX2" fmla="*/ 8128000 w 8128000"/>
                <a:gd name="connsiteY2" fmla="*/ 1377024 h 1377024"/>
                <a:gd name="connsiteX3" fmla="*/ 0 w 8128000"/>
                <a:gd name="connsiteY3" fmla="*/ 1377024 h 1377024"/>
                <a:gd name="connsiteX4" fmla="*/ 0 w 8128000"/>
                <a:gd name="connsiteY4" fmla="*/ 0 h 137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377024">
                  <a:moveTo>
                    <a:pt x="0" y="0"/>
                  </a:moveTo>
                  <a:lnTo>
                    <a:pt x="8128000" y="0"/>
                  </a:lnTo>
                  <a:lnTo>
                    <a:pt x="8128000" y="1377024"/>
                  </a:lnTo>
                  <a:lnTo>
                    <a:pt x="0" y="1377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035968" y="2925274"/>
              <a:ext cx="2706687" cy="2891752"/>
            </a:xfrm>
            <a:custGeom>
              <a:avLst/>
              <a:gdLst>
                <a:gd name="connsiteX0" fmla="*/ 0 w 2706687"/>
                <a:gd name="connsiteY0" fmla="*/ 0 h 2891752"/>
                <a:gd name="connsiteX1" fmla="*/ 2706687 w 2706687"/>
                <a:gd name="connsiteY1" fmla="*/ 0 h 2891752"/>
                <a:gd name="connsiteX2" fmla="*/ 2706687 w 2706687"/>
                <a:gd name="connsiteY2" fmla="*/ 2891752 h 2891752"/>
                <a:gd name="connsiteX3" fmla="*/ 0 w 2706687"/>
                <a:gd name="connsiteY3" fmla="*/ 2891752 h 2891752"/>
                <a:gd name="connsiteX4" fmla="*/ 0 w 2706687"/>
                <a:gd name="connsiteY4" fmla="*/ 0 h 28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2891752">
                  <a:moveTo>
                    <a:pt x="0" y="0"/>
                  </a:moveTo>
                  <a:lnTo>
                    <a:pt x="2706687" y="0"/>
                  </a:lnTo>
                  <a:lnTo>
                    <a:pt x="2706687" y="2891752"/>
                  </a:lnTo>
                  <a:lnTo>
                    <a:pt x="0" y="28917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sa-pô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742656" y="2925274"/>
              <a:ext cx="2706687" cy="2891752"/>
            </a:xfrm>
            <a:custGeom>
              <a:avLst/>
              <a:gdLst>
                <a:gd name="connsiteX0" fmla="*/ 0 w 2706687"/>
                <a:gd name="connsiteY0" fmla="*/ 0 h 2891752"/>
                <a:gd name="connsiteX1" fmla="*/ 2706687 w 2706687"/>
                <a:gd name="connsiteY1" fmla="*/ 0 h 2891752"/>
                <a:gd name="connsiteX2" fmla="*/ 2706687 w 2706687"/>
                <a:gd name="connsiteY2" fmla="*/ 2891752 h 2891752"/>
                <a:gd name="connsiteX3" fmla="*/ 0 w 2706687"/>
                <a:gd name="connsiteY3" fmla="*/ 2891752 h 2891752"/>
                <a:gd name="connsiteX4" fmla="*/ 0 w 2706687"/>
                <a:gd name="connsiteY4" fmla="*/ 0 h 28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2891752">
                  <a:moveTo>
                    <a:pt x="0" y="0"/>
                  </a:moveTo>
                  <a:lnTo>
                    <a:pt x="2706687" y="0"/>
                  </a:lnTo>
                  <a:lnTo>
                    <a:pt x="2706687" y="2891752"/>
                  </a:lnTo>
                  <a:lnTo>
                    <a:pt x="0" y="28917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7449343" y="2925274"/>
              <a:ext cx="2706687" cy="2891752"/>
            </a:xfrm>
            <a:custGeom>
              <a:avLst/>
              <a:gdLst>
                <a:gd name="connsiteX0" fmla="*/ 0 w 2706687"/>
                <a:gd name="connsiteY0" fmla="*/ 0 h 2891752"/>
                <a:gd name="connsiteX1" fmla="*/ 2706687 w 2706687"/>
                <a:gd name="connsiteY1" fmla="*/ 0 h 2891752"/>
                <a:gd name="connsiteX2" fmla="*/ 2706687 w 2706687"/>
                <a:gd name="connsiteY2" fmla="*/ 2891752 h 2891752"/>
                <a:gd name="connsiteX3" fmla="*/ 0 w 2706687"/>
                <a:gd name="connsiteY3" fmla="*/ 2891752 h 2891752"/>
                <a:gd name="connsiteX4" fmla="*/ 0 w 2706687"/>
                <a:gd name="connsiteY4" fmla="*/ 0 h 28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2891752">
                  <a:moveTo>
                    <a:pt x="0" y="0"/>
                  </a:moveTo>
                  <a:lnTo>
                    <a:pt x="2706687" y="0"/>
                  </a:lnTo>
                  <a:lnTo>
                    <a:pt x="2706687" y="2891752"/>
                  </a:lnTo>
                  <a:lnTo>
                    <a:pt x="0" y="28917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32000" y="5817027"/>
              <a:ext cx="8128000" cy="321305"/>
            </a:xfrm>
            <a:prstGeom prst="rect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41813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4711" y="1517985"/>
            <a:ext cx="5697179" cy="458939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46224" y="3144307"/>
            <a:ext cx="40745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Viết đoạn văn (khoảng 5-7 câu)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mãi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08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1429" y="119693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60400" y="1689148"/>
            <a:ext cx="10845800" cy="5155257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mãi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138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400" y="1455355"/>
            <a:ext cx="10845800" cy="45191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cahs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1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647922"/>
              </p:ext>
            </p:extLst>
          </p:nvPr>
        </p:nvGraphicFramePr>
        <p:xfrm>
          <a:off x="660399" y="1485992"/>
          <a:ext cx="10845799" cy="469620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569498">
                  <a:extLst>
                    <a:ext uri="{9D8B030D-6E8A-4147-A177-3AD203B41FA5}">
                      <a16:colId xmlns="" xmlns:a16="http://schemas.microsoft.com/office/drawing/2014/main" val="946179199"/>
                    </a:ext>
                  </a:extLst>
                </a:gridCol>
                <a:gridCol w="2330245">
                  <a:extLst>
                    <a:ext uri="{9D8B030D-6E8A-4147-A177-3AD203B41FA5}">
                      <a16:colId xmlns="" xmlns:a16="http://schemas.microsoft.com/office/drawing/2014/main" val="4180796535"/>
                    </a:ext>
                  </a:extLst>
                </a:gridCol>
                <a:gridCol w="3032259">
                  <a:extLst>
                    <a:ext uri="{9D8B030D-6E8A-4147-A177-3AD203B41FA5}">
                      <a16:colId xmlns="" xmlns:a16="http://schemas.microsoft.com/office/drawing/2014/main" val="1988154986"/>
                    </a:ext>
                  </a:extLst>
                </a:gridCol>
                <a:gridCol w="2913797">
                  <a:extLst>
                    <a:ext uri="{9D8B030D-6E8A-4147-A177-3AD203B41FA5}">
                      <a16:colId xmlns="" xmlns:a16="http://schemas.microsoft.com/office/drawing/2014/main" val="13991904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Mức độ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Mức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Mức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Mức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91183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có chủ đề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Để hành tinh xanh mãi xanh,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 dài 5-7 câu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(10 điểm)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9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đoạn văn còn sơ sài; mắc một số lỗi chính tả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( 5 – 6 điểm)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đoạn văn tương đối chi tiết; trình bày được suy nghĩ riêng có sức thuyết phục về vấn đề ý thức bảo vệ môi trường, bảo vệ Trái Đất, không mắc lỗi chính tả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(7- 8 điểm)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(9- 10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9266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94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399" y="1158633"/>
            <a:ext cx="10845800" cy="5235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731" y="818537"/>
            <a:ext cx="4285838" cy="556577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79641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373" y="985439"/>
            <a:ext cx="10858500" cy="5468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endParaRPr lang="en-US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7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TIẾNG VIỆT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197102" y="810722"/>
            <a:ext cx="18117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Khởi động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5175" y="1640144"/>
            <a:ext cx="8096250" cy="41264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51836" y="2956231"/>
            <a:ext cx="6902245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96347"/>
            <a:ext cx="2353232" cy="193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5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7102" y="810722"/>
            <a:ext cx="18117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Khởi 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400" y="1418915"/>
            <a:ext cx="10845800" cy="4396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VB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7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399" y="1337336"/>
            <a:ext cx="10976077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4046" y="803054"/>
            <a:ext cx="280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Nhắc lại lí thuyết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744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4046" y="803054"/>
            <a:ext cx="280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Nhắc lại lí thuyết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400" y="1408765"/>
            <a:ext cx="108458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0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4046" y="803054"/>
            <a:ext cx="280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Nhắc lại lí thuyết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73" y="1327053"/>
            <a:ext cx="506478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686725" y="2292295"/>
            <a:ext cx="7259897" cy="2308609"/>
          </a:xfrm>
          <a:custGeom>
            <a:avLst/>
            <a:gdLst>
              <a:gd name="connsiteX0" fmla="*/ 0 w 2640210"/>
              <a:gd name="connsiteY0" fmla="*/ 0 h 1761020"/>
              <a:gd name="connsiteX1" fmla="*/ 2640210 w 2640210"/>
              <a:gd name="connsiteY1" fmla="*/ 0 h 1761020"/>
              <a:gd name="connsiteX2" fmla="*/ 2640210 w 2640210"/>
              <a:gd name="connsiteY2" fmla="*/ 1761020 h 1761020"/>
              <a:gd name="connsiteX3" fmla="*/ 0 w 2640210"/>
              <a:gd name="connsiteY3" fmla="*/ 1761020 h 1761020"/>
              <a:gd name="connsiteX4" fmla="*/ 0 w 2640210"/>
              <a:gd name="connsiteY4" fmla="*/ 0 h 176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0210" h="1761020">
                <a:moveTo>
                  <a:pt x="0" y="0"/>
                </a:moveTo>
                <a:lnTo>
                  <a:pt x="2640210" y="0"/>
                </a:lnTo>
                <a:lnTo>
                  <a:pt x="2640210" y="1761020"/>
                </a:lnTo>
                <a:lnTo>
                  <a:pt x="0" y="176102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40000"/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tint val="40000"/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1">
                  <a:tint val="40000"/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2434" tIns="106680" rIns="106679" bIns="10668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686723" y="4665490"/>
            <a:ext cx="7259897" cy="1513491"/>
          </a:xfrm>
          <a:custGeom>
            <a:avLst/>
            <a:gdLst>
              <a:gd name="connsiteX0" fmla="*/ 0 w 2640210"/>
              <a:gd name="connsiteY0" fmla="*/ 0 h 1761020"/>
              <a:gd name="connsiteX1" fmla="*/ 2640210 w 2640210"/>
              <a:gd name="connsiteY1" fmla="*/ 0 h 1761020"/>
              <a:gd name="connsiteX2" fmla="*/ 2640210 w 2640210"/>
              <a:gd name="connsiteY2" fmla="*/ 1761020 h 1761020"/>
              <a:gd name="connsiteX3" fmla="*/ 0 w 2640210"/>
              <a:gd name="connsiteY3" fmla="*/ 1761020 h 1761020"/>
              <a:gd name="connsiteX4" fmla="*/ 0 w 2640210"/>
              <a:gd name="connsiteY4" fmla="*/ 0 h 176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0210" h="1761020">
                <a:moveTo>
                  <a:pt x="0" y="0"/>
                </a:moveTo>
                <a:lnTo>
                  <a:pt x="2640210" y="0"/>
                </a:lnTo>
                <a:lnTo>
                  <a:pt x="2640210" y="1761020"/>
                </a:lnTo>
                <a:lnTo>
                  <a:pt x="0" y="176102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40000"/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tint val="40000"/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1">
                  <a:tint val="40000"/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2434" tIns="106680" rIns="106679" bIns="10668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19978" y="1928429"/>
            <a:ext cx="2756152" cy="1243887"/>
          </a:xfrm>
          <a:custGeom>
            <a:avLst/>
            <a:gdLst>
              <a:gd name="connsiteX0" fmla="*/ 0 w 1760140"/>
              <a:gd name="connsiteY0" fmla="*/ 880070 h 1760140"/>
              <a:gd name="connsiteX1" fmla="*/ 880070 w 1760140"/>
              <a:gd name="connsiteY1" fmla="*/ 0 h 1760140"/>
              <a:gd name="connsiteX2" fmla="*/ 1760140 w 1760140"/>
              <a:gd name="connsiteY2" fmla="*/ 880070 h 1760140"/>
              <a:gd name="connsiteX3" fmla="*/ 880070 w 1760140"/>
              <a:gd name="connsiteY3" fmla="*/ 1760140 h 1760140"/>
              <a:gd name="connsiteX4" fmla="*/ 0 w 1760140"/>
              <a:gd name="connsiteY4" fmla="*/ 880070 h 176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140" h="1760140">
                <a:moveTo>
                  <a:pt x="0" y="880070"/>
                </a:moveTo>
                <a:cubicBezTo>
                  <a:pt x="0" y="394021"/>
                  <a:pt x="394021" y="0"/>
                  <a:pt x="880070" y="0"/>
                </a:cubicBezTo>
                <a:cubicBezTo>
                  <a:pt x="1366119" y="0"/>
                  <a:pt x="1760140" y="394021"/>
                  <a:pt x="1760140" y="880070"/>
                </a:cubicBezTo>
                <a:cubicBezTo>
                  <a:pt x="1760140" y="1366119"/>
                  <a:pt x="1366119" y="1760140"/>
                  <a:pt x="880070" y="1760140"/>
                </a:cubicBezTo>
                <a:cubicBezTo>
                  <a:pt x="394021" y="1760140"/>
                  <a:pt x="0" y="1366119"/>
                  <a:pt x="0" y="88007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7767" tIns="257767" rIns="257767" bIns="25776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4046" y="803054"/>
            <a:ext cx="280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Nhắc lại lí thuyết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73" y="1327053"/>
            <a:ext cx="506478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048797" y="2728869"/>
            <a:ext cx="6908800" cy="931904"/>
          </a:xfrm>
          <a:custGeom>
            <a:avLst/>
            <a:gdLst>
              <a:gd name="connsiteX0" fmla="*/ 0 w 6908800"/>
              <a:gd name="connsiteY0" fmla="*/ 162560 h 1625600"/>
              <a:gd name="connsiteX1" fmla="*/ 162560 w 6908800"/>
              <a:gd name="connsiteY1" fmla="*/ 0 h 1625600"/>
              <a:gd name="connsiteX2" fmla="*/ 6746240 w 6908800"/>
              <a:gd name="connsiteY2" fmla="*/ 0 h 1625600"/>
              <a:gd name="connsiteX3" fmla="*/ 6908800 w 6908800"/>
              <a:gd name="connsiteY3" fmla="*/ 162560 h 1625600"/>
              <a:gd name="connsiteX4" fmla="*/ 6908800 w 6908800"/>
              <a:gd name="connsiteY4" fmla="*/ 1463040 h 1625600"/>
              <a:gd name="connsiteX5" fmla="*/ 6746240 w 6908800"/>
              <a:gd name="connsiteY5" fmla="*/ 1625600 h 1625600"/>
              <a:gd name="connsiteX6" fmla="*/ 162560 w 6908800"/>
              <a:gd name="connsiteY6" fmla="*/ 1625600 h 1625600"/>
              <a:gd name="connsiteX7" fmla="*/ 0 w 6908800"/>
              <a:gd name="connsiteY7" fmla="*/ 1463040 h 1625600"/>
              <a:gd name="connsiteX8" fmla="*/ 0 w 6908800"/>
              <a:gd name="connsiteY8" fmla="*/ 16256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625600">
                <a:moveTo>
                  <a:pt x="0" y="162560"/>
                </a:moveTo>
                <a:cubicBezTo>
                  <a:pt x="0" y="72781"/>
                  <a:pt x="72781" y="0"/>
                  <a:pt x="162560" y="0"/>
                </a:cubicBezTo>
                <a:lnTo>
                  <a:pt x="6746240" y="0"/>
                </a:lnTo>
                <a:cubicBezTo>
                  <a:pt x="6836019" y="0"/>
                  <a:pt x="6908800" y="72781"/>
                  <a:pt x="6908800" y="162560"/>
                </a:cubicBezTo>
                <a:lnTo>
                  <a:pt x="6908800" y="1463040"/>
                </a:lnTo>
                <a:cubicBezTo>
                  <a:pt x="6908800" y="1552819"/>
                  <a:pt x="6836019" y="1625600"/>
                  <a:pt x="6746240" y="1625600"/>
                </a:cubicBezTo>
                <a:lnTo>
                  <a:pt x="162560" y="1625600"/>
                </a:lnTo>
                <a:cubicBezTo>
                  <a:pt x="72781" y="1625600"/>
                  <a:pt x="0" y="1552819"/>
                  <a:pt x="0" y="1463040"/>
                </a:cubicBezTo>
                <a:lnTo>
                  <a:pt x="0" y="16256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532" tIns="169532" rIns="1828457" bIns="169532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658396" y="3808734"/>
            <a:ext cx="6908800" cy="931904"/>
          </a:xfrm>
          <a:custGeom>
            <a:avLst/>
            <a:gdLst>
              <a:gd name="connsiteX0" fmla="*/ 0 w 6908800"/>
              <a:gd name="connsiteY0" fmla="*/ 162560 h 1625600"/>
              <a:gd name="connsiteX1" fmla="*/ 162560 w 6908800"/>
              <a:gd name="connsiteY1" fmla="*/ 0 h 1625600"/>
              <a:gd name="connsiteX2" fmla="*/ 6746240 w 6908800"/>
              <a:gd name="connsiteY2" fmla="*/ 0 h 1625600"/>
              <a:gd name="connsiteX3" fmla="*/ 6908800 w 6908800"/>
              <a:gd name="connsiteY3" fmla="*/ 162560 h 1625600"/>
              <a:gd name="connsiteX4" fmla="*/ 6908800 w 6908800"/>
              <a:gd name="connsiteY4" fmla="*/ 1463040 h 1625600"/>
              <a:gd name="connsiteX5" fmla="*/ 6746240 w 6908800"/>
              <a:gd name="connsiteY5" fmla="*/ 1625600 h 1625600"/>
              <a:gd name="connsiteX6" fmla="*/ 162560 w 6908800"/>
              <a:gd name="connsiteY6" fmla="*/ 1625600 h 1625600"/>
              <a:gd name="connsiteX7" fmla="*/ 0 w 6908800"/>
              <a:gd name="connsiteY7" fmla="*/ 1463040 h 1625600"/>
              <a:gd name="connsiteX8" fmla="*/ 0 w 6908800"/>
              <a:gd name="connsiteY8" fmla="*/ 16256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625600">
                <a:moveTo>
                  <a:pt x="0" y="162560"/>
                </a:moveTo>
                <a:cubicBezTo>
                  <a:pt x="0" y="72781"/>
                  <a:pt x="72781" y="0"/>
                  <a:pt x="162560" y="0"/>
                </a:cubicBezTo>
                <a:lnTo>
                  <a:pt x="6746240" y="0"/>
                </a:lnTo>
                <a:cubicBezTo>
                  <a:pt x="6836019" y="0"/>
                  <a:pt x="6908800" y="72781"/>
                  <a:pt x="6908800" y="162560"/>
                </a:cubicBezTo>
                <a:lnTo>
                  <a:pt x="6908800" y="1463040"/>
                </a:lnTo>
                <a:cubicBezTo>
                  <a:pt x="6908800" y="1552819"/>
                  <a:pt x="6836019" y="1625600"/>
                  <a:pt x="6746240" y="1625600"/>
                </a:cubicBezTo>
                <a:lnTo>
                  <a:pt x="162560" y="1625600"/>
                </a:lnTo>
                <a:cubicBezTo>
                  <a:pt x="72781" y="1625600"/>
                  <a:pt x="0" y="1552819"/>
                  <a:pt x="0" y="1463040"/>
                </a:cubicBezTo>
                <a:lnTo>
                  <a:pt x="0" y="16256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532" tIns="169532" rIns="1835773" bIns="169532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267996" y="4888600"/>
            <a:ext cx="6908800" cy="931904"/>
          </a:xfrm>
          <a:custGeom>
            <a:avLst/>
            <a:gdLst>
              <a:gd name="connsiteX0" fmla="*/ 0 w 6908800"/>
              <a:gd name="connsiteY0" fmla="*/ 162560 h 1625600"/>
              <a:gd name="connsiteX1" fmla="*/ 162560 w 6908800"/>
              <a:gd name="connsiteY1" fmla="*/ 0 h 1625600"/>
              <a:gd name="connsiteX2" fmla="*/ 6746240 w 6908800"/>
              <a:gd name="connsiteY2" fmla="*/ 0 h 1625600"/>
              <a:gd name="connsiteX3" fmla="*/ 6908800 w 6908800"/>
              <a:gd name="connsiteY3" fmla="*/ 162560 h 1625600"/>
              <a:gd name="connsiteX4" fmla="*/ 6908800 w 6908800"/>
              <a:gd name="connsiteY4" fmla="*/ 1463040 h 1625600"/>
              <a:gd name="connsiteX5" fmla="*/ 6746240 w 6908800"/>
              <a:gd name="connsiteY5" fmla="*/ 1625600 h 1625600"/>
              <a:gd name="connsiteX6" fmla="*/ 162560 w 6908800"/>
              <a:gd name="connsiteY6" fmla="*/ 1625600 h 1625600"/>
              <a:gd name="connsiteX7" fmla="*/ 0 w 6908800"/>
              <a:gd name="connsiteY7" fmla="*/ 1463040 h 1625600"/>
              <a:gd name="connsiteX8" fmla="*/ 0 w 6908800"/>
              <a:gd name="connsiteY8" fmla="*/ 16256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625600">
                <a:moveTo>
                  <a:pt x="0" y="162560"/>
                </a:moveTo>
                <a:cubicBezTo>
                  <a:pt x="0" y="72781"/>
                  <a:pt x="72781" y="0"/>
                  <a:pt x="162560" y="0"/>
                </a:cubicBezTo>
                <a:lnTo>
                  <a:pt x="6746240" y="0"/>
                </a:lnTo>
                <a:cubicBezTo>
                  <a:pt x="6836019" y="0"/>
                  <a:pt x="6908800" y="72781"/>
                  <a:pt x="6908800" y="162560"/>
                </a:cubicBezTo>
                <a:lnTo>
                  <a:pt x="6908800" y="1463040"/>
                </a:lnTo>
                <a:cubicBezTo>
                  <a:pt x="6908800" y="1552819"/>
                  <a:pt x="6836019" y="1625600"/>
                  <a:pt x="6746240" y="1625600"/>
                </a:cubicBezTo>
                <a:lnTo>
                  <a:pt x="162560" y="1625600"/>
                </a:lnTo>
                <a:cubicBezTo>
                  <a:pt x="72781" y="1625600"/>
                  <a:pt x="0" y="1552819"/>
                  <a:pt x="0" y="1463040"/>
                </a:cubicBezTo>
                <a:lnTo>
                  <a:pt x="0" y="16256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532" tIns="169532" rIns="1835773" bIns="169532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900956" y="3437085"/>
            <a:ext cx="1056640" cy="601639"/>
          </a:xfrm>
          <a:custGeom>
            <a:avLst/>
            <a:gdLst>
              <a:gd name="connsiteX0" fmla="*/ 0 w 1056640"/>
              <a:gd name="connsiteY0" fmla="*/ 581152 h 1056640"/>
              <a:gd name="connsiteX1" fmla="*/ 237744 w 1056640"/>
              <a:gd name="connsiteY1" fmla="*/ 581152 h 1056640"/>
              <a:gd name="connsiteX2" fmla="*/ 237744 w 1056640"/>
              <a:gd name="connsiteY2" fmla="*/ 0 h 1056640"/>
              <a:gd name="connsiteX3" fmla="*/ 818896 w 1056640"/>
              <a:gd name="connsiteY3" fmla="*/ 0 h 1056640"/>
              <a:gd name="connsiteX4" fmla="*/ 818896 w 1056640"/>
              <a:gd name="connsiteY4" fmla="*/ 581152 h 1056640"/>
              <a:gd name="connsiteX5" fmla="*/ 1056640 w 1056640"/>
              <a:gd name="connsiteY5" fmla="*/ 581152 h 1056640"/>
              <a:gd name="connsiteX6" fmla="*/ 528320 w 1056640"/>
              <a:gd name="connsiteY6" fmla="*/ 1056640 h 1056640"/>
              <a:gd name="connsiteX7" fmla="*/ 0 w 1056640"/>
              <a:gd name="connsiteY7" fmla="*/ 581152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640" h="1056640">
                <a:moveTo>
                  <a:pt x="0" y="581152"/>
                </a:moveTo>
                <a:lnTo>
                  <a:pt x="237744" y="581152"/>
                </a:lnTo>
                <a:lnTo>
                  <a:pt x="237744" y="0"/>
                </a:lnTo>
                <a:lnTo>
                  <a:pt x="818896" y="0"/>
                </a:lnTo>
                <a:lnTo>
                  <a:pt x="818896" y="581152"/>
                </a:lnTo>
                <a:lnTo>
                  <a:pt x="1056640" y="581152"/>
                </a:lnTo>
                <a:lnTo>
                  <a:pt x="528320" y="1056640"/>
                </a:lnTo>
                <a:lnTo>
                  <a:pt x="0" y="581152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464" tIns="45720" rIns="283464" bIns="30723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24" name="Freeform 23"/>
          <p:cNvSpPr/>
          <p:nvPr/>
        </p:nvSpPr>
        <p:spPr>
          <a:xfrm>
            <a:off x="8510556" y="4510780"/>
            <a:ext cx="1056640" cy="601639"/>
          </a:xfrm>
          <a:custGeom>
            <a:avLst/>
            <a:gdLst>
              <a:gd name="connsiteX0" fmla="*/ 0 w 1056640"/>
              <a:gd name="connsiteY0" fmla="*/ 581152 h 1056640"/>
              <a:gd name="connsiteX1" fmla="*/ 237744 w 1056640"/>
              <a:gd name="connsiteY1" fmla="*/ 581152 h 1056640"/>
              <a:gd name="connsiteX2" fmla="*/ 237744 w 1056640"/>
              <a:gd name="connsiteY2" fmla="*/ 0 h 1056640"/>
              <a:gd name="connsiteX3" fmla="*/ 818896 w 1056640"/>
              <a:gd name="connsiteY3" fmla="*/ 0 h 1056640"/>
              <a:gd name="connsiteX4" fmla="*/ 818896 w 1056640"/>
              <a:gd name="connsiteY4" fmla="*/ 581152 h 1056640"/>
              <a:gd name="connsiteX5" fmla="*/ 1056640 w 1056640"/>
              <a:gd name="connsiteY5" fmla="*/ 581152 h 1056640"/>
              <a:gd name="connsiteX6" fmla="*/ 528320 w 1056640"/>
              <a:gd name="connsiteY6" fmla="*/ 1056640 h 1056640"/>
              <a:gd name="connsiteX7" fmla="*/ 0 w 1056640"/>
              <a:gd name="connsiteY7" fmla="*/ 581152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640" h="1056640">
                <a:moveTo>
                  <a:pt x="0" y="581152"/>
                </a:moveTo>
                <a:lnTo>
                  <a:pt x="237744" y="581152"/>
                </a:lnTo>
                <a:lnTo>
                  <a:pt x="237744" y="0"/>
                </a:lnTo>
                <a:lnTo>
                  <a:pt x="818896" y="0"/>
                </a:lnTo>
                <a:lnTo>
                  <a:pt x="818896" y="581152"/>
                </a:lnTo>
                <a:lnTo>
                  <a:pt x="1056640" y="581152"/>
                </a:lnTo>
                <a:lnTo>
                  <a:pt x="528320" y="1056640"/>
                </a:lnTo>
                <a:lnTo>
                  <a:pt x="0" y="581152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lnRef>
          <a:fillRef idx="1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fillRef>
          <a:effectRef idx="0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464" tIns="45720" rIns="283464" bIns="30723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25" name="Rectangle 24"/>
          <p:cNvSpPr/>
          <p:nvPr/>
        </p:nvSpPr>
        <p:spPr>
          <a:xfrm>
            <a:off x="602373" y="1862476"/>
            <a:ext cx="694029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1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373" y="1028700"/>
            <a:ext cx="2625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II. Thực hành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77" y="2320195"/>
            <a:ext cx="4479164" cy="35869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ight Arrow 15"/>
          <p:cNvSpPr/>
          <p:nvPr/>
        </p:nvSpPr>
        <p:spPr>
          <a:xfrm>
            <a:off x="5427406" y="2799813"/>
            <a:ext cx="958646" cy="2787445"/>
          </a:xfrm>
          <a:prstGeom prst="rightArrow">
            <a:avLst>
              <a:gd name="adj1" fmla="val 59524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43" y="2628040"/>
            <a:ext cx="4981257" cy="327905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636005" y="2838329"/>
            <a:ext cx="3588774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văn bản “Trái Đất – cái nôi của sự sống”, em hãy nêu những bằng chứng cụ thể để khẳng định nó là một văn bản?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4346224" y="1437883"/>
            <a:ext cx="4188542" cy="53979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2373" y="1516503"/>
            <a:ext cx="2908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Bài 1/trang 81: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58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0" grpId="0"/>
      <p:bldP spid="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373" y="1028700"/>
            <a:ext cx="2625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0926" y="1461187"/>
            <a:ext cx="108458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1/trang 81: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bằng chứng </a:t>
            </a:r>
            <a:r>
              <a:rPr lang="vi-VN" sz="32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 thể để khẳng định “</a:t>
            </a:r>
            <a:r>
              <a:rPr lang="vi-VN" sz="32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Trái Đất – cái nôi của sự sống” </a:t>
            </a:r>
            <a:r>
              <a:rPr lang="vi-VN" sz="32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 một văn bản: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1451" t="21330" r="12097" b="14798"/>
          <a:stretch/>
        </p:blipFill>
        <p:spPr>
          <a:xfrm>
            <a:off x="4143601" y="2951025"/>
            <a:ext cx="428399" cy="3579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7313" y="2547417"/>
            <a:ext cx="3753746" cy="3739082"/>
          </a:xfrm>
          <a:custGeom>
            <a:avLst/>
            <a:gdLst>
              <a:gd name="connsiteX0" fmla="*/ 0 w 3753746"/>
              <a:gd name="connsiteY0" fmla="*/ 0 h 3739082"/>
              <a:gd name="connsiteX1" fmla="*/ 3753746 w 3753746"/>
              <a:gd name="connsiteY1" fmla="*/ 0 h 3739082"/>
              <a:gd name="connsiteX2" fmla="*/ 3753746 w 3753746"/>
              <a:gd name="connsiteY2" fmla="*/ 881 h 3739082"/>
              <a:gd name="connsiteX3" fmla="*/ 3734096 w 3753746"/>
              <a:gd name="connsiteY3" fmla="*/ 3863 h 3739082"/>
              <a:gd name="connsiteX4" fmla="*/ 2149252 w 3753746"/>
              <a:gd name="connsiteY4" fmla="*/ 1937518 h 3739082"/>
              <a:gd name="connsiteX5" fmla="*/ 3188011 w 3753746"/>
              <a:gd name="connsiteY5" fmla="*/ 3673051 h 3739082"/>
              <a:gd name="connsiteX6" fmla="*/ 3325854 w 3753746"/>
              <a:gd name="connsiteY6" fmla="*/ 3739082 h 3739082"/>
              <a:gd name="connsiteX7" fmla="*/ 0 w 3753746"/>
              <a:gd name="connsiteY7" fmla="*/ 3739082 h 3739082"/>
              <a:gd name="connsiteX8" fmla="*/ 0 w 3753746"/>
              <a:gd name="connsiteY8" fmla="*/ 0 h 37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3746" h="3739082">
                <a:moveTo>
                  <a:pt x="0" y="0"/>
                </a:moveTo>
                <a:lnTo>
                  <a:pt x="3753746" y="0"/>
                </a:lnTo>
                <a:lnTo>
                  <a:pt x="3753746" y="881"/>
                </a:lnTo>
                <a:lnTo>
                  <a:pt x="3734096" y="3863"/>
                </a:lnTo>
                <a:cubicBezTo>
                  <a:pt x="2829627" y="187908"/>
                  <a:pt x="2149252" y="983703"/>
                  <a:pt x="2149252" y="1937518"/>
                </a:cubicBezTo>
                <a:cubicBezTo>
                  <a:pt x="2149252" y="2686945"/>
                  <a:pt x="2569280" y="3338817"/>
                  <a:pt x="3188011" y="3673051"/>
                </a:cubicBezTo>
                <a:lnTo>
                  <a:pt x="3325854" y="3739082"/>
                </a:lnTo>
                <a:lnTo>
                  <a:pt x="0" y="373908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l="11451" t="21330" r="12097" b="14798"/>
          <a:stretch/>
        </p:blipFill>
        <p:spPr>
          <a:xfrm>
            <a:off x="3429748" y="3811052"/>
            <a:ext cx="428399" cy="3579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11451" t="21330" r="12097" b="14798"/>
          <a:stretch/>
        </p:blipFill>
        <p:spPr>
          <a:xfrm>
            <a:off x="3429748" y="4736969"/>
            <a:ext cx="428399" cy="3579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l="11451" t="21330" r="12097" b="14798"/>
          <a:stretch/>
        </p:blipFill>
        <p:spPr>
          <a:xfrm>
            <a:off x="4099108" y="5629941"/>
            <a:ext cx="428399" cy="35790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27199" y="2809202"/>
            <a:ext cx="6381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Hoàn chỉnh về nội dung và hình thức.</a:t>
            </a:r>
            <a:endParaRPr lang="en-US" sz="3200" dirty="0"/>
          </a:p>
        </p:txBody>
      </p:sp>
      <p:sp>
        <p:nvSpPr>
          <p:cNvPr id="25" name="Rectangle 24"/>
          <p:cNvSpPr/>
          <p:nvPr/>
        </p:nvSpPr>
        <p:spPr>
          <a:xfrm>
            <a:off x="4016036" y="4671683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VB dùng để trao đổi thông tin</a:t>
            </a:r>
            <a:endParaRPr lang="en-US" sz="3200" dirty="0"/>
          </a:p>
        </p:txBody>
      </p:sp>
      <p:sp>
        <p:nvSpPr>
          <p:cNvPr id="41" name="Rectangle 40"/>
          <p:cNvSpPr/>
          <p:nvPr/>
        </p:nvSpPr>
        <p:spPr>
          <a:xfrm>
            <a:off x="4572000" y="5353079"/>
            <a:ext cx="6797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Qua văn bản, tác giả trình bày suy nghĩ, cảm xúc của mình</a:t>
            </a:r>
            <a:endParaRPr lang="en-US" sz="3200" dirty="0"/>
          </a:p>
        </p:txBody>
      </p:sp>
      <p:sp>
        <p:nvSpPr>
          <p:cNvPr id="42" name="Rectangle 41"/>
          <p:cNvSpPr/>
          <p:nvPr/>
        </p:nvSpPr>
        <p:spPr>
          <a:xfrm>
            <a:off x="4016036" y="3723194"/>
            <a:ext cx="339868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 tại ở dạng viết.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41" grpId="0"/>
      <p:bldP spid="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r="6849" b="32587"/>
          <a:stretch>
            <a:fillRect/>
          </a:stretch>
        </p:blipFill>
        <p:spPr>
          <a:xfrm>
            <a:off x="1563988" y="1511856"/>
            <a:ext cx="9038624" cy="4833929"/>
          </a:xfrm>
          <a:custGeom>
            <a:avLst/>
            <a:gdLst>
              <a:gd name="connsiteX0" fmla="*/ 0 w 9038624"/>
              <a:gd name="connsiteY0" fmla="*/ 2289540 h 4579080"/>
              <a:gd name="connsiteX1" fmla="*/ 427703 w 9038624"/>
              <a:gd name="connsiteY1" fmla="*/ 4579080 h 4579080"/>
              <a:gd name="connsiteX2" fmla="*/ 0 w 9038624"/>
              <a:gd name="connsiteY2" fmla="*/ 4579080 h 4579080"/>
              <a:gd name="connsiteX3" fmla="*/ 8495531 w 9038624"/>
              <a:gd name="connsiteY3" fmla="*/ 57212 h 4579080"/>
              <a:gd name="connsiteX4" fmla="*/ 8495531 w 9038624"/>
              <a:gd name="connsiteY4" fmla="*/ 57214 h 4579080"/>
              <a:gd name="connsiteX5" fmla="*/ 8495532 w 9038624"/>
              <a:gd name="connsiteY5" fmla="*/ 57214 h 4579080"/>
              <a:gd name="connsiteX6" fmla="*/ 8546671 w 9038624"/>
              <a:gd name="connsiteY6" fmla="*/ 268410 h 4579080"/>
              <a:gd name="connsiteX7" fmla="*/ 8724131 w 9038624"/>
              <a:gd name="connsiteY7" fmla="*/ 2289539 h 4579080"/>
              <a:gd name="connsiteX8" fmla="*/ 8495531 w 9038624"/>
              <a:gd name="connsiteY8" fmla="*/ 4521866 h 4579080"/>
              <a:gd name="connsiteX9" fmla="*/ 8952731 w 9038624"/>
              <a:gd name="connsiteY9" fmla="*/ 2289540 h 4579080"/>
              <a:gd name="connsiteX10" fmla="*/ 8542277 w 9038624"/>
              <a:gd name="connsiteY10" fmla="*/ 68739 h 4579080"/>
              <a:gd name="connsiteX11" fmla="*/ 8495532 w 9038624"/>
              <a:gd name="connsiteY11" fmla="*/ 57214 h 4579080"/>
              <a:gd name="connsiteX12" fmla="*/ 427703 w 9038624"/>
              <a:gd name="connsiteY12" fmla="*/ 0 h 4579080"/>
              <a:gd name="connsiteX13" fmla="*/ 9038624 w 9038624"/>
              <a:gd name="connsiteY13" fmla="*/ 0 h 4579080"/>
              <a:gd name="connsiteX14" fmla="*/ 9038624 w 9038624"/>
              <a:gd name="connsiteY14" fmla="*/ 4579080 h 4579080"/>
              <a:gd name="connsiteX15" fmla="*/ 427703 w 9038624"/>
              <a:gd name="connsiteY15" fmla="*/ 4579080 h 4579080"/>
              <a:gd name="connsiteX16" fmla="*/ 169606 w 9038624"/>
              <a:gd name="connsiteY16" fmla="*/ 2289540 h 4579080"/>
              <a:gd name="connsiteX17" fmla="*/ 427703 w 9038624"/>
              <a:gd name="connsiteY17" fmla="*/ 0 h 4579080"/>
              <a:gd name="connsiteX18" fmla="*/ 0 w 9038624"/>
              <a:gd name="connsiteY18" fmla="*/ 0 h 4579080"/>
              <a:gd name="connsiteX19" fmla="*/ 427703 w 9038624"/>
              <a:gd name="connsiteY19" fmla="*/ 0 h 4579080"/>
              <a:gd name="connsiteX20" fmla="*/ 0 w 9038624"/>
              <a:gd name="connsiteY20" fmla="*/ 2289540 h 457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038624" h="4579080">
                <a:moveTo>
                  <a:pt x="0" y="2289540"/>
                </a:moveTo>
                <a:cubicBezTo>
                  <a:pt x="0" y="3554018"/>
                  <a:pt x="191489" y="4579080"/>
                  <a:pt x="427703" y="4579080"/>
                </a:cubicBezTo>
                <a:lnTo>
                  <a:pt x="0" y="4579080"/>
                </a:lnTo>
                <a:close/>
                <a:moveTo>
                  <a:pt x="8495531" y="57212"/>
                </a:moveTo>
                <a:lnTo>
                  <a:pt x="8495531" y="57214"/>
                </a:lnTo>
                <a:lnTo>
                  <a:pt x="8495532" y="57214"/>
                </a:lnTo>
                <a:lnTo>
                  <a:pt x="8546671" y="268410"/>
                </a:lnTo>
                <a:cubicBezTo>
                  <a:pt x="8659288" y="791755"/>
                  <a:pt x="8724131" y="1521026"/>
                  <a:pt x="8724131" y="2289539"/>
                </a:cubicBezTo>
                <a:cubicBezTo>
                  <a:pt x="8724131" y="3167841"/>
                  <a:pt x="8639438" y="3994885"/>
                  <a:pt x="8495531" y="4521866"/>
                </a:cubicBezTo>
                <a:cubicBezTo>
                  <a:pt x="8748036" y="4521866"/>
                  <a:pt x="8952731" y="3522420"/>
                  <a:pt x="8952731" y="2289540"/>
                </a:cubicBezTo>
                <a:cubicBezTo>
                  <a:pt x="8952731" y="1133715"/>
                  <a:pt x="8772823" y="183057"/>
                  <a:pt x="8542277" y="68739"/>
                </a:cubicBezTo>
                <a:lnTo>
                  <a:pt x="8495532" y="57214"/>
                </a:lnTo>
                <a:close/>
                <a:moveTo>
                  <a:pt x="427703" y="0"/>
                </a:moveTo>
                <a:lnTo>
                  <a:pt x="9038624" y="0"/>
                </a:lnTo>
                <a:lnTo>
                  <a:pt x="9038624" y="4579080"/>
                </a:lnTo>
                <a:lnTo>
                  <a:pt x="427703" y="4579080"/>
                </a:lnTo>
                <a:cubicBezTo>
                  <a:pt x="268970" y="4131411"/>
                  <a:pt x="169606" y="3249972"/>
                  <a:pt x="169606" y="2289540"/>
                </a:cubicBezTo>
                <a:cubicBezTo>
                  <a:pt x="169606" y="1329108"/>
                  <a:pt x="268969" y="447669"/>
                  <a:pt x="427703" y="0"/>
                </a:cubicBezTo>
                <a:close/>
                <a:moveTo>
                  <a:pt x="0" y="0"/>
                </a:moveTo>
                <a:lnTo>
                  <a:pt x="427703" y="0"/>
                </a:lnTo>
                <a:cubicBezTo>
                  <a:pt x="191489" y="0"/>
                  <a:pt x="0" y="1025062"/>
                  <a:pt x="0" y="2289540"/>
                </a:cubicBezTo>
                <a:close/>
              </a:path>
            </a:pathLst>
          </a:custGeom>
        </p:spPr>
      </p:pic>
      <p:sp>
        <p:nvSpPr>
          <p:cNvPr id="28" name="Rectangle 27"/>
          <p:cNvSpPr/>
          <p:nvPr/>
        </p:nvSpPr>
        <p:spPr>
          <a:xfrm>
            <a:off x="2821253" y="1626285"/>
            <a:ext cx="6524094" cy="70788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Trái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ất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–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nôi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sự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sống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70" y="1091359"/>
            <a:ext cx="2885265" cy="686135"/>
          </a:xfrm>
          <a:prstGeom prst="rect">
            <a:avLst/>
          </a:prstGeom>
        </p:spPr>
      </p:pic>
      <p:sp>
        <p:nvSpPr>
          <p:cNvPr id="30" name="Folded Corner 29"/>
          <p:cNvSpPr/>
          <p:nvPr/>
        </p:nvSpPr>
        <p:spPr>
          <a:xfrm>
            <a:off x="1996758" y="2464254"/>
            <a:ext cx="3135681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olded Corner 31"/>
          <p:cNvSpPr/>
          <p:nvPr/>
        </p:nvSpPr>
        <p:spPr>
          <a:xfrm>
            <a:off x="5565209" y="2759460"/>
            <a:ext cx="4522687" cy="1089869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olded Corner 32"/>
          <p:cNvSpPr/>
          <p:nvPr/>
        </p:nvSpPr>
        <p:spPr>
          <a:xfrm>
            <a:off x="1878844" y="503950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olded Corner 36"/>
          <p:cNvSpPr/>
          <p:nvPr/>
        </p:nvSpPr>
        <p:spPr>
          <a:xfrm>
            <a:off x="4667260" y="4682393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olded Corner 37"/>
          <p:cNvSpPr/>
          <p:nvPr/>
        </p:nvSpPr>
        <p:spPr>
          <a:xfrm>
            <a:off x="3713007" y="397965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olded Corner 38"/>
          <p:cNvSpPr/>
          <p:nvPr/>
        </p:nvSpPr>
        <p:spPr>
          <a:xfrm>
            <a:off x="7558244" y="4757773"/>
            <a:ext cx="252965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olded Corner 39"/>
          <p:cNvSpPr/>
          <p:nvPr/>
        </p:nvSpPr>
        <p:spPr>
          <a:xfrm>
            <a:off x="5132439" y="5554784"/>
            <a:ext cx="2939071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2734" y="1118470"/>
            <a:ext cx="287450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2/trang 81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93" y="939477"/>
            <a:ext cx="2885265" cy="7521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400" y="957944"/>
            <a:ext cx="27719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1811" y="1749776"/>
            <a:ext cx="9986836" cy="6192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13886" y="2398315"/>
            <a:ext cx="814551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13886" y="3415412"/>
            <a:ext cx="827739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13886" y="4432509"/>
            <a:ext cx="7329671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798" t="14607" r="12727" b="13945"/>
          <a:stretch/>
        </p:blipFill>
        <p:spPr>
          <a:xfrm>
            <a:off x="552008" y="2636725"/>
            <a:ext cx="1906133" cy="3727570"/>
          </a:xfrm>
          <a:custGeom>
            <a:avLst/>
            <a:gdLst>
              <a:gd name="connsiteX0" fmla="*/ 0 w 2192960"/>
              <a:gd name="connsiteY0" fmla="*/ 0 h 3727570"/>
              <a:gd name="connsiteX1" fmla="*/ 2192960 w 2192960"/>
              <a:gd name="connsiteY1" fmla="*/ 0 h 3727570"/>
              <a:gd name="connsiteX2" fmla="*/ 2192960 w 2192960"/>
              <a:gd name="connsiteY2" fmla="*/ 287511 h 3727570"/>
              <a:gd name="connsiteX3" fmla="*/ 1820956 w 2192960"/>
              <a:gd name="connsiteY3" fmla="*/ 287511 h 3727570"/>
              <a:gd name="connsiteX4" fmla="*/ 1798833 w 2192960"/>
              <a:gd name="connsiteY4" fmla="*/ 309634 h 3727570"/>
              <a:gd name="connsiteX5" fmla="*/ 1798833 w 2192960"/>
              <a:gd name="connsiteY5" fmla="*/ 309635 h 3727570"/>
              <a:gd name="connsiteX6" fmla="*/ 1798832 w 2192960"/>
              <a:gd name="connsiteY6" fmla="*/ 309634 h 3727570"/>
              <a:gd name="connsiteX7" fmla="*/ 1798833 w 2192960"/>
              <a:gd name="connsiteY7" fmla="*/ 309637 h 3727570"/>
              <a:gd name="connsiteX8" fmla="*/ 1798832 w 2192960"/>
              <a:gd name="connsiteY8" fmla="*/ 575105 h 3727570"/>
              <a:gd name="connsiteX9" fmla="*/ 1820955 w 2192960"/>
              <a:gd name="connsiteY9" fmla="*/ 597228 h 3727570"/>
              <a:gd name="connsiteX10" fmla="*/ 1820956 w 2192960"/>
              <a:gd name="connsiteY10" fmla="*/ 597228 h 3727570"/>
              <a:gd name="connsiteX11" fmla="*/ 1820956 w 2192960"/>
              <a:gd name="connsiteY11" fmla="*/ 597228 h 3727570"/>
              <a:gd name="connsiteX12" fmla="*/ 1843079 w 2192960"/>
              <a:gd name="connsiteY12" fmla="*/ 575105 h 3727570"/>
              <a:gd name="connsiteX13" fmla="*/ 1843078 w 2192960"/>
              <a:gd name="connsiteY13" fmla="*/ 552983 h 3727570"/>
              <a:gd name="connsiteX14" fmla="*/ 2192960 w 2192960"/>
              <a:gd name="connsiteY14" fmla="*/ 552983 h 3727570"/>
              <a:gd name="connsiteX15" fmla="*/ 2192960 w 2192960"/>
              <a:gd name="connsiteY15" fmla="*/ 1183474 h 3727570"/>
              <a:gd name="connsiteX16" fmla="*/ 1820956 w 2192960"/>
              <a:gd name="connsiteY16" fmla="*/ 1183474 h 3727570"/>
              <a:gd name="connsiteX17" fmla="*/ 1798833 w 2192960"/>
              <a:gd name="connsiteY17" fmla="*/ 1205597 h 3727570"/>
              <a:gd name="connsiteX18" fmla="*/ 1798833 w 2192960"/>
              <a:gd name="connsiteY18" fmla="*/ 1205598 h 3727570"/>
              <a:gd name="connsiteX19" fmla="*/ 1798832 w 2192960"/>
              <a:gd name="connsiteY19" fmla="*/ 1205597 h 3727570"/>
              <a:gd name="connsiteX20" fmla="*/ 1798833 w 2192960"/>
              <a:gd name="connsiteY20" fmla="*/ 1205600 h 3727570"/>
              <a:gd name="connsiteX21" fmla="*/ 1798832 w 2192960"/>
              <a:gd name="connsiteY21" fmla="*/ 1471068 h 3727570"/>
              <a:gd name="connsiteX22" fmla="*/ 1820955 w 2192960"/>
              <a:gd name="connsiteY22" fmla="*/ 1493191 h 3727570"/>
              <a:gd name="connsiteX23" fmla="*/ 1820956 w 2192960"/>
              <a:gd name="connsiteY23" fmla="*/ 1493191 h 3727570"/>
              <a:gd name="connsiteX24" fmla="*/ 1820956 w 2192960"/>
              <a:gd name="connsiteY24" fmla="*/ 1493191 h 3727570"/>
              <a:gd name="connsiteX25" fmla="*/ 1843079 w 2192960"/>
              <a:gd name="connsiteY25" fmla="*/ 1471068 h 3727570"/>
              <a:gd name="connsiteX26" fmla="*/ 1843078 w 2192960"/>
              <a:gd name="connsiteY26" fmla="*/ 1448946 h 3727570"/>
              <a:gd name="connsiteX27" fmla="*/ 2192960 w 2192960"/>
              <a:gd name="connsiteY27" fmla="*/ 1448946 h 3727570"/>
              <a:gd name="connsiteX28" fmla="*/ 2192960 w 2192960"/>
              <a:gd name="connsiteY28" fmla="*/ 2079437 h 3727570"/>
              <a:gd name="connsiteX29" fmla="*/ 1820956 w 2192960"/>
              <a:gd name="connsiteY29" fmla="*/ 2079437 h 3727570"/>
              <a:gd name="connsiteX30" fmla="*/ 1798833 w 2192960"/>
              <a:gd name="connsiteY30" fmla="*/ 2101560 h 3727570"/>
              <a:gd name="connsiteX31" fmla="*/ 1798833 w 2192960"/>
              <a:gd name="connsiteY31" fmla="*/ 2101561 h 3727570"/>
              <a:gd name="connsiteX32" fmla="*/ 1798832 w 2192960"/>
              <a:gd name="connsiteY32" fmla="*/ 2101560 h 3727570"/>
              <a:gd name="connsiteX33" fmla="*/ 1798833 w 2192960"/>
              <a:gd name="connsiteY33" fmla="*/ 2101563 h 3727570"/>
              <a:gd name="connsiteX34" fmla="*/ 1798832 w 2192960"/>
              <a:gd name="connsiteY34" fmla="*/ 2367031 h 3727570"/>
              <a:gd name="connsiteX35" fmla="*/ 1820955 w 2192960"/>
              <a:gd name="connsiteY35" fmla="*/ 2389154 h 3727570"/>
              <a:gd name="connsiteX36" fmla="*/ 1820956 w 2192960"/>
              <a:gd name="connsiteY36" fmla="*/ 2389154 h 3727570"/>
              <a:gd name="connsiteX37" fmla="*/ 1820956 w 2192960"/>
              <a:gd name="connsiteY37" fmla="*/ 2389154 h 3727570"/>
              <a:gd name="connsiteX38" fmla="*/ 1843079 w 2192960"/>
              <a:gd name="connsiteY38" fmla="*/ 2367031 h 3727570"/>
              <a:gd name="connsiteX39" fmla="*/ 1843078 w 2192960"/>
              <a:gd name="connsiteY39" fmla="*/ 2344909 h 3727570"/>
              <a:gd name="connsiteX40" fmla="*/ 2192960 w 2192960"/>
              <a:gd name="connsiteY40" fmla="*/ 2344909 h 3727570"/>
              <a:gd name="connsiteX41" fmla="*/ 2192960 w 2192960"/>
              <a:gd name="connsiteY41" fmla="*/ 2975401 h 3727570"/>
              <a:gd name="connsiteX42" fmla="*/ 1820956 w 2192960"/>
              <a:gd name="connsiteY42" fmla="*/ 2975401 h 3727570"/>
              <a:gd name="connsiteX43" fmla="*/ 1798833 w 2192960"/>
              <a:gd name="connsiteY43" fmla="*/ 2997524 h 3727570"/>
              <a:gd name="connsiteX44" fmla="*/ 1798833 w 2192960"/>
              <a:gd name="connsiteY44" fmla="*/ 2997525 h 3727570"/>
              <a:gd name="connsiteX45" fmla="*/ 1798832 w 2192960"/>
              <a:gd name="connsiteY45" fmla="*/ 2997524 h 3727570"/>
              <a:gd name="connsiteX46" fmla="*/ 1798833 w 2192960"/>
              <a:gd name="connsiteY46" fmla="*/ 2997527 h 3727570"/>
              <a:gd name="connsiteX47" fmla="*/ 1798832 w 2192960"/>
              <a:gd name="connsiteY47" fmla="*/ 3262995 h 3727570"/>
              <a:gd name="connsiteX48" fmla="*/ 1820955 w 2192960"/>
              <a:gd name="connsiteY48" fmla="*/ 3285118 h 3727570"/>
              <a:gd name="connsiteX49" fmla="*/ 1820956 w 2192960"/>
              <a:gd name="connsiteY49" fmla="*/ 3285118 h 3727570"/>
              <a:gd name="connsiteX50" fmla="*/ 1820956 w 2192960"/>
              <a:gd name="connsiteY50" fmla="*/ 3285118 h 3727570"/>
              <a:gd name="connsiteX51" fmla="*/ 1843079 w 2192960"/>
              <a:gd name="connsiteY51" fmla="*/ 3262995 h 3727570"/>
              <a:gd name="connsiteX52" fmla="*/ 1843078 w 2192960"/>
              <a:gd name="connsiteY52" fmla="*/ 3240873 h 3727570"/>
              <a:gd name="connsiteX53" fmla="*/ 2192960 w 2192960"/>
              <a:gd name="connsiteY53" fmla="*/ 3240873 h 3727570"/>
              <a:gd name="connsiteX54" fmla="*/ 2192960 w 2192960"/>
              <a:gd name="connsiteY54" fmla="*/ 3727570 h 3727570"/>
              <a:gd name="connsiteX55" fmla="*/ 0 w 2192960"/>
              <a:gd name="connsiteY55" fmla="*/ 3727570 h 37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192960" h="3727570">
                <a:moveTo>
                  <a:pt x="0" y="0"/>
                </a:moveTo>
                <a:lnTo>
                  <a:pt x="2192960" y="0"/>
                </a:lnTo>
                <a:lnTo>
                  <a:pt x="2192960" y="287511"/>
                </a:lnTo>
                <a:lnTo>
                  <a:pt x="1820956" y="287511"/>
                </a:lnTo>
                <a:cubicBezTo>
                  <a:pt x="1808738" y="287511"/>
                  <a:pt x="1798833" y="297416"/>
                  <a:pt x="1798833" y="309634"/>
                </a:cubicBezTo>
                <a:lnTo>
                  <a:pt x="1798833" y="309635"/>
                </a:lnTo>
                <a:lnTo>
                  <a:pt x="1798832" y="309634"/>
                </a:lnTo>
                <a:lnTo>
                  <a:pt x="1798833" y="309637"/>
                </a:lnTo>
                <a:lnTo>
                  <a:pt x="1798832" y="575105"/>
                </a:lnTo>
                <a:cubicBezTo>
                  <a:pt x="1798832" y="587323"/>
                  <a:pt x="1808737" y="597228"/>
                  <a:pt x="1820955" y="597228"/>
                </a:cubicBezTo>
                <a:lnTo>
                  <a:pt x="1820956" y="597228"/>
                </a:lnTo>
                <a:lnTo>
                  <a:pt x="1820956" y="597228"/>
                </a:lnTo>
                <a:cubicBezTo>
                  <a:pt x="1833174" y="597228"/>
                  <a:pt x="1843079" y="587323"/>
                  <a:pt x="1843079" y="575105"/>
                </a:cubicBezTo>
                <a:cubicBezTo>
                  <a:pt x="1843079" y="567731"/>
                  <a:pt x="1843078" y="560357"/>
                  <a:pt x="1843078" y="552983"/>
                </a:cubicBezTo>
                <a:lnTo>
                  <a:pt x="2192960" y="552983"/>
                </a:lnTo>
                <a:lnTo>
                  <a:pt x="2192960" y="1183474"/>
                </a:lnTo>
                <a:lnTo>
                  <a:pt x="1820956" y="1183474"/>
                </a:lnTo>
                <a:cubicBezTo>
                  <a:pt x="1808738" y="1183474"/>
                  <a:pt x="1798833" y="1193379"/>
                  <a:pt x="1798833" y="1205597"/>
                </a:cubicBezTo>
                <a:lnTo>
                  <a:pt x="1798833" y="1205598"/>
                </a:lnTo>
                <a:lnTo>
                  <a:pt x="1798832" y="1205597"/>
                </a:lnTo>
                <a:lnTo>
                  <a:pt x="1798833" y="1205600"/>
                </a:lnTo>
                <a:lnTo>
                  <a:pt x="1798832" y="1471068"/>
                </a:lnTo>
                <a:cubicBezTo>
                  <a:pt x="1798832" y="1483286"/>
                  <a:pt x="1808737" y="1493191"/>
                  <a:pt x="1820955" y="1493191"/>
                </a:cubicBezTo>
                <a:lnTo>
                  <a:pt x="1820956" y="1493191"/>
                </a:lnTo>
                <a:lnTo>
                  <a:pt x="1820956" y="1493191"/>
                </a:lnTo>
                <a:cubicBezTo>
                  <a:pt x="1833174" y="1493191"/>
                  <a:pt x="1843079" y="1483286"/>
                  <a:pt x="1843079" y="1471068"/>
                </a:cubicBezTo>
                <a:cubicBezTo>
                  <a:pt x="1843079" y="1463694"/>
                  <a:pt x="1843078" y="1456320"/>
                  <a:pt x="1843078" y="1448946"/>
                </a:cubicBezTo>
                <a:lnTo>
                  <a:pt x="2192960" y="1448946"/>
                </a:lnTo>
                <a:lnTo>
                  <a:pt x="2192960" y="2079437"/>
                </a:lnTo>
                <a:lnTo>
                  <a:pt x="1820956" y="2079437"/>
                </a:lnTo>
                <a:cubicBezTo>
                  <a:pt x="1808738" y="2079437"/>
                  <a:pt x="1798833" y="2089342"/>
                  <a:pt x="1798833" y="2101560"/>
                </a:cubicBezTo>
                <a:lnTo>
                  <a:pt x="1798833" y="2101561"/>
                </a:lnTo>
                <a:lnTo>
                  <a:pt x="1798832" y="2101560"/>
                </a:lnTo>
                <a:lnTo>
                  <a:pt x="1798833" y="2101563"/>
                </a:lnTo>
                <a:lnTo>
                  <a:pt x="1798832" y="2367031"/>
                </a:lnTo>
                <a:cubicBezTo>
                  <a:pt x="1798832" y="2379249"/>
                  <a:pt x="1808737" y="2389154"/>
                  <a:pt x="1820955" y="2389154"/>
                </a:cubicBezTo>
                <a:lnTo>
                  <a:pt x="1820956" y="2389154"/>
                </a:lnTo>
                <a:lnTo>
                  <a:pt x="1820956" y="2389154"/>
                </a:lnTo>
                <a:cubicBezTo>
                  <a:pt x="1833174" y="2389154"/>
                  <a:pt x="1843079" y="2379249"/>
                  <a:pt x="1843079" y="2367031"/>
                </a:cubicBezTo>
                <a:cubicBezTo>
                  <a:pt x="1843079" y="2359657"/>
                  <a:pt x="1843078" y="2352283"/>
                  <a:pt x="1843078" y="2344909"/>
                </a:cubicBezTo>
                <a:lnTo>
                  <a:pt x="2192960" y="2344909"/>
                </a:lnTo>
                <a:lnTo>
                  <a:pt x="2192960" y="2975401"/>
                </a:lnTo>
                <a:lnTo>
                  <a:pt x="1820956" y="2975401"/>
                </a:lnTo>
                <a:cubicBezTo>
                  <a:pt x="1808738" y="2975401"/>
                  <a:pt x="1798833" y="2985306"/>
                  <a:pt x="1798833" y="2997524"/>
                </a:cubicBezTo>
                <a:lnTo>
                  <a:pt x="1798833" y="2997525"/>
                </a:lnTo>
                <a:lnTo>
                  <a:pt x="1798832" y="2997524"/>
                </a:lnTo>
                <a:lnTo>
                  <a:pt x="1798833" y="2997527"/>
                </a:lnTo>
                <a:lnTo>
                  <a:pt x="1798832" y="3262995"/>
                </a:lnTo>
                <a:cubicBezTo>
                  <a:pt x="1798832" y="3275213"/>
                  <a:pt x="1808737" y="3285118"/>
                  <a:pt x="1820955" y="3285118"/>
                </a:cubicBezTo>
                <a:lnTo>
                  <a:pt x="1820956" y="3285118"/>
                </a:lnTo>
                <a:lnTo>
                  <a:pt x="1820956" y="3285118"/>
                </a:lnTo>
                <a:cubicBezTo>
                  <a:pt x="1833174" y="3285118"/>
                  <a:pt x="1843079" y="3275213"/>
                  <a:pt x="1843079" y="3262995"/>
                </a:cubicBezTo>
                <a:cubicBezTo>
                  <a:pt x="1843079" y="3255621"/>
                  <a:pt x="1843078" y="3248247"/>
                  <a:pt x="1843078" y="3240873"/>
                </a:cubicBezTo>
                <a:lnTo>
                  <a:pt x="2192960" y="3240873"/>
                </a:lnTo>
                <a:lnTo>
                  <a:pt x="2192960" y="3727570"/>
                </a:lnTo>
                <a:lnTo>
                  <a:pt x="0" y="3727570"/>
                </a:lnTo>
                <a:close/>
              </a:path>
            </a:pathLst>
          </a:custGeom>
        </p:spPr>
      </p:pic>
      <p:sp>
        <p:nvSpPr>
          <p:cNvPr id="7" name="Right Arrow 6"/>
          <p:cNvSpPr/>
          <p:nvPr/>
        </p:nvSpPr>
        <p:spPr>
          <a:xfrm>
            <a:off x="2234821" y="2839430"/>
            <a:ext cx="585991" cy="41857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234821" y="3736510"/>
            <a:ext cx="585991" cy="41857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2234821" y="4633590"/>
            <a:ext cx="585991" cy="41857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2234821" y="5530669"/>
            <a:ext cx="585991" cy="41857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13886" y="5385411"/>
            <a:ext cx="836089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9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6" grpId="0"/>
      <p:bldP spid="17" grpId="0"/>
      <p:bldP spid="7" grpId="0" animBg="1"/>
      <p:bldP spid="41" grpId="0" animBg="1"/>
      <p:bldP spid="42" grpId="0" animBg="1"/>
      <p:bldP spid="44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731" y="818537"/>
            <a:ext cx="4285838" cy="556577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79641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420108"/>
            <a:ext cx="108585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long,…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38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1" name="Horizontal Scroll 20"/>
          <p:cNvSpPr/>
          <p:nvPr/>
        </p:nvSpPr>
        <p:spPr>
          <a:xfrm>
            <a:off x="2462981" y="1307281"/>
            <a:ext cx="7163732" cy="4533081"/>
          </a:xfrm>
          <a:prstGeom prst="horizontalScroll">
            <a:avLst>
              <a:gd name="adj" fmla="val 794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 cần có những suy nghĩ nghiêm túc và hành động tích cực để bảo vệ hành tinh xanh. Đó là vấn đề cần thiết và cấp bách.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rcRect l="41974" t="3298" b="2112"/>
          <a:stretch>
            <a:fillRect/>
          </a:stretch>
        </p:blipFill>
        <p:spPr>
          <a:xfrm>
            <a:off x="9338652" y="1585423"/>
            <a:ext cx="2191662" cy="1873102"/>
          </a:xfrm>
          <a:custGeom>
            <a:avLst/>
            <a:gdLst>
              <a:gd name="connsiteX0" fmla="*/ 920234 w 3868913"/>
              <a:gd name="connsiteY0" fmla="*/ 109 h 3306562"/>
              <a:gd name="connsiteX1" fmla="*/ 1941483 w 3868913"/>
              <a:gd name="connsiteY1" fmla="*/ 795534 h 3306562"/>
              <a:gd name="connsiteX2" fmla="*/ 3868347 w 3868913"/>
              <a:gd name="connsiteY2" fmla="*/ 747001 h 3306562"/>
              <a:gd name="connsiteX3" fmla="*/ 3868913 w 3868913"/>
              <a:gd name="connsiteY3" fmla="*/ 752839 h 3306562"/>
              <a:gd name="connsiteX4" fmla="*/ 3868913 w 3868913"/>
              <a:gd name="connsiteY4" fmla="*/ 1091740 h 3306562"/>
              <a:gd name="connsiteX5" fmla="*/ 3846973 w 3868913"/>
              <a:gd name="connsiteY5" fmla="*/ 1218126 h 3306562"/>
              <a:gd name="connsiteX6" fmla="*/ 1941483 w 3868913"/>
              <a:gd name="connsiteY6" fmla="*/ 3306562 h 3306562"/>
              <a:gd name="connsiteX7" fmla="*/ 920234 w 3868913"/>
              <a:gd name="connsiteY7" fmla="*/ 109 h 330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8913" h="3306562">
                <a:moveTo>
                  <a:pt x="920234" y="109"/>
                </a:moveTo>
                <a:cubicBezTo>
                  <a:pt x="1305516" y="5933"/>
                  <a:pt x="1715613" y="246246"/>
                  <a:pt x="1941483" y="795534"/>
                </a:cubicBezTo>
                <a:cubicBezTo>
                  <a:pt x="2418322" y="-364073"/>
                  <a:pt x="3716215" y="-146647"/>
                  <a:pt x="3868347" y="747001"/>
                </a:cubicBezTo>
                <a:lnTo>
                  <a:pt x="3868913" y="752839"/>
                </a:lnTo>
                <a:lnTo>
                  <a:pt x="3868913" y="1091740"/>
                </a:lnTo>
                <a:lnTo>
                  <a:pt x="3846973" y="1218126"/>
                </a:lnTo>
                <a:cubicBezTo>
                  <a:pt x="3710804" y="1791662"/>
                  <a:pt x="3171224" y="2521866"/>
                  <a:pt x="1941483" y="3306562"/>
                </a:cubicBezTo>
                <a:cubicBezTo>
                  <a:pt x="-886920" y="1501761"/>
                  <a:pt x="-64374" y="-14774"/>
                  <a:pt x="920234" y="109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rcRect t="1172" r="43706" b="5372"/>
          <a:stretch>
            <a:fillRect/>
          </a:stretch>
        </p:blipFill>
        <p:spPr>
          <a:xfrm>
            <a:off x="660400" y="4642777"/>
            <a:ext cx="2053702" cy="1787520"/>
          </a:xfrm>
          <a:custGeom>
            <a:avLst/>
            <a:gdLst>
              <a:gd name="connsiteX0" fmla="*/ 879120 w 3753372"/>
              <a:gd name="connsiteY0" fmla="*/ 108 h 3266894"/>
              <a:gd name="connsiteX1" fmla="*/ 1869870 w 3753372"/>
              <a:gd name="connsiteY1" fmla="*/ 785990 h 3266894"/>
              <a:gd name="connsiteX2" fmla="*/ 1869870 w 3753372"/>
              <a:gd name="connsiteY2" fmla="*/ 3266894 h 3266894"/>
              <a:gd name="connsiteX3" fmla="*/ 21285 w 3753372"/>
              <a:gd name="connsiteY3" fmla="*/ 1203512 h 3266894"/>
              <a:gd name="connsiteX4" fmla="*/ 0 w 3753372"/>
              <a:gd name="connsiteY4" fmla="*/ 1078640 h 3266894"/>
              <a:gd name="connsiteX5" fmla="*/ 0 w 3753372"/>
              <a:gd name="connsiteY5" fmla="*/ 743808 h 3266894"/>
              <a:gd name="connsiteX6" fmla="*/ 549 w 3753372"/>
              <a:gd name="connsiteY6" fmla="*/ 738040 h 3266894"/>
              <a:gd name="connsiteX7" fmla="*/ 879120 w 3753372"/>
              <a:gd name="connsiteY7" fmla="*/ 108 h 326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3372" h="3266894">
                <a:moveTo>
                  <a:pt x="879120" y="108"/>
                </a:moveTo>
                <a:cubicBezTo>
                  <a:pt x="1252895" y="5862"/>
                  <a:pt x="1650745" y="243292"/>
                  <a:pt x="1869870" y="785990"/>
                </a:cubicBezTo>
                <a:cubicBezTo>
                  <a:pt x="2648983" y="-1143602"/>
                  <a:pt x="5687521" y="785990"/>
                  <a:pt x="1869870" y="3266894"/>
                </a:cubicBezTo>
                <a:cubicBezTo>
                  <a:pt x="676854" y="2491612"/>
                  <a:pt x="153388" y="1770168"/>
                  <a:pt x="21285" y="1203512"/>
                </a:cubicBezTo>
                <a:lnTo>
                  <a:pt x="0" y="1078640"/>
                </a:lnTo>
                <a:lnTo>
                  <a:pt x="0" y="743808"/>
                </a:lnTo>
                <a:lnTo>
                  <a:pt x="549" y="738040"/>
                </a:lnTo>
                <a:cubicBezTo>
                  <a:pt x="78228" y="273341"/>
                  <a:pt x="463813" y="-6285"/>
                  <a:pt x="879120" y="108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977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grpSp>
        <p:nvGrpSpPr>
          <p:cNvPr id="6" name="Group 5"/>
          <p:cNvGrpSpPr/>
          <p:nvPr/>
        </p:nvGrpSpPr>
        <p:grpSpPr>
          <a:xfrm>
            <a:off x="331122" y="896404"/>
            <a:ext cx="3445361" cy="768070"/>
            <a:chOff x="331122" y="896404"/>
            <a:chExt cx="3445361" cy="768070"/>
          </a:xfrm>
        </p:grpSpPr>
        <p:sp>
          <p:nvSpPr>
            <p:cNvPr id="4" name="Horizontal Scroll 3"/>
            <p:cNvSpPr/>
            <p:nvPr/>
          </p:nvSpPr>
          <p:spPr>
            <a:xfrm>
              <a:off x="331122" y="896404"/>
              <a:ext cx="3445361" cy="768070"/>
            </a:xfrm>
            <a:prstGeom prst="horizontalScroll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01477" y="1014391"/>
              <a:ext cx="266932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4/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trang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82</a:t>
              </a:r>
              <a:endParaRPr lang="en-US" sz="3200" dirty="0"/>
            </a:p>
          </p:txBody>
        </p:sp>
      </p:grpSp>
      <p:sp>
        <p:nvSpPr>
          <p:cNvPr id="7" name="Snip Diagonal Corner Rectangle 6"/>
          <p:cNvSpPr/>
          <p:nvPr/>
        </p:nvSpPr>
        <p:spPr>
          <a:xfrm>
            <a:off x="530515" y="2025840"/>
            <a:ext cx="3948271" cy="527694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270" y="3093118"/>
            <a:ext cx="3559714" cy="1922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Down Arrow Callout 15"/>
          <p:cNvSpPr/>
          <p:nvPr/>
        </p:nvSpPr>
        <p:spPr>
          <a:xfrm>
            <a:off x="4678179" y="1236801"/>
            <a:ext cx="6825563" cy="1578077"/>
          </a:xfrm>
          <a:prstGeom prst="downArrowCallout">
            <a:avLst>
              <a:gd name="adj1" fmla="val 50000"/>
              <a:gd name="adj2" fmla="val 56776"/>
              <a:gd name="adj3" fmla="val 25000"/>
              <a:gd name="adj4" fmla="val 64977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246929"/>
              </p:ext>
            </p:extLst>
          </p:nvPr>
        </p:nvGraphicFramePr>
        <p:xfrm>
          <a:off x="3937819" y="2882293"/>
          <a:ext cx="7581081" cy="350215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96830">
                  <a:extLst>
                    <a:ext uri="{9D8B030D-6E8A-4147-A177-3AD203B41FA5}">
                      <a16:colId xmlns="" xmlns:a16="http://schemas.microsoft.com/office/drawing/2014/main" val="3679375444"/>
                    </a:ext>
                  </a:extLst>
                </a:gridCol>
                <a:gridCol w="1939062">
                  <a:extLst>
                    <a:ext uri="{9D8B030D-6E8A-4147-A177-3AD203B41FA5}">
                      <a16:colId xmlns="" xmlns:a16="http://schemas.microsoft.com/office/drawing/2014/main" val="889181484"/>
                    </a:ext>
                  </a:extLst>
                </a:gridCol>
                <a:gridCol w="1596448">
                  <a:extLst>
                    <a:ext uri="{9D8B030D-6E8A-4147-A177-3AD203B41FA5}">
                      <a16:colId xmlns="" xmlns:a16="http://schemas.microsoft.com/office/drawing/2014/main" val="2283589738"/>
                    </a:ext>
                  </a:extLst>
                </a:gridCol>
                <a:gridCol w="2448741">
                  <a:extLst>
                    <a:ext uri="{9D8B030D-6E8A-4147-A177-3AD203B41FA5}">
                      <a16:colId xmlns="" xmlns:a16="http://schemas.microsoft.com/office/drawing/2014/main" val="495316020"/>
                    </a:ext>
                  </a:extLst>
                </a:gridCol>
              </a:tblGrid>
              <a:tr h="24584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7932911"/>
                  </a:ext>
                </a:extLst>
              </a:tr>
              <a:tr h="98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pt-BR" sz="3200" dirty="0" smtClean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7527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58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grpSp>
        <p:nvGrpSpPr>
          <p:cNvPr id="6" name="Group 5"/>
          <p:cNvGrpSpPr/>
          <p:nvPr/>
        </p:nvGrpSpPr>
        <p:grpSpPr>
          <a:xfrm>
            <a:off x="331122" y="784892"/>
            <a:ext cx="3445361" cy="768070"/>
            <a:chOff x="331122" y="896404"/>
            <a:chExt cx="3445361" cy="768070"/>
          </a:xfrm>
        </p:grpSpPr>
        <p:sp>
          <p:nvSpPr>
            <p:cNvPr id="4" name="Horizontal Scroll 3"/>
            <p:cNvSpPr/>
            <p:nvPr/>
          </p:nvSpPr>
          <p:spPr>
            <a:xfrm>
              <a:off x="331122" y="896404"/>
              <a:ext cx="3445361" cy="768070"/>
            </a:xfrm>
            <a:prstGeom prst="horizontalScroll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01477" y="1014391"/>
              <a:ext cx="266932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4/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82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685666"/>
              </p:ext>
            </p:extLst>
          </p:nvPr>
        </p:nvGraphicFramePr>
        <p:xfrm>
          <a:off x="673100" y="1676844"/>
          <a:ext cx="10820400" cy="456565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482213">
                  <a:extLst>
                    <a:ext uri="{9D8B030D-6E8A-4147-A177-3AD203B41FA5}">
                      <a16:colId xmlns="" xmlns:a16="http://schemas.microsoft.com/office/drawing/2014/main" val="3474959697"/>
                    </a:ext>
                  </a:extLst>
                </a:gridCol>
                <a:gridCol w="4173793">
                  <a:extLst>
                    <a:ext uri="{9D8B030D-6E8A-4147-A177-3AD203B41FA5}">
                      <a16:colId xmlns="" xmlns:a16="http://schemas.microsoft.com/office/drawing/2014/main" val="2116485796"/>
                    </a:ext>
                  </a:extLst>
                </a:gridCol>
                <a:gridCol w="2610465">
                  <a:extLst>
                    <a:ext uri="{9D8B030D-6E8A-4147-A177-3AD203B41FA5}">
                      <a16:colId xmlns="" xmlns:a16="http://schemas.microsoft.com/office/drawing/2014/main" val="2379176283"/>
                    </a:ext>
                  </a:extLst>
                </a:gridCol>
                <a:gridCol w="2553929">
                  <a:extLst>
                    <a:ext uri="{9D8B030D-6E8A-4147-A177-3AD203B41FA5}">
                      <a16:colId xmlns="" xmlns:a16="http://schemas.microsoft.com/office/drawing/2014/main" val="2455232784"/>
                    </a:ext>
                  </a:extLst>
                </a:gridCol>
              </a:tblGrid>
              <a:tr h="65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 tự đoạn văn trong văn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 mở đầu và điểm kết thúc của đoạn văn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chính của đoạn văn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 năng của đoạn văn trong văn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65157933"/>
                  </a:ext>
                </a:extLst>
              </a:tr>
              <a:tr h="1589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 4 (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 người trên Trái Đất)</a:t>
                      </a: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 mở đầu: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Đỉnh cao kì diệu của sự sống trên Trái Đất chính là con người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Điểm kết thúc: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Nhưng đáng buồn …và phát triển của mọi sự sống trên Trái Đất</a:t>
                      </a: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 động tích cực và cả tiêu cực của con người vừa cải tạo, vừa gây tổn thương Trái Đất.</a:t>
                      </a: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rõ nét thêm nội dung của văn bản: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2714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4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4288" t="2580" r="3987" b="397"/>
          <a:stretch/>
        </p:blipFill>
        <p:spPr>
          <a:xfrm>
            <a:off x="2327513" y="1363705"/>
            <a:ext cx="6666271" cy="4306530"/>
          </a:xfrm>
          <a:prstGeom prst="rect">
            <a:avLst/>
          </a:prstGeom>
        </p:spPr>
      </p:pic>
      <p:pic>
        <p:nvPicPr>
          <p:cNvPr id="16" name="mt0OOduRqoo"/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539385" y="1512767"/>
            <a:ext cx="6251201" cy="35605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9259" y="2521974"/>
            <a:ext cx="26864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XEM VIDEO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09727" y="1223178"/>
            <a:ext cx="26426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Đoạn phim vừa xem có nhan đề là gì?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Đoạn phim đề cập vấn đề gì?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ấn tượng như thế nào về cuộc sống muôn vật muôn loài nơi đây?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96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51341"/>
            <a:ext cx="4662801" cy="3474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chú 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iải thích từ khó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SGK-T83- 84)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290" t="10751" r="13784" b="10254"/>
          <a:stretch/>
        </p:blipFill>
        <p:spPr>
          <a:xfrm>
            <a:off x="5265174" y="3562177"/>
            <a:ext cx="2462981" cy="2743201"/>
          </a:xfrm>
          <a:prstGeom prst="rect">
            <a:avLst/>
          </a:prstGeom>
        </p:spPr>
      </p:pic>
      <p:sp>
        <p:nvSpPr>
          <p:cNvPr id="14" name="Flowchart: Stored Data 13"/>
          <p:cNvSpPr/>
          <p:nvPr/>
        </p:nvSpPr>
        <p:spPr>
          <a:xfrm>
            <a:off x="7138219" y="1500648"/>
            <a:ext cx="4380681" cy="2820629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to, rõ ràng, nhấn mạnh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ý đọc đúng tên riêng tiếng nước ngoài, từ mượn.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469" y="1226304"/>
            <a:ext cx="298376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03174" y="1709058"/>
            <a:ext cx="3185652" cy="634180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4132052" y="2602782"/>
            <a:ext cx="3927896" cy="890346"/>
          </a:xfrm>
          <a:prstGeom prst="leftRightArrow">
            <a:avLst>
              <a:gd name="adj1" fmla="val 86434"/>
              <a:gd name="adj2" fmla="val 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endParaRPr lang="en-US" sz="3200" dirty="0"/>
          </a:p>
        </p:txBody>
      </p:sp>
      <p:sp>
        <p:nvSpPr>
          <p:cNvPr id="24" name="Left-Right Arrow 23"/>
          <p:cNvSpPr/>
          <p:nvPr/>
        </p:nvSpPr>
        <p:spPr>
          <a:xfrm>
            <a:off x="1684387" y="3752673"/>
            <a:ext cx="8823225" cy="1232458"/>
          </a:xfrm>
          <a:prstGeom prst="leftRightArrow">
            <a:avLst>
              <a:gd name="adj1" fmla="val 86434"/>
              <a:gd name="adj2" fmla="val 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 từ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9/2020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677265" y="5217418"/>
            <a:ext cx="4837471" cy="634180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VB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1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469" y="1226304"/>
            <a:ext cx="298376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642841"/>
            <a:ext cx="776103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90861" y="2669857"/>
            <a:ext cx="9810278" cy="2349951"/>
            <a:chOff x="2032952" y="3022380"/>
            <a:chExt cx="8001736" cy="983968"/>
          </a:xfrm>
        </p:grpSpPr>
        <p:sp>
          <p:nvSpPr>
            <p:cNvPr id="18" name="Chevron 17"/>
            <p:cNvSpPr/>
            <p:nvPr/>
          </p:nvSpPr>
          <p:spPr>
            <a:xfrm>
              <a:off x="2032952" y="3022380"/>
              <a:ext cx="2393156" cy="75302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2622397" y="3082590"/>
              <a:ext cx="2261545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9512" tIns="119512" rIns="119512" bIns="119512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nl-NL" sz="2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1: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</a:t>
              </a:r>
              <a:r>
                <a:rPr kumimoji="0" lang="nl-NL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ừ đầu 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 </a:t>
              </a:r>
              <a:r>
                <a:rPr kumimoji="0" lang="vi-VN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rất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dễ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tổn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thương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mở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4766468" y="3022380"/>
              <a:ext cx="2393156" cy="75302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5214624" y="3082590"/>
              <a:ext cx="2402834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9512" tIns="119512" rIns="119512" bIns="119512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en-US" sz="2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2: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dung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tiếp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giới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đẹp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đẽ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này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.” –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7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>
              <a:off x="7499985" y="3022380"/>
              <a:ext cx="2393156" cy="75302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7957819" y="3082590"/>
              <a:ext cx="2076869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9512" tIns="119512" rIns="119512" bIns="119512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en-US" sz="2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3: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thúc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8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2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3270" y="1199556"/>
            <a:ext cx="417293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r>
              <a:rPr lang="de-D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3270" y="1746703"/>
            <a:ext cx="2887329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Phần mở đầu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32576" y="2279640"/>
            <a:ext cx="7926847" cy="1569707"/>
            <a:chOff x="3276866" y="3417670"/>
            <a:chExt cx="5436356" cy="1219302"/>
          </a:xfrm>
        </p:grpSpPr>
        <p:sp>
          <p:nvSpPr>
            <p:cNvPr id="34" name="Freeform 33"/>
            <p:cNvSpPr/>
            <p:nvPr/>
          </p:nvSpPr>
          <p:spPr>
            <a:xfrm>
              <a:off x="3728117" y="3538845"/>
              <a:ext cx="4985105" cy="1098127"/>
            </a:xfrm>
            <a:custGeom>
              <a:avLst/>
              <a:gdLst>
                <a:gd name="connsiteX0" fmla="*/ 0 w 3514007"/>
                <a:gd name="connsiteY0" fmla="*/ 0 h 1098127"/>
                <a:gd name="connsiteX1" fmla="*/ 3514007 w 3514007"/>
                <a:gd name="connsiteY1" fmla="*/ 0 h 1098127"/>
                <a:gd name="connsiteX2" fmla="*/ 3514007 w 3514007"/>
                <a:gd name="connsiteY2" fmla="*/ 1098127 h 1098127"/>
                <a:gd name="connsiteX3" fmla="*/ 0 w 3514007"/>
                <a:gd name="connsiteY3" fmla="*/ 1098127 h 1098127"/>
                <a:gd name="connsiteX4" fmla="*/ 0 w 3514007"/>
                <a:gd name="connsiteY4" fmla="*/ 0 h 109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4007" h="1098127">
                  <a:moveTo>
                    <a:pt x="0" y="0"/>
                  </a:moveTo>
                  <a:lnTo>
                    <a:pt x="3514007" y="0"/>
                  </a:lnTo>
                  <a:lnTo>
                    <a:pt x="3514007" y="1098127"/>
                  </a:lnTo>
                  <a:lnTo>
                    <a:pt x="0" y="1098127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3798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mở đầu VB: kể lại cuộc hội thoại ngắn giữa hai nhân vật trong bộ phim hoạt hình nổi tiếng </a:t>
              </a:r>
              <a:r>
                <a:rPr lang="nl-NL" sz="2800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Vua sư tử</a:t>
              </a:r>
              <a:r>
                <a:rPr lang="nl-NL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76866" y="3417670"/>
              <a:ext cx="902502" cy="1153033"/>
            </a:xfrm>
            <a:prstGeom prst="rect">
              <a:avLst/>
            </a:prstGeom>
            <a:blipFill>
              <a:blip r:embed="rId6"/>
              <a:srcRect/>
              <a:stretch>
                <a:fillRect l="-71000" r="-71000"/>
              </a:stretch>
            </a:blip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6" name="Rounded Rectangle 35"/>
          <p:cNvSpPr/>
          <p:nvPr/>
        </p:nvSpPr>
        <p:spPr>
          <a:xfrm>
            <a:off x="5115231" y="4219901"/>
            <a:ext cx="1961536" cy="5915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5800" y="5096170"/>
            <a:ext cx="5256092" cy="12003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Giới </a:t>
            </a:r>
            <a:r>
              <a:rPr lang="nl-NL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thiệu vấn đề đời sống của muôn loài trên 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vi-VN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rái 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</a:t>
            </a:r>
            <a:r>
              <a:rPr lang="vi-VN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ất</a:t>
            </a:r>
            <a:r>
              <a:rPr lang="nl-NL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và sự cân bằng rất dễ bị tổn thương của nó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6155103" y="5126634"/>
            <a:ext cx="5479862" cy="127785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 hấp dẫn, giàu sắc thái cảm xúc, đã làm “mềm” đi sự khô khan thường có của VB thông tin, gợi nhiều suy nghĩ liên tưởng.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5560141" y="3931069"/>
            <a:ext cx="1115569" cy="1674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Bent-Up Arrow 39"/>
          <p:cNvSpPr/>
          <p:nvPr/>
        </p:nvSpPr>
        <p:spPr>
          <a:xfrm rot="10800000">
            <a:off x="4264839" y="4364327"/>
            <a:ext cx="850392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ent Arrow 40"/>
          <p:cNvSpPr/>
          <p:nvPr/>
        </p:nvSpPr>
        <p:spPr>
          <a:xfrm rot="5565045">
            <a:off x="7191529" y="4300212"/>
            <a:ext cx="679762" cy="87767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99773"/>
            <a:ext cx="1041778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373" y="1845635"/>
            <a:ext cx="470513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06522" y="2353365"/>
            <a:ext cx="3933523" cy="942010"/>
          </a:xfrm>
          <a:prstGeom prst="rightArrow">
            <a:avLst>
              <a:gd name="adj1" fmla="val 65656"/>
              <a:gd name="adj2" fmla="val 5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6244" y="2560434"/>
            <a:ext cx="6075702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Callout 15"/>
          <p:cNvSpPr/>
          <p:nvPr/>
        </p:nvSpPr>
        <p:spPr>
          <a:xfrm>
            <a:off x="1688782" y="3430227"/>
            <a:ext cx="2094271" cy="1029439"/>
          </a:xfrm>
          <a:prstGeom prst="downArrowCallout">
            <a:avLst>
              <a:gd name="adj1" fmla="val 39327"/>
              <a:gd name="adj2" fmla="val 39327"/>
              <a:gd name="adj3" fmla="val 25000"/>
              <a:gd name="adj4" fmla="val 6497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Down Arrow Callout 41"/>
          <p:cNvSpPr/>
          <p:nvPr/>
        </p:nvSpPr>
        <p:spPr>
          <a:xfrm>
            <a:off x="6491921" y="3314083"/>
            <a:ext cx="3204970" cy="1029439"/>
          </a:xfrm>
          <a:prstGeom prst="downArrowCallout">
            <a:avLst>
              <a:gd name="adj1" fmla="val 39327"/>
              <a:gd name="adj2" fmla="val 39327"/>
              <a:gd name="adj3" fmla="val 25000"/>
              <a:gd name="adj4" fmla="val 6497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9534" y="4521035"/>
            <a:ext cx="3952766" cy="722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&gt; 10.000.000 </a:t>
            </a:r>
            <a:r>
              <a:rPr lang="en-US" sz="2800" dirty="0" err="1" smtClean="0"/>
              <a:t>loài</a:t>
            </a:r>
            <a:endParaRPr lang="en-US" sz="2800" dirty="0"/>
          </a:p>
        </p:txBody>
      </p:sp>
      <p:sp>
        <p:nvSpPr>
          <p:cNvPr id="43" name="Oval 42"/>
          <p:cNvSpPr/>
          <p:nvPr/>
        </p:nvSpPr>
        <p:spPr>
          <a:xfrm>
            <a:off x="6295102" y="4459666"/>
            <a:ext cx="3598608" cy="722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1.400.000 </a:t>
            </a:r>
            <a:r>
              <a:rPr lang="en-US" sz="2800" dirty="0" err="1" smtClean="0"/>
              <a:t>loài</a:t>
            </a:r>
            <a:endParaRPr lang="en-US" sz="2800" dirty="0"/>
          </a:p>
        </p:txBody>
      </p:sp>
      <p:sp>
        <p:nvSpPr>
          <p:cNvPr id="18" name="Snip Diagonal Corner Rectangle 17"/>
          <p:cNvSpPr/>
          <p:nvPr/>
        </p:nvSpPr>
        <p:spPr>
          <a:xfrm>
            <a:off x="4505565" y="5487989"/>
            <a:ext cx="3010583" cy="873182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300.000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nip Diagonal Corner Rectangle 43"/>
          <p:cNvSpPr/>
          <p:nvPr/>
        </p:nvSpPr>
        <p:spPr>
          <a:xfrm>
            <a:off x="8650354" y="5501700"/>
            <a:ext cx="3010583" cy="873182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1.000.000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7756328" y="5243604"/>
            <a:ext cx="737419" cy="852396"/>
          </a:xfrm>
          <a:custGeom>
            <a:avLst/>
            <a:gdLst>
              <a:gd name="connsiteX0" fmla="*/ 276532 w 737419"/>
              <a:gd name="connsiteY0" fmla="*/ 0 h 722569"/>
              <a:gd name="connsiteX1" fmla="*/ 460887 w 737419"/>
              <a:gd name="connsiteY1" fmla="*/ 0 h 722569"/>
              <a:gd name="connsiteX2" fmla="*/ 460887 w 737419"/>
              <a:gd name="connsiteY2" fmla="*/ 446037 h 722569"/>
              <a:gd name="connsiteX3" fmla="*/ 553064 w 737419"/>
              <a:gd name="connsiteY3" fmla="*/ 446037 h 722569"/>
              <a:gd name="connsiteX4" fmla="*/ 553064 w 737419"/>
              <a:gd name="connsiteY4" fmla="*/ 353860 h 722569"/>
              <a:gd name="connsiteX5" fmla="*/ 737419 w 737419"/>
              <a:gd name="connsiteY5" fmla="*/ 538214 h 722569"/>
              <a:gd name="connsiteX6" fmla="*/ 553064 w 737419"/>
              <a:gd name="connsiteY6" fmla="*/ 722569 h 722569"/>
              <a:gd name="connsiteX7" fmla="*/ 553064 w 737419"/>
              <a:gd name="connsiteY7" fmla="*/ 630392 h 722569"/>
              <a:gd name="connsiteX8" fmla="*/ 184355 w 737419"/>
              <a:gd name="connsiteY8" fmla="*/ 630392 h 722569"/>
              <a:gd name="connsiteX9" fmla="*/ 184355 w 737419"/>
              <a:gd name="connsiteY9" fmla="*/ 722569 h 722569"/>
              <a:gd name="connsiteX10" fmla="*/ 0 w 737419"/>
              <a:gd name="connsiteY10" fmla="*/ 538214 h 722569"/>
              <a:gd name="connsiteX11" fmla="*/ 184355 w 737419"/>
              <a:gd name="connsiteY11" fmla="*/ 353860 h 722569"/>
              <a:gd name="connsiteX12" fmla="*/ 184355 w 737419"/>
              <a:gd name="connsiteY12" fmla="*/ 446037 h 722569"/>
              <a:gd name="connsiteX13" fmla="*/ 276532 w 737419"/>
              <a:gd name="connsiteY13" fmla="*/ 446037 h 722569"/>
              <a:gd name="connsiteX14" fmla="*/ 276532 w 737419"/>
              <a:gd name="connsiteY14" fmla="*/ 0 h 72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7419" h="722569">
                <a:moveTo>
                  <a:pt x="276532" y="0"/>
                </a:moveTo>
                <a:lnTo>
                  <a:pt x="460887" y="0"/>
                </a:lnTo>
                <a:lnTo>
                  <a:pt x="460887" y="446037"/>
                </a:lnTo>
                <a:lnTo>
                  <a:pt x="553064" y="446037"/>
                </a:lnTo>
                <a:lnTo>
                  <a:pt x="553064" y="353860"/>
                </a:lnTo>
                <a:lnTo>
                  <a:pt x="737419" y="538214"/>
                </a:lnTo>
                <a:lnTo>
                  <a:pt x="553064" y="722569"/>
                </a:lnTo>
                <a:lnTo>
                  <a:pt x="553064" y="630392"/>
                </a:lnTo>
                <a:lnTo>
                  <a:pt x="184355" y="630392"/>
                </a:lnTo>
                <a:lnTo>
                  <a:pt x="184355" y="722569"/>
                </a:lnTo>
                <a:lnTo>
                  <a:pt x="0" y="538214"/>
                </a:lnTo>
                <a:lnTo>
                  <a:pt x="184355" y="353860"/>
                </a:lnTo>
                <a:lnTo>
                  <a:pt x="184355" y="446037"/>
                </a:lnTo>
                <a:lnTo>
                  <a:pt x="276532" y="446037"/>
                </a:lnTo>
                <a:lnTo>
                  <a:pt x="27653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989" y="3190545"/>
            <a:ext cx="2059932" cy="200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29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42" grpId="0" animBg="1"/>
      <p:bldP spid="17" grpId="0" animBg="1"/>
      <p:bldP spid="43" grpId="0" animBg="1"/>
      <p:bldP spid="18" grpId="0" animBg="1"/>
      <p:bldP spid="44" grpId="0" animBg="1"/>
      <p:bldP spid="4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99773"/>
            <a:ext cx="1041778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373" y="1845635"/>
            <a:ext cx="470513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97" y="2612351"/>
            <a:ext cx="4441177" cy="3330883"/>
          </a:xfrm>
          <a:prstGeom prst="rect">
            <a:avLst/>
          </a:prstGeom>
        </p:spPr>
      </p:pic>
      <p:sp>
        <p:nvSpPr>
          <p:cNvPr id="20" name="Left Arrow Callout 19"/>
          <p:cNvSpPr/>
          <p:nvPr/>
        </p:nvSpPr>
        <p:spPr>
          <a:xfrm>
            <a:off x="5307507" y="2700841"/>
            <a:ext cx="5712653" cy="3143207"/>
          </a:xfrm>
          <a:prstGeom prst="leftArrowCallout">
            <a:avLst>
              <a:gd name="adj1" fmla="val 36640"/>
              <a:gd name="adj2" fmla="val 33466"/>
              <a:gd name="adj3" fmla="val 18122"/>
              <a:gd name="adj4" fmla="val 7988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3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681" t="9932" r="5218" b="19120"/>
          <a:stretch/>
        </p:blipFill>
        <p:spPr>
          <a:xfrm>
            <a:off x="2240321" y="2230061"/>
            <a:ext cx="7698658" cy="3403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8970" y="2872041"/>
            <a:ext cx="6401358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4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99773"/>
            <a:ext cx="1041778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373" y="1845635"/>
            <a:ext cx="470513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58260" y="3705538"/>
            <a:ext cx="1846718" cy="1076632"/>
          </a:xfrm>
          <a:prstGeom prst="rightArrow">
            <a:avLst>
              <a:gd name="adj1" fmla="val 63699"/>
              <a:gd name="adj2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04978" y="2472906"/>
            <a:ext cx="3071870" cy="15411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2180" y="4489972"/>
            <a:ext cx="3071870" cy="15411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laque 15"/>
          <p:cNvSpPr/>
          <p:nvPr/>
        </p:nvSpPr>
        <p:spPr>
          <a:xfrm>
            <a:off x="6059629" y="2436846"/>
            <a:ext cx="5474110" cy="72267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Con người chưa khám phá hết số lượng các loài trên Trái Đất.</a:t>
            </a:r>
            <a:endParaRPr lang="en-US" sz="2400" dirty="0"/>
          </a:p>
        </p:txBody>
      </p:sp>
      <p:sp>
        <p:nvSpPr>
          <p:cNvPr id="25" name="Plaque 24"/>
          <p:cNvSpPr/>
          <p:nvPr/>
        </p:nvSpPr>
        <p:spPr>
          <a:xfrm>
            <a:off x="6059629" y="3243469"/>
            <a:ext cx="5474110" cy="72267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Giữa các loài có sự phụ thuộc lẫn nhau.</a:t>
            </a:r>
            <a:endParaRPr lang="en-US" sz="2400" dirty="0"/>
          </a:p>
        </p:txBody>
      </p:sp>
      <p:sp>
        <p:nvSpPr>
          <p:cNvPr id="27" name="Plaque 26"/>
          <p:cNvSpPr/>
          <p:nvPr/>
        </p:nvSpPr>
        <p:spPr>
          <a:xfrm>
            <a:off x="6059629" y="4128636"/>
            <a:ext cx="5474110" cy="72267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6059629" y="4894545"/>
            <a:ext cx="5474110" cy="72267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6059629" y="5660454"/>
            <a:ext cx="5474110" cy="72267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đa dạng ở m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ỗ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quần xã phụ thuộc vào nhiều yếu tố.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666983" y="2686404"/>
            <a:ext cx="302513" cy="104595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666983" y="4643906"/>
            <a:ext cx="302513" cy="104595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4" grpId="0" animBg="1"/>
      <p:bldP spid="16" grpId="0" animBg="1"/>
      <p:bldP spid="25" grpId="0" animBg="1"/>
      <p:bldP spid="27" grpId="0" animBg="1"/>
      <p:bldP spid="28" grpId="0" animBg="1"/>
      <p:bldP spid="29" grpId="0" animBg="1"/>
      <p:bldP spid="17" grpId="0" animBg="1"/>
      <p:bldP spid="3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99773"/>
            <a:ext cx="1041778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400" y="1875918"/>
            <a:ext cx="902798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5710" r="16495"/>
          <a:stretch/>
        </p:blipFill>
        <p:spPr>
          <a:xfrm>
            <a:off x="685800" y="3288360"/>
            <a:ext cx="3746090" cy="28076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2023" y="2597992"/>
            <a:ext cx="364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849578"/>
              </p:ext>
            </p:extLst>
          </p:nvPr>
        </p:nvGraphicFramePr>
        <p:xfrm>
          <a:off x="4722900" y="2932558"/>
          <a:ext cx="6834267" cy="3378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4267">
                  <a:extLst>
                    <a:ext uri="{9D8B030D-6E8A-4147-A177-3AD203B41FA5}">
                      <a16:colId xmlns="" xmlns:a16="http://schemas.microsoft.com/office/drawing/2014/main" val="3179976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8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êu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Theo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15828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2: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40743854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7170875" y="2419397"/>
            <a:ext cx="2042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5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400" y="1355950"/>
            <a:ext cx="902798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743934"/>
              </p:ext>
            </p:extLst>
          </p:nvPr>
        </p:nvGraphicFramePr>
        <p:xfrm>
          <a:off x="698499" y="2113406"/>
          <a:ext cx="10820401" cy="4304857"/>
        </p:xfrm>
        <a:graphic>
          <a:graphicData uri="http://schemas.openxmlformats.org/drawingml/2006/table">
            <a:tbl>
              <a:tblPr firstRow="1" firstCol="1" bandRow="1"/>
              <a:tblGrid>
                <a:gridCol w="2662085">
                  <a:extLst>
                    <a:ext uri="{9D8B030D-6E8A-4147-A177-3AD203B41FA5}">
                      <a16:colId xmlns="" xmlns:a16="http://schemas.microsoft.com/office/drawing/2014/main" val="1397492798"/>
                    </a:ext>
                  </a:extLst>
                </a:gridCol>
                <a:gridCol w="2846439">
                  <a:extLst>
                    <a:ext uri="{9D8B030D-6E8A-4147-A177-3AD203B41FA5}">
                      <a16:colId xmlns="" xmlns:a16="http://schemas.microsoft.com/office/drawing/2014/main" val="3717914368"/>
                    </a:ext>
                  </a:extLst>
                </a:gridCol>
                <a:gridCol w="5311877">
                  <a:extLst>
                    <a:ext uri="{9D8B030D-6E8A-4147-A177-3AD203B41FA5}">
                      <a16:colId xmlns="" xmlns:a16="http://schemas.microsoft.com/office/drawing/2014/main" val="3984447600"/>
                    </a:ext>
                  </a:extLst>
                </a:gridCol>
              </a:tblGrid>
              <a:tr h="32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86742069"/>
                  </a:ext>
                </a:extLst>
              </a:tr>
              <a:tr h="136620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 chất của loài trong quần xã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03795437"/>
                  </a:ext>
                </a:extLst>
              </a:tr>
              <a:tr h="329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sấu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0380355"/>
                  </a:ext>
                </a:extLst>
              </a:tr>
              <a:tr h="82542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phân bố của  các loài trong không gian sống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Theo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đứng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81636872"/>
                  </a:ext>
                </a:extLst>
              </a:tr>
              <a:tr h="330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Theo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rải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32913327"/>
                  </a:ext>
                </a:extLst>
              </a:tr>
              <a:tr h="41114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Mối quan hệ giữa các loài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hỗ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gắn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chia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sẻ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1916006"/>
                  </a:ext>
                </a:extLst>
              </a:tr>
              <a:tr h="330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hệ đối kháng: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cạnh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thịt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9354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9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400" y="1284639"/>
            <a:ext cx="902798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935323"/>
            <a:ext cx="10820400" cy="45466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Ý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607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270" y="1282209"/>
            <a:ext cx="9554539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270" y="1959288"/>
            <a:ext cx="11292200" cy="435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cũng là một loài sinh vật, có khả năng sáng tạo, tự kiêu, coi mình là chúa tể thế giới </a:t>
            </a:r>
            <a:endParaRPr lang="en-US" sz="3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Hành 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động của con người tác động xấu đến muôn loài: tuỳ ý xếp đặt lại trật tự mà tạo hoá gây dựng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ời sống muôn loài bị xáo trộn, phá vỡ</a:t>
            </a:r>
            <a:r>
              <a:rPr lang="vi-VN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chịu tác động xấu từ con người.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=&gt; Vì vậy con người cần tỉnh ngộ, biết cách chung sống hài hoà với muôn loài để xây dựng lại cuộc sống bình yên vốn có trước đây của</a:t>
            </a:r>
            <a:r>
              <a:rPr lang="nl-NL" sz="3000" kern="100" dirty="0"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 TĐ.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7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199556"/>
            <a:ext cx="306686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Phần kết thúc.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799" y="1642513"/>
            <a:ext cx="1082040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giả trích dẫn lại cuộc thoại giữa vua sư tử với Xim- ba trong phim </a:t>
            </a:r>
            <a:r>
              <a:rPr lang="nl-NL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 sư tử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271111" y="3319421"/>
            <a:ext cx="3551703" cy="2760115"/>
          </a:xfrm>
          <a:custGeom>
            <a:avLst/>
            <a:gdLst>
              <a:gd name="connsiteX0" fmla="*/ 0 w 2539007"/>
              <a:gd name="connsiteY0" fmla="*/ 0 h 1693518"/>
              <a:gd name="connsiteX1" fmla="*/ 2539007 w 2539007"/>
              <a:gd name="connsiteY1" fmla="*/ 0 h 1693518"/>
              <a:gd name="connsiteX2" fmla="*/ 2539007 w 2539007"/>
              <a:gd name="connsiteY2" fmla="*/ 1693518 h 1693518"/>
              <a:gd name="connsiteX3" fmla="*/ 0 w 2539007"/>
              <a:gd name="connsiteY3" fmla="*/ 1693518 h 1693518"/>
              <a:gd name="connsiteX4" fmla="*/ 0 w 2539007"/>
              <a:gd name="connsiteY4" fmla="*/ 0 h 169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007" h="1693518">
                <a:moveTo>
                  <a:pt x="0" y="0"/>
                </a:moveTo>
                <a:lnTo>
                  <a:pt x="2539007" y="0"/>
                </a:lnTo>
                <a:lnTo>
                  <a:pt x="2539007" y="1693518"/>
                </a:lnTo>
                <a:lnTo>
                  <a:pt x="0" y="16935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242" tIns="227584" rIns="227583" bIns="227584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ra sự kết nối với mở đầu VB, gợi nhiều liên tưởng, suy ngẫm, tạo sức hấp dẫn cho VB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918696" y="2815992"/>
            <a:ext cx="1692671" cy="1090686"/>
          </a:xfrm>
          <a:custGeom>
            <a:avLst/>
            <a:gdLst>
              <a:gd name="connsiteX0" fmla="*/ 0 w 1692671"/>
              <a:gd name="connsiteY0" fmla="*/ 846336 h 1692671"/>
              <a:gd name="connsiteX1" fmla="*/ 846336 w 1692671"/>
              <a:gd name="connsiteY1" fmla="*/ 0 h 1692671"/>
              <a:gd name="connsiteX2" fmla="*/ 1692672 w 1692671"/>
              <a:gd name="connsiteY2" fmla="*/ 846336 h 1692671"/>
              <a:gd name="connsiteX3" fmla="*/ 846336 w 1692671"/>
              <a:gd name="connsiteY3" fmla="*/ 1692672 h 1692671"/>
              <a:gd name="connsiteX4" fmla="*/ 0 w 1692671"/>
              <a:gd name="connsiteY4" fmla="*/ 846336 h 169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671" h="1692671">
                <a:moveTo>
                  <a:pt x="0" y="846336"/>
                </a:moveTo>
                <a:cubicBezTo>
                  <a:pt x="0" y="378918"/>
                  <a:pt x="378918" y="0"/>
                  <a:pt x="846336" y="0"/>
                </a:cubicBezTo>
                <a:cubicBezTo>
                  <a:pt x="1313754" y="0"/>
                  <a:pt x="1692672" y="378918"/>
                  <a:pt x="1692672" y="846336"/>
                </a:cubicBezTo>
                <a:cubicBezTo>
                  <a:pt x="1692672" y="1313754"/>
                  <a:pt x="1313754" y="1692672"/>
                  <a:pt x="846336" y="1692672"/>
                </a:cubicBezTo>
                <a:cubicBezTo>
                  <a:pt x="378918" y="1692672"/>
                  <a:pt x="0" y="1313754"/>
                  <a:pt x="0" y="846336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6" tIns="247886" rIns="247886" bIns="247886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dụng: 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531445" y="3187805"/>
            <a:ext cx="3235409" cy="2864319"/>
          </a:xfrm>
          <a:custGeom>
            <a:avLst/>
            <a:gdLst>
              <a:gd name="connsiteX0" fmla="*/ 0 w 2539007"/>
              <a:gd name="connsiteY0" fmla="*/ 0 h 1693518"/>
              <a:gd name="connsiteX1" fmla="*/ 2539007 w 2539007"/>
              <a:gd name="connsiteY1" fmla="*/ 0 h 1693518"/>
              <a:gd name="connsiteX2" fmla="*/ 2539007 w 2539007"/>
              <a:gd name="connsiteY2" fmla="*/ 1693518 h 1693518"/>
              <a:gd name="connsiteX3" fmla="*/ 0 w 2539007"/>
              <a:gd name="connsiteY3" fmla="*/ 1693518 h 1693518"/>
              <a:gd name="connsiteX4" fmla="*/ 0 w 2539007"/>
              <a:gd name="connsiteY4" fmla="*/ 0 h 169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007" h="1693518">
                <a:moveTo>
                  <a:pt x="0" y="0"/>
                </a:moveTo>
                <a:lnTo>
                  <a:pt x="2539007" y="0"/>
                </a:lnTo>
                <a:lnTo>
                  <a:pt x="2539007" y="1693518"/>
                </a:lnTo>
                <a:lnTo>
                  <a:pt x="0" y="16935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241" tIns="227584" rIns="227584" bIns="227584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cần hiểu và có cách ứng xử đúng đắn với muôn loài trên Trái Đất.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269790" y="2809146"/>
            <a:ext cx="1692671" cy="1090686"/>
          </a:xfrm>
          <a:custGeom>
            <a:avLst/>
            <a:gdLst>
              <a:gd name="connsiteX0" fmla="*/ 0 w 1692671"/>
              <a:gd name="connsiteY0" fmla="*/ 846336 h 1692671"/>
              <a:gd name="connsiteX1" fmla="*/ 846336 w 1692671"/>
              <a:gd name="connsiteY1" fmla="*/ 0 h 1692671"/>
              <a:gd name="connsiteX2" fmla="*/ 1692672 w 1692671"/>
              <a:gd name="connsiteY2" fmla="*/ 846336 h 1692671"/>
              <a:gd name="connsiteX3" fmla="*/ 846336 w 1692671"/>
              <a:gd name="connsiteY3" fmla="*/ 1692672 h 1692671"/>
              <a:gd name="connsiteX4" fmla="*/ 0 w 1692671"/>
              <a:gd name="connsiteY4" fmla="*/ 846336 h 169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671" h="1692671">
                <a:moveTo>
                  <a:pt x="0" y="846336"/>
                </a:moveTo>
                <a:cubicBezTo>
                  <a:pt x="0" y="378918"/>
                  <a:pt x="378918" y="0"/>
                  <a:pt x="846336" y="0"/>
                </a:cubicBezTo>
                <a:cubicBezTo>
                  <a:pt x="1313754" y="0"/>
                  <a:pt x="1692672" y="378918"/>
                  <a:pt x="1692672" y="846336"/>
                </a:cubicBezTo>
                <a:cubicBezTo>
                  <a:pt x="1692672" y="1313754"/>
                  <a:pt x="1313754" y="1692672"/>
                  <a:pt x="846336" y="1692672"/>
                </a:cubicBezTo>
                <a:cubicBezTo>
                  <a:pt x="378918" y="1692672"/>
                  <a:pt x="0" y="1313754"/>
                  <a:pt x="0" y="846336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6" tIns="247886" rIns="247886" bIns="247886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 ngẫm: 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1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270" y="1179609"/>
            <a:ext cx="2143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Tổng kết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165554" y="1622321"/>
            <a:ext cx="7860892" cy="4144299"/>
            <a:chOff x="1976282" y="1622321"/>
            <a:chExt cx="7860892" cy="4144299"/>
          </a:xfrm>
        </p:grpSpPr>
        <p:sp>
          <p:nvSpPr>
            <p:cNvPr id="17" name="Freeform 16"/>
            <p:cNvSpPr/>
            <p:nvPr/>
          </p:nvSpPr>
          <p:spPr>
            <a:xfrm>
              <a:off x="6096000" y="2381345"/>
              <a:ext cx="2755255" cy="3187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9394"/>
                  </a:lnTo>
                  <a:lnTo>
                    <a:pt x="2755255" y="159394"/>
                  </a:lnTo>
                  <a:lnTo>
                    <a:pt x="2755255" y="31878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6096000" y="2381345"/>
              <a:ext cx="372748" cy="3187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9394"/>
                  </a:lnTo>
                  <a:lnTo>
                    <a:pt x="372748" y="159394"/>
                  </a:lnTo>
                  <a:lnTo>
                    <a:pt x="372748" y="31878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631912" y="2381345"/>
              <a:ext cx="1464087" cy="3187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464087" y="0"/>
                  </a:moveTo>
                  <a:lnTo>
                    <a:pt x="1464087" y="159394"/>
                  </a:lnTo>
                  <a:lnTo>
                    <a:pt x="0" y="159394"/>
                  </a:lnTo>
                  <a:lnTo>
                    <a:pt x="0" y="31878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 25"/>
            <p:cNvSpPr/>
            <p:nvPr/>
          </p:nvSpPr>
          <p:spPr>
            <a:xfrm>
              <a:off x="2795075" y="2381345"/>
              <a:ext cx="3300924" cy="3187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300924" y="0"/>
                  </a:moveTo>
                  <a:lnTo>
                    <a:pt x="3300924" y="159394"/>
                  </a:lnTo>
                  <a:lnTo>
                    <a:pt x="0" y="159394"/>
                  </a:lnTo>
                  <a:lnTo>
                    <a:pt x="0" y="31878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4596579" y="1622321"/>
              <a:ext cx="2998840" cy="759023"/>
            </a:xfrm>
            <a:custGeom>
              <a:avLst/>
              <a:gdLst>
                <a:gd name="connsiteX0" fmla="*/ 0 w 2998840"/>
                <a:gd name="connsiteY0" fmla="*/ 0 h 759023"/>
                <a:gd name="connsiteX1" fmla="*/ 2998840 w 2998840"/>
                <a:gd name="connsiteY1" fmla="*/ 0 h 759023"/>
                <a:gd name="connsiteX2" fmla="*/ 2998840 w 2998840"/>
                <a:gd name="connsiteY2" fmla="*/ 759023 h 759023"/>
                <a:gd name="connsiteX3" fmla="*/ 0 w 2998840"/>
                <a:gd name="connsiteY3" fmla="*/ 759023 h 759023"/>
                <a:gd name="connsiteX4" fmla="*/ 0 w 2998840"/>
                <a:gd name="connsiteY4" fmla="*/ 0 h 75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8840" h="759023">
                  <a:moveTo>
                    <a:pt x="0" y="0"/>
                  </a:moveTo>
                  <a:lnTo>
                    <a:pt x="2998840" y="0"/>
                  </a:lnTo>
                  <a:lnTo>
                    <a:pt x="2998840" y="759023"/>
                  </a:lnTo>
                  <a:lnTo>
                    <a:pt x="0" y="759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5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fr-FR" sz="25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fr-FR" sz="25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1976282" y="2700135"/>
              <a:ext cx="1651555" cy="2553833"/>
            </a:xfrm>
            <a:custGeom>
              <a:avLst/>
              <a:gdLst>
                <a:gd name="connsiteX0" fmla="*/ 0 w 1518046"/>
                <a:gd name="connsiteY0" fmla="*/ 0 h 2553833"/>
                <a:gd name="connsiteX1" fmla="*/ 1518046 w 1518046"/>
                <a:gd name="connsiteY1" fmla="*/ 0 h 2553833"/>
                <a:gd name="connsiteX2" fmla="*/ 1518046 w 1518046"/>
                <a:gd name="connsiteY2" fmla="*/ 2553833 h 2553833"/>
                <a:gd name="connsiteX3" fmla="*/ 0 w 1518046"/>
                <a:gd name="connsiteY3" fmla="*/ 2553833 h 2553833"/>
                <a:gd name="connsiteX4" fmla="*/ 0 w 1518046"/>
                <a:gd name="connsiteY4" fmla="*/ 0 h 255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046" h="2553833">
                  <a:moveTo>
                    <a:pt x="0" y="0"/>
                  </a:moveTo>
                  <a:lnTo>
                    <a:pt x="1518046" y="0"/>
                  </a:lnTo>
                  <a:lnTo>
                    <a:pt x="1518046" y="2553833"/>
                  </a:lnTo>
                  <a:lnTo>
                    <a:pt x="0" y="2553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 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801981" y="2700135"/>
              <a:ext cx="1677441" cy="2748196"/>
            </a:xfrm>
            <a:custGeom>
              <a:avLst/>
              <a:gdLst>
                <a:gd name="connsiteX0" fmla="*/ 0 w 1518046"/>
                <a:gd name="connsiteY0" fmla="*/ 0 h 2748196"/>
                <a:gd name="connsiteX1" fmla="*/ 1518046 w 1518046"/>
                <a:gd name="connsiteY1" fmla="*/ 0 h 2748196"/>
                <a:gd name="connsiteX2" fmla="*/ 1518046 w 1518046"/>
                <a:gd name="connsiteY2" fmla="*/ 2748196 h 2748196"/>
                <a:gd name="connsiteX3" fmla="*/ 0 w 1518046"/>
                <a:gd name="connsiteY3" fmla="*/ 2748196 h 2748196"/>
                <a:gd name="connsiteX4" fmla="*/ 0 w 1518046"/>
                <a:gd name="connsiteY4" fmla="*/ 0 h 274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046" h="2748196">
                  <a:moveTo>
                    <a:pt x="0" y="0"/>
                  </a:moveTo>
                  <a:lnTo>
                    <a:pt x="1518046" y="0"/>
                  </a:lnTo>
                  <a:lnTo>
                    <a:pt x="1518046" y="2748196"/>
                  </a:lnTo>
                  <a:lnTo>
                    <a:pt x="0" y="2748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653566" y="2700135"/>
              <a:ext cx="1677441" cy="2862960"/>
            </a:xfrm>
            <a:custGeom>
              <a:avLst/>
              <a:gdLst>
                <a:gd name="connsiteX0" fmla="*/ 0 w 1518046"/>
                <a:gd name="connsiteY0" fmla="*/ 0 h 2862960"/>
                <a:gd name="connsiteX1" fmla="*/ 1518046 w 1518046"/>
                <a:gd name="connsiteY1" fmla="*/ 0 h 2862960"/>
                <a:gd name="connsiteX2" fmla="*/ 1518046 w 1518046"/>
                <a:gd name="connsiteY2" fmla="*/ 2862960 h 2862960"/>
                <a:gd name="connsiteX3" fmla="*/ 0 w 1518046"/>
                <a:gd name="connsiteY3" fmla="*/ 2862960 h 2862960"/>
                <a:gd name="connsiteX4" fmla="*/ 0 w 1518046"/>
                <a:gd name="connsiteY4" fmla="*/ 0 h 286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046" h="2862960">
                  <a:moveTo>
                    <a:pt x="0" y="0"/>
                  </a:moveTo>
                  <a:lnTo>
                    <a:pt x="1518046" y="0"/>
                  </a:lnTo>
                  <a:lnTo>
                    <a:pt x="1518046" y="2862960"/>
                  </a:lnTo>
                  <a:lnTo>
                    <a:pt x="0" y="2862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 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7713405" y="2700136"/>
              <a:ext cx="2123769" cy="3066484"/>
            </a:xfrm>
            <a:custGeom>
              <a:avLst/>
              <a:gdLst>
                <a:gd name="connsiteX0" fmla="*/ 0 w 2609385"/>
                <a:gd name="connsiteY0" fmla="*/ 0 h 3302457"/>
                <a:gd name="connsiteX1" fmla="*/ 2609385 w 2609385"/>
                <a:gd name="connsiteY1" fmla="*/ 0 h 3302457"/>
                <a:gd name="connsiteX2" fmla="*/ 2609385 w 2609385"/>
                <a:gd name="connsiteY2" fmla="*/ 3302457 h 3302457"/>
                <a:gd name="connsiteX3" fmla="*/ 0 w 2609385"/>
                <a:gd name="connsiteY3" fmla="*/ 3302457 h 3302457"/>
                <a:gd name="connsiteX4" fmla="*/ 0 w 2609385"/>
                <a:gd name="connsiteY4" fmla="*/ 0 h 330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85" h="3302457">
                  <a:moveTo>
                    <a:pt x="0" y="0"/>
                  </a:moveTo>
                  <a:lnTo>
                    <a:pt x="2609385" y="0"/>
                  </a:lnTo>
                  <a:lnTo>
                    <a:pt x="2609385" y="3302457"/>
                  </a:lnTo>
                  <a:lnTo>
                    <a:pt x="0" y="33024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mở đầu - kết thúc văn bản có sự thống nhất, hỗ trợ cho nhau tạo nên nét đặc sắc, độc đáo cho VB.</a:t>
              </a:r>
              <a:endParaRPr lang="en-US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270" y="1179609"/>
            <a:ext cx="2143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Tổng kết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49112" y="1784904"/>
            <a:ext cx="10669788" cy="3942647"/>
            <a:chOff x="2032992" y="1940994"/>
            <a:chExt cx="8126015" cy="3942647"/>
          </a:xfrm>
        </p:grpSpPr>
        <p:sp>
          <p:nvSpPr>
            <p:cNvPr id="14" name="Freeform 13"/>
            <p:cNvSpPr/>
            <p:nvPr/>
          </p:nvSpPr>
          <p:spPr>
            <a:xfrm>
              <a:off x="5838896" y="2378259"/>
              <a:ext cx="2191868" cy="8106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88058"/>
                  </a:lnTo>
                  <a:lnTo>
                    <a:pt x="2191868" y="488058"/>
                  </a:lnTo>
                  <a:lnTo>
                    <a:pt x="2191868" y="81068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774281" y="2378259"/>
              <a:ext cx="2064615" cy="8106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064615" y="0"/>
                  </a:moveTo>
                  <a:lnTo>
                    <a:pt x="2064615" y="488058"/>
                  </a:lnTo>
                  <a:lnTo>
                    <a:pt x="0" y="488058"/>
                  </a:lnTo>
                  <a:lnTo>
                    <a:pt x="0" y="81068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ounded Rectangle 18"/>
            <p:cNvSpPr/>
            <p:nvPr/>
          </p:nvSpPr>
          <p:spPr>
            <a:xfrm>
              <a:off x="3963239" y="1940994"/>
              <a:ext cx="3482578" cy="67543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4097607" y="2027984"/>
              <a:ext cx="3212715" cy="675439"/>
            </a:xfrm>
            <a:custGeom>
              <a:avLst/>
              <a:gdLst>
                <a:gd name="connsiteX0" fmla="*/ 0 w 3482578"/>
                <a:gd name="connsiteY0" fmla="*/ 67544 h 675439"/>
                <a:gd name="connsiteX1" fmla="*/ 67544 w 3482578"/>
                <a:gd name="connsiteY1" fmla="*/ 0 h 675439"/>
                <a:gd name="connsiteX2" fmla="*/ 3415034 w 3482578"/>
                <a:gd name="connsiteY2" fmla="*/ 0 h 675439"/>
                <a:gd name="connsiteX3" fmla="*/ 3482578 w 3482578"/>
                <a:gd name="connsiteY3" fmla="*/ 67544 h 675439"/>
                <a:gd name="connsiteX4" fmla="*/ 3482578 w 3482578"/>
                <a:gd name="connsiteY4" fmla="*/ 607895 h 675439"/>
                <a:gd name="connsiteX5" fmla="*/ 3415034 w 3482578"/>
                <a:gd name="connsiteY5" fmla="*/ 675439 h 675439"/>
                <a:gd name="connsiteX6" fmla="*/ 67544 w 3482578"/>
                <a:gd name="connsiteY6" fmla="*/ 675439 h 675439"/>
                <a:gd name="connsiteX7" fmla="*/ 0 w 3482578"/>
                <a:gd name="connsiteY7" fmla="*/ 607895 h 675439"/>
                <a:gd name="connsiteX8" fmla="*/ 0 w 3482578"/>
                <a:gd name="connsiteY8" fmla="*/ 67544 h 67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578" h="675439">
                  <a:moveTo>
                    <a:pt x="0" y="67544"/>
                  </a:moveTo>
                  <a:cubicBezTo>
                    <a:pt x="0" y="30240"/>
                    <a:pt x="30240" y="0"/>
                    <a:pt x="67544" y="0"/>
                  </a:cubicBezTo>
                  <a:lnTo>
                    <a:pt x="3415034" y="0"/>
                  </a:lnTo>
                  <a:cubicBezTo>
                    <a:pt x="3452338" y="0"/>
                    <a:pt x="3482578" y="30240"/>
                    <a:pt x="3482578" y="67544"/>
                  </a:cubicBezTo>
                  <a:lnTo>
                    <a:pt x="3482578" y="607895"/>
                  </a:lnTo>
                  <a:cubicBezTo>
                    <a:pt x="3482578" y="645199"/>
                    <a:pt x="3452338" y="675439"/>
                    <a:pt x="3415034" y="675439"/>
                  </a:cubicBezTo>
                  <a:lnTo>
                    <a:pt x="67544" y="675439"/>
                  </a:lnTo>
                  <a:cubicBezTo>
                    <a:pt x="30240" y="675439"/>
                    <a:pt x="0" y="645199"/>
                    <a:pt x="0" y="607895"/>
                  </a:cubicBezTo>
                  <a:lnTo>
                    <a:pt x="0" y="67544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1703" tIns="141703" rIns="141703" bIns="141703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fr-FR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fr-FR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032992" y="3159443"/>
              <a:ext cx="3482578" cy="2535634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2200425" y="3298595"/>
              <a:ext cx="3675349" cy="2519006"/>
            </a:xfrm>
            <a:custGeom>
              <a:avLst/>
              <a:gdLst>
                <a:gd name="connsiteX0" fmla="*/ 0 w 3482578"/>
                <a:gd name="connsiteY0" fmla="*/ 221144 h 2211437"/>
                <a:gd name="connsiteX1" fmla="*/ 221144 w 3482578"/>
                <a:gd name="connsiteY1" fmla="*/ 0 h 2211437"/>
                <a:gd name="connsiteX2" fmla="*/ 3261434 w 3482578"/>
                <a:gd name="connsiteY2" fmla="*/ 0 h 2211437"/>
                <a:gd name="connsiteX3" fmla="*/ 3482578 w 3482578"/>
                <a:gd name="connsiteY3" fmla="*/ 221144 h 2211437"/>
                <a:gd name="connsiteX4" fmla="*/ 3482578 w 3482578"/>
                <a:gd name="connsiteY4" fmla="*/ 1990293 h 2211437"/>
                <a:gd name="connsiteX5" fmla="*/ 3261434 w 3482578"/>
                <a:gd name="connsiteY5" fmla="*/ 2211437 h 2211437"/>
                <a:gd name="connsiteX6" fmla="*/ 221144 w 3482578"/>
                <a:gd name="connsiteY6" fmla="*/ 2211437 h 2211437"/>
                <a:gd name="connsiteX7" fmla="*/ 0 w 3482578"/>
                <a:gd name="connsiteY7" fmla="*/ 1990293 h 2211437"/>
                <a:gd name="connsiteX8" fmla="*/ 0 w 3482578"/>
                <a:gd name="connsiteY8" fmla="*/ 221144 h 221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578" h="2211437">
                  <a:moveTo>
                    <a:pt x="0" y="221144"/>
                  </a:moveTo>
                  <a:cubicBezTo>
                    <a:pt x="0" y="99010"/>
                    <a:pt x="99010" y="0"/>
                    <a:pt x="221144" y="0"/>
                  </a:cubicBezTo>
                  <a:lnTo>
                    <a:pt x="3261434" y="0"/>
                  </a:lnTo>
                  <a:cubicBezTo>
                    <a:pt x="3383568" y="0"/>
                    <a:pt x="3482578" y="99010"/>
                    <a:pt x="3482578" y="221144"/>
                  </a:cubicBezTo>
                  <a:lnTo>
                    <a:pt x="3482578" y="1990293"/>
                  </a:lnTo>
                  <a:cubicBezTo>
                    <a:pt x="3482578" y="2112427"/>
                    <a:pt x="3383568" y="2211437"/>
                    <a:pt x="3261434" y="2211437"/>
                  </a:cubicBezTo>
                  <a:lnTo>
                    <a:pt x="221144" y="2211437"/>
                  </a:lnTo>
                  <a:cubicBezTo>
                    <a:pt x="99010" y="2211437"/>
                    <a:pt x="0" y="2112427"/>
                    <a:pt x="0" y="1990293"/>
                  </a:cubicBezTo>
                  <a:lnTo>
                    <a:pt x="0" y="221144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6691" tIns="186691" rIns="186691" bIns="18669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bản đề cập  đến vấn đề sự đa dạng của các loài vật trên Trái Đất và trật tự trong đời sống muôn loài. 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289476" y="3116034"/>
              <a:ext cx="3482578" cy="2579043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6428031" y="3229129"/>
              <a:ext cx="3730976" cy="2654512"/>
            </a:xfrm>
            <a:custGeom>
              <a:avLst/>
              <a:gdLst>
                <a:gd name="connsiteX0" fmla="*/ 0 w 3482578"/>
                <a:gd name="connsiteY0" fmla="*/ 221144 h 2211437"/>
                <a:gd name="connsiteX1" fmla="*/ 221144 w 3482578"/>
                <a:gd name="connsiteY1" fmla="*/ 0 h 2211437"/>
                <a:gd name="connsiteX2" fmla="*/ 3261434 w 3482578"/>
                <a:gd name="connsiteY2" fmla="*/ 0 h 2211437"/>
                <a:gd name="connsiteX3" fmla="*/ 3482578 w 3482578"/>
                <a:gd name="connsiteY3" fmla="*/ 221144 h 2211437"/>
                <a:gd name="connsiteX4" fmla="*/ 3482578 w 3482578"/>
                <a:gd name="connsiteY4" fmla="*/ 1990293 h 2211437"/>
                <a:gd name="connsiteX5" fmla="*/ 3261434 w 3482578"/>
                <a:gd name="connsiteY5" fmla="*/ 2211437 h 2211437"/>
                <a:gd name="connsiteX6" fmla="*/ 221144 w 3482578"/>
                <a:gd name="connsiteY6" fmla="*/ 2211437 h 2211437"/>
                <a:gd name="connsiteX7" fmla="*/ 0 w 3482578"/>
                <a:gd name="connsiteY7" fmla="*/ 1990293 h 2211437"/>
                <a:gd name="connsiteX8" fmla="*/ 0 w 3482578"/>
                <a:gd name="connsiteY8" fmla="*/ 221144 h 221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578" h="2211437">
                  <a:moveTo>
                    <a:pt x="0" y="221144"/>
                  </a:moveTo>
                  <a:cubicBezTo>
                    <a:pt x="0" y="99010"/>
                    <a:pt x="99010" y="0"/>
                    <a:pt x="221144" y="0"/>
                  </a:cubicBezTo>
                  <a:lnTo>
                    <a:pt x="3261434" y="0"/>
                  </a:lnTo>
                  <a:cubicBezTo>
                    <a:pt x="3383568" y="0"/>
                    <a:pt x="3482578" y="99010"/>
                    <a:pt x="3482578" y="221144"/>
                  </a:cubicBezTo>
                  <a:lnTo>
                    <a:pt x="3482578" y="1990293"/>
                  </a:lnTo>
                  <a:cubicBezTo>
                    <a:pt x="3482578" y="2112427"/>
                    <a:pt x="3383568" y="2211437"/>
                    <a:pt x="3261434" y="2211437"/>
                  </a:cubicBezTo>
                  <a:lnTo>
                    <a:pt x="221144" y="2211437"/>
                  </a:lnTo>
                  <a:cubicBezTo>
                    <a:pt x="99010" y="2211437"/>
                    <a:pt x="0" y="2112427"/>
                    <a:pt x="0" y="1990293"/>
                  </a:cubicBezTo>
                  <a:lnTo>
                    <a:pt x="0" y="221144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6691" tIns="186691" rIns="186691" bIns="18669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VB đã đặt ra cho con người vấn đề cần biết chung sống hài hoà với muôn loài, để bảo tồn sự đa dạng của thiên nhiên trên Trái Đất.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6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16983" y="766624"/>
            <a:ext cx="21453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1052267" y="1524526"/>
            <a:ext cx="6813689" cy="272845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355839" y="3527262"/>
            <a:ext cx="3904764" cy="24830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42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16983" y="766624"/>
            <a:ext cx="21453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1945" r="4184"/>
          <a:stretch/>
        </p:blipFill>
        <p:spPr>
          <a:xfrm>
            <a:off x="660400" y="2511504"/>
            <a:ext cx="4962832" cy="33168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5710" y="1541958"/>
            <a:ext cx="825258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02817" y="2143408"/>
            <a:ext cx="546669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02817" y="3154082"/>
            <a:ext cx="5546267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2817" y="4993028"/>
            <a:ext cx="57502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480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270" y="1563330"/>
            <a:ext cx="4463017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10" t="15325" r="6383" b="13947"/>
          <a:stretch/>
        </p:blipFill>
        <p:spPr>
          <a:xfrm>
            <a:off x="2550754" y="2263813"/>
            <a:ext cx="7077792" cy="34918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33286" y="3123321"/>
            <a:ext cx="5703734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6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655" y="745085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3200" dirty="0"/>
          </a:p>
        </p:txBody>
      </p:sp>
      <p:sp>
        <p:nvSpPr>
          <p:cNvPr id="17" name="Cloud Callout 16"/>
          <p:cNvSpPr/>
          <p:nvPr/>
        </p:nvSpPr>
        <p:spPr>
          <a:xfrm>
            <a:off x="602373" y="1396519"/>
            <a:ext cx="6872748" cy="2954255"/>
          </a:xfrm>
          <a:prstGeom prst="cloudCallout">
            <a:avLst>
              <a:gd name="adj1" fmla="val 37107"/>
              <a:gd name="adj2" fmla="val 7795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5 - 7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7055" y="3322750"/>
            <a:ext cx="3694381" cy="277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655" y="745085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635719"/>
            <a:ext cx="10820400" cy="4769511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120" y="1132152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14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655" y="745085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120" y="1132152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500" y="1653538"/>
            <a:ext cx="108204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>
              <a:lnSpc>
                <a:spcPct val="150000"/>
              </a:lnSpc>
              <a:spcAft>
                <a:spcPts val="12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50000"/>
              </a:lnSpc>
              <a:spcAft>
                <a:spcPts val="12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9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655" y="745085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120" y="1132152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8500" y="1669822"/>
            <a:ext cx="10820400" cy="3795911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9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655" y="745085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8947" y="1370498"/>
            <a:ext cx="606287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45361"/>
              </p:ext>
            </p:extLst>
          </p:nvPr>
        </p:nvGraphicFramePr>
        <p:xfrm>
          <a:off x="685799" y="2050836"/>
          <a:ext cx="10820401" cy="4109085"/>
        </p:xfrm>
        <a:graphic>
          <a:graphicData uri="http://schemas.openxmlformats.org/drawingml/2006/table">
            <a:tbl>
              <a:tblPr firstRow="1" firstCol="1" bandRow="1"/>
              <a:tblGrid>
                <a:gridCol w="1020643">
                  <a:extLst>
                    <a:ext uri="{9D8B030D-6E8A-4147-A177-3AD203B41FA5}">
                      <a16:colId xmlns="" xmlns:a16="http://schemas.microsoft.com/office/drawing/2014/main" val="2342861926"/>
                    </a:ext>
                  </a:extLst>
                </a:gridCol>
                <a:gridCol w="6885916">
                  <a:extLst>
                    <a:ext uri="{9D8B030D-6E8A-4147-A177-3AD203B41FA5}">
                      <a16:colId xmlns="" xmlns:a16="http://schemas.microsoft.com/office/drawing/2014/main" val="1275095084"/>
                    </a:ext>
                  </a:extLst>
                </a:gridCol>
                <a:gridCol w="1436545">
                  <a:extLst>
                    <a:ext uri="{9D8B030D-6E8A-4147-A177-3AD203B41FA5}">
                      <a16:colId xmlns="" xmlns:a16="http://schemas.microsoft.com/office/drawing/2014/main" val="1218951738"/>
                    </a:ext>
                  </a:extLst>
                </a:gridCol>
                <a:gridCol w="1477297">
                  <a:extLst>
                    <a:ext uri="{9D8B030D-6E8A-4147-A177-3AD203B41FA5}">
                      <a16:colId xmlns="" xmlns:a16="http://schemas.microsoft.com/office/drawing/2014/main" val="1870947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0389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đẽ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53944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77771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45394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9273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5-7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79980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2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2487" y="752068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685800" y="1500648"/>
            <a:ext cx="108204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radio,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ma-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-ting,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19900" y="2609512"/>
            <a:ext cx="335220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901149"/>
              </p:ext>
            </p:extLst>
          </p:nvPr>
        </p:nvGraphicFramePr>
        <p:xfrm>
          <a:off x="685799" y="3327740"/>
          <a:ext cx="10820400" cy="1565529"/>
        </p:xfrm>
        <a:graphic>
          <a:graphicData uri="http://schemas.openxmlformats.org/drawingml/2006/table">
            <a:tbl>
              <a:tblPr firstRow="1" firstCol="1" bandRow="1"/>
              <a:tblGrid>
                <a:gridCol w="5409600">
                  <a:extLst>
                    <a:ext uri="{9D8B030D-6E8A-4147-A177-3AD203B41FA5}">
                      <a16:colId xmlns="" xmlns:a16="http://schemas.microsoft.com/office/drawing/2014/main" val="461820793"/>
                    </a:ext>
                  </a:extLst>
                </a:gridCol>
                <a:gridCol w="5410800">
                  <a:extLst>
                    <a:ext uri="{9D8B030D-6E8A-4147-A177-3AD203B41FA5}">
                      <a16:colId xmlns="" xmlns:a16="http://schemas.microsoft.com/office/drawing/2014/main" val="11412128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mượn tiếng Hán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mượn các ngôn ngữ khác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3399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40590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74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2487" y="752068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409103"/>
              </p:ext>
            </p:extLst>
          </p:nvPr>
        </p:nvGraphicFramePr>
        <p:xfrm>
          <a:off x="685800" y="1642513"/>
          <a:ext cx="10820399" cy="3901440"/>
        </p:xfrm>
        <a:graphic>
          <a:graphicData uri="http://schemas.openxmlformats.org/drawingml/2006/table">
            <a:tbl>
              <a:tblPr firstRow="1" firstCol="1" bandRow="1"/>
              <a:tblGrid>
                <a:gridCol w="5433988">
                  <a:extLst>
                    <a:ext uri="{9D8B030D-6E8A-4147-A177-3AD203B41FA5}">
                      <a16:colId xmlns="" xmlns:a16="http://schemas.microsoft.com/office/drawing/2014/main" val="1228903410"/>
                    </a:ext>
                  </a:extLst>
                </a:gridCol>
                <a:gridCol w="5093940">
                  <a:extLst>
                    <a:ext uri="{9D8B030D-6E8A-4147-A177-3AD203B41FA5}">
                      <a16:colId xmlns="" xmlns:a16="http://schemas.microsoft.com/office/drawing/2014/main" val="2326104438"/>
                    </a:ext>
                  </a:extLst>
                </a:gridCol>
                <a:gridCol w="292471">
                  <a:extLst>
                    <a:ext uri="{9D8B030D-6E8A-4147-A177-3AD203B41FA5}">
                      <a16:colId xmlns="" xmlns:a16="http://schemas.microsoft.com/office/drawing/2014/main" val="16980500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mượn tiếng Hán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mượn các tiếng Châu Âu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13566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 tuyến, gia đình, gia tộc, hải quân, hải đăng, cao tốc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radio,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vi,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facebook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ma-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ket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-ting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72301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7163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50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316117"/>
            <a:ext cx="6096000" cy="19296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67307" y="1398072"/>
            <a:ext cx="6416563" cy="4736028"/>
            <a:chOff x="3801171" y="1398072"/>
            <a:chExt cx="5760794" cy="4736028"/>
          </a:xfrm>
        </p:grpSpPr>
        <p:sp>
          <p:nvSpPr>
            <p:cNvPr id="14" name="Freeform 13"/>
            <p:cNvSpPr/>
            <p:nvPr/>
          </p:nvSpPr>
          <p:spPr>
            <a:xfrm>
              <a:off x="5775484" y="1398072"/>
              <a:ext cx="1721936" cy="1119258"/>
            </a:xfrm>
            <a:custGeom>
              <a:avLst/>
              <a:gdLst>
                <a:gd name="connsiteX0" fmla="*/ 0 w 1721936"/>
                <a:gd name="connsiteY0" fmla="*/ 186547 h 1119258"/>
                <a:gd name="connsiteX1" fmla="*/ 186547 w 1721936"/>
                <a:gd name="connsiteY1" fmla="*/ 0 h 1119258"/>
                <a:gd name="connsiteX2" fmla="*/ 1535389 w 1721936"/>
                <a:gd name="connsiteY2" fmla="*/ 0 h 1119258"/>
                <a:gd name="connsiteX3" fmla="*/ 1721936 w 1721936"/>
                <a:gd name="connsiteY3" fmla="*/ 186547 h 1119258"/>
                <a:gd name="connsiteX4" fmla="*/ 1721936 w 1721936"/>
                <a:gd name="connsiteY4" fmla="*/ 932711 h 1119258"/>
                <a:gd name="connsiteX5" fmla="*/ 1535389 w 1721936"/>
                <a:gd name="connsiteY5" fmla="*/ 1119258 h 1119258"/>
                <a:gd name="connsiteX6" fmla="*/ 186547 w 1721936"/>
                <a:gd name="connsiteY6" fmla="*/ 1119258 h 1119258"/>
                <a:gd name="connsiteX7" fmla="*/ 0 w 1721936"/>
                <a:gd name="connsiteY7" fmla="*/ 932711 h 1119258"/>
                <a:gd name="connsiteX8" fmla="*/ 0 w 1721936"/>
                <a:gd name="connsiteY8" fmla="*/ 186547 h 111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1936" h="1119258">
                  <a:moveTo>
                    <a:pt x="0" y="186547"/>
                  </a:moveTo>
                  <a:cubicBezTo>
                    <a:pt x="0" y="83520"/>
                    <a:pt x="83520" y="0"/>
                    <a:pt x="186547" y="0"/>
                  </a:cubicBezTo>
                  <a:lnTo>
                    <a:pt x="1535389" y="0"/>
                  </a:lnTo>
                  <a:cubicBezTo>
                    <a:pt x="1638416" y="0"/>
                    <a:pt x="1721936" y="83520"/>
                    <a:pt x="1721936" y="186547"/>
                  </a:cubicBezTo>
                  <a:lnTo>
                    <a:pt x="1721936" y="932711"/>
                  </a:lnTo>
                  <a:cubicBezTo>
                    <a:pt x="1721936" y="1035738"/>
                    <a:pt x="1638416" y="1119258"/>
                    <a:pt x="1535389" y="1119258"/>
                  </a:cubicBezTo>
                  <a:lnTo>
                    <a:pt x="186547" y="1119258"/>
                  </a:lnTo>
                  <a:cubicBezTo>
                    <a:pt x="83520" y="1119258"/>
                    <a:pt x="0" y="1035738"/>
                    <a:pt x="0" y="932711"/>
                  </a:cubicBezTo>
                  <a:lnTo>
                    <a:pt x="0" y="186547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28" tIns="165128" rIns="165128" bIns="16512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600" kern="1200" dirty="0" smtClean="0">
                  <a:latin typeface="+mj-lt"/>
                </a:rPr>
                <a:t>tác phẩm</a:t>
              </a:r>
              <a:endParaRPr lang="en-US" sz="3600" kern="1200" dirty="0">
                <a:latin typeface="+mj-lt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959632" y="2030311"/>
              <a:ext cx="3694924" cy="3694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720807" y="219462"/>
                  </a:moveTo>
                  <a:arcTo wR="1847462" hR="1847462" stAng="17892689" swAng="2623250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7840029" y="3213266"/>
              <a:ext cx="1721936" cy="1119258"/>
            </a:xfrm>
            <a:custGeom>
              <a:avLst/>
              <a:gdLst>
                <a:gd name="connsiteX0" fmla="*/ 0 w 1721936"/>
                <a:gd name="connsiteY0" fmla="*/ 186547 h 1119258"/>
                <a:gd name="connsiteX1" fmla="*/ 186547 w 1721936"/>
                <a:gd name="connsiteY1" fmla="*/ 0 h 1119258"/>
                <a:gd name="connsiteX2" fmla="*/ 1535389 w 1721936"/>
                <a:gd name="connsiteY2" fmla="*/ 0 h 1119258"/>
                <a:gd name="connsiteX3" fmla="*/ 1721936 w 1721936"/>
                <a:gd name="connsiteY3" fmla="*/ 186547 h 1119258"/>
                <a:gd name="connsiteX4" fmla="*/ 1721936 w 1721936"/>
                <a:gd name="connsiteY4" fmla="*/ 932711 h 1119258"/>
                <a:gd name="connsiteX5" fmla="*/ 1535389 w 1721936"/>
                <a:gd name="connsiteY5" fmla="*/ 1119258 h 1119258"/>
                <a:gd name="connsiteX6" fmla="*/ 186547 w 1721936"/>
                <a:gd name="connsiteY6" fmla="*/ 1119258 h 1119258"/>
                <a:gd name="connsiteX7" fmla="*/ 0 w 1721936"/>
                <a:gd name="connsiteY7" fmla="*/ 932711 h 1119258"/>
                <a:gd name="connsiteX8" fmla="*/ 0 w 1721936"/>
                <a:gd name="connsiteY8" fmla="*/ 186547 h 111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1936" h="1119258">
                  <a:moveTo>
                    <a:pt x="0" y="186547"/>
                  </a:moveTo>
                  <a:cubicBezTo>
                    <a:pt x="0" y="83520"/>
                    <a:pt x="83520" y="0"/>
                    <a:pt x="186547" y="0"/>
                  </a:cubicBezTo>
                  <a:lnTo>
                    <a:pt x="1535389" y="0"/>
                  </a:lnTo>
                  <a:cubicBezTo>
                    <a:pt x="1638416" y="0"/>
                    <a:pt x="1721936" y="83520"/>
                    <a:pt x="1721936" y="186547"/>
                  </a:cubicBezTo>
                  <a:lnTo>
                    <a:pt x="1721936" y="932711"/>
                  </a:lnTo>
                  <a:cubicBezTo>
                    <a:pt x="1721936" y="1035738"/>
                    <a:pt x="1638416" y="1119258"/>
                    <a:pt x="1535389" y="1119258"/>
                  </a:cubicBezTo>
                  <a:lnTo>
                    <a:pt x="186547" y="1119258"/>
                  </a:lnTo>
                  <a:cubicBezTo>
                    <a:pt x="83520" y="1119258"/>
                    <a:pt x="0" y="1035738"/>
                    <a:pt x="0" y="932711"/>
                  </a:cubicBezTo>
                  <a:lnTo>
                    <a:pt x="0" y="186547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28" tIns="165128" rIns="165128" bIns="16512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600" kern="1200" dirty="0" smtClean="0">
                  <a:latin typeface="+mj-lt"/>
                </a:rPr>
                <a:t>văn học</a:t>
              </a:r>
              <a:endParaRPr lang="en-US" sz="3600" kern="1200" dirty="0">
                <a:latin typeface="+mj-lt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959632" y="2030311"/>
              <a:ext cx="3694924" cy="3694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603827" y="2420434"/>
                  </a:moveTo>
                  <a:arcTo wR="1847462" hR="1847462" stAng="1084061" swAng="2623250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5891873" y="5014842"/>
              <a:ext cx="1721936" cy="1119258"/>
            </a:xfrm>
            <a:custGeom>
              <a:avLst/>
              <a:gdLst>
                <a:gd name="connsiteX0" fmla="*/ 0 w 1721936"/>
                <a:gd name="connsiteY0" fmla="*/ 186547 h 1119258"/>
                <a:gd name="connsiteX1" fmla="*/ 186547 w 1721936"/>
                <a:gd name="connsiteY1" fmla="*/ 0 h 1119258"/>
                <a:gd name="connsiteX2" fmla="*/ 1535389 w 1721936"/>
                <a:gd name="connsiteY2" fmla="*/ 0 h 1119258"/>
                <a:gd name="connsiteX3" fmla="*/ 1721936 w 1721936"/>
                <a:gd name="connsiteY3" fmla="*/ 186547 h 1119258"/>
                <a:gd name="connsiteX4" fmla="*/ 1721936 w 1721936"/>
                <a:gd name="connsiteY4" fmla="*/ 932711 h 1119258"/>
                <a:gd name="connsiteX5" fmla="*/ 1535389 w 1721936"/>
                <a:gd name="connsiteY5" fmla="*/ 1119258 h 1119258"/>
                <a:gd name="connsiteX6" fmla="*/ 186547 w 1721936"/>
                <a:gd name="connsiteY6" fmla="*/ 1119258 h 1119258"/>
                <a:gd name="connsiteX7" fmla="*/ 0 w 1721936"/>
                <a:gd name="connsiteY7" fmla="*/ 932711 h 1119258"/>
                <a:gd name="connsiteX8" fmla="*/ 0 w 1721936"/>
                <a:gd name="connsiteY8" fmla="*/ 186547 h 111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1936" h="1119258">
                  <a:moveTo>
                    <a:pt x="0" y="186547"/>
                  </a:moveTo>
                  <a:cubicBezTo>
                    <a:pt x="0" y="83520"/>
                    <a:pt x="83520" y="0"/>
                    <a:pt x="186547" y="0"/>
                  </a:cubicBezTo>
                  <a:lnTo>
                    <a:pt x="1535389" y="0"/>
                  </a:lnTo>
                  <a:cubicBezTo>
                    <a:pt x="1638416" y="0"/>
                    <a:pt x="1721936" y="83520"/>
                    <a:pt x="1721936" y="186547"/>
                  </a:cubicBezTo>
                  <a:lnTo>
                    <a:pt x="1721936" y="932711"/>
                  </a:lnTo>
                  <a:cubicBezTo>
                    <a:pt x="1721936" y="1035738"/>
                    <a:pt x="1638416" y="1119258"/>
                    <a:pt x="1535389" y="1119258"/>
                  </a:cubicBezTo>
                  <a:lnTo>
                    <a:pt x="186547" y="1119258"/>
                  </a:lnTo>
                  <a:cubicBezTo>
                    <a:pt x="83520" y="1119258"/>
                    <a:pt x="0" y="1035738"/>
                    <a:pt x="0" y="932711"/>
                  </a:cubicBezTo>
                  <a:lnTo>
                    <a:pt x="0" y="186547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28" tIns="165128" rIns="165128" bIns="16512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600" kern="1200" dirty="0" smtClean="0">
                  <a:latin typeface="+mj-lt"/>
                </a:rPr>
                <a:t>sứ giả</a:t>
              </a:r>
              <a:endParaRPr lang="en-US" sz="3600" kern="1200" dirty="0">
                <a:latin typeface="+mj-lt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959632" y="2030311"/>
              <a:ext cx="3694924" cy="3694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974116" y="3475461"/>
                  </a:moveTo>
                  <a:arcTo wR="1847462" hR="1847462" stAng="7092689" swAng="2623250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3801171" y="3245748"/>
              <a:ext cx="1721936" cy="1119258"/>
            </a:xfrm>
            <a:custGeom>
              <a:avLst/>
              <a:gdLst>
                <a:gd name="connsiteX0" fmla="*/ 0 w 1721936"/>
                <a:gd name="connsiteY0" fmla="*/ 186547 h 1119258"/>
                <a:gd name="connsiteX1" fmla="*/ 186547 w 1721936"/>
                <a:gd name="connsiteY1" fmla="*/ 0 h 1119258"/>
                <a:gd name="connsiteX2" fmla="*/ 1535389 w 1721936"/>
                <a:gd name="connsiteY2" fmla="*/ 0 h 1119258"/>
                <a:gd name="connsiteX3" fmla="*/ 1721936 w 1721936"/>
                <a:gd name="connsiteY3" fmla="*/ 186547 h 1119258"/>
                <a:gd name="connsiteX4" fmla="*/ 1721936 w 1721936"/>
                <a:gd name="connsiteY4" fmla="*/ 932711 h 1119258"/>
                <a:gd name="connsiteX5" fmla="*/ 1535389 w 1721936"/>
                <a:gd name="connsiteY5" fmla="*/ 1119258 h 1119258"/>
                <a:gd name="connsiteX6" fmla="*/ 186547 w 1721936"/>
                <a:gd name="connsiteY6" fmla="*/ 1119258 h 1119258"/>
                <a:gd name="connsiteX7" fmla="*/ 0 w 1721936"/>
                <a:gd name="connsiteY7" fmla="*/ 932711 h 1119258"/>
                <a:gd name="connsiteX8" fmla="*/ 0 w 1721936"/>
                <a:gd name="connsiteY8" fmla="*/ 186547 h 111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1936" h="1119258">
                  <a:moveTo>
                    <a:pt x="0" y="186547"/>
                  </a:moveTo>
                  <a:cubicBezTo>
                    <a:pt x="0" y="83520"/>
                    <a:pt x="83520" y="0"/>
                    <a:pt x="186547" y="0"/>
                  </a:cubicBezTo>
                  <a:lnTo>
                    <a:pt x="1535389" y="0"/>
                  </a:lnTo>
                  <a:cubicBezTo>
                    <a:pt x="1638416" y="0"/>
                    <a:pt x="1721936" y="83520"/>
                    <a:pt x="1721936" y="186547"/>
                  </a:cubicBezTo>
                  <a:lnTo>
                    <a:pt x="1721936" y="932711"/>
                  </a:lnTo>
                  <a:cubicBezTo>
                    <a:pt x="1721936" y="1035738"/>
                    <a:pt x="1638416" y="1119258"/>
                    <a:pt x="1535389" y="1119258"/>
                  </a:cubicBezTo>
                  <a:lnTo>
                    <a:pt x="186547" y="1119258"/>
                  </a:lnTo>
                  <a:cubicBezTo>
                    <a:pt x="83520" y="1119258"/>
                    <a:pt x="0" y="1035738"/>
                    <a:pt x="0" y="932711"/>
                  </a:cubicBezTo>
                  <a:lnTo>
                    <a:pt x="0" y="186547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28" tIns="165128" rIns="165128" bIns="16512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600" kern="1200" dirty="0" smtClean="0">
                  <a:latin typeface="+mj-lt"/>
                </a:rPr>
                <a:t>hòa bình</a:t>
              </a:r>
              <a:endParaRPr lang="en-US" sz="3600" kern="1200" dirty="0">
                <a:latin typeface="+mj-lt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959632" y="2030311"/>
              <a:ext cx="3694924" cy="3694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91096" y="1274489"/>
                  </a:moveTo>
                  <a:arcTo wR="1847462" hR="1847462" stAng="11884061" swAng="2623250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5" name="Donut 24"/>
          <p:cNvSpPr/>
          <p:nvPr/>
        </p:nvSpPr>
        <p:spPr>
          <a:xfrm>
            <a:off x="5811468" y="2673675"/>
            <a:ext cx="2328240" cy="2232151"/>
          </a:xfrm>
          <a:prstGeom prst="donut">
            <a:avLst>
              <a:gd name="adj" fmla="val 437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72960" y="3179382"/>
            <a:ext cx="196402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 tiếng Hán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0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316117"/>
            <a:ext cx="6096000" cy="19296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5692765" y="2644256"/>
            <a:ext cx="2328240" cy="2232151"/>
          </a:xfrm>
          <a:prstGeom prst="donut">
            <a:avLst>
              <a:gd name="adj" fmla="val 437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84808" y="3072481"/>
            <a:ext cx="206674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 tiếng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02032" y="1482999"/>
            <a:ext cx="6159605" cy="4443565"/>
            <a:chOff x="4071468" y="1468251"/>
            <a:chExt cx="5202798" cy="4443565"/>
          </a:xfrm>
        </p:grpSpPr>
        <p:sp>
          <p:nvSpPr>
            <p:cNvPr id="28" name="Freeform 27"/>
            <p:cNvSpPr/>
            <p:nvPr/>
          </p:nvSpPr>
          <p:spPr>
            <a:xfrm>
              <a:off x="6025879" y="1468251"/>
              <a:ext cx="1464837" cy="1014671"/>
            </a:xfrm>
            <a:custGeom>
              <a:avLst/>
              <a:gdLst>
                <a:gd name="connsiteX0" fmla="*/ 0 w 1464837"/>
                <a:gd name="connsiteY0" fmla="*/ 158694 h 952144"/>
                <a:gd name="connsiteX1" fmla="*/ 158694 w 1464837"/>
                <a:gd name="connsiteY1" fmla="*/ 0 h 952144"/>
                <a:gd name="connsiteX2" fmla="*/ 1306143 w 1464837"/>
                <a:gd name="connsiteY2" fmla="*/ 0 h 952144"/>
                <a:gd name="connsiteX3" fmla="*/ 1464837 w 1464837"/>
                <a:gd name="connsiteY3" fmla="*/ 158694 h 952144"/>
                <a:gd name="connsiteX4" fmla="*/ 1464837 w 1464837"/>
                <a:gd name="connsiteY4" fmla="*/ 793450 h 952144"/>
                <a:gd name="connsiteX5" fmla="*/ 1306143 w 1464837"/>
                <a:gd name="connsiteY5" fmla="*/ 952144 h 952144"/>
                <a:gd name="connsiteX6" fmla="*/ 158694 w 1464837"/>
                <a:gd name="connsiteY6" fmla="*/ 952144 h 952144"/>
                <a:gd name="connsiteX7" fmla="*/ 0 w 1464837"/>
                <a:gd name="connsiteY7" fmla="*/ 793450 h 952144"/>
                <a:gd name="connsiteX8" fmla="*/ 0 w 1464837"/>
                <a:gd name="connsiteY8" fmla="*/ 158694 h 9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837" h="952144">
                  <a:moveTo>
                    <a:pt x="0" y="158694"/>
                  </a:moveTo>
                  <a:cubicBezTo>
                    <a:pt x="0" y="71050"/>
                    <a:pt x="71050" y="0"/>
                    <a:pt x="158694" y="0"/>
                  </a:cubicBezTo>
                  <a:lnTo>
                    <a:pt x="1306143" y="0"/>
                  </a:lnTo>
                  <a:cubicBezTo>
                    <a:pt x="1393787" y="0"/>
                    <a:pt x="1464837" y="71050"/>
                    <a:pt x="1464837" y="158694"/>
                  </a:cubicBezTo>
                  <a:lnTo>
                    <a:pt x="1464837" y="793450"/>
                  </a:lnTo>
                  <a:cubicBezTo>
                    <a:pt x="1464837" y="881094"/>
                    <a:pt x="1393787" y="952144"/>
                    <a:pt x="1306143" y="952144"/>
                  </a:cubicBezTo>
                  <a:lnTo>
                    <a:pt x="158694" y="952144"/>
                  </a:lnTo>
                  <a:cubicBezTo>
                    <a:pt x="71050" y="952144"/>
                    <a:pt x="0" y="881094"/>
                    <a:pt x="0" y="793450"/>
                  </a:cubicBezTo>
                  <a:lnTo>
                    <a:pt x="0" y="158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400" tIns="168400" rIns="168400" bIns="16840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i="1" kern="1200" dirty="0" smtClean="0">
                  <a:latin typeface="+mj-lt"/>
                </a:rPr>
                <a:t>nhà) ga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072507" y="1944324"/>
              <a:ext cx="3806159" cy="38061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645571" y="150818"/>
                  </a:moveTo>
                  <a:arcTo wR="1903079" hR="1903079" stAng="17577840" swAng="1962492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809429" y="2644256"/>
              <a:ext cx="1464837" cy="1104203"/>
            </a:xfrm>
            <a:custGeom>
              <a:avLst/>
              <a:gdLst>
                <a:gd name="connsiteX0" fmla="*/ 0 w 1464837"/>
                <a:gd name="connsiteY0" fmla="*/ 158694 h 952144"/>
                <a:gd name="connsiteX1" fmla="*/ 158694 w 1464837"/>
                <a:gd name="connsiteY1" fmla="*/ 0 h 952144"/>
                <a:gd name="connsiteX2" fmla="*/ 1306143 w 1464837"/>
                <a:gd name="connsiteY2" fmla="*/ 0 h 952144"/>
                <a:gd name="connsiteX3" fmla="*/ 1464837 w 1464837"/>
                <a:gd name="connsiteY3" fmla="*/ 158694 h 952144"/>
                <a:gd name="connsiteX4" fmla="*/ 1464837 w 1464837"/>
                <a:gd name="connsiteY4" fmla="*/ 793450 h 952144"/>
                <a:gd name="connsiteX5" fmla="*/ 1306143 w 1464837"/>
                <a:gd name="connsiteY5" fmla="*/ 952144 h 952144"/>
                <a:gd name="connsiteX6" fmla="*/ 158694 w 1464837"/>
                <a:gd name="connsiteY6" fmla="*/ 952144 h 952144"/>
                <a:gd name="connsiteX7" fmla="*/ 0 w 1464837"/>
                <a:gd name="connsiteY7" fmla="*/ 793450 h 952144"/>
                <a:gd name="connsiteX8" fmla="*/ 0 w 1464837"/>
                <a:gd name="connsiteY8" fmla="*/ 158694 h 9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837" h="952144">
                  <a:moveTo>
                    <a:pt x="0" y="158694"/>
                  </a:moveTo>
                  <a:cubicBezTo>
                    <a:pt x="0" y="71050"/>
                    <a:pt x="71050" y="0"/>
                    <a:pt x="158694" y="0"/>
                  </a:cubicBezTo>
                  <a:lnTo>
                    <a:pt x="1306143" y="0"/>
                  </a:lnTo>
                  <a:cubicBezTo>
                    <a:pt x="1393787" y="0"/>
                    <a:pt x="1464837" y="71050"/>
                    <a:pt x="1464837" y="158694"/>
                  </a:cubicBezTo>
                  <a:lnTo>
                    <a:pt x="1464837" y="793450"/>
                  </a:lnTo>
                  <a:cubicBezTo>
                    <a:pt x="1464837" y="881094"/>
                    <a:pt x="1393787" y="952144"/>
                    <a:pt x="1306143" y="952144"/>
                  </a:cubicBezTo>
                  <a:lnTo>
                    <a:pt x="158694" y="952144"/>
                  </a:lnTo>
                  <a:cubicBezTo>
                    <a:pt x="71050" y="952144"/>
                    <a:pt x="0" y="881094"/>
                    <a:pt x="0" y="793450"/>
                  </a:cubicBezTo>
                  <a:lnTo>
                    <a:pt x="0" y="158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400" tIns="168400" rIns="168400" bIns="16840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i="1" kern="1200" dirty="0" smtClean="0">
                  <a:latin typeface="+mj-lt"/>
                </a:rPr>
                <a:t>xà phòng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5072507" y="1944324"/>
              <a:ext cx="3806159" cy="38061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803538" y="1803236"/>
                  </a:moveTo>
                  <a:arcTo wR="1903079" hR="1903079" stAng="21419560" swAng="2197036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43478" y="4873029"/>
              <a:ext cx="1464837" cy="1025448"/>
            </a:xfrm>
            <a:custGeom>
              <a:avLst/>
              <a:gdLst>
                <a:gd name="connsiteX0" fmla="*/ 0 w 1464837"/>
                <a:gd name="connsiteY0" fmla="*/ 158694 h 952144"/>
                <a:gd name="connsiteX1" fmla="*/ 158694 w 1464837"/>
                <a:gd name="connsiteY1" fmla="*/ 0 h 952144"/>
                <a:gd name="connsiteX2" fmla="*/ 1306143 w 1464837"/>
                <a:gd name="connsiteY2" fmla="*/ 0 h 952144"/>
                <a:gd name="connsiteX3" fmla="*/ 1464837 w 1464837"/>
                <a:gd name="connsiteY3" fmla="*/ 158694 h 952144"/>
                <a:gd name="connsiteX4" fmla="*/ 1464837 w 1464837"/>
                <a:gd name="connsiteY4" fmla="*/ 793450 h 952144"/>
                <a:gd name="connsiteX5" fmla="*/ 1306143 w 1464837"/>
                <a:gd name="connsiteY5" fmla="*/ 952144 h 952144"/>
                <a:gd name="connsiteX6" fmla="*/ 158694 w 1464837"/>
                <a:gd name="connsiteY6" fmla="*/ 952144 h 952144"/>
                <a:gd name="connsiteX7" fmla="*/ 0 w 1464837"/>
                <a:gd name="connsiteY7" fmla="*/ 793450 h 952144"/>
                <a:gd name="connsiteX8" fmla="*/ 0 w 1464837"/>
                <a:gd name="connsiteY8" fmla="*/ 158694 h 9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837" h="952144">
                  <a:moveTo>
                    <a:pt x="0" y="158694"/>
                  </a:moveTo>
                  <a:cubicBezTo>
                    <a:pt x="0" y="71050"/>
                    <a:pt x="71050" y="0"/>
                    <a:pt x="158694" y="0"/>
                  </a:cubicBezTo>
                  <a:lnTo>
                    <a:pt x="1306143" y="0"/>
                  </a:lnTo>
                  <a:cubicBezTo>
                    <a:pt x="1393787" y="0"/>
                    <a:pt x="1464837" y="71050"/>
                    <a:pt x="1464837" y="158694"/>
                  </a:cubicBezTo>
                  <a:lnTo>
                    <a:pt x="1464837" y="793450"/>
                  </a:lnTo>
                  <a:cubicBezTo>
                    <a:pt x="1464837" y="881094"/>
                    <a:pt x="1393787" y="952144"/>
                    <a:pt x="1306143" y="952144"/>
                  </a:cubicBezTo>
                  <a:lnTo>
                    <a:pt x="158694" y="952144"/>
                  </a:lnTo>
                  <a:cubicBezTo>
                    <a:pt x="71050" y="952144"/>
                    <a:pt x="0" y="881094"/>
                    <a:pt x="0" y="793450"/>
                  </a:cubicBezTo>
                  <a:lnTo>
                    <a:pt x="0" y="158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400" tIns="168400" rIns="168400" bIns="16840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i="1" kern="1200" dirty="0" smtClean="0">
                  <a:latin typeface="+mj-lt"/>
                </a:rPr>
                <a:t>mùi soa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072507" y="1944324"/>
              <a:ext cx="3806159" cy="38061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281696" y="3768115"/>
                  </a:moveTo>
                  <a:arcTo wR="1903079" hR="1903079" stAng="4711467" swAng="1377065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4870531" y="4873029"/>
              <a:ext cx="1464837" cy="1038787"/>
            </a:xfrm>
            <a:custGeom>
              <a:avLst/>
              <a:gdLst>
                <a:gd name="connsiteX0" fmla="*/ 0 w 1464837"/>
                <a:gd name="connsiteY0" fmla="*/ 158694 h 952144"/>
                <a:gd name="connsiteX1" fmla="*/ 158694 w 1464837"/>
                <a:gd name="connsiteY1" fmla="*/ 0 h 952144"/>
                <a:gd name="connsiteX2" fmla="*/ 1306143 w 1464837"/>
                <a:gd name="connsiteY2" fmla="*/ 0 h 952144"/>
                <a:gd name="connsiteX3" fmla="*/ 1464837 w 1464837"/>
                <a:gd name="connsiteY3" fmla="*/ 158694 h 952144"/>
                <a:gd name="connsiteX4" fmla="*/ 1464837 w 1464837"/>
                <a:gd name="connsiteY4" fmla="*/ 793450 h 952144"/>
                <a:gd name="connsiteX5" fmla="*/ 1306143 w 1464837"/>
                <a:gd name="connsiteY5" fmla="*/ 952144 h 952144"/>
                <a:gd name="connsiteX6" fmla="*/ 158694 w 1464837"/>
                <a:gd name="connsiteY6" fmla="*/ 952144 h 952144"/>
                <a:gd name="connsiteX7" fmla="*/ 0 w 1464837"/>
                <a:gd name="connsiteY7" fmla="*/ 793450 h 952144"/>
                <a:gd name="connsiteX8" fmla="*/ 0 w 1464837"/>
                <a:gd name="connsiteY8" fmla="*/ 158694 h 9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837" h="952144">
                  <a:moveTo>
                    <a:pt x="0" y="158694"/>
                  </a:moveTo>
                  <a:cubicBezTo>
                    <a:pt x="0" y="71050"/>
                    <a:pt x="71050" y="0"/>
                    <a:pt x="158694" y="0"/>
                  </a:cubicBezTo>
                  <a:lnTo>
                    <a:pt x="1306143" y="0"/>
                  </a:lnTo>
                  <a:cubicBezTo>
                    <a:pt x="1393787" y="0"/>
                    <a:pt x="1464837" y="71050"/>
                    <a:pt x="1464837" y="158694"/>
                  </a:cubicBezTo>
                  <a:lnTo>
                    <a:pt x="1464837" y="793450"/>
                  </a:lnTo>
                  <a:cubicBezTo>
                    <a:pt x="1464837" y="881094"/>
                    <a:pt x="1393787" y="952144"/>
                    <a:pt x="1306143" y="952144"/>
                  </a:cubicBezTo>
                  <a:lnTo>
                    <a:pt x="158694" y="952144"/>
                  </a:lnTo>
                  <a:cubicBezTo>
                    <a:pt x="71050" y="952144"/>
                    <a:pt x="0" y="881094"/>
                    <a:pt x="0" y="793450"/>
                  </a:cubicBezTo>
                  <a:lnTo>
                    <a:pt x="0" y="158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400" tIns="168400" rIns="168400" bIns="16840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i="1" kern="1200" dirty="0" smtClean="0">
                  <a:latin typeface="+mj-lt"/>
                </a:rPr>
                <a:t>pa nô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072507" y="1944324"/>
              <a:ext cx="3806159" cy="38061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18146" y="2956502"/>
                  </a:moveTo>
                  <a:arcTo wR="1903079" hR="1903079" stAng="8783404" swAng="2197036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 36"/>
            <p:cNvSpPr/>
            <p:nvPr/>
          </p:nvSpPr>
          <p:spPr>
            <a:xfrm>
              <a:off x="4071468" y="2644256"/>
              <a:ext cx="1464837" cy="1150497"/>
            </a:xfrm>
            <a:custGeom>
              <a:avLst/>
              <a:gdLst>
                <a:gd name="connsiteX0" fmla="*/ 0 w 1464837"/>
                <a:gd name="connsiteY0" fmla="*/ 158694 h 952144"/>
                <a:gd name="connsiteX1" fmla="*/ 158694 w 1464837"/>
                <a:gd name="connsiteY1" fmla="*/ 0 h 952144"/>
                <a:gd name="connsiteX2" fmla="*/ 1306143 w 1464837"/>
                <a:gd name="connsiteY2" fmla="*/ 0 h 952144"/>
                <a:gd name="connsiteX3" fmla="*/ 1464837 w 1464837"/>
                <a:gd name="connsiteY3" fmla="*/ 158694 h 952144"/>
                <a:gd name="connsiteX4" fmla="*/ 1464837 w 1464837"/>
                <a:gd name="connsiteY4" fmla="*/ 793450 h 952144"/>
                <a:gd name="connsiteX5" fmla="*/ 1306143 w 1464837"/>
                <a:gd name="connsiteY5" fmla="*/ 952144 h 952144"/>
                <a:gd name="connsiteX6" fmla="*/ 158694 w 1464837"/>
                <a:gd name="connsiteY6" fmla="*/ 952144 h 952144"/>
                <a:gd name="connsiteX7" fmla="*/ 0 w 1464837"/>
                <a:gd name="connsiteY7" fmla="*/ 793450 h 952144"/>
                <a:gd name="connsiteX8" fmla="*/ 0 w 1464837"/>
                <a:gd name="connsiteY8" fmla="*/ 158694 h 9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837" h="952144">
                  <a:moveTo>
                    <a:pt x="0" y="158694"/>
                  </a:moveTo>
                  <a:cubicBezTo>
                    <a:pt x="0" y="71050"/>
                    <a:pt x="71050" y="0"/>
                    <a:pt x="158694" y="0"/>
                  </a:cubicBezTo>
                  <a:lnTo>
                    <a:pt x="1306143" y="0"/>
                  </a:lnTo>
                  <a:cubicBezTo>
                    <a:pt x="1393787" y="0"/>
                    <a:pt x="1464837" y="71050"/>
                    <a:pt x="1464837" y="158694"/>
                  </a:cubicBezTo>
                  <a:lnTo>
                    <a:pt x="1464837" y="793450"/>
                  </a:lnTo>
                  <a:cubicBezTo>
                    <a:pt x="1464837" y="881094"/>
                    <a:pt x="1393787" y="952144"/>
                    <a:pt x="1306143" y="952144"/>
                  </a:cubicBezTo>
                  <a:lnTo>
                    <a:pt x="158694" y="952144"/>
                  </a:lnTo>
                  <a:cubicBezTo>
                    <a:pt x="71050" y="952144"/>
                    <a:pt x="0" y="881094"/>
                    <a:pt x="0" y="793450"/>
                  </a:cubicBezTo>
                  <a:lnTo>
                    <a:pt x="0" y="158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400" tIns="168400" rIns="168400" bIns="16840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i="1" kern="1200" dirty="0" smtClean="0">
                  <a:latin typeface="+mj-lt"/>
                </a:rPr>
                <a:t>áp phích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5072507" y="1944324"/>
              <a:ext cx="3806159" cy="38061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31469" y="829882"/>
                  </a:moveTo>
                  <a:arcTo wR="1903079" hR="1903079" stAng="12859667" swAng="1962492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79171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316117"/>
            <a:ext cx="6096000" cy="19296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68742" y="2479946"/>
            <a:ext cx="2328240" cy="2232151"/>
            <a:chOff x="5692765" y="2644256"/>
            <a:chExt cx="2328240" cy="2232151"/>
          </a:xfrm>
        </p:grpSpPr>
        <p:sp>
          <p:nvSpPr>
            <p:cNvPr id="25" name="Donut 24"/>
            <p:cNvSpPr/>
            <p:nvPr/>
          </p:nvSpPr>
          <p:spPr>
            <a:xfrm>
              <a:off x="5692765" y="2644256"/>
              <a:ext cx="2328240" cy="2232151"/>
            </a:xfrm>
            <a:prstGeom prst="donut">
              <a:avLst>
                <a:gd name="adj" fmla="val 437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54257" y="3122946"/>
              <a:ext cx="2066748" cy="1146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 mượn tiếng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Left Arrow 7"/>
          <p:cNvSpPr/>
          <p:nvPr/>
        </p:nvSpPr>
        <p:spPr>
          <a:xfrm>
            <a:off x="6217827" y="2280932"/>
            <a:ext cx="3097161" cy="1051795"/>
          </a:xfrm>
          <a:prstGeom prst="leftArrow">
            <a:avLst>
              <a:gd name="adj1" fmla="val 61218"/>
              <a:gd name="adj2" fmla="val 3738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eft Arrow 38"/>
          <p:cNvSpPr/>
          <p:nvPr/>
        </p:nvSpPr>
        <p:spPr>
          <a:xfrm>
            <a:off x="6279865" y="3684665"/>
            <a:ext cx="3097161" cy="1051795"/>
          </a:xfrm>
          <a:prstGeom prst="leftArrow">
            <a:avLst>
              <a:gd name="adj1" fmla="val 61218"/>
              <a:gd name="adj2" fmla="val 3738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0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633146"/>
            <a:ext cx="341625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400" y="2114875"/>
            <a:ext cx="779091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r="68770"/>
          <a:stretch>
            <a:fillRect/>
          </a:stretch>
        </p:blipFill>
        <p:spPr>
          <a:xfrm>
            <a:off x="1328069" y="2718863"/>
            <a:ext cx="3427528" cy="3727569"/>
          </a:xfrm>
          <a:custGeom>
            <a:avLst/>
            <a:gdLst>
              <a:gd name="connsiteX0" fmla="*/ 0 w 2768146"/>
              <a:gd name="connsiteY0" fmla="*/ 0 h 3727569"/>
              <a:gd name="connsiteX1" fmla="*/ 2768146 w 2768146"/>
              <a:gd name="connsiteY1" fmla="*/ 0 h 3727569"/>
              <a:gd name="connsiteX2" fmla="*/ 2768146 w 2768146"/>
              <a:gd name="connsiteY2" fmla="*/ 3727569 h 3727569"/>
              <a:gd name="connsiteX3" fmla="*/ 0 w 2768146"/>
              <a:gd name="connsiteY3" fmla="*/ 3727569 h 3727569"/>
              <a:gd name="connsiteX4" fmla="*/ 0 w 2768146"/>
              <a:gd name="connsiteY4" fmla="*/ 0 h 37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146" h="3727569">
                <a:moveTo>
                  <a:pt x="0" y="0"/>
                </a:moveTo>
                <a:lnTo>
                  <a:pt x="2768146" y="0"/>
                </a:lnTo>
                <a:lnTo>
                  <a:pt x="2768146" y="3727569"/>
                </a:lnTo>
                <a:lnTo>
                  <a:pt x="0" y="37275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rcRect l="33777"/>
          <a:stretch>
            <a:fillRect/>
          </a:stretch>
        </p:blipFill>
        <p:spPr>
          <a:xfrm>
            <a:off x="4981373" y="2702728"/>
            <a:ext cx="5869858" cy="3727569"/>
          </a:xfrm>
          <a:custGeom>
            <a:avLst/>
            <a:gdLst>
              <a:gd name="connsiteX0" fmla="*/ 0 w 5869858"/>
              <a:gd name="connsiteY0" fmla="*/ 0 h 3727569"/>
              <a:gd name="connsiteX1" fmla="*/ 5869858 w 5869858"/>
              <a:gd name="connsiteY1" fmla="*/ 0 h 3727569"/>
              <a:gd name="connsiteX2" fmla="*/ 5869858 w 5869858"/>
              <a:gd name="connsiteY2" fmla="*/ 3727569 h 3727569"/>
              <a:gd name="connsiteX3" fmla="*/ 0 w 5869858"/>
              <a:gd name="connsiteY3" fmla="*/ 3727569 h 3727569"/>
              <a:gd name="connsiteX4" fmla="*/ 0 w 5869858"/>
              <a:gd name="connsiteY4" fmla="*/ 0 h 37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9858" h="3727569">
                <a:moveTo>
                  <a:pt x="0" y="0"/>
                </a:moveTo>
                <a:lnTo>
                  <a:pt x="5869858" y="0"/>
                </a:lnTo>
                <a:lnTo>
                  <a:pt x="5869858" y="3727569"/>
                </a:lnTo>
                <a:lnTo>
                  <a:pt x="0" y="37275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Rectangle 17"/>
          <p:cNvSpPr/>
          <p:nvPr/>
        </p:nvSpPr>
        <p:spPr>
          <a:xfrm>
            <a:off x="1545211" y="3953442"/>
            <a:ext cx="277269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9256" y="4035744"/>
            <a:ext cx="2359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8440851" y="4016338"/>
            <a:ext cx="21508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VB “Ai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4”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0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316117"/>
            <a:ext cx="6096000" cy="583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49184" y="3057545"/>
            <a:ext cx="1828800" cy="172556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3596046" y="2195670"/>
            <a:ext cx="7897454" cy="1611133"/>
          </a:xfrm>
          <a:prstGeom prst="plaque">
            <a:avLst>
              <a:gd name="adj" fmla="val 8428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 Việt  mượn nhiều từ của tiếng nước ngoài để làm giàu cho vốn từ của mình.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3646846" y="3985822"/>
            <a:ext cx="7897454" cy="919647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 từ là một cách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  <p:sp>
        <p:nvSpPr>
          <p:cNvPr id="18" name="Right Arrow 17"/>
          <p:cNvSpPr/>
          <p:nvPr/>
        </p:nvSpPr>
        <p:spPr>
          <a:xfrm>
            <a:off x="3126658" y="3229897"/>
            <a:ext cx="342084" cy="138085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7" grpId="0" animBg="1"/>
      <p:bldP spid="1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919" y="1146687"/>
            <a:ext cx="424148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en-US" sz="32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mượn</a:t>
            </a: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Hán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2294454"/>
            <a:ext cx="108331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8373" y="3366586"/>
            <a:ext cx="437209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222660"/>
              </p:ext>
            </p:extLst>
          </p:nvPr>
        </p:nvGraphicFramePr>
        <p:xfrm>
          <a:off x="1917086" y="4063420"/>
          <a:ext cx="8421328" cy="2087372"/>
        </p:xfrm>
        <a:graphic>
          <a:graphicData uri="http://schemas.openxmlformats.org/drawingml/2006/table">
            <a:tbl>
              <a:tblPr firstRow="1" firstCol="1" bandRow="1"/>
              <a:tblGrid>
                <a:gridCol w="4209801">
                  <a:extLst>
                    <a:ext uri="{9D8B030D-6E8A-4147-A177-3AD203B41FA5}">
                      <a16:colId xmlns="" xmlns:a16="http://schemas.microsoft.com/office/drawing/2014/main" val="678231882"/>
                    </a:ext>
                  </a:extLst>
                </a:gridCol>
                <a:gridCol w="4211527">
                  <a:extLst>
                    <a:ext uri="{9D8B030D-6E8A-4147-A177-3AD203B41FA5}">
                      <a16:colId xmlns="" xmlns:a16="http://schemas.microsoft.com/office/drawing/2014/main" val="33341249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Hán Việt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2976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 (biển)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 đăng,…….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7401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 (nước)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 nông, …….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79983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 (nhà)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,…..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384468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101655" y="1769779"/>
            <a:ext cx="5054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919" y="1146687"/>
            <a:ext cx="424148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mượn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Hán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373" y="1636612"/>
            <a:ext cx="10833100" cy="16596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87680" marR="30480" indent="-45720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mượn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bộ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phận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mượn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7680" marR="30480" indent="-45720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b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Ví</a:t>
            </a:r>
            <a:r>
              <a:rPr lang="en-US" sz="28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</a:t>
            </a: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549026"/>
              </p:ext>
            </p:extLst>
          </p:nvPr>
        </p:nvGraphicFramePr>
        <p:xfrm>
          <a:off x="711200" y="3553384"/>
          <a:ext cx="10833100" cy="2739390"/>
        </p:xfrm>
        <a:graphic>
          <a:graphicData uri="http://schemas.openxmlformats.org/drawingml/2006/table">
            <a:tbl>
              <a:tblPr firstRow="1" firstCol="1" bandRow="1"/>
              <a:tblGrid>
                <a:gridCol w="2719916">
                  <a:extLst>
                    <a:ext uri="{9D8B030D-6E8A-4147-A177-3AD203B41FA5}">
                      <a16:colId xmlns="" xmlns:a16="http://schemas.microsoft.com/office/drawing/2014/main" val="1766092762"/>
                    </a:ext>
                  </a:extLst>
                </a:gridCol>
                <a:gridCol w="8113184">
                  <a:extLst>
                    <a:ext uri="{9D8B030D-6E8A-4147-A177-3AD203B41FA5}">
                      <a16:colId xmlns="" xmlns:a16="http://schemas.microsoft.com/office/drawing/2014/main" val="33043566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82561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09665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 (nước)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...,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4714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gia đình, gia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</a:t>
                      </a: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gia sản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9758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2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950" y="1284517"/>
            <a:ext cx="440248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110105" algn="l"/>
              </a:tabLst>
            </a:pPr>
            <a:r>
              <a:rPr lang="pt-BR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Thực </a:t>
            </a:r>
            <a:r>
              <a:rPr lang="pt-BR" sz="32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 tiếng Việt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555" y="1779458"/>
            <a:ext cx="1067604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SHS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4572001" y="2218541"/>
            <a:ext cx="7138218" cy="4017159"/>
          </a:xfrm>
          <a:prstGeom prst="cloudCallout">
            <a:avLst>
              <a:gd name="adj1" fmla="val -58721"/>
              <a:gd name="adj2" fmla="val 115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ô-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 Theo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122222"/>
              </p:ext>
            </p:extLst>
          </p:nvPr>
        </p:nvGraphicFramePr>
        <p:xfrm>
          <a:off x="826544" y="3423852"/>
          <a:ext cx="3632568" cy="1565529"/>
        </p:xfrm>
        <a:graphic>
          <a:graphicData uri="http://schemas.openxmlformats.org/drawingml/2006/table">
            <a:tbl>
              <a:tblPr firstRow="1" firstCol="1" bandRow="1"/>
              <a:tblGrid>
                <a:gridCol w="1816284">
                  <a:extLst>
                    <a:ext uri="{9D8B030D-6E8A-4147-A177-3AD203B41FA5}">
                      <a16:colId xmlns="" xmlns:a16="http://schemas.microsoft.com/office/drawing/2014/main" val="3925940536"/>
                    </a:ext>
                  </a:extLst>
                </a:gridCol>
                <a:gridCol w="1816284">
                  <a:extLst>
                    <a:ext uri="{9D8B030D-6E8A-4147-A177-3AD203B41FA5}">
                      <a16:colId xmlns="" xmlns:a16="http://schemas.microsoft.com/office/drawing/2014/main" val="22450152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mượn tiếng Anh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2877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3049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89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950" y="1284517"/>
            <a:ext cx="440248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Thực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555" y="1779458"/>
            <a:ext cx="1067604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735918" y="2541224"/>
            <a:ext cx="7346131" cy="311809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1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3919" y="1224059"/>
            <a:ext cx="440248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Thực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739628"/>
            <a:ext cx="10833100" cy="48186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3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3919" y="1224059"/>
            <a:ext cx="440248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Thực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739628"/>
            <a:ext cx="108331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2226644"/>
            <a:ext cx="10833100" cy="19039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0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619" y="1170720"/>
            <a:ext cx="108331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033" y="1640152"/>
            <a:ext cx="44037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744626"/>
              </p:ext>
            </p:extLst>
          </p:nvPr>
        </p:nvGraphicFramePr>
        <p:xfrm>
          <a:off x="685800" y="2266506"/>
          <a:ext cx="10833100" cy="4047491"/>
        </p:xfrm>
        <a:graphic>
          <a:graphicData uri="http://schemas.openxmlformats.org/drawingml/2006/table">
            <a:tbl>
              <a:tblPr firstRow="1" firstCol="1" bandRow="1"/>
              <a:tblGrid>
                <a:gridCol w="2411362">
                  <a:extLst>
                    <a:ext uri="{9D8B030D-6E8A-4147-A177-3AD203B41FA5}">
                      <a16:colId xmlns="" xmlns:a16="http://schemas.microsoft.com/office/drawing/2014/main" val="1568330716"/>
                    </a:ext>
                  </a:extLst>
                </a:gridCol>
                <a:gridCol w="8421738">
                  <a:extLst>
                    <a:ext uri="{9D8B030D-6E8A-4147-A177-3AD203B41FA5}">
                      <a16:colId xmlns="" xmlns:a16="http://schemas.microsoft.com/office/drawing/2014/main" val="3530713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83395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trung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khoảng không gian ở trên cao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90697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gian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58311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quân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một quân chủng (trong quân đội) hoạt động trên không nhằm bảo vệ vùng trời của một quốc gia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50717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tưởng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aseline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38824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13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619" y="1170720"/>
            <a:ext cx="108331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1.c/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8733" y="1668429"/>
            <a:ext cx="22717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26272" y="1688476"/>
            <a:ext cx="4796698" cy="9294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20689"/>
              </a:avLst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 SỨC ĐỒNG ĐỘI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ame 19"/>
          <p:cNvSpPr/>
          <p:nvPr/>
        </p:nvSpPr>
        <p:spPr>
          <a:xfrm>
            <a:off x="801477" y="2880721"/>
            <a:ext cx="5675545" cy="3361773"/>
          </a:xfrm>
          <a:prstGeom prst="frame">
            <a:avLst>
              <a:gd name="adj1" fmla="val 258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4467" y="3040065"/>
            <a:ext cx="5642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834467" y="4685357"/>
            <a:ext cx="5604021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62607" y="1834495"/>
            <a:ext cx="3983082" cy="440120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ô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6" name="Right Arrow 25"/>
          <p:cNvSpPr/>
          <p:nvPr/>
        </p:nvSpPr>
        <p:spPr>
          <a:xfrm>
            <a:off x="6820711" y="3303753"/>
            <a:ext cx="398207" cy="202052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0" grpId="0" animBg="1"/>
      <p:bldP spid="21" grpId="0"/>
      <p:bldP spid="24" grpId="0"/>
      <p:bldP spid="25" grpId="0" animBg="1"/>
      <p:bldP spid="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619" y="1170720"/>
            <a:ext cx="108331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033" y="1640152"/>
            <a:ext cx="44037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3298" y="2054439"/>
            <a:ext cx="539121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185856"/>
              </p:ext>
            </p:extLst>
          </p:nvPr>
        </p:nvGraphicFramePr>
        <p:xfrm>
          <a:off x="685799" y="2612589"/>
          <a:ext cx="10833100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2145891">
                  <a:extLst>
                    <a:ext uri="{9D8B030D-6E8A-4147-A177-3AD203B41FA5}">
                      <a16:colId xmlns="" xmlns:a16="http://schemas.microsoft.com/office/drawing/2014/main" val="3452083663"/>
                    </a:ext>
                  </a:extLst>
                </a:gridCol>
                <a:gridCol w="8687209">
                  <a:extLst>
                    <a:ext uri="{9D8B030D-6E8A-4147-A177-3AD203B41FA5}">
                      <a16:colId xmlns="" xmlns:a16="http://schemas.microsoft.com/office/drawing/2014/main" val="40753471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có yếu tố </a:t>
                      </a: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 nghĩa của từ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12593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lây nhiễm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sự lan truyền của bệnh hoặc của một thói xấu nào đó từ người này, sang người khác.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1344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miễn nhiễm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trạng thái hay khả năng tránh được sự lây nhiễm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91518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 nhiễm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lây lan của dịch bệnh hay tính chất có thể lây lan của dịch bệnh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76652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 khuẩn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3473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2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633146"/>
            <a:ext cx="341625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2112098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090" t="13018" r="9968" b="13545"/>
          <a:stretch/>
        </p:blipFill>
        <p:spPr>
          <a:xfrm>
            <a:off x="1864237" y="2702729"/>
            <a:ext cx="8450825" cy="33286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8166" y="3167753"/>
            <a:ext cx="6231046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4683" y="1215791"/>
            <a:ext cx="342786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800" y="1635148"/>
            <a:ext cx="108331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149" y="1126208"/>
            <a:ext cx="368241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2621"/>
          <a:stretch/>
        </p:blipFill>
        <p:spPr>
          <a:xfrm>
            <a:off x="660400" y="2311800"/>
            <a:ext cx="2819440" cy="2463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896" y="4889915"/>
            <a:ext cx="294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9118" y="1365565"/>
            <a:ext cx="7856856" cy="2883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cuồng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idol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641797"/>
              </p:ext>
            </p:extLst>
          </p:nvPr>
        </p:nvGraphicFramePr>
        <p:xfrm>
          <a:off x="3809116" y="4270594"/>
          <a:ext cx="7735183" cy="2087372"/>
        </p:xfrm>
        <a:graphic>
          <a:graphicData uri="http://schemas.openxmlformats.org/drawingml/2006/table">
            <a:tbl>
              <a:tblPr firstRow="1" firstCol="1" bandRow="1"/>
              <a:tblGrid>
                <a:gridCol w="881173">
                  <a:extLst>
                    <a:ext uri="{9D8B030D-6E8A-4147-A177-3AD203B41FA5}">
                      <a16:colId xmlns="" xmlns:a16="http://schemas.microsoft.com/office/drawing/2014/main" val="1084066719"/>
                    </a:ext>
                  </a:extLst>
                </a:gridCol>
                <a:gridCol w="3957304">
                  <a:extLst>
                    <a:ext uri="{9D8B030D-6E8A-4147-A177-3AD203B41FA5}">
                      <a16:colId xmlns="" xmlns:a16="http://schemas.microsoft.com/office/drawing/2014/main" val="3538294506"/>
                    </a:ext>
                  </a:extLst>
                </a:gridCol>
                <a:gridCol w="2896706">
                  <a:extLst>
                    <a:ext uri="{9D8B030D-6E8A-4147-A177-3AD203B41FA5}">
                      <a16:colId xmlns="" xmlns:a16="http://schemas.microsoft.com/office/drawing/2014/main" val="42380830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thay đổi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75768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1792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4568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3798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5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149" y="1126208"/>
            <a:ext cx="368241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1994"/>
              </p:ext>
            </p:extLst>
          </p:nvPr>
        </p:nvGraphicFramePr>
        <p:xfrm>
          <a:off x="660400" y="1726467"/>
          <a:ext cx="10833100" cy="2609215"/>
        </p:xfrm>
        <a:graphic>
          <a:graphicData uri="http://schemas.openxmlformats.org/drawingml/2006/table">
            <a:tbl>
              <a:tblPr firstRow="1" firstCol="1" bandRow="1"/>
              <a:tblGrid>
                <a:gridCol w="1234080">
                  <a:extLst>
                    <a:ext uri="{9D8B030D-6E8A-4147-A177-3AD203B41FA5}">
                      <a16:colId xmlns="" xmlns:a16="http://schemas.microsoft.com/office/drawing/2014/main" val="464604849"/>
                    </a:ext>
                  </a:extLst>
                </a:gridCol>
                <a:gridCol w="5542192">
                  <a:extLst>
                    <a:ext uri="{9D8B030D-6E8A-4147-A177-3AD203B41FA5}">
                      <a16:colId xmlns="" xmlns:a16="http://schemas.microsoft.com/office/drawing/2014/main" val="1717232153"/>
                    </a:ext>
                  </a:extLst>
                </a:gridCol>
                <a:gridCol w="4056828">
                  <a:extLst>
                    <a:ext uri="{9D8B030D-6E8A-4147-A177-3AD203B41FA5}">
                      <a16:colId xmlns="" xmlns:a16="http://schemas.microsoft.com/office/drawing/2014/main" val="258659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thay đổi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1431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 (cuồng)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hâm mộ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15170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Idol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 tượng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46129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Chuyên cơ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 bay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36481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 trường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40437880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602373" y="4404515"/>
            <a:ext cx="10833100" cy="1673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265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dirty="0">
                <a:solidFill>
                  <a:srgbClr val="4472C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>
              <a:spcAft>
                <a:spcPts val="0"/>
              </a:spcAft>
            </a:pP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800" b="1" i="1" dirty="0">
                <a:solidFill>
                  <a:srgbClr val="1F4E79"/>
                </a:solidFill>
                <a:latin typeface="Times New Roman" panose="02020603050405020304" pitchFamily="18" charset="0"/>
                <a:ea typeface="Brush Script MT" panose="03060802040406070304" pitchFamily="66" charset="0"/>
              </a:rPr>
              <a:t>RA- XUN GAM – DA- TỐP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96493" y="772197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0648" r="11593"/>
          <a:stretch/>
        </p:blipFill>
        <p:spPr>
          <a:xfrm>
            <a:off x="801477" y="1500648"/>
            <a:ext cx="6651523" cy="47877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53000" y="2355894"/>
            <a:ext cx="4257219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dAUvdM2sK_8"/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007184" y="1764187"/>
            <a:ext cx="6176246" cy="373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626" y="1148680"/>
            <a:ext cx="6096000" cy="1168269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</a:t>
            </a:r>
            <a:r>
              <a:rPr lang="de-DE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Đọc văn bản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76" y="2288391"/>
            <a:ext cx="3431217" cy="33901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6485" y="5590811"/>
            <a:ext cx="3382657" cy="983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Ra-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Gam-da-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1923 - 2003)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724117" y="2043882"/>
            <a:ext cx="6332257" cy="1022554"/>
          </a:xfrm>
          <a:custGeom>
            <a:avLst/>
            <a:gdLst>
              <a:gd name="connsiteX0" fmla="*/ 0 w 4019918"/>
              <a:gd name="connsiteY0" fmla="*/ 102255 h 1022554"/>
              <a:gd name="connsiteX1" fmla="*/ 102255 w 4019918"/>
              <a:gd name="connsiteY1" fmla="*/ 0 h 1022554"/>
              <a:gd name="connsiteX2" fmla="*/ 3917663 w 4019918"/>
              <a:gd name="connsiteY2" fmla="*/ 0 h 1022554"/>
              <a:gd name="connsiteX3" fmla="*/ 4019918 w 4019918"/>
              <a:gd name="connsiteY3" fmla="*/ 102255 h 1022554"/>
              <a:gd name="connsiteX4" fmla="*/ 4019918 w 4019918"/>
              <a:gd name="connsiteY4" fmla="*/ 920299 h 1022554"/>
              <a:gd name="connsiteX5" fmla="*/ 3917663 w 4019918"/>
              <a:gd name="connsiteY5" fmla="*/ 1022554 h 1022554"/>
              <a:gd name="connsiteX6" fmla="*/ 102255 w 4019918"/>
              <a:gd name="connsiteY6" fmla="*/ 1022554 h 1022554"/>
              <a:gd name="connsiteX7" fmla="*/ 0 w 4019918"/>
              <a:gd name="connsiteY7" fmla="*/ 920299 h 1022554"/>
              <a:gd name="connsiteX8" fmla="*/ 0 w 4019918"/>
              <a:gd name="connsiteY8" fmla="*/ 102255 h 102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9918" h="1022554">
                <a:moveTo>
                  <a:pt x="0" y="102255"/>
                </a:moveTo>
                <a:cubicBezTo>
                  <a:pt x="0" y="45781"/>
                  <a:pt x="45781" y="0"/>
                  <a:pt x="102255" y="0"/>
                </a:cubicBezTo>
                <a:lnTo>
                  <a:pt x="3917663" y="0"/>
                </a:lnTo>
                <a:cubicBezTo>
                  <a:pt x="3974137" y="0"/>
                  <a:pt x="4019918" y="45781"/>
                  <a:pt x="4019918" y="102255"/>
                </a:cubicBezTo>
                <a:lnTo>
                  <a:pt x="4019918" y="920299"/>
                </a:lnTo>
                <a:cubicBezTo>
                  <a:pt x="4019918" y="976773"/>
                  <a:pt x="3974137" y="1022554"/>
                  <a:pt x="3917663" y="1022554"/>
                </a:cubicBezTo>
                <a:lnTo>
                  <a:pt x="102255" y="1022554"/>
                </a:lnTo>
                <a:cubicBezTo>
                  <a:pt x="45781" y="1022554"/>
                  <a:pt x="0" y="976773"/>
                  <a:pt x="0" y="920299"/>
                </a:cubicBezTo>
                <a:lnTo>
                  <a:pt x="0" y="102255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30" tIns="98530" rIns="98530" bIns="985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Avar,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Đa-ghe-xtan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441016" y="3130345"/>
            <a:ext cx="724838" cy="286365"/>
          </a:xfrm>
          <a:custGeom>
            <a:avLst/>
            <a:gdLst>
              <a:gd name="connsiteX0" fmla="*/ 0 w 383458"/>
              <a:gd name="connsiteY0" fmla="*/ 92030 h 460149"/>
              <a:gd name="connsiteX1" fmla="*/ 191729 w 383458"/>
              <a:gd name="connsiteY1" fmla="*/ 92030 h 460149"/>
              <a:gd name="connsiteX2" fmla="*/ 191729 w 383458"/>
              <a:gd name="connsiteY2" fmla="*/ 0 h 460149"/>
              <a:gd name="connsiteX3" fmla="*/ 383458 w 383458"/>
              <a:gd name="connsiteY3" fmla="*/ 230075 h 460149"/>
              <a:gd name="connsiteX4" fmla="*/ 191729 w 383458"/>
              <a:gd name="connsiteY4" fmla="*/ 460149 h 460149"/>
              <a:gd name="connsiteX5" fmla="*/ 191729 w 383458"/>
              <a:gd name="connsiteY5" fmla="*/ 368119 h 460149"/>
              <a:gd name="connsiteX6" fmla="*/ 0 w 383458"/>
              <a:gd name="connsiteY6" fmla="*/ 368119 h 460149"/>
              <a:gd name="connsiteX7" fmla="*/ 0 w 383458"/>
              <a:gd name="connsiteY7" fmla="*/ 92030 h 46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458" h="460149">
                <a:moveTo>
                  <a:pt x="306766" y="1"/>
                </a:moveTo>
                <a:lnTo>
                  <a:pt x="306766" y="230075"/>
                </a:lnTo>
                <a:lnTo>
                  <a:pt x="383458" y="230074"/>
                </a:lnTo>
                <a:lnTo>
                  <a:pt x="191729" y="460148"/>
                </a:lnTo>
                <a:lnTo>
                  <a:pt x="0" y="230075"/>
                </a:lnTo>
                <a:lnTo>
                  <a:pt x="76692" y="230075"/>
                </a:lnTo>
                <a:lnTo>
                  <a:pt x="76692" y="1"/>
                </a:lnTo>
                <a:lnTo>
                  <a:pt x="306766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031" tIns="1" rIns="92030" bIns="1150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0" name="Freeform 19"/>
          <p:cNvSpPr/>
          <p:nvPr/>
        </p:nvSpPr>
        <p:spPr>
          <a:xfrm>
            <a:off x="4724117" y="3480619"/>
            <a:ext cx="6332257" cy="1119649"/>
          </a:xfrm>
          <a:custGeom>
            <a:avLst/>
            <a:gdLst>
              <a:gd name="connsiteX0" fmla="*/ 0 w 4019918"/>
              <a:gd name="connsiteY0" fmla="*/ 102255 h 1022554"/>
              <a:gd name="connsiteX1" fmla="*/ 102255 w 4019918"/>
              <a:gd name="connsiteY1" fmla="*/ 0 h 1022554"/>
              <a:gd name="connsiteX2" fmla="*/ 3917663 w 4019918"/>
              <a:gd name="connsiteY2" fmla="*/ 0 h 1022554"/>
              <a:gd name="connsiteX3" fmla="*/ 4019918 w 4019918"/>
              <a:gd name="connsiteY3" fmla="*/ 102255 h 1022554"/>
              <a:gd name="connsiteX4" fmla="*/ 4019918 w 4019918"/>
              <a:gd name="connsiteY4" fmla="*/ 920299 h 1022554"/>
              <a:gd name="connsiteX5" fmla="*/ 3917663 w 4019918"/>
              <a:gd name="connsiteY5" fmla="*/ 1022554 h 1022554"/>
              <a:gd name="connsiteX6" fmla="*/ 102255 w 4019918"/>
              <a:gd name="connsiteY6" fmla="*/ 1022554 h 1022554"/>
              <a:gd name="connsiteX7" fmla="*/ 0 w 4019918"/>
              <a:gd name="connsiteY7" fmla="*/ 920299 h 1022554"/>
              <a:gd name="connsiteX8" fmla="*/ 0 w 4019918"/>
              <a:gd name="connsiteY8" fmla="*/ 102255 h 102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9918" h="1022554">
                <a:moveTo>
                  <a:pt x="0" y="102255"/>
                </a:moveTo>
                <a:cubicBezTo>
                  <a:pt x="0" y="45781"/>
                  <a:pt x="45781" y="0"/>
                  <a:pt x="102255" y="0"/>
                </a:cubicBezTo>
                <a:lnTo>
                  <a:pt x="3917663" y="0"/>
                </a:lnTo>
                <a:cubicBezTo>
                  <a:pt x="3974137" y="0"/>
                  <a:pt x="4019918" y="45781"/>
                  <a:pt x="4019918" y="102255"/>
                </a:cubicBezTo>
                <a:lnTo>
                  <a:pt x="4019918" y="920299"/>
                </a:lnTo>
                <a:cubicBezTo>
                  <a:pt x="4019918" y="976773"/>
                  <a:pt x="3974137" y="1022554"/>
                  <a:pt x="3917663" y="1022554"/>
                </a:cubicBezTo>
                <a:lnTo>
                  <a:pt x="102255" y="1022554"/>
                </a:lnTo>
                <a:cubicBezTo>
                  <a:pt x="45781" y="1022554"/>
                  <a:pt x="0" y="976773"/>
                  <a:pt x="0" y="920299"/>
                </a:cubicBezTo>
                <a:lnTo>
                  <a:pt x="0" y="102255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30" tIns="98530" rIns="98530" bIns="985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527827" y="4664177"/>
            <a:ext cx="724838" cy="286365"/>
          </a:xfrm>
          <a:custGeom>
            <a:avLst/>
            <a:gdLst>
              <a:gd name="connsiteX0" fmla="*/ 0 w 383458"/>
              <a:gd name="connsiteY0" fmla="*/ 92030 h 460149"/>
              <a:gd name="connsiteX1" fmla="*/ 191729 w 383458"/>
              <a:gd name="connsiteY1" fmla="*/ 92030 h 460149"/>
              <a:gd name="connsiteX2" fmla="*/ 191729 w 383458"/>
              <a:gd name="connsiteY2" fmla="*/ 0 h 460149"/>
              <a:gd name="connsiteX3" fmla="*/ 383458 w 383458"/>
              <a:gd name="connsiteY3" fmla="*/ 230075 h 460149"/>
              <a:gd name="connsiteX4" fmla="*/ 191729 w 383458"/>
              <a:gd name="connsiteY4" fmla="*/ 460149 h 460149"/>
              <a:gd name="connsiteX5" fmla="*/ 191729 w 383458"/>
              <a:gd name="connsiteY5" fmla="*/ 368119 h 460149"/>
              <a:gd name="connsiteX6" fmla="*/ 0 w 383458"/>
              <a:gd name="connsiteY6" fmla="*/ 368119 h 460149"/>
              <a:gd name="connsiteX7" fmla="*/ 0 w 383458"/>
              <a:gd name="connsiteY7" fmla="*/ 92030 h 46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458" h="460149">
                <a:moveTo>
                  <a:pt x="306766" y="1"/>
                </a:moveTo>
                <a:lnTo>
                  <a:pt x="306766" y="230075"/>
                </a:lnTo>
                <a:lnTo>
                  <a:pt x="383458" y="230074"/>
                </a:lnTo>
                <a:lnTo>
                  <a:pt x="191729" y="460148"/>
                </a:lnTo>
                <a:lnTo>
                  <a:pt x="0" y="230075"/>
                </a:lnTo>
                <a:lnTo>
                  <a:pt x="76692" y="230075"/>
                </a:lnTo>
                <a:lnTo>
                  <a:pt x="76692" y="1"/>
                </a:lnTo>
                <a:lnTo>
                  <a:pt x="306766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031" tIns="1" rIns="92030" bIns="1150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4" name="Freeform 23"/>
          <p:cNvSpPr/>
          <p:nvPr/>
        </p:nvSpPr>
        <p:spPr>
          <a:xfrm>
            <a:off x="4724117" y="5005849"/>
            <a:ext cx="6332257" cy="1183558"/>
          </a:xfrm>
          <a:custGeom>
            <a:avLst/>
            <a:gdLst>
              <a:gd name="connsiteX0" fmla="*/ 0 w 4019918"/>
              <a:gd name="connsiteY0" fmla="*/ 102255 h 1022554"/>
              <a:gd name="connsiteX1" fmla="*/ 102255 w 4019918"/>
              <a:gd name="connsiteY1" fmla="*/ 0 h 1022554"/>
              <a:gd name="connsiteX2" fmla="*/ 3917663 w 4019918"/>
              <a:gd name="connsiteY2" fmla="*/ 0 h 1022554"/>
              <a:gd name="connsiteX3" fmla="*/ 4019918 w 4019918"/>
              <a:gd name="connsiteY3" fmla="*/ 102255 h 1022554"/>
              <a:gd name="connsiteX4" fmla="*/ 4019918 w 4019918"/>
              <a:gd name="connsiteY4" fmla="*/ 920299 h 1022554"/>
              <a:gd name="connsiteX5" fmla="*/ 3917663 w 4019918"/>
              <a:gd name="connsiteY5" fmla="*/ 1022554 h 1022554"/>
              <a:gd name="connsiteX6" fmla="*/ 102255 w 4019918"/>
              <a:gd name="connsiteY6" fmla="*/ 1022554 h 1022554"/>
              <a:gd name="connsiteX7" fmla="*/ 0 w 4019918"/>
              <a:gd name="connsiteY7" fmla="*/ 920299 h 1022554"/>
              <a:gd name="connsiteX8" fmla="*/ 0 w 4019918"/>
              <a:gd name="connsiteY8" fmla="*/ 102255 h 102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9918" h="1022554">
                <a:moveTo>
                  <a:pt x="0" y="102255"/>
                </a:moveTo>
                <a:cubicBezTo>
                  <a:pt x="0" y="45781"/>
                  <a:pt x="45781" y="0"/>
                  <a:pt x="102255" y="0"/>
                </a:cubicBezTo>
                <a:lnTo>
                  <a:pt x="3917663" y="0"/>
                </a:lnTo>
                <a:cubicBezTo>
                  <a:pt x="3974137" y="0"/>
                  <a:pt x="4019918" y="45781"/>
                  <a:pt x="4019918" y="102255"/>
                </a:cubicBezTo>
                <a:lnTo>
                  <a:pt x="4019918" y="920299"/>
                </a:lnTo>
                <a:cubicBezTo>
                  <a:pt x="4019918" y="976773"/>
                  <a:pt x="3974137" y="1022554"/>
                  <a:pt x="3917663" y="1022554"/>
                </a:cubicBezTo>
                <a:lnTo>
                  <a:pt x="102255" y="1022554"/>
                </a:lnTo>
                <a:cubicBezTo>
                  <a:pt x="45781" y="1022554"/>
                  <a:pt x="0" y="976773"/>
                  <a:pt x="0" y="920299"/>
                </a:cubicBezTo>
                <a:lnTo>
                  <a:pt x="0" y="102255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30" tIns="98530" rIns="98530" bIns="985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fr-F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Ða-ghe-xtan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Ða-ghe-xtan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4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0400" y="1192854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621" y="3429803"/>
            <a:ext cx="3597992" cy="2158795"/>
          </a:xfrm>
          <a:prstGeom prst="rect">
            <a:avLst/>
          </a:prstGeom>
        </p:spPr>
      </p:pic>
      <p:sp>
        <p:nvSpPr>
          <p:cNvPr id="26" name="Flowchart: Display 25"/>
          <p:cNvSpPr/>
          <p:nvPr/>
        </p:nvSpPr>
        <p:spPr>
          <a:xfrm>
            <a:off x="4763014" y="1718754"/>
            <a:ext cx="5887065" cy="2455040"/>
          </a:xfrm>
          <a:prstGeom prst="flowChartDisp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rõ ràng, rành mạch,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1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0400" y="1192854"/>
            <a:ext cx="60960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2245041"/>
            <a:ext cx="108331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</a:rPr>
              <a:t>1987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Avar.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Na-um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Grep-nhi-ốp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60400" y="3801544"/>
            <a:ext cx="10833100" cy="27270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Thể loại</a:t>
            </a: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thơ trữ tình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PTBĐ chính: Biểu cảm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Nhân vật trữ tình:  “tôi”- tác giả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Chủ đề: </a:t>
            </a: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yêu với Trái Đất và khẳng định sự cần thiết chung tay bảo vệ Trái Đất ngôi- nhà chung của chúng ta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3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373" y="1524526"/>
            <a:ext cx="799988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9776" y="2560690"/>
            <a:ext cx="9785148" cy="2462980"/>
            <a:chOff x="2039753" y="2501914"/>
            <a:chExt cx="8807304" cy="185416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9" name="Freeform 18"/>
            <p:cNvSpPr/>
            <p:nvPr/>
          </p:nvSpPr>
          <p:spPr>
            <a:xfrm>
              <a:off x="2039753" y="2501914"/>
              <a:ext cx="4635423" cy="1854169"/>
            </a:xfrm>
            <a:custGeom>
              <a:avLst/>
              <a:gdLst>
                <a:gd name="connsiteX0" fmla="*/ 0 w 4635423"/>
                <a:gd name="connsiteY0" fmla="*/ 0 h 1854169"/>
                <a:gd name="connsiteX1" fmla="*/ 3708339 w 4635423"/>
                <a:gd name="connsiteY1" fmla="*/ 0 h 1854169"/>
                <a:gd name="connsiteX2" fmla="*/ 4635423 w 4635423"/>
                <a:gd name="connsiteY2" fmla="*/ 927085 h 1854169"/>
                <a:gd name="connsiteX3" fmla="*/ 3708339 w 4635423"/>
                <a:gd name="connsiteY3" fmla="*/ 1854169 h 1854169"/>
                <a:gd name="connsiteX4" fmla="*/ 0 w 4635423"/>
                <a:gd name="connsiteY4" fmla="*/ 1854169 h 1854169"/>
                <a:gd name="connsiteX5" fmla="*/ 927085 w 4635423"/>
                <a:gd name="connsiteY5" fmla="*/ 927085 h 1854169"/>
                <a:gd name="connsiteX6" fmla="*/ 0 w 4635423"/>
                <a:gd name="connsiteY6" fmla="*/ 0 h 185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5423" h="1854169">
                  <a:moveTo>
                    <a:pt x="0" y="0"/>
                  </a:moveTo>
                  <a:lnTo>
                    <a:pt x="3708339" y="0"/>
                  </a:lnTo>
                  <a:lnTo>
                    <a:pt x="4635423" y="927085"/>
                  </a:lnTo>
                  <a:lnTo>
                    <a:pt x="3708339" y="1854169"/>
                  </a:lnTo>
                  <a:lnTo>
                    <a:pt x="0" y="1854169"/>
                  </a:lnTo>
                  <a:lnTo>
                    <a:pt x="927085" y="92708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5101" tIns="42672" rIns="969756" bIns="42672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u="sng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u="sng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vi-VN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vi-VN" sz="3200" u="sng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hủy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211634" y="2501914"/>
              <a:ext cx="4635423" cy="1854169"/>
            </a:xfrm>
            <a:custGeom>
              <a:avLst/>
              <a:gdLst>
                <a:gd name="connsiteX0" fmla="*/ 0 w 4635423"/>
                <a:gd name="connsiteY0" fmla="*/ 0 h 1854169"/>
                <a:gd name="connsiteX1" fmla="*/ 3708339 w 4635423"/>
                <a:gd name="connsiteY1" fmla="*/ 0 h 1854169"/>
                <a:gd name="connsiteX2" fmla="*/ 4635423 w 4635423"/>
                <a:gd name="connsiteY2" fmla="*/ 927085 h 1854169"/>
                <a:gd name="connsiteX3" fmla="*/ 3708339 w 4635423"/>
                <a:gd name="connsiteY3" fmla="*/ 1854169 h 1854169"/>
                <a:gd name="connsiteX4" fmla="*/ 0 w 4635423"/>
                <a:gd name="connsiteY4" fmla="*/ 1854169 h 1854169"/>
                <a:gd name="connsiteX5" fmla="*/ 927085 w 4635423"/>
                <a:gd name="connsiteY5" fmla="*/ 927085 h 1854169"/>
                <a:gd name="connsiteX6" fmla="*/ 0 w 4635423"/>
                <a:gd name="connsiteY6" fmla="*/ 0 h 185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5423" h="1854169">
                  <a:moveTo>
                    <a:pt x="0" y="0"/>
                  </a:moveTo>
                  <a:lnTo>
                    <a:pt x="3708339" y="0"/>
                  </a:lnTo>
                  <a:lnTo>
                    <a:pt x="4635423" y="927085"/>
                  </a:lnTo>
                  <a:lnTo>
                    <a:pt x="3708339" y="1854169"/>
                  </a:lnTo>
                  <a:lnTo>
                    <a:pt x="0" y="1854169"/>
                  </a:lnTo>
                  <a:lnTo>
                    <a:pt x="927085" y="92708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5101" tIns="42672" rIns="969756" bIns="42672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u="sng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u="sng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vi-VN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61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81500"/>
            <a:ext cx="456721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 PHÁ VĂN BẢN: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7105" y="2000516"/>
            <a:ext cx="30796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31656"/>
              </p:ext>
            </p:extLst>
          </p:nvPr>
        </p:nvGraphicFramePr>
        <p:xfrm>
          <a:off x="660400" y="2627470"/>
          <a:ext cx="10833100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3773624">
                  <a:extLst>
                    <a:ext uri="{9D8B030D-6E8A-4147-A177-3AD203B41FA5}">
                      <a16:colId xmlns="" xmlns:a16="http://schemas.microsoft.com/office/drawing/2014/main" val="1780620597"/>
                    </a:ext>
                  </a:extLst>
                </a:gridCol>
                <a:gridCol w="3202955">
                  <a:extLst>
                    <a:ext uri="{9D8B030D-6E8A-4147-A177-3AD203B41FA5}">
                      <a16:colId xmlns="" xmlns:a16="http://schemas.microsoft.com/office/drawing/2014/main" val="3444170708"/>
                    </a:ext>
                  </a:extLst>
                </a:gridCol>
                <a:gridCol w="3856521">
                  <a:extLst>
                    <a:ext uri="{9D8B030D-6E8A-4147-A177-3AD203B41FA5}">
                      <a16:colId xmlns="" xmlns:a16="http://schemas.microsoft.com/office/drawing/2014/main" val="27995697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cách hành xử của con người đối với Trái Đất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 độ của tác giả đối với chúng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55760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xưng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………………………….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57765322"/>
                  </a:ext>
                </a:extLst>
              </a:tr>
              <a:tr h="38608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68054766"/>
                  </a:ext>
                </a:extLst>
              </a:tr>
            </a:tbl>
          </a:graphicData>
        </a:graphic>
      </p:graphicFrame>
      <p:sp>
        <p:nvSpPr>
          <p:cNvPr id="17" name="Flowchart: Display 16"/>
          <p:cNvSpPr/>
          <p:nvPr/>
        </p:nvSpPr>
        <p:spPr>
          <a:xfrm>
            <a:off x="494918" y="1817009"/>
            <a:ext cx="3206927" cy="650747"/>
          </a:xfrm>
          <a:prstGeom prst="flowChartDisplay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128" y="1199016"/>
            <a:ext cx="10454001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KHÁM PHÁ VĂN BẢN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3490" y="2571017"/>
            <a:ext cx="8676675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5128" y="3012191"/>
            <a:ext cx="11353049" cy="372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526" y="2500435"/>
            <a:ext cx="2400981" cy="232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1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4686</TotalTime>
  <Words>15119</Words>
  <Application>Microsoft Office PowerPoint</Application>
  <PresentationFormat>Custom</PresentationFormat>
  <Paragraphs>1521</Paragraphs>
  <Slides>176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176</vt:i4>
      </vt:variant>
    </vt:vector>
  </HeadingPairs>
  <TitlesOfParts>
    <vt:vector size="1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171</cp:revision>
  <dcterms:created xsi:type="dcterms:W3CDTF">2021-09-08T04:34:40Z</dcterms:created>
  <dcterms:modified xsi:type="dcterms:W3CDTF">2025-04-22T03:55:45Z</dcterms:modified>
</cp:coreProperties>
</file>