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6" r:id="rId2"/>
    <p:sldMasterId id="2147483708" r:id="rId3"/>
  </p:sldMasterIdLst>
  <p:notesMasterIdLst>
    <p:notesMasterId r:id="rId24"/>
  </p:notesMasterIdLst>
  <p:sldIdLst>
    <p:sldId id="352" r:id="rId4"/>
    <p:sldId id="261" r:id="rId5"/>
    <p:sldId id="305" r:id="rId6"/>
    <p:sldId id="307" r:id="rId7"/>
    <p:sldId id="306" r:id="rId8"/>
    <p:sldId id="308" r:id="rId9"/>
    <p:sldId id="310" r:id="rId10"/>
    <p:sldId id="311" r:id="rId11"/>
    <p:sldId id="312" r:id="rId12"/>
    <p:sldId id="313" r:id="rId13"/>
    <p:sldId id="317" r:id="rId14"/>
    <p:sldId id="314" r:id="rId15"/>
    <p:sldId id="315" r:id="rId16"/>
    <p:sldId id="316" r:id="rId17"/>
    <p:sldId id="328" r:id="rId18"/>
    <p:sldId id="323" r:id="rId19"/>
    <p:sldId id="324" r:id="rId20"/>
    <p:sldId id="325" r:id="rId21"/>
    <p:sldId id="326" r:id="rId22"/>
    <p:sldId id="32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 userDrawn="1">
          <p15:clr>
            <a:srgbClr val="A4A3A4"/>
          </p15:clr>
        </p15:guide>
        <p15:guide id="2" pos="7272" userDrawn="1">
          <p15:clr>
            <a:srgbClr val="A4A3A4"/>
          </p15:clr>
        </p15:guide>
        <p15:guide id="3" orient="horz" pos="672" userDrawn="1">
          <p15:clr>
            <a:srgbClr val="A4A3A4"/>
          </p15:clr>
        </p15:guide>
        <p15:guide id="4" orient="horz" pos="744" userDrawn="1">
          <p15:clr>
            <a:srgbClr val="A4A3A4"/>
          </p15:clr>
        </p15:guide>
        <p15:guide id="5" orient="horz" pos="3912" userDrawn="1">
          <p15:clr>
            <a:srgbClr val="A4A3A4"/>
          </p15:clr>
        </p15:guide>
        <p15:guide id="6" orient="horz"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65" autoAdjust="0"/>
    <p:restoredTop sz="94660"/>
  </p:normalViewPr>
  <p:slideViewPr>
    <p:cSldViewPr snapToGrid="0" showGuides="1">
      <p:cViewPr varScale="1">
        <p:scale>
          <a:sx n="72" d="100"/>
          <a:sy n="72" d="100"/>
        </p:scale>
        <p:origin x="690" y="78"/>
      </p:cViewPr>
      <p:guideLst>
        <p:guide pos="384"/>
        <p:guide pos="7272"/>
        <p:guide orient="horz" pos="672"/>
        <p:guide orient="horz" pos="744"/>
        <p:guide orient="horz" pos="3912"/>
        <p:guide orient="horz" pos="38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0C5E29-5885-4F20-8090-AEB3258B9914}" type="datetimeFigureOut">
              <a:rPr lang="en-US" smtClean="0"/>
              <a:t>2/23/2025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399063-7BF9-488E-88A2-182EA455C7F3}" type="slidenum">
              <a:rPr lang="en-US" smtClean="0"/>
              <a:t>‹#›</a:t>
            </a:fld>
            <a:endParaRPr lang="en-US"/>
          </a:p>
        </p:txBody>
      </p:sp>
    </p:spTree>
    <p:extLst>
      <p:ext uri="{BB962C8B-B14F-4D97-AF65-F5344CB8AC3E}">
        <p14:creationId xmlns:p14="http://schemas.microsoft.com/office/powerpoint/2010/main" val="2492557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p:spPr>
        <p:txBody>
          <a:bodyPr/>
          <a:lstStyle/>
          <a:p>
            <a:pPr>
              <a:spcBef>
                <a:spcPct val="0"/>
              </a:spcBef>
            </a:pPr>
            <a:endParaRPr lang="en-US" altLang="en-US">
              <a:latin typeface="Arial" panose="020B0604020202020204" pitchFamily="34" charset="0"/>
            </a:endParaRPr>
          </a:p>
        </p:txBody>
      </p:sp>
      <p:sp>
        <p:nvSpPr>
          <p:cNvPr id="7172"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5F6EF50-37F6-4FE0-8103-CC278E21EB3A}"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180584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04C177-20F8-4E63-9A9C-2DC2D153D9C9}" type="datetimeFigureOut">
              <a:rPr lang="en-US" smtClean="0"/>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FA08D-9AF5-431A-B32A-3293F7E2B7F2}" type="slidenum">
              <a:rPr lang="en-US" smtClean="0"/>
              <a:t>‹#›</a:t>
            </a:fld>
            <a:endParaRPr lang="en-US"/>
          </a:p>
        </p:txBody>
      </p:sp>
    </p:spTree>
    <p:extLst>
      <p:ext uri="{BB962C8B-B14F-4D97-AF65-F5344CB8AC3E}">
        <p14:creationId xmlns:p14="http://schemas.microsoft.com/office/powerpoint/2010/main" val="2980471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04C177-20F8-4E63-9A9C-2DC2D153D9C9}" type="datetimeFigureOut">
              <a:rPr lang="en-US" smtClean="0"/>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FA08D-9AF5-431A-B32A-3293F7E2B7F2}" type="slidenum">
              <a:rPr lang="en-US" smtClean="0"/>
              <a:t>‹#›</a:t>
            </a:fld>
            <a:endParaRPr lang="en-US"/>
          </a:p>
        </p:txBody>
      </p:sp>
    </p:spTree>
    <p:extLst>
      <p:ext uri="{BB962C8B-B14F-4D97-AF65-F5344CB8AC3E}">
        <p14:creationId xmlns:p14="http://schemas.microsoft.com/office/powerpoint/2010/main" val="376339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04C177-20F8-4E63-9A9C-2DC2D153D9C9}" type="datetimeFigureOut">
              <a:rPr lang="en-US" smtClean="0"/>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FA08D-9AF5-431A-B32A-3293F7E2B7F2}" type="slidenum">
              <a:rPr lang="en-US" smtClean="0"/>
              <a:t>‹#›</a:t>
            </a:fld>
            <a:endParaRPr lang="en-US"/>
          </a:p>
        </p:txBody>
      </p:sp>
    </p:spTree>
    <p:extLst>
      <p:ext uri="{BB962C8B-B14F-4D97-AF65-F5344CB8AC3E}">
        <p14:creationId xmlns:p14="http://schemas.microsoft.com/office/powerpoint/2010/main" val="28772536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23/02/2025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71228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23/02/2025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55339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23/02/2025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262370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23/02/2025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269293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23/02/2025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985522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23/02/2025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06863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23/02/2025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42807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23/02/2025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2437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04C177-20F8-4E63-9A9C-2DC2D153D9C9}" type="datetimeFigureOut">
              <a:rPr lang="en-US" smtClean="0"/>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FA08D-9AF5-431A-B32A-3293F7E2B7F2}" type="slidenum">
              <a:rPr lang="en-US" smtClean="0"/>
              <a:t>‹#›</a:t>
            </a:fld>
            <a:endParaRPr lang="en-US"/>
          </a:p>
        </p:txBody>
      </p:sp>
    </p:spTree>
    <p:extLst>
      <p:ext uri="{BB962C8B-B14F-4D97-AF65-F5344CB8AC3E}">
        <p14:creationId xmlns:p14="http://schemas.microsoft.com/office/powerpoint/2010/main" val="19576783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23/02/2025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072226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23/02/2025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213864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23/02/2025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503674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A0898BA-EBDE-4466-BAE0-ABB94D7EAB9F}" type="datetimeFigureOut">
              <a:rPr lang="en-US" smtClean="0"/>
              <a:pPr/>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031ECF-59CE-4F21-B939-47DE9F9DE2C4}" type="slidenum">
              <a:rPr lang="en-US" smtClean="0"/>
              <a:pPr/>
              <a:t>‹#›</a:t>
            </a:fld>
            <a:endParaRPr lang="en-US"/>
          </a:p>
        </p:txBody>
      </p:sp>
    </p:spTree>
    <p:extLst>
      <p:ext uri="{BB962C8B-B14F-4D97-AF65-F5344CB8AC3E}">
        <p14:creationId xmlns:p14="http://schemas.microsoft.com/office/powerpoint/2010/main" val="34135072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0898BA-EBDE-4466-BAE0-ABB94D7EAB9F}" type="datetimeFigureOut">
              <a:rPr lang="en-US" smtClean="0"/>
              <a:pPr/>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031ECF-59CE-4F21-B939-47DE9F9DE2C4}" type="slidenum">
              <a:rPr lang="en-US" smtClean="0"/>
              <a:pPr/>
              <a:t>‹#›</a:t>
            </a:fld>
            <a:endParaRPr lang="en-US"/>
          </a:p>
        </p:txBody>
      </p:sp>
    </p:spTree>
    <p:extLst>
      <p:ext uri="{BB962C8B-B14F-4D97-AF65-F5344CB8AC3E}">
        <p14:creationId xmlns:p14="http://schemas.microsoft.com/office/powerpoint/2010/main" val="8095360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0898BA-EBDE-4466-BAE0-ABB94D7EAB9F}" type="datetimeFigureOut">
              <a:rPr lang="en-US" smtClean="0"/>
              <a:pPr/>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031ECF-59CE-4F21-B939-47DE9F9DE2C4}" type="slidenum">
              <a:rPr lang="en-US" smtClean="0"/>
              <a:pPr/>
              <a:t>‹#›</a:t>
            </a:fld>
            <a:endParaRPr lang="en-US"/>
          </a:p>
        </p:txBody>
      </p:sp>
    </p:spTree>
    <p:extLst>
      <p:ext uri="{BB962C8B-B14F-4D97-AF65-F5344CB8AC3E}">
        <p14:creationId xmlns:p14="http://schemas.microsoft.com/office/powerpoint/2010/main" val="39218202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A0898BA-EBDE-4466-BAE0-ABB94D7EAB9F}" type="datetimeFigureOut">
              <a:rPr lang="en-US" smtClean="0"/>
              <a:pPr/>
              <a:t>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031ECF-59CE-4F21-B939-47DE9F9DE2C4}" type="slidenum">
              <a:rPr lang="en-US" smtClean="0"/>
              <a:pPr/>
              <a:t>‹#›</a:t>
            </a:fld>
            <a:endParaRPr lang="en-US"/>
          </a:p>
        </p:txBody>
      </p:sp>
    </p:spTree>
    <p:extLst>
      <p:ext uri="{BB962C8B-B14F-4D97-AF65-F5344CB8AC3E}">
        <p14:creationId xmlns:p14="http://schemas.microsoft.com/office/powerpoint/2010/main" val="764196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A0898BA-EBDE-4466-BAE0-ABB94D7EAB9F}" type="datetimeFigureOut">
              <a:rPr lang="en-US" smtClean="0"/>
              <a:pPr/>
              <a:t>2/23/2025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031ECF-59CE-4F21-B939-47DE9F9DE2C4}" type="slidenum">
              <a:rPr lang="en-US" smtClean="0"/>
              <a:pPr/>
              <a:t>‹#›</a:t>
            </a:fld>
            <a:endParaRPr lang="en-US"/>
          </a:p>
        </p:txBody>
      </p:sp>
    </p:spTree>
    <p:extLst>
      <p:ext uri="{BB962C8B-B14F-4D97-AF65-F5344CB8AC3E}">
        <p14:creationId xmlns:p14="http://schemas.microsoft.com/office/powerpoint/2010/main" val="28138386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0898BA-EBDE-4466-BAE0-ABB94D7EAB9F}" type="datetimeFigureOut">
              <a:rPr lang="en-US" smtClean="0"/>
              <a:pPr/>
              <a:t>2/23/2025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031ECF-59CE-4F21-B939-47DE9F9DE2C4}" type="slidenum">
              <a:rPr lang="en-US" smtClean="0"/>
              <a:pPr/>
              <a:t>‹#›</a:t>
            </a:fld>
            <a:endParaRPr lang="en-US"/>
          </a:p>
        </p:txBody>
      </p:sp>
    </p:spTree>
    <p:extLst>
      <p:ext uri="{BB962C8B-B14F-4D97-AF65-F5344CB8AC3E}">
        <p14:creationId xmlns:p14="http://schemas.microsoft.com/office/powerpoint/2010/main" val="2328953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0898BA-EBDE-4466-BAE0-ABB94D7EAB9F}" type="datetimeFigureOut">
              <a:rPr lang="en-US" smtClean="0"/>
              <a:pPr/>
              <a:t>2/23/2025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031ECF-59CE-4F21-B939-47DE9F9DE2C4}" type="slidenum">
              <a:rPr lang="en-US" smtClean="0"/>
              <a:pPr/>
              <a:t>‹#›</a:t>
            </a:fld>
            <a:endParaRPr lang="en-US"/>
          </a:p>
        </p:txBody>
      </p:sp>
    </p:spTree>
    <p:extLst>
      <p:ext uri="{BB962C8B-B14F-4D97-AF65-F5344CB8AC3E}">
        <p14:creationId xmlns:p14="http://schemas.microsoft.com/office/powerpoint/2010/main" val="1751398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304C177-20F8-4E63-9A9C-2DC2D153D9C9}" type="datetimeFigureOut">
              <a:rPr lang="en-US" smtClean="0"/>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AFA08D-9AF5-431A-B32A-3293F7E2B7F2}" type="slidenum">
              <a:rPr lang="en-US" smtClean="0"/>
              <a:t>‹#›</a:t>
            </a:fld>
            <a:endParaRPr lang="en-US"/>
          </a:p>
        </p:txBody>
      </p:sp>
    </p:spTree>
    <p:extLst>
      <p:ext uri="{BB962C8B-B14F-4D97-AF65-F5344CB8AC3E}">
        <p14:creationId xmlns:p14="http://schemas.microsoft.com/office/powerpoint/2010/main" val="17014059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0898BA-EBDE-4466-BAE0-ABB94D7EAB9F}" type="datetimeFigureOut">
              <a:rPr lang="en-US" smtClean="0"/>
              <a:pPr/>
              <a:t>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031ECF-59CE-4F21-B939-47DE9F9DE2C4}" type="slidenum">
              <a:rPr lang="en-US" smtClean="0"/>
              <a:pPr/>
              <a:t>‹#›</a:t>
            </a:fld>
            <a:endParaRPr lang="en-US"/>
          </a:p>
        </p:txBody>
      </p:sp>
    </p:spTree>
    <p:extLst>
      <p:ext uri="{BB962C8B-B14F-4D97-AF65-F5344CB8AC3E}">
        <p14:creationId xmlns:p14="http://schemas.microsoft.com/office/powerpoint/2010/main" val="32216313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A0898BA-EBDE-4466-BAE0-ABB94D7EAB9F}" type="datetimeFigureOut">
              <a:rPr lang="en-US" smtClean="0"/>
              <a:pPr/>
              <a:t>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031ECF-59CE-4F21-B939-47DE9F9DE2C4}" type="slidenum">
              <a:rPr lang="en-US" smtClean="0"/>
              <a:pPr/>
              <a:t>‹#›</a:t>
            </a:fld>
            <a:endParaRPr lang="en-US"/>
          </a:p>
        </p:txBody>
      </p:sp>
    </p:spTree>
    <p:extLst>
      <p:ext uri="{BB962C8B-B14F-4D97-AF65-F5344CB8AC3E}">
        <p14:creationId xmlns:p14="http://schemas.microsoft.com/office/powerpoint/2010/main" val="3757498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0898BA-EBDE-4466-BAE0-ABB94D7EAB9F}" type="datetimeFigureOut">
              <a:rPr lang="en-US" smtClean="0"/>
              <a:pPr/>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031ECF-59CE-4F21-B939-47DE9F9DE2C4}" type="slidenum">
              <a:rPr lang="en-US" smtClean="0"/>
              <a:pPr/>
              <a:t>‹#›</a:t>
            </a:fld>
            <a:endParaRPr lang="en-US"/>
          </a:p>
        </p:txBody>
      </p:sp>
    </p:spTree>
    <p:extLst>
      <p:ext uri="{BB962C8B-B14F-4D97-AF65-F5344CB8AC3E}">
        <p14:creationId xmlns:p14="http://schemas.microsoft.com/office/powerpoint/2010/main" val="22181129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0898BA-EBDE-4466-BAE0-ABB94D7EAB9F}" type="datetimeFigureOut">
              <a:rPr lang="en-US" smtClean="0"/>
              <a:pPr/>
              <a:t>2/23/2025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031ECF-59CE-4F21-B939-47DE9F9DE2C4}" type="slidenum">
              <a:rPr lang="en-US" smtClean="0"/>
              <a:pPr/>
              <a:t>‹#›</a:t>
            </a:fld>
            <a:endParaRPr lang="en-US"/>
          </a:p>
        </p:txBody>
      </p:sp>
    </p:spTree>
    <p:extLst>
      <p:ext uri="{BB962C8B-B14F-4D97-AF65-F5344CB8AC3E}">
        <p14:creationId xmlns:p14="http://schemas.microsoft.com/office/powerpoint/2010/main" val="2550565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04C177-20F8-4E63-9A9C-2DC2D153D9C9}" type="datetimeFigureOut">
              <a:rPr lang="en-US" smtClean="0"/>
              <a:t>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FA08D-9AF5-431A-B32A-3293F7E2B7F2}" type="slidenum">
              <a:rPr lang="en-US" smtClean="0"/>
              <a:t>‹#›</a:t>
            </a:fld>
            <a:endParaRPr lang="en-US"/>
          </a:p>
        </p:txBody>
      </p:sp>
    </p:spTree>
    <p:extLst>
      <p:ext uri="{BB962C8B-B14F-4D97-AF65-F5344CB8AC3E}">
        <p14:creationId xmlns:p14="http://schemas.microsoft.com/office/powerpoint/2010/main" val="3022140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04C177-20F8-4E63-9A9C-2DC2D153D9C9}" type="datetimeFigureOut">
              <a:rPr lang="en-US" smtClean="0"/>
              <a:t>2/23/2025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AFA08D-9AF5-431A-B32A-3293F7E2B7F2}" type="slidenum">
              <a:rPr lang="en-US" smtClean="0"/>
              <a:t>‹#›</a:t>
            </a:fld>
            <a:endParaRPr lang="en-US"/>
          </a:p>
        </p:txBody>
      </p:sp>
    </p:spTree>
    <p:extLst>
      <p:ext uri="{BB962C8B-B14F-4D97-AF65-F5344CB8AC3E}">
        <p14:creationId xmlns:p14="http://schemas.microsoft.com/office/powerpoint/2010/main" val="2728120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04C177-20F8-4E63-9A9C-2DC2D153D9C9}" type="datetimeFigureOut">
              <a:rPr lang="en-US" smtClean="0"/>
              <a:t>2/23/2025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AFA08D-9AF5-431A-B32A-3293F7E2B7F2}" type="slidenum">
              <a:rPr lang="en-US" smtClean="0"/>
              <a:t>‹#›</a:t>
            </a:fld>
            <a:endParaRPr lang="en-US"/>
          </a:p>
        </p:txBody>
      </p:sp>
    </p:spTree>
    <p:extLst>
      <p:ext uri="{BB962C8B-B14F-4D97-AF65-F5344CB8AC3E}">
        <p14:creationId xmlns:p14="http://schemas.microsoft.com/office/powerpoint/2010/main" val="3078603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04C177-20F8-4E63-9A9C-2DC2D153D9C9}" type="datetimeFigureOut">
              <a:rPr lang="en-US" smtClean="0"/>
              <a:t>2/23/2025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AFA08D-9AF5-431A-B32A-3293F7E2B7F2}" type="slidenum">
              <a:rPr lang="en-US" smtClean="0"/>
              <a:t>‹#›</a:t>
            </a:fld>
            <a:endParaRPr lang="en-US"/>
          </a:p>
        </p:txBody>
      </p:sp>
    </p:spTree>
    <p:extLst>
      <p:ext uri="{BB962C8B-B14F-4D97-AF65-F5344CB8AC3E}">
        <p14:creationId xmlns:p14="http://schemas.microsoft.com/office/powerpoint/2010/main" val="1928733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304C177-20F8-4E63-9A9C-2DC2D153D9C9}" type="datetimeFigureOut">
              <a:rPr lang="en-US" smtClean="0"/>
              <a:t>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FA08D-9AF5-431A-B32A-3293F7E2B7F2}" type="slidenum">
              <a:rPr lang="en-US" smtClean="0"/>
              <a:t>‹#›</a:t>
            </a:fld>
            <a:endParaRPr lang="en-US"/>
          </a:p>
        </p:txBody>
      </p:sp>
    </p:spTree>
    <p:extLst>
      <p:ext uri="{BB962C8B-B14F-4D97-AF65-F5344CB8AC3E}">
        <p14:creationId xmlns:p14="http://schemas.microsoft.com/office/powerpoint/2010/main" val="4255681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304C177-20F8-4E63-9A9C-2DC2D153D9C9}" type="datetimeFigureOut">
              <a:rPr lang="en-US" smtClean="0"/>
              <a:t>2/23/2025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AFA08D-9AF5-431A-B32A-3293F7E2B7F2}" type="slidenum">
              <a:rPr lang="en-US" smtClean="0"/>
              <a:t>‹#›</a:t>
            </a:fld>
            <a:endParaRPr lang="en-US"/>
          </a:p>
        </p:txBody>
      </p:sp>
    </p:spTree>
    <p:extLst>
      <p:ext uri="{BB962C8B-B14F-4D97-AF65-F5344CB8AC3E}">
        <p14:creationId xmlns:p14="http://schemas.microsoft.com/office/powerpoint/2010/main" val="1592279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04C177-20F8-4E63-9A9C-2DC2D153D9C9}" type="datetimeFigureOut">
              <a:rPr lang="en-US" smtClean="0"/>
              <a:t>2/23/2025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FA08D-9AF5-431A-B32A-3293F7E2B7F2}" type="slidenum">
              <a:rPr lang="en-US" smtClean="0"/>
              <a:t>‹#›</a:t>
            </a:fld>
            <a:endParaRPr lang="en-US"/>
          </a:p>
        </p:txBody>
      </p:sp>
    </p:spTree>
    <p:extLst>
      <p:ext uri="{BB962C8B-B14F-4D97-AF65-F5344CB8AC3E}">
        <p14:creationId xmlns:p14="http://schemas.microsoft.com/office/powerpoint/2010/main" val="26078479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8ED132D-452A-49E5-B8CD-EA0C46A12A5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23/02/2025</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CB03046-9975-4CD1-8163-35C299AA0868}"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6713521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0898BA-EBDE-4466-BAE0-ABB94D7EAB9F}" type="datetimeFigureOut">
              <a:rPr lang="en-US" smtClean="0"/>
              <a:pPr/>
              <a:t>2/23/2025</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031ECF-59CE-4F21-B939-47DE9F9DE2C4}" type="slidenum">
              <a:rPr lang="en-US" smtClean="0"/>
              <a:pPr/>
              <a:t>‹#›</a:t>
            </a:fld>
            <a:endParaRPr lang="en-US"/>
          </a:p>
        </p:txBody>
      </p:sp>
    </p:spTree>
    <p:extLst>
      <p:ext uri="{BB962C8B-B14F-4D97-AF65-F5344CB8AC3E}">
        <p14:creationId xmlns:p14="http://schemas.microsoft.com/office/powerpoint/2010/main" val="216407646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0.jpeg"/><Relationship Id="rId4" Type="http://schemas.openxmlformats.org/officeDocument/2006/relationships/image" Target="../media/image12.jpeg"/><Relationship Id="rId9" Type="http://schemas.microsoft.com/office/2007/relationships/hdphoto" Target="../media/hdphoto3.wdp"/></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0.jpeg"/><Relationship Id="rId4" Type="http://schemas.openxmlformats.org/officeDocument/2006/relationships/image" Target="../media/image12.jpeg"/><Relationship Id="rId9" Type="http://schemas.microsoft.com/office/2007/relationships/hdphoto" Target="../media/hdphoto3.wdp"/></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7.xml"/><Relationship Id="rId1" Type="http://schemas.openxmlformats.org/officeDocument/2006/relationships/video" Target="https://www.youtube.com/embed/A1OzVM9-N0s?feature=oembed" TargetMode="External"/></Relationships>
</file>

<file path=ppt/slides/_rels/slide16.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29.png"/><Relationship Id="rId3" Type="http://schemas.openxmlformats.org/officeDocument/2006/relationships/audio" Target="../media/audio2.wav"/><Relationship Id="rId7" Type="http://schemas.openxmlformats.org/officeDocument/2006/relationships/image" Target="../media/image25.png"/><Relationship Id="rId12" Type="http://schemas.openxmlformats.org/officeDocument/2006/relationships/image" Target="../media/image28.png"/><Relationship Id="rId2" Type="http://schemas.openxmlformats.org/officeDocument/2006/relationships/audio" Target="../media/audio1.wav"/><Relationship Id="rId1" Type="http://schemas.openxmlformats.org/officeDocument/2006/relationships/slideLayout" Target="../slideLayouts/slideLayout12.xml"/><Relationship Id="rId6" Type="http://schemas.microsoft.com/office/2007/relationships/hdphoto" Target="../media/hdphoto4.wdp"/><Relationship Id="rId11" Type="http://schemas.openxmlformats.org/officeDocument/2006/relationships/image" Target="../media/image27.png"/><Relationship Id="rId5" Type="http://schemas.openxmlformats.org/officeDocument/2006/relationships/image" Target="../media/image24.png"/><Relationship Id="rId10" Type="http://schemas.microsoft.com/office/2007/relationships/hdphoto" Target="../media/hdphoto6.wdp"/><Relationship Id="rId4" Type="http://schemas.openxmlformats.org/officeDocument/2006/relationships/audio" Target="../media/audio3.wav"/><Relationship Id="rId9" Type="http://schemas.openxmlformats.org/officeDocument/2006/relationships/image" Target="../media/image26.png"/></Relationships>
</file>

<file path=ppt/slides/_rels/slide17.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27.png"/><Relationship Id="rId3" Type="http://schemas.openxmlformats.org/officeDocument/2006/relationships/audio" Target="../media/audio3.wav"/><Relationship Id="rId7" Type="http://schemas.openxmlformats.org/officeDocument/2006/relationships/image" Target="../media/image25.png"/><Relationship Id="rId12" Type="http://schemas.openxmlformats.org/officeDocument/2006/relationships/image" Target="../media/image28.png"/><Relationship Id="rId2" Type="http://schemas.openxmlformats.org/officeDocument/2006/relationships/audio" Target="../media/audio1.wav"/><Relationship Id="rId1" Type="http://schemas.openxmlformats.org/officeDocument/2006/relationships/slideLayout" Target="../slideLayouts/slideLayout12.xml"/><Relationship Id="rId6" Type="http://schemas.microsoft.com/office/2007/relationships/hdphoto" Target="../media/hdphoto4.wdp"/><Relationship Id="rId11" Type="http://schemas.openxmlformats.org/officeDocument/2006/relationships/image" Target="../media/image30.png"/><Relationship Id="rId5" Type="http://schemas.openxmlformats.org/officeDocument/2006/relationships/image" Target="../media/image24.png"/><Relationship Id="rId10" Type="http://schemas.microsoft.com/office/2007/relationships/hdphoto" Target="../media/hdphoto6.wdp"/><Relationship Id="rId4" Type="http://schemas.openxmlformats.org/officeDocument/2006/relationships/audio" Target="../media/audio2.wav"/><Relationship Id="rId9" Type="http://schemas.openxmlformats.org/officeDocument/2006/relationships/image" Target="../media/image26.png"/></Relationships>
</file>

<file path=ppt/slides/_rels/slide18.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audio" Target="../media/audio2.wav"/><Relationship Id="rId7" Type="http://schemas.openxmlformats.org/officeDocument/2006/relationships/image" Target="../media/image25.png"/><Relationship Id="rId12" Type="http://schemas.openxmlformats.org/officeDocument/2006/relationships/image" Target="../media/image29.png"/><Relationship Id="rId2" Type="http://schemas.openxmlformats.org/officeDocument/2006/relationships/audio" Target="../media/audio1.wav"/><Relationship Id="rId1" Type="http://schemas.openxmlformats.org/officeDocument/2006/relationships/slideLayout" Target="../slideLayouts/slideLayout12.xml"/><Relationship Id="rId6" Type="http://schemas.microsoft.com/office/2007/relationships/hdphoto" Target="../media/hdphoto4.wdp"/><Relationship Id="rId11" Type="http://schemas.openxmlformats.org/officeDocument/2006/relationships/image" Target="../media/image27.png"/><Relationship Id="rId5" Type="http://schemas.openxmlformats.org/officeDocument/2006/relationships/image" Target="../media/image24.png"/><Relationship Id="rId10" Type="http://schemas.microsoft.com/office/2007/relationships/hdphoto" Target="../media/hdphoto6.wdp"/><Relationship Id="rId4" Type="http://schemas.openxmlformats.org/officeDocument/2006/relationships/audio" Target="../media/audio3.wav"/><Relationship Id="rId9" Type="http://schemas.openxmlformats.org/officeDocument/2006/relationships/image" Target="../media/image26.png"/></Relationships>
</file>

<file path=ppt/slides/_rels/slide19.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29.png"/><Relationship Id="rId3" Type="http://schemas.openxmlformats.org/officeDocument/2006/relationships/audio" Target="../media/audio2.wav"/><Relationship Id="rId7" Type="http://schemas.openxmlformats.org/officeDocument/2006/relationships/image" Target="../media/image25.png"/><Relationship Id="rId12" Type="http://schemas.openxmlformats.org/officeDocument/2006/relationships/image" Target="../media/image28.png"/><Relationship Id="rId2" Type="http://schemas.openxmlformats.org/officeDocument/2006/relationships/audio" Target="../media/audio1.wav"/><Relationship Id="rId1" Type="http://schemas.openxmlformats.org/officeDocument/2006/relationships/slideLayout" Target="../slideLayouts/slideLayout12.xml"/><Relationship Id="rId6" Type="http://schemas.microsoft.com/office/2007/relationships/hdphoto" Target="../media/hdphoto4.wdp"/><Relationship Id="rId11" Type="http://schemas.openxmlformats.org/officeDocument/2006/relationships/image" Target="../media/image27.png"/><Relationship Id="rId5" Type="http://schemas.openxmlformats.org/officeDocument/2006/relationships/image" Target="../media/image24.png"/><Relationship Id="rId10" Type="http://schemas.microsoft.com/office/2007/relationships/hdphoto" Target="../media/hdphoto6.wdp"/><Relationship Id="rId4" Type="http://schemas.openxmlformats.org/officeDocument/2006/relationships/audio" Target="../media/audio3.wav"/><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10.jpe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audio" Target="../media/audio2.wav"/><Relationship Id="rId7" Type="http://schemas.openxmlformats.org/officeDocument/2006/relationships/image" Target="../media/image25.png"/><Relationship Id="rId12" Type="http://schemas.openxmlformats.org/officeDocument/2006/relationships/image" Target="../media/image29.png"/><Relationship Id="rId2" Type="http://schemas.openxmlformats.org/officeDocument/2006/relationships/audio" Target="../media/audio1.wav"/><Relationship Id="rId1" Type="http://schemas.openxmlformats.org/officeDocument/2006/relationships/slideLayout" Target="../slideLayouts/slideLayout12.xml"/><Relationship Id="rId6" Type="http://schemas.microsoft.com/office/2007/relationships/hdphoto" Target="../media/hdphoto4.wdp"/><Relationship Id="rId11" Type="http://schemas.openxmlformats.org/officeDocument/2006/relationships/image" Target="../media/image27.png"/><Relationship Id="rId5" Type="http://schemas.openxmlformats.org/officeDocument/2006/relationships/image" Target="../media/image24.png"/><Relationship Id="rId10" Type="http://schemas.microsoft.com/office/2007/relationships/hdphoto" Target="../media/hdphoto6.wdp"/><Relationship Id="rId4" Type="http://schemas.openxmlformats.org/officeDocument/2006/relationships/audio" Target="../media/audio3.wav"/><Relationship Id="rId9" Type="http://schemas.openxmlformats.org/officeDocument/2006/relationships/image" Target="../media/image26.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2.jpeg"/><Relationship Id="rId9" Type="http://schemas.microsoft.com/office/2007/relationships/hdphoto" Target="../media/hdphoto2.wdp"/></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microsoft.com/office/2007/relationships/hdphoto" Target="../media/hdphoto1.wdp"/><Relationship Id="rId12"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7.png"/><Relationship Id="rId5" Type="http://schemas.openxmlformats.org/officeDocument/2006/relationships/image" Target="../media/image4.png"/><Relationship Id="rId10" Type="http://schemas.openxmlformats.org/officeDocument/2006/relationships/image" Target="../media/image16.png"/><Relationship Id="rId4" Type="http://schemas.openxmlformats.org/officeDocument/2006/relationships/image" Target="../media/image12.jpe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2042492" y="401637"/>
            <a:ext cx="784860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r>
              <a:rPr lang="en-US" altLang="en-US" sz="2300" b="1" dirty="0">
                <a:solidFill>
                  <a:srgbClr val="0000FF"/>
                </a:solidFill>
                <a:latin typeface="Tahoma" panose="020B0604030504040204" pitchFamily="34" charset="0"/>
                <a:cs typeface="Tahoma" panose="020B0604030504040204" pitchFamily="34" charset="0"/>
              </a:rPr>
              <a:t>TRƯỜNG THCS BÁ XUYÊN</a:t>
            </a:r>
          </a:p>
        </p:txBody>
      </p:sp>
      <p:sp>
        <p:nvSpPr>
          <p:cNvPr id="14" name="TextBox 13"/>
          <p:cNvSpPr txBox="1">
            <a:spLocks noChangeArrowheads="1"/>
          </p:cNvSpPr>
          <p:nvPr/>
        </p:nvSpPr>
        <p:spPr bwMode="auto">
          <a:xfrm>
            <a:off x="3982277" y="3727588"/>
            <a:ext cx="481716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None/>
            </a:pPr>
            <a:r>
              <a:rPr lang="en-US" altLang="en-US" b="1" dirty="0" err="1">
                <a:solidFill>
                  <a:srgbClr val="0000FF"/>
                </a:solidFill>
                <a:latin typeface="Times New Roman" panose="02020603050405020304" pitchFamily="18" charset="0"/>
                <a:cs typeface="Times New Roman" panose="02020603050405020304" pitchFamily="18" charset="0"/>
              </a:rPr>
              <a:t>Giáo</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viên</a:t>
            </a:r>
            <a:r>
              <a:rPr lang="en-US" altLang="en-US" b="1" dirty="0">
                <a:solidFill>
                  <a:srgbClr val="0000FF"/>
                </a:solidFill>
                <a:latin typeface="Times New Roman" panose="02020603050405020304" pitchFamily="18" charset="0"/>
                <a:cs typeface="Times New Roman" panose="02020603050405020304" pitchFamily="18" charset="0"/>
              </a:rPr>
              <a:t>: Chu </a:t>
            </a:r>
            <a:r>
              <a:rPr lang="en-US" altLang="en-US" b="1" dirty="0" err="1">
                <a:solidFill>
                  <a:srgbClr val="0000FF"/>
                </a:solidFill>
                <a:latin typeface="Times New Roman" panose="02020603050405020304" pitchFamily="18" charset="0"/>
                <a:cs typeface="Times New Roman" panose="02020603050405020304" pitchFamily="18" charset="0"/>
              </a:rPr>
              <a:t>Thị</a:t>
            </a:r>
            <a:r>
              <a:rPr lang="en-US" altLang="en-US" b="1" dirty="0">
                <a:solidFill>
                  <a:srgbClr val="0000FF"/>
                </a:solidFill>
                <a:latin typeface="Times New Roman" panose="02020603050405020304" pitchFamily="18" charset="0"/>
                <a:cs typeface="Times New Roman" panose="02020603050405020304" pitchFamily="18" charset="0"/>
              </a:rPr>
              <a:t> Vân</a:t>
            </a:r>
          </a:p>
          <a:p>
            <a:pPr algn="ctr">
              <a:spcBef>
                <a:spcPct val="0"/>
              </a:spcBef>
              <a:buNone/>
            </a:pPr>
            <a:r>
              <a:rPr lang="en-US" altLang="en-US" b="1" dirty="0" err="1">
                <a:solidFill>
                  <a:srgbClr val="0000FF"/>
                </a:solidFill>
                <a:latin typeface="Times New Roman" panose="02020603050405020304" pitchFamily="18" charset="0"/>
                <a:cs typeface="Times New Roman" panose="02020603050405020304" pitchFamily="18" charset="0"/>
              </a:rPr>
              <a:t>Lớp</a:t>
            </a:r>
            <a:r>
              <a:rPr lang="en-US" altLang="en-US" b="1" dirty="0">
                <a:solidFill>
                  <a:srgbClr val="0000FF"/>
                </a:solidFill>
                <a:latin typeface="Times New Roman" panose="02020603050405020304" pitchFamily="18" charset="0"/>
                <a:cs typeface="Times New Roman" panose="02020603050405020304" pitchFamily="18" charset="0"/>
              </a:rPr>
              <a:t>: 6A</a:t>
            </a:r>
          </a:p>
        </p:txBody>
      </p:sp>
      <p:sp>
        <p:nvSpPr>
          <p:cNvPr id="9" name="Rectangle 8"/>
          <p:cNvSpPr/>
          <p:nvPr>
            <p:custDataLst>
              <p:tags r:id="rId2"/>
            </p:custDataLst>
          </p:nvPr>
        </p:nvSpPr>
        <p:spPr>
          <a:xfrm>
            <a:off x="1676400" y="1981200"/>
            <a:ext cx="9067800" cy="1446550"/>
          </a:xfrm>
          <a:prstGeom prst="rect">
            <a:avLst/>
          </a:prstGeom>
          <a:noFill/>
        </p:spPr>
        <p:txBody>
          <a:bodyPr wrap="square">
            <a:spAutoFit/>
          </a:bodyPr>
          <a:lstStyle/>
          <a:p>
            <a:pPr algn="ctr">
              <a:defRPr/>
            </a:pPr>
            <a:r>
              <a:rPr lang="en-US" sz="5400" b="1" cap="all" dirty="0">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latin typeface="Tahoma" pitchFamily="34" charset="0"/>
                <a:ea typeface="Tahoma" pitchFamily="34" charset="0"/>
                <a:cs typeface="Tahoma" pitchFamily="34" charset="0"/>
              </a:rPr>
              <a:t>CHÀO MỪNG </a:t>
            </a:r>
          </a:p>
          <a:p>
            <a:pPr algn="ctr">
              <a:defRPr/>
            </a:pPr>
            <a:r>
              <a:rPr lang="en-US" sz="3400" b="1" cap="all" dirty="0">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latin typeface="Tahoma" pitchFamily="34" charset="0"/>
                <a:ea typeface="Tahoma" pitchFamily="34" charset="0"/>
                <a:cs typeface="Tahoma" pitchFamily="34" charset="0"/>
              </a:rPr>
              <a:t>THẦY CÔ VỀ DỰ TIẾT HỌC NÀY HÔM NAY</a:t>
            </a:r>
            <a:endParaRPr lang="en-US" sz="3200" b="1" cap="all" dirty="0">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latin typeface="Tahoma" pitchFamily="34" charset="0"/>
              <a:ea typeface="Tahoma" pitchFamily="34" charset="0"/>
              <a:cs typeface="Tahoma" pitchFamily="34" charset="0"/>
            </a:endParaRPr>
          </a:p>
        </p:txBody>
      </p:sp>
    </p:spTree>
    <p:custDataLst>
      <p:tags r:id="rId1"/>
    </p:custDataLst>
    <p:extLst>
      <p:ext uri="{BB962C8B-B14F-4D97-AF65-F5344CB8AC3E}">
        <p14:creationId xmlns:p14="http://schemas.microsoft.com/office/powerpoint/2010/main" val="1970027254"/>
      </p:ext>
    </p:extLst>
  </p:cSld>
  <p:clrMapOvr>
    <a:masterClrMapping/>
  </p:clrMapOvr>
  <mc:AlternateContent xmlns:mc="http://schemas.openxmlformats.org/markup-compatibility/2006" xmlns:p14="http://schemas.microsoft.com/office/powerpoint/2010/main">
    <mc:Choice Requires="p14">
      <p:transition spd="slow" p14:dur="1500" advTm="85314">
        <p:split orient="vert"/>
      </p:transition>
    </mc:Choice>
    <mc:Fallback xmlns="">
      <p:transition spd="slow" advTm="85314">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628776" cy="600074"/>
          </a:xfrm>
          <a:prstGeom prst="flowChartInputOutpu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6</a:t>
            </a:r>
          </a:p>
        </p:txBody>
      </p:sp>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3"/>
          <a:stretch>
            <a:fillRect/>
          </a:stretch>
        </p:blipFill>
        <p:spPr>
          <a:xfrm>
            <a:off x="10787064" y="42861"/>
            <a:ext cx="1295403" cy="600074"/>
          </a:xfrm>
          <a:prstGeom prst="rect">
            <a:avLst/>
          </a:prstGeom>
        </p:spPr>
      </p:pic>
      <p:sp>
        <p:nvSpPr>
          <p:cNvPr id="26" name="Rounded Rectangle 25"/>
          <p:cNvSpPr/>
          <p:nvPr/>
        </p:nvSpPr>
        <p:spPr>
          <a:xfrm>
            <a:off x="1628776" y="28573"/>
            <a:ext cx="9158288" cy="728663"/>
          </a:xfrm>
          <a:prstGeom prst="roundRect">
            <a:avLst>
              <a:gd name="adj" fmla="val 50000"/>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VĂN BẢN 2. </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CÂY KHẾ</a:t>
            </a:r>
          </a:p>
        </p:txBody>
      </p:sp>
      <p:pic>
        <p:nvPicPr>
          <p:cNvPr id="31" name="Picture 30"/>
          <p:cNvPicPr>
            <a:picLocks noChangeAspect="1"/>
          </p:cNvPicPr>
          <p:nvPr/>
        </p:nvPicPr>
        <p:blipFill>
          <a:blip r:embed="rId5"/>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5"/>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16" name="Rectangle 15"/>
          <p:cNvSpPr/>
          <p:nvPr/>
        </p:nvSpPr>
        <p:spPr>
          <a:xfrm>
            <a:off x="3746499" y="6276640"/>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6">
            <a:extLst>
              <a:ext uri="{BEBA8EAE-BF5A-486C-A8C5-ECC9F3942E4B}">
                <a14:imgProps xmlns:a14="http://schemas.microsoft.com/office/drawing/2010/main">
                  <a14:imgLayer r:embed="rId7">
                    <a14:imgEffect>
                      <a14:backgroundRemoval t="0" b="100000" l="0" r="95200"/>
                    </a14:imgEffect>
                  </a14:imgLayer>
                </a14:imgProps>
              </a:ext>
            </a:extLst>
          </a:blip>
          <a:srcRect t="62791"/>
          <a:stretch>
            <a:fillRect/>
          </a:stretch>
        </p:blipFill>
        <p:spPr>
          <a:xfrm>
            <a:off x="2739232" y="6360336"/>
            <a:ext cx="6700836"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sp>
        <p:nvSpPr>
          <p:cNvPr id="3" name="Rectangle 2"/>
          <p:cNvSpPr/>
          <p:nvPr/>
        </p:nvSpPr>
        <p:spPr>
          <a:xfrm>
            <a:off x="359954" y="1028700"/>
            <a:ext cx="6096000" cy="1048877"/>
          </a:xfrm>
          <a:prstGeom prst="rect">
            <a:avLst/>
          </a:prstGeom>
        </p:spPr>
        <p:txBody>
          <a:bodyPr>
            <a:spAutoFit/>
          </a:bodyPr>
          <a:lstStyle/>
          <a:p>
            <a:pPr>
              <a:lnSpc>
                <a:spcPct val="107000"/>
              </a:lnSpc>
              <a:spcAft>
                <a:spcPts val="0"/>
              </a:spcAft>
              <a:tabLst>
                <a:tab pos="1386840" algn="l"/>
              </a:tabLst>
            </a:pPr>
            <a:r>
              <a:rPr lang="en-US" sz="2800" b="1" dirty="0">
                <a:latin typeface="Times New Roman" panose="02020603050405020304" pitchFamily="18" charset="0"/>
                <a:ea typeface="MS Mincho"/>
              </a:rPr>
              <a:t>III. </a:t>
            </a:r>
            <a:r>
              <a:rPr lang="en-US" sz="2800" b="1" dirty="0" err="1">
                <a:latin typeface="Times New Roman" panose="02020603050405020304" pitchFamily="18" charset="0"/>
                <a:ea typeface="MS Mincho"/>
              </a:rPr>
              <a:t>Đọc</a:t>
            </a:r>
            <a:r>
              <a:rPr lang="en-US" sz="2800" b="1" dirty="0">
                <a:latin typeface="Times New Roman" panose="02020603050405020304" pitchFamily="18" charset="0"/>
                <a:ea typeface="MS Mincho"/>
              </a:rPr>
              <a:t>- </a:t>
            </a:r>
            <a:r>
              <a:rPr lang="en-US" sz="2800" b="1" dirty="0" err="1">
                <a:latin typeface="Times New Roman" panose="02020603050405020304" pitchFamily="18" charset="0"/>
                <a:ea typeface="MS Mincho"/>
              </a:rPr>
              <a:t>hiểu</a:t>
            </a:r>
            <a:r>
              <a:rPr lang="en-US" sz="2800" b="1" dirty="0">
                <a:latin typeface="Times New Roman" panose="02020603050405020304" pitchFamily="18" charset="0"/>
                <a:ea typeface="MS Mincho"/>
              </a:rPr>
              <a:t> </a:t>
            </a:r>
            <a:r>
              <a:rPr lang="en-US" sz="2800" b="1" dirty="0" err="1">
                <a:latin typeface="Times New Roman" panose="02020603050405020304" pitchFamily="18" charset="0"/>
                <a:ea typeface="MS Mincho"/>
              </a:rPr>
              <a:t>văn</a:t>
            </a:r>
            <a:r>
              <a:rPr lang="en-US" sz="2800" b="1" dirty="0">
                <a:latin typeface="Times New Roman" panose="02020603050405020304" pitchFamily="18" charset="0"/>
                <a:ea typeface="MS Mincho"/>
              </a:rPr>
              <a:t> </a:t>
            </a:r>
            <a:r>
              <a:rPr lang="en-US" sz="2800" b="1" dirty="0" err="1">
                <a:latin typeface="Times New Roman" panose="02020603050405020304" pitchFamily="18" charset="0"/>
                <a:ea typeface="MS Mincho"/>
              </a:rPr>
              <a:t>bản</a:t>
            </a:r>
            <a:r>
              <a:rPr lang="en-US" sz="2800" b="1" dirty="0">
                <a:latin typeface="Times New Roman" panose="02020603050405020304" pitchFamily="18" charset="0"/>
                <a:ea typeface="MS Mincho"/>
              </a:rPr>
              <a:t>.</a:t>
            </a:r>
            <a:endParaRPr lang="en-US" sz="2800" dirty="0">
              <a:latin typeface="Times New Roman" panose="02020603050405020304" pitchFamily="18" charset="0"/>
              <a:ea typeface="Times New Roman" panose="02020603050405020304" pitchFamily="18" charset="0"/>
            </a:endParaRPr>
          </a:p>
          <a:p>
            <a:pPr marR="30480" algn="just">
              <a:lnSpc>
                <a:spcPct val="115000"/>
              </a:lnSpc>
              <a:spcAft>
                <a:spcPts val="1200"/>
              </a:spcAft>
            </a:pPr>
            <a:r>
              <a:rPr lang="pt-BR" sz="2800" b="1" i="1" u="sng" dirty="0">
                <a:solidFill>
                  <a:srgbClr val="800000"/>
                </a:solidFill>
                <a:latin typeface="Times New Roman" panose="02020603050405020304" pitchFamily="18" charset="0"/>
                <a:ea typeface="Calibri" panose="020F0502020204030204" pitchFamily="34" charset="0"/>
              </a:rPr>
              <a:t>1. </a:t>
            </a:r>
            <a:r>
              <a:rPr lang="vi-VN" sz="2800" b="1" u="sng" dirty="0">
                <a:solidFill>
                  <a:srgbClr val="800000"/>
                </a:solidFill>
                <a:latin typeface="Times New Roman" panose="02020603050405020304" pitchFamily="18" charset="0"/>
                <a:ea typeface="Calibri" panose="020F0502020204030204" pitchFamily="34" charset="0"/>
              </a:rPr>
              <a:t>Ý nghĩa chi tiết kì ảo</a:t>
            </a:r>
            <a:endParaRPr lang="en-US" sz="2800" dirty="0">
              <a:effectLst/>
              <a:latin typeface="Times New Roman" panose="02020603050405020304" pitchFamily="18" charset="0"/>
              <a:ea typeface="Calibri" panose="020F0502020204030204" pitchFamily="34" charset="0"/>
            </a:endParaRPr>
          </a:p>
        </p:txBody>
      </p:sp>
      <p:sp>
        <p:nvSpPr>
          <p:cNvPr id="5" name="Pentagon 4"/>
          <p:cNvSpPr/>
          <p:nvPr/>
        </p:nvSpPr>
        <p:spPr>
          <a:xfrm>
            <a:off x="228600" y="2319914"/>
            <a:ext cx="4314824" cy="641795"/>
          </a:xfrm>
          <a:prstGeom prst="homePlate">
            <a:avLst/>
          </a:prstGeom>
          <a:solidFill>
            <a:schemeClr val="accent6">
              <a:lumMod val="50000"/>
            </a:schemeClr>
          </a:solidFill>
          <a:ln>
            <a:noFill/>
          </a:ln>
          <a:effectLst>
            <a:outerShdw blurRad="107950" dist="12700" dir="5400000" algn="ctr">
              <a:srgbClr val="000000"/>
            </a:outerShdw>
          </a:effectLst>
          <a:scene3d>
            <a:camera prst="isometricOffAxis1Right"/>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a:solidFill>
                  <a:srgbClr val="FF0000"/>
                </a:solidFill>
                <a:latin typeface="Times New Roman" panose="02020603050405020304" pitchFamily="18" charset="0"/>
                <a:ea typeface="Times New Roman" panose="02020603050405020304" pitchFamily="18" charset="0"/>
              </a:rPr>
              <a:t>THẢO LUẬN  CẶP ĐÔI </a:t>
            </a:r>
            <a:endParaRPr lang="en-US" sz="2800" dirty="0"/>
          </a:p>
        </p:txBody>
      </p:sp>
      <p:pic>
        <p:nvPicPr>
          <p:cNvPr id="7" name="Picture 6"/>
          <p:cNvPicPr>
            <a:picLocks noChangeAspect="1"/>
          </p:cNvPicPr>
          <p:nvPr/>
        </p:nvPicPr>
        <p:blipFill>
          <a:blip r:embed="rId8">
            <a:extLst>
              <a:ext uri="{BEBA8EAE-BF5A-486C-A8C5-ECC9F3942E4B}">
                <a14:imgProps xmlns:a14="http://schemas.microsoft.com/office/drawing/2010/main">
                  <a14:imgLayer r:embed="rId9">
                    <a14:imgEffect>
                      <a14:brightnessContrast bright="40000" contrast="-20000"/>
                    </a14:imgEffect>
                  </a14:imgLayer>
                </a14:imgProps>
              </a:ext>
            </a:extLst>
          </a:blip>
          <a:stretch>
            <a:fillRect/>
          </a:stretch>
        </p:blipFill>
        <p:spPr>
          <a:xfrm>
            <a:off x="877741" y="3758812"/>
            <a:ext cx="2112414" cy="2112414"/>
          </a:xfrm>
          <a:prstGeom prst="ellipse">
            <a:avLst/>
          </a:prstGeom>
          <a:ln>
            <a:noFill/>
          </a:ln>
          <a:effectLst>
            <a:softEdge rad="112500"/>
          </a:effectLst>
        </p:spPr>
      </p:pic>
      <p:sp>
        <p:nvSpPr>
          <p:cNvPr id="9" name="Oval 8"/>
          <p:cNvSpPr/>
          <p:nvPr/>
        </p:nvSpPr>
        <p:spPr>
          <a:xfrm>
            <a:off x="2701376" y="2997429"/>
            <a:ext cx="1045123" cy="885825"/>
          </a:xfrm>
          <a:prstGeom prst="ellipse">
            <a:avLst/>
          </a:prstGeom>
          <a:blipFill>
            <a:blip r:embed="rId10"/>
            <a:tile tx="0" ty="0" sx="100000" sy="100000" flip="none" algn="tl"/>
          </a:blip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6 </a:t>
            </a:r>
            <a:r>
              <a:rPr lang="en-US" sz="2000" b="1" dirty="0" err="1"/>
              <a:t>phút</a:t>
            </a:r>
            <a:endParaRPr lang="en-US" sz="2000" b="1" dirty="0"/>
          </a:p>
        </p:txBody>
      </p:sp>
      <p:graphicFrame>
        <p:nvGraphicFramePr>
          <p:cNvPr id="11" name="Table 10"/>
          <p:cNvGraphicFramePr>
            <a:graphicFrameLocks noGrp="1"/>
          </p:cNvGraphicFramePr>
          <p:nvPr>
            <p:extLst>
              <p:ext uri="{D42A27DB-BD31-4B8C-83A1-F6EECF244321}">
                <p14:modId xmlns:p14="http://schemas.microsoft.com/office/powerpoint/2010/main" val="2612587053"/>
              </p:ext>
            </p:extLst>
          </p:nvPr>
        </p:nvGraphicFramePr>
        <p:xfrm>
          <a:off x="4346224" y="1396612"/>
          <a:ext cx="7198076" cy="4846320"/>
        </p:xfrm>
        <a:graphic>
          <a:graphicData uri="http://schemas.openxmlformats.org/drawingml/2006/table">
            <a:tbl>
              <a:tblPr firstRow="1" bandRow="1">
                <a:tableStyleId>{5940675A-B579-460E-94D1-54222C63F5DA}</a:tableStyleId>
              </a:tblPr>
              <a:tblGrid>
                <a:gridCol w="7198076">
                  <a:extLst>
                    <a:ext uri="{9D8B030D-6E8A-4147-A177-3AD203B41FA5}">
                      <a16:colId xmlns:a16="http://schemas.microsoft.com/office/drawing/2014/main" val="851975930"/>
                    </a:ext>
                  </a:extLst>
                </a:gridCol>
              </a:tblGrid>
              <a:tr h="370840">
                <a:tc>
                  <a:txBody>
                    <a:bodyPr/>
                    <a:lstStyle/>
                    <a:p>
                      <a:pPr algn="ctr"/>
                      <a:r>
                        <a:rPr lang="en-US" sz="2400" b="1" dirty="0" err="1">
                          <a:latin typeface="Times New Roman" panose="02020603050405020304" pitchFamily="18" charset="0"/>
                          <a:cs typeface="Times New Roman" panose="02020603050405020304" pitchFamily="18" charset="0"/>
                        </a:rPr>
                        <a:t>Câu</a:t>
                      </a:r>
                      <a:r>
                        <a:rPr lang="en-US" sz="2400" b="1" baseline="0" dirty="0">
                          <a:latin typeface="Times New Roman" panose="02020603050405020304" pitchFamily="18" charset="0"/>
                          <a:cs typeface="Times New Roman" panose="02020603050405020304" pitchFamily="18" charset="0"/>
                        </a:rPr>
                        <a:t> </a:t>
                      </a:r>
                      <a:r>
                        <a:rPr lang="en-US" sz="2400" b="1" baseline="0" dirty="0" err="1">
                          <a:latin typeface="Times New Roman" panose="02020603050405020304" pitchFamily="18" charset="0"/>
                          <a:cs typeface="Times New Roman" panose="02020603050405020304" pitchFamily="18" charset="0"/>
                        </a:rPr>
                        <a:t>hỏi</a:t>
                      </a:r>
                      <a:r>
                        <a:rPr lang="en-US" sz="2400" b="1" baseline="0" dirty="0">
                          <a:latin typeface="Times New Roman" panose="02020603050405020304" pitchFamily="18" charset="0"/>
                          <a:cs typeface="Times New Roman" panose="02020603050405020304" pitchFamily="18" charset="0"/>
                        </a:rPr>
                        <a:t> </a:t>
                      </a:r>
                      <a:r>
                        <a:rPr lang="en-US" sz="2400" b="1" baseline="0" dirty="0" err="1">
                          <a:latin typeface="Times New Roman" panose="02020603050405020304" pitchFamily="18" charset="0"/>
                          <a:cs typeface="Times New Roman" panose="02020603050405020304" pitchFamily="18" charset="0"/>
                        </a:rPr>
                        <a:t>thảo</a:t>
                      </a:r>
                      <a:r>
                        <a:rPr lang="en-US" sz="2400" b="1" baseline="0" dirty="0">
                          <a:latin typeface="Times New Roman" panose="02020603050405020304" pitchFamily="18" charset="0"/>
                          <a:cs typeface="Times New Roman" panose="02020603050405020304" pitchFamily="18" charset="0"/>
                        </a:rPr>
                        <a:t> </a:t>
                      </a:r>
                      <a:r>
                        <a:rPr lang="en-US" sz="2400" b="1" baseline="0" dirty="0" err="1">
                          <a:latin typeface="Times New Roman" panose="02020603050405020304" pitchFamily="18" charset="0"/>
                          <a:cs typeface="Times New Roman" panose="02020603050405020304" pitchFamily="18" charset="0"/>
                        </a:rPr>
                        <a:t>luận</a:t>
                      </a:r>
                      <a:endParaRPr lang="en-US" sz="24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81134517"/>
                  </a:ext>
                </a:extLst>
              </a:tr>
              <a:tr h="370840">
                <a:tc>
                  <a:txBody>
                    <a:bodyPr/>
                    <a:lstStyle/>
                    <a:p>
                      <a:pPr>
                        <a:spcAft>
                          <a:spcPts val="0"/>
                        </a:spcAft>
                      </a:pPr>
                      <a:r>
                        <a:rPr lang="pt-BR" sz="2400" dirty="0">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hai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đảo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hoang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ảo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sao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4288622169"/>
                  </a:ext>
                </a:extLst>
              </a:tr>
              <a:tr h="370840">
                <a:tc>
                  <a:txBody>
                    <a:bodyPr/>
                    <a:lstStyle/>
                    <a:p>
                      <a:pPr>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vai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ảo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riêng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962725119"/>
                  </a:ext>
                </a:extLst>
              </a:tr>
              <a:tr h="370840">
                <a:tc>
                  <a:txBody>
                    <a:bodyPr/>
                    <a:lstStyle/>
                    <a:p>
                      <a:pPr>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dáng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dấp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ca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dao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tục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vậy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3549249611"/>
                  </a:ext>
                </a:extLst>
              </a:tr>
              <a:tr h="370840">
                <a:tc>
                  <a:txBody>
                    <a:bodyPr/>
                    <a:lstStyle/>
                    <a:p>
                      <a:pPr>
                        <a:spcAft>
                          <a:spcPts val="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Đảo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xa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chim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đưa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diệu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diệu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vai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kì</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ảo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986714301"/>
                  </a:ext>
                </a:extLst>
              </a:tr>
            </a:tbl>
          </a:graphicData>
        </a:graphic>
      </p:graphicFrame>
    </p:spTree>
    <p:extLst>
      <p:ext uri="{BB962C8B-B14F-4D97-AF65-F5344CB8AC3E}">
        <p14:creationId xmlns:p14="http://schemas.microsoft.com/office/powerpoint/2010/main" val="1852707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628776" cy="600074"/>
          </a:xfrm>
          <a:prstGeom prst="flowChartInputOutpu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6</a:t>
            </a:r>
          </a:p>
        </p:txBody>
      </p:sp>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3"/>
          <a:stretch>
            <a:fillRect/>
          </a:stretch>
        </p:blipFill>
        <p:spPr>
          <a:xfrm>
            <a:off x="10787064" y="42861"/>
            <a:ext cx="1295403" cy="600074"/>
          </a:xfrm>
          <a:prstGeom prst="rect">
            <a:avLst/>
          </a:prstGeom>
        </p:spPr>
      </p:pic>
      <p:sp>
        <p:nvSpPr>
          <p:cNvPr id="26" name="Rounded Rectangle 25"/>
          <p:cNvSpPr/>
          <p:nvPr/>
        </p:nvSpPr>
        <p:spPr>
          <a:xfrm>
            <a:off x="1628776" y="28573"/>
            <a:ext cx="9158288" cy="728663"/>
          </a:xfrm>
          <a:prstGeom prst="roundRect">
            <a:avLst>
              <a:gd name="adj" fmla="val 50000"/>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VĂN BẢN 2. </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CÂY KHẾ</a:t>
            </a:r>
          </a:p>
        </p:txBody>
      </p:sp>
      <p:pic>
        <p:nvPicPr>
          <p:cNvPr id="31" name="Picture 30"/>
          <p:cNvPicPr>
            <a:picLocks noChangeAspect="1"/>
          </p:cNvPicPr>
          <p:nvPr/>
        </p:nvPicPr>
        <p:blipFill>
          <a:blip r:embed="rId5"/>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5"/>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16" name="Rectangle 15"/>
          <p:cNvSpPr/>
          <p:nvPr/>
        </p:nvSpPr>
        <p:spPr>
          <a:xfrm>
            <a:off x="3746499" y="6276640"/>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6">
            <a:extLst>
              <a:ext uri="{BEBA8EAE-BF5A-486C-A8C5-ECC9F3942E4B}">
                <a14:imgProps xmlns:a14="http://schemas.microsoft.com/office/drawing/2010/main">
                  <a14:imgLayer r:embed="rId7">
                    <a14:imgEffect>
                      <a14:backgroundRemoval t="0" b="100000" l="0" r="95200"/>
                    </a14:imgEffect>
                  </a14:imgLayer>
                </a14:imgProps>
              </a:ext>
            </a:extLst>
          </a:blip>
          <a:srcRect t="62791"/>
          <a:stretch>
            <a:fillRect/>
          </a:stretch>
        </p:blipFill>
        <p:spPr>
          <a:xfrm>
            <a:off x="2739232" y="6360336"/>
            <a:ext cx="6700836"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sp>
        <p:nvSpPr>
          <p:cNvPr id="3" name="Rectangle 2"/>
          <p:cNvSpPr/>
          <p:nvPr/>
        </p:nvSpPr>
        <p:spPr>
          <a:xfrm>
            <a:off x="359954" y="1028700"/>
            <a:ext cx="6096000" cy="1048877"/>
          </a:xfrm>
          <a:prstGeom prst="rect">
            <a:avLst/>
          </a:prstGeom>
        </p:spPr>
        <p:txBody>
          <a:bodyPr>
            <a:spAutoFit/>
          </a:bodyPr>
          <a:lstStyle/>
          <a:p>
            <a:pPr marL="0" marR="0" lvl="0" indent="0" algn="l" defTabSz="914400" rtl="0" eaLnBrk="1" fontAlgn="auto" latinLnBrk="0" hangingPunct="1">
              <a:lnSpc>
                <a:spcPct val="107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III.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Khám</a:t>
            </a:r>
            <a:r>
              <a:rPr kumimoji="0" lang="en-US" sz="2800" b="1" i="0" u="none" strike="noStrike" kern="1200" cap="none" spc="0" normalizeH="0" noProof="0" dirty="0">
                <a:ln>
                  <a:noFill/>
                </a:ln>
                <a:solidFill>
                  <a:prstClr val="black"/>
                </a:solidFill>
                <a:effectLst/>
                <a:uLnTx/>
                <a:uFillTx/>
                <a:latin typeface="Times New Roman" panose="02020603050405020304" pitchFamily="18" charset="0"/>
                <a:ea typeface="MS Mincho"/>
                <a:cs typeface="+mn-cs"/>
              </a:rPr>
              <a:t> </a:t>
            </a:r>
            <a:r>
              <a:rPr kumimoji="0" lang="en-US" sz="2800" b="1" i="0" u="none" strike="noStrike" kern="1200" cap="none" spc="0" normalizeH="0" noProof="0" dirty="0" err="1">
                <a:ln>
                  <a:noFill/>
                </a:ln>
                <a:solidFill>
                  <a:prstClr val="black"/>
                </a:solidFill>
                <a:effectLst/>
                <a:uLnTx/>
                <a:uFillTx/>
                <a:latin typeface="Times New Roman" panose="02020603050405020304" pitchFamily="18" charset="0"/>
                <a:ea typeface="MS Mincho"/>
                <a:cs typeface="+mn-cs"/>
              </a:rPr>
              <a:t>phá</a:t>
            </a:r>
            <a:r>
              <a:rPr kumimoji="0" lang="en-US" sz="2800" b="1" i="0" u="none" strike="noStrike" kern="1200" cap="none" spc="0" normalizeH="0" noProof="0" dirty="0">
                <a:ln>
                  <a:noFill/>
                </a:ln>
                <a:solidFill>
                  <a:prstClr val="black"/>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văn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bản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30480" lvl="0" indent="0" algn="just" defTabSz="914400" rtl="0" eaLnBrk="1" fontAlgn="auto" latinLnBrk="0" hangingPunct="1">
              <a:lnSpc>
                <a:spcPct val="115000"/>
              </a:lnSpc>
              <a:spcBef>
                <a:spcPts val="0"/>
              </a:spcBef>
              <a:spcAft>
                <a:spcPts val="1200"/>
              </a:spcAft>
              <a:buClrTx/>
              <a:buSzTx/>
              <a:buFontTx/>
              <a:buNone/>
              <a:tabLst/>
              <a:defRPr/>
            </a:pPr>
            <a:r>
              <a:rPr kumimoji="0" lang="pt-BR" sz="2800" b="1" i="1" u="sng" strike="noStrike" kern="1200" cap="none" spc="0" normalizeH="0" baseline="0" noProof="0" dirty="0">
                <a:ln>
                  <a:noFill/>
                </a:ln>
                <a:solidFill>
                  <a:srgbClr val="800000"/>
                </a:solidFill>
                <a:effectLst/>
                <a:uLnTx/>
                <a:uFillTx/>
                <a:latin typeface="Times New Roman" panose="02020603050405020304" pitchFamily="18" charset="0"/>
                <a:ea typeface="Calibri" panose="020F0502020204030204" pitchFamily="34" charset="0"/>
                <a:cs typeface="+mn-cs"/>
              </a:rPr>
              <a:t>1. </a:t>
            </a:r>
            <a:r>
              <a:rPr kumimoji="0" lang="vi-VN" sz="2800" b="1" i="0" u="sng" strike="noStrike" kern="1200" cap="none" spc="0" normalizeH="0" baseline="0" noProof="0" dirty="0">
                <a:ln>
                  <a:noFill/>
                </a:ln>
                <a:solidFill>
                  <a:srgbClr val="800000"/>
                </a:solidFill>
                <a:effectLst/>
                <a:uLnTx/>
                <a:uFillTx/>
                <a:latin typeface="Times New Roman" panose="02020603050405020304" pitchFamily="18" charset="0"/>
                <a:ea typeface="Calibri" panose="020F0502020204030204" pitchFamily="34" charset="0"/>
                <a:cs typeface="+mn-cs"/>
              </a:rPr>
              <a:t>Ý nghĩa chi tiết kì ảo</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5" name="Pentagon 4"/>
          <p:cNvSpPr/>
          <p:nvPr/>
        </p:nvSpPr>
        <p:spPr>
          <a:xfrm>
            <a:off x="228600" y="2319914"/>
            <a:ext cx="4314824" cy="641795"/>
          </a:xfrm>
          <a:prstGeom prst="homePlate">
            <a:avLst/>
          </a:prstGeom>
          <a:solidFill>
            <a:schemeClr val="accent6">
              <a:lumMod val="50000"/>
            </a:schemeClr>
          </a:solidFill>
          <a:ln>
            <a:noFill/>
          </a:ln>
          <a:effectLst>
            <a:outerShdw blurRad="107950" dist="12700" dir="5400000" algn="ctr">
              <a:srgbClr val="000000"/>
            </a:outerShdw>
          </a:effectLst>
          <a:scene3d>
            <a:camera prst="isometricOffAxis1Right"/>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THẢO LUẬN  CẶP ĐÔI </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p:cNvPicPr>
            <a:picLocks noChangeAspect="1"/>
          </p:cNvPicPr>
          <p:nvPr/>
        </p:nvPicPr>
        <p:blipFill>
          <a:blip r:embed="rId8">
            <a:extLst>
              <a:ext uri="{BEBA8EAE-BF5A-486C-A8C5-ECC9F3942E4B}">
                <a14:imgProps xmlns:a14="http://schemas.microsoft.com/office/drawing/2010/main">
                  <a14:imgLayer r:embed="rId9">
                    <a14:imgEffect>
                      <a14:brightnessContrast bright="40000" contrast="-20000"/>
                    </a14:imgEffect>
                  </a14:imgLayer>
                </a14:imgProps>
              </a:ext>
            </a:extLst>
          </a:blip>
          <a:stretch>
            <a:fillRect/>
          </a:stretch>
        </p:blipFill>
        <p:spPr>
          <a:xfrm>
            <a:off x="877741" y="3758812"/>
            <a:ext cx="2112414" cy="2112414"/>
          </a:xfrm>
          <a:prstGeom prst="ellipse">
            <a:avLst/>
          </a:prstGeom>
          <a:ln>
            <a:noFill/>
          </a:ln>
          <a:effectLst>
            <a:softEdge rad="112500"/>
          </a:effectLst>
        </p:spPr>
      </p:pic>
      <p:sp>
        <p:nvSpPr>
          <p:cNvPr id="9" name="Oval 8"/>
          <p:cNvSpPr/>
          <p:nvPr/>
        </p:nvSpPr>
        <p:spPr>
          <a:xfrm>
            <a:off x="2701376" y="2997429"/>
            <a:ext cx="1045123" cy="885825"/>
          </a:xfrm>
          <a:prstGeom prst="ellipse">
            <a:avLst/>
          </a:prstGeom>
          <a:blipFill>
            <a:blip r:embed="rId10"/>
            <a:tile tx="0" ty="0" sx="100000" sy="100000" flip="none" algn="tl"/>
          </a:blip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6 </a:t>
            </a:r>
            <a:r>
              <a:rPr kumimoji="0" lang="en-US" sz="2000" b="1" i="0" u="none" strike="noStrike" kern="1200" cap="none" spc="0" normalizeH="0" baseline="0" noProof="0" dirty="0" err="1">
                <a:ln>
                  <a:noFill/>
                </a:ln>
                <a:solidFill>
                  <a:prstClr val="white"/>
                </a:solidFill>
                <a:effectLst/>
                <a:uLnTx/>
                <a:uFillTx/>
                <a:latin typeface="Calibri" panose="020F0502020204030204"/>
                <a:ea typeface="+mn-ea"/>
                <a:cs typeface="+mn-cs"/>
              </a:rPr>
              <a:t>phút</a:t>
            </a: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p:cNvSpPr/>
          <p:nvPr/>
        </p:nvSpPr>
        <p:spPr>
          <a:xfrm>
            <a:off x="6903627" y="1300162"/>
            <a:ext cx="3790948" cy="553357"/>
          </a:xfrm>
          <a:prstGeom prst="rect">
            <a:avLst/>
          </a:prstGeom>
        </p:spPr>
        <p:txBody>
          <a:bodyPr wrap="square">
            <a:spAutoFit/>
          </a:bodyPr>
          <a:lstStyle/>
          <a:p>
            <a:pPr>
              <a:lnSpc>
                <a:spcPct val="107000"/>
              </a:lnSpc>
              <a:spcAft>
                <a:spcPts val="0"/>
              </a:spcAft>
              <a:tabLst>
                <a:tab pos="1386840" algn="l"/>
              </a:tabLst>
            </a:pPr>
            <a:r>
              <a:rPr lang="en-US" sz="2800" b="1" dirty="0" err="1">
                <a:solidFill>
                  <a:srgbClr val="0D0D0D"/>
                </a:solidFill>
                <a:latin typeface="Times New Roman" panose="02020603050405020304" pitchFamily="18" charset="0"/>
                <a:ea typeface="MS Mincho"/>
              </a:rPr>
              <a:t>Phiếu</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học</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tập</a:t>
            </a:r>
            <a:r>
              <a:rPr lang="en-US" sz="2800" b="1" dirty="0">
                <a:solidFill>
                  <a:srgbClr val="0D0D0D"/>
                </a:solidFill>
                <a:latin typeface="Times New Roman" panose="02020603050405020304" pitchFamily="18" charset="0"/>
                <a:ea typeface="MS Mincho"/>
              </a:rPr>
              <a:t> </a:t>
            </a:r>
            <a:r>
              <a:rPr lang="en-US" sz="2800" b="1" dirty="0" err="1">
                <a:solidFill>
                  <a:srgbClr val="0D0D0D"/>
                </a:solidFill>
                <a:latin typeface="Times New Roman" panose="02020603050405020304" pitchFamily="18" charset="0"/>
                <a:ea typeface="MS Mincho"/>
              </a:rPr>
              <a:t>số</a:t>
            </a:r>
            <a:r>
              <a:rPr lang="en-US" sz="2800" b="1" dirty="0">
                <a:solidFill>
                  <a:srgbClr val="0D0D0D"/>
                </a:solidFill>
                <a:latin typeface="Times New Roman" panose="02020603050405020304" pitchFamily="18" charset="0"/>
                <a:ea typeface="MS Mincho"/>
              </a:rPr>
              <a:t> 2</a:t>
            </a:r>
            <a:endParaRPr lang="en-US" sz="2800" dirty="0">
              <a:latin typeface="Times New Roman" panose="02020603050405020304" pitchFamily="18" charset="0"/>
              <a:ea typeface="Times New Roman" panose="02020603050405020304" pitchFamily="18"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2347669704"/>
              </p:ext>
            </p:extLst>
          </p:nvPr>
        </p:nvGraphicFramePr>
        <p:xfrm>
          <a:off x="4443412" y="1866655"/>
          <a:ext cx="7100889" cy="4105086"/>
        </p:xfrm>
        <a:graphic>
          <a:graphicData uri="http://schemas.openxmlformats.org/drawingml/2006/table">
            <a:tbl>
              <a:tblPr firstRow="1" firstCol="1" lastRow="1" lastCol="1" bandRow="1" bandCol="1"/>
              <a:tblGrid>
                <a:gridCol w="3543301">
                  <a:extLst>
                    <a:ext uri="{9D8B030D-6E8A-4147-A177-3AD203B41FA5}">
                      <a16:colId xmlns:a16="http://schemas.microsoft.com/office/drawing/2014/main" val="2692640950"/>
                    </a:ext>
                  </a:extLst>
                </a:gridCol>
                <a:gridCol w="3557588">
                  <a:extLst>
                    <a:ext uri="{9D8B030D-6E8A-4147-A177-3AD203B41FA5}">
                      <a16:colId xmlns:a16="http://schemas.microsoft.com/office/drawing/2014/main" val="3581461360"/>
                    </a:ext>
                  </a:extLst>
                </a:gridCol>
              </a:tblGrid>
              <a:tr h="0">
                <a:tc>
                  <a:txBody>
                    <a:bodyPr/>
                    <a:lstStyle/>
                    <a:p>
                      <a:pPr algn="ctr">
                        <a:lnSpc>
                          <a:spcPct val="115000"/>
                        </a:lnSpc>
                        <a:spcAft>
                          <a:spcPts val="0"/>
                        </a:spcAft>
                      </a:pPr>
                      <a:r>
                        <a:rPr lang="en-US" sz="2400" b="1" i="1" u="sng" dirty="0" err="1">
                          <a:solidFill>
                            <a:srgbClr val="680000"/>
                          </a:solidFill>
                          <a:effectLst/>
                          <a:latin typeface="Times New Roman" panose="02020603050405020304" pitchFamily="18" charset="0"/>
                          <a:ea typeface="Times New Roman" panose="02020603050405020304" pitchFamily="18" charset="0"/>
                        </a:rPr>
                        <a:t>Yếu</a:t>
                      </a:r>
                      <a:r>
                        <a:rPr lang="en-US" sz="2400" b="1" i="1" u="sng" dirty="0">
                          <a:solidFill>
                            <a:srgbClr val="680000"/>
                          </a:solidFill>
                          <a:effectLst/>
                          <a:latin typeface="Times New Roman" panose="02020603050405020304" pitchFamily="18" charset="0"/>
                          <a:ea typeface="Times New Roman" panose="02020603050405020304" pitchFamily="18" charset="0"/>
                        </a:rPr>
                        <a:t> </a:t>
                      </a:r>
                      <a:r>
                        <a:rPr lang="en-US" sz="2400" b="1" i="1" u="sng" dirty="0" err="1">
                          <a:solidFill>
                            <a:srgbClr val="680000"/>
                          </a:solidFill>
                          <a:effectLst/>
                          <a:latin typeface="Times New Roman" panose="02020603050405020304" pitchFamily="18" charset="0"/>
                          <a:ea typeface="Times New Roman" panose="02020603050405020304" pitchFamily="18" charset="0"/>
                        </a:rPr>
                        <a:t>tố</a:t>
                      </a:r>
                      <a:r>
                        <a:rPr lang="en-US" sz="2400" b="1" i="1" u="sng" dirty="0">
                          <a:solidFill>
                            <a:srgbClr val="680000"/>
                          </a:solidFill>
                          <a:effectLst/>
                          <a:latin typeface="Times New Roman" panose="02020603050405020304" pitchFamily="18" charset="0"/>
                          <a:ea typeface="Times New Roman" panose="02020603050405020304" pitchFamily="18" charset="0"/>
                        </a:rPr>
                        <a:t> </a:t>
                      </a:r>
                      <a:r>
                        <a:rPr lang="en-US" sz="2400" b="1" i="1" u="sng" dirty="0" err="1">
                          <a:solidFill>
                            <a:srgbClr val="680000"/>
                          </a:solidFill>
                          <a:effectLst/>
                          <a:latin typeface="Times New Roman" panose="02020603050405020304" pitchFamily="18" charset="0"/>
                          <a:ea typeface="Times New Roman" panose="02020603050405020304" pitchFamily="18" charset="0"/>
                        </a:rPr>
                        <a:t>kì</a:t>
                      </a:r>
                      <a:r>
                        <a:rPr lang="en-US" sz="2400" b="1" i="1" u="sng" dirty="0">
                          <a:solidFill>
                            <a:srgbClr val="680000"/>
                          </a:solidFill>
                          <a:effectLst/>
                          <a:latin typeface="Times New Roman" panose="02020603050405020304" pitchFamily="18" charset="0"/>
                          <a:ea typeface="Times New Roman" panose="02020603050405020304" pitchFamily="18" charset="0"/>
                        </a:rPr>
                        <a:t> </a:t>
                      </a:r>
                      <a:r>
                        <a:rPr lang="en-US" sz="2400" b="1" i="1" u="sng" dirty="0" err="1">
                          <a:solidFill>
                            <a:srgbClr val="680000"/>
                          </a:solidFill>
                          <a:effectLst/>
                          <a:latin typeface="Times New Roman" panose="02020603050405020304" pitchFamily="18" charset="0"/>
                          <a:ea typeface="Times New Roman" panose="02020603050405020304" pitchFamily="18" charset="0"/>
                        </a:rPr>
                        <a:t>ảo</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2400" b="1" i="1" u="sng" dirty="0" err="1">
                          <a:solidFill>
                            <a:srgbClr val="680000"/>
                          </a:solidFill>
                          <a:effectLst/>
                          <a:latin typeface="Times New Roman" panose="02020603050405020304" pitchFamily="18" charset="0"/>
                          <a:ea typeface="Times New Roman" panose="02020603050405020304" pitchFamily="18" charset="0"/>
                        </a:rPr>
                        <a:t>Vai</a:t>
                      </a:r>
                      <a:r>
                        <a:rPr lang="en-US" sz="2400" b="1" i="1" u="sng" dirty="0">
                          <a:solidFill>
                            <a:srgbClr val="680000"/>
                          </a:solidFill>
                          <a:effectLst/>
                          <a:latin typeface="Times New Roman" panose="02020603050405020304" pitchFamily="18" charset="0"/>
                          <a:ea typeface="Times New Roman" panose="02020603050405020304" pitchFamily="18" charset="0"/>
                        </a:rPr>
                        <a:t> </a:t>
                      </a:r>
                      <a:r>
                        <a:rPr lang="en-US" sz="2400" b="1" i="1" u="sng" dirty="0" err="1">
                          <a:solidFill>
                            <a:srgbClr val="680000"/>
                          </a:solidFill>
                          <a:effectLst/>
                          <a:latin typeface="Times New Roman" panose="02020603050405020304" pitchFamily="18" charset="0"/>
                          <a:ea typeface="Times New Roman" panose="02020603050405020304" pitchFamily="18" charset="0"/>
                        </a:rPr>
                        <a:t>trò</a:t>
                      </a:r>
                      <a:r>
                        <a:rPr lang="en-US" sz="2400" b="1" i="1" u="sng" dirty="0">
                          <a:solidFill>
                            <a:srgbClr val="680000"/>
                          </a:solidFill>
                          <a:effectLst/>
                          <a:latin typeface="Times New Roman" panose="02020603050405020304" pitchFamily="18" charset="0"/>
                          <a:ea typeface="Times New Roman" panose="02020603050405020304" pitchFamily="18" charset="0"/>
                        </a:rPr>
                        <a:t>, ý </a:t>
                      </a:r>
                      <a:r>
                        <a:rPr lang="en-US" sz="2400" b="1" i="1" u="sng" dirty="0" err="1">
                          <a:solidFill>
                            <a:srgbClr val="680000"/>
                          </a:solidFill>
                          <a:effectLst/>
                          <a:latin typeface="Times New Roman" panose="02020603050405020304" pitchFamily="18" charset="0"/>
                          <a:ea typeface="Times New Roman" panose="02020603050405020304" pitchFamily="18" charset="0"/>
                        </a:rPr>
                        <a:t>nghĩa</a:t>
                      </a:r>
                      <a:r>
                        <a:rPr lang="en-US" sz="2400" b="1" i="1" u="sng" dirty="0">
                          <a:solidFill>
                            <a:srgbClr val="680000"/>
                          </a:solidFill>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8669687"/>
                  </a:ext>
                </a:extLst>
              </a:tr>
              <a:tr h="0">
                <a:tc>
                  <a:txBody>
                    <a:bodyPr/>
                    <a:lstStyle/>
                    <a:p>
                      <a:pPr>
                        <a:lnSpc>
                          <a:spcPct val="115000"/>
                        </a:lnSpc>
                        <a:spcAft>
                          <a:spcPts val="0"/>
                        </a:spcAft>
                      </a:pP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Chim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thần</a:t>
                      </a:r>
                      <a:r>
                        <a:rPr lang="en-US" sz="2400" dirty="0">
                          <a:effectLst/>
                          <a:latin typeface="Times New Roman" panose="02020603050405020304" pitchFamily="18" charset="0"/>
                          <a:ea typeface="Times New Roman" panose="02020603050405020304" pitchFamily="18" charset="0"/>
                        </a:rPr>
                        <a:t>:</a:t>
                      </a:r>
                    </a:p>
                    <a:p>
                      <a:pPr>
                        <a:lnSpc>
                          <a:spcPct val="115000"/>
                        </a:lnSpc>
                        <a:spcAft>
                          <a:spcPts val="0"/>
                        </a:spcAft>
                      </a:pP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Đặc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điểm</a:t>
                      </a:r>
                      <a:r>
                        <a:rPr lang="en-US" sz="2400" dirty="0">
                          <a:effectLst/>
                          <a:latin typeface="Times New Roman" panose="02020603050405020304" pitchFamily="18" charset="0"/>
                          <a:ea typeface="Times New Roman" panose="02020603050405020304" pitchFamily="18" charset="0"/>
                        </a:rPr>
                        <a:t>:</a:t>
                      </a:r>
                    </a:p>
                    <a:p>
                      <a:pPr>
                        <a:lnSpc>
                          <a:spcPct val="115000"/>
                        </a:lnSpc>
                        <a:spcAft>
                          <a:spcPts val="0"/>
                        </a:spcAft>
                      </a:pPr>
                      <a:r>
                        <a:rPr lang="en-US" sz="2400" dirty="0">
                          <a:effectLst/>
                          <a:latin typeface="Times New Roman" panose="02020603050405020304" pitchFamily="18" charset="0"/>
                          <a:ea typeface="Times New Roman" panose="02020603050405020304" pitchFamily="18" charset="0"/>
                        </a:rPr>
                        <a:t>........................................</a:t>
                      </a:r>
                    </a:p>
                    <a:p>
                      <a:pPr marL="0" lvl="0" indent="0">
                        <a:lnSpc>
                          <a:spcPct val="115000"/>
                        </a:lnSpc>
                        <a:spcAft>
                          <a:spcPts val="0"/>
                        </a:spcAft>
                        <a:buSzPts val="1400"/>
                        <a:buFont typeface="Times New Roman" panose="02020603050405020304" pitchFamily="18" charset="0"/>
                        <a:buNone/>
                      </a:pPr>
                      <a:r>
                        <a:rPr lang="en-US" sz="2400" dirty="0">
                          <a:effectLst/>
                          <a:latin typeface="Times New Roman" panose="02020603050405020304" pitchFamily="18" charset="0"/>
                          <a:ea typeface="Times New Roman" panose="02020603050405020304" pitchFamily="18" charset="0"/>
                        </a:rPr>
                        <a:t>-</a:t>
                      </a:r>
                      <a:r>
                        <a:rPr lang="en-US" sz="2400" baseline="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Câu</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nói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của</a:t>
                      </a:r>
                      <a:r>
                        <a:rPr lang="en-US" sz="2400" dirty="0">
                          <a:effectLst/>
                          <a:latin typeface="Times New Roman" panose="02020603050405020304" pitchFamily="18" charset="0"/>
                          <a:ea typeface="Times New Roman" panose="02020603050405020304" pitchFamily="18" charset="0"/>
                        </a:rPr>
                        <a:t> con </a:t>
                      </a:r>
                      <a:r>
                        <a:rPr lang="en-US" sz="2400" dirty="0" err="1">
                          <a:effectLst/>
                          <a:latin typeface="Times New Roman" panose="02020603050405020304" pitchFamily="18" charset="0"/>
                          <a:ea typeface="Times New Roman" panose="02020603050405020304" pitchFamily="18" charset="0"/>
                        </a:rPr>
                        <a:t>chim</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lớn</a:t>
                      </a:r>
                      <a:endParaRPr lang="en-US" sz="2400" dirty="0">
                        <a:effectLst/>
                        <a:latin typeface="Times New Roman" panose="02020603050405020304" pitchFamily="18" charset="0"/>
                        <a:ea typeface="Times New Roman" panose="02020603050405020304" pitchFamily="18" charset="0"/>
                      </a:endParaRPr>
                    </a:p>
                    <a:p>
                      <a:pPr>
                        <a:lnSpc>
                          <a:spcPct val="115000"/>
                        </a:lnSpc>
                        <a:spcAft>
                          <a:spcPts val="0"/>
                        </a:spcAft>
                      </a:pPr>
                      <a:r>
                        <a:rPr lang="en-US" sz="2400" dirty="0">
                          <a:effectLst/>
                          <a:latin typeface="Times New Roman" panose="02020603050405020304" pitchFamily="18" charset="0"/>
                          <a:ea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dirty="0">
                          <a:effectLst/>
                          <a:latin typeface="Times New Roman" panose="02020603050405020304" pitchFamily="18" charset="0"/>
                          <a:ea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6053147"/>
                  </a:ext>
                </a:extLst>
              </a:tr>
              <a:tr h="0">
                <a:tc>
                  <a:txBody>
                    <a:bodyPr/>
                    <a:lstStyle/>
                    <a:p>
                      <a:pPr>
                        <a:lnSpc>
                          <a:spcPct val="115000"/>
                        </a:lnSpc>
                        <a:spcAft>
                          <a:spcPts val="0"/>
                        </a:spcAft>
                      </a:pP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Không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gian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kì</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ảo</a:t>
                      </a:r>
                      <a:r>
                        <a:rPr lang="en-US" sz="2400" dirty="0">
                          <a:effectLst/>
                          <a:latin typeface="Times New Roman" panose="02020603050405020304" pitchFamily="18" charset="0"/>
                          <a:ea typeface="Times New Roman" panose="02020603050405020304" pitchFamily="18" charset="0"/>
                        </a:rPr>
                        <a:t>: </a:t>
                      </a:r>
                    </a:p>
                    <a:p>
                      <a:pPr marL="0" marR="0" indent="0" algn="l" defTabSz="914400" rtl="0" eaLnBrk="1" fontAlgn="auto" latinLnBrk="0" hangingPunct="1">
                        <a:lnSpc>
                          <a:spcPct val="115000"/>
                        </a:lnSpc>
                        <a:spcBef>
                          <a:spcPts val="0"/>
                        </a:spcBef>
                        <a:spcAft>
                          <a:spcPts val="0"/>
                        </a:spcAft>
                        <a:buClrTx/>
                        <a:buSzTx/>
                        <a:buFontTx/>
                        <a:buNone/>
                        <a:tabLst/>
                        <a:defRPr/>
                      </a:pPr>
                      <a:r>
                        <a:rPr lang="en-US" sz="2400" dirty="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dirty="0">
                          <a:effectLst/>
                          <a:latin typeface="Times New Roman" panose="02020603050405020304" pitchFamily="18" charset="0"/>
                          <a:ea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4118699"/>
                  </a:ext>
                </a:extLst>
              </a:tr>
            </a:tbl>
          </a:graphicData>
        </a:graphic>
      </p:graphicFrame>
    </p:spTree>
    <p:extLst>
      <p:ext uri="{BB962C8B-B14F-4D97-AF65-F5344CB8AC3E}">
        <p14:creationId xmlns:p14="http://schemas.microsoft.com/office/powerpoint/2010/main" val="2620709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628776" cy="600074"/>
          </a:xfrm>
          <a:prstGeom prst="flowChartInputOutpu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6</a:t>
            </a:r>
          </a:p>
        </p:txBody>
      </p:sp>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3"/>
          <a:stretch>
            <a:fillRect/>
          </a:stretch>
        </p:blipFill>
        <p:spPr>
          <a:xfrm>
            <a:off x="10787064" y="42861"/>
            <a:ext cx="1295403" cy="600074"/>
          </a:xfrm>
          <a:prstGeom prst="rect">
            <a:avLst/>
          </a:prstGeom>
        </p:spPr>
      </p:pic>
      <p:sp>
        <p:nvSpPr>
          <p:cNvPr id="26" name="Rounded Rectangle 25"/>
          <p:cNvSpPr/>
          <p:nvPr/>
        </p:nvSpPr>
        <p:spPr>
          <a:xfrm>
            <a:off x="1628776" y="28573"/>
            <a:ext cx="9158288" cy="728663"/>
          </a:xfrm>
          <a:prstGeom prst="roundRect">
            <a:avLst>
              <a:gd name="adj" fmla="val 50000"/>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VĂN BẢN 2. </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CÂY KHẾ</a:t>
            </a:r>
          </a:p>
        </p:txBody>
      </p:sp>
      <p:pic>
        <p:nvPicPr>
          <p:cNvPr id="31" name="Picture 30"/>
          <p:cNvPicPr>
            <a:picLocks noChangeAspect="1"/>
          </p:cNvPicPr>
          <p:nvPr/>
        </p:nvPicPr>
        <p:blipFill>
          <a:blip r:embed="rId5"/>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5"/>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16" name="Rectangle 15"/>
          <p:cNvSpPr/>
          <p:nvPr/>
        </p:nvSpPr>
        <p:spPr>
          <a:xfrm>
            <a:off x="3746499" y="6276640"/>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6">
            <a:extLst>
              <a:ext uri="{BEBA8EAE-BF5A-486C-A8C5-ECC9F3942E4B}">
                <a14:imgProps xmlns:a14="http://schemas.microsoft.com/office/drawing/2010/main">
                  <a14:imgLayer r:embed="rId7">
                    <a14:imgEffect>
                      <a14:backgroundRemoval t="0" b="100000" l="0" r="95200"/>
                    </a14:imgEffect>
                  </a14:imgLayer>
                </a14:imgProps>
              </a:ext>
            </a:extLst>
          </a:blip>
          <a:srcRect t="62791"/>
          <a:stretch>
            <a:fillRect/>
          </a:stretch>
        </p:blipFill>
        <p:spPr>
          <a:xfrm>
            <a:off x="2739232" y="6360336"/>
            <a:ext cx="6700836"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sp>
        <p:nvSpPr>
          <p:cNvPr id="3" name="Rectangle 2"/>
          <p:cNvSpPr/>
          <p:nvPr/>
        </p:nvSpPr>
        <p:spPr>
          <a:xfrm>
            <a:off x="359954" y="1028700"/>
            <a:ext cx="6096000" cy="1048877"/>
          </a:xfrm>
          <a:prstGeom prst="rect">
            <a:avLst/>
          </a:prstGeom>
        </p:spPr>
        <p:txBody>
          <a:bodyPr>
            <a:spAutoFit/>
          </a:bodyPr>
          <a:lstStyle/>
          <a:p>
            <a:pPr marL="0" marR="0" lvl="0" indent="0" algn="l" defTabSz="914400" rtl="0" eaLnBrk="1" fontAlgn="auto" latinLnBrk="0" hangingPunct="1">
              <a:lnSpc>
                <a:spcPct val="107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III.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Đọc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hiểu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văn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bản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30480" lvl="0" indent="0" algn="just" defTabSz="914400" rtl="0" eaLnBrk="1" fontAlgn="auto" latinLnBrk="0" hangingPunct="1">
              <a:lnSpc>
                <a:spcPct val="115000"/>
              </a:lnSpc>
              <a:spcBef>
                <a:spcPts val="0"/>
              </a:spcBef>
              <a:spcAft>
                <a:spcPts val="1200"/>
              </a:spcAft>
              <a:buClrTx/>
              <a:buSzTx/>
              <a:buFontTx/>
              <a:buNone/>
              <a:tabLst/>
              <a:defRPr/>
            </a:pPr>
            <a:r>
              <a:rPr kumimoji="0" lang="pt-BR" sz="2800" b="1" i="1" u="sng" strike="noStrike" kern="1200" cap="none" spc="0" normalizeH="0" baseline="0" noProof="0" dirty="0">
                <a:ln>
                  <a:noFill/>
                </a:ln>
                <a:solidFill>
                  <a:srgbClr val="800000"/>
                </a:solidFill>
                <a:effectLst/>
                <a:uLnTx/>
                <a:uFillTx/>
                <a:latin typeface="Times New Roman" panose="02020603050405020304" pitchFamily="18" charset="0"/>
                <a:ea typeface="Calibri" panose="020F0502020204030204" pitchFamily="34" charset="0"/>
                <a:cs typeface="+mn-cs"/>
              </a:rPr>
              <a:t>1. </a:t>
            </a:r>
            <a:r>
              <a:rPr kumimoji="0" lang="vi-VN" sz="2800" b="1" i="0" u="sng" strike="noStrike" kern="1200" cap="none" spc="0" normalizeH="0" baseline="0" noProof="0" dirty="0">
                <a:ln>
                  <a:noFill/>
                </a:ln>
                <a:solidFill>
                  <a:srgbClr val="800000"/>
                </a:solidFill>
                <a:effectLst/>
                <a:uLnTx/>
                <a:uFillTx/>
                <a:latin typeface="Times New Roman" panose="02020603050405020304" pitchFamily="18" charset="0"/>
                <a:ea typeface="Calibri" panose="020F0502020204030204" pitchFamily="34" charset="0"/>
                <a:cs typeface="+mn-cs"/>
              </a:rPr>
              <a:t>Ý nghĩa chi tiết kì ảo</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pic>
        <p:nvPicPr>
          <p:cNvPr id="22" name="Picture 21"/>
          <p:cNvPicPr>
            <a:picLocks noChangeAspect="1"/>
          </p:cNvPicPr>
          <p:nvPr/>
        </p:nvPicPr>
        <p:blipFill>
          <a:blip r:embed="rId8"/>
          <a:srcRect l="24258" t="22595"/>
          <a:stretch>
            <a:fillRect/>
          </a:stretch>
        </p:blipFill>
        <p:spPr>
          <a:xfrm>
            <a:off x="609600" y="2100969"/>
            <a:ext cx="2278856" cy="3290015"/>
          </a:xfrm>
          <a:custGeom>
            <a:avLst/>
            <a:gdLst>
              <a:gd name="connsiteX0" fmla="*/ 1139428 w 2278856"/>
              <a:gd name="connsiteY0" fmla="*/ 0 h 3290015"/>
              <a:gd name="connsiteX1" fmla="*/ 2278856 w 2278856"/>
              <a:gd name="connsiteY1" fmla="*/ 0 h 3290015"/>
              <a:gd name="connsiteX2" fmla="*/ 2278856 w 2278856"/>
              <a:gd name="connsiteY2" fmla="*/ 1701710 h 3290015"/>
              <a:gd name="connsiteX3" fmla="*/ 1582945 w 2278856"/>
              <a:gd name="connsiteY3" fmla="*/ 3269691 h 3290015"/>
              <a:gd name="connsiteX4" fmla="*/ 1545764 w 2278856"/>
              <a:gd name="connsiteY4" fmla="*/ 3290015 h 3290015"/>
              <a:gd name="connsiteX5" fmla="*/ 733092 w 2278856"/>
              <a:gd name="connsiteY5" fmla="*/ 3290015 h 3290015"/>
              <a:gd name="connsiteX6" fmla="*/ 695911 w 2278856"/>
              <a:gd name="connsiteY6" fmla="*/ 3269691 h 3290015"/>
              <a:gd name="connsiteX7" fmla="*/ 0 w 2278856"/>
              <a:gd name="connsiteY7" fmla="*/ 1701710 h 3290015"/>
              <a:gd name="connsiteX8" fmla="*/ 1139428 w 2278856"/>
              <a:gd name="connsiteY8" fmla="*/ 0 h 329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8856" h="3290015">
                <a:moveTo>
                  <a:pt x="1139428" y="0"/>
                </a:moveTo>
                <a:lnTo>
                  <a:pt x="2278856" y="0"/>
                </a:lnTo>
                <a:lnTo>
                  <a:pt x="2278856" y="1701710"/>
                </a:lnTo>
                <a:cubicBezTo>
                  <a:pt x="2278856" y="2406581"/>
                  <a:pt x="1991903" y="3011358"/>
                  <a:pt x="1582945" y="3269691"/>
                </a:cubicBezTo>
                <a:lnTo>
                  <a:pt x="1545764" y="3290015"/>
                </a:lnTo>
                <a:lnTo>
                  <a:pt x="733092" y="3290015"/>
                </a:lnTo>
                <a:lnTo>
                  <a:pt x="695911" y="3269691"/>
                </a:lnTo>
                <a:cubicBezTo>
                  <a:pt x="286953" y="3011358"/>
                  <a:pt x="0" y="2406581"/>
                  <a:pt x="0" y="1701710"/>
                </a:cubicBezTo>
                <a:cubicBezTo>
                  <a:pt x="0" y="761882"/>
                  <a:pt x="510139" y="0"/>
                  <a:pt x="1139428" y="0"/>
                </a:cubicBez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14" name="Rectangle 13"/>
          <p:cNvSpPr/>
          <p:nvPr/>
        </p:nvSpPr>
        <p:spPr>
          <a:xfrm>
            <a:off x="359954" y="5469565"/>
            <a:ext cx="2507418" cy="584775"/>
          </a:xfrm>
          <a:prstGeom prst="rect">
            <a:avLst/>
          </a:prstGeom>
        </p:spPr>
        <p:txBody>
          <a:bodyPr wrap="none">
            <a:spAutoFit/>
          </a:bodyPr>
          <a:lstStyle/>
          <a:p>
            <a:pPr>
              <a:spcAft>
                <a:spcPts val="0"/>
              </a:spcAft>
            </a:pP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Chim</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thần</a:t>
            </a:r>
            <a:r>
              <a:rPr lang="en-US" sz="3200" b="1" dirty="0">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sp>
        <p:nvSpPr>
          <p:cNvPr id="17" name="Rounded Rectangle 16"/>
          <p:cNvSpPr/>
          <p:nvPr/>
        </p:nvSpPr>
        <p:spPr>
          <a:xfrm>
            <a:off x="3746499" y="1920416"/>
            <a:ext cx="7554914" cy="4100280"/>
          </a:xfrm>
          <a:custGeom>
            <a:avLst/>
            <a:gdLst>
              <a:gd name="connsiteX0" fmla="*/ 0 w 7554914"/>
              <a:gd name="connsiteY0" fmla="*/ 378592 h 3814530"/>
              <a:gd name="connsiteX1" fmla="*/ 378592 w 7554914"/>
              <a:gd name="connsiteY1" fmla="*/ 0 h 3814530"/>
              <a:gd name="connsiteX2" fmla="*/ 7176322 w 7554914"/>
              <a:gd name="connsiteY2" fmla="*/ 0 h 3814530"/>
              <a:gd name="connsiteX3" fmla="*/ 7554914 w 7554914"/>
              <a:gd name="connsiteY3" fmla="*/ 378592 h 3814530"/>
              <a:gd name="connsiteX4" fmla="*/ 7554914 w 7554914"/>
              <a:gd name="connsiteY4" fmla="*/ 3435938 h 3814530"/>
              <a:gd name="connsiteX5" fmla="*/ 7176322 w 7554914"/>
              <a:gd name="connsiteY5" fmla="*/ 3814530 h 3814530"/>
              <a:gd name="connsiteX6" fmla="*/ 378592 w 7554914"/>
              <a:gd name="connsiteY6" fmla="*/ 3814530 h 3814530"/>
              <a:gd name="connsiteX7" fmla="*/ 0 w 7554914"/>
              <a:gd name="connsiteY7" fmla="*/ 3435938 h 3814530"/>
              <a:gd name="connsiteX8" fmla="*/ 0 w 7554914"/>
              <a:gd name="connsiteY8" fmla="*/ 378592 h 3814530"/>
              <a:gd name="connsiteX0" fmla="*/ 0 w 7554914"/>
              <a:gd name="connsiteY0" fmla="*/ 664342 h 4100280"/>
              <a:gd name="connsiteX1" fmla="*/ 378592 w 7554914"/>
              <a:gd name="connsiteY1" fmla="*/ 285750 h 4100280"/>
              <a:gd name="connsiteX2" fmla="*/ 7147747 w 7554914"/>
              <a:gd name="connsiteY2" fmla="*/ 0 h 4100280"/>
              <a:gd name="connsiteX3" fmla="*/ 7554914 w 7554914"/>
              <a:gd name="connsiteY3" fmla="*/ 664342 h 4100280"/>
              <a:gd name="connsiteX4" fmla="*/ 7554914 w 7554914"/>
              <a:gd name="connsiteY4" fmla="*/ 3721688 h 4100280"/>
              <a:gd name="connsiteX5" fmla="*/ 7176322 w 7554914"/>
              <a:gd name="connsiteY5" fmla="*/ 4100280 h 4100280"/>
              <a:gd name="connsiteX6" fmla="*/ 378592 w 7554914"/>
              <a:gd name="connsiteY6" fmla="*/ 4100280 h 4100280"/>
              <a:gd name="connsiteX7" fmla="*/ 0 w 7554914"/>
              <a:gd name="connsiteY7" fmla="*/ 3721688 h 4100280"/>
              <a:gd name="connsiteX8" fmla="*/ 0 w 7554914"/>
              <a:gd name="connsiteY8" fmla="*/ 664342 h 4100280"/>
              <a:gd name="connsiteX0" fmla="*/ 0 w 7554914"/>
              <a:gd name="connsiteY0" fmla="*/ 664342 h 4100280"/>
              <a:gd name="connsiteX1" fmla="*/ 521467 w 7554914"/>
              <a:gd name="connsiteY1" fmla="*/ 200025 h 4100280"/>
              <a:gd name="connsiteX2" fmla="*/ 7147747 w 7554914"/>
              <a:gd name="connsiteY2" fmla="*/ 0 h 4100280"/>
              <a:gd name="connsiteX3" fmla="*/ 7554914 w 7554914"/>
              <a:gd name="connsiteY3" fmla="*/ 664342 h 4100280"/>
              <a:gd name="connsiteX4" fmla="*/ 7554914 w 7554914"/>
              <a:gd name="connsiteY4" fmla="*/ 3721688 h 4100280"/>
              <a:gd name="connsiteX5" fmla="*/ 7176322 w 7554914"/>
              <a:gd name="connsiteY5" fmla="*/ 4100280 h 4100280"/>
              <a:gd name="connsiteX6" fmla="*/ 378592 w 7554914"/>
              <a:gd name="connsiteY6" fmla="*/ 4100280 h 4100280"/>
              <a:gd name="connsiteX7" fmla="*/ 0 w 7554914"/>
              <a:gd name="connsiteY7" fmla="*/ 3721688 h 4100280"/>
              <a:gd name="connsiteX8" fmla="*/ 0 w 7554914"/>
              <a:gd name="connsiteY8" fmla="*/ 664342 h 4100280"/>
              <a:gd name="connsiteX0" fmla="*/ 0 w 7554914"/>
              <a:gd name="connsiteY0" fmla="*/ 664342 h 4100280"/>
              <a:gd name="connsiteX1" fmla="*/ 521467 w 7554914"/>
              <a:gd name="connsiteY1" fmla="*/ 200025 h 4100280"/>
              <a:gd name="connsiteX2" fmla="*/ 7147747 w 7554914"/>
              <a:gd name="connsiteY2" fmla="*/ 0 h 4100280"/>
              <a:gd name="connsiteX3" fmla="*/ 7554914 w 7554914"/>
              <a:gd name="connsiteY3" fmla="*/ 664342 h 4100280"/>
              <a:gd name="connsiteX4" fmla="*/ 7554914 w 7554914"/>
              <a:gd name="connsiteY4" fmla="*/ 3721688 h 4100280"/>
              <a:gd name="connsiteX5" fmla="*/ 6904859 w 7554914"/>
              <a:gd name="connsiteY5" fmla="*/ 3714518 h 4100280"/>
              <a:gd name="connsiteX6" fmla="*/ 378592 w 7554914"/>
              <a:gd name="connsiteY6" fmla="*/ 4100280 h 4100280"/>
              <a:gd name="connsiteX7" fmla="*/ 0 w 7554914"/>
              <a:gd name="connsiteY7" fmla="*/ 3721688 h 4100280"/>
              <a:gd name="connsiteX8" fmla="*/ 0 w 7554914"/>
              <a:gd name="connsiteY8" fmla="*/ 664342 h 4100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54914" h="4100280">
                <a:moveTo>
                  <a:pt x="0" y="664342"/>
                </a:moveTo>
                <a:cubicBezTo>
                  <a:pt x="0" y="455251"/>
                  <a:pt x="312376" y="200025"/>
                  <a:pt x="521467" y="200025"/>
                </a:cubicBezTo>
                <a:cubicBezTo>
                  <a:pt x="2787377" y="200025"/>
                  <a:pt x="4881837" y="0"/>
                  <a:pt x="7147747" y="0"/>
                </a:cubicBezTo>
                <a:cubicBezTo>
                  <a:pt x="7356838" y="0"/>
                  <a:pt x="7554914" y="455251"/>
                  <a:pt x="7554914" y="664342"/>
                </a:cubicBezTo>
                <a:lnTo>
                  <a:pt x="7554914" y="3721688"/>
                </a:lnTo>
                <a:cubicBezTo>
                  <a:pt x="7554914" y="3930779"/>
                  <a:pt x="7113950" y="3714518"/>
                  <a:pt x="6904859" y="3714518"/>
                </a:cubicBezTo>
                <a:lnTo>
                  <a:pt x="378592" y="4100280"/>
                </a:lnTo>
                <a:cubicBezTo>
                  <a:pt x="169501" y="4100280"/>
                  <a:pt x="0" y="3930779"/>
                  <a:pt x="0" y="3721688"/>
                </a:cubicBezTo>
                <a:lnTo>
                  <a:pt x="0" y="664342"/>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Đặc</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điểm</a:t>
            </a:r>
            <a:r>
              <a:rPr lang="en-US" sz="2800" b="1" dirty="0">
                <a:latin typeface="Times New Roman" panose="02020603050405020304" pitchFamily="18" charset="0"/>
                <a:ea typeface="Times New Roman" panose="02020603050405020304" pitchFamily="18" charset="0"/>
              </a:rPr>
              <a:t>:</a:t>
            </a:r>
            <a:r>
              <a:rPr lang="en-US" sz="2800"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biết</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nói</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tiếng</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người</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biết</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chỗ</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cất</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giấu</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của</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cải</a:t>
            </a:r>
            <a:r>
              <a:rPr lang="en-US" sz="2800" i="1" dirty="0">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spcAft>
                <a:spcPts val="0"/>
              </a:spcAft>
            </a:pPr>
            <a:r>
              <a:rPr lang="en-US" sz="2800" dirty="0">
                <a:latin typeface="Times New Roman" panose="02020603050405020304" pitchFamily="18" charset="0"/>
                <a:ea typeface="Times New Roman" panose="02020603050405020304" pitchFamily="18" charset="0"/>
              </a:rPr>
              <a:t>- Ý </a:t>
            </a:r>
            <a:r>
              <a:rPr lang="en-US" sz="2800" dirty="0" err="1">
                <a:latin typeface="Times New Roman" panose="02020603050405020304" pitchFamily="18" charset="0"/>
                <a:ea typeface="Times New Roman" panose="02020603050405020304" pitchFamily="18" charset="0"/>
              </a:rPr>
              <a:t>nghĩa</a:t>
            </a:r>
            <a:r>
              <a:rPr lang="en-US" sz="2800" dirty="0">
                <a:latin typeface="Times New Roman" panose="02020603050405020304" pitchFamily="18" charset="0"/>
                <a:ea typeface="Times New Roman" panose="02020603050405020304" pitchFamily="18" charset="0"/>
              </a:rPr>
              <a:t>: con </a:t>
            </a:r>
            <a:r>
              <a:rPr lang="en-US" sz="2800" dirty="0" err="1">
                <a:latin typeface="Times New Roman" panose="02020603050405020304" pitchFamily="18" charset="0"/>
                <a:ea typeface="Times New Roman" panose="02020603050405020304" pitchFamily="18" charset="0"/>
              </a:rPr>
              <a:t>vật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kì</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ảo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nằm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danh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sách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lực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lượng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thần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kì</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thế</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giới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cổ</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tích</a:t>
            </a:r>
            <a:r>
              <a:rPr lang="en-US" sz="2800" dirty="0">
                <a:latin typeface="Times New Roman" panose="02020603050405020304" pitchFamily="18" charset="0"/>
                <a:ea typeface="Times New Roman" panose="02020603050405020304" pitchFamily="18" charset="0"/>
              </a:rPr>
              <a:t>:</a:t>
            </a:r>
          </a:p>
          <a:p>
            <a:pPr>
              <a:spcAft>
                <a:spcPts val="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Xuất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nhằm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tạo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ra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điều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kì</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diệu</a:t>
            </a:r>
            <a:r>
              <a:rPr lang="en-US" sz="2800" dirty="0">
                <a:latin typeface="Times New Roman" panose="02020603050405020304" pitchFamily="18" charset="0"/>
                <a:ea typeface="Times New Roman" panose="02020603050405020304" pitchFamily="18" charset="0"/>
              </a:rPr>
              <a:t>; </a:t>
            </a:r>
          </a:p>
          <a:p>
            <a:pPr>
              <a:spcAft>
                <a:spcPts val="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Thực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chức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năng</a:t>
            </a:r>
            <a:r>
              <a:rPr lang="en-US" sz="2800" dirty="0">
                <a:latin typeface="Times New Roman" panose="02020603050405020304" pitchFamily="18" charset="0"/>
                <a:ea typeface="Times New Roman" panose="02020603050405020304" pitchFamily="18" charset="0"/>
              </a:rPr>
              <a:t> ban </a:t>
            </a:r>
            <a:r>
              <a:rPr lang="en-US" sz="2800" dirty="0" err="1">
                <a:latin typeface="Times New Roman" panose="02020603050405020304" pitchFamily="18" charset="0"/>
                <a:ea typeface="Times New Roman" panose="02020603050405020304" pitchFamily="18" charset="0"/>
              </a:rPr>
              <a:t>thưởng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nhân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vật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tốt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hoặc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trừng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phạt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nhân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vật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xấu</a:t>
            </a:r>
            <a:r>
              <a:rPr lang="en-US" sz="2800" dirty="0">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89869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1000"/>
                                        <p:tgtEl>
                                          <p:spTgt spid="17">
                                            <p:txEl>
                                              <p:pRg st="0" end="0"/>
                                            </p:txEl>
                                          </p:spTgt>
                                        </p:tgtEl>
                                      </p:cBhvr>
                                    </p:animEffect>
                                    <p:anim calcmode="lin" valueType="num">
                                      <p:cBhvr>
                                        <p:cTn id="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
                                            <p:txEl>
                                              <p:pRg st="1" end="1"/>
                                            </p:txEl>
                                          </p:spTgt>
                                        </p:tgtEl>
                                        <p:attrNameLst>
                                          <p:attrName>style.visibility</p:attrName>
                                        </p:attrNameLst>
                                      </p:cBhvr>
                                      <p:to>
                                        <p:strVal val="visible"/>
                                      </p:to>
                                    </p:set>
                                    <p:animEffect transition="in" filter="fade">
                                      <p:cBhvr>
                                        <p:cTn id="14" dur="1000"/>
                                        <p:tgtEl>
                                          <p:spTgt spid="17">
                                            <p:txEl>
                                              <p:pRg st="1" end="1"/>
                                            </p:txEl>
                                          </p:spTgt>
                                        </p:tgtEl>
                                      </p:cBhvr>
                                    </p:animEffect>
                                    <p:anim calcmode="lin" valueType="num">
                                      <p:cBhvr>
                                        <p:cTn id="1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7">
                                            <p:txEl>
                                              <p:pRg st="2" end="2"/>
                                            </p:txEl>
                                          </p:spTgt>
                                        </p:tgtEl>
                                        <p:attrNameLst>
                                          <p:attrName>style.visibility</p:attrName>
                                        </p:attrNameLst>
                                      </p:cBhvr>
                                      <p:to>
                                        <p:strVal val="visible"/>
                                      </p:to>
                                    </p:set>
                                    <p:animEffect transition="in" filter="fade">
                                      <p:cBhvr>
                                        <p:cTn id="21" dur="1000"/>
                                        <p:tgtEl>
                                          <p:spTgt spid="17">
                                            <p:txEl>
                                              <p:pRg st="2" end="2"/>
                                            </p:txEl>
                                          </p:spTgt>
                                        </p:tgtEl>
                                      </p:cBhvr>
                                    </p:animEffect>
                                    <p:anim calcmode="lin" valueType="num">
                                      <p:cBhvr>
                                        <p:cTn id="22"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7">
                                            <p:txEl>
                                              <p:pRg st="3" end="3"/>
                                            </p:txEl>
                                          </p:spTgt>
                                        </p:tgtEl>
                                        <p:attrNameLst>
                                          <p:attrName>style.visibility</p:attrName>
                                        </p:attrNameLst>
                                      </p:cBhvr>
                                      <p:to>
                                        <p:strVal val="visible"/>
                                      </p:to>
                                    </p:set>
                                    <p:animEffect transition="in" filter="fade">
                                      <p:cBhvr>
                                        <p:cTn id="28" dur="1000"/>
                                        <p:tgtEl>
                                          <p:spTgt spid="17">
                                            <p:txEl>
                                              <p:pRg st="3" end="3"/>
                                            </p:txEl>
                                          </p:spTgt>
                                        </p:tgtEl>
                                      </p:cBhvr>
                                    </p:animEffect>
                                    <p:anim calcmode="lin" valueType="num">
                                      <p:cBhvr>
                                        <p:cTn id="2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628776" cy="600074"/>
          </a:xfrm>
          <a:prstGeom prst="flowChartInputOutpu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6</a:t>
            </a:r>
          </a:p>
        </p:txBody>
      </p:sp>
      <p:pic>
        <p:nvPicPr>
          <p:cNvPr id="10" name="Picture 9"/>
          <p:cNvPicPr>
            <a:picLocks noChangeAspect="1"/>
          </p:cNvPicPr>
          <p:nvPr/>
        </p:nvPicPr>
        <p:blipFill>
          <a:blip r:embed="rId3"/>
          <a:stretch>
            <a:fillRect/>
          </a:stretch>
        </p:blipFill>
        <p:spPr>
          <a:xfrm>
            <a:off x="10787064" y="42861"/>
            <a:ext cx="1295403" cy="600074"/>
          </a:xfrm>
          <a:prstGeom prst="rect">
            <a:avLst/>
          </a:prstGeom>
        </p:spPr>
      </p:pic>
      <p:sp>
        <p:nvSpPr>
          <p:cNvPr id="26" name="Rounded Rectangle 25"/>
          <p:cNvSpPr/>
          <p:nvPr/>
        </p:nvSpPr>
        <p:spPr>
          <a:xfrm>
            <a:off x="1628776" y="28573"/>
            <a:ext cx="9158288" cy="728663"/>
          </a:xfrm>
          <a:prstGeom prst="roundRect">
            <a:avLst>
              <a:gd name="adj" fmla="val 50000"/>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VĂN BẢN 2. </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CÂY KHẾ</a:t>
            </a:r>
          </a:p>
        </p:txBody>
      </p:sp>
      <p:pic>
        <p:nvPicPr>
          <p:cNvPr id="31" name="Picture 30"/>
          <p:cNvPicPr>
            <a:picLocks noChangeAspect="1"/>
          </p:cNvPicPr>
          <p:nvPr/>
        </p:nvPicPr>
        <p:blipFill>
          <a:blip r:embed="rId5"/>
          <a:srcRect l="46013" t="45792" r="33622" b="46790"/>
          <a:stretch>
            <a:fillRect/>
          </a:stretch>
        </p:blipFill>
        <p:spPr>
          <a:xfrm>
            <a:off x="2928937" y="792956"/>
            <a:ext cx="1417287"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5"/>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16" name="Rectangle 15"/>
          <p:cNvSpPr/>
          <p:nvPr/>
        </p:nvSpPr>
        <p:spPr>
          <a:xfrm>
            <a:off x="3746499" y="6276640"/>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6">
            <a:extLst>
              <a:ext uri="{BEBA8EAE-BF5A-486C-A8C5-ECC9F3942E4B}">
                <a14:imgProps xmlns:a14="http://schemas.microsoft.com/office/drawing/2010/main">
                  <a14:imgLayer r:embed="rId7">
                    <a14:imgEffect>
                      <a14:backgroundRemoval t="0" b="100000" l="0" r="95200"/>
                    </a14:imgEffect>
                  </a14:imgLayer>
                </a14:imgProps>
              </a:ext>
            </a:extLst>
          </a:blip>
          <a:srcRect t="62791"/>
          <a:stretch>
            <a:fillRect/>
          </a:stretch>
        </p:blipFill>
        <p:spPr>
          <a:xfrm>
            <a:off x="2739232" y="6360336"/>
            <a:ext cx="6700836"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sp>
        <p:nvSpPr>
          <p:cNvPr id="3" name="Rectangle 2"/>
          <p:cNvSpPr/>
          <p:nvPr/>
        </p:nvSpPr>
        <p:spPr>
          <a:xfrm>
            <a:off x="359954" y="1028700"/>
            <a:ext cx="6096000" cy="1048877"/>
          </a:xfrm>
          <a:prstGeom prst="rect">
            <a:avLst/>
          </a:prstGeom>
        </p:spPr>
        <p:txBody>
          <a:bodyPr>
            <a:spAutoFit/>
          </a:bodyPr>
          <a:lstStyle/>
          <a:p>
            <a:pPr marL="0" marR="0" lvl="0" indent="0" algn="l" defTabSz="914400" rtl="0" eaLnBrk="1" fontAlgn="auto" latinLnBrk="0" hangingPunct="1">
              <a:lnSpc>
                <a:spcPct val="107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III.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Đọc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hiểu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văn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bản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30480" lvl="0" indent="0" algn="just" defTabSz="914400" rtl="0" eaLnBrk="1" fontAlgn="auto" latinLnBrk="0" hangingPunct="1">
              <a:lnSpc>
                <a:spcPct val="115000"/>
              </a:lnSpc>
              <a:spcBef>
                <a:spcPts val="0"/>
              </a:spcBef>
              <a:spcAft>
                <a:spcPts val="1200"/>
              </a:spcAft>
              <a:buClrTx/>
              <a:buSzTx/>
              <a:buFontTx/>
              <a:buNone/>
              <a:tabLst/>
              <a:defRPr/>
            </a:pPr>
            <a:r>
              <a:rPr kumimoji="0" lang="pt-BR" sz="2800" b="1" i="1" u="sng" strike="noStrike" kern="1200" cap="none" spc="0" normalizeH="0" baseline="0" noProof="0" dirty="0">
                <a:ln>
                  <a:noFill/>
                </a:ln>
                <a:solidFill>
                  <a:srgbClr val="800000"/>
                </a:solidFill>
                <a:effectLst/>
                <a:uLnTx/>
                <a:uFillTx/>
                <a:latin typeface="Times New Roman" panose="02020603050405020304" pitchFamily="18" charset="0"/>
                <a:ea typeface="Calibri" panose="020F0502020204030204" pitchFamily="34" charset="0"/>
                <a:cs typeface="+mn-cs"/>
              </a:rPr>
              <a:t>1. </a:t>
            </a:r>
            <a:r>
              <a:rPr kumimoji="0" lang="vi-VN" sz="2800" b="1" i="0" u="sng" strike="noStrike" kern="1200" cap="none" spc="0" normalizeH="0" baseline="0" noProof="0" dirty="0">
                <a:ln>
                  <a:noFill/>
                </a:ln>
                <a:solidFill>
                  <a:srgbClr val="800000"/>
                </a:solidFill>
                <a:effectLst/>
                <a:uLnTx/>
                <a:uFillTx/>
                <a:latin typeface="Times New Roman" panose="02020603050405020304" pitchFamily="18" charset="0"/>
                <a:ea typeface="Calibri" panose="020F0502020204030204" pitchFamily="34" charset="0"/>
                <a:cs typeface="+mn-cs"/>
              </a:rPr>
              <a:t>Ý nghĩa chi tiết kì ảo</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pic>
        <p:nvPicPr>
          <p:cNvPr id="22" name="Picture 21"/>
          <p:cNvPicPr>
            <a:picLocks noChangeAspect="1"/>
          </p:cNvPicPr>
          <p:nvPr/>
        </p:nvPicPr>
        <p:blipFill>
          <a:blip r:embed="rId8"/>
          <a:srcRect l="24258" t="22595"/>
          <a:stretch>
            <a:fillRect/>
          </a:stretch>
        </p:blipFill>
        <p:spPr>
          <a:xfrm>
            <a:off x="609600" y="2100969"/>
            <a:ext cx="2278856" cy="3290015"/>
          </a:xfrm>
          <a:custGeom>
            <a:avLst/>
            <a:gdLst>
              <a:gd name="connsiteX0" fmla="*/ 1139428 w 2278856"/>
              <a:gd name="connsiteY0" fmla="*/ 0 h 3290015"/>
              <a:gd name="connsiteX1" fmla="*/ 2278856 w 2278856"/>
              <a:gd name="connsiteY1" fmla="*/ 0 h 3290015"/>
              <a:gd name="connsiteX2" fmla="*/ 2278856 w 2278856"/>
              <a:gd name="connsiteY2" fmla="*/ 1701710 h 3290015"/>
              <a:gd name="connsiteX3" fmla="*/ 1582945 w 2278856"/>
              <a:gd name="connsiteY3" fmla="*/ 3269691 h 3290015"/>
              <a:gd name="connsiteX4" fmla="*/ 1545764 w 2278856"/>
              <a:gd name="connsiteY4" fmla="*/ 3290015 h 3290015"/>
              <a:gd name="connsiteX5" fmla="*/ 733092 w 2278856"/>
              <a:gd name="connsiteY5" fmla="*/ 3290015 h 3290015"/>
              <a:gd name="connsiteX6" fmla="*/ 695911 w 2278856"/>
              <a:gd name="connsiteY6" fmla="*/ 3269691 h 3290015"/>
              <a:gd name="connsiteX7" fmla="*/ 0 w 2278856"/>
              <a:gd name="connsiteY7" fmla="*/ 1701710 h 3290015"/>
              <a:gd name="connsiteX8" fmla="*/ 1139428 w 2278856"/>
              <a:gd name="connsiteY8" fmla="*/ 0 h 3290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8856" h="3290015">
                <a:moveTo>
                  <a:pt x="1139428" y="0"/>
                </a:moveTo>
                <a:lnTo>
                  <a:pt x="2278856" y="0"/>
                </a:lnTo>
                <a:lnTo>
                  <a:pt x="2278856" y="1701710"/>
                </a:lnTo>
                <a:cubicBezTo>
                  <a:pt x="2278856" y="2406581"/>
                  <a:pt x="1991903" y="3011358"/>
                  <a:pt x="1582945" y="3269691"/>
                </a:cubicBezTo>
                <a:lnTo>
                  <a:pt x="1545764" y="3290015"/>
                </a:lnTo>
                <a:lnTo>
                  <a:pt x="733092" y="3290015"/>
                </a:lnTo>
                <a:lnTo>
                  <a:pt x="695911" y="3269691"/>
                </a:lnTo>
                <a:cubicBezTo>
                  <a:pt x="286953" y="3011358"/>
                  <a:pt x="0" y="2406581"/>
                  <a:pt x="0" y="1701710"/>
                </a:cubicBezTo>
                <a:cubicBezTo>
                  <a:pt x="0" y="761882"/>
                  <a:pt x="510139" y="0"/>
                  <a:pt x="1139428" y="0"/>
                </a:cubicBez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14" name="Rectangle 13"/>
          <p:cNvSpPr/>
          <p:nvPr/>
        </p:nvSpPr>
        <p:spPr>
          <a:xfrm>
            <a:off x="359954" y="5469565"/>
            <a:ext cx="250741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Chim</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thần</a:t>
            </a: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7" name="Rounded Rectangle 16"/>
          <p:cNvSpPr/>
          <p:nvPr/>
        </p:nvSpPr>
        <p:spPr>
          <a:xfrm>
            <a:off x="3746499" y="1920416"/>
            <a:ext cx="7554914" cy="4100280"/>
          </a:xfrm>
          <a:custGeom>
            <a:avLst/>
            <a:gdLst>
              <a:gd name="connsiteX0" fmla="*/ 0 w 7554914"/>
              <a:gd name="connsiteY0" fmla="*/ 378592 h 3814530"/>
              <a:gd name="connsiteX1" fmla="*/ 378592 w 7554914"/>
              <a:gd name="connsiteY1" fmla="*/ 0 h 3814530"/>
              <a:gd name="connsiteX2" fmla="*/ 7176322 w 7554914"/>
              <a:gd name="connsiteY2" fmla="*/ 0 h 3814530"/>
              <a:gd name="connsiteX3" fmla="*/ 7554914 w 7554914"/>
              <a:gd name="connsiteY3" fmla="*/ 378592 h 3814530"/>
              <a:gd name="connsiteX4" fmla="*/ 7554914 w 7554914"/>
              <a:gd name="connsiteY4" fmla="*/ 3435938 h 3814530"/>
              <a:gd name="connsiteX5" fmla="*/ 7176322 w 7554914"/>
              <a:gd name="connsiteY5" fmla="*/ 3814530 h 3814530"/>
              <a:gd name="connsiteX6" fmla="*/ 378592 w 7554914"/>
              <a:gd name="connsiteY6" fmla="*/ 3814530 h 3814530"/>
              <a:gd name="connsiteX7" fmla="*/ 0 w 7554914"/>
              <a:gd name="connsiteY7" fmla="*/ 3435938 h 3814530"/>
              <a:gd name="connsiteX8" fmla="*/ 0 w 7554914"/>
              <a:gd name="connsiteY8" fmla="*/ 378592 h 3814530"/>
              <a:gd name="connsiteX0" fmla="*/ 0 w 7554914"/>
              <a:gd name="connsiteY0" fmla="*/ 664342 h 4100280"/>
              <a:gd name="connsiteX1" fmla="*/ 378592 w 7554914"/>
              <a:gd name="connsiteY1" fmla="*/ 285750 h 4100280"/>
              <a:gd name="connsiteX2" fmla="*/ 7147747 w 7554914"/>
              <a:gd name="connsiteY2" fmla="*/ 0 h 4100280"/>
              <a:gd name="connsiteX3" fmla="*/ 7554914 w 7554914"/>
              <a:gd name="connsiteY3" fmla="*/ 664342 h 4100280"/>
              <a:gd name="connsiteX4" fmla="*/ 7554914 w 7554914"/>
              <a:gd name="connsiteY4" fmla="*/ 3721688 h 4100280"/>
              <a:gd name="connsiteX5" fmla="*/ 7176322 w 7554914"/>
              <a:gd name="connsiteY5" fmla="*/ 4100280 h 4100280"/>
              <a:gd name="connsiteX6" fmla="*/ 378592 w 7554914"/>
              <a:gd name="connsiteY6" fmla="*/ 4100280 h 4100280"/>
              <a:gd name="connsiteX7" fmla="*/ 0 w 7554914"/>
              <a:gd name="connsiteY7" fmla="*/ 3721688 h 4100280"/>
              <a:gd name="connsiteX8" fmla="*/ 0 w 7554914"/>
              <a:gd name="connsiteY8" fmla="*/ 664342 h 4100280"/>
              <a:gd name="connsiteX0" fmla="*/ 0 w 7554914"/>
              <a:gd name="connsiteY0" fmla="*/ 664342 h 4100280"/>
              <a:gd name="connsiteX1" fmla="*/ 521467 w 7554914"/>
              <a:gd name="connsiteY1" fmla="*/ 200025 h 4100280"/>
              <a:gd name="connsiteX2" fmla="*/ 7147747 w 7554914"/>
              <a:gd name="connsiteY2" fmla="*/ 0 h 4100280"/>
              <a:gd name="connsiteX3" fmla="*/ 7554914 w 7554914"/>
              <a:gd name="connsiteY3" fmla="*/ 664342 h 4100280"/>
              <a:gd name="connsiteX4" fmla="*/ 7554914 w 7554914"/>
              <a:gd name="connsiteY4" fmla="*/ 3721688 h 4100280"/>
              <a:gd name="connsiteX5" fmla="*/ 7176322 w 7554914"/>
              <a:gd name="connsiteY5" fmla="*/ 4100280 h 4100280"/>
              <a:gd name="connsiteX6" fmla="*/ 378592 w 7554914"/>
              <a:gd name="connsiteY6" fmla="*/ 4100280 h 4100280"/>
              <a:gd name="connsiteX7" fmla="*/ 0 w 7554914"/>
              <a:gd name="connsiteY7" fmla="*/ 3721688 h 4100280"/>
              <a:gd name="connsiteX8" fmla="*/ 0 w 7554914"/>
              <a:gd name="connsiteY8" fmla="*/ 664342 h 4100280"/>
              <a:gd name="connsiteX0" fmla="*/ 0 w 7554914"/>
              <a:gd name="connsiteY0" fmla="*/ 664342 h 4100280"/>
              <a:gd name="connsiteX1" fmla="*/ 521467 w 7554914"/>
              <a:gd name="connsiteY1" fmla="*/ 200025 h 4100280"/>
              <a:gd name="connsiteX2" fmla="*/ 7147747 w 7554914"/>
              <a:gd name="connsiteY2" fmla="*/ 0 h 4100280"/>
              <a:gd name="connsiteX3" fmla="*/ 7554914 w 7554914"/>
              <a:gd name="connsiteY3" fmla="*/ 664342 h 4100280"/>
              <a:gd name="connsiteX4" fmla="*/ 7554914 w 7554914"/>
              <a:gd name="connsiteY4" fmla="*/ 3721688 h 4100280"/>
              <a:gd name="connsiteX5" fmla="*/ 6904859 w 7554914"/>
              <a:gd name="connsiteY5" fmla="*/ 3714518 h 4100280"/>
              <a:gd name="connsiteX6" fmla="*/ 378592 w 7554914"/>
              <a:gd name="connsiteY6" fmla="*/ 4100280 h 4100280"/>
              <a:gd name="connsiteX7" fmla="*/ 0 w 7554914"/>
              <a:gd name="connsiteY7" fmla="*/ 3721688 h 4100280"/>
              <a:gd name="connsiteX8" fmla="*/ 0 w 7554914"/>
              <a:gd name="connsiteY8" fmla="*/ 664342 h 4100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54914" h="4100280">
                <a:moveTo>
                  <a:pt x="0" y="664342"/>
                </a:moveTo>
                <a:cubicBezTo>
                  <a:pt x="0" y="455251"/>
                  <a:pt x="312376" y="200025"/>
                  <a:pt x="521467" y="200025"/>
                </a:cubicBezTo>
                <a:cubicBezTo>
                  <a:pt x="2787377" y="200025"/>
                  <a:pt x="4881837" y="0"/>
                  <a:pt x="7147747" y="0"/>
                </a:cubicBezTo>
                <a:cubicBezTo>
                  <a:pt x="7356838" y="0"/>
                  <a:pt x="7554914" y="455251"/>
                  <a:pt x="7554914" y="664342"/>
                </a:cubicBezTo>
                <a:lnTo>
                  <a:pt x="7554914" y="3721688"/>
                </a:lnTo>
                <a:cubicBezTo>
                  <a:pt x="7554914" y="3930779"/>
                  <a:pt x="7113950" y="3714518"/>
                  <a:pt x="6904859" y="3714518"/>
                </a:cubicBezTo>
                <a:lnTo>
                  <a:pt x="378592" y="4100280"/>
                </a:lnTo>
                <a:cubicBezTo>
                  <a:pt x="169501" y="4100280"/>
                  <a:pt x="0" y="3930779"/>
                  <a:pt x="0" y="3721688"/>
                </a:cubicBezTo>
                <a:lnTo>
                  <a:pt x="0" y="664342"/>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en-US" sz="2800" b="1">
                <a:latin typeface="Times New Roman" panose="02020603050405020304" pitchFamily="18" charset="0"/>
                <a:ea typeface="Times New Roman" panose="02020603050405020304" pitchFamily="18" charset="0"/>
              </a:rPr>
              <a:t>- Câu nói của con chim lớn:</a:t>
            </a:r>
            <a:r>
              <a:rPr lang="en-US" sz="2800">
                <a:latin typeface="Times New Roman" panose="02020603050405020304" pitchFamily="18" charset="0"/>
                <a:ea typeface="Times New Roman" panose="02020603050405020304" pitchFamily="18" charset="0"/>
              </a:rPr>
              <a:t> </a:t>
            </a:r>
            <a:r>
              <a:rPr lang="en-US" sz="2800" i="1">
                <a:latin typeface="Times New Roman" panose="02020603050405020304" pitchFamily="18" charset="0"/>
                <a:ea typeface="Times New Roman" panose="02020603050405020304" pitchFamily="18" charset="0"/>
              </a:rPr>
              <a:t>ăn một quả, trả cục vàng, may túi ba gang, mang đi mà đựng</a:t>
            </a:r>
            <a:r>
              <a:rPr lang="en-US" sz="2800">
                <a:latin typeface="Times New Roman" panose="02020603050405020304" pitchFamily="18" charset="0"/>
                <a:ea typeface="Times New Roman" panose="02020603050405020304" pitchFamily="18" charset="0"/>
              </a:rPr>
              <a:t> </a:t>
            </a:r>
            <a:endParaRPr lang="en-US" sz="2400">
              <a:latin typeface="Times New Roman" panose="02020603050405020304" pitchFamily="18" charset="0"/>
              <a:ea typeface="Times New Roman" panose="02020603050405020304" pitchFamily="18" charset="0"/>
            </a:endParaRPr>
          </a:p>
          <a:p>
            <a:pPr>
              <a:spcAft>
                <a:spcPts val="0"/>
              </a:spcAft>
            </a:pPr>
            <a:r>
              <a:rPr lang="en-US" sz="2800">
                <a:latin typeface="Times New Roman" panose="02020603050405020304" pitchFamily="18" charset="0"/>
                <a:ea typeface="Times New Roman" panose="02020603050405020304" pitchFamily="18" charset="0"/>
              </a:rPr>
              <a:t>- Ý nghĩa: câu nói có vần, dễ thuộc, dễ nhớ. Ngày nay câu ăn một quả, trả cục vàng hay ăn khế, trả vàng cũng thường được nhân dân dùng để chỉ một việc làm được trả công hậu hĩnh, có kết quả tốt đẹp.</a:t>
            </a:r>
            <a:endParaRPr lang="en-US" sz="2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66962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1000"/>
                                        <p:tgtEl>
                                          <p:spTgt spid="17">
                                            <p:txEl>
                                              <p:pRg st="0" end="0"/>
                                            </p:txEl>
                                          </p:spTgt>
                                        </p:tgtEl>
                                      </p:cBhvr>
                                    </p:animEffect>
                                    <p:anim calcmode="lin" valueType="num">
                                      <p:cBhvr>
                                        <p:cTn id="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
                                            <p:txEl>
                                              <p:pRg st="1" end="1"/>
                                            </p:txEl>
                                          </p:spTgt>
                                        </p:tgtEl>
                                        <p:attrNameLst>
                                          <p:attrName>style.visibility</p:attrName>
                                        </p:attrNameLst>
                                      </p:cBhvr>
                                      <p:to>
                                        <p:strVal val="visible"/>
                                      </p:to>
                                    </p:set>
                                    <p:animEffect transition="in" filter="fade">
                                      <p:cBhvr>
                                        <p:cTn id="14" dur="1000"/>
                                        <p:tgtEl>
                                          <p:spTgt spid="17">
                                            <p:txEl>
                                              <p:pRg st="1" end="1"/>
                                            </p:txEl>
                                          </p:spTgt>
                                        </p:tgtEl>
                                      </p:cBhvr>
                                    </p:animEffect>
                                    <p:anim calcmode="lin" valueType="num">
                                      <p:cBhvr>
                                        <p:cTn id="1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628776" cy="600074"/>
          </a:xfrm>
          <a:prstGeom prst="flowChartInputOutpu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6</a:t>
            </a:r>
          </a:p>
        </p:txBody>
      </p:sp>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3"/>
          <a:stretch>
            <a:fillRect/>
          </a:stretch>
        </p:blipFill>
        <p:spPr>
          <a:xfrm>
            <a:off x="10787064" y="42861"/>
            <a:ext cx="1295403" cy="600074"/>
          </a:xfrm>
          <a:prstGeom prst="rect">
            <a:avLst/>
          </a:prstGeom>
        </p:spPr>
      </p:pic>
      <p:sp>
        <p:nvSpPr>
          <p:cNvPr id="26" name="Rounded Rectangle 25"/>
          <p:cNvSpPr/>
          <p:nvPr/>
        </p:nvSpPr>
        <p:spPr>
          <a:xfrm>
            <a:off x="1628776" y="28573"/>
            <a:ext cx="9158288" cy="728663"/>
          </a:xfrm>
          <a:prstGeom prst="roundRect">
            <a:avLst>
              <a:gd name="adj" fmla="val 50000"/>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VĂN BẢN 2. </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CÂY KHẾ</a:t>
            </a:r>
          </a:p>
        </p:txBody>
      </p:sp>
      <p:pic>
        <p:nvPicPr>
          <p:cNvPr id="31" name="Picture 30"/>
          <p:cNvPicPr>
            <a:picLocks noChangeAspect="1"/>
          </p:cNvPicPr>
          <p:nvPr/>
        </p:nvPicPr>
        <p:blipFill>
          <a:blip r:embed="rId5"/>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5"/>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16" name="Rectangle 15"/>
          <p:cNvSpPr/>
          <p:nvPr/>
        </p:nvSpPr>
        <p:spPr>
          <a:xfrm>
            <a:off x="3746499" y="6276640"/>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6">
            <a:extLst>
              <a:ext uri="{BEBA8EAE-BF5A-486C-A8C5-ECC9F3942E4B}">
                <a14:imgProps xmlns:a14="http://schemas.microsoft.com/office/drawing/2010/main">
                  <a14:imgLayer r:embed="rId7">
                    <a14:imgEffect>
                      <a14:backgroundRemoval t="0" b="100000" l="0" r="95200"/>
                    </a14:imgEffect>
                  </a14:imgLayer>
                </a14:imgProps>
              </a:ext>
            </a:extLst>
          </a:blip>
          <a:srcRect t="62791"/>
          <a:stretch>
            <a:fillRect/>
          </a:stretch>
        </p:blipFill>
        <p:spPr>
          <a:xfrm>
            <a:off x="2739232" y="6360336"/>
            <a:ext cx="6700836"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sp>
        <p:nvSpPr>
          <p:cNvPr id="3" name="Rectangle 2"/>
          <p:cNvSpPr/>
          <p:nvPr/>
        </p:nvSpPr>
        <p:spPr>
          <a:xfrm>
            <a:off x="359954" y="1028700"/>
            <a:ext cx="6096000" cy="1048877"/>
          </a:xfrm>
          <a:prstGeom prst="rect">
            <a:avLst/>
          </a:prstGeom>
        </p:spPr>
        <p:txBody>
          <a:bodyPr>
            <a:spAutoFit/>
          </a:bodyPr>
          <a:lstStyle/>
          <a:p>
            <a:pPr marL="0" marR="0" lvl="0" indent="0" algn="l" defTabSz="914400" rtl="0" eaLnBrk="1" fontAlgn="auto" latinLnBrk="0" hangingPunct="1">
              <a:lnSpc>
                <a:spcPct val="107000"/>
              </a:lnSpc>
              <a:spcBef>
                <a:spcPts val="0"/>
              </a:spcBef>
              <a:spcAft>
                <a:spcPts val="0"/>
              </a:spcAft>
              <a:buClrTx/>
              <a:buSzTx/>
              <a:buFontTx/>
              <a:buNone/>
              <a:tabLst>
                <a:tab pos="1386840" algn="l"/>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III.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Đọc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hiểu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văn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S Mincho"/>
                <a:cs typeface="+mn-cs"/>
              </a:rPr>
              <a:t>bản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S Mincho"/>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30480" lvl="0" indent="0" algn="just" defTabSz="914400" rtl="0" eaLnBrk="1" fontAlgn="auto" latinLnBrk="0" hangingPunct="1">
              <a:lnSpc>
                <a:spcPct val="115000"/>
              </a:lnSpc>
              <a:spcBef>
                <a:spcPts val="0"/>
              </a:spcBef>
              <a:spcAft>
                <a:spcPts val="1200"/>
              </a:spcAft>
              <a:buClrTx/>
              <a:buSzTx/>
              <a:buFontTx/>
              <a:buNone/>
              <a:tabLst/>
              <a:defRPr/>
            </a:pPr>
            <a:r>
              <a:rPr kumimoji="0" lang="pt-BR" sz="2800" b="1" i="1" u="sng" strike="noStrike" kern="1200" cap="none" spc="0" normalizeH="0" baseline="0" noProof="0" dirty="0">
                <a:ln>
                  <a:noFill/>
                </a:ln>
                <a:solidFill>
                  <a:srgbClr val="800000"/>
                </a:solidFill>
                <a:effectLst/>
                <a:uLnTx/>
                <a:uFillTx/>
                <a:latin typeface="Times New Roman" panose="02020603050405020304" pitchFamily="18" charset="0"/>
                <a:ea typeface="Calibri" panose="020F0502020204030204" pitchFamily="34" charset="0"/>
                <a:cs typeface="+mn-cs"/>
              </a:rPr>
              <a:t>1. </a:t>
            </a:r>
            <a:r>
              <a:rPr kumimoji="0" lang="vi-VN" sz="2800" b="1" i="0" u="sng" strike="noStrike" kern="1200" cap="none" spc="0" normalizeH="0" baseline="0" noProof="0" dirty="0">
                <a:ln>
                  <a:noFill/>
                </a:ln>
                <a:solidFill>
                  <a:srgbClr val="800000"/>
                </a:solidFill>
                <a:effectLst/>
                <a:uLnTx/>
                <a:uFillTx/>
                <a:latin typeface="Times New Roman" panose="02020603050405020304" pitchFamily="18" charset="0"/>
                <a:ea typeface="Calibri" panose="020F0502020204030204" pitchFamily="34" charset="0"/>
                <a:cs typeface="+mn-cs"/>
              </a:rPr>
              <a:t>Ý nghĩa chi tiết kì ảo</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7" name="Rounded Rectangle 16"/>
          <p:cNvSpPr/>
          <p:nvPr/>
        </p:nvSpPr>
        <p:spPr>
          <a:xfrm>
            <a:off x="3963986" y="1807672"/>
            <a:ext cx="7554914" cy="4100280"/>
          </a:xfrm>
          <a:custGeom>
            <a:avLst/>
            <a:gdLst>
              <a:gd name="connsiteX0" fmla="*/ 0 w 7554914"/>
              <a:gd name="connsiteY0" fmla="*/ 378592 h 3814530"/>
              <a:gd name="connsiteX1" fmla="*/ 378592 w 7554914"/>
              <a:gd name="connsiteY1" fmla="*/ 0 h 3814530"/>
              <a:gd name="connsiteX2" fmla="*/ 7176322 w 7554914"/>
              <a:gd name="connsiteY2" fmla="*/ 0 h 3814530"/>
              <a:gd name="connsiteX3" fmla="*/ 7554914 w 7554914"/>
              <a:gd name="connsiteY3" fmla="*/ 378592 h 3814530"/>
              <a:gd name="connsiteX4" fmla="*/ 7554914 w 7554914"/>
              <a:gd name="connsiteY4" fmla="*/ 3435938 h 3814530"/>
              <a:gd name="connsiteX5" fmla="*/ 7176322 w 7554914"/>
              <a:gd name="connsiteY5" fmla="*/ 3814530 h 3814530"/>
              <a:gd name="connsiteX6" fmla="*/ 378592 w 7554914"/>
              <a:gd name="connsiteY6" fmla="*/ 3814530 h 3814530"/>
              <a:gd name="connsiteX7" fmla="*/ 0 w 7554914"/>
              <a:gd name="connsiteY7" fmla="*/ 3435938 h 3814530"/>
              <a:gd name="connsiteX8" fmla="*/ 0 w 7554914"/>
              <a:gd name="connsiteY8" fmla="*/ 378592 h 3814530"/>
              <a:gd name="connsiteX0" fmla="*/ 0 w 7554914"/>
              <a:gd name="connsiteY0" fmla="*/ 664342 h 4100280"/>
              <a:gd name="connsiteX1" fmla="*/ 378592 w 7554914"/>
              <a:gd name="connsiteY1" fmla="*/ 285750 h 4100280"/>
              <a:gd name="connsiteX2" fmla="*/ 7147747 w 7554914"/>
              <a:gd name="connsiteY2" fmla="*/ 0 h 4100280"/>
              <a:gd name="connsiteX3" fmla="*/ 7554914 w 7554914"/>
              <a:gd name="connsiteY3" fmla="*/ 664342 h 4100280"/>
              <a:gd name="connsiteX4" fmla="*/ 7554914 w 7554914"/>
              <a:gd name="connsiteY4" fmla="*/ 3721688 h 4100280"/>
              <a:gd name="connsiteX5" fmla="*/ 7176322 w 7554914"/>
              <a:gd name="connsiteY5" fmla="*/ 4100280 h 4100280"/>
              <a:gd name="connsiteX6" fmla="*/ 378592 w 7554914"/>
              <a:gd name="connsiteY6" fmla="*/ 4100280 h 4100280"/>
              <a:gd name="connsiteX7" fmla="*/ 0 w 7554914"/>
              <a:gd name="connsiteY7" fmla="*/ 3721688 h 4100280"/>
              <a:gd name="connsiteX8" fmla="*/ 0 w 7554914"/>
              <a:gd name="connsiteY8" fmla="*/ 664342 h 4100280"/>
              <a:gd name="connsiteX0" fmla="*/ 0 w 7554914"/>
              <a:gd name="connsiteY0" fmla="*/ 664342 h 4100280"/>
              <a:gd name="connsiteX1" fmla="*/ 521467 w 7554914"/>
              <a:gd name="connsiteY1" fmla="*/ 200025 h 4100280"/>
              <a:gd name="connsiteX2" fmla="*/ 7147747 w 7554914"/>
              <a:gd name="connsiteY2" fmla="*/ 0 h 4100280"/>
              <a:gd name="connsiteX3" fmla="*/ 7554914 w 7554914"/>
              <a:gd name="connsiteY3" fmla="*/ 664342 h 4100280"/>
              <a:gd name="connsiteX4" fmla="*/ 7554914 w 7554914"/>
              <a:gd name="connsiteY4" fmla="*/ 3721688 h 4100280"/>
              <a:gd name="connsiteX5" fmla="*/ 7176322 w 7554914"/>
              <a:gd name="connsiteY5" fmla="*/ 4100280 h 4100280"/>
              <a:gd name="connsiteX6" fmla="*/ 378592 w 7554914"/>
              <a:gd name="connsiteY6" fmla="*/ 4100280 h 4100280"/>
              <a:gd name="connsiteX7" fmla="*/ 0 w 7554914"/>
              <a:gd name="connsiteY7" fmla="*/ 3721688 h 4100280"/>
              <a:gd name="connsiteX8" fmla="*/ 0 w 7554914"/>
              <a:gd name="connsiteY8" fmla="*/ 664342 h 4100280"/>
              <a:gd name="connsiteX0" fmla="*/ 0 w 7554914"/>
              <a:gd name="connsiteY0" fmla="*/ 664342 h 4100280"/>
              <a:gd name="connsiteX1" fmla="*/ 521467 w 7554914"/>
              <a:gd name="connsiteY1" fmla="*/ 200025 h 4100280"/>
              <a:gd name="connsiteX2" fmla="*/ 7147747 w 7554914"/>
              <a:gd name="connsiteY2" fmla="*/ 0 h 4100280"/>
              <a:gd name="connsiteX3" fmla="*/ 7554914 w 7554914"/>
              <a:gd name="connsiteY3" fmla="*/ 664342 h 4100280"/>
              <a:gd name="connsiteX4" fmla="*/ 7554914 w 7554914"/>
              <a:gd name="connsiteY4" fmla="*/ 3721688 h 4100280"/>
              <a:gd name="connsiteX5" fmla="*/ 6904859 w 7554914"/>
              <a:gd name="connsiteY5" fmla="*/ 3714518 h 4100280"/>
              <a:gd name="connsiteX6" fmla="*/ 378592 w 7554914"/>
              <a:gd name="connsiteY6" fmla="*/ 4100280 h 4100280"/>
              <a:gd name="connsiteX7" fmla="*/ 0 w 7554914"/>
              <a:gd name="connsiteY7" fmla="*/ 3721688 h 4100280"/>
              <a:gd name="connsiteX8" fmla="*/ 0 w 7554914"/>
              <a:gd name="connsiteY8" fmla="*/ 664342 h 4100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54914" h="4100280">
                <a:moveTo>
                  <a:pt x="0" y="664342"/>
                </a:moveTo>
                <a:cubicBezTo>
                  <a:pt x="0" y="455251"/>
                  <a:pt x="312376" y="200025"/>
                  <a:pt x="521467" y="200025"/>
                </a:cubicBezTo>
                <a:cubicBezTo>
                  <a:pt x="2787377" y="200025"/>
                  <a:pt x="4881837" y="0"/>
                  <a:pt x="7147747" y="0"/>
                </a:cubicBezTo>
                <a:cubicBezTo>
                  <a:pt x="7356838" y="0"/>
                  <a:pt x="7554914" y="455251"/>
                  <a:pt x="7554914" y="664342"/>
                </a:cubicBezTo>
                <a:lnTo>
                  <a:pt x="7554914" y="3721688"/>
                </a:lnTo>
                <a:cubicBezTo>
                  <a:pt x="7554914" y="3930779"/>
                  <a:pt x="7113950" y="3714518"/>
                  <a:pt x="6904859" y="3714518"/>
                </a:cubicBezTo>
                <a:lnTo>
                  <a:pt x="378592" y="4100280"/>
                </a:lnTo>
                <a:cubicBezTo>
                  <a:pt x="169501" y="4100280"/>
                  <a:pt x="0" y="3930779"/>
                  <a:pt x="0" y="3721688"/>
                </a:cubicBezTo>
                <a:lnTo>
                  <a:pt x="0" y="664342"/>
                </a:lnTo>
                <a:close/>
              </a:path>
            </a:pathLst>
          </a:custGeom>
          <a:blipFill>
            <a:blip r:embed="rId2"/>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Đặc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điểm</a:t>
            </a:r>
            <a:r>
              <a:rPr lang="en-US" sz="2400" b="1" dirty="0">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chim</a:t>
            </a:r>
            <a:r>
              <a:rPr lang="en-US" sz="2400" i="1" dirty="0">
                <a:latin typeface="Times New Roman" panose="02020603050405020304" pitchFamily="18" charset="0"/>
                <a:ea typeface="Times New Roman" panose="02020603050405020304" pitchFamily="18" charset="0"/>
              </a:rPr>
              <a:t> bay </a:t>
            </a:r>
            <a:r>
              <a:rPr lang="en-US" sz="2400" i="1" dirty="0" err="1">
                <a:latin typeface="Times New Roman" panose="02020603050405020304" pitchFamily="18" charset="0"/>
                <a:ea typeface="Times New Roman" panose="02020603050405020304" pitchFamily="18" charset="0"/>
              </a:rPr>
              <a:t>mãi</a:t>
            </a:r>
            <a:r>
              <a:rPr lang="en-US" sz="2400" i="1" dirty="0">
                <a:latin typeface="Times New Roman" panose="02020603050405020304" pitchFamily="18" charset="0"/>
                <a:ea typeface="Times New Roman" panose="02020603050405020304" pitchFamily="18" charset="0"/>
              </a:rPr>
              <a:t>, bay </a:t>
            </a:r>
            <a:r>
              <a:rPr lang="en-US" sz="2400" i="1" dirty="0" err="1">
                <a:latin typeface="Times New Roman" panose="02020603050405020304" pitchFamily="18" charset="0"/>
                <a:ea typeface="Times New Roman" panose="02020603050405020304" pitchFamily="18" charset="0"/>
              </a:rPr>
              <a:t>mãi</a:t>
            </a:r>
            <a:r>
              <a:rPr lang="en-US" sz="2400" i="1" dirty="0">
                <a:latin typeface="Times New Roman" panose="02020603050405020304" pitchFamily="18" charset="0"/>
                <a:ea typeface="Times New Roman" panose="02020603050405020304" pitchFamily="18" charset="0"/>
              </a:rPr>
              <a:t>, qua </a:t>
            </a:r>
            <a:r>
              <a:rPr lang="en-US" sz="2400" i="1" dirty="0" err="1">
                <a:latin typeface="Times New Roman" panose="02020603050405020304" pitchFamily="18" charset="0"/>
                <a:ea typeface="Times New Roman" panose="02020603050405020304" pitchFamily="18" charset="0"/>
              </a:rPr>
              <a:t>bao</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nhiêu</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là</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miền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hết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đồng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ruộng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đến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rừng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xanh</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hết</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rừng</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xanh</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đến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biển</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cả</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ra</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tới</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giữa</a:t>
            </a:r>
            <a:r>
              <a:rPr lang="en-US" sz="2400" i="1" dirty="0">
                <a:latin typeface="Times New Roman" panose="02020603050405020304" pitchFamily="18" charset="0"/>
                <a:ea typeface="Times New Roman" panose="02020603050405020304" pitchFamily="18" charset="0"/>
              </a:rPr>
              <a:t> </a:t>
            </a:r>
            <a:r>
              <a:rPr lang="en-US" sz="2400" i="1" dirty="0" err="1">
                <a:latin typeface="Times New Roman" panose="02020603050405020304" pitchFamily="18" charset="0"/>
                <a:ea typeface="Times New Roman" panose="02020603050405020304" pitchFamily="18" charset="0"/>
              </a:rPr>
              <a:t>biển</a:t>
            </a:r>
            <a:r>
              <a:rPr lang="en-US" sz="2400" i="1" dirty="0">
                <a:latin typeface="Times New Roman" panose="02020603050405020304" pitchFamily="18"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a:p>
            <a:pPr>
              <a:spcAft>
                <a:spcPts val="0"/>
              </a:spcAft>
            </a:pP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Vai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trò</a:t>
            </a:r>
            <a:r>
              <a:rPr lang="en-US" sz="2400" b="1" dirty="0">
                <a:latin typeface="Times New Roman" panose="02020603050405020304" pitchFamily="18"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a:p>
            <a:pPr>
              <a:spcAft>
                <a:spcPts val="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giúp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em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cuộc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giàu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a:t>
            </a:r>
            <a:endParaRPr lang="en-US" sz="2000" dirty="0">
              <a:latin typeface="Times New Roman" panose="02020603050405020304" pitchFamily="18" charset="0"/>
              <a:ea typeface="Times New Roman" panose="02020603050405020304" pitchFamily="18" charset="0"/>
            </a:endParaRPr>
          </a:p>
          <a:p>
            <a:pPr>
              <a:spcAft>
                <a:spcPts val="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nhấn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mạnh</a:t>
            </a:r>
            <a:r>
              <a:rPr lang="en-US" sz="2400" dirty="0">
                <a:latin typeface="Times New Roman" panose="02020603050405020304" pitchFamily="18" charset="0"/>
                <a:ea typeface="Times New Roman" panose="02020603050405020304" pitchFamily="18" charset="0"/>
              </a:rPr>
              <a:t> ý </a:t>
            </a:r>
            <a:r>
              <a:rPr lang="en-US" sz="2400" dirty="0" err="1">
                <a:latin typeface="Times New Roman" panose="02020603050405020304" pitchFamily="18" charset="0"/>
                <a:ea typeface="Times New Roman" panose="02020603050405020304" pitchFamily="18" charset="0"/>
              </a:rPr>
              <a:t>nghĩa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gian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ảo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cùng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nhiều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ngờ</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gian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kì</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ảo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mang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lại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thế</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cổ</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tích</a:t>
            </a:r>
            <a:r>
              <a:rPr lang="en-US" sz="2400" dirty="0">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p:txBody>
      </p:sp>
      <p:pic>
        <p:nvPicPr>
          <p:cNvPr id="5" name="Picture 4"/>
          <p:cNvPicPr>
            <a:picLocks noChangeAspect="1"/>
          </p:cNvPicPr>
          <p:nvPr/>
        </p:nvPicPr>
        <p:blipFill>
          <a:blip r:embed="rId8"/>
          <a:stretch>
            <a:fillRect/>
          </a:stretch>
        </p:blipFill>
        <p:spPr>
          <a:xfrm>
            <a:off x="583153" y="2533532"/>
            <a:ext cx="3157634" cy="2465393"/>
          </a:xfrm>
          <a:prstGeom prst="rect">
            <a:avLst/>
          </a:prstGeom>
        </p:spPr>
      </p:pic>
      <p:sp>
        <p:nvSpPr>
          <p:cNvPr id="7" name="Rectangle 6"/>
          <p:cNvSpPr/>
          <p:nvPr/>
        </p:nvSpPr>
        <p:spPr>
          <a:xfrm>
            <a:off x="544459" y="5057326"/>
            <a:ext cx="3419527" cy="1077218"/>
          </a:xfrm>
          <a:prstGeom prst="rect">
            <a:avLst/>
          </a:prstGeom>
        </p:spPr>
        <p:txBody>
          <a:bodyPr wrap="none">
            <a:spAutoFit/>
          </a:bodyPr>
          <a:lstStyle/>
          <a:p>
            <a:pPr algn="ctr">
              <a:spcAft>
                <a:spcPts val="0"/>
              </a:spcAft>
            </a:pPr>
            <a:r>
              <a:rPr lang="en-US" sz="3200" b="1" dirty="0" err="1">
                <a:latin typeface="Times New Roman" panose="02020603050405020304" pitchFamily="18" charset="0"/>
                <a:ea typeface="Times New Roman" panose="02020603050405020304" pitchFamily="18" charset="0"/>
              </a:rPr>
              <a:t>Không</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gian</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kì</a:t>
            </a:r>
            <a:r>
              <a:rPr lang="en-US" sz="3200" b="1" dirty="0">
                <a:latin typeface="Times New Roman" panose="02020603050405020304" pitchFamily="18" charset="0"/>
                <a:ea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rPr>
              <a:t>ảo</a:t>
            </a:r>
            <a:r>
              <a:rPr lang="en-US" sz="3200" b="1" dirty="0">
                <a:latin typeface="Times New Roman" panose="02020603050405020304" pitchFamily="18" charset="0"/>
                <a:ea typeface="Times New Roman" panose="02020603050405020304" pitchFamily="18" charset="0"/>
              </a:rPr>
              <a:t>:</a:t>
            </a:r>
            <a:r>
              <a:rPr lang="en-US" sz="3200" dirty="0">
                <a:latin typeface="Times New Roman" panose="02020603050405020304" pitchFamily="18" charset="0"/>
                <a:ea typeface="Times New Roman" panose="02020603050405020304" pitchFamily="18" charset="0"/>
              </a:rPr>
              <a:t> </a:t>
            </a:r>
          </a:p>
          <a:p>
            <a:pPr algn="ctr">
              <a:spcAft>
                <a:spcPts val="0"/>
              </a:spcAft>
            </a:pPr>
            <a:r>
              <a:rPr lang="en-US" sz="3200" i="1" dirty="0" err="1">
                <a:latin typeface="Times New Roman" panose="02020603050405020304" pitchFamily="18" charset="0"/>
                <a:ea typeface="Times New Roman" panose="02020603050405020304" pitchFamily="18" charset="0"/>
              </a:rPr>
              <a:t>đảo</a:t>
            </a:r>
            <a:r>
              <a:rPr lang="en-US" sz="3200" i="1" dirty="0">
                <a:latin typeface="Times New Roman" panose="02020603050405020304" pitchFamily="18" charset="0"/>
                <a:ea typeface="Times New Roman" panose="02020603050405020304" pitchFamily="18" charset="0"/>
              </a:rPr>
              <a:t> </a:t>
            </a:r>
            <a:r>
              <a:rPr lang="en-US" sz="3200" i="1" dirty="0" err="1">
                <a:latin typeface="Times New Roman" panose="02020603050405020304" pitchFamily="18" charset="0"/>
                <a:ea typeface="Times New Roman" panose="02020603050405020304" pitchFamily="18" charset="0"/>
              </a:rPr>
              <a:t>xa</a:t>
            </a:r>
            <a:r>
              <a:rPr lang="en-US" sz="3200" dirty="0">
                <a:latin typeface="Times New Roman" panose="02020603050405020304" pitchFamily="18" charset="0"/>
                <a:ea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13406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1000"/>
                                        <p:tgtEl>
                                          <p:spTgt spid="17">
                                            <p:txEl>
                                              <p:pRg st="0" end="0"/>
                                            </p:txEl>
                                          </p:spTgt>
                                        </p:tgtEl>
                                      </p:cBhvr>
                                    </p:animEffect>
                                    <p:anim calcmode="lin" valueType="num">
                                      <p:cBhvr>
                                        <p:cTn id="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
                                            <p:txEl>
                                              <p:pRg st="1" end="1"/>
                                            </p:txEl>
                                          </p:spTgt>
                                        </p:tgtEl>
                                        <p:attrNameLst>
                                          <p:attrName>style.visibility</p:attrName>
                                        </p:attrNameLst>
                                      </p:cBhvr>
                                      <p:to>
                                        <p:strVal val="visible"/>
                                      </p:to>
                                    </p:set>
                                    <p:animEffect transition="in" filter="fade">
                                      <p:cBhvr>
                                        <p:cTn id="14" dur="1000"/>
                                        <p:tgtEl>
                                          <p:spTgt spid="17">
                                            <p:txEl>
                                              <p:pRg st="1" end="1"/>
                                            </p:txEl>
                                          </p:spTgt>
                                        </p:tgtEl>
                                      </p:cBhvr>
                                    </p:animEffect>
                                    <p:anim calcmode="lin" valueType="num">
                                      <p:cBhvr>
                                        <p:cTn id="1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7">
                                            <p:txEl>
                                              <p:pRg st="2" end="2"/>
                                            </p:txEl>
                                          </p:spTgt>
                                        </p:tgtEl>
                                        <p:attrNameLst>
                                          <p:attrName>style.visibility</p:attrName>
                                        </p:attrNameLst>
                                      </p:cBhvr>
                                      <p:to>
                                        <p:strVal val="visible"/>
                                      </p:to>
                                    </p:set>
                                    <p:animEffect transition="in" filter="fade">
                                      <p:cBhvr>
                                        <p:cTn id="21" dur="1000"/>
                                        <p:tgtEl>
                                          <p:spTgt spid="17">
                                            <p:txEl>
                                              <p:pRg st="2" end="2"/>
                                            </p:txEl>
                                          </p:spTgt>
                                        </p:tgtEl>
                                      </p:cBhvr>
                                    </p:animEffect>
                                    <p:anim calcmode="lin" valueType="num">
                                      <p:cBhvr>
                                        <p:cTn id="22"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7">
                                            <p:txEl>
                                              <p:pRg st="3" end="3"/>
                                            </p:txEl>
                                          </p:spTgt>
                                        </p:tgtEl>
                                        <p:attrNameLst>
                                          <p:attrName>style.visibility</p:attrName>
                                        </p:attrNameLst>
                                      </p:cBhvr>
                                      <p:to>
                                        <p:strVal val="visible"/>
                                      </p:to>
                                    </p:set>
                                    <p:animEffect transition="in" filter="fade">
                                      <p:cBhvr>
                                        <p:cTn id="28" dur="1000"/>
                                        <p:tgtEl>
                                          <p:spTgt spid="17">
                                            <p:txEl>
                                              <p:pRg st="3" end="3"/>
                                            </p:txEl>
                                          </p:spTgt>
                                        </p:tgtEl>
                                      </p:cBhvr>
                                    </p:animEffect>
                                    <p:anim calcmode="lin" valueType="num">
                                      <p:cBhvr>
                                        <p:cTn id="2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Miền Cổ Tích - Cây Khế">
            <a:hlinkClick r:id="" action="ppaction://media"/>
            <a:extLst>
              <a:ext uri="{FF2B5EF4-FFF2-40B4-BE49-F238E27FC236}">
                <a16:creationId xmlns:a16="http://schemas.microsoft.com/office/drawing/2014/main" id="{88F63336-754F-CFA3-69B2-81B44045494C}"/>
              </a:ext>
            </a:extLst>
          </p:cNvPr>
          <p:cNvPicPr>
            <a:picLocks noRot="1" noChangeAspect="1"/>
          </p:cNvPicPr>
          <p:nvPr>
            <a:videoFile r:link="rId1"/>
          </p:nvPr>
        </p:nvPicPr>
        <p:blipFill>
          <a:blip r:embed="rId3"/>
          <a:stretch>
            <a:fillRect/>
          </a:stretch>
        </p:blipFill>
        <p:spPr>
          <a:xfrm>
            <a:off x="26988" y="0"/>
            <a:ext cx="12138025" cy="6858000"/>
          </a:xfrm>
          <a:prstGeom prst="rect">
            <a:avLst/>
          </a:prstGeom>
        </p:spPr>
      </p:pic>
    </p:spTree>
    <p:extLst>
      <p:ext uri="{BB962C8B-B14F-4D97-AF65-F5344CB8AC3E}">
        <p14:creationId xmlns:p14="http://schemas.microsoft.com/office/powerpoint/2010/main" val="2562381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49274" y="667765"/>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tabLst>
                <a:tab pos="3150870" algn="l"/>
              </a:tabLst>
            </a:pPr>
            <a:r>
              <a:rPr lang="en-US" sz="3600" b="1" dirty="0" err="1">
                <a:solidFill>
                  <a:schemeClr val="tx1"/>
                </a:solidFill>
                <a:latin typeface="Times New Roman" panose="02020603050405020304" pitchFamily="18" charset="0"/>
                <a:ea typeface="Calibri" panose="020F0502020204030204" pitchFamily="34" charset="0"/>
              </a:rPr>
              <a:t>Câu</a:t>
            </a:r>
            <a:r>
              <a:rPr lang="en-US" sz="3600" b="1" dirty="0">
                <a:solidFill>
                  <a:schemeClr val="tx1"/>
                </a:solidFill>
                <a:latin typeface="Times New Roman" panose="02020603050405020304" pitchFamily="18" charset="0"/>
                <a:ea typeface="Calibri" panose="020F0502020204030204" pitchFamily="34" charset="0"/>
              </a:rPr>
              <a:t> 1:</a:t>
            </a:r>
            <a:r>
              <a:rPr lang="en-US" sz="3600" dirty="0">
                <a:solidFill>
                  <a:schemeClr val="tx1"/>
                </a:solidFill>
                <a:latin typeface="Times New Roman" panose="02020603050405020304" pitchFamily="18" charset="0"/>
                <a:ea typeface="Calibri" panose="020F0502020204030204" pitchFamily="34" charset="0"/>
              </a:rPr>
              <a:t> </a:t>
            </a:r>
            <a:r>
              <a:rPr lang="vi-VN" sz="3600" dirty="0">
                <a:solidFill>
                  <a:schemeClr val="tx1"/>
                </a:solidFill>
                <a:latin typeface="Times New Roman" panose="02020603050405020304" pitchFamily="18" charset="0"/>
                <a:ea typeface="Calibri" panose="020F0502020204030204" pitchFamily="34" charset="0"/>
              </a:rPr>
              <a:t>Trong việc chia gia tài, người anh đã tỏ ra:</a:t>
            </a:r>
            <a:endParaRPr lang="en-US" sz="3600" dirty="0">
              <a:solidFill>
                <a:schemeClr val="tx1"/>
              </a:solidFill>
              <a:effectLst/>
              <a:latin typeface="Times New Roman" panose="02020603050405020304" pitchFamily="18" charset="0"/>
              <a:ea typeface="Calibri" panose="020F0502020204030204" pitchFamily="34" charset="0"/>
            </a:endParaRPr>
          </a:p>
        </p:txBody>
      </p:sp>
      <p:sp>
        <p:nvSpPr>
          <p:cNvPr id="26" name="Rectangle 25"/>
          <p:cNvSpPr/>
          <p:nvPr/>
        </p:nvSpPr>
        <p:spPr>
          <a:xfrm>
            <a:off x="843548" y="2417241"/>
            <a:ext cx="5020189" cy="97846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3200" dirty="0">
                <a:solidFill>
                  <a:schemeClr val="tx1"/>
                </a:solidFill>
                <a:latin typeface="Times New Roman" panose="02020603050405020304" pitchFamily="18" charset="0"/>
                <a:ea typeface="Times New Roman" panose="02020603050405020304" pitchFamily="18" charset="0"/>
              </a:rPr>
              <a:t>A. </a:t>
            </a:r>
            <a:r>
              <a:rPr lang="vi-VN" sz="3200" dirty="0">
                <a:solidFill>
                  <a:schemeClr val="tx1"/>
                </a:solidFill>
                <a:latin typeface="Times New Roman" panose="02020603050405020304" pitchFamily="18" charset="0"/>
                <a:ea typeface="Times New Roman" panose="02020603050405020304" pitchFamily="18" charset="0"/>
              </a:rPr>
              <a:t>Thương em.</a:t>
            </a:r>
            <a:endParaRPr kumimoji="0" lang="vi-VN" sz="3200" b="0" i="0" u="none" strike="noStrike" kern="1200" cap="none" spc="0" normalizeH="0" baseline="0" noProof="0" dirty="0">
              <a:ln>
                <a:noFill/>
              </a:ln>
              <a:solidFill>
                <a:schemeClr val="tx1"/>
              </a:solidFill>
              <a:effectLst/>
              <a:uLnTx/>
              <a:uFillTx/>
              <a:latin typeface="Arial" panose="020B0604020202020204" pitchFamily="34" charset="0"/>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147252" y="2421431"/>
            <a:ext cx="5228749" cy="97502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3200" dirty="0">
                <a:solidFill>
                  <a:schemeClr val="tx1"/>
                </a:solidFill>
                <a:latin typeface="Times New Roman" panose="02020603050405020304" pitchFamily="18" charset="0"/>
                <a:ea typeface="Times New Roman" panose="02020603050405020304" pitchFamily="18" charset="0"/>
              </a:rPr>
              <a:t>C. </a:t>
            </a:r>
            <a:r>
              <a:rPr lang="vi-VN" sz="3200" dirty="0">
                <a:solidFill>
                  <a:schemeClr val="tx1"/>
                </a:solidFill>
                <a:latin typeface="Times New Roman" panose="02020603050405020304" pitchFamily="18" charset="0"/>
                <a:ea typeface="Times New Roman" panose="02020603050405020304" pitchFamily="18" charset="0"/>
              </a:rPr>
              <a:t>Tham lam và ích kỉ</a:t>
            </a:r>
            <a:r>
              <a:rPr lang="en-US" sz="3200" dirty="0">
                <a:solidFill>
                  <a:schemeClr val="tx1"/>
                </a:solidFill>
                <a:latin typeface="Times New Roman" panose="02020603050405020304" pitchFamily="18" charset="0"/>
                <a:ea typeface="Times New Roman" panose="02020603050405020304" pitchFamily="18" charset="0"/>
              </a:rPr>
              <a:t>.</a:t>
            </a:r>
            <a:endParaRPr kumimoji="0" lang="vi-VN" sz="3200" b="0" i="0" u="none" strike="noStrike" kern="1200" cap="none" spc="0" normalizeH="0" baseline="0" noProof="0" dirty="0">
              <a:ln>
                <a:noFill/>
              </a:ln>
              <a:solidFill>
                <a:schemeClr val="tx1"/>
              </a:solidFill>
              <a:effectLst/>
              <a:uLnTx/>
              <a:uFillTx/>
              <a:latin typeface="Arial" panose="020B0604020202020204" pitchFamily="34" charset="0"/>
            </a:endParaRPr>
          </a:p>
        </p:txBody>
      </p:sp>
      <p:sp>
        <p:nvSpPr>
          <p:cNvPr id="43" name="Rectangle 42"/>
          <p:cNvSpPr/>
          <p:nvPr/>
        </p:nvSpPr>
        <p:spPr>
          <a:xfrm>
            <a:off x="843548" y="3906573"/>
            <a:ext cx="5076717" cy="103926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tabLst>
                <a:tab pos="465455" algn="l"/>
                <a:tab pos="3150870" algn="l"/>
              </a:tabLst>
            </a:pPr>
            <a:r>
              <a:rPr lang="en-US" sz="3200" dirty="0">
                <a:solidFill>
                  <a:schemeClr val="tx1"/>
                </a:solidFill>
                <a:latin typeface="Times New Roman" panose="02020603050405020304" pitchFamily="18" charset="0"/>
                <a:ea typeface="Calibri" panose="020F0502020204030204" pitchFamily="34" charset="0"/>
              </a:rPr>
              <a:t>B. </a:t>
            </a:r>
            <a:r>
              <a:rPr lang="vi-VN" sz="3200" dirty="0">
                <a:solidFill>
                  <a:schemeClr val="tx1"/>
                </a:solidFill>
                <a:latin typeface="Times New Roman" panose="02020603050405020304" pitchFamily="18" charset="0"/>
                <a:ea typeface="Calibri" panose="020F0502020204030204" pitchFamily="34" charset="0"/>
              </a:rPr>
              <a:t>Công bằng</a:t>
            </a:r>
            <a:r>
              <a:rPr lang="en-US" sz="3200" dirty="0">
                <a:solidFill>
                  <a:schemeClr val="tx1"/>
                </a:solidFill>
                <a:latin typeface="Times New Roman" panose="02020603050405020304" pitchFamily="18" charset="0"/>
                <a:ea typeface="Calibri" panose="020F0502020204030204" pitchFamily="34" charset="0"/>
              </a:rPr>
              <a:t>.</a:t>
            </a:r>
            <a:endParaRPr lang="en-US" sz="3200" dirty="0">
              <a:solidFill>
                <a:schemeClr val="tx1"/>
              </a:solidFill>
              <a:effectLst/>
              <a:latin typeface="Times New Roman" panose="02020603050405020304" pitchFamily="18" charset="0"/>
              <a:ea typeface="Calibri" panose="020F0502020204030204" pitchFamily="34" charset="0"/>
            </a:endParaRPr>
          </a:p>
        </p:txBody>
      </p:sp>
      <p:sp>
        <p:nvSpPr>
          <p:cNvPr id="44" name="Rectangle 43"/>
          <p:cNvSpPr/>
          <p:nvPr/>
        </p:nvSpPr>
        <p:spPr>
          <a:xfrm>
            <a:off x="6061144" y="3879990"/>
            <a:ext cx="5263363" cy="106112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3200" dirty="0">
                <a:solidFill>
                  <a:schemeClr val="tx1"/>
                </a:solidFill>
                <a:latin typeface="Times New Roman" panose="02020603050405020304" pitchFamily="18" charset="0"/>
                <a:ea typeface="Times New Roman" panose="02020603050405020304" pitchFamily="18" charset="0"/>
              </a:rPr>
              <a:t>D. </a:t>
            </a:r>
            <a:r>
              <a:rPr lang="vi-VN" sz="3200" dirty="0">
                <a:solidFill>
                  <a:schemeClr val="tx1"/>
                </a:solidFill>
                <a:latin typeface="Times New Roman" panose="02020603050405020304" pitchFamily="18" charset="0"/>
                <a:ea typeface="Times New Roman" panose="02020603050405020304" pitchFamily="18" charset="0"/>
              </a:rPr>
              <a:t>Độc ác</a:t>
            </a:r>
            <a:r>
              <a:rPr lang="en-US" sz="3200" dirty="0">
                <a:solidFill>
                  <a:schemeClr val="tx1"/>
                </a:solidFill>
                <a:latin typeface="Times New Roman" panose="02020603050405020304" pitchFamily="18" charset="0"/>
                <a:ea typeface="Times New Roman" panose="02020603050405020304" pitchFamily="18" charset="0"/>
              </a:rPr>
              <a:t>.</a:t>
            </a:r>
            <a:endParaRPr kumimoji="0" lang="vi-VN" sz="3200" b="0" i="0" u="none" strike="noStrike" kern="1200" cap="none" spc="0" normalizeH="0" baseline="0" noProof="0" dirty="0">
              <a:ln>
                <a:noFill/>
              </a:ln>
              <a:solidFill>
                <a:schemeClr val="tx1"/>
              </a:solidFill>
              <a:effectLst/>
              <a:uLnTx/>
              <a:uFillTx/>
              <a:latin typeface="Arial" panose="020B0604020202020204" pitchFamily="34" charset="0"/>
            </a:endParaRPr>
          </a:p>
        </p:txBody>
      </p:sp>
      <p:pic>
        <p:nvPicPr>
          <p:cNvPr id="47" name="Picture 4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58015" y="2554911"/>
            <a:ext cx="805722" cy="708059"/>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166357" y="4109658"/>
            <a:ext cx="804536" cy="704088"/>
          </a:xfrm>
          <a:prstGeom prst="rect">
            <a:avLst/>
          </a:prstGeom>
        </p:spPr>
      </p:pic>
      <p:pic>
        <p:nvPicPr>
          <p:cNvPr id="49" name="Picture 4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519765" y="4134878"/>
            <a:ext cx="804742" cy="707197"/>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622173" y="2584577"/>
            <a:ext cx="804742" cy="643793"/>
          </a:xfrm>
          <a:prstGeom prst="rect">
            <a:avLst/>
          </a:prstGeom>
        </p:spPr>
      </p:pic>
      <p:sp>
        <p:nvSpPr>
          <p:cNvPr id="2" name="Rectangle 1"/>
          <p:cNvSpPr/>
          <p:nvPr/>
        </p:nvSpPr>
        <p:spPr>
          <a:xfrm>
            <a:off x="609600" y="82990"/>
            <a:ext cx="2582758" cy="584775"/>
          </a:xfrm>
          <a:prstGeom prst="rect">
            <a:avLst/>
          </a:prstGeom>
        </p:spPr>
        <p:txBody>
          <a:bodyPr wrap="none">
            <a:spAutoFit/>
          </a:bodyPr>
          <a:lstStyle/>
          <a:p>
            <a:r>
              <a:rPr lang="pt-BR" sz="3200" b="1" dirty="0">
                <a:solidFill>
                  <a:schemeClr val="bg1"/>
                </a:solidFill>
                <a:latin typeface="Times New Roman" panose="02020603050405020304" pitchFamily="18" charset="0"/>
                <a:ea typeface="Times New Roman" panose="02020603050405020304" pitchFamily="18" charset="0"/>
              </a:rPr>
              <a:t>IV. Luyện tập</a:t>
            </a:r>
            <a:endParaRPr lang="en-US" sz="3200" dirty="0">
              <a:solidFill>
                <a:schemeClr val="bg1"/>
              </a:solidFill>
            </a:endParaRPr>
          </a:p>
        </p:txBody>
      </p:sp>
    </p:spTree>
    <p:extLst>
      <p:ext uri="{BB962C8B-B14F-4D97-AF65-F5344CB8AC3E}">
        <p14:creationId xmlns:p14="http://schemas.microsoft.com/office/powerpoint/2010/main" val="3639763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Check mark.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00B05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3"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3"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tabLst>
                <a:tab pos="233680" algn="l"/>
                <a:tab pos="3150870" algn="l"/>
              </a:tabLst>
            </a:pPr>
            <a:r>
              <a:rPr lang="en-US" sz="3200" b="1" dirty="0" err="1">
                <a:solidFill>
                  <a:schemeClr val="tx1"/>
                </a:solidFill>
                <a:latin typeface="Times New Roman" panose="02020603050405020304" pitchFamily="18" charset="0"/>
                <a:ea typeface="Calibri" panose="020F0502020204030204" pitchFamily="34" charset="0"/>
              </a:rPr>
              <a:t>Câu</a:t>
            </a:r>
            <a:r>
              <a:rPr lang="en-US" sz="3200" b="1" dirty="0">
                <a:solidFill>
                  <a:schemeClr val="tx1"/>
                </a:solidFill>
                <a:latin typeface="Times New Roman" panose="02020603050405020304" pitchFamily="18" charset="0"/>
                <a:ea typeface="Calibri" panose="020F0502020204030204" pitchFamily="34" charset="0"/>
              </a:rPr>
              <a:t> 2:</a:t>
            </a:r>
            <a:r>
              <a:rPr lang="en-US" sz="3200" dirty="0">
                <a:solidFill>
                  <a:schemeClr val="tx1"/>
                </a:solidFill>
                <a:latin typeface="Times New Roman" panose="02020603050405020304" pitchFamily="18" charset="0"/>
                <a:ea typeface="Calibri" panose="020F0502020204030204" pitchFamily="34" charset="0"/>
              </a:rPr>
              <a:t> </a:t>
            </a:r>
            <a:r>
              <a:rPr lang="vi-VN" sz="3200" dirty="0">
                <a:solidFill>
                  <a:schemeClr val="tx1"/>
                </a:solidFill>
                <a:latin typeface="Times New Roman" panose="02020603050405020304" pitchFamily="18" charset="0"/>
                <a:ea typeface="Calibri" panose="020F0502020204030204" pitchFamily="34" charset="0"/>
              </a:rPr>
              <a:t>Qua việc may túi theo lời chim dặn và được chim đưa đi lấy vàng ở đảo xa, người em đã thể hiện:</a:t>
            </a:r>
            <a:endParaRPr lang="en-US" sz="2800" dirty="0">
              <a:solidFill>
                <a:schemeClr val="tx1"/>
              </a:solidFill>
              <a:effectLst/>
              <a:latin typeface="Times New Roman" panose="02020603050405020304" pitchFamily="18" charset="0"/>
              <a:ea typeface="Calibri" panose="020F0502020204030204" pitchFamily="34" charset="0"/>
            </a:endParaRPr>
          </a:p>
        </p:txBody>
      </p:sp>
      <p:sp>
        <p:nvSpPr>
          <p:cNvPr id="26" name="Rectangle 25"/>
          <p:cNvSpPr/>
          <p:nvPr/>
        </p:nvSpPr>
        <p:spPr>
          <a:xfrm>
            <a:off x="1075412" y="1936603"/>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tabLst>
                <a:tab pos="3150870" algn="l"/>
              </a:tabLst>
            </a:pPr>
            <a:r>
              <a:rPr kumimoji="0" lang="vi-VN"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A.</a:t>
            </a:r>
            <a:r>
              <a:rPr lang="en-US" sz="2800" dirty="0">
                <a:solidFill>
                  <a:schemeClr val="tx1"/>
                </a:solidFill>
                <a:latin typeface="Times New Roman" panose="02020603050405020304" pitchFamily="18" charset="0"/>
                <a:ea typeface="Calibri" panose="020F0502020204030204" pitchFamily="34" charset="0"/>
              </a:rPr>
              <a:t> </a:t>
            </a:r>
            <a:r>
              <a:rPr lang="vi-VN" sz="2800" dirty="0">
                <a:solidFill>
                  <a:schemeClr val="tx1"/>
                </a:solidFill>
                <a:latin typeface="Times New Roman" panose="02020603050405020304" pitchFamily="18" charset="0"/>
                <a:ea typeface="Calibri" panose="020F0502020204030204" pitchFamily="34" charset="0"/>
              </a:rPr>
              <a:t>Là một người trung thực</a:t>
            </a:r>
            <a:endParaRPr lang="en-US" sz="2800" dirty="0">
              <a:solidFill>
                <a:schemeClr val="tx1"/>
              </a:solidFill>
              <a:latin typeface="Times New Roman" panose="02020603050405020304" pitchFamily="18" charset="0"/>
              <a:ea typeface="Calibri" panose="020F0502020204030204" pitchFamily="34" charset="0"/>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130615" y="1953535"/>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2800" b="0" i="0" u="none" strike="noStrike" kern="1200" cap="none" spc="0" normalizeH="0" baseline="0" noProof="0" dirty="0">
                <a:ln>
                  <a:noFill/>
                </a:ln>
                <a:solidFill>
                  <a:schemeClr val="tx1"/>
                </a:solidFill>
                <a:effectLst/>
                <a:uLnTx/>
                <a:uFillTx/>
                <a:latin typeface="Times New Roman" panose="02020603050405020304" pitchFamily="18" charset="0"/>
              </a:rPr>
              <a:t>B.</a:t>
            </a:r>
            <a:r>
              <a:rPr lang="vi-VN" sz="2800" dirty="0">
                <a:solidFill>
                  <a:schemeClr val="tx1"/>
                </a:solidFill>
                <a:latin typeface="Times New Roman" panose="02020603050405020304" pitchFamily="18" charset="0"/>
                <a:ea typeface="Times New Roman" panose="02020603050405020304" pitchFamily="18" charset="0"/>
              </a:rPr>
              <a:t> Là một người dại dột</a:t>
            </a:r>
            <a:r>
              <a:rPr lang="en-US" sz="2800" dirty="0">
                <a:solidFill>
                  <a:schemeClr val="tx1"/>
                </a:solidFill>
                <a:latin typeface="Times New Roman" panose="02020603050405020304" pitchFamily="18" charset="0"/>
                <a:ea typeface="Times New Roman" panose="02020603050405020304" pitchFamily="18" charset="0"/>
              </a:rPr>
              <a:t>.</a:t>
            </a:r>
            <a:r>
              <a:rPr kumimoji="0" lang="en-US" sz="2800" b="0" i="0" u="none" strike="noStrike" kern="1200" cap="none" spc="0" normalizeH="0" baseline="0" noProof="0" dirty="0">
                <a:ln>
                  <a:noFill/>
                </a:ln>
                <a:solidFill>
                  <a:schemeClr val="tx1"/>
                </a:solidFill>
                <a:effectLst/>
                <a:uLnTx/>
                <a:uFillTx/>
                <a:latin typeface="Calibri Light" panose="020F0302020204030204"/>
              </a:rPr>
              <a:t> </a:t>
            </a:r>
            <a:endParaRPr kumimoji="0" lang="vi-VN" sz="2800" b="0" i="0" u="none" strike="noStrike" kern="1200" cap="none" spc="0" normalizeH="0" baseline="0" noProof="0" dirty="0">
              <a:ln>
                <a:noFill/>
              </a:ln>
              <a:solidFill>
                <a:schemeClr val="tx1"/>
              </a:solidFill>
              <a:effectLst/>
              <a:uLnTx/>
              <a:uFillTx/>
              <a:latin typeface="Times New Roman" panose="02020603050405020304" pitchFamily="18" charset="0"/>
            </a:endParaRPr>
          </a:p>
        </p:txBody>
      </p:sp>
      <p:sp>
        <p:nvSpPr>
          <p:cNvPr id="43" name="Rectangle 42"/>
          <p:cNvSpPr/>
          <p:nvPr/>
        </p:nvSpPr>
        <p:spPr>
          <a:xfrm>
            <a:off x="1110220" y="2838517"/>
            <a:ext cx="4906798" cy="93061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C.</a:t>
            </a:r>
            <a:r>
              <a:rPr lang="vi-VN" sz="2800" dirty="0">
                <a:solidFill>
                  <a:schemeClr val="tx1"/>
                </a:solidFill>
                <a:latin typeface="Times New Roman" panose="02020603050405020304" pitchFamily="18" charset="0"/>
                <a:ea typeface="Times New Roman" panose="02020603050405020304" pitchFamily="18" charset="0"/>
              </a:rPr>
              <a:t> Là một người có khao khát giàu </a:t>
            </a: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endParaRPr kumimoji="0" lang="vi-VN"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44" name="Rectangle 43"/>
          <p:cNvSpPr/>
          <p:nvPr/>
        </p:nvSpPr>
        <p:spPr>
          <a:xfrm>
            <a:off x="6130615" y="2842706"/>
            <a:ext cx="4906798" cy="93061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en-US" sz="2800" b="0" i="0" u="none" strike="noStrike" kern="120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rPr>
              <a:t>D. </a:t>
            </a:r>
            <a:r>
              <a:rPr lang="vi-VN" sz="2800" dirty="0">
                <a:solidFill>
                  <a:schemeClr val="tx1"/>
                </a:solidFill>
                <a:latin typeface="Times New Roman" panose="02020603050405020304" pitchFamily="18" charset="0"/>
                <a:ea typeface="Times New Roman" panose="02020603050405020304" pitchFamily="18" charset="0"/>
              </a:rPr>
              <a:t>Là một người ham được đi đây đi đó</a:t>
            </a:r>
            <a:r>
              <a:rPr lang="en-US" sz="2800" dirty="0">
                <a:solidFill>
                  <a:schemeClr val="tx1"/>
                </a:solidFill>
                <a:latin typeface="Times New Roman" panose="02020603050405020304" pitchFamily="18" charset="0"/>
                <a:ea typeface="Times New Roman" panose="02020603050405020304" pitchFamily="18" charset="0"/>
              </a:rPr>
              <a:t>.</a:t>
            </a:r>
            <a:r>
              <a:rPr kumimoji="0" lang="en-US" sz="2800" b="1" i="0" u="none" strike="noStrike" kern="1200" cap="none" spc="0" normalizeH="0" baseline="0" noProof="0" dirty="0">
                <a:ln>
                  <a:noFill/>
                </a:ln>
                <a:solidFill>
                  <a:schemeClr val="tx1"/>
                </a:solidFill>
                <a:effectLst/>
                <a:uLnTx/>
                <a:uFillTx/>
                <a:latin typeface="Times New Roman" panose="02020603050405020304" pitchFamily="18" charset="0"/>
                <a:ea typeface="Calibri" panose="020F0502020204030204" pitchFamily="34" charset="0"/>
              </a:rPr>
              <a:t>	</a:t>
            </a:r>
            <a:endParaRPr kumimoji="0" lang="vi-VN" sz="2800" b="0" i="0" u="none" strike="noStrike" kern="1200" cap="none" spc="0" normalizeH="0" baseline="0" noProof="0" dirty="0">
              <a:ln>
                <a:noFill/>
              </a:ln>
              <a:solidFill>
                <a:schemeClr val="tx1"/>
              </a:solidFill>
              <a:effectLst/>
              <a:uLnTx/>
              <a:uFillTx/>
              <a:latin typeface="Arial" panose="020B0604020202020204" pitchFamily="34" charset="0"/>
            </a:endParaRPr>
          </a:p>
        </p:txBody>
      </p:sp>
      <p:pic>
        <p:nvPicPr>
          <p:cNvPr id="47" name="Picture 46"/>
          <p:cNvPicPr>
            <a:picLocks noChangeAspect="1"/>
          </p:cNvPicPr>
          <p:nvPr/>
        </p:nvPicPr>
        <p:blipFill rotWithShape="1">
          <a:blip r:embed="rId11"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5131881" y="1974821"/>
            <a:ext cx="885137" cy="708059"/>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12482" y="2956402"/>
            <a:ext cx="804536" cy="704088"/>
          </a:xfrm>
          <a:prstGeom prst="rect">
            <a:avLst/>
          </a:prstGeom>
        </p:spPr>
      </p:pic>
      <p:pic>
        <p:nvPicPr>
          <p:cNvPr id="49" name="Picture 4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32671" y="2967999"/>
            <a:ext cx="804742" cy="707197"/>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32671" y="1994791"/>
            <a:ext cx="804742" cy="707197"/>
          </a:xfrm>
          <a:prstGeom prst="rect">
            <a:avLst/>
          </a:prstGeom>
        </p:spPr>
      </p:pic>
      <p:sp>
        <p:nvSpPr>
          <p:cNvPr id="2" name="TextBox 1"/>
          <p:cNvSpPr txBox="1"/>
          <p:nvPr/>
        </p:nvSpPr>
        <p:spPr>
          <a:xfrm>
            <a:off x="10361978" y="6562165"/>
            <a:ext cx="1830022"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062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Check mark.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00B05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4"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32636" y="199870"/>
            <a:ext cx="10526728" cy="1340462"/>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tabLst>
                <a:tab pos="227330" algn="l"/>
                <a:tab pos="3150870" algn="l"/>
              </a:tabLst>
            </a:pPr>
            <a:r>
              <a:rPr lang="en-US" sz="3200" b="1" dirty="0" err="1">
                <a:solidFill>
                  <a:schemeClr val="tx1"/>
                </a:solidFill>
                <a:latin typeface="Times New Roman" panose="02020603050405020304" pitchFamily="18" charset="0"/>
                <a:ea typeface="Calibri" panose="020F0502020204030204" pitchFamily="34" charset="0"/>
              </a:rPr>
              <a:t>Câu</a:t>
            </a:r>
            <a:r>
              <a:rPr lang="en-US" sz="3200" b="1" dirty="0">
                <a:solidFill>
                  <a:schemeClr val="tx1"/>
                </a:solidFill>
                <a:latin typeface="Times New Roman" panose="02020603050405020304" pitchFamily="18" charset="0"/>
                <a:ea typeface="Calibri" panose="020F0502020204030204" pitchFamily="34" charset="0"/>
              </a:rPr>
              <a:t> 3:</a:t>
            </a:r>
            <a:r>
              <a:rPr lang="en-US" sz="3200" dirty="0">
                <a:solidFill>
                  <a:schemeClr val="tx1"/>
                </a:solidFill>
                <a:latin typeface="Times New Roman" panose="02020603050405020304" pitchFamily="18" charset="0"/>
                <a:ea typeface="Calibri" panose="020F0502020204030204" pitchFamily="34" charset="0"/>
              </a:rPr>
              <a:t> </a:t>
            </a:r>
            <a:r>
              <a:rPr lang="vi-VN" sz="3200" dirty="0">
                <a:solidFill>
                  <a:schemeClr val="tx1"/>
                </a:solidFill>
                <a:latin typeface="Times New Roman" panose="02020603050405020304" pitchFamily="18" charset="0"/>
                <a:ea typeface="Calibri" panose="020F0502020204030204" pitchFamily="34" charset="0"/>
              </a:rPr>
              <a:t>Việc người anh bị rơi xuống biển cùng bao nhiêu vàng bạc châu báu lấy được là kết quả tất yếu của:</a:t>
            </a:r>
            <a:endParaRPr lang="en-US" sz="3200" dirty="0">
              <a:solidFill>
                <a:schemeClr val="tx1"/>
              </a:solidFill>
              <a:effectLst/>
              <a:latin typeface="Times New Roman" panose="02020603050405020304" pitchFamily="18" charset="0"/>
              <a:ea typeface="Calibri" panose="020F0502020204030204" pitchFamily="34" charset="0"/>
            </a:endParaRPr>
          </a:p>
        </p:txBody>
      </p:sp>
      <p:sp>
        <p:nvSpPr>
          <p:cNvPr id="26" name="Rectangle 25"/>
          <p:cNvSpPr/>
          <p:nvPr/>
        </p:nvSpPr>
        <p:spPr>
          <a:xfrm>
            <a:off x="832636" y="1974822"/>
            <a:ext cx="5184382" cy="98082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tabLst>
                <a:tab pos="227330" algn="l"/>
                <a:tab pos="3150870" algn="l"/>
              </a:tabLst>
            </a:pPr>
            <a:r>
              <a:rPr lang="en-US" sz="3200" dirty="0">
                <a:solidFill>
                  <a:schemeClr val="tx1"/>
                </a:solidFill>
                <a:latin typeface="Times New Roman" panose="02020603050405020304" pitchFamily="18" charset="0"/>
                <a:ea typeface="Calibri" panose="020F0502020204030204" pitchFamily="34" charset="0"/>
              </a:rPr>
              <a:t>A. </a:t>
            </a:r>
            <a:r>
              <a:rPr lang="vi-VN" sz="3200" dirty="0">
                <a:solidFill>
                  <a:schemeClr val="tx1"/>
                </a:solidFill>
                <a:latin typeface="Times New Roman" panose="02020603050405020304" pitchFamily="18" charset="0"/>
                <a:ea typeface="Calibri" panose="020F0502020204030204" pitchFamily="34" charset="0"/>
              </a:rPr>
              <a:t>Thời tiết không thuận lợi</a:t>
            </a:r>
            <a:r>
              <a:rPr lang="en-US" sz="3200" dirty="0">
                <a:solidFill>
                  <a:schemeClr val="tx1"/>
                </a:solidFill>
                <a:latin typeface="Times New Roman" panose="02020603050405020304" pitchFamily="18" charset="0"/>
                <a:ea typeface="Calibri" panose="020F0502020204030204" pitchFamily="34" charset="0"/>
              </a:rPr>
              <a:t>.</a:t>
            </a:r>
            <a:endParaRPr lang="en-US" sz="3200" dirty="0">
              <a:solidFill>
                <a:schemeClr val="tx1"/>
              </a:solidFill>
              <a:effectLst/>
              <a:latin typeface="Times New Roman" panose="02020603050405020304" pitchFamily="18" charset="0"/>
              <a:ea typeface="Calibri" panose="020F0502020204030204" pitchFamily="34" charset="0"/>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130614" y="1953536"/>
            <a:ext cx="5228749" cy="99513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3600" dirty="0">
                <a:solidFill>
                  <a:schemeClr val="tx1"/>
                </a:solidFill>
                <a:latin typeface="Times New Roman" panose="02020603050405020304" pitchFamily="18" charset="0"/>
                <a:ea typeface="Times New Roman" panose="02020603050405020304" pitchFamily="18" charset="0"/>
              </a:rPr>
              <a:t>B.  </a:t>
            </a:r>
            <a:r>
              <a:rPr lang="vi-VN" sz="3600" dirty="0">
                <a:solidFill>
                  <a:schemeClr val="tx1"/>
                </a:solidFill>
                <a:latin typeface="Times New Roman" panose="02020603050405020304" pitchFamily="18" charset="0"/>
                <a:ea typeface="Times New Roman" panose="02020603050405020304" pitchFamily="18" charset="0"/>
              </a:rPr>
              <a:t>Sự trả thù của chim</a:t>
            </a:r>
            <a:r>
              <a:rPr lang="en-US" sz="3600" dirty="0">
                <a:solidFill>
                  <a:schemeClr val="tx1"/>
                </a:solidFill>
                <a:latin typeface="Times New Roman" panose="02020603050405020304" pitchFamily="18" charset="0"/>
                <a:ea typeface="Times New Roman" panose="02020603050405020304" pitchFamily="18" charset="0"/>
              </a:rPr>
              <a:t>.</a:t>
            </a:r>
            <a:endParaRPr kumimoji="0" lang="vi-VN" sz="3600" b="0" i="0" u="none" strike="noStrike" kern="1200" cap="none" spc="0" normalizeH="0" baseline="0" noProof="0" dirty="0">
              <a:ln>
                <a:noFill/>
              </a:ln>
              <a:solidFill>
                <a:schemeClr val="tx1"/>
              </a:solidFill>
              <a:effectLst/>
              <a:uLnTx/>
              <a:uFillTx/>
              <a:latin typeface="Arial" panose="020B0604020202020204" pitchFamily="34" charset="0"/>
            </a:endParaRPr>
          </a:p>
        </p:txBody>
      </p:sp>
      <p:sp>
        <p:nvSpPr>
          <p:cNvPr id="43" name="Rectangle 42"/>
          <p:cNvSpPr/>
          <p:nvPr/>
        </p:nvSpPr>
        <p:spPr>
          <a:xfrm>
            <a:off x="832637" y="3148999"/>
            <a:ext cx="5184382" cy="97011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3600" dirty="0">
                <a:solidFill>
                  <a:schemeClr val="tx1"/>
                </a:solidFill>
                <a:latin typeface="Times New Roman" panose="02020603050405020304" pitchFamily="18" charset="0"/>
                <a:ea typeface="Times New Roman" panose="02020603050405020304" pitchFamily="18" charset="0"/>
              </a:rPr>
              <a:t>C. </a:t>
            </a:r>
            <a:r>
              <a:rPr lang="vi-VN" sz="3600" dirty="0">
                <a:solidFill>
                  <a:schemeClr val="tx1"/>
                </a:solidFill>
                <a:latin typeface="Times New Roman" panose="02020603050405020304" pitchFamily="18" charset="0"/>
                <a:ea typeface="Times New Roman" panose="02020603050405020304" pitchFamily="18" charset="0"/>
              </a:rPr>
              <a:t>Sự tham lam</a:t>
            </a:r>
            <a:r>
              <a:rPr lang="en-US" sz="3600" dirty="0">
                <a:solidFill>
                  <a:schemeClr val="tx1"/>
                </a:solidFill>
                <a:latin typeface="Times New Roman" panose="02020603050405020304" pitchFamily="18" charset="0"/>
                <a:ea typeface="Times New Roman" panose="02020603050405020304" pitchFamily="18" charset="0"/>
              </a:rPr>
              <a:t>.</a:t>
            </a:r>
            <a:endParaRPr kumimoji="0" lang="vi-VN" sz="3600" b="0" i="0" u="none" strike="noStrike" kern="1200" cap="none" spc="0" normalizeH="0" baseline="0" noProof="0" dirty="0">
              <a:ln>
                <a:noFill/>
              </a:ln>
              <a:solidFill>
                <a:schemeClr val="tx1"/>
              </a:solidFill>
              <a:effectLst/>
              <a:uLnTx/>
              <a:uFillTx/>
              <a:latin typeface="Arial" panose="020B0604020202020204" pitchFamily="34" charset="0"/>
            </a:endParaRPr>
          </a:p>
        </p:txBody>
      </p:sp>
      <p:sp>
        <p:nvSpPr>
          <p:cNvPr id="44" name="Rectangle 43"/>
          <p:cNvSpPr/>
          <p:nvPr/>
        </p:nvSpPr>
        <p:spPr>
          <a:xfrm>
            <a:off x="6130615" y="3148999"/>
            <a:ext cx="5228748" cy="97884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tabLst>
                <a:tab pos="3150870" algn="l"/>
              </a:tabLst>
            </a:pPr>
            <a:r>
              <a:rPr lang="en-US" sz="3200" dirty="0">
                <a:solidFill>
                  <a:schemeClr val="tx1"/>
                </a:solidFill>
                <a:latin typeface="Times New Roman" panose="02020603050405020304" pitchFamily="18" charset="0"/>
                <a:ea typeface="Calibri" panose="020F0502020204030204" pitchFamily="34" charset="0"/>
              </a:rPr>
              <a:t>D. </a:t>
            </a:r>
            <a:r>
              <a:rPr lang="vi-VN" sz="3200" dirty="0">
                <a:solidFill>
                  <a:schemeClr val="tx1"/>
                </a:solidFill>
                <a:latin typeface="Times New Roman" panose="02020603050405020304" pitchFamily="18" charset="0"/>
                <a:ea typeface="Calibri" panose="020F0502020204030204" pitchFamily="34" charset="0"/>
              </a:rPr>
              <a:t>Quãng đường chim phải bay xa xôi quá</a:t>
            </a:r>
            <a:endParaRPr lang="en-US" sz="3200" dirty="0">
              <a:solidFill>
                <a:schemeClr val="tx1"/>
              </a:solidFill>
              <a:latin typeface="Times New Roman" panose="02020603050405020304" pitchFamily="18" charset="0"/>
              <a:ea typeface="Calibri" panose="020F0502020204030204" pitchFamily="34" charset="0"/>
            </a:endParaRPr>
          </a:p>
        </p:txBody>
      </p:sp>
      <p:pic>
        <p:nvPicPr>
          <p:cNvPr id="47" name="Picture 4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192879" y="2159090"/>
            <a:ext cx="805722" cy="708059"/>
          </a:xfrm>
          <a:prstGeom prst="rect">
            <a:avLst/>
          </a:prstGeom>
        </p:spPr>
      </p:pic>
      <p:pic>
        <p:nvPicPr>
          <p:cNvPr id="51" name="Picture 5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070434" y="3351119"/>
            <a:ext cx="804536" cy="643628"/>
          </a:xfrm>
          <a:prstGeom prst="rect">
            <a:avLst/>
          </a:prstGeom>
        </p:spPr>
      </p:pic>
      <p:pic>
        <p:nvPicPr>
          <p:cNvPr id="49" name="Picture 4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554621" y="3289163"/>
            <a:ext cx="804742" cy="707197"/>
          </a:xfrm>
          <a:prstGeom prst="rect">
            <a:avLst/>
          </a:prstGeom>
        </p:spPr>
      </p:pic>
      <p:pic>
        <p:nvPicPr>
          <p:cNvPr id="53" name="Picture 5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589872" y="2174733"/>
            <a:ext cx="732592" cy="643793"/>
          </a:xfrm>
          <a:prstGeom prst="rect">
            <a:avLst/>
          </a:prstGeom>
        </p:spPr>
      </p:pic>
      <p:sp>
        <p:nvSpPr>
          <p:cNvPr id="2" name="TextBox 1"/>
          <p:cNvSpPr txBox="1"/>
          <p:nvPr/>
        </p:nvSpPr>
        <p:spPr>
          <a:xfrm>
            <a:off x="10361978" y="6414247"/>
            <a:ext cx="1830022" cy="443753"/>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326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3"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Check mark.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00B05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3"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832636" y="19986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tabLst>
                <a:tab pos="3150870" algn="l"/>
              </a:tabLst>
            </a:pPr>
            <a:r>
              <a:rPr lang="en-US" sz="3600" b="1" dirty="0" err="1">
                <a:solidFill>
                  <a:schemeClr val="tx1"/>
                </a:solidFill>
                <a:latin typeface="Times New Roman" panose="02020603050405020304" pitchFamily="18" charset="0"/>
                <a:ea typeface="Calibri" panose="020F0502020204030204" pitchFamily="34" charset="0"/>
              </a:rPr>
              <a:t>Câu</a:t>
            </a:r>
            <a:r>
              <a:rPr lang="en-US" sz="3600" b="1" dirty="0">
                <a:solidFill>
                  <a:schemeClr val="tx1"/>
                </a:solidFill>
                <a:latin typeface="Times New Roman" panose="02020603050405020304" pitchFamily="18" charset="0"/>
                <a:ea typeface="Calibri" panose="020F0502020204030204" pitchFamily="34" charset="0"/>
              </a:rPr>
              <a:t> 4:</a:t>
            </a:r>
            <a:r>
              <a:rPr lang="en-US" sz="3600" dirty="0">
                <a:solidFill>
                  <a:schemeClr val="tx1"/>
                </a:solidFill>
                <a:latin typeface="Times New Roman" panose="02020603050405020304" pitchFamily="18" charset="0"/>
                <a:ea typeface="Calibri" panose="020F0502020204030204" pitchFamily="34" charset="0"/>
              </a:rPr>
              <a:t> </a:t>
            </a:r>
            <a:r>
              <a:rPr lang="vi-VN" sz="3600" dirty="0">
                <a:solidFill>
                  <a:schemeClr val="tx1"/>
                </a:solidFill>
                <a:latin typeface="Times New Roman" panose="02020603050405020304" pitchFamily="18" charset="0"/>
                <a:ea typeface="Calibri" panose="020F0502020204030204" pitchFamily="34" charset="0"/>
              </a:rPr>
              <a:t>Dòng đúng với ý nghĩa có thể rút ra từ truyện "Cây khế"</a:t>
            </a:r>
            <a:r>
              <a:rPr lang="en-US" sz="3600" i="1" dirty="0">
                <a:solidFill>
                  <a:schemeClr val="tx1"/>
                </a:solidFill>
                <a:latin typeface="Times New Roman" panose="02020603050405020304" pitchFamily="18" charset="0"/>
                <a:ea typeface="Calibri" panose="020F0502020204030204" pitchFamily="34" charset="0"/>
              </a:rPr>
              <a:t> </a:t>
            </a:r>
            <a:r>
              <a:rPr lang="en-US" sz="3600" i="1" dirty="0" err="1">
                <a:solidFill>
                  <a:schemeClr val="tx1"/>
                </a:solidFill>
                <a:latin typeface="Times New Roman" panose="02020603050405020304" pitchFamily="18" charset="0"/>
                <a:ea typeface="Calibri" panose="020F0502020204030204" pitchFamily="34" charset="0"/>
              </a:rPr>
              <a:t>là</a:t>
            </a:r>
            <a:r>
              <a:rPr lang="vi-VN" sz="3600" i="1" dirty="0">
                <a:solidFill>
                  <a:schemeClr val="tx1"/>
                </a:solidFill>
                <a:latin typeface="Times New Roman" panose="02020603050405020304" pitchFamily="18" charset="0"/>
                <a:ea typeface="Calibri" panose="020F0502020204030204" pitchFamily="34" charset="0"/>
              </a:rPr>
              <a:t>:</a:t>
            </a:r>
            <a:endParaRPr lang="en-US" sz="3200" dirty="0">
              <a:solidFill>
                <a:schemeClr val="tx1"/>
              </a:solidFill>
              <a:effectLst/>
              <a:latin typeface="Times New Roman" panose="02020603050405020304" pitchFamily="18" charset="0"/>
              <a:ea typeface="Calibri" panose="020F0502020204030204" pitchFamily="34" charset="0"/>
            </a:endParaRPr>
          </a:p>
        </p:txBody>
      </p:sp>
      <p:sp>
        <p:nvSpPr>
          <p:cNvPr id="26" name="Rectangle 25"/>
          <p:cNvSpPr/>
          <p:nvPr/>
        </p:nvSpPr>
        <p:spPr>
          <a:xfrm>
            <a:off x="1110220" y="2093501"/>
            <a:ext cx="4906798" cy="95039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3200" dirty="0">
                <a:solidFill>
                  <a:schemeClr val="tx1"/>
                </a:solidFill>
                <a:latin typeface="Times New Roman" panose="02020603050405020304" pitchFamily="18" charset="0"/>
                <a:ea typeface="Times New Roman" panose="02020603050405020304" pitchFamily="18" charset="0"/>
              </a:rPr>
              <a:t>A. </a:t>
            </a:r>
            <a:r>
              <a:rPr lang="vi-VN" sz="3200" dirty="0">
                <a:solidFill>
                  <a:schemeClr val="tx1"/>
                </a:solidFill>
                <a:latin typeface="Times New Roman" panose="02020603050405020304" pitchFamily="18" charset="0"/>
                <a:ea typeface="Times New Roman" panose="02020603050405020304" pitchFamily="18" charset="0"/>
              </a:rPr>
              <a:t>Tham một miếng, tiếng cả đời</a:t>
            </a:r>
            <a:r>
              <a:rPr lang="en-US" sz="3200" dirty="0">
                <a:solidFill>
                  <a:schemeClr val="tx1"/>
                </a:solidFill>
                <a:latin typeface="Times New Roman" panose="02020603050405020304" pitchFamily="18" charset="0"/>
                <a:ea typeface="Times New Roman" panose="02020603050405020304" pitchFamily="18" charset="0"/>
              </a:rPr>
              <a:t>.</a:t>
            </a:r>
            <a:endParaRPr kumimoji="0" lang="vi-VN" sz="3200" b="0" i="0" u="none" strike="noStrike" kern="1200" cap="none" spc="0" normalizeH="0" baseline="0" noProof="0" dirty="0">
              <a:ln>
                <a:noFill/>
              </a:ln>
              <a:solidFill>
                <a:schemeClr val="tx1"/>
              </a:solidFill>
              <a:effectLst/>
              <a:uLnTx/>
              <a:uFillTx/>
              <a:latin typeface="Arial" panose="020B0604020202020204" pitchFamily="34" charset="0"/>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130615" y="2097690"/>
            <a:ext cx="4906798" cy="95039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3200" dirty="0">
                <a:solidFill>
                  <a:schemeClr val="tx1"/>
                </a:solidFill>
                <a:latin typeface="Times New Roman" panose="02020603050405020304" pitchFamily="18" charset="0"/>
                <a:ea typeface="Times New Roman" panose="02020603050405020304" pitchFamily="18" charset="0"/>
              </a:rPr>
              <a:t>C. </a:t>
            </a:r>
            <a:r>
              <a:rPr lang="vi-VN" sz="3200" dirty="0">
                <a:solidFill>
                  <a:schemeClr val="tx1"/>
                </a:solidFill>
                <a:latin typeface="Times New Roman" panose="02020603050405020304" pitchFamily="18" charset="0"/>
                <a:ea typeface="Times New Roman" panose="02020603050405020304" pitchFamily="18" charset="0"/>
              </a:rPr>
              <a:t>Tham thì thâm</a:t>
            </a:r>
            <a:r>
              <a:rPr lang="en-US" sz="3200" dirty="0">
                <a:solidFill>
                  <a:schemeClr val="tx1"/>
                </a:solidFill>
                <a:latin typeface="Times New Roman" panose="02020603050405020304" pitchFamily="18" charset="0"/>
                <a:ea typeface="Times New Roman" panose="02020603050405020304" pitchFamily="18" charset="0"/>
              </a:rPr>
              <a:t>.</a:t>
            </a:r>
            <a:endParaRPr kumimoji="0" lang="vi-VN" sz="3200" b="0" i="0" u="none" strike="noStrike" kern="1200" cap="none" spc="0" normalizeH="0" baseline="0" noProof="0" dirty="0">
              <a:ln>
                <a:noFill/>
              </a:ln>
              <a:solidFill>
                <a:schemeClr val="tx1"/>
              </a:solidFill>
              <a:effectLst/>
              <a:uLnTx/>
              <a:uFillTx/>
              <a:latin typeface="Arial" panose="020B0604020202020204" pitchFamily="34" charset="0"/>
            </a:endParaRPr>
          </a:p>
        </p:txBody>
      </p:sp>
      <p:sp>
        <p:nvSpPr>
          <p:cNvPr id="43" name="Rectangle 42"/>
          <p:cNvSpPr/>
          <p:nvPr/>
        </p:nvSpPr>
        <p:spPr>
          <a:xfrm>
            <a:off x="1110220" y="3280632"/>
            <a:ext cx="4906798" cy="95971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tabLst>
                <a:tab pos="465455" algn="l"/>
                <a:tab pos="3150870" algn="l"/>
              </a:tabLst>
            </a:pPr>
            <a:r>
              <a:rPr lang="en-US" sz="3200" dirty="0">
                <a:solidFill>
                  <a:schemeClr val="tx1"/>
                </a:solidFill>
                <a:latin typeface="Times New Roman" panose="02020603050405020304" pitchFamily="18" charset="0"/>
                <a:ea typeface="Calibri" panose="020F0502020204030204" pitchFamily="34" charset="0"/>
              </a:rPr>
              <a:t>B. </a:t>
            </a:r>
            <a:r>
              <a:rPr lang="vi-VN" sz="3200" dirty="0">
                <a:solidFill>
                  <a:schemeClr val="tx1"/>
                </a:solidFill>
                <a:latin typeface="Times New Roman" panose="02020603050405020304" pitchFamily="18" charset="0"/>
                <a:ea typeface="Calibri" panose="020F0502020204030204" pitchFamily="34" charset="0"/>
              </a:rPr>
              <a:t>Tham một bát bỏ cả mâm</a:t>
            </a:r>
            <a:endParaRPr lang="en-US" sz="2800" dirty="0">
              <a:solidFill>
                <a:schemeClr val="tx1"/>
              </a:solidFill>
              <a:effectLst/>
              <a:latin typeface="Times New Roman" panose="02020603050405020304" pitchFamily="18" charset="0"/>
              <a:ea typeface="Calibri" panose="020F0502020204030204" pitchFamily="34" charset="0"/>
            </a:endParaRPr>
          </a:p>
        </p:txBody>
      </p:sp>
      <p:sp>
        <p:nvSpPr>
          <p:cNvPr id="44" name="Rectangle 43"/>
          <p:cNvSpPr/>
          <p:nvPr/>
        </p:nvSpPr>
        <p:spPr>
          <a:xfrm>
            <a:off x="6130615" y="3284821"/>
            <a:ext cx="4906798" cy="95971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tabLst>
                <a:tab pos="270510" algn="l"/>
                <a:tab pos="3150870" algn="l"/>
              </a:tabLst>
            </a:pPr>
            <a:r>
              <a:rPr lang="en-US" sz="3200" dirty="0">
                <a:solidFill>
                  <a:schemeClr val="tx1"/>
                </a:solidFill>
                <a:latin typeface="Times New Roman" panose="02020603050405020304" pitchFamily="18" charset="0"/>
                <a:ea typeface="Calibri" panose="020F0502020204030204" pitchFamily="34" charset="0"/>
              </a:rPr>
              <a:t>D. </a:t>
            </a:r>
            <a:r>
              <a:rPr lang="vi-VN" sz="3200" dirty="0">
                <a:solidFill>
                  <a:schemeClr val="tx1"/>
                </a:solidFill>
                <a:latin typeface="Times New Roman" panose="02020603050405020304" pitchFamily="18" charset="0"/>
                <a:ea typeface="Calibri" panose="020F0502020204030204" pitchFamily="34" charset="0"/>
              </a:rPr>
              <a:t>Tham vàng bỏ ngãi</a:t>
            </a:r>
            <a:endParaRPr lang="en-US" sz="2800" dirty="0">
              <a:solidFill>
                <a:schemeClr val="tx1"/>
              </a:solidFill>
              <a:latin typeface="Times New Roman" panose="02020603050405020304" pitchFamily="18" charset="0"/>
              <a:ea typeface="Calibri" panose="020F0502020204030204" pitchFamily="34" charset="0"/>
            </a:endParaRPr>
          </a:p>
        </p:txBody>
      </p:sp>
      <p:pic>
        <p:nvPicPr>
          <p:cNvPr id="47" name="Picture 4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11296" y="2118977"/>
            <a:ext cx="805722" cy="873017"/>
          </a:xfrm>
          <a:prstGeom prst="rect">
            <a:avLst/>
          </a:prstGeom>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212482" y="3313997"/>
            <a:ext cx="804536" cy="876634"/>
          </a:xfrm>
          <a:prstGeom prst="rect">
            <a:avLst/>
          </a:prstGeom>
        </p:spPr>
      </p:pic>
      <p:pic>
        <p:nvPicPr>
          <p:cNvPr id="49" name="Picture 4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32671" y="3325594"/>
            <a:ext cx="804742" cy="880505"/>
          </a:xfrm>
          <a:prstGeom prst="rect">
            <a:avLst/>
          </a:prstGeom>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32671" y="2141385"/>
            <a:ext cx="804742" cy="793779"/>
          </a:xfrm>
          <a:prstGeom prst="rect">
            <a:avLst/>
          </a:prstGeom>
        </p:spPr>
      </p:pic>
      <p:sp>
        <p:nvSpPr>
          <p:cNvPr id="2" name="TextBox 1"/>
          <p:cNvSpPr txBox="1"/>
          <p:nvPr/>
        </p:nvSpPr>
        <p:spPr>
          <a:xfrm>
            <a:off x="10232671" y="6562165"/>
            <a:ext cx="1959329"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822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Check mark.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00B05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3"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3"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628776" cy="600074"/>
          </a:xfrm>
          <a:prstGeom prst="flowChartInputOutpu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6</a:t>
            </a:r>
          </a:p>
        </p:txBody>
      </p:sp>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3"/>
          <a:stretch>
            <a:fillRect/>
          </a:stretch>
        </p:blipFill>
        <p:spPr>
          <a:xfrm>
            <a:off x="10787064" y="42861"/>
            <a:ext cx="1295403" cy="600074"/>
          </a:xfrm>
          <a:prstGeom prst="rect">
            <a:avLst/>
          </a:prstGeom>
        </p:spPr>
      </p:pic>
      <p:pic>
        <p:nvPicPr>
          <p:cNvPr id="31" name="Picture 30"/>
          <p:cNvPicPr>
            <a:picLocks noChangeAspect="1"/>
          </p:cNvPicPr>
          <p:nvPr/>
        </p:nvPicPr>
        <p:blipFill>
          <a:blip r:embed="rId4"/>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4"/>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35" name="TextBox 34"/>
          <p:cNvSpPr txBox="1"/>
          <p:nvPr/>
        </p:nvSpPr>
        <p:spPr>
          <a:xfrm>
            <a:off x="985838" y="1528763"/>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Rectangle 15"/>
          <p:cNvSpPr/>
          <p:nvPr/>
        </p:nvSpPr>
        <p:spPr>
          <a:xfrm>
            <a:off x="3746499" y="6219488"/>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5">
            <a:extLst>
              <a:ext uri="{BEBA8EAE-BF5A-486C-A8C5-ECC9F3942E4B}">
                <a14:imgProps xmlns:a14="http://schemas.microsoft.com/office/drawing/2010/main">
                  <a14:imgLayer r:embed="rId6">
                    <a14:imgEffect>
                      <a14:backgroundRemoval t="0" b="100000" l="0" r="95200"/>
                    </a14:imgEffect>
                  </a14:imgLayer>
                </a14:imgProps>
              </a:ext>
            </a:extLst>
          </a:blip>
          <a:srcRect t="62791"/>
          <a:stretch>
            <a:fillRect/>
          </a:stretch>
        </p:blipFill>
        <p:spPr>
          <a:xfrm>
            <a:off x="2739232" y="6188230"/>
            <a:ext cx="6700836"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pic>
        <p:nvPicPr>
          <p:cNvPr id="2" name="Picture 1"/>
          <p:cNvPicPr>
            <a:picLocks noChangeAspect="1"/>
          </p:cNvPicPr>
          <p:nvPr/>
        </p:nvPicPr>
        <p:blipFill>
          <a:blip r:embed="rId7"/>
          <a:stretch>
            <a:fillRect/>
          </a:stretch>
        </p:blipFill>
        <p:spPr>
          <a:xfrm>
            <a:off x="4208871" y="757236"/>
            <a:ext cx="3761558" cy="658425"/>
          </a:xfrm>
          <a:prstGeom prst="rect">
            <a:avLst/>
          </a:prstGeom>
        </p:spPr>
      </p:pic>
      <p:pic>
        <p:nvPicPr>
          <p:cNvPr id="3" name="Picture 2"/>
          <p:cNvPicPr>
            <a:picLocks noChangeAspect="1"/>
          </p:cNvPicPr>
          <p:nvPr/>
        </p:nvPicPr>
        <p:blipFill>
          <a:blip r:embed="rId8"/>
          <a:stretch>
            <a:fillRect/>
          </a:stretch>
        </p:blipFill>
        <p:spPr>
          <a:xfrm>
            <a:off x="814388" y="1317293"/>
            <a:ext cx="5236429" cy="2390992"/>
          </a:xfrm>
          <a:prstGeom prst="rect">
            <a:avLst/>
          </a:prstGeom>
        </p:spPr>
      </p:pic>
      <p:pic>
        <p:nvPicPr>
          <p:cNvPr id="4" name="Picture 3"/>
          <p:cNvPicPr>
            <a:picLocks noChangeAspect="1"/>
          </p:cNvPicPr>
          <p:nvPr/>
        </p:nvPicPr>
        <p:blipFill>
          <a:blip r:embed="rId9"/>
          <a:stretch>
            <a:fillRect/>
          </a:stretch>
        </p:blipFill>
        <p:spPr>
          <a:xfrm>
            <a:off x="6037044" y="1371224"/>
            <a:ext cx="4935756" cy="2307556"/>
          </a:xfrm>
          <a:prstGeom prst="rect">
            <a:avLst/>
          </a:prstGeom>
          <a:ln>
            <a:noFill/>
          </a:ln>
          <a:effectLst>
            <a:softEdge rad="112500"/>
          </a:effectLst>
        </p:spPr>
      </p:pic>
      <p:sp>
        <p:nvSpPr>
          <p:cNvPr id="15" name="WordArt 11"/>
          <p:cNvSpPr>
            <a:spLocks noChangeArrowheads="1" noChangeShapeType="1" noTextEdit="1"/>
          </p:cNvSpPr>
          <p:nvPr/>
        </p:nvSpPr>
        <p:spPr bwMode="auto">
          <a:xfrm>
            <a:off x="6277530" y="2786063"/>
            <a:ext cx="3414548" cy="54732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vi-VN" sz="3600" kern="10" dirty="0">
                <a:ln w="19050">
                  <a:solidFill>
                    <a:srgbClr val="FFFF00"/>
                  </a:solidFill>
                  <a:round/>
                  <a:headEnd/>
                  <a:tailEnd/>
                </a:ln>
                <a:solidFill>
                  <a:srgbClr val="FF0000"/>
                </a:solidFill>
                <a:effectLst>
                  <a:outerShdw dist="35921" dir="2700000" algn="ctr" rotWithShape="0">
                    <a:srgbClr val="990000"/>
                  </a:outerShdw>
                </a:effectLst>
                <a:latin typeface="WoodType-Demi"/>
              </a:rPr>
              <a:t>TRUYỆN CỔ TÍCH ĐÚC NGƯỜI</a:t>
            </a:r>
            <a:endParaRPr lang="en-US" sz="3600" kern="10" dirty="0">
              <a:ln w="19050">
                <a:solidFill>
                  <a:srgbClr val="FFFF00"/>
                </a:solidFill>
                <a:round/>
                <a:headEnd/>
                <a:tailEnd/>
              </a:ln>
              <a:solidFill>
                <a:srgbClr val="FF0000"/>
              </a:solidFill>
              <a:effectLst>
                <a:outerShdw dist="35921" dir="2700000" algn="ctr" rotWithShape="0">
                  <a:srgbClr val="990000"/>
                </a:outerShdw>
              </a:effectLst>
              <a:latin typeface="WoodType-Demi"/>
            </a:endParaRPr>
          </a:p>
        </p:txBody>
      </p:sp>
      <p:pic>
        <p:nvPicPr>
          <p:cNvPr id="20" name="Picture 12" descr="giauBaHoKhoBaDoi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85839" y="3903096"/>
            <a:ext cx="5112942" cy="228513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WordArt 11"/>
          <p:cNvSpPr>
            <a:spLocks noChangeArrowheads="1" noChangeShapeType="1" noTextEdit="1"/>
          </p:cNvSpPr>
          <p:nvPr/>
        </p:nvSpPr>
        <p:spPr bwMode="auto">
          <a:xfrm>
            <a:off x="2535327" y="5266094"/>
            <a:ext cx="2757488" cy="480231"/>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kern="10" dirty="0">
                <a:ln w="19050">
                  <a:solidFill>
                    <a:srgbClr val="FFFF00"/>
                  </a:solidFill>
                  <a:round/>
                  <a:headEnd/>
                  <a:tailEnd/>
                </a:ln>
                <a:gradFill rotWithShape="1">
                  <a:gsLst>
                    <a:gs pos="0">
                      <a:srgbClr val="FF3300"/>
                    </a:gs>
                    <a:gs pos="100000">
                      <a:srgbClr val="0000FF"/>
                    </a:gs>
                  </a:gsLst>
                  <a:lin ang="5400000" scaled="1"/>
                </a:gradFill>
                <a:effectLst>
                  <a:outerShdw dist="35921" dir="2700000" algn="ctr" rotWithShape="0">
                    <a:srgbClr val="990000"/>
                  </a:outerShdw>
                </a:effectLst>
                <a:latin typeface="WoodType-Demi"/>
              </a:rPr>
              <a:t>TRUYỆN CỔ TÍCH ANH HỌC TRÒ NGHÈO</a:t>
            </a:r>
          </a:p>
        </p:txBody>
      </p:sp>
      <p:sp>
        <p:nvSpPr>
          <p:cNvPr id="22" name="WordArt 11"/>
          <p:cNvSpPr>
            <a:spLocks noChangeArrowheads="1" noChangeShapeType="1" noTextEdit="1"/>
          </p:cNvSpPr>
          <p:nvPr/>
        </p:nvSpPr>
        <p:spPr bwMode="auto">
          <a:xfrm>
            <a:off x="2487222" y="2786063"/>
            <a:ext cx="3048481" cy="54246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kern="10" dirty="0">
                <a:ln w="19050">
                  <a:solidFill>
                    <a:srgbClr val="FFFF00"/>
                  </a:solidFill>
                  <a:round/>
                  <a:headEnd/>
                  <a:tailEnd/>
                </a:ln>
                <a:gradFill rotWithShape="1">
                  <a:gsLst>
                    <a:gs pos="0">
                      <a:srgbClr val="FF3300"/>
                    </a:gs>
                    <a:gs pos="100000">
                      <a:srgbClr val="0000FF"/>
                    </a:gs>
                  </a:gsLst>
                  <a:lin ang="5400000" scaled="1"/>
                </a:gradFill>
                <a:effectLst>
                  <a:outerShdw dist="35921" dir="2700000" algn="ctr" rotWithShape="0">
                    <a:srgbClr val="990000"/>
                  </a:outerShdw>
                </a:effectLst>
                <a:latin typeface="WoodType-Demi"/>
              </a:rPr>
              <a:t>TRUYỆN CỔ TÍCH ĂN KHẾ TRẢ VÀNG</a:t>
            </a:r>
          </a:p>
        </p:txBody>
      </p:sp>
      <p:pic>
        <p:nvPicPr>
          <p:cNvPr id="23" name="Picture 13" descr="truyen_co_tich_cay_tre_tram_dot_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98781" y="4046294"/>
            <a:ext cx="4895810" cy="23544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WordArt 11"/>
          <p:cNvSpPr>
            <a:spLocks noChangeArrowheads="1" noChangeShapeType="1" noTextEdit="1"/>
          </p:cNvSpPr>
          <p:nvPr/>
        </p:nvSpPr>
        <p:spPr bwMode="auto">
          <a:xfrm>
            <a:off x="6600123" y="5266094"/>
            <a:ext cx="2914650" cy="5349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kern="10" dirty="0">
                <a:ln w="19050">
                  <a:solidFill>
                    <a:srgbClr val="FFFF00"/>
                  </a:solidFill>
                  <a:round/>
                  <a:headEnd/>
                  <a:tailEnd/>
                </a:ln>
                <a:gradFill rotWithShape="1">
                  <a:gsLst>
                    <a:gs pos="0">
                      <a:srgbClr val="FF3300"/>
                    </a:gs>
                    <a:gs pos="100000">
                      <a:srgbClr val="0000FF"/>
                    </a:gs>
                  </a:gsLst>
                  <a:lin ang="5400000" scaled="1"/>
                </a:gradFill>
                <a:effectLst>
                  <a:outerShdw dist="35921" dir="2700000" algn="ctr" rotWithShape="0">
                    <a:srgbClr val="990000"/>
                  </a:outerShdw>
                </a:effectLst>
                <a:latin typeface="WoodType-Demi"/>
              </a:rPr>
              <a:t>TRUYỆN CỔ TÍCH CÂY TRE TRĂM ĐỐT</a:t>
            </a:r>
          </a:p>
        </p:txBody>
      </p:sp>
    </p:spTree>
    <p:extLst>
      <p:ext uri="{BB962C8B-B14F-4D97-AF65-F5344CB8AC3E}">
        <p14:creationId xmlns:p14="http://schemas.microsoft.com/office/powerpoint/2010/main" val="80524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1000"/>
                                        <p:tgtEl>
                                          <p:spTgt spid="23"/>
                                        </p:tgtEl>
                                      </p:cBhvr>
                                    </p:animEffect>
                                    <p:anim calcmode="lin" valueType="num">
                                      <p:cBhvr>
                                        <p:cTn id="46" dur="1000" fill="hold"/>
                                        <p:tgtEl>
                                          <p:spTgt spid="23"/>
                                        </p:tgtEl>
                                        <p:attrNameLst>
                                          <p:attrName>ppt_x</p:attrName>
                                        </p:attrNameLst>
                                      </p:cBhvr>
                                      <p:tavLst>
                                        <p:tav tm="0">
                                          <p:val>
                                            <p:strVal val="#ppt_x"/>
                                          </p:val>
                                        </p:tav>
                                        <p:tav tm="100000">
                                          <p:val>
                                            <p:strVal val="#ppt_x"/>
                                          </p:val>
                                        </p:tav>
                                      </p:tavLst>
                                    </p:anim>
                                    <p:anim calcmode="lin" valueType="num">
                                      <p:cBhvr>
                                        <p:cTn id="4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barn(inVertical)">
                                      <p:cBhvr>
                                        <p:cTn id="5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1" grpId="0"/>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789774" y="1065289"/>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tabLst>
                <a:tab pos="3150870" algn="l"/>
              </a:tabLst>
            </a:pPr>
            <a:r>
              <a:rPr lang="en-US" sz="4000" b="1" dirty="0" err="1">
                <a:solidFill>
                  <a:schemeClr val="tx1"/>
                </a:solidFill>
                <a:latin typeface="Times New Roman" panose="02020603050405020304" pitchFamily="18" charset="0"/>
                <a:ea typeface="Calibri" panose="020F0502020204030204" pitchFamily="34" charset="0"/>
              </a:rPr>
              <a:t>Câu</a:t>
            </a:r>
            <a:r>
              <a:rPr lang="en-US" sz="4000" b="1" dirty="0">
                <a:solidFill>
                  <a:schemeClr val="tx1"/>
                </a:solidFill>
                <a:latin typeface="Times New Roman" panose="02020603050405020304" pitchFamily="18" charset="0"/>
                <a:ea typeface="Calibri" panose="020F0502020204030204" pitchFamily="34" charset="0"/>
              </a:rPr>
              <a:t> 5:</a:t>
            </a:r>
            <a:r>
              <a:rPr lang="en-US" sz="4000" dirty="0">
                <a:solidFill>
                  <a:schemeClr val="tx1"/>
                </a:solidFill>
                <a:latin typeface="Times New Roman" panose="02020603050405020304" pitchFamily="18" charset="0"/>
                <a:ea typeface="Calibri" panose="020F0502020204030204" pitchFamily="34" charset="0"/>
              </a:rPr>
              <a:t> </a:t>
            </a:r>
            <a:r>
              <a:rPr lang="en-US" sz="4000" dirty="0" err="1">
                <a:solidFill>
                  <a:schemeClr val="tx1"/>
                </a:solidFill>
                <a:latin typeface="Times New Roman" panose="02020603050405020304" pitchFamily="18" charset="0"/>
                <a:ea typeface="Calibri" panose="020F0502020204030204" pitchFamily="34" charset="0"/>
              </a:rPr>
              <a:t>Truyện</a:t>
            </a:r>
            <a:r>
              <a:rPr lang="en-US" sz="4000" dirty="0">
                <a:solidFill>
                  <a:schemeClr val="tx1"/>
                </a:solidFill>
                <a:latin typeface="Times New Roman" panose="02020603050405020304" pitchFamily="18" charset="0"/>
                <a:ea typeface="Calibri" panose="020F0502020204030204" pitchFamily="34" charset="0"/>
              </a:rPr>
              <a:t> </a:t>
            </a:r>
            <a:r>
              <a:rPr lang="en-US" sz="4000" dirty="0" err="1">
                <a:solidFill>
                  <a:schemeClr val="tx1"/>
                </a:solidFill>
                <a:latin typeface="Times New Roman" panose="02020603050405020304" pitchFamily="18" charset="0"/>
                <a:ea typeface="Calibri" panose="020F0502020204030204" pitchFamily="34" charset="0"/>
              </a:rPr>
              <a:t>Cây</a:t>
            </a:r>
            <a:r>
              <a:rPr lang="en-US" sz="4000" dirty="0">
                <a:solidFill>
                  <a:schemeClr val="tx1"/>
                </a:solidFill>
                <a:latin typeface="Times New Roman" panose="02020603050405020304" pitchFamily="18" charset="0"/>
                <a:ea typeface="Calibri" panose="020F0502020204030204" pitchFamily="34" charset="0"/>
              </a:rPr>
              <a:t> </a:t>
            </a:r>
            <a:r>
              <a:rPr lang="en-US" sz="4000" dirty="0" err="1">
                <a:solidFill>
                  <a:schemeClr val="tx1"/>
                </a:solidFill>
                <a:latin typeface="Times New Roman" panose="02020603050405020304" pitchFamily="18" charset="0"/>
                <a:ea typeface="Calibri" panose="020F0502020204030204" pitchFamily="34" charset="0"/>
              </a:rPr>
              <a:t>khế</a:t>
            </a:r>
            <a:r>
              <a:rPr lang="en-US" sz="4000" dirty="0">
                <a:solidFill>
                  <a:schemeClr val="tx1"/>
                </a:solidFill>
                <a:latin typeface="Times New Roman" panose="02020603050405020304" pitchFamily="18" charset="0"/>
                <a:ea typeface="Calibri" panose="020F0502020204030204" pitchFamily="34" charset="0"/>
              </a:rPr>
              <a:t> </a:t>
            </a:r>
            <a:r>
              <a:rPr lang="en-US" sz="4000" dirty="0" err="1">
                <a:solidFill>
                  <a:schemeClr val="tx1"/>
                </a:solidFill>
                <a:latin typeface="Times New Roman" panose="02020603050405020304" pitchFamily="18" charset="0"/>
                <a:ea typeface="Calibri" panose="020F0502020204030204" pitchFamily="34" charset="0"/>
              </a:rPr>
              <a:t>kể</a:t>
            </a:r>
            <a:r>
              <a:rPr lang="en-US" sz="4000" dirty="0">
                <a:solidFill>
                  <a:schemeClr val="tx1"/>
                </a:solidFill>
                <a:latin typeface="Times New Roman" panose="02020603050405020304" pitchFamily="18" charset="0"/>
                <a:ea typeface="Calibri" panose="020F0502020204030204" pitchFamily="34" charset="0"/>
              </a:rPr>
              <a:t> </a:t>
            </a:r>
            <a:r>
              <a:rPr lang="en-US" sz="4000" dirty="0" err="1">
                <a:solidFill>
                  <a:schemeClr val="tx1"/>
                </a:solidFill>
                <a:latin typeface="Times New Roman" panose="02020603050405020304" pitchFamily="18" charset="0"/>
                <a:ea typeface="Calibri" panose="020F0502020204030204" pitchFamily="34" charset="0"/>
              </a:rPr>
              <a:t>về</a:t>
            </a:r>
            <a:r>
              <a:rPr lang="en-US" sz="4000" dirty="0">
                <a:solidFill>
                  <a:schemeClr val="tx1"/>
                </a:solidFill>
                <a:latin typeface="Times New Roman" panose="02020603050405020304" pitchFamily="18" charset="0"/>
                <a:ea typeface="Calibri" panose="020F0502020204030204" pitchFamily="34" charset="0"/>
              </a:rPr>
              <a:t>:</a:t>
            </a:r>
            <a:endParaRPr lang="en-US" sz="4000" dirty="0">
              <a:solidFill>
                <a:schemeClr val="tx1"/>
              </a:solidFill>
              <a:effectLst/>
              <a:latin typeface="Times New Roman" panose="02020603050405020304" pitchFamily="18" charset="0"/>
              <a:ea typeface="Calibri" panose="020F0502020204030204" pitchFamily="34" charset="0"/>
            </a:endParaRPr>
          </a:p>
        </p:txBody>
      </p:sp>
      <p:sp>
        <p:nvSpPr>
          <p:cNvPr id="26" name="Rectangle 25"/>
          <p:cNvSpPr/>
          <p:nvPr/>
        </p:nvSpPr>
        <p:spPr>
          <a:xfrm>
            <a:off x="1067358" y="2814766"/>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tabLst>
                <a:tab pos="3150870" algn="l"/>
              </a:tabLst>
            </a:pPr>
            <a:r>
              <a:rPr lang="en-US" sz="3200" dirty="0">
                <a:solidFill>
                  <a:schemeClr val="tx1"/>
                </a:solidFill>
                <a:latin typeface="Times New Roman" panose="02020603050405020304" pitchFamily="18" charset="0"/>
                <a:ea typeface="Calibri" panose="020F0502020204030204" pitchFamily="34" charset="0"/>
              </a:rPr>
              <a:t>A. </a:t>
            </a:r>
            <a:r>
              <a:rPr lang="en-US" sz="3200" dirty="0" err="1">
                <a:solidFill>
                  <a:schemeClr val="tx1"/>
                </a:solidFill>
                <a:latin typeface="Times New Roman" panose="02020603050405020304" pitchFamily="18" charset="0"/>
                <a:ea typeface="Calibri" panose="020F0502020204030204" pitchFamily="34" charset="0"/>
              </a:rPr>
              <a:t>Nguồn</a:t>
            </a:r>
            <a:r>
              <a:rPr lang="en-US" sz="3200" dirty="0">
                <a:solidFill>
                  <a:schemeClr val="tx1"/>
                </a:solidFill>
                <a:latin typeface="Times New Roman" panose="02020603050405020304" pitchFamily="18" charset="0"/>
                <a:ea typeface="Calibri" panose="020F0502020204030204" pitchFamily="34" charset="0"/>
              </a:rPr>
              <a:t> </a:t>
            </a:r>
            <a:r>
              <a:rPr lang="en-US" sz="3200" dirty="0" err="1">
                <a:solidFill>
                  <a:schemeClr val="tx1"/>
                </a:solidFill>
                <a:latin typeface="Times New Roman" panose="02020603050405020304" pitchFamily="18" charset="0"/>
                <a:ea typeface="Calibri" panose="020F0502020204030204" pitchFamily="34" charset="0"/>
              </a:rPr>
              <a:t>gốc</a:t>
            </a:r>
            <a:r>
              <a:rPr lang="en-US" sz="3200" dirty="0">
                <a:solidFill>
                  <a:schemeClr val="tx1"/>
                </a:solidFill>
                <a:latin typeface="Times New Roman" panose="02020603050405020304" pitchFamily="18" charset="0"/>
                <a:ea typeface="Calibri" panose="020F0502020204030204" pitchFamily="34" charset="0"/>
              </a:rPr>
              <a:t> </a:t>
            </a:r>
            <a:r>
              <a:rPr lang="en-US" sz="3200" dirty="0" err="1">
                <a:solidFill>
                  <a:schemeClr val="tx1"/>
                </a:solidFill>
                <a:latin typeface="Times New Roman" panose="02020603050405020304" pitchFamily="18" charset="0"/>
                <a:ea typeface="Calibri" panose="020F0502020204030204" pitchFamily="34" charset="0"/>
              </a:rPr>
              <a:t>hình</a:t>
            </a:r>
            <a:r>
              <a:rPr lang="en-US" sz="3200" dirty="0">
                <a:solidFill>
                  <a:schemeClr val="tx1"/>
                </a:solidFill>
                <a:latin typeface="Times New Roman" panose="02020603050405020304" pitchFamily="18" charset="0"/>
                <a:ea typeface="Calibri" panose="020F0502020204030204" pitchFamily="34" charset="0"/>
              </a:rPr>
              <a:t> </a:t>
            </a:r>
            <a:r>
              <a:rPr lang="en-US" sz="3200" dirty="0" err="1">
                <a:solidFill>
                  <a:schemeClr val="tx1"/>
                </a:solidFill>
                <a:latin typeface="Times New Roman" panose="02020603050405020304" pitchFamily="18" charset="0"/>
                <a:ea typeface="Calibri" panose="020F0502020204030204" pitchFamily="34" charset="0"/>
              </a:rPr>
              <a:t>thành</a:t>
            </a:r>
            <a:r>
              <a:rPr lang="en-US" sz="3200" dirty="0">
                <a:solidFill>
                  <a:schemeClr val="tx1"/>
                </a:solidFill>
                <a:latin typeface="Times New Roman" panose="02020603050405020304" pitchFamily="18" charset="0"/>
                <a:ea typeface="Calibri" panose="020F0502020204030204" pitchFamily="34" charset="0"/>
              </a:rPr>
              <a:t> </a:t>
            </a:r>
            <a:r>
              <a:rPr lang="en-US" sz="3200" dirty="0" err="1">
                <a:solidFill>
                  <a:schemeClr val="tx1"/>
                </a:solidFill>
                <a:latin typeface="Times New Roman" panose="02020603050405020304" pitchFamily="18" charset="0"/>
                <a:ea typeface="Calibri" panose="020F0502020204030204" pitchFamily="34" charset="0"/>
              </a:rPr>
              <a:t>cây</a:t>
            </a:r>
            <a:r>
              <a:rPr lang="en-US" sz="3200" dirty="0">
                <a:solidFill>
                  <a:schemeClr val="tx1"/>
                </a:solidFill>
                <a:latin typeface="Times New Roman" panose="02020603050405020304" pitchFamily="18" charset="0"/>
                <a:ea typeface="Calibri" panose="020F0502020204030204" pitchFamily="34" charset="0"/>
              </a:rPr>
              <a:t> </a:t>
            </a:r>
            <a:r>
              <a:rPr lang="en-US" sz="3200" dirty="0" err="1">
                <a:solidFill>
                  <a:schemeClr val="tx1"/>
                </a:solidFill>
                <a:latin typeface="Times New Roman" panose="02020603050405020304" pitchFamily="18" charset="0"/>
                <a:ea typeface="Calibri" panose="020F0502020204030204" pitchFamily="34" charset="0"/>
              </a:rPr>
              <a:t>khế</a:t>
            </a:r>
            <a:endParaRPr lang="en-US" sz="2800" dirty="0">
              <a:solidFill>
                <a:schemeClr val="tx1"/>
              </a:solidFill>
              <a:effectLst/>
              <a:latin typeface="Times New Roman" panose="02020603050405020304" pitchFamily="18" charset="0"/>
              <a:ea typeface="Calibri" panose="020F0502020204030204" pitchFamily="34" charset="0"/>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087753" y="2818955"/>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tabLst>
                <a:tab pos="3150870" algn="l"/>
              </a:tabLst>
            </a:pPr>
            <a:r>
              <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B.</a:t>
            </a:r>
            <a:r>
              <a:rPr lang="en-US" sz="3200" dirty="0">
                <a:latin typeface="Times New Roman" panose="02020603050405020304" pitchFamily="18" charset="0"/>
                <a:ea typeface="Calibri" panose="020F0502020204030204" pitchFamily="34" charset="0"/>
              </a:rPr>
              <a:t> </a:t>
            </a:r>
            <a:r>
              <a:rPr lang="en-US" sz="3200" dirty="0" err="1">
                <a:solidFill>
                  <a:schemeClr val="tx1"/>
                </a:solidFill>
                <a:latin typeface="Times New Roman" panose="02020603050405020304" pitchFamily="18" charset="0"/>
                <a:ea typeface="Calibri" panose="020F0502020204030204" pitchFamily="34" charset="0"/>
              </a:rPr>
              <a:t>Anh</a:t>
            </a:r>
            <a:r>
              <a:rPr lang="en-US" sz="3200" dirty="0">
                <a:solidFill>
                  <a:schemeClr val="tx1"/>
                </a:solidFill>
                <a:latin typeface="Times New Roman" panose="02020603050405020304" pitchFamily="18" charset="0"/>
                <a:ea typeface="Calibri" panose="020F0502020204030204" pitchFamily="34" charset="0"/>
              </a:rPr>
              <a:t> </a:t>
            </a:r>
            <a:r>
              <a:rPr lang="en-US" sz="3200" dirty="0" err="1">
                <a:solidFill>
                  <a:schemeClr val="tx1"/>
                </a:solidFill>
                <a:latin typeface="Times New Roman" panose="02020603050405020304" pitchFamily="18" charset="0"/>
                <a:ea typeface="Calibri" panose="020F0502020204030204" pitchFamily="34" charset="0"/>
              </a:rPr>
              <a:t>hùng</a:t>
            </a:r>
            <a:r>
              <a:rPr lang="en-US" sz="3200" dirty="0">
                <a:solidFill>
                  <a:schemeClr val="tx1"/>
                </a:solidFill>
                <a:latin typeface="Times New Roman" panose="02020603050405020304" pitchFamily="18" charset="0"/>
                <a:ea typeface="Calibri" panose="020F0502020204030204" pitchFamily="34" charset="0"/>
              </a:rPr>
              <a:t> </a:t>
            </a:r>
            <a:r>
              <a:rPr lang="en-US" sz="3200" dirty="0" err="1">
                <a:solidFill>
                  <a:schemeClr val="tx1"/>
                </a:solidFill>
                <a:latin typeface="Times New Roman" panose="02020603050405020304" pitchFamily="18" charset="0"/>
                <a:ea typeface="Calibri" panose="020F0502020204030204" pitchFamily="34" charset="0"/>
              </a:rPr>
              <a:t>diệt</a:t>
            </a:r>
            <a:r>
              <a:rPr lang="en-US" sz="3200" dirty="0">
                <a:solidFill>
                  <a:schemeClr val="tx1"/>
                </a:solidFill>
                <a:latin typeface="Times New Roman" panose="02020603050405020304" pitchFamily="18" charset="0"/>
                <a:ea typeface="Calibri" panose="020F0502020204030204" pitchFamily="34" charset="0"/>
              </a:rPr>
              <a:t> </a:t>
            </a:r>
            <a:r>
              <a:rPr lang="en-US" sz="3200" dirty="0" err="1">
                <a:solidFill>
                  <a:schemeClr val="tx1"/>
                </a:solidFill>
                <a:latin typeface="Times New Roman" panose="02020603050405020304" pitchFamily="18" charset="0"/>
                <a:ea typeface="Calibri" panose="020F0502020204030204" pitchFamily="34" charset="0"/>
              </a:rPr>
              <a:t>trừ</a:t>
            </a:r>
            <a:r>
              <a:rPr lang="en-US" sz="3200" dirty="0">
                <a:solidFill>
                  <a:schemeClr val="tx1"/>
                </a:solidFill>
                <a:latin typeface="Times New Roman" panose="02020603050405020304" pitchFamily="18" charset="0"/>
                <a:ea typeface="Calibri" panose="020F0502020204030204" pitchFamily="34" charset="0"/>
              </a:rPr>
              <a:t> </a:t>
            </a:r>
            <a:r>
              <a:rPr lang="en-US" sz="3200" dirty="0" err="1">
                <a:solidFill>
                  <a:schemeClr val="tx1"/>
                </a:solidFill>
                <a:latin typeface="Times New Roman" panose="02020603050405020304" pitchFamily="18" charset="0"/>
                <a:ea typeface="Calibri" panose="020F0502020204030204" pitchFamily="34" charset="0"/>
              </a:rPr>
              <a:t>cái</a:t>
            </a:r>
            <a:r>
              <a:rPr lang="en-US" sz="3200" dirty="0">
                <a:solidFill>
                  <a:schemeClr val="tx1"/>
                </a:solidFill>
                <a:latin typeface="Times New Roman" panose="02020603050405020304" pitchFamily="18" charset="0"/>
                <a:ea typeface="Calibri" panose="020F0502020204030204" pitchFamily="34" charset="0"/>
              </a:rPr>
              <a:t> </a:t>
            </a:r>
            <a:r>
              <a:rPr lang="en-US" sz="3200" dirty="0" err="1">
                <a:solidFill>
                  <a:schemeClr val="tx1"/>
                </a:solidFill>
                <a:latin typeface="Times New Roman" panose="02020603050405020304" pitchFamily="18" charset="0"/>
                <a:ea typeface="Calibri" panose="020F0502020204030204" pitchFamily="34" charset="0"/>
              </a:rPr>
              <a:t>ác</a:t>
            </a:r>
            <a:endParaRPr lang="en-US" sz="2800" dirty="0">
              <a:solidFill>
                <a:schemeClr val="tx1"/>
              </a:solidFill>
              <a:latin typeface="Times New Roman" panose="02020603050405020304" pitchFamily="18" charset="0"/>
              <a:ea typeface="Calibri" panose="020F0502020204030204" pitchFamily="34" charset="0"/>
            </a:endParaRPr>
          </a:p>
        </p:txBody>
      </p:sp>
      <p:sp>
        <p:nvSpPr>
          <p:cNvPr id="43" name="Rectangle 42"/>
          <p:cNvSpPr/>
          <p:nvPr/>
        </p:nvSpPr>
        <p:spPr>
          <a:xfrm>
            <a:off x="1067358" y="3703938"/>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tabLst>
                <a:tab pos="3150870" algn="l"/>
              </a:tabLst>
            </a:pPr>
            <a:r>
              <a:rPr lang="en-US" sz="3200" dirty="0">
                <a:solidFill>
                  <a:schemeClr val="tx1"/>
                </a:solidFill>
                <a:latin typeface="Times New Roman" panose="02020603050405020304" pitchFamily="18" charset="0"/>
                <a:ea typeface="Calibri" panose="020F0502020204030204" pitchFamily="34" charset="0"/>
              </a:rPr>
              <a:t>C. </a:t>
            </a:r>
            <a:r>
              <a:rPr lang="en-US" sz="3200" dirty="0" err="1">
                <a:solidFill>
                  <a:schemeClr val="tx1"/>
                </a:solidFill>
                <a:latin typeface="Times New Roman" panose="02020603050405020304" pitchFamily="18" charset="0"/>
                <a:ea typeface="Calibri" panose="020F0502020204030204" pitchFamily="34" charset="0"/>
              </a:rPr>
              <a:t>Người</a:t>
            </a:r>
            <a:r>
              <a:rPr lang="en-US" sz="3200" dirty="0">
                <a:solidFill>
                  <a:schemeClr val="tx1"/>
                </a:solidFill>
                <a:latin typeface="Times New Roman" panose="02020603050405020304" pitchFamily="18" charset="0"/>
                <a:ea typeface="Calibri" panose="020F0502020204030204" pitchFamily="34" charset="0"/>
              </a:rPr>
              <a:t> </a:t>
            </a:r>
            <a:r>
              <a:rPr lang="en-US" sz="3200" dirty="0" err="1">
                <a:solidFill>
                  <a:schemeClr val="tx1"/>
                </a:solidFill>
                <a:latin typeface="Times New Roman" panose="02020603050405020304" pitchFamily="18" charset="0"/>
                <a:ea typeface="Calibri" panose="020F0502020204030204" pitchFamily="34" charset="0"/>
              </a:rPr>
              <a:t>có</a:t>
            </a:r>
            <a:r>
              <a:rPr lang="en-US" sz="3200" dirty="0">
                <a:solidFill>
                  <a:schemeClr val="tx1"/>
                </a:solidFill>
                <a:latin typeface="Times New Roman" panose="02020603050405020304" pitchFamily="18" charset="0"/>
                <a:ea typeface="Calibri" panose="020F0502020204030204" pitchFamily="34" charset="0"/>
              </a:rPr>
              <a:t> </a:t>
            </a:r>
            <a:r>
              <a:rPr lang="en-US" sz="3200" dirty="0" err="1">
                <a:solidFill>
                  <a:schemeClr val="tx1"/>
                </a:solidFill>
                <a:latin typeface="Times New Roman" panose="02020603050405020304" pitchFamily="18" charset="0"/>
                <a:ea typeface="Calibri" panose="020F0502020204030204" pitchFamily="34" charset="0"/>
              </a:rPr>
              <a:t>thân</a:t>
            </a:r>
            <a:r>
              <a:rPr lang="en-US" sz="3200" dirty="0">
                <a:solidFill>
                  <a:schemeClr val="tx1"/>
                </a:solidFill>
                <a:latin typeface="Times New Roman" panose="02020603050405020304" pitchFamily="18" charset="0"/>
                <a:ea typeface="Calibri" panose="020F0502020204030204" pitchFamily="34" charset="0"/>
              </a:rPr>
              <a:t> </a:t>
            </a:r>
            <a:r>
              <a:rPr lang="en-US" sz="3200" dirty="0" err="1">
                <a:solidFill>
                  <a:schemeClr val="tx1"/>
                </a:solidFill>
                <a:latin typeface="Times New Roman" panose="02020603050405020304" pitchFamily="18" charset="0"/>
                <a:ea typeface="Calibri" panose="020F0502020204030204" pitchFamily="34" charset="0"/>
              </a:rPr>
              <a:t>thế</a:t>
            </a:r>
            <a:r>
              <a:rPr lang="en-US" sz="3200" dirty="0">
                <a:solidFill>
                  <a:schemeClr val="tx1"/>
                </a:solidFill>
                <a:latin typeface="Times New Roman" panose="02020603050405020304" pitchFamily="18" charset="0"/>
                <a:ea typeface="Calibri" panose="020F0502020204030204" pitchFamily="34" charset="0"/>
              </a:rPr>
              <a:t> </a:t>
            </a:r>
            <a:r>
              <a:rPr lang="en-US" sz="3200" dirty="0" err="1">
                <a:solidFill>
                  <a:schemeClr val="tx1"/>
                </a:solidFill>
                <a:latin typeface="Times New Roman" panose="02020603050405020304" pitchFamily="18" charset="0"/>
                <a:ea typeface="Calibri" panose="020F0502020204030204" pitchFamily="34" charset="0"/>
              </a:rPr>
              <a:t>kì</a:t>
            </a:r>
            <a:r>
              <a:rPr lang="en-US" sz="3200" dirty="0">
                <a:solidFill>
                  <a:schemeClr val="tx1"/>
                </a:solidFill>
                <a:latin typeface="Times New Roman" panose="02020603050405020304" pitchFamily="18" charset="0"/>
                <a:ea typeface="Calibri" panose="020F0502020204030204" pitchFamily="34" charset="0"/>
              </a:rPr>
              <a:t> </a:t>
            </a:r>
            <a:r>
              <a:rPr lang="en-US" sz="3200" dirty="0" err="1">
                <a:solidFill>
                  <a:schemeClr val="tx1"/>
                </a:solidFill>
                <a:latin typeface="Times New Roman" panose="02020603050405020304" pitchFamily="18" charset="0"/>
                <a:ea typeface="Calibri" panose="020F0502020204030204" pitchFamily="34" charset="0"/>
              </a:rPr>
              <a:t>lạ</a:t>
            </a:r>
            <a:endParaRPr lang="en-US" sz="2800" dirty="0">
              <a:solidFill>
                <a:schemeClr val="tx1"/>
              </a:solidFill>
              <a:effectLst/>
              <a:latin typeface="Times New Roman" panose="02020603050405020304" pitchFamily="18" charset="0"/>
              <a:ea typeface="Calibri" panose="020F0502020204030204" pitchFamily="34" charset="0"/>
            </a:endParaRPr>
          </a:p>
        </p:txBody>
      </p:sp>
      <p:sp>
        <p:nvSpPr>
          <p:cNvPr id="44" name="Rectangle 43"/>
          <p:cNvSpPr/>
          <p:nvPr/>
        </p:nvSpPr>
        <p:spPr>
          <a:xfrm>
            <a:off x="6087753" y="3708127"/>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tabLst>
                <a:tab pos="3150870" algn="l"/>
              </a:tabLst>
            </a:pPr>
            <a:r>
              <a:rPr kumimoji="0" lang="vi-VN" sz="32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D.</a:t>
            </a:r>
            <a:r>
              <a:rPr lang="en-US" sz="3200" dirty="0">
                <a:solidFill>
                  <a:schemeClr val="tx1"/>
                </a:solidFill>
                <a:latin typeface="Times New Roman" panose="02020603050405020304" pitchFamily="18" charset="0"/>
                <a:ea typeface="Calibri" panose="020F0502020204030204" pitchFamily="34" charset="0"/>
              </a:rPr>
              <a:t> </a:t>
            </a:r>
            <a:r>
              <a:rPr lang="en-US" sz="3200" dirty="0" err="1">
                <a:solidFill>
                  <a:schemeClr val="tx1"/>
                </a:solidFill>
                <a:latin typeface="Times New Roman" panose="02020603050405020304" pitchFamily="18" charset="0"/>
                <a:ea typeface="Calibri" panose="020F0502020204030204" pitchFamily="34" charset="0"/>
              </a:rPr>
              <a:t>Chuyện</a:t>
            </a:r>
            <a:r>
              <a:rPr lang="en-US" sz="3200" dirty="0">
                <a:solidFill>
                  <a:schemeClr val="tx1"/>
                </a:solidFill>
                <a:latin typeface="Times New Roman" panose="02020603050405020304" pitchFamily="18" charset="0"/>
                <a:ea typeface="Calibri" panose="020F0502020204030204" pitchFamily="34" charset="0"/>
              </a:rPr>
              <a:t> </a:t>
            </a:r>
            <a:r>
              <a:rPr lang="en-US" sz="3200" dirty="0" err="1">
                <a:solidFill>
                  <a:schemeClr val="tx1"/>
                </a:solidFill>
                <a:latin typeface="Times New Roman" panose="02020603050405020304" pitchFamily="18" charset="0"/>
                <a:ea typeface="Calibri" panose="020F0502020204030204" pitchFamily="34" charset="0"/>
              </a:rPr>
              <a:t>của</a:t>
            </a:r>
            <a:r>
              <a:rPr lang="en-US" sz="3200" dirty="0">
                <a:solidFill>
                  <a:schemeClr val="tx1"/>
                </a:solidFill>
                <a:latin typeface="Times New Roman" panose="02020603050405020304" pitchFamily="18" charset="0"/>
                <a:ea typeface="Calibri" panose="020F0502020204030204" pitchFamily="34" charset="0"/>
              </a:rPr>
              <a:t> </a:t>
            </a:r>
            <a:r>
              <a:rPr lang="en-US" sz="3200" dirty="0" err="1">
                <a:solidFill>
                  <a:schemeClr val="tx1"/>
                </a:solidFill>
                <a:latin typeface="Times New Roman" panose="02020603050405020304" pitchFamily="18" charset="0"/>
                <a:ea typeface="Calibri" panose="020F0502020204030204" pitchFamily="34" charset="0"/>
              </a:rPr>
              <a:t>một</a:t>
            </a:r>
            <a:r>
              <a:rPr lang="en-US" sz="3200" dirty="0">
                <a:solidFill>
                  <a:schemeClr val="tx1"/>
                </a:solidFill>
                <a:latin typeface="Times New Roman" panose="02020603050405020304" pitchFamily="18" charset="0"/>
                <a:ea typeface="Calibri" panose="020F0502020204030204" pitchFamily="34" charset="0"/>
              </a:rPr>
              <a:t> </a:t>
            </a:r>
            <a:r>
              <a:rPr lang="en-US" sz="3200" dirty="0" err="1">
                <a:solidFill>
                  <a:schemeClr val="tx1"/>
                </a:solidFill>
                <a:latin typeface="Times New Roman" panose="02020603050405020304" pitchFamily="18" charset="0"/>
                <a:ea typeface="Calibri" panose="020F0502020204030204" pitchFamily="34" charset="0"/>
              </a:rPr>
              <a:t>gia</a:t>
            </a:r>
            <a:r>
              <a:rPr lang="en-US" sz="3200" dirty="0">
                <a:solidFill>
                  <a:schemeClr val="tx1"/>
                </a:solidFill>
                <a:latin typeface="Times New Roman" panose="02020603050405020304" pitchFamily="18" charset="0"/>
                <a:ea typeface="Calibri" panose="020F0502020204030204" pitchFamily="34" charset="0"/>
              </a:rPr>
              <a:t> </a:t>
            </a:r>
            <a:r>
              <a:rPr lang="en-US" sz="3200" dirty="0" err="1">
                <a:solidFill>
                  <a:schemeClr val="tx1"/>
                </a:solidFill>
                <a:latin typeface="Times New Roman" panose="02020603050405020304" pitchFamily="18" charset="0"/>
                <a:ea typeface="Calibri" panose="020F0502020204030204" pitchFamily="34" charset="0"/>
              </a:rPr>
              <a:t>đìn</a:t>
            </a:r>
            <a:r>
              <a:rPr kumimoji="0" lang="vi-VN" sz="32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	 </a:t>
            </a:r>
          </a:p>
        </p:txBody>
      </p:sp>
      <p:pic>
        <p:nvPicPr>
          <p:cNvPr id="47" name="Picture 4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168434" y="2840241"/>
            <a:ext cx="805722" cy="708059"/>
          </a:xfrm>
          <a:prstGeom prst="rect">
            <a:avLst/>
          </a:prstGeom>
        </p:spPr>
      </p:pic>
      <p:pic>
        <p:nvPicPr>
          <p:cNvPr id="51" name="Picture 5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41752" y="3767532"/>
            <a:ext cx="732404" cy="643628"/>
          </a:xfrm>
          <a:prstGeom prst="rect">
            <a:avLst/>
          </a:prstGeom>
        </p:spPr>
      </p:pic>
      <p:pic>
        <p:nvPicPr>
          <p:cNvPr id="49" name="Picture 4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189809" y="3780601"/>
            <a:ext cx="804742" cy="643793"/>
          </a:xfrm>
          <a:prstGeom prst="rect">
            <a:avLst/>
          </a:prstGeom>
        </p:spPr>
      </p:pic>
      <p:pic>
        <p:nvPicPr>
          <p:cNvPr id="53" name="Picture 5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61959" y="2891913"/>
            <a:ext cx="732592" cy="643793"/>
          </a:xfrm>
          <a:prstGeom prst="rect">
            <a:avLst/>
          </a:prstGeom>
        </p:spPr>
      </p:pic>
      <p:sp>
        <p:nvSpPr>
          <p:cNvPr id="3" name="TextBox 2"/>
          <p:cNvSpPr txBox="1"/>
          <p:nvPr/>
        </p:nvSpPr>
        <p:spPr>
          <a:xfrm>
            <a:off x="10232671" y="6521824"/>
            <a:ext cx="1959329"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5333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3"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3"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4" name="Check mark.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00B05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628776" cy="600074"/>
          </a:xfrm>
          <a:prstGeom prst="flowChartInputOutpu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6</a:t>
            </a:r>
          </a:p>
        </p:txBody>
      </p:sp>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3"/>
          <a:stretch>
            <a:fillRect/>
          </a:stretch>
        </p:blipFill>
        <p:spPr>
          <a:xfrm>
            <a:off x="10787064" y="42861"/>
            <a:ext cx="1295403" cy="600074"/>
          </a:xfrm>
          <a:prstGeom prst="rect">
            <a:avLst/>
          </a:prstGeom>
        </p:spPr>
      </p:pic>
      <p:pic>
        <p:nvPicPr>
          <p:cNvPr id="31" name="Picture 30"/>
          <p:cNvPicPr>
            <a:picLocks noChangeAspect="1"/>
          </p:cNvPicPr>
          <p:nvPr/>
        </p:nvPicPr>
        <p:blipFill>
          <a:blip r:embed="rId4"/>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4"/>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16" name="Rectangle 15"/>
          <p:cNvSpPr/>
          <p:nvPr/>
        </p:nvSpPr>
        <p:spPr>
          <a:xfrm>
            <a:off x="3746499" y="6276640"/>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5">
            <a:extLst>
              <a:ext uri="{BEBA8EAE-BF5A-486C-A8C5-ECC9F3942E4B}">
                <a14:imgProps xmlns:a14="http://schemas.microsoft.com/office/drawing/2010/main">
                  <a14:imgLayer r:embed="rId6">
                    <a14:imgEffect>
                      <a14:backgroundRemoval t="0" b="100000" l="0" r="95200"/>
                    </a14:imgEffect>
                  </a14:imgLayer>
                </a14:imgProps>
              </a:ext>
            </a:extLst>
          </a:blip>
          <a:srcRect t="62791"/>
          <a:stretch>
            <a:fillRect/>
          </a:stretch>
        </p:blipFill>
        <p:spPr>
          <a:xfrm>
            <a:off x="2739232" y="6360336"/>
            <a:ext cx="6700836"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pic>
        <p:nvPicPr>
          <p:cNvPr id="2" name="Picture 1"/>
          <p:cNvPicPr>
            <a:picLocks noChangeAspect="1"/>
          </p:cNvPicPr>
          <p:nvPr/>
        </p:nvPicPr>
        <p:blipFill>
          <a:blip r:embed="rId7"/>
          <a:stretch>
            <a:fillRect/>
          </a:stretch>
        </p:blipFill>
        <p:spPr>
          <a:xfrm>
            <a:off x="4208871" y="757237"/>
            <a:ext cx="3761558" cy="548042"/>
          </a:xfrm>
          <a:prstGeom prst="rect">
            <a:avLst/>
          </a:prstGeom>
        </p:spPr>
      </p:pic>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24014" y="1498162"/>
            <a:ext cx="9163050" cy="3666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0754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628776" cy="600074"/>
          </a:xfrm>
          <a:prstGeom prst="flowChartInputOutpu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6</a:t>
            </a:r>
          </a:p>
        </p:txBody>
      </p:sp>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3"/>
          <a:stretch>
            <a:fillRect/>
          </a:stretch>
        </p:blipFill>
        <p:spPr>
          <a:xfrm>
            <a:off x="10787064" y="42861"/>
            <a:ext cx="1295403" cy="600074"/>
          </a:xfrm>
          <a:prstGeom prst="rect">
            <a:avLst/>
          </a:prstGeom>
        </p:spPr>
      </p:pic>
      <p:sp>
        <p:nvSpPr>
          <p:cNvPr id="26" name="Rounded Rectangle 25"/>
          <p:cNvSpPr/>
          <p:nvPr/>
        </p:nvSpPr>
        <p:spPr>
          <a:xfrm>
            <a:off x="1628776" y="28573"/>
            <a:ext cx="9158288" cy="728663"/>
          </a:xfrm>
          <a:prstGeom prst="roundRect">
            <a:avLst>
              <a:gd name="adj" fmla="val 50000"/>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Văn</a:t>
            </a:r>
            <a:r>
              <a:rPr kumimoji="0" lang="en-US" sz="4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a:t>
            </a:r>
            <a:r>
              <a:rPr kumimoji="0" lang="en-US" sz="4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bản</a:t>
            </a:r>
            <a:r>
              <a:rPr kumimoji="0" lang="en-US" sz="4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1, CÂY</a:t>
            </a:r>
            <a:r>
              <a:rPr kumimoji="0" lang="en-US" sz="4000" b="1" i="0" u="none" strike="noStrike" kern="1200" cap="none" spc="0" normalizeH="0" noProof="0" dirty="0">
                <a:ln>
                  <a:noFill/>
                </a:ln>
                <a:solidFill>
                  <a:prstClr val="white"/>
                </a:solidFill>
                <a:effectLst/>
                <a:uLnTx/>
                <a:uFillTx/>
                <a:latin typeface="Brush Script MT" panose="03060802040406070304" pitchFamily="66" charset="0"/>
                <a:ea typeface="+mn-ea"/>
                <a:cs typeface="+mn-cs"/>
              </a:rPr>
              <a:t> KHẾ</a:t>
            </a:r>
            <a:endParaRPr kumimoji="0" lang="en-US" sz="4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endParaRPr>
          </a:p>
        </p:txBody>
      </p:sp>
      <p:pic>
        <p:nvPicPr>
          <p:cNvPr id="31" name="Picture 30"/>
          <p:cNvPicPr>
            <a:picLocks noChangeAspect="1"/>
          </p:cNvPicPr>
          <p:nvPr/>
        </p:nvPicPr>
        <p:blipFill>
          <a:blip r:embed="rId5"/>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5"/>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16" name="Rectangle 15"/>
          <p:cNvSpPr/>
          <p:nvPr/>
        </p:nvSpPr>
        <p:spPr>
          <a:xfrm>
            <a:off x="3746499" y="6219488"/>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6">
            <a:extLst>
              <a:ext uri="{BEBA8EAE-BF5A-486C-A8C5-ECC9F3942E4B}">
                <a14:imgProps xmlns:a14="http://schemas.microsoft.com/office/drawing/2010/main">
                  <a14:imgLayer r:embed="rId7">
                    <a14:imgEffect>
                      <a14:backgroundRemoval t="0" b="100000" l="0" r="95200"/>
                    </a14:imgEffect>
                  </a14:imgLayer>
                </a14:imgProps>
              </a:ext>
            </a:extLst>
          </a:blip>
          <a:srcRect t="62791"/>
          <a:stretch>
            <a:fillRect/>
          </a:stretch>
        </p:blipFill>
        <p:spPr>
          <a:xfrm>
            <a:off x="2739232" y="6188230"/>
            <a:ext cx="6700836"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sp>
        <p:nvSpPr>
          <p:cNvPr id="7" name="Rectangle 6"/>
          <p:cNvSpPr/>
          <p:nvPr/>
        </p:nvSpPr>
        <p:spPr>
          <a:xfrm>
            <a:off x="329405" y="1129773"/>
            <a:ext cx="8353425" cy="1237262"/>
          </a:xfrm>
          <a:prstGeom prst="rect">
            <a:avLst/>
          </a:prstGeom>
        </p:spPr>
        <p:txBody>
          <a:bodyPr wrap="square">
            <a:spAutoFit/>
          </a:bodyPr>
          <a:lstStyle/>
          <a:p>
            <a:pPr marL="0" marR="30480" lvl="0" indent="0" algn="just" defTabSz="914400" rtl="0" eaLnBrk="1" fontAlgn="auto" latinLnBrk="0" hangingPunct="1">
              <a:lnSpc>
                <a:spcPct val="115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mn-cs"/>
              </a:rPr>
              <a:t>I.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mn-cs"/>
              </a:rPr>
              <a:t>Đọc</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mn-cs"/>
              </a:rPr>
              <a:t> </a:t>
            </a:r>
            <a:r>
              <a:rPr lang="en-US" sz="2800" b="1" dirty="0">
                <a:solidFill>
                  <a:srgbClr val="0000FF"/>
                </a:solidFill>
                <a:latin typeface="Times New Roman" panose="02020603050405020304" pitchFamily="18" charset="0"/>
                <a:ea typeface="Calibri" panose="020F0502020204030204" pitchFamily="34" charset="0"/>
              </a:rPr>
              <a:t>-</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mn-cs"/>
              </a:rPr>
              <a:t>tìm</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mn-cs"/>
              </a:rPr>
              <a:t>hiểu</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mn-cs"/>
              </a:rPr>
              <a:t>chung</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mn-cs"/>
              </a:rPr>
              <a:t>văn</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00FF"/>
                </a:solidFill>
                <a:effectLst/>
                <a:uLnTx/>
                <a:uFillTx/>
                <a:latin typeface="Times New Roman" panose="02020603050405020304" pitchFamily="18" charset="0"/>
                <a:ea typeface="Calibri" panose="020F0502020204030204" pitchFamily="34" charset="0"/>
                <a:cs typeface="+mn-cs"/>
              </a:rPr>
              <a:t>bản</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Calibri" panose="020F0502020204030204" pitchFamily="34" charset="0"/>
                <a:cs typeface="+mn-cs"/>
              </a:rPr>
              <a:t> </a:t>
            </a:r>
          </a:p>
          <a:p>
            <a:pPr marL="0" marR="30480" lvl="0" indent="0" algn="just" defTabSz="914400" rtl="0" eaLnBrk="1" fontAlgn="auto" latinLnBrk="0" hangingPunct="1">
              <a:lnSpc>
                <a:spcPct val="115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1.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Đọc</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và</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tìm</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hiểu</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chú</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thích</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pic>
        <p:nvPicPr>
          <p:cNvPr id="30" name="Picture 29"/>
          <p:cNvPicPr>
            <a:picLocks noChangeAspect="1"/>
          </p:cNvPicPr>
          <p:nvPr/>
        </p:nvPicPr>
        <p:blipFill>
          <a:blip r:embed="rId8">
            <a:extLst>
              <a:ext uri="{BEBA8EAE-BF5A-486C-A8C5-ECC9F3942E4B}">
                <a14:imgProps xmlns:a14="http://schemas.microsoft.com/office/drawing/2010/main">
                  <a14:imgLayer r:embed="rId9">
                    <a14:imgEffect>
                      <a14:sharpenSoften amount="-50000"/>
                    </a14:imgEffect>
                  </a14:imgLayer>
                </a14:imgProps>
              </a:ext>
            </a:extLst>
          </a:blip>
          <a:srcRect t="5956"/>
          <a:stretch>
            <a:fillRect/>
          </a:stretch>
        </p:blipFill>
        <p:spPr>
          <a:xfrm>
            <a:off x="3686174" y="2367035"/>
            <a:ext cx="7634839" cy="3868666"/>
          </a:xfrm>
          <a:custGeom>
            <a:avLst/>
            <a:gdLst>
              <a:gd name="connsiteX0" fmla="*/ 0 w 7480858"/>
              <a:gd name="connsiteY0" fmla="*/ 0 h 3409043"/>
              <a:gd name="connsiteX1" fmla="*/ 7480858 w 7480858"/>
              <a:gd name="connsiteY1" fmla="*/ 0 h 3409043"/>
              <a:gd name="connsiteX2" fmla="*/ 7480858 w 7480858"/>
              <a:gd name="connsiteY2" fmla="*/ 3409043 h 3409043"/>
              <a:gd name="connsiteX3" fmla="*/ 0 w 7480858"/>
              <a:gd name="connsiteY3" fmla="*/ 3409043 h 3409043"/>
              <a:gd name="connsiteX4" fmla="*/ 0 w 7480858"/>
              <a:gd name="connsiteY4" fmla="*/ 0 h 3409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80858" h="3409043">
                <a:moveTo>
                  <a:pt x="0" y="0"/>
                </a:moveTo>
                <a:lnTo>
                  <a:pt x="7480858" y="0"/>
                </a:lnTo>
                <a:lnTo>
                  <a:pt x="7480858" y="3409043"/>
                </a:lnTo>
                <a:lnTo>
                  <a:pt x="0" y="3409043"/>
                </a:lnTo>
                <a:lnTo>
                  <a:pt x="0" y="0"/>
                </a:lnTo>
                <a:close/>
              </a:path>
            </a:pathLst>
          </a:custGeom>
        </p:spPr>
      </p:pic>
      <p:sp>
        <p:nvSpPr>
          <p:cNvPr id="11" name="Rectangle 10"/>
          <p:cNvSpPr/>
          <p:nvPr/>
        </p:nvSpPr>
        <p:spPr>
          <a:xfrm>
            <a:off x="479303" y="2338749"/>
            <a:ext cx="3729568" cy="2382191"/>
          </a:xfrm>
          <a:prstGeom prst="rect">
            <a:avLst/>
          </a:prstGeom>
        </p:spPr>
        <p:txBody>
          <a:bodyPr wrap="square">
            <a:spAutoFit/>
          </a:bodyPr>
          <a:lstStyle/>
          <a:p>
            <a:pPr marL="0" marR="30480" lvl="0" indent="0" algn="just" defTabSz="914400" rtl="0" eaLnBrk="1" fontAlgn="auto" latinLnBrk="0" hangingPunct="1">
              <a:lnSpc>
                <a:spcPct val="115000"/>
              </a:lnSpc>
              <a:spcBef>
                <a:spcPts val="0"/>
              </a:spcBef>
              <a:spcAft>
                <a:spcPts val="120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Đọc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30480" lvl="0" indent="0" algn="just" defTabSz="914400" rtl="0" eaLnBrk="1" fontAlgn="auto" latinLnBrk="0" hangingPunct="1">
              <a:lnSpc>
                <a:spcPct val="115000"/>
              </a:lnSpc>
              <a:spcBef>
                <a:spcPts val="0"/>
              </a:spcBef>
              <a:spcAft>
                <a:spcPts val="120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Tìm hiểu chú thích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và</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g</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iải thích từ khó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30480" lvl="0" indent="0" algn="just" defTabSz="914400" rtl="0" eaLnBrk="1" fontAlgn="auto" latinLnBrk="0" hangingPunct="1">
              <a:lnSpc>
                <a:spcPct val="115000"/>
              </a:lnSpc>
              <a:spcBef>
                <a:spcPts val="0"/>
              </a:spcBef>
              <a:spcAft>
                <a:spcPts val="120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SGK-T</a:t>
            </a:r>
            <a:r>
              <a:rPr lang="en-US" sz="2800" dirty="0">
                <a:solidFill>
                  <a:srgbClr val="000000"/>
                </a:solidFill>
                <a:latin typeface="Times New Roman" panose="02020603050405020304" pitchFamily="18" charset="0"/>
                <a:ea typeface="Calibri" panose="020F0502020204030204" pitchFamily="34" charset="0"/>
              </a:rPr>
              <a:t>r 32</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sym typeface="Wingdings" panose="05000000000000000000" pitchFamily="2" charset="2"/>
              </a:rPr>
              <a:t></a:t>
            </a:r>
            <a:r>
              <a:rPr lang="en-US" sz="2800" dirty="0">
                <a:solidFill>
                  <a:srgbClr val="000000"/>
                </a:solidFill>
                <a:latin typeface="Times New Roman" panose="02020603050405020304" pitchFamily="18" charset="0"/>
                <a:ea typeface="Calibri" panose="020F0502020204030204" pitchFamily="34" charset="0"/>
                <a:sym typeface="Wingdings" panose="05000000000000000000" pitchFamily="2" charset="2"/>
              </a:rPr>
              <a:t>34</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3" name="Rectangle 2"/>
          <p:cNvSpPr/>
          <p:nvPr/>
        </p:nvSpPr>
        <p:spPr>
          <a:xfrm>
            <a:off x="5958680" y="3348294"/>
            <a:ext cx="3313908" cy="2308324"/>
          </a:xfrm>
          <a:prstGeom prst="rect">
            <a:avLst/>
          </a:prstGeom>
        </p:spPr>
        <p:txBody>
          <a:bodyPr wrap="square">
            <a:spAutoFit/>
          </a:bodyPr>
          <a:lstStyle/>
          <a:p>
            <a:r>
              <a:rPr lang="en-US" sz="2400" dirty="0" err="1">
                <a:solidFill>
                  <a:srgbClr val="000000"/>
                </a:solidFill>
                <a:latin typeface="Times New Roman" panose="02020603050405020304" pitchFamily="18" charset="0"/>
                <a:ea typeface="Times New Roman" panose="02020603050405020304" pitchFamily="18" charset="0"/>
              </a:rPr>
              <a:t>Đọc</a:t>
            </a:r>
            <a:r>
              <a:rPr lang="en-US" sz="2400" dirty="0">
                <a:solidFill>
                  <a:srgbClr val="000000"/>
                </a:solidFill>
                <a:latin typeface="Times New Roman" panose="02020603050405020304" pitchFamily="18" charset="0"/>
                <a:ea typeface="Times New Roman" panose="02020603050405020304" pitchFamily="18" charset="0"/>
              </a:rPr>
              <a:t> to, </a:t>
            </a:r>
            <a:r>
              <a:rPr lang="en-US" sz="2400" dirty="0" err="1">
                <a:solidFill>
                  <a:srgbClr val="000000"/>
                </a:solidFill>
                <a:latin typeface="Times New Roman" panose="02020603050405020304" pitchFamily="18" charset="0"/>
                <a:ea typeface="Times New Roman" panose="02020603050405020304" pitchFamily="18" charset="0"/>
              </a:rPr>
              <a:t>rõ</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ràng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nhấn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mạnh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những</a:t>
            </a:r>
            <a:r>
              <a:rPr lang="en-US" sz="2400" dirty="0">
                <a:solidFill>
                  <a:srgbClr val="000000"/>
                </a:solidFill>
                <a:latin typeface="Times New Roman" panose="02020603050405020304" pitchFamily="18" charset="0"/>
                <a:ea typeface="Times New Roman" panose="02020603050405020304" pitchFamily="18" charset="0"/>
              </a:rPr>
              <a:t> chi </a:t>
            </a:r>
            <a:r>
              <a:rPr lang="en-US" sz="2400" dirty="0" err="1">
                <a:solidFill>
                  <a:srgbClr val="000000"/>
                </a:solidFill>
                <a:latin typeface="Times New Roman" panose="02020603050405020304" pitchFamily="18" charset="0"/>
                <a:ea typeface="Times New Roman" panose="02020603050405020304" pitchFamily="18" charset="0"/>
              </a:rPr>
              <a:t>tiết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kể</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về</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hành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động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nhân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vật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đọc</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giọng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cần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phân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biệt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giọng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mỗi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nhân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vật</a:t>
            </a:r>
            <a:r>
              <a:rPr lang="en-US" sz="2400" dirty="0">
                <a:solidFill>
                  <a:srgbClr val="000000"/>
                </a:solidFill>
                <a:latin typeface="Times New Roman" panose="02020603050405020304" pitchFamily="18" charset="0"/>
                <a:ea typeface="Times New Roman" panose="02020603050405020304" pitchFamily="18" charset="0"/>
              </a:rPr>
              <a:t>.</a:t>
            </a:r>
            <a:endParaRPr lang="en-US" sz="2400" dirty="0"/>
          </a:p>
        </p:txBody>
      </p:sp>
    </p:spTree>
    <p:extLst>
      <p:ext uri="{BB962C8B-B14F-4D97-AF65-F5344CB8AC3E}">
        <p14:creationId xmlns:p14="http://schemas.microsoft.com/office/powerpoint/2010/main" val="3977831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fade">
                                      <p:cBhvr>
                                        <p:cTn id="14" dur="1000"/>
                                        <p:tgtEl>
                                          <p:spTgt spid="30"/>
                                        </p:tgtEl>
                                      </p:cBhvr>
                                    </p:animEffect>
                                    <p:anim calcmode="lin" valueType="num">
                                      <p:cBhvr>
                                        <p:cTn id="15" dur="1000" fill="hold"/>
                                        <p:tgtEl>
                                          <p:spTgt spid="30"/>
                                        </p:tgtEl>
                                        <p:attrNameLst>
                                          <p:attrName>ppt_x</p:attrName>
                                        </p:attrNameLst>
                                      </p:cBhvr>
                                      <p:tavLst>
                                        <p:tav tm="0">
                                          <p:val>
                                            <p:strVal val="#ppt_x"/>
                                          </p:val>
                                        </p:tav>
                                        <p:tav tm="100000">
                                          <p:val>
                                            <p:strVal val="#ppt_x"/>
                                          </p:val>
                                        </p:tav>
                                      </p:tavLst>
                                    </p:anim>
                                    <p:anim calcmode="lin" valueType="num">
                                      <p:cBhvr>
                                        <p:cTn id="16" dur="1000" fill="hold"/>
                                        <p:tgtEl>
                                          <p:spTgt spid="30"/>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1">
                                            <p:txEl>
                                              <p:pRg st="1" end="1"/>
                                            </p:txEl>
                                          </p:spTgt>
                                        </p:tgtEl>
                                        <p:attrNameLst>
                                          <p:attrName>style.visibility</p:attrName>
                                        </p:attrNameLst>
                                      </p:cBhvr>
                                      <p:to>
                                        <p:strVal val="visible"/>
                                      </p:to>
                                    </p:set>
                                    <p:animEffect transition="in" filter="fade">
                                      <p:cBhvr>
                                        <p:cTn id="26" dur="1000"/>
                                        <p:tgtEl>
                                          <p:spTgt spid="11">
                                            <p:txEl>
                                              <p:pRg st="1" end="1"/>
                                            </p:txEl>
                                          </p:spTgt>
                                        </p:tgtEl>
                                      </p:cBhvr>
                                    </p:animEffect>
                                    <p:anim calcmode="lin" valueType="num">
                                      <p:cBhvr>
                                        <p:cTn id="27"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11">
                                            <p:txEl>
                                              <p:pRg st="1" end="1"/>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1">
                                            <p:txEl>
                                              <p:pRg st="2" end="2"/>
                                            </p:txEl>
                                          </p:spTgt>
                                        </p:tgtEl>
                                        <p:attrNameLst>
                                          <p:attrName>style.visibility</p:attrName>
                                        </p:attrNameLst>
                                      </p:cBhvr>
                                      <p:to>
                                        <p:strVal val="visible"/>
                                      </p:to>
                                    </p:set>
                                    <p:animEffect transition="in" filter="fade">
                                      <p:cBhvr>
                                        <p:cTn id="31" dur="1000"/>
                                        <p:tgtEl>
                                          <p:spTgt spid="11">
                                            <p:txEl>
                                              <p:pRg st="2" end="2"/>
                                            </p:txEl>
                                          </p:spTgt>
                                        </p:tgtEl>
                                      </p:cBhvr>
                                    </p:animEffect>
                                    <p:anim calcmode="lin" valueType="num">
                                      <p:cBhvr>
                                        <p:cTn id="32"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628776" cy="600074"/>
          </a:xfrm>
          <a:prstGeom prst="flowChartInputOutpu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6</a:t>
            </a:r>
          </a:p>
        </p:txBody>
      </p:sp>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3"/>
          <a:stretch>
            <a:fillRect/>
          </a:stretch>
        </p:blipFill>
        <p:spPr>
          <a:xfrm>
            <a:off x="10787064" y="42861"/>
            <a:ext cx="1295403" cy="600074"/>
          </a:xfrm>
          <a:prstGeom prst="rect">
            <a:avLst/>
          </a:prstGeom>
        </p:spPr>
      </p:pic>
      <p:sp>
        <p:nvSpPr>
          <p:cNvPr id="26" name="Rounded Rectangle 25"/>
          <p:cNvSpPr/>
          <p:nvPr/>
        </p:nvSpPr>
        <p:spPr>
          <a:xfrm>
            <a:off x="1628776" y="28573"/>
            <a:ext cx="9158288" cy="728663"/>
          </a:xfrm>
          <a:prstGeom prst="roundRect">
            <a:avLst>
              <a:gd name="adj" fmla="val 50000"/>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VĂN BẢN 2. </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CÂY KHẾ</a:t>
            </a:r>
          </a:p>
        </p:txBody>
      </p:sp>
      <p:pic>
        <p:nvPicPr>
          <p:cNvPr id="31" name="Picture 30"/>
          <p:cNvPicPr>
            <a:picLocks noChangeAspect="1"/>
          </p:cNvPicPr>
          <p:nvPr/>
        </p:nvPicPr>
        <p:blipFill>
          <a:blip r:embed="rId5"/>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5"/>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16" name="Rectangle 15"/>
          <p:cNvSpPr/>
          <p:nvPr/>
        </p:nvSpPr>
        <p:spPr>
          <a:xfrm>
            <a:off x="3746499" y="6276640"/>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6">
            <a:extLst>
              <a:ext uri="{BEBA8EAE-BF5A-486C-A8C5-ECC9F3942E4B}">
                <a14:imgProps xmlns:a14="http://schemas.microsoft.com/office/drawing/2010/main">
                  <a14:imgLayer r:embed="rId7">
                    <a14:imgEffect>
                      <a14:backgroundRemoval t="0" b="100000" l="0" r="95200"/>
                    </a14:imgEffect>
                  </a14:imgLayer>
                </a14:imgProps>
              </a:ext>
            </a:extLst>
          </a:blip>
          <a:srcRect t="62791"/>
          <a:stretch>
            <a:fillRect/>
          </a:stretch>
        </p:blipFill>
        <p:spPr>
          <a:xfrm>
            <a:off x="2739232" y="6360336"/>
            <a:ext cx="6700836"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sp>
        <p:nvSpPr>
          <p:cNvPr id="3" name="Rectangle 2"/>
          <p:cNvSpPr/>
          <p:nvPr/>
        </p:nvSpPr>
        <p:spPr>
          <a:xfrm>
            <a:off x="467517" y="998477"/>
            <a:ext cx="2983766" cy="587853"/>
          </a:xfrm>
          <a:prstGeom prst="rect">
            <a:avLst/>
          </a:prstGeom>
        </p:spPr>
        <p:txBody>
          <a:bodyPr wrap="none">
            <a:spAutoFit/>
          </a:bodyPr>
          <a:lstStyle/>
          <a:p>
            <a:pPr marR="30480" algn="just">
              <a:lnSpc>
                <a:spcPct val="115000"/>
              </a:lnSpc>
              <a:spcAft>
                <a:spcPts val="1200"/>
              </a:spcAft>
            </a:pPr>
            <a:r>
              <a:rPr lang="en-US" sz="2800" b="1" dirty="0">
                <a:solidFill>
                  <a:srgbClr val="000000"/>
                </a:solidFill>
                <a:latin typeface="Times New Roman" panose="02020603050405020304" pitchFamily="18" charset="0"/>
                <a:ea typeface="Calibri" panose="020F0502020204030204" pitchFamily="34" charset="0"/>
              </a:rPr>
              <a:t>2. </a:t>
            </a:r>
            <a:r>
              <a:rPr lang="en-US" sz="2800" b="1" dirty="0" err="1">
                <a:solidFill>
                  <a:srgbClr val="000000"/>
                </a:solidFill>
                <a:latin typeface="Times New Roman" panose="02020603050405020304" pitchFamily="18" charset="0"/>
                <a:ea typeface="Calibri" panose="020F0502020204030204" pitchFamily="34" charset="0"/>
              </a:rPr>
              <a:t>Tìm</a:t>
            </a:r>
            <a:r>
              <a:rPr lang="en-US" sz="2800" b="1" dirty="0">
                <a:solidFill>
                  <a:srgbClr val="000000"/>
                </a:solidFill>
                <a:latin typeface="Times New Roman" panose="02020603050405020304" pitchFamily="18" charset="0"/>
                <a:ea typeface="Calibri" panose="020F0502020204030204" pitchFamily="34" charset="0"/>
              </a:rPr>
              <a:t> </a:t>
            </a:r>
            <a:r>
              <a:rPr lang="en-US" sz="2800" b="1" dirty="0" err="1">
                <a:solidFill>
                  <a:srgbClr val="000000"/>
                </a:solidFill>
                <a:latin typeface="Times New Roman" panose="02020603050405020304" pitchFamily="18" charset="0"/>
                <a:ea typeface="Calibri" panose="020F0502020204030204" pitchFamily="34" charset="0"/>
              </a:rPr>
              <a:t>hiểu</a:t>
            </a:r>
            <a:r>
              <a:rPr lang="en-US" sz="2800" b="1" dirty="0">
                <a:solidFill>
                  <a:srgbClr val="000000"/>
                </a:solidFill>
                <a:latin typeface="Times New Roman" panose="02020603050405020304" pitchFamily="18" charset="0"/>
                <a:ea typeface="Calibri" panose="020F0502020204030204" pitchFamily="34" charset="0"/>
              </a:rPr>
              <a:t> </a:t>
            </a:r>
            <a:r>
              <a:rPr lang="en-US" sz="2800" b="1" dirty="0" err="1">
                <a:solidFill>
                  <a:srgbClr val="000000"/>
                </a:solidFill>
                <a:latin typeface="Times New Roman" panose="02020603050405020304" pitchFamily="18" charset="0"/>
                <a:ea typeface="Calibri" panose="020F0502020204030204" pitchFamily="34" charset="0"/>
              </a:rPr>
              <a:t>chung</a:t>
            </a:r>
            <a:endParaRPr lang="en-US" sz="2800" dirty="0">
              <a:effectLst/>
              <a:latin typeface="Times New Roman" panose="02020603050405020304" pitchFamily="18" charset="0"/>
              <a:ea typeface="Calibri" panose="020F0502020204030204" pitchFamily="34" charset="0"/>
            </a:endParaRPr>
          </a:p>
        </p:txBody>
      </p:sp>
      <p:pic>
        <p:nvPicPr>
          <p:cNvPr id="7" name="Picture 6"/>
          <p:cNvPicPr>
            <a:picLocks noChangeAspect="1"/>
          </p:cNvPicPr>
          <p:nvPr/>
        </p:nvPicPr>
        <p:blipFill>
          <a:blip r:embed="rId8"/>
          <a:stretch>
            <a:fillRect/>
          </a:stretch>
        </p:blipFill>
        <p:spPr>
          <a:xfrm>
            <a:off x="4729401" y="1586330"/>
            <a:ext cx="2957037" cy="2940937"/>
          </a:xfrm>
          <a:prstGeom prst="ellipse">
            <a:avLst/>
          </a:prstGeom>
          <a:ln>
            <a:noFill/>
          </a:ln>
          <a:effectLst>
            <a:outerShdw blurRad="107950" dist="12700" dir="5400000" algn="ctr">
              <a:srgbClr val="000000"/>
            </a:outerShdw>
            <a:softEdge rad="112500"/>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9" name="Oval Callout 8"/>
          <p:cNvSpPr/>
          <p:nvPr/>
        </p:nvSpPr>
        <p:spPr>
          <a:xfrm>
            <a:off x="8059494" y="1329934"/>
            <a:ext cx="3539261" cy="1907382"/>
          </a:xfrm>
          <a:prstGeom prst="wedgeEllipseCallout">
            <a:avLst>
              <a:gd name="adj1" fmla="val -81028"/>
              <a:gd name="adj2" fmla="val 44339"/>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thích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truyện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không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Vì</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sao</a:t>
            </a:r>
            <a:r>
              <a:rPr lang="en-US" sz="2800" dirty="0">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12" name="Rounded Rectangular Callout 11"/>
          <p:cNvSpPr/>
          <p:nvPr/>
        </p:nvSpPr>
        <p:spPr>
          <a:xfrm>
            <a:off x="814388" y="1813639"/>
            <a:ext cx="3207161" cy="2561186"/>
          </a:xfrm>
          <a:prstGeom prst="wedgeRoundRectCallout">
            <a:avLst>
              <a:gd name="adj1" fmla="val 94054"/>
              <a:gd name="adj2" fmla="val 57332"/>
              <a:gd name="adj3"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Truyện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về</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nào</a:t>
            </a:r>
            <a:r>
              <a:rPr lang="en-US" sz="2400" dirty="0">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p:txBody>
      </p:sp>
      <p:sp>
        <p:nvSpPr>
          <p:cNvPr id="13" name="Oval Callout 12"/>
          <p:cNvSpPr/>
          <p:nvPr/>
        </p:nvSpPr>
        <p:spPr>
          <a:xfrm>
            <a:off x="8229600" y="3731432"/>
            <a:ext cx="3369155" cy="2504267"/>
          </a:xfrm>
          <a:prstGeom prst="wedgeEllipseCallout">
            <a:avLst>
              <a:gd name="adj1" fmla="val -83634"/>
              <a:gd name="adj2" fmla="val -4032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Truyện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dụng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ngôi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nào</a:t>
            </a:r>
            <a:r>
              <a:rPr lang="en-US" sz="2400" dirty="0">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09184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628776" cy="600074"/>
          </a:xfrm>
          <a:prstGeom prst="flowChartInputOutpu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6</a:t>
            </a:r>
          </a:p>
        </p:txBody>
      </p:sp>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3"/>
          <a:stretch>
            <a:fillRect/>
          </a:stretch>
        </p:blipFill>
        <p:spPr>
          <a:xfrm>
            <a:off x="10787064" y="42861"/>
            <a:ext cx="1295403" cy="600074"/>
          </a:xfrm>
          <a:prstGeom prst="rect">
            <a:avLst/>
          </a:prstGeom>
        </p:spPr>
      </p:pic>
      <p:sp>
        <p:nvSpPr>
          <p:cNvPr id="26" name="Rounded Rectangle 25"/>
          <p:cNvSpPr/>
          <p:nvPr/>
        </p:nvSpPr>
        <p:spPr>
          <a:xfrm>
            <a:off x="1628776" y="28573"/>
            <a:ext cx="9158288" cy="728663"/>
          </a:xfrm>
          <a:prstGeom prst="roundRect">
            <a:avLst>
              <a:gd name="adj" fmla="val 50000"/>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VĂN BẢN 2. </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CÂY KHẾ</a:t>
            </a:r>
          </a:p>
        </p:txBody>
      </p:sp>
      <p:pic>
        <p:nvPicPr>
          <p:cNvPr id="31" name="Picture 30"/>
          <p:cNvPicPr>
            <a:picLocks noChangeAspect="1"/>
          </p:cNvPicPr>
          <p:nvPr/>
        </p:nvPicPr>
        <p:blipFill>
          <a:blip r:embed="rId5"/>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5"/>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16" name="Rectangle 15"/>
          <p:cNvSpPr/>
          <p:nvPr/>
        </p:nvSpPr>
        <p:spPr>
          <a:xfrm>
            <a:off x="3746499" y="6276640"/>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6">
            <a:extLst>
              <a:ext uri="{BEBA8EAE-BF5A-486C-A8C5-ECC9F3942E4B}">
                <a14:imgProps xmlns:a14="http://schemas.microsoft.com/office/drawing/2010/main">
                  <a14:imgLayer r:embed="rId7">
                    <a14:imgEffect>
                      <a14:backgroundRemoval t="0" b="100000" l="0" r="95200"/>
                    </a14:imgEffect>
                  </a14:imgLayer>
                </a14:imgProps>
              </a:ext>
            </a:extLst>
          </a:blip>
          <a:srcRect t="62791"/>
          <a:stretch>
            <a:fillRect/>
          </a:stretch>
        </p:blipFill>
        <p:spPr>
          <a:xfrm>
            <a:off x="2739232" y="6360336"/>
            <a:ext cx="6700836"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sp>
        <p:nvSpPr>
          <p:cNvPr id="3" name="Rectangle 2"/>
          <p:cNvSpPr/>
          <p:nvPr/>
        </p:nvSpPr>
        <p:spPr>
          <a:xfrm>
            <a:off x="467517" y="998477"/>
            <a:ext cx="2983766" cy="587853"/>
          </a:xfrm>
          <a:prstGeom prst="rect">
            <a:avLst/>
          </a:prstGeom>
        </p:spPr>
        <p:txBody>
          <a:bodyPr wrap="none">
            <a:spAutoFit/>
          </a:bodyPr>
          <a:lstStyle/>
          <a:p>
            <a:pPr marL="0" marR="30480" lvl="0" indent="0" algn="just" defTabSz="914400" rtl="0" eaLnBrk="1" fontAlgn="auto" latinLnBrk="0" hangingPunct="1">
              <a:lnSpc>
                <a:spcPct val="115000"/>
              </a:lnSpc>
              <a:spcBef>
                <a:spcPts val="0"/>
              </a:spcBef>
              <a:spcAft>
                <a:spcPts val="120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2.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Tìm</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hiểu</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chung</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grpSp>
        <p:nvGrpSpPr>
          <p:cNvPr id="11" name="Group 10"/>
          <p:cNvGrpSpPr/>
          <p:nvPr/>
        </p:nvGrpSpPr>
        <p:grpSpPr>
          <a:xfrm>
            <a:off x="1959400" y="1491108"/>
            <a:ext cx="8073242" cy="4134935"/>
            <a:chOff x="3457633" y="2085908"/>
            <a:chExt cx="5349817" cy="4134935"/>
          </a:xfrm>
        </p:grpSpPr>
        <p:sp>
          <p:nvSpPr>
            <p:cNvPr id="14" name="Freeform 13"/>
            <p:cNvSpPr/>
            <p:nvPr/>
          </p:nvSpPr>
          <p:spPr>
            <a:xfrm>
              <a:off x="5366415" y="3701612"/>
              <a:ext cx="1391570" cy="1327024"/>
            </a:xfrm>
            <a:custGeom>
              <a:avLst/>
              <a:gdLst>
                <a:gd name="connsiteX0" fmla="*/ 0 w 1391570"/>
                <a:gd name="connsiteY0" fmla="*/ 221175 h 1327024"/>
                <a:gd name="connsiteX1" fmla="*/ 221175 w 1391570"/>
                <a:gd name="connsiteY1" fmla="*/ 0 h 1327024"/>
                <a:gd name="connsiteX2" fmla="*/ 1170395 w 1391570"/>
                <a:gd name="connsiteY2" fmla="*/ 0 h 1327024"/>
                <a:gd name="connsiteX3" fmla="*/ 1391570 w 1391570"/>
                <a:gd name="connsiteY3" fmla="*/ 221175 h 1327024"/>
                <a:gd name="connsiteX4" fmla="*/ 1391570 w 1391570"/>
                <a:gd name="connsiteY4" fmla="*/ 1105849 h 1327024"/>
                <a:gd name="connsiteX5" fmla="*/ 1170395 w 1391570"/>
                <a:gd name="connsiteY5" fmla="*/ 1327024 h 1327024"/>
                <a:gd name="connsiteX6" fmla="*/ 221175 w 1391570"/>
                <a:gd name="connsiteY6" fmla="*/ 1327024 h 1327024"/>
                <a:gd name="connsiteX7" fmla="*/ 0 w 1391570"/>
                <a:gd name="connsiteY7" fmla="*/ 1105849 h 1327024"/>
                <a:gd name="connsiteX8" fmla="*/ 0 w 1391570"/>
                <a:gd name="connsiteY8" fmla="*/ 221175 h 1327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1570" h="1327024">
                  <a:moveTo>
                    <a:pt x="0" y="221175"/>
                  </a:moveTo>
                  <a:cubicBezTo>
                    <a:pt x="0" y="99023"/>
                    <a:pt x="99023" y="0"/>
                    <a:pt x="221175" y="0"/>
                  </a:cubicBezTo>
                  <a:lnTo>
                    <a:pt x="1170395" y="0"/>
                  </a:lnTo>
                  <a:cubicBezTo>
                    <a:pt x="1292547" y="0"/>
                    <a:pt x="1391570" y="99023"/>
                    <a:pt x="1391570" y="221175"/>
                  </a:cubicBezTo>
                  <a:lnTo>
                    <a:pt x="1391570" y="1105849"/>
                  </a:lnTo>
                  <a:cubicBezTo>
                    <a:pt x="1391570" y="1228001"/>
                    <a:pt x="1292547" y="1327024"/>
                    <a:pt x="1170395" y="1327024"/>
                  </a:cubicBezTo>
                  <a:lnTo>
                    <a:pt x="221175" y="1327024"/>
                  </a:lnTo>
                  <a:cubicBezTo>
                    <a:pt x="99023" y="1327024"/>
                    <a:pt x="0" y="1228001"/>
                    <a:pt x="0" y="1105849"/>
                  </a:cubicBezTo>
                  <a:lnTo>
                    <a:pt x="0" y="22117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6060" tIns="146060" rIns="146060" bIns="146060" numCol="1" spcCol="1270" anchor="ctr" anchorCtr="0">
              <a:noAutofit/>
            </a:bodyPr>
            <a:lstStyle/>
            <a:p>
              <a:pPr lvl="0" algn="ctr" defTabSz="1422400">
                <a:lnSpc>
                  <a:spcPct val="90000"/>
                </a:lnSpc>
                <a:spcBef>
                  <a:spcPct val="0"/>
                </a:spcBef>
                <a:spcAft>
                  <a:spcPct val="35000"/>
                </a:spcAft>
              </a:pPr>
              <a:r>
                <a:rPr lang="en-US" sz="3200" b="1" kern="1200" dirty="0">
                  <a:latin typeface="Times New Roman" panose="02020603050405020304" pitchFamily="18" charset="0"/>
                  <a:cs typeface="Times New Roman" panose="02020603050405020304" pitchFamily="18" charset="0"/>
                </a:rPr>
                <a:t>a. </a:t>
              </a:r>
              <a:r>
                <a:rPr lang="en-US" sz="3200" b="1" kern="1200" dirty="0" err="1">
                  <a:latin typeface="Times New Roman" panose="02020603050405020304" pitchFamily="18" charset="0"/>
                  <a:cs typeface="Times New Roman" panose="02020603050405020304" pitchFamily="18" charset="0"/>
                </a:rPr>
                <a:t>Thể</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loại</a:t>
              </a:r>
              <a:r>
                <a:rPr lang="en-US" sz="3200" b="1" kern="1200" dirty="0">
                  <a:latin typeface="Times New Roman" panose="02020603050405020304" pitchFamily="18" charset="0"/>
                  <a:cs typeface="Times New Roman" panose="02020603050405020304" pitchFamily="18" charset="0"/>
                </a:rPr>
                <a:t>:</a:t>
              </a:r>
              <a:endParaRPr lang="en-US" sz="3200" kern="1200" dirty="0">
                <a:latin typeface="Times New Roman" panose="02020603050405020304" pitchFamily="18" charset="0"/>
                <a:cs typeface="Times New Roman" panose="02020603050405020304" pitchFamily="18" charset="0"/>
              </a:endParaRPr>
            </a:p>
          </p:txBody>
        </p:sp>
        <p:sp>
          <p:nvSpPr>
            <p:cNvPr id="15" name="Freeform 14"/>
            <p:cNvSpPr/>
            <p:nvPr/>
          </p:nvSpPr>
          <p:spPr>
            <a:xfrm rot="16256124">
              <a:off x="5867047" y="3492235"/>
              <a:ext cx="418809" cy="0"/>
            </a:xfrm>
            <a:custGeom>
              <a:avLst/>
              <a:gdLst/>
              <a:ahLst/>
              <a:cxnLst/>
              <a:rect l="0" t="0" r="0" b="0"/>
              <a:pathLst>
                <a:path>
                  <a:moveTo>
                    <a:pt x="0" y="0"/>
                  </a:moveTo>
                  <a:lnTo>
                    <a:pt x="418809" y="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 name="Freeform 16"/>
            <p:cNvSpPr/>
            <p:nvPr/>
          </p:nvSpPr>
          <p:spPr>
            <a:xfrm>
              <a:off x="5186363" y="2085908"/>
              <a:ext cx="1806557" cy="1196950"/>
            </a:xfrm>
            <a:custGeom>
              <a:avLst/>
              <a:gdLst>
                <a:gd name="connsiteX0" fmla="*/ 0 w 1806557"/>
                <a:gd name="connsiteY0" fmla="*/ 199496 h 1196950"/>
                <a:gd name="connsiteX1" fmla="*/ 199496 w 1806557"/>
                <a:gd name="connsiteY1" fmla="*/ 0 h 1196950"/>
                <a:gd name="connsiteX2" fmla="*/ 1607061 w 1806557"/>
                <a:gd name="connsiteY2" fmla="*/ 0 h 1196950"/>
                <a:gd name="connsiteX3" fmla="*/ 1806557 w 1806557"/>
                <a:gd name="connsiteY3" fmla="*/ 199496 h 1196950"/>
                <a:gd name="connsiteX4" fmla="*/ 1806557 w 1806557"/>
                <a:gd name="connsiteY4" fmla="*/ 997454 h 1196950"/>
                <a:gd name="connsiteX5" fmla="*/ 1607061 w 1806557"/>
                <a:gd name="connsiteY5" fmla="*/ 1196950 h 1196950"/>
                <a:gd name="connsiteX6" fmla="*/ 199496 w 1806557"/>
                <a:gd name="connsiteY6" fmla="*/ 1196950 h 1196950"/>
                <a:gd name="connsiteX7" fmla="*/ 0 w 1806557"/>
                <a:gd name="connsiteY7" fmla="*/ 997454 h 1196950"/>
                <a:gd name="connsiteX8" fmla="*/ 0 w 1806557"/>
                <a:gd name="connsiteY8" fmla="*/ 199496 h 119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6557" h="1196950">
                  <a:moveTo>
                    <a:pt x="0" y="199496"/>
                  </a:moveTo>
                  <a:cubicBezTo>
                    <a:pt x="0" y="89317"/>
                    <a:pt x="89317" y="0"/>
                    <a:pt x="199496" y="0"/>
                  </a:cubicBezTo>
                  <a:lnTo>
                    <a:pt x="1607061" y="0"/>
                  </a:lnTo>
                  <a:cubicBezTo>
                    <a:pt x="1717240" y="0"/>
                    <a:pt x="1806557" y="89317"/>
                    <a:pt x="1806557" y="199496"/>
                  </a:cubicBezTo>
                  <a:lnTo>
                    <a:pt x="1806557" y="997454"/>
                  </a:lnTo>
                  <a:cubicBezTo>
                    <a:pt x="1806557" y="1107633"/>
                    <a:pt x="1717240" y="1196950"/>
                    <a:pt x="1607061" y="1196950"/>
                  </a:cubicBezTo>
                  <a:lnTo>
                    <a:pt x="199496" y="1196950"/>
                  </a:lnTo>
                  <a:cubicBezTo>
                    <a:pt x="89317" y="1196950"/>
                    <a:pt x="0" y="1107633"/>
                    <a:pt x="0" y="997454"/>
                  </a:cubicBezTo>
                  <a:lnTo>
                    <a:pt x="0" y="199496"/>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4790" tIns="144790" rIns="144790" bIns="144790" numCol="1" spcCol="1270" anchor="ctr" anchorCtr="0">
              <a:noAutofit/>
            </a:bodyPr>
            <a:lstStyle/>
            <a:p>
              <a:pPr lvl="0" algn="ctr" defTabSz="1511300">
                <a:lnSpc>
                  <a:spcPct val="90000"/>
                </a:lnSpc>
                <a:spcBef>
                  <a:spcPct val="0"/>
                </a:spcBef>
                <a:spcAft>
                  <a:spcPct val="35000"/>
                </a:spcAft>
              </a:pPr>
              <a:r>
                <a:rPr lang="en-US" sz="3200" kern="1200" dirty="0" err="1">
                  <a:latin typeface="Times New Roman" panose="02020603050405020304" pitchFamily="18" charset="0"/>
                  <a:cs typeface="Times New Roman" panose="02020603050405020304" pitchFamily="18" charset="0"/>
                </a:rPr>
                <a:t>Truyện</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cổ</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tích</a:t>
              </a:r>
              <a:r>
                <a:rPr lang="en-US" sz="3200" kern="1200" dirty="0">
                  <a:latin typeface="Times New Roman" panose="02020603050405020304" pitchFamily="18" charset="0"/>
                  <a:cs typeface="Times New Roman" panose="02020603050405020304" pitchFamily="18" charset="0"/>
                </a:rPr>
                <a:t> </a:t>
              </a:r>
            </a:p>
          </p:txBody>
        </p:sp>
        <p:sp>
          <p:nvSpPr>
            <p:cNvPr id="18" name="Freeform 17"/>
            <p:cNvSpPr/>
            <p:nvPr/>
          </p:nvSpPr>
          <p:spPr>
            <a:xfrm rot="1800000">
              <a:off x="6742356" y="4825165"/>
              <a:ext cx="233317" cy="0"/>
            </a:xfrm>
            <a:custGeom>
              <a:avLst/>
              <a:gdLst/>
              <a:ahLst/>
              <a:cxnLst/>
              <a:rect l="0" t="0" r="0" b="0"/>
              <a:pathLst>
                <a:path>
                  <a:moveTo>
                    <a:pt x="0" y="0"/>
                  </a:moveTo>
                  <a:lnTo>
                    <a:pt x="233317" y="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9" name="Freeform 18"/>
            <p:cNvSpPr/>
            <p:nvPr/>
          </p:nvSpPr>
          <p:spPr>
            <a:xfrm>
              <a:off x="6960044" y="4643646"/>
              <a:ext cx="1804544" cy="1481873"/>
            </a:xfrm>
            <a:custGeom>
              <a:avLst/>
              <a:gdLst>
                <a:gd name="connsiteX0" fmla="*/ 0 w 1735819"/>
                <a:gd name="connsiteY0" fmla="*/ 246984 h 1481873"/>
                <a:gd name="connsiteX1" fmla="*/ 246984 w 1735819"/>
                <a:gd name="connsiteY1" fmla="*/ 0 h 1481873"/>
                <a:gd name="connsiteX2" fmla="*/ 1488835 w 1735819"/>
                <a:gd name="connsiteY2" fmla="*/ 0 h 1481873"/>
                <a:gd name="connsiteX3" fmla="*/ 1735819 w 1735819"/>
                <a:gd name="connsiteY3" fmla="*/ 246984 h 1481873"/>
                <a:gd name="connsiteX4" fmla="*/ 1735819 w 1735819"/>
                <a:gd name="connsiteY4" fmla="*/ 1234889 h 1481873"/>
                <a:gd name="connsiteX5" fmla="*/ 1488835 w 1735819"/>
                <a:gd name="connsiteY5" fmla="*/ 1481873 h 1481873"/>
                <a:gd name="connsiteX6" fmla="*/ 246984 w 1735819"/>
                <a:gd name="connsiteY6" fmla="*/ 1481873 h 1481873"/>
                <a:gd name="connsiteX7" fmla="*/ 0 w 1735819"/>
                <a:gd name="connsiteY7" fmla="*/ 1234889 h 1481873"/>
                <a:gd name="connsiteX8" fmla="*/ 0 w 1735819"/>
                <a:gd name="connsiteY8" fmla="*/ 246984 h 1481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5819" h="1481873">
                  <a:moveTo>
                    <a:pt x="0" y="246984"/>
                  </a:moveTo>
                  <a:cubicBezTo>
                    <a:pt x="0" y="110579"/>
                    <a:pt x="110579" y="0"/>
                    <a:pt x="246984" y="0"/>
                  </a:cubicBezTo>
                  <a:lnTo>
                    <a:pt x="1488835" y="0"/>
                  </a:lnTo>
                  <a:cubicBezTo>
                    <a:pt x="1625240" y="0"/>
                    <a:pt x="1735819" y="110579"/>
                    <a:pt x="1735819" y="246984"/>
                  </a:cubicBezTo>
                  <a:lnTo>
                    <a:pt x="1735819" y="1234889"/>
                  </a:lnTo>
                  <a:cubicBezTo>
                    <a:pt x="1735819" y="1371294"/>
                    <a:pt x="1625240" y="1481873"/>
                    <a:pt x="1488835" y="1481873"/>
                  </a:cubicBezTo>
                  <a:lnTo>
                    <a:pt x="246984" y="1481873"/>
                  </a:lnTo>
                  <a:cubicBezTo>
                    <a:pt x="110579" y="1481873"/>
                    <a:pt x="0" y="1371294"/>
                    <a:pt x="0" y="1234889"/>
                  </a:cubicBezTo>
                  <a:lnTo>
                    <a:pt x="0" y="24698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8539" tIns="148539" rIns="148539" bIns="148539" numCol="1" spcCol="1270" anchor="ctr" anchorCtr="0">
              <a:noAutofit/>
            </a:bodyPr>
            <a:lstStyle/>
            <a:p>
              <a:pPr lvl="0" algn="ctr" defTabSz="1333500">
                <a:lnSpc>
                  <a:spcPct val="90000"/>
                </a:lnSpc>
                <a:spcBef>
                  <a:spcPct val="0"/>
                </a:spcBef>
                <a:spcAft>
                  <a:spcPct val="35000"/>
                </a:spcAft>
              </a:pPr>
              <a:r>
                <a:rPr lang="vi-VN" sz="3000" kern="1200" dirty="0">
                  <a:latin typeface="Times New Roman" panose="02020603050405020304" pitchFamily="18" charset="0"/>
                  <a:cs typeface="Times New Roman" panose="02020603050405020304" pitchFamily="18" charset="0"/>
                </a:rPr>
                <a:t>Kiểu nhân vật: bất hạnh.</a:t>
              </a:r>
              <a:endParaRPr lang="en-US" sz="3000" kern="1200" dirty="0">
                <a:latin typeface="Times New Roman" panose="02020603050405020304" pitchFamily="18" charset="0"/>
                <a:cs typeface="Times New Roman" panose="02020603050405020304" pitchFamily="18" charset="0"/>
              </a:endParaRPr>
            </a:p>
          </p:txBody>
        </p:sp>
        <p:sp>
          <p:nvSpPr>
            <p:cNvPr id="20" name="Freeform 19"/>
            <p:cNvSpPr/>
            <p:nvPr/>
          </p:nvSpPr>
          <p:spPr>
            <a:xfrm rot="9000000">
              <a:off x="5075899" y="4844679"/>
              <a:ext cx="311373" cy="0"/>
            </a:xfrm>
            <a:custGeom>
              <a:avLst/>
              <a:gdLst/>
              <a:ahLst/>
              <a:cxnLst/>
              <a:rect l="0" t="0" r="0" b="0"/>
              <a:pathLst>
                <a:path>
                  <a:moveTo>
                    <a:pt x="0" y="0"/>
                  </a:moveTo>
                  <a:lnTo>
                    <a:pt x="311373" y="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7" name="Freeform 26"/>
            <p:cNvSpPr/>
            <p:nvPr/>
          </p:nvSpPr>
          <p:spPr>
            <a:xfrm>
              <a:off x="5409277" y="3796936"/>
              <a:ext cx="1348708" cy="1327024"/>
            </a:xfrm>
            <a:custGeom>
              <a:avLst/>
              <a:gdLst>
                <a:gd name="connsiteX0" fmla="*/ 0 w 1391570"/>
                <a:gd name="connsiteY0" fmla="*/ 221175 h 1327024"/>
                <a:gd name="connsiteX1" fmla="*/ 221175 w 1391570"/>
                <a:gd name="connsiteY1" fmla="*/ 0 h 1327024"/>
                <a:gd name="connsiteX2" fmla="*/ 1170395 w 1391570"/>
                <a:gd name="connsiteY2" fmla="*/ 0 h 1327024"/>
                <a:gd name="connsiteX3" fmla="*/ 1391570 w 1391570"/>
                <a:gd name="connsiteY3" fmla="*/ 221175 h 1327024"/>
                <a:gd name="connsiteX4" fmla="*/ 1391570 w 1391570"/>
                <a:gd name="connsiteY4" fmla="*/ 1105849 h 1327024"/>
                <a:gd name="connsiteX5" fmla="*/ 1170395 w 1391570"/>
                <a:gd name="connsiteY5" fmla="*/ 1327024 h 1327024"/>
                <a:gd name="connsiteX6" fmla="*/ 221175 w 1391570"/>
                <a:gd name="connsiteY6" fmla="*/ 1327024 h 1327024"/>
                <a:gd name="connsiteX7" fmla="*/ 0 w 1391570"/>
                <a:gd name="connsiteY7" fmla="*/ 1105849 h 1327024"/>
                <a:gd name="connsiteX8" fmla="*/ 0 w 1391570"/>
                <a:gd name="connsiteY8" fmla="*/ 221175 h 1327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1570" h="1327024">
                  <a:moveTo>
                    <a:pt x="0" y="221175"/>
                  </a:moveTo>
                  <a:cubicBezTo>
                    <a:pt x="0" y="99023"/>
                    <a:pt x="99023" y="0"/>
                    <a:pt x="221175" y="0"/>
                  </a:cubicBezTo>
                  <a:lnTo>
                    <a:pt x="1170395" y="0"/>
                  </a:lnTo>
                  <a:cubicBezTo>
                    <a:pt x="1292547" y="0"/>
                    <a:pt x="1391570" y="99023"/>
                    <a:pt x="1391570" y="221175"/>
                  </a:cubicBezTo>
                  <a:lnTo>
                    <a:pt x="1391570" y="1105849"/>
                  </a:lnTo>
                  <a:cubicBezTo>
                    <a:pt x="1391570" y="1228001"/>
                    <a:pt x="1292547" y="1327024"/>
                    <a:pt x="1170395" y="1327024"/>
                  </a:cubicBezTo>
                  <a:lnTo>
                    <a:pt x="221175" y="1327024"/>
                  </a:lnTo>
                  <a:cubicBezTo>
                    <a:pt x="99023" y="1327024"/>
                    <a:pt x="0" y="1228001"/>
                    <a:pt x="0" y="1105849"/>
                  </a:cubicBezTo>
                  <a:lnTo>
                    <a:pt x="0" y="221175"/>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6060" tIns="146060" rIns="146060" bIns="146060" numCol="1" spcCol="1270" anchor="ctr" anchorCtr="0">
              <a:noAutofit/>
            </a:bodyPr>
            <a:lstStyle/>
            <a:p>
              <a:pPr lvl="0" algn="ctr" defTabSz="1422400">
                <a:lnSpc>
                  <a:spcPct val="90000"/>
                </a:lnSpc>
                <a:spcBef>
                  <a:spcPct val="0"/>
                </a:spcBef>
                <a:spcAft>
                  <a:spcPct val="35000"/>
                </a:spcAft>
              </a:pPr>
              <a:r>
                <a:rPr lang="en-US" sz="3200" b="1" kern="1200" dirty="0">
                  <a:latin typeface="Times New Roman" panose="02020603050405020304" pitchFamily="18" charset="0"/>
                  <a:cs typeface="Times New Roman" panose="02020603050405020304" pitchFamily="18" charset="0"/>
                </a:rPr>
                <a:t>a. </a:t>
              </a:r>
              <a:r>
                <a:rPr lang="en-US" sz="3200" b="1" kern="1200" dirty="0" err="1">
                  <a:latin typeface="Times New Roman" panose="02020603050405020304" pitchFamily="18" charset="0"/>
                  <a:cs typeface="Times New Roman" panose="02020603050405020304" pitchFamily="18" charset="0"/>
                </a:rPr>
                <a:t>Thể</a:t>
              </a:r>
              <a:r>
                <a:rPr lang="en-US" sz="3200" b="1" kern="1200" dirty="0">
                  <a:latin typeface="Times New Roman" panose="02020603050405020304" pitchFamily="18" charset="0"/>
                  <a:cs typeface="Times New Roman" panose="02020603050405020304" pitchFamily="18" charset="0"/>
                </a:rPr>
                <a:t> </a:t>
              </a:r>
              <a:r>
                <a:rPr lang="en-US" sz="3200" b="1" kern="1200" dirty="0" err="1">
                  <a:latin typeface="Times New Roman" panose="02020603050405020304" pitchFamily="18" charset="0"/>
                  <a:cs typeface="Times New Roman" panose="02020603050405020304" pitchFamily="18" charset="0"/>
                </a:rPr>
                <a:t>loại</a:t>
              </a:r>
              <a:r>
                <a:rPr lang="en-US" sz="3200" b="1" kern="1200" dirty="0">
                  <a:latin typeface="Times New Roman" panose="02020603050405020304" pitchFamily="18" charset="0"/>
                  <a:cs typeface="Times New Roman" panose="02020603050405020304" pitchFamily="18" charset="0"/>
                </a:rPr>
                <a:t>:</a:t>
              </a:r>
              <a:endParaRPr lang="en-US" sz="3200" kern="1200" dirty="0">
                <a:latin typeface="Times New Roman" panose="02020603050405020304" pitchFamily="18" charset="0"/>
                <a:cs typeface="Times New Roman" panose="02020603050405020304" pitchFamily="18" charset="0"/>
              </a:endParaRPr>
            </a:p>
          </p:txBody>
        </p:sp>
        <p:sp>
          <p:nvSpPr>
            <p:cNvPr id="29" name="Freeform 28"/>
            <p:cNvSpPr/>
            <p:nvPr/>
          </p:nvSpPr>
          <p:spPr>
            <a:xfrm>
              <a:off x="5229225" y="2181232"/>
              <a:ext cx="1806557" cy="1196950"/>
            </a:xfrm>
            <a:custGeom>
              <a:avLst/>
              <a:gdLst>
                <a:gd name="connsiteX0" fmla="*/ 0 w 1806557"/>
                <a:gd name="connsiteY0" fmla="*/ 199496 h 1196950"/>
                <a:gd name="connsiteX1" fmla="*/ 199496 w 1806557"/>
                <a:gd name="connsiteY1" fmla="*/ 0 h 1196950"/>
                <a:gd name="connsiteX2" fmla="*/ 1607061 w 1806557"/>
                <a:gd name="connsiteY2" fmla="*/ 0 h 1196950"/>
                <a:gd name="connsiteX3" fmla="*/ 1806557 w 1806557"/>
                <a:gd name="connsiteY3" fmla="*/ 199496 h 1196950"/>
                <a:gd name="connsiteX4" fmla="*/ 1806557 w 1806557"/>
                <a:gd name="connsiteY4" fmla="*/ 997454 h 1196950"/>
                <a:gd name="connsiteX5" fmla="*/ 1607061 w 1806557"/>
                <a:gd name="connsiteY5" fmla="*/ 1196950 h 1196950"/>
                <a:gd name="connsiteX6" fmla="*/ 199496 w 1806557"/>
                <a:gd name="connsiteY6" fmla="*/ 1196950 h 1196950"/>
                <a:gd name="connsiteX7" fmla="*/ 0 w 1806557"/>
                <a:gd name="connsiteY7" fmla="*/ 997454 h 1196950"/>
                <a:gd name="connsiteX8" fmla="*/ 0 w 1806557"/>
                <a:gd name="connsiteY8" fmla="*/ 199496 h 119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6557" h="1196950">
                  <a:moveTo>
                    <a:pt x="0" y="199496"/>
                  </a:moveTo>
                  <a:cubicBezTo>
                    <a:pt x="0" y="89317"/>
                    <a:pt x="89317" y="0"/>
                    <a:pt x="199496" y="0"/>
                  </a:cubicBezTo>
                  <a:lnTo>
                    <a:pt x="1607061" y="0"/>
                  </a:lnTo>
                  <a:cubicBezTo>
                    <a:pt x="1717240" y="0"/>
                    <a:pt x="1806557" y="89317"/>
                    <a:pt x="1806557" y="199496"/>
                  </a:cubicBezTo>
                  <a:lnTo>
                    <a:pt x="1806557" y="997454"/>
                  </a:lnTo>
                  <a:cubicBezTo>
                    <a:pt x="1806557" y="1107633"/>
                    <a:pt x="1717240" y="1196950"/>
                    <a:pt x="1607061" y="1196950"/>
                  </a:cubicBezTo>
                  <a:lnTo>
                    <a:pt x="199496" y="1196950"/>
                  </a:lnTo>
                  <a:cubicBezTo>
                    <a:pt x="89317" y="1196950"/>
                    <a:pt x="0" y="1107633"/>
                    <a:pt x="0" y="997454"/>
                  </a:cubicBezTo>
                  <a:lnTo>
                    <a:pt x="0" y="199496"/>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4790" tIns="144790" rIns="144790" bIns="144790" numCol="1" spcCol="1270" anchor="ctr" anchorCtr="0">
              <a:noAutofit/>
            </a:bodyPr>
            <a:lstStyle/>
            <a:p>
              <a:pPr lvl="0" algn="ctr" defTabSz="1511300">
                <a:lnSpc>
                  <a:spcPct val="90000"/>
                </a:lnSpc>
                <a:spcBef>
                  <a:spcPct val="0"/>
                </a:spcBef>
                <a:spcAft>
                  <a:spcPct val="35000"/>
                </a:spcAft>
              </a:pPr>
              <a:r>
                <a:rPr lang="en-US" sz="3200" kern="1200" dirty="0" err="1">
                  <a:latin typeface="Times New Roman" panose="02020603050405020304" pitchFamily="18" charset="0"/>
                  <a:cs typeface="Times New Roman" panose="02020603050405020304" pitchFamily="18" charset="0"/>
                </a:rPr>
                <a:t>Truyện</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cổ</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tích</a:t>
              </a:r>
              <a:r>
                <a:rPr lang="en-US" sz="3200" kern="1200" dirty="0">
                  <a:latin typeface="Times New Roman" panose="02020603050405020304" pitchFamily="18" charset="0"/>
                  <a:cs typeface="Times New Roman" panose="02020603050405020304" pitchFamily="18" charset="0"/>
                </a:rPr>
                <a:t> </a:t>
              </a:r>
            </a:p>
          </p:txBody>
        </p:sp>
        <p:sp>
          <p:nvSpPr>
            <p:cNvPr id="30" name="Freeform 29"/>
            <p:cNvSpPr/>
            <p:nvPr/>
          </p:nvSpPr>
          <p:spPr>
            <a:xfrm>
              <a:off x="7002906" y="4738970"/>
              <a:ext cx="1804544" cy="1481873"/>
            </a:xfrm>
            <a:custGeom>
              <a:avLst/>
              <a:gdLst>
                <a:gd name="connsiteX0" fmla="*/ 0 w 1735819"/>
                <a:gd name="connsiteY0" fmla="*/ 246984 h 1481873"/>
                <a:gd name="connsiteX1" fmla="*/ 246984 w 1735819"/>
                <a:gd name="connsiteY1" fmla="*/ 0 h 1481873"/>
                <a:gd name="connsiteX2" fmla="*/ 1488835 w 1735819"/>
                <a:gd name="connsiteY2" fmla="*/ 0 h 1481873"/>
                <a:gd name="connsiteX3" fmla="*/ 1735819 w 1735819"/>
                <a:gd name="connsiteY3" fmla="*/ 246984 h 1481873"/>
                <a:gd name="connsiteX4" fmla="*/ 1735819 w 1735819"/>
                <a:gd name="connsiteY4" fmla="*/ 1234889 h 1481873"/>
                <a:gd name="connsiteX5" fmla="*/ 1488835 w 1735819"/>
                <a:gd name="connsiteY5" fmla="*/ 1481873 h 1481873"/>
                <a:gd name="connsiteX6" fmla="*/ 246984 w 1735819"/>
                <a:gd name="connsiteY6" fmla="*/ 1481873 h 1481873"/>
                <a:gd name="connsiteX7" fmla="*/ 0 w 1735819"/>
                <a:gd name="connsiteY7" fmla="*/ 1234889 h 1481873"/>
                <a:gd name="connsiteX8" fmla="*/ 0 w 1735819"/>
                <a:gd name="connsiteY8" fmla="*/ 246984 h 1481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5819" h="1481873">
                  <a:moveTo>
                    <a:pt x="0" y="246984"/>
                  </a:moveTo>
                  <a:cubicBezTo>
                    <a:pt x="0" y="110579"/>
                    <a:pt x="110579" y="0"/>
                    <a:pt x="246984" y="0"/>
                  </a:cubicBezTo>
                  <a:lnTo>
                    <a:pt x="1488835" y="0"/>
                  </a:lnTo>
                  <a:cubicBezTo>
                    <a:pt x="1625240" y="0"/>
                    <a:pt x="1735819" y="110579"/>
                    <a:pt x="1735819" y="246984"/>
                  </a:cubicBezTo>
                  <a:lnTo>
                    <a:pt x="1735819" y="1234889"/>
                  </a:lnTo>
                  <a:cubicBezTo>
                    <a:pt x="1735819" y="1371294"/>
                    <a:pt x="1625240" y="1481873"/>
                    <a:pt x="1488835" y="1481873"/>
                  </a:cubicBezTo>
                  <a:lnTo>
                    <a:pt x="246984" y="1481873"/>
                  </a:lnTo>
                  <a:cubicBezTo>
                    <a:pt x="110579" y="1481873"/>
                    <a:pt x="0" y="1371294"/>
                    <a:pt x="0" y="1234889"/>
                  </a:cubicBezTo>
                  <a:lnTo>
                    <a:pt x="0" y="246984"/>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8539" tIns="148539" rIns="148539" bIns="148539" numCol="1" spcCol="1270" anchor="ctr" anchorCtr="0">
              <a:noAutofit/>
            </a:bodyPr>
            <a:lstStyle/>
            <a:p>
              <a:pPr lvl="0" algn="ctr" defTabSz="1333500">
                <a:lnSpc>
                  <a:spcPct val="90000"/>
                </a:lnSpc>
                <a:spcBef>
                  <a:spcPct val="0"/>
                </a:spcBef>
                <a:spcAft>
                  <a:spcPct val="35000"/>
                </a:spcAft>
              </a:pPr>
              <a:r>
                <a:rPr lang="vi-VN" sz="3000" kern="1200" dirty="0">
                  <a:latin typeface="Times New Roman" panose="02020603050405020304" pitchFamily="18" charset="0"/>
                  <a:cs typeface="Times New Roman" panose="02020603050405020304" pitchFamily="18" charset="0"/>
                </a:rPr>
                <a:t>Kiểu nhân vật: bất hạnh.</a:t>
              </a:r>
              <a:endParaRPr lang="en-US" sz="3000" kern="1200" dirty="0">
                <a:latin typeface="Times New Roman" panose="02020603050405020304" pitchFamily="18" charset="0"/>
                <a:cs typeface="Times New Roman" panose="02020603050405020304" pitchFamily="18" charset="0"/>
              </a:endParaRPr>
            </a:p>
          </p:txBody>
        </p:sp>
        <p:sp>
          <p:nvSpPr>
            <p:cNvPr id="33" name="Freeform 32"/>
            <p:cNvSpPr/>
            <p:nvPr/>
          </p:nvSpPr>
          <p:spPr>
            <a:xfrm>
              <a:off x="3500495" y="4766835"/>
              <a:ext cx="1639124" cy="1426144"/>
            </a:xfrm>
            <a:custGeom>
              <a:avLst/>
              <a:gdLst>
                <a:gd name="connsiteX0" fmla="*/ 0 w 1600622"/>
                <a:gd name="connsiteY0" fmla="*/ 237695 h 1426144"/>
                <a:gd name="connsiteX1" fmla="*/ 237695 w 1600622"/>
                <a:gd name="connsiteY1" fmla="*/ 0 h 1426144"/>
                <a:gd name="connsiteX2" fmla="*/ 1362927 w 1600622"/>
                <a:gd name="connsiteY2" fmla="*/ 0 h 1426144"/>
                <a:gd name="connsiteX3" fmla="*/ 1600622 w 1600622"/>
                <a:gd name="connsiteY3" fmla="*/ 237695 h 1426144"/>
                <a:gd name="connsiteX4" fmla="*/ 1600622 w 1600622"/>
                <a:gd name="connsiteY4" fmla="*/ 1188449 h 1426144"/>
                <a:gd name="connsiteX5" fmla="*/ 1362927 w 1600622"/>
                <a:gd name="connsiteY5" fmla="*/ 1426144 h 1426144"/>
                <a:gd name="connsiteX6" fmla="*/ 237695 w 1600622"/>
                <a:gd name="connsiteY6" fmla="*/ 1426144 h 1426144"/>
                <a:gd name="connsiteX7" fmla="*/ 0 w 1600622"/>
                <a:gd name="connsiteY7" fmla="*/ 1188449 h 1426144"/>
                <a:gd name="connsiteX8" fmla="*/ 0 w 1600622"/>
                <a:gd name="connsiteY8" fmla="*/ 237695 h 142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0622" h="1426144">
                  <a:moveTo>
                    <a:pt x="0" y="237695"/>
                  </a:moveTo>
                  <a:cubicBezTo>
                    <a:pt x="0" y="106420"/>
                    <a:pt x="106420" y="0"/>
                    <a:pt x="237695" y="0"/>
                  </a:cubicBezTo>
                  <a:lnTo>
                    <a:pt x="1362927" y="0"/>
                  </a:lnTo>
                  <a:cubicBezTo>
                    <a:pt x="1494202" y="0"/>
                    <a:pt x="1600622" y="106420"/>
                    <a:pt x="1600622" y="237695"/>
                  </a:cubicBezTo>
                  <a:lnTo>
                    <a:pt x="1600622" y="1188449"/>
                  </a:lnTo>
                  <a:cubicBezTo>
                    <a:pt x="1600622" y="1319724"/>
                    <a:pt x="1494202" y="1426144"/>
                    <a:pt x="1362927" y="1426144"/>
                  </a:cubicBezTo>
                  <a:lnTo>
                    <a:pt x="237695" y="1426144"/>
                  </a:lnTo>
                  <a:cubicBezTo>
                    <a:pt x="106420" y="1426144"/>
                    <a:pt x="0" y="1319724"/>
                    <a:pt x="0" y="1188449"/>
                  </a:cubicBezTo>
                  <a:lnTo>
                    <a:pt x="0" y="237695"/>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3279" tIns="143279" rIns="143279" bIns="143279" numCol="1" spcCol="1270" anchor="ctr" anchorCtr="0">
              <a:noAutofit/>
            </a:bodyPr>
            <a:lstStyle/>
            <a:p>
              <a:pPr lvl="0" algn="ctr" defTabSz="1289050">
                <a:lnSpc>
                  <a:spcPct val="90000"/>
                </a:lnSpc>
                <a:spcBef>
                  <a:spcPct val="0"/>
                </a:spcBef>
                <a:spcAft>
                  <a:spcPct val="35000"/>
                </a:spcAft>
              </a:pPr>
              <a:r>
                <a:rPr lang="vi-VN" sz="2900" kern="1200" dirty="0">
                  <a:latin typeface="Times New Roman" panose="02020603050405020304" pitchFamily="18" charset="0"/>
                  <a:cs typeface="Times New Roman" panose="02020603050405020304" pitchFamily="18" charset="0"/>
                </a:rPr>
                <a:t>Ngôi kể: thứ ba.</a:t>
              </a:r>
              <a:endParaRPr lang="en-US" sz="2900" kern="1200" dirty="0">
                <a:latin typeface="Times New Roman" panose="02020603050405020304" pitchFamily="18" charset="0"/>
                <a:cs typeface="Times New Roman" panose="02020603050405020304" pitchFamily="18" charset="0"/>
              </a:endParaRPr>
            </a:p>
          </p:txBody>
        </p:sp>
        <p:sp>
          <p:nvSpPr>
            <p:cNvPr id="21" name="Freeform 20"/>
            <p:cNvSpPr/>
            <p:nvPr/>
          </p:nvSpPr>
          <p:spPr>
            <a:xfrm>
              <a:off x="3457633" y="4671511"/>
              <a:ext cx="1639124" cy="1426144"/>
            </a:xfrm>
            <a:custGeom>
              <a:avLst/>
              <a:gdLst>
                <a:gd name="connsiteX0" fmla="*/ 0 w 1600622"/>
                <a:gd name="connsiteY0" fmla="*/ 237695 h 1426144"/>
                <a:gd name="connsiteX1" fmla="*/ 237695 w 1600622"/>
                <a:gd name="connsiteY1" fmla="*/ 0 h 1426144"/>
                <a:gd name="connsiteX2" fmla="*/ 1362927 w 1600622"/>
                <a:gd name="connsiteY2" fmla="*/ 0 h 1426144"/>
                <a:gd name="connsiteX3" fmla="*/ 1600622 w 1600622"/>
                <a:gd name="connsiteY3" fmla="*/ 237695 h 1426144"/>
                <a:gd name="connsiteX4" fmla="*/ 1600622 w 1600622"/>
                <a:gd name="connsiteY4" fmla="*/ 1188449 h 1426144"/>
                <a:gd name="connsiteX5" fmla="*/ 1362927 w 1600622"/>
                <a:gd name="connsiteY5" fmla="*/ 1426144 h 1426144"/>
                <a:gd name="connsiteX6" fmla="*/ 237695 w 1600622"/>
                <a:gd name="connsiteY6" fmla="*/ 1426144 h 1426144"/>
                <a:gd name="connsiteX7" fmla="*/ 0 w 1600622"/>
                <a:gd name="connsiteY7" fmla="*/ 1188449 h 1426144"/>
                <a:gd name="connsiteX8" fmla="*/ 0 w 1600622"/>
                <a:gd name="connsiteY8" fmla="*/ 237695 h 1426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0622" h="1426144">
                  <a:moveTo>
                    <a:pt x="0" y="237695"/>
                  </a:moveTo>
                  <a:cubicBezTo>
                    <a:pt x="0" y="106420"/>
                    <a:pt x="106420" y="0"/>
                    <a:pt x="237695" y="0"/>
                  </a:cubicBezTo>
                  <a:lnTo>
                    <a:pt x="1362927" y="0"/>
                  </a:lnTo>
                  <a:cubicBezTo>
                    <a:pt x="1494202" y="0"/>
                    <a:pt x="1600622" y="106420"/>
                    <a:pt x="1600622" y="237695"/>
                  </a:cubicBezTo>
                  <a:lnTo>
                    <a:pt x="1600622" y="1188449"/>
                  </a:lnTo>
                  <a:cubicBezTo>
                    <a:pt x="1600622" y="1319724"/>
                    <a:pt x="1494202" y="1426144"/>
                    <a:pt x="1362927" y="1426144"/>
                  </a:cubicBezTo>
                  <a:lnTo>
                    <a:pt x="237695" y="1426144"/>
                  </a:lnTo>
                  <a:cubicBezTo>
                    <a:pt x="106420" y="1426144"/>
                    <a:pt x="0" y="1319724"/>
                    <a:pt x="0" y="1188449"/>
                  </a:cubicBezTo>
                  <a:lnTo>
                    <a:pt x="0" y="23769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3279" tIns="143279" rIns="143279" bIns="143279" numCol="1" spcCol="1270" anchor="ctr" anchorCtr="0">
              <a:noAutofit/>
            </a:bodyPr>
            <a:lstStyle/>
            <a:p>
              <a:pPr lvl="0" algn="ctr" defTabSz="1289050">
                <a:lnSpc>
                  <a:spcPct val="90000"/>
                </a:lnSpc>
                <a:spcBef>
                  <a:spcPct val="0"/>
                </a:spcBef>
                <a:spcAft>
                  <a:spcPct val="35000"/>
                </a:spcAft>
              </a:pPr>
              <a:r>
                <a:rPr lang="vi-VN" sz="2900" kern="1200" dirty="0">
                  <a:latin typeface="Times New Roman" panose="02020603050405020304" pitchFamily="18" charset="0"/>
                  <a:cs typeface="Times New Roman" panose="02020603050405020304" pitchFamily="18" charset="0"/>
                </a:rPr>
                <a:t>Ngôi kể: thứ ba.</a:t>
              </a:r>
              <a:endParaRPr lang="en-US" sz="2900" kern="12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85847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628776" cy="600074"/>
          </a:xfrm>
          <a:prstGeom prst="flowChartInputOutpu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6</a:t>
            </a:r>
          </a:p>
        </p:txBody>
      </p:sp>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3"/>
          <a:stretch>
            <a:fillRect/>
          </a:stretch>
        </p:blipFill>
        <p:spPr>
          <a:xfrm>
            <a:off x="10787064" y="42861"/>
            <a:ext cx="1295403" cy="600074"/>
          </a:xfrm>
          <a:prstGeom prst="rect">
            <a:avLst/>
          </a:prstGeom>
        </p:spPr>
      </p:pic>
      <p:sp>
        <p:nvSpPr>
          <p:cNvPr id="26" name="Rounded Rectangle 25"/>
          <p:cNvSpPr/>
          <p:nvPr/>
        </p:nvSpPr>
        <p:spPr>
          <a:xfrm>
            <a:off x="1628776" y="28573"/>
            <a:ext cx="9158288" cy="728663"/>
          </a:xfrm>
          <a:prstGeom prst="roundRect">
            <a:avLst>
              <a:gd name="adj" fmla="val 50000"/>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VĂN BẢN 2. </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CÂY KHẾ</a:t>
            </a:r>
          </a:p>
        </p:txBody>
      </p:sp>
      <p:pic>
        <p:nvPicPr>
          <p:cNvPr id="31" name="Picture 30"/>
          <p:cNvPicPr>
            <a:picLocks noChangeAspect="1"/>
          </p:cNvPicPr>
          <p:nvPr/>
        </p:nvPicPr>
        <p:blipFill>
          <a:blip r:embed="rId5"/>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5"/>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16" name="Rectangle 15"/>
          <p:cNvSpPr/>
          <p:nvPr/>
        </p:nvSpPr>
        <p:spPr>
          <a:xfrm>
            <a:off x="3746499" y="6276640"/>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6">
            <a:extLst>
              <a:ext uri="{BEBA8EAE-BF5A-486C-A8C5-ECC9F3942E4B}">
                <a14:imgProps xmlns:a14="http://schemas.microsoft.com/office/drawing/2010/main">
                  <a14:imgLayer r:embed="rId7">
                    <a14:imgEffect>
                      <a14:backgroundRemoval t="0" b="100000" l="0" r="95200"/>
                    </a14:imgEffect>
                  </a14:imgLayer>
                </a14:imgProps>
              </a:ext>
            </a:extLst>
          </a:blip>
          <a:srcRect t="62791"/>
          <a:stretch>
            <a:fillRect/>
          </a:stretch>
        </p:blipFill>
        <p:spPr>
          <a:xfrm>
            <a:off x="2739232" y="6360336"/>
            <a:ext cx="6700836"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pic>
        <p:nvPicPr>
          <p:cNvPr id="2" name="Picture 1"/>
          <p:cNvPicPr>
            <a:picLocks noChangeAspect="1"/>
          </p:cNvPicPr>
          <p:nvPr/>
        </p:nvPicPr>
        <p:blipFill>
          <a:blip r:embed="rId8"/>
          <a:stretch>
            <a:fillRect/>
          </a:stretch>
        </p:blipFill>
        <p:spPr>
          <a:xfrm>
            <a:off x="4208871" y="757237"/>
            <a:ext cx="3761558" cy="548042"/>
          </a:xfrm>
          <a:prstGeom prst="rect">
            <a:avLst/>
          </a:prstGeom>
        </p:spPr>
      </p:pic>
      <p:sp>
        <p:nvSpPr>
          <p:cNvPr id="4" name="Rectangle 3"/>
          <p:cNvSpPr/>
          <p:nvPr/>
        </p:nvSpPr>
        <p:spPr>
          <a:xfrm>
            <a:off x="4346224" y="724225"/>
            <a:ext cx="3486852"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Hình thành kiến thức</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5" name="Rectangle 4"/>
          <p:cNvSpPr/>
          <p:nvPr/>
        </p:nvSpPr>
        <p:spPr>
          <a:xfrm>
            <a:off x="616211" y="954107"/>
            <a:ext cx="2262479" cy="548099"/>
          </a:xfrm>
          <a:prstGeom prst="rect">
            <a:avLst/>
          </a:prstGeom>
        </p:spPr>
        <p:txBody>
          <a:bodyPr wrap="none">
            <a:spAutoFit/>
          </a:bodyPr>
          <a:lstStyle/>
          <a:p>
            <a:pPr marR="30480" algn="just">
              <a:lnSpc>
                <a:spcPct val="115000"/>
              </a:lnSpc>
              <a:spcAft>
                <a:spcPts val="1200"/>
              </a:spcAft>
            </a:pPr>
            <a:r>
              <a:rPr lang="vi-VN" sz="2800" b="1" dirty="0">
                <a:latin typeface="Times New Roman" panose="02020603050405020304" pitchFamily="18" charset="0"/>
                <a:ea typeface="Calibri" panose="020F0502020204030204" pitchFamily="34" charset="0"/>
              </a:rPr>
              <a:t>b. Cốt truyện</a:t>
            </a:r>
            <a:endParaRPr lang="en-US" sz="2800" dirty="0">
              <a:effectLst/>
              <a:latin typeface="Times New Roman" panose="02020603050405020304" pitchFamily="18" charset="0"/>
              <a:ea typeface="Calibri" panose="020F0502020204030204" pitchFamily="34" charset="0"/>
            </a:endParaRPr>
          </a:p>
        </p:txBody>
      </p:sp>
      <p:sp>
        <p:nvSpPr>
          <p:cNvPr id="7" name="Rectangle 6"/>
          <p:cNvSpPr/>
          <p:nvPr/>
        </p:nvSpPr>
        <p:spPr>
          <a:xfrm>
            <a:off x="576265" y="1402881"/>
            <a:ext cx="10858500" cy="1384995"/>
          </a:xfrm>
          <a:prstGeom prst="rect">
            <a:avLst/>
          </a:prstGeom>
        </p:spPr>
        <p:txBody>
          <a:bodyPr>
            <a:spAutoFit/>
          </a:bodyPr>
          <a:lstStyle/>
          <a:p>
            <a:pPr algn="just">
              <a:spcAft>
                <a:spcPts val="0"/>
              </a:spcAft>
            </a:pPr>
            <a:r>
              <a:rPr lang="vi-VN" sz="2800" dirty="0">
                <a:latin typeface="Times New Roman" panose="02020603050405020304" pitchFamily="18" charset="0"/>
                <a:ea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rPr>
              <a:t>N</a:t>
            </a:r>
            <a:r>
              <a:rPr lang="vi-VN" sz="2800" dirty="0">
                <a:latin typeface="Times New Roman" panose="02020603050405020304" pitchFamily="18" charset="0"/>
                <a:ea typeface="Times New Roman" panose="02020603050405020304" pitchFamily="18" charset="0"/>
              </a:rPr>
              <a:t>hân vật: </a:t>
            </a:r>
            <a:r>
              <a:rPr lang="en-US" sz="2800" dirty="0" err="1">
                <a:latin typeface="Times New Roman" panose="02020603050405020304" pitchFamily="18" charset="0"/>
                <a:ea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anh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rPr>
              <a:t>, con </a:t>
            </a:r>
            <a:r>
              <a:rPr lang="en-US" sz="2800" dirty="0" err="1">
                <a:latin typeface="Times New Roman" panose="02020603050405020304" pitchFamily="18" charset="0"/>
                <a:ea typeface="Times New Roman" panose="02020603050405020304" pitchFamily="18" charset="0"/>
              </a:rPr>
              <a:t>chim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thần</a:t>
            </a:r>
            <a:r>
              <a:rPr lang="en-US" sz="2800" dirty="0">
                <a:latin typeface="Times New Roman" panose="02020603050405020304" pitchFamily="18" charset="0"/>
                <a:ea typeface="Times New Roman" panose="02020603050405020304" pitchFamily="18" charset="0"/>
              </a:rPr>
              <a:t>...</a:t>
            </a:r>
          </a:p>
          <a:p>
            <a:pPr algn="just">
              <a:spcAft>
                <a:spcPts val="0"/>
              </a:spcAft>
            </a:pPr>
            <a:r>
              <a:rPr lang="vi-VN"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Sự</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việc</a:t>
            </a:r>
            <a:r>
              <a:rPr lang="vi-VN" sz="2800" dirty="0">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
        <p:nvSpPr>
          <p:cNvPr id="13" name="Rectangle 12"/>
          <p:cNvSpPr/>
          <p:nvPr/>
        </p:nvSpPr>
        <p:spPr>
          <a:xfrm>
            <a:off x="371673" y="4872624"/>
            <a:ext cx="3055937" cy="120032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wrap="square">
            <a:spAutoFit/>
          </a:bodyPr>
          <a:lstStyle/>
          <a:p>
            <a:pPr algn="just">
              <a:spcAft>
                <a:spcPts val="0"/>
              </a:spcAft>
            </a:pPr>
            <a:r>
              <a:rPr lang="vi-VN" sz="2400" i="1" dirty="0">
                <a:latin typeface="Times New Roman" panose="02020603050405020304" pitchFamily="18" charset="0"/>
                <a:ea typeface="Calibri" panose="020F0502020204030204" pitchFamily="34" charset="0"/>
              </a:rPr>
              <a:t>Cha mẹ chết, người anh chia gia tài, người em chỉ được cây khế.</a:t>
            </a:r>
            <a:endParaRPr lang="en-US" sz="2400" dirty="0">
              <a:effectLst/>
              <a:latin typeface="Times New Roman" panose="02020603050405020304" pitchFamily="18" charset="0"/>
              <a:ea typeface="Calibri" panose="020F0502020204030204" pitchFamily="34" charset="0"/>
            </a:endParaRPr>
          </a:p>
        </p:txBody>
      </p:sp>
      <p:sp>
        <p:nvSpPr>
          <p:cNvPr id="22" name="Rectangle 21"/>
          <p:cNvSpPr/>
          <p:nvPr/>
        </p:nvSpPr>
        <p:spPr>
          <a:xfrm>
            <a:off x="975391" y="2407402"/>
            <a:ext cx="3806597" cy="120032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wrap="square">
            <a:spAutoFit/>
          </a:bodyPr>
          <a:lstStyle/>
          <a:p>
            <a:pPr algn="just">
              <a:spcAft>
                <a:spcPts val="0"/>
              </a:spcAft>
            </a:pPr>
            <a:r>
              <a:rPr lang="vi-VN" sz="2400" i="1" dirty="0">
                <a:latin typeface="Times New Roman" panose="02020603050405020304" pitchFamily="18" charset="0"/>
                <a:ea typeface="Calibri" panose="020F0502020204030204" pitchFamily="34" charset="0"/>
              </a:rPr>
              <a:t>Cây khế có quả, chim đến ăn, người em phàn nàn và chim hẹn trả ơn bằng vàng.</a:t>
            </a:r>
            <a:endParaRPr lang="en-US" sz="2400" dirty="0">
              <a:effectLst/>
              <a:latin typeface="Times New Roman" panose="02020603050405020304" pitchFamily="18" charset="0"/>
              <a:ea typeface="Calibri" panose="020F0502020204030204" pitchFamily="34" charset="0"/>
            </a:endParaRPr>
          </a:p>
        </p:txBody>
      </p:sp>
      <p:sp>
        <p:nvSpPr>
          <p:cNvPr id="23" name="Rectangle 22"/>
          <p:cNvSpPr/>
          <p:nvPr/>
        </p:nvSpPr>
        <p:spPr>
          <a:xfrm>
            <a:off x="3533924" y="4897367"/>
            <a:ext cx="3374827" cy="120032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wrap="square">
            <a:spAutoFit/>
          </a:bodyPr>
          <a:lstStyle/>
          <a:p>
            <a:pPr algn="just">
              <a:spcAft>
                <a:spcPts val="0"/>
              </a:spcAft>
            </a:pPr>
            <a:r>
              <a:rPr lang="vi-VN" sz="2400" i="1" dirty="0">
                <a:latin typeface="Times New Roman" panose="02020603050405020304" pitchFamily="18" charset="0"/>
                <a:ea typeface="Calibri" panose="020F0502020204030204" pitchFamily="34" charset="0"/>
              </a:rPr>
              <a:t>Chim chở người em bay ra đảo lấy vàng, nhờ thế người em trở nên giàu có.</a:t>
            </a:r>
            <a:endParaRPr lang="en-US" sz="2400" dirty="0">
              <a:effectLst/>
              <a:latin typeface="Times New Roman" panose="02020603050405020304" pitchFamily="18" charset="0"/>
              <a:ea typeface="Calibri" panose="020F0502020204030204" pitchFamily="34" charset="0"/>
            </a:endParaRPr>
          </a:p>
        </p:txBody>
      </p:sp>
      <p:sp>
        <p:nvSpPr>
          <p:cNvPr id="47" name="Freeform 46"/>
          <p:cNvSpPr/>
          <p:nvPr/>
        </p:nvSpPr>
        <p:spPr>
          <a:xfrm>
            <a:off x="616210" y="3701140"/>
            <a:ext cx="10858501" cy="1122899"/>
          </a:xfrm>
          <a:custGeom>
            <a:avLst/>
            <a:gdLst>
              <a:gd name="connsiteX0" fmla="*/ 7902576 w 10858501"/>
              <a:gd name="connsiteY0" fmla="*/ 783453 h 1122899"/>
              <a:gd name="connsiteX1" fmla="*/ 8359776 w 10858501"/>
              <a:gd name="connsiteY1" fmla="*/ 783453 h 1122899"/>
              <a:gd name="connsiteX2" fmla="*/ 8359776 w 10858501"/>
              <a:gd name="connsiteY2" fmla="*/ 880053 h 1122899"/>
              <a:gd name="connsiteX3" fmla="*/ 8588376 w 10858501"/>
              <a:gd name="connsiteY3" fmla="*/ 880053 h 1122899"/>
              <a:gd name="connsiteX4" fmla="*/ 8131176 w 10858501"/>
              <a:gd name="connsiteY4" fmla="*/ 1122899 h 1122899"/>
              <a:gd name="connsiteX5" fmla="*/ 7673976 w 10858501"/>
              <a:gd name="connsiteY5" fmla="*/ 880053 h 1122899"/>
              <a:gd name="connsiteX6" fmla="*/ 7902576 w 10858501"/>
              <a:gd name="connsiteY6" fmla="*/ 880053 h 1122899"/>
              <a:gd name="connsiteX7" fmla="*/ 4311650 w 10858501"/>
              <a:gd name="connsiteY7" fmla="*/ 783453 h 1122899"/>
              <a:gd name="connsiteX8" fmla="*/ 4768850 w 10858501"/>
              <a:gd name="connsiteY8" fmla="*/ 783453 h 1122899"/>
              <a:gd name="connsiteX9" fmla="*/ 4768850 w 10858501"/>
              <a:gd name="connsiteY9" fmla="*/ 880053 h 1122899"/>
              <a:gd name="connsiteX10" fmla="*/ 4997450 w 10858501"/>
              <a:gd name="connsiteY10" fmla="*/ 880053 h 1122899"/>
              <a:gd name="connsiteX11" fmla="*/ 4540250 w 10858501"/>
              <a:gd name="connsiteY11" fmla="*/ 1122899 h 1122899"/>
              <a:gd name="connsiteX12" fmla="*/ 4083050 w 10858501"/>
              <a:gd name="connsiteY12" fmla="*/ 880053 h 1122899"/>
              <a:gd name="connsiteX13" fmla="*/ 4311650 w 10858501"/>
              <a:gd name="connsiteY13" fmla="*/ 880053 h 1122899"/>
              <a:gd name="connsiteX14" fmla="*/ 720725 w 10858501"/>
              <a:gd name="connsiteY14" fmla="*/ 783452 h 1122899"/>
              <a:gd name="connsiteX15" fmla="*/ 1177925 w 10858501"/>
              <a:gd name="connsiteY15" fmla="*/ 783452 h 1122899"/>
              <a:gd name="connsiteX16" fmla="*/ 1177925 w 10858501"/>
              <a:gd name="connsiteY16" fmla="*/ 880053 h 1122899"/>
              <a:gd name="connsiteX17" fmla="*/ 1406525 w 10858501"/>
              <a:gd name="connsiteY17" fmla="*/ 880053 h 1122899"/>
              <a:gd name="connsiteX18" fmla="*/ 949325 w 10858501"/>
              <a:gd name="connsiteY18" fmla="*/ 1122899 h 1122899"/>
              <a:gd name="connsiteX19" fmla="*/ 492125 w 10858501"/>
              <a:gd name="connsiteY19" fmla="*/ 880053 h 1122899"/>
              <a:gd name="connsiteX20" fmla="*/ 720725 w 10858501"/>
              <a:gd name="connsiteY20" fmla="*/ 880053 h 1122899"/>
              <a:gd name="connsiteX21" fmla="*/ 50413 w 10858501"/>
              <a:gd name="connsiteY21" fmla="*/ 380150 h 1122899"/>
              <a:gd name="connsiteX22" fmla="*/ 2516188 w 10858501"/>
              <a:gd name="connsiteY22" fmla="*/ 380150 h 1122899"/>
              <a:gd name="connsiteX23" fmla="*/ 2516188 w 10858501"/>
              <a:gd name="connsiteY23" fmla="*/ 485693 h 1122899"/>
              <a:gd name="connsiteX24" fmla="*/ 2973388 w 10858501"/>
              <a:gd name="connsiteY24" fmla="*/ 485693 h 1122899"/>
              <a:gd name="connsiteX25" fmla="*/ 2973388 w 10858501"/>
              <a:gd name="connsiteY25" fmla="*/ 380150 h 1122899"/>
              <a:gd name="connsiteX26" fmla="*/ 6107113 w 10858501"/>
              <a:gd name="connsiteY26" fmla="*/ 380150 h 1122899"/>
              <a:gd name="connsiteX27" fmla="*/ 6107113 w 10858501"/>
              <a:gd name="connsiteY27" fmla="*/ 485693 h 1122899"/>
              <a:gd name="connsiteX28" fmla="*/ 6564313 w 10858501"/>
              <a:gd name="connsiteY28" fmla="*/ 485693 h 1122899"/>
              <a:gd name="connsiteX29" fmla="*/ 6564313 w 10858501"/>
              <a:gd name="connsiteY29" fmla="*/ 380150 h 1122899"/>
              <a:gd name="connsiteX30" fmla="*/ 9698038 w 10858501"/>
              <a:gd name="connsiteY30" fmla="*/ 380151 h 1122899"/>
              <a:gd name="connsiteX31" fmla="*/ 9698038 w 10858501"/>
              <a:gd name="connsiteY31" fmla="*/ 485693 h 1122899"/>
              <a:gd name="connsiteX32" fmla="*/ 10155238 w 10858501"/>
              <a:gd name="connsiteY32" fmla="*/ 485693 h 1122899"/>
              <a:gd name="connsiteX33" fmla="*/ 10155238 w 10858501"/>
              <a:gd name="connsiteY33" fmla="*/ 380151 h 1122899"/>
              <a:gd name="connsiteX34" fmla="*/ 10808085 w 10858501"/>
              <a:gd name="connsiteY34" fmla="*/ 380151 h 1122899"/>
              <a:gd name="connsiteX35" fmla="*/ 10808088 w 10858501"/>
              <a:gd name="connsiteY35" fmla="*/ 380150 h 1122899"/>
              <a:gd name="connsiteX36" fmla="*/ 10858501 w 10858501"/>
              <a:gd name="connsiteY36" fmla="*/ 581801 h 1122899"/>
              <a:gd name="connsiteX37" fmla="*/ 10854539 w 10858501"/>
              <a:gd name="connsiteY37" fmla="*/ 660293 h 1122899"/>
              <a:gd name="connsiteX38" fmla="*/ 10854539 w 10858501"/>
              <a:gd name="connsiteY38" fmla="*/ 660294 h 1122899"/>
              <a:gd name="connsiteX39" fmla="*/ 10854539 w 10858501"/>
              <a:gd name="connsiteY39" fmla="*/ 660294 h 1122899"/>
              <a:gd name="connsiteX40" fmla="*/ 10808088 w 10858501"/>
              <a:gd name="connsiteY40" fmla="*/ 783453 h 1122899"/>
              <a:gd name="connsiteX41" fmla="*/ 8359776 w 10858501"/>
              <a:gd name="connsiteY41" fmla="*/ 783453 h 1122899"/>
              <a:gd name="connsiteX42" fmla="*/ 8359776 w 10858501"/>
              <a:gd name="connsiteY42" fmla="*/ 637206 h 1122899"/>
              <a:gd name="connsiteX43" fmla="*/ 7902576 w 10858501"/>
              <a:gd name="connsiteY43" fmla="*/ 637206 h 1122899"/>
              <a:gd name="connsiteX44" fmla="*/ 7902576 w 10858501"/>
              <a:gd name="connsiteY44" fmla="*/ 783453 h 1122899"/>
              <a:gd name="connsiteX45" fmla="*/ 4768850 w 10858501"/>
              <a:gd name="connsiteY45" fmla="*/ 783453 h 1122899"/>
              <a:gd name="connsiteX46" fmla="*/ 4768850 w 10858501"/>
              <a:gd name="connsiteY46" fmla="*/ 637206 h 1122899"/>
              <a:gd name="connsiteX47" fmla="*/ 4311650 w 10858501"/>
              <a:gd name="connsiteY47" fmla="*/ 637206 h 1122899"/>
              <a:gd name="connsiteX48" fmla="*/ 4311650 w 10858501"/>
              <a:gd name="connsiteY48" fmla="*/ 783453 h 1122899"/>
              <a:gd name="connsiteX49" fmla="*/ 1177925 w 10858501"/>
              <a:gd name="connsiteY49" fmla="*/ 783452 h 1122899"/>
              <a:gd name="connsiteX50" fmla="*/ 1177925 w 10858501"/>
              <a:gd name="connsiteY50" fmla="*/ 637206 h 1122899"/>
              <a:gd name="connsiteX51" fmla="*/ 720725 w 10858501"/>
              <a:gd name="connsiteY51" fmla="*/ 637206 h 1122899"/>
              <a:gd name="connsiteX52" fmla="*/ 720725 w 10858501"/>
              <a:gd name="connsiteY52" fmla="*/ 783452 h 1122899"/>
              <a:gd name="connsiteX53" fmla="*/ 50413 w 10858501"/>
              <a:gd name="connsiteY53" fmla="*/ 783452 h 1122899"/>
              <a:gd name="connsiteX54" fmla="*/ 0 w 10858501"/>
              <a:gd name="connsiteY54" fmla="*/ 581801 h 1122899"/>
              <a:gd name="connsiteX55" fmla="*/ 50413 w 10858501"/>
              <a:gd name="connsiteY55" fmla="*/ 380150 h 1122899"/>
              <a:gd name="connsiteX56" fmla="*/ 9926638 w 10858501"/>
              <a:gd name="connsiteY56" fmla="*/ 0 h 1122899"/>
              <a:gd name="connsiteX57" fmla="*/ 10383838 w 10858501"/>
              <a:gd name="connsiteY57" fmla="*/ 242846 h 1122899"/>
              <a:gd name="connsiteX58" fmla="*/ 10155238 w 10858501"/>
              <a:gd name="connsiteY58" fmla="*/ 242846 h 1122899"/>
              <a:gd name="connsiteX59" fmla="*/ 10155238 w 10858501"/>
              <a:gd name="connsiteY59" fmla="*/ 380151 h 1122899"/>
              <a:gd name="connsiteX60" fmla="*/ 9698038 w 10858501"/>
              <a:gd name="connsiteY60" fmla="*/ 380151 h 1122899"/>
              <a:gd name="connsiteX61" fmla="*/ 9698038 w 10858501"/>
              <a:gd name="connsiteY61" fmla="*/ 242846 h 1122899"/>
              <a:gd name="connsiteX62" fmla="*/ 9469438 w 10858501"/>
              <a:gd name="connsiteY62" fmla="*/ 242846 h 1122899"/>
              <a:gd name="connsiteX63" fmla="*/ 6335713 w 10858501"/>
              <a:gd name="connsiteY63" fmla="*/ 0 h 1122899"/>
              <a:gd name="connsiteX64" fmla="*/ 6792913 w 10858501"/>
              <a:gd name="connsiteY64" fmla="*/ 242846 h 1122899"/>
              <a:gd name="connsiteX65" fmla="*/ 6564313 w 10858501"/>
              <a:gd name="connsiteY65" fmla="*/ 242846 h 1122899"/>
              <a:gd name="connsiteX66" fmla="*/ 6564313 w 10858501"/>
              <a:gd name="connsiteY66" fmla="*/ 380150 h 1122899"/>
              <a:gd name="connsiteX67" fmla="*/ 6107113 w 10858501"/>
              <a:gd name="connsiteY67" fmla="*/ 380150 h 1122899"/>
              <a:gd name="connsiteX68" fmla="*/ 6107113 w 10858501"/>
              <a:gd name="connsiteY68" fmla="*/ 242846 h 1122899"/>
              <a:gd name="connsiteX69" fmla="*/ 5878513 w 10858501"/>
              <a:gd name="connsiteY69" fmla="*/ 242846 h 1122899"/>
              <a:gd name="connsiteX70" fmla="*/ 2744788 w 10858501"/>
              <a:gd name="connsiteY70" fmla="*/ 0 h 1122899"/>
              <a:gd name="connsiteX71" fmla="*/ 3201987 w 10858501"/>
              <a:gd name="connsiteY71" fmla="*/ 242846 h 1122899"/>
              <a:gd name="connsiteX72" fmla="*/ 2973388 w 10858501"/>
              <a:gd name="connsiteY72" fmla="*/ 242846 h 1122899"/>
              <a:gd name="connsiteX73" fmla="*/ 2973388 w 10858501"/>
              <a:gd name="connsiteY73" fmla="*/ 380150 h 1122899"/>
              <a:gd name="connsiteX74" fmla="*/ 2516188 w 10858501"/>
              <a:gd name="connsiteY74" fmla="*/ 380150 h 1122899"/>
              <a:gd name="connsiteX75" fmla="*/ 2516188 w 10858501"/>
              <a:gd name="connsiteY75" fmla="*/ 242846 h 1122899"/>
              <a:gd name="connsiteX76" fmla="*/ 2287588 w 10858501"/>
              <a:gd name="connsiteY76" fmla="*/ 242846 h 11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0858501" h="1122899">
                <a:moveTo>
                  <a:pt x="7902576" y="783453"/>
                </a:moveTo>
                <a:lnTo>
                  <a:pt x="8359776" y="783453"/>
                </a:lnTo>
                <a:lnTo>
                  <a:pt x="8359776" y="880053"/>
                </a:lnTo>
                <a:lnTo>
                  <a:pt x="8588376" y="880053"/>
                </a:lnTo>
                <a:lnTo>
                  <a:pt x="8131176" y="1122899"/>
                </a:lnTo>
                <a:lnTo>
                  <a:pt x="7673976" y="880053"/>
                </a:lnTo>
                <a:lnTo>
                  <a:pt x="7902576" y="880053"/>
                </a:lnTo>
                <a:close/>
                <a:moveTo>
                  <a:pt x="4311650" y="783453"/>
                </a:moveTo>
                <a:lnTo>
                  <a:pt x="4768850" y="783453"/>
                </a:lnTo>
                <a:lnTo>
                  <a:pt x="4768850" y="880053"/>
                </a:lnTo>
                <a:lnTo>
                  <a:pt x="4997450" y="880053"/>
                </a:lnTo>
                <a:lnTo>
                  <a:pt x="4540250" y="1122899"/>
                </a:lnTo>
                <a:lnTo>
                  <a:pt x="4083050" y="880053"/>
                </a:lnTo>
                <a:lnTo>
                  <a:pt x="4311650" y="880053"/>
                </a:lnTo>
                <a:close/>
                <a:moveTo>
                  <a:pt x="720725" y="783452"/>
                </a:moveTo>
                <a:lnTo>
                  <a:pt x="1177925" y="783452"/>
                </a:lnTo>
                <a:lnTo>
                  <a:pt x="1177925" y="880053"/>
                </a:lnTo>
                <a:lnTo>
                  <a:pt x="1406525" y="880053"/>
                </a:lnTo>
                <a:lnTo>
                  <a:pt x="949325" y="1122899"/>
                </a:lnTo>
                <a:lnTo>
                  <a:pt x="492125" y="880053"/>
                </a:lnTo>
                <a:lnTo>
                  <a:pt x="720725" y="880053"/>
                </a:lnTo>
                <a:close/>
                <a:moveTo>
                  <a:pt x="50413" y="380150"/>
                </a:moveTo>
                <a:lnTo>
                  <a:pt x="2516188" y="380150"/>
                </a:lnTo>
                <a:lnTo>
                  <a:pt x="2516188" y="485693"/>
                </a:lnTo>
                <a:lnTo>
                  <a:pt x="2973388" y="485693"/>
                </a:lnTo>
                <a:lnTo>
                  <a:pt x="2973388" y="380150"/>
                </a:lnTo>
                <a:lnTo>
                  <a:pt x="6107113" y="380150"/>
                </a:lnTo>
                <a:lnTo>
                  <a:pt x="6107113" y="485693"/>
                </a:lnTo>
                <a:lnTo>
                  <a:pt x="6564313" y="485693"/>
                </a:lnTo>
                <a:lnTo>
                  <a:pt x="6564313" y="380150"/>
                </a:lnTo>
                <a:lnTo>
                  <a:pt x="9698038" y="380151"/>
                </a:lnTo>
                <a:lnTo>
                  <a:pt x="9698038" y="485693"/>
                </a:lnTo>
                <a:lnTo>
                  <a:pt x="10155238" y="485693"/>
                </a:lnTo>
                <a:lnTo>
                  <a:pt x="10155238" y="380151"/>
                </a:lnTo>
                <a:lnTo>
                  <a:pt x="10808085" y="380151"/>
                </a:lnTo>
                <a:lnTo>
                  <a:pt x="10808088" y="380150"/>
                </a:lnTo>
                <a:cubicBezTo>
                  <a:pt x="10835930" y="380150"/>
                  <a:pt x="10858501" y="470432"/>
                  <a:pt x="10858501" y="581801"/>
                </a:cubicBezTo>
                <a:cubicBezTo>
                  <a:pt x="10858501" y="609643"/>
                  <a:pt x="10857090" y="636167"/>
                  <a:pt x="10854539" y="660293"/>
                </a:cubicBezTo>
                <a:lnTo>
                  <a:pt x="10854539" y="660294"/>
                </a:lnTo>
                <a:lnTo>
                  <a:pt x="10854539" y="660294"/>
                </a:lnTo>
                <a:cubicBezTo>
                  <a:pt x="10846886" y="732670"/>
                  <a:pt x="10828969" y="783453"/>
                  <a:pt x="10808088" y="783453"/>
                </a:cubicBezTo>
                <a:lnTo>
                  <a:pt x="8359776" y="783453"/>
                </a:lnTo>
                <a:lnTo>
                  <a:pt x="8359776" y="637206"/>
                </a:lnTo>
                <a:lnTo>
                  <a:pt x="7902576" y="637206"/>
                </a:lnTo>
                <a:lnTo>
                  <a:pt x="7902576" y="783453"/>
                </a:lnTo>
                <a:lnTo>
                  <a:pt x="4768850" y="783453"/>
                </a:lnTo>
                <a:lnTo>
                  <a:pt x="4768850" y="637206"/>
                </a:lnTo>
                <a:lnTo>
                  <a:pt x="4311650" y="637206"/>
                </a:lnTo>
                <a:lnTo>
                  <a:pt x="4311650" y="783453"/>
                </a:lnTo>
                <a:lnTo>
                  <a:pt x="1177925" y="783452"/>
                </a:lnTo>
                <a:lnTo>
                  <a:pt x="1177925" y="637206"/>
                </a:lnTo>
                <a:lnTo>
                  <a:pt x="720725" y="637206"/>
                </a:lnTo>
                <a:lnTo>
                  <a:pt x="720725" y="783452"/>
                </a:lnTo>
                <a:lnTo>
                  <a:pt x="50413" y="783452"/>
                </a:lnTo>
                <a:cubicBezTo>
                  <a:pt x="22571" y="783452"/>
                  <a:pt x="0" y="693170"/>
                  <a:pt x="0" y="581801"/>
                </a:cubicBezTo>
                <a:cubicBezTo>
                  <a:pt x="0" y="470432"/>
                  <a:pt x="22571" y="380150"/>
                  <a:pt x="50413" y="380150"/>
                </a:cubicBezTo>
                <a:close/>
                <a:moveTo>
                  <a:pt x="9926638" y="0"/>
                </a:moveTo>
                <a:lnTo>
                  <a:pt x="10383838" y="242846"/>
                </a:lnTo>
                <a:lnTo>
                  <a:pt x="10155238" y="242846"/>
                </a:lnTo>
                <a:lnTo>
                  <a:pt x="10155238" y="380151"/>
                </a:lnTo>
                <a:lnTo>
                  <a:pt x="9698038" y="380151"/>
                </a:lnTo>
                <a:lnTo>
                  <a:pt x="9698038" y="242846"/>
                </a:lnTo>
                <a:lnTo>
                  <a:pt x="9469438" y="242846"/>
                </a:lnTo>
                <a:close/>
                <a:moveTo>
                  <a:pt x="6335713" y="0"/>
                </a:moveTo>
                <a:lnTo>
                  <a:pt x="6792913" y="242846"/>
                </a:lnTo>
                <a:lnTo>
                  <a:pt x="6564313" y="242846"/>
                </a:lnTo>
                <a:lnTo>
                  <a:pt x="6564313" y="380150"/>
                </a:lnTo>
                <a:lnTo>
                  <a:pt x="6107113" y="380150"/>
                </a:lnTo>
                <a:lnTo>
                  <a:pt x="6107113" y="242846"/>
                </a:lnTo>
                <a:lnTo>
                  <a:pt x="5878513" y="242846"/>
                </a:lnTo>
                <a:close/>
                <a:moveTo>
                  <a:pt x="2744788" y="0"/>
                </a:moveTo>
                <a:lnTo>
                  <a:pt x="3201987" y="242846"/>
                </a:lnTo>
                <a:lnTo>
                  <a:pt x="2973388" y="242846"/>
                </a:lnTo>
                <a:lnTo>
                  <a:pt x="2973388" y="380150"/>
                </a:lnTo>
                <a:lnTo>
                  <a:pt x="2516188" y="380150"/>
                </a:lnTo>
                <a:lnTo>
                  <a:pt x="2516188" y="242846"/>
                </a:lnTo>
                <a:lnTo>
                  <a:pt x="2287588" y="24284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5181114" y="2407402"/>
            <a:ext cx="3591310" cy="1200329"/>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wrap="square">
            <a:spAutoFit/>
          </a:bodyPr>
          <a:lstStyle/>
          <a:p>
            <a:pPr algn="just">
              <a:spcAft>
                <a:spcPts val="0"/>
              </a:spcAft>
            </a:pPr>
            <a:r>
              <a:rPr lang="vi-VN" sz="2400" i="1" dirty="0">
                <a:latin typeface="Times New Roman" panose="02020603050405020304" pitchFamily="18" charset="0"/>
                <a:ea typeface="Calibri" panose="020F0502020204030204" pitchFamily="34" charset="0"/>
              </a:rPr>
              <a:t>Người anh biết chuyện, đổi gia tài của mình lấy cây khế, người em bằng lòng.</a:t>
            </a:r>
            <a:endParaRPr lang="en-US" sz="2400" dirty="0">
              <a:effectLst/>
              <a:latin typeface="Times New Roman" panose="02020603050405020304" pitchFamily="18" charset="0"/>
              <a:ea typeface="Calibri" panose="020F0502020204030204" pitchFamily="34" charset="0"/>
            </a:endParaRPr>
          </a:p>
        </p:txBody>
      </p:sp>
      <p:sp>
        <p:nvSpPr>
          <p:cNvPr id="49" name="Rectangle 48"/>
          <p:cNvSpPr/>
          <p:nvPr/>
        </p:nvSpPr>
        <p:spPr>
          <a:xfrm>
            <a:off x="7109310" y="4916413"/>
            <a:ext cx="4143569" cy="115416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wrap="square">
            <a:spAutoFit/>
          </a:bodyPr>
          <a:lstStyle/>
          <a:p>
            <a:pPr algn="just">
              <a:spcAft>
                <a:spcPts val="0"/>
              </a:spcAft>
            </a:pPr>
            <a:r>
              <a:rPr lang="vi-VN" sz="2300" i="1" dirty="0">
                <a:latin typeface="Times New Roman" panose="02020603050405020304" pitchFamily="18" charset="0"/>
                <a:ea typeface="Calibri" panose="020F0502020204030204" pitchFamily="34" charset="0"/>
              </a:rPr>
              <a:t>Chim lại đến ăn, mọi chuyện diễn ra như cũ, nhưng người anh may túi quá to và lấy quá nhiều vàng.</a:t>
            </a:r>
            <a:endParaRPr lang="en-US" sz="2300" dirty="0">
              <a:effectLst/>
              <a:latin typeface="Times New Roman" panose="02020603050405020304" pitchFamily="18" charset="0"/>
              <a:ea typeface="Calibri" panose="020F0502020204030204" pitchFamily="34" charset="0"/>
            </a:endParaRPr>
          </a:p>
        </p:txBody>
      </p:sp>
      <p:sp>
        <p:nvSpPr>
          <p:cNvPr id="50" name="Rectangle 49"/>
          <p:cNvSpPr/>
          <p:nvPr/>
        </p:nvSpPr>
        <p:spPr>
          <a:xfrm>
            <a:off x="9086850" y="2604440"/>
            <a:ext cx="2585360" cy="83099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wrap="square">
            <a:spAutoFit/>
          </a:bodyPr>
          <a:lstStyle/>
          <a:p>
            <a:pPr algn="just">
              <a:spcAft>
                <a:spcPts val="0"/>
              </a:spcAft>
            </a:pPr>
            <a:r>
              <a:rPr lang="vi-VN" sz="2400" i="1" dirty="0">
                <a:latin typeface="Times New Roman" panose="02020603050405020304" pitchFamily="18" charset="0"/>
                <a:ea typeface="Calibri" panose="020F0502020204030204" pitchFamily="34" charset="0"/>
              </a:rPr>
              <a:t>Người anh bị rơi xuống biển và chết.</a:t>
            </a:r>
            <a:endParaRPr lang="en-US" sz="2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024516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grpId="0" nodeType="click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barn(outVertical)">
                                      <p:cBhvr>
                                        <p:cTn id="21" dur="500"/>
                                        <p:tgtEl>
                                          <p:spTgt spid="47"/>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circle(in)">
                                      <p:cBhvr>
                                        <p:cTn id="26" dur="20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circle(in)">
                                      <p:cBhvr>
                                        <p:cTn id="31" dur="20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circle(in)">
                                      <p:cBhvr>
                                        <p:cTn id="36" dur="20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circle(in)">
                                      <p:cBhvr>
                                        <p:cTn id="41" dur="2000"/>
                                        <p:tgtEl>
                                          <p:spTgt spid="48"/>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49"/>
                                        </p:tgtEl>
                                        <p:attrNameLst>
                                          <p:attrName>style.visibility</p:attrName>
                                        </p:attrNameLst>
                                      </p:cBhvr>
                                      <p:to>
                                        <p:strVal val="visible"/>
                                      </p:to>
                                    </p:set>
                                    <p:animEffect transition="in" filter="circle(in)">
                                      <p:cBhvr>
                                        <p:cTn id="46" dur="2000"/>
                                        <p:tgtEl>
                                          <p:spTgt spid="49"/>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50"/>
                                        </p:tgtEl>
                                        <p:attrNameLst>
                                          <p:attrName>style.visibility</p:attrName>
                                        </p:attrNameLst>
                                      </p:cBhvr>
                                      <p:to>
                                        <p:strVal val="visible"/>
                                      </p:to>
                                    </p:set>
                                    <p:animEffect transition="in" filter="circle(in)">
                                      <p:cBhvr>
                                        <p:cTn id="51" dur="2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2" grpId="0" animBg="1"/>
      <p:bldP spid="23" grpId="0" animBg="1"/>
      <p:bldP spid="47" grpId="0" animBg="1"/>
      <p:bldP spid="48" grpId="0" animBg="1"/>
      <p:bldP spid="4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628776" cy="600074"/>
          </a:xfrm>
          <a:prstGeom prst="flowChartInputOutpu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6</a:t>
            </a:r>
          </a:p>
        </p:txBody>
      </p:sp>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3"/>
          <a:stretch>
            <a:fillRect/>
          </a:stretch>
        </p:blipFill>
        <p:spPr>
          <a:xfrm>
            <a:off x="10787064" y="42861"/>
            <a:ext cx="1295403" cy="600074"/>
          </a:xfrm>
          <a:prstGeom prst="rect">
            <a:avLst/>
          </a:prstGeom>
        </p:spPr>
      </p:pic>
      <p:sp>
        <p:nvSpPr>
          <p:cNvPr id="26" name="Rounded Rectangle 25"/>
          <p:cNvSpPr/>
          <p:nvPr/>
        </p:nvSpPr>
        <p:spPr>
          <a:xfrm>
            <a:off x="1628776" y="28573"/>
            <a:ext cx="9158288" cy="728663"/>
          </a:xfrm>
          <a:prstGeom prst="roundRect">
            <a:avLst>
              <a:gd name="adj" fmla="val 50000"/>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VĂN BẢN 2. </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CÂY KHẾ</a:t>
            </a:r>
          </a:p>
        </p:txBody>
      </p:sp>
      <p:pic>
        <p:nvPicPr>
          <p:cNvPr id="31" name="Picture 30"/>
          <p:cNvPicPr>
            <a:picLocks noChangeAspect="1"/>
          </p:cNvPicPr>
          <p:nvPr/>
        </p:nvPicPr>
        <p:blipFill>
          <a:blip r:embed="rId5"/>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5"/>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16" name="Rectangle 15"/>
          <p:cNvSpPr/>
          <p:nvPr/>
        </p:nvSpPr>
        <p:spPr>
          <a:xfrm>
            <a:off x="3746499" y="6276640"/>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6">
            <a:extLst>
              <a:ext uri="{BEBA8EAE-BF5A-486C-A8C5-ECC9F3942E4B}">
                <a14:imgProps xmlns:a14="http://schemas.microsoft.com/office/drawing/2010/main">
                  <a14:imgLayer r:embed="rId7">
                    <a14:imgEffect>
                      <a14:backgroundRemoval t="0" b="100000" l="0" r="95200"/>
                    </a14:imgEffect>
                  </a14:imgLayer>
                </a14:imgProps>
              </a:ext>
            </a:extLst>
          </a:blip>
          <a:srcRect t="62791"/>
          <a:stretch>
            <a:fillRect/>
          </a:stretch>
        </p:blipFill>
        <p:spPr>
          <a:xfrm>
            <a:off x="2739232" y="6360336"/>
            <a:ext cx="6700836"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pic>
        <p:nvPicPr>
          <p:cNvPr id="2" name="Picture 1"/>
          <p:cNvPicPr>
            <a:picLocks noChangeAspect="1"/>
          </p:cNvPicPr>
          <p:nvPr/>
        </p:nvPicPr>
        <p:blipFill>
          <a:blip r:embed="rId8"/>
          <a:stretch>
            <a:fillRect/>
          </a:stretch>
        </p:blipFill>
        <p:spPr>
          <a:xfrm>
            <a:off x="4208871" y="757237"/>
            <a:ext cx="3761558" cy="548042"/>
          </a:xfrm>
          <a:prstGeom prst="rect">
            <a:avLst/>
          </a:prstGeom>
        </p:spPr>
      </p:pic>
      <p:sp>
        <p:nvSpPr>
          <p:cNvPr id="4" name="Rectangle 3"/>
          <p:cNvSpPr/>
          <p:nvPr/>
        </p:nvSpPr>
        <p:spPr>
          <a:xfrm>
            <a:off x="4346224" y="724225"/>
            <a:ext cx="3486852" cy="523220"/>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mn-cs"/>
              </a:rPr>
              <a:t>Hình thành kiến thức</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3" name="Rectangle 2"/>
          <p:cNvSpPr/>
          <p:nvPr/>
        </p:nvSpPr>
        <p:spPr>
          <a:xfrm>
            <a:off x="520904" y="1095704"/>
            <a:ext cx="6096000" cy="523220"/>
          </a:xfrm>
          <a:prstGeom prst="rect">
            <a:avLst/>
          </a:prstGeom>
        </p:spPr>
        <p:txBody>
          <a:bodyPr>
            <a:spAutoFit/>
          </a:bodyPr>
          <a:lstStyle/>
          <a:p>
            <a:r>
              <a:rPr lang="en-US" sz="2800" b="1" dirty="0">
                <a:solidFill>
                  <a:srgbClr val="000000"/>
                </a:solidFill>
                <a:latin typeface="Times New Roman" panose="02020603050405020304" pitchFamily="18" charset="0"/>
                <a:ea typeface="Times New Roman" panose="02020603050405020304" pitchFamily="18" charset="0"/>
              </a:rPr>
              <a:t>c. </a:t>
            </a:r>
            <a:r>
              <a:rPr lang="en-US" sz="2800" b="1" dirty="0" err="1">
                <a:solidFill>
                  <a:srgbClr val="000000"/>
                </a:solidFill>
                <a:latin typeface="Times New Roman" panose="02020603050405020304" pitchFamily="18" charset="0"/>
                <a:ea typeface="Times New Roman" panose="02020603050405020304" pitchFamily="18" charset="0"/>
              </a:rPr>
              <a:t>Bố</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cục</a:t>
            </a:r>
            <a:r>
              <a:rPr lang="en-US" sz="2800" dirty="0">
                <a:solidFill>
                  <a:srgbClr val="000000"/>
                </a:solidFill>
                <a:latin typeface="Times New Roman" panose="02020603050405020304" pitchFamily="18" charset="0"/>
                <a:ea typeface="Times New Roman" panose="02020603050405020304" pitchFamily="18" charset="0"/>
              </a:rPr>
              <a:t>: 3 </a:t>
            </a:r>
            <a:r>
              <a:rPr lang="en-US" sz="2800" dirty="0" err="1">
                <a:solidFill>
                  <a:srgbClr val="000000"/>
                </a:solidFill>
                <a:latin typeface="Times New Roman" panose="02020603050405020304" pitchFamily="18" charset="0"/>
                <a:ea typeface="Times New Roman" panose="02020603050405020304" pitchFamily="18" charset="0"/>
              </a:rPr>
              <a:t>phần</a:t>
            </a:r>
            <a:endParaRPr lang="en-US" sz="2800" dirty="0"/>
          </a:p>
        </p:txBody>
      </p:sp>
      <p:grpSp>
        <p:nvGrpSpPr>
          <p:cNvPr id="24" name="object 3"/>
          <p:cNvGrpSpPr/>
          <p:nvPr/>
        </p:nvGrpSpPr>
        <p:grpSpPr>
          <a:xfrm>
            <a:off x="444500" y="1786954"/>
            <a:ext cx="11241088" cy="4513704"/>
            <a:chOff x="305168" y="2400299"/>
            <a:chExt cx="8610613" cy="3177588"/>
          </a:xfrm>
        </p:grpSpPr>
        <p:sp>
          <p:nvSpPr>
            <p:cNvPr id="25" name="object 4"/>
            <p:cNvSpPr/>
            <p:nvPr/>
          </p:nvSpPr>
          <p:spPr>
            <a:xfrm>
              <a:off x="394716" y="2400299"/>
              <a:ext cx="8521065" cy="3017520"/>
            </a:xfrm>
            <a:custGeom>
              <a:avLst/>
              <a:gdLst/>
              <a:ahLst/>
              <a:cxnLst/>
              <a:rect l="l" t="t" r="r" b="b"/>
              <a:pathLst>
                <a:path w="8521065" h="3017520">
                  <a:moveTo>
                    <a:pt x="8520684" y="0"/>
                  </a:moveTo>
                  <a:lnTo>
                    <a:pt x="0" y="0"/>
                  </a:lnTo>
                  <a:lnTo>
                    <a:pt x="0" y="3017520"/>
                  </a:lnTo>
                  <a:lnTo>
                    <a:pt x="8520684" y="3017520"/>
                  </a:lnTo>
                  <a:lnTo>
                    <a:pt x="8520684" y="0"/>
                  </a:lnTo>
                  <a:close/>
                </a:path>
              </a:pathLst>
            </a:custGeom>
            <a:solidFill>
              <a:srgbClr val="EEDFBD"/>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pic>
          <p:nvPicPr>
            <p:cNvPr id="27" name="object 5"/>
            <p:cNvPicPr/>
            <p:nvPr/>
          </p:nvPicPr>
          <p:blipFill>
            <a:blip r:embed="rId9" cstate="print"/>
            <a:stretch>
              <a:fillRect/>
            </a:stretch>
          </p:blipFill>
          <p:spPr>
            <a:xfrm>
              <a:off x="305168" y="2412111"/>
              <a:ext cx="2452093" cy="3165776"/>
            </a:xfrm>
            <a:prstGeom prst="rect">
              <a:avLst/>
            </a:prstGeom>
          </p:spPr>
        </p:pic>
      </p:grpSp>
      <p:pic>
        <p:nvPicPr>
          <p:cNvPr id="29" name="object 7"/>
          <p:cNvPicPr/>
          <p:nvPr/>
        </p:nvPicPr>
        <p:blipFill>
          <a:blip r:embed="rId9" cstate="print"/>
          <a:stretch>
            <a:fillRect/>
          </a:stretch>
        </p:blipFill>
        <p:spPr>
          <a:xfrm>
            <a:off x="4549637" y="1781399"/>
            <a:ext cx="3080026" cy="4537089"/>
          </a:xfrm>
          <a:prstGeom prst="rect">
            <a:avLst/>
          </a:prstGeom>
        </p:spPr>
      </p:pic>
      <p:pic>
        <p:nvPicPr>
          <p:cNvPr id="30" name="object 7"/>
          <p:cNvPicPr/>
          <p:nvPr/>
        </p:nvPicPr>
        <p:blipFill>
          <a:blip r:embed="rId9" cstate="print"/>
          <a:stretch>
            <a:fillRect/>
          </a:stretch>
        </p:blipFill>
        <p:spPr>
          <a:xfrm>
            <a:off x="8432800" y="1781398"/>
            <a:ext cx="2978752" cy="4428079"/>
          </a:xfrm>
          <a:prstGeom prst="rect">
            <a:avLst/>
          </a:prstGeom>
        </p:spPr>
      </p:pic>
      <p:pic>
        <p:nvPicPr>
          <p:cNvPr id="33" name="Picture 32"/>
          <p:cNvPicPr>
            <a:picLocks noChangeAspect="1"/>
          </p:cNvPicPr>
          <p:nvPr/>
        </p:nvPicPr>
        <p:blipFill>
          <a:blip r:embed="rId10"/>
          <a:stretch>
            <a:fillRect/>
          </a:stretch>
        </p:blipFill>
        <p:spPr>
          <a:xfrm>
            <a:off x="2728016" y="1861875"/>
            <a:ext cx="475489" cy="540155"/>
          </a:xfrm>
          <a:prstGeom prst="rect">
            <a:avLst/>
          </a:prstGeom>
        </p:spPr>
      </p:pic>
      <p:pic>
        <p:nvPicPr>
          <p:cNvPr id="34" name="Picture 33"/>
          <p:cNvPicPr>
            <a:picLocks noChangeAspect="1"/>
          </p:cNvPicPr>
          <p:nvPr/>
        </p:nvPicPr>
        <p:blipFill>
          <a:blip r:embed="rId11"/>
          <a:stretch>
            <a:fillRect/>
          </a:stretch>
        </p:blipFill>
        <p:spPr>
          <a:xfrm>
            <a:off x="6814694" y="1861875"/>
            <a:ext cx="539529" cy="636161"/>
          </a:xfrm>
          <a:prstGeom prst="rect">
            <a:avLst/>
          </a:prstGeom>
        </p:spPr>
      </p:pic>
      <p:pic>
        <p:nvPicPr>
          <p:cNvPr id="35" name="Picture 34"/>
          <p:cNvPicPr>
            <a:picLocks noChangeAspect="1"/>
          </p:cNvPicPr>
          <p:nvPr/>
        </p:nvPicPr>
        <p:blipFill>
          <a:blip r:embed="rId12"/>
          <a:stretch>
            <a:fillRect/>
          </a:stretch>
        </p:blipFill>
        <p:spPr>
          <a:xfrm>
            <a:off x="10965413" y="1876853"/>
            <a:ext cx="546950" cy="644911"/>
          </a:xfrm>
          <a:prstGeom prst="rect">
            <a:avLst/>
          </a:prstGeom>
        </p:spPr>
      </p:pic>
      <p:sp>
        <p:nvSpPr>
          <p:cNvPr id="9" name="Rectangle 8"/>
          <p:cNvSpPr/>
          <p:nvPr/>
        </p:nvSpPr>
        <p:spPr>
          <a:xfrm>
            <a:off x="552450" y="2683385"/>
            <a:ext cx="2985288" cy="3108543"/>
          </a:xfrm>
          <a:prstGeom prst="rect">
            <a:avLst/>
          </a:prstGeom>
        </p:spPr>
        <p:txBody>
          <a:bodyPr wrap="square">
            <a:spAutoFit/>
          </a:bodyPr>
          <a:lstStyle/>
          <a:p>
            <a:r>
              <a:rPr lang="en-US" sz="2800" b="1" u="sng" dirty="0" err="1">
                <a:solidFill>
                  <a:schemeClr val="bg1"/>
                </a:solidFill>
                <a:latin typeface="Times New Roman" panose="02020603050405020304" pitchFamily="18" charset="0"/>
                <a:ea typeface="Times New Roman" panose="02020603050405020304" pitchFamily="18" charset="0"/>
              </a:rPr>
              <a:t>Đoạn</a:t>
            </a:r>
            <a:r>
              <a:rPr lang="en-US" sz="2800" b="1" u="sng" dirty="0">
                <a:solidFill>
                  <a:schemeClr val="bg1"/>
                </a:solidFill>
                <a:latin typeface="Times New Roman" panose="02020603050405020304" pitchFamily="18" charset="0"/>
                <a:ea typeface="Times New Roman" panose="02020603050405020304" pitchFamily="18" charset="0"/>
              </a:rPr>
              <a:t> 1:</a:t>
            </a:r>
            <a:r>
              <a:rPr lang="en-US" sz="2800" b="1"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Từ</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đầu</a:t>
            </a:r>
            <a:r>
              <a:rPr lang="en-US" sz="2800" dirty="0">
                <a:solidFill>
                  <a:schemeClr val="bg1"/>
                </a:solidFill>
                <a:latin typeface="Times New Roman" panose="02020603050405020304" pitchFamily="18" charset="0"/>
                <a:ea typeface="Times New Roman" panose="02020603050405020304" pitchFamily="18" charset="0"/>
              </a:rPr>
              <a:t> =&gt; </a:t>
            </a:r>
            <a:r>
              <a:rPr lang="en-US" sz="2800" i="1" dirty="0">
                <a:solidFill>
                  <a:schemeClr val="bg1"/>
                </a:solidFill>
                <a:latin typeface="Times New Roman" panose="02020603050405020304" pitchFamily="18" charset="0"/>
                <a:ea typeface="Times New Roman" panose="02020603050405020304" pitchFamily="18" charset="0"/>
              </a:rPr>
              <a:t>“</a:t>
            </a:r>
            <a:r>
              <a:rPr lang="en-US" sz="2800" i="1" dirty="0" err="1">
                <a:solidFill>
                  <a:schemeClr val="bg1"/>
                </a:solidFill>
                <a:latin typeface="Times New Roman" panose="02020603050405020304" pitchFamily="18" charset="0"/>
                <a:ea typeface="Times New Roman" panose="02020603050405020304" pitchFamily="18" charset="0"/>
              </a:rPr>
              <a:t>hai</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vợ</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chồng</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em</a:t>
            </a:r>
            <a:r>
              <a:rPr lang="en-US" sz="2800" i="1" dirty="0">
                <a:solidFill>
                  <a:schemeClr val="bg1"/>
                </a:solidFill>
                <a:latin typeface="Times New Roman" panose="02020603050405020304" pitchFamily="18" charset="0"/>
                <a:ea typeface="Times New Roman" panose="02020603050405020304" pitchFamily="18" charset="0"/>
              </a:rPr>
              <a:t> ở </a:t>
            </a:r>
            <a:r>
              <a:rPr lang="en-US" sz="2800" i="1" dirty="0" err="1">
                <a:solidFill>
                  <a:schemeClr val="bg1"/>
                </a:solidFill>
                <a:latin typeface="Times New Roman" panose="02020603050405020304" pitchFamily="18" charset="0"/>
                <a:ea typeface="Times New Roman" panose="02020603050405020304" pitchFamily="18" charset="0"/>
              </a:rPr>
              <a:t>riêng</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Giới</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thiệu</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về</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người</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anh</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người</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em</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và</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cách</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phân</a:t>
            </a:r>
            <a:r>
              <a:rPr lang="en-US" sz="2800" dirty="0">
                <a:solidFill>
                  <a:schemeClr val="bg1"/>
                </a:solidFill>
                <a:latin typeface="Times New Roman" panose="02020603050405020304" pitchFamily="18" charset="0"/>
                <a:ea typeface="Times New Roman" panose="02020603050405020304" pitchFamily="18" charset="0"/>
              </a:rPr>
              <a:t> chia </a:t>
            </a:r>
            <a:r>
              <a:rPr lang="en-US" sz="2800" dirty="0" err="1">
                <a:solidFill>
                  <a:schemeClr val="bg1"/>
                </a:solidFill>
                <a:latin typeface="Times New Roman" panose="02020603050405020304" pitchFamily="18" charset="0"/>
                <a:ea typeface="Times New Roman" panose="02020603050405020304" pitchFamily="18" charset="0"/>
              </a:rPr>
              <a:t>tài</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sản</a:t>
            </a:r>
            <a:r>
              <a:rPr lang="en-US" sz="2800" dirty="0">
                <a:solidFill>
                  <a:schemeClr val="bg1"/>
                </a:solidFill>
                <a:latin typeface="Times New Roman" panose="02020603050405020304" pitchFamily="18" charset="0"/>
                <a:ea typeface="Times New Roman" panose="02020603050405020304" pitchFamily="18" charset="0"/>
              </a:rPr>
              <a:t>.</a:t>
            </a:r>
            <a:br>
              <a:rPr lang="en-US" sz="2800" dirty="0">
                <a:solidFill>
                  <a:schemeClr val="bg1"/>
                </a:solidFill>
                <a:latin typeface="Times New Roman" panose="02020603050405020304" pitchFamily="18" charset="0"/>
                <a:ea typeface="Times New Roman" panose="02020603050405020304" pitchFamily="18" charset="0"/>
              </a:rPr>
            </a:br>
            <a:endParaRPr lang="en-US" sz="2800" dirty="0">
              <a:solidFill>
                <a:schemeClr val="bg1"/>
              </a:solidFill>
            </a:endParaRPr>
          </a:p>
        </p:txBody>
      </p:sp>
      <p:sp>
        <p:nvSpPr>
          <p:cNvPr id="11" name="Rectangle 10"/>
          <p:cNvSpPr/>
          <p:nvPr/>
        </p:nvSpPr>
        <p:spPr>
          <a:xfrm>
            <a:off x="4762638" y="2683385"/>
            <a:ext cx="2867025" cy="3065455"/>
          </a:xfrm>
          <a:prstGeom prst="rect">
            <a:avLst/>
          </a:prstGeom>
        </p:spPr>
        <p:txBody>
          <a:bodyPr wrap="square">
            <a:spAutoFit/>
          </a:bodyPr>
          <a:lstStyle/>
          <a:p>
            <a:pPr>
              <a:lnSpc>
                <a:spcPct val="115000"/>
              </a:lnSpc>
              <a:spcBef>
                <a:spcPts val="300"/>
              </a:spcBef>
              <a:spcAft>
                <a:spcPts val="300"/>
              </a:spcAft>
            </a:pPr>
            <a:r>
              <a:rPr lang="en-US" sz="2800" b="1" u="sng" dirty="0" err="1">
                <a:solidFill>
                  <a:schemeClr val="bg1"/>
                </a:solidFill>
                <a:latin typeface="Times New Roman" panose="02020603050405020304" pitchFamily="18" charset="0"/>
                <a:ea typeface="Times New Roman" panose="02020603050405020304" pitchFamily="18" charset="0"/>
              </a:rPr>
              <a:t>Đoạn</a:t>
            </a:r>
            <a:r>
              <a:rPr lang="en-US" sz="2800" b="1" u="sng" dirty="0">
                <a:solidFill>
                  <a:schemeClr val="bg1"/>
                </a:solidFill>
                <a:latin typeface="Times New Roman" panose="02020603050405020304" pitchFamily="18" charset="0"/>
                <a:ea typeface="Times New Roman" panose="02020603050405020304" pitchFamily="18" charset="0"/>
              </a:rPr>
              <a:t> 2</a:t>
            </a:r>
            <a:r>
              <a:rPr lang="en-US" sz="2800" b="1"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Tiếp</a:t>
            </a:r>
            <a:r>
              <a:rPr lang="en-US" sz="2800" dirty="0">
                <a:solidFill>
                  <a:schemeClr val="bg1"/>
                </a:solidFill>
                <a:latin typeface="Times New Roman" panose="02020603050405020304" pitchFamily="18" charset="0"/>
                <a:ea typeface="Times New Roman" panose="02020603050405020304" pitchFamily="18" charset="0"/>
              </a:rPr>
              <a:t> =&gt; </a:t>
            </a:r>
            <a:r>
              <a:rPr lang="en-US" sz="2800" i="1" dirty="0">
                <a:solidFill>
                  <a:schemeClr val="bg1"/>
                </a:solidFill>
                <a:latin typeface="Times New Roman" panose="02020603050405020304" pitchFamily="18" charset="0"/>
                <a:ea typeface="Times New Roman" panose="02020603050405020304" pitchFamily="18" charset="0"/>
              </a:rPr>
              <a:t>“</a:t>
            </a:r>
            <a:r>
              <a:rPr lang="en-US" sz="2800" i="1" dirty="0" err="1">
                <a:solidFill>
                  <a:schemeClr val="bg1"/>
                </a:solidFill>
                <a:latin typeface="Times New Roman" panose="02020603050405020304" pitchFamily="18" charset="0"/>
                <a:ea typeface="Times New Roman" panose="02020603050405020304" pitchFamily="18" charset="0"/>
              </a:rPr>
              <a:t>vợ</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chồng</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người</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em</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trở</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nên</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giàu</a:t>
            </a:r>
            <a:r>
              <a:rPr lang="en-US" sz="2800" i="1" dirty="0">
                <a:solidFill>
                  <a:schemeClr val="bg1"/>
                </a:solidFill>
                <a:latin typeface="Times New Roman" panose="02020603050405020304" pitchFamily="18" charset="0"/>
                <a:ea typeface="Times New Roman" panose="02020603050405020304" pitchFamily="18" charset="0"/>
              </a:rPr>
              <a:t> </a:t>
            </a:r>
            <a:r>
              <a:rPr lang="en-US" sz="2800" i="1" dirty="0" err="1">
                <a:solidFill>
                  <a:schemeClr val="bg1"/>
                </a:solidFill>
                <a:latin typeface="Times New Roman" panose="02020603050405020304" pitchFamily="18" charset="0"/>
                <a:ea typeface="Times New Roman" panose="02020603050405020304" pitchFamily="18" charset="0"/>
              </a:rPr>
              <a:t>có</a:t>
            </a:r>
            <a:r>
              <a:rPr lang="en-US" sz="2800" dirty="0">
                <a:solidFill>
                  <a:schemeClr val="bg1"/>
                </a:solidFill>
                <a:latin typeface="Times New Roman" panose="02020603050405020304" pitchFamily="18" charset="0"/>
                <a:ea typeface="Times New Roman" panose="02020603050405020304" pitchFamily="18" charset="0"/>
              </a:rPr>
              <a:t>. ”: </a:t>
            </a:r>
            <a:r>
              <a:rPr lang="en-US" sz="2800" dirty="0" err="1">
                <a:solidFill>
                  <a:schemeClr val="bg1"/>
                </a:solidFill>
                <a:latin typeface="Times New Roman" panose="02020603050405020304" pitchFamily="18" charset="0"/>
                <a:ea typeface="Times New Roman" panose="02020603050405020304" pitchFamily="18" charset="0"/>
              </a:rPr>
              <a:t>Chuyện</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ăn</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khế</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trả</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vàng</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của</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người</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em</a:t>
            </a:r>
            <a:endParaRPr lang="en-US" sz="2800" dirty="0">
              <a:solidFill>
                <a:schemeClr val="bg1"/>
              </a:solidFill>
              <a:effectLst/>
              <a:latin typeface="Times New Roman" panose="02020603050405020304" pitchFamily="18" charset="0"/>
              <a:ea typeface="Times New Roman" panose="02020603050405020304" pitchFamily="18" charset="0"/>
            </a:endParaRPr>
          </a:p>
        </p:txBody>
      </p:sp>
      <p:sp>
        <p:nvSpPr>
          <p:cNvPr id="12" name="Rectangle 11"/>
          <p:cNvSpPr/>
          <p:nvPr/>
        </p:nvSpPr>
        <p:spPr>
          <a:xfrm>
            <a:off x="8599218" y="2683385"/>
            <a:ext cx="2702195" cy="2074414"/>
          </a:xfrm>
          <a:prstGeom prst="rect">
            <a:avLst/>
          </a:prstGeom>
        </p:spPr>
        <p:txBody>
          <a:bodyPr wrap="square">
            <a:spAutoFit/>
          </a:bodyPr>
          <a:lstStyle/>
          <a:p>
            <a:pPr>
              <a:lnSpc>
                <a:spcPct val="115000"/>
              </a:lnSpc>
              <a:spcBef>
                <a:spcPts val="300"/>
              </a:spcBef>
              <a:spcAft>
                <a:spcPts val="300"/>
              </a:spcAft>
            </a:pPr>
            <a:r>
              <a:rPr lang="en-US" sz="2800" b="1" u="sng" dirty="0" err="1">
                <a:solidFill>
                  <a:schemeClr val="bg1"/>
                </a:solidFill>
                <a:latin typeface="Times New Roman" panose="02020603050405020304" pitchFamily="18" charset="0"/>
                <a:ea typeface="Times New Roman" panose="02020603050405020304" pitchFamily="18" charset="0"/>
              </a:rPr>
              <a:t>Đoạn</a:t>
            </a:r>
            <a:r>
              <a:rPr lang="en-US" sz="2800" b="1" u="sng" dirty="0">
                <a:solidFill>
                  <a:schemeClr val="bg1"/>
                </a:solidFill>
                <a:latin typeface="Times New Roman" panose="02020603050405020304" pitchFamily="18" charset="0"/>
                <a:ea typeface="Times New Roman" panose="02020603050405020304" pitchFamily="18" charset="0"/>
              </a:rPr>
              <a:t> 3</a:t>
            </a:r>
            <a:r>
              <a:rPr lang="en-US" sz="2800" b="1"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Phần</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còn</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lại</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Âm</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ưu</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của</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người</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anh</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và</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sự</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trừng</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phạt</a:t>
            </a:r>
            <a:r>
              <a:rPr lang="en-US" sz="2800" dirty="0">
                <a:solidFill>
                  <a:schemeClr val="bg1"/>
                </a:solidFill>
                <a:latin typeface="Times New Roman" panose="02020603050405020304" pitchFamily="18" charset="0"/>
                <a:ea typeface="Times New Roman" panose="02020603050405020304" pitchFamily="18" charset="0"/>
              </a:rPr>
              <a:t>.</a:t>
            </a:r>
            <a:endParaRPr lang="en-US" sz="28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3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Data 5"/>
          <p:cNvSpPr/>
          <p:nvPr/>
        </p:nvSpPr>
        <p:spPr>
          <a:xfrm>
            <a:off x="0" y="107155"/>
            <a:ext cx="1628776" cy="600074"/>
          </a:xfrm>
          <a:prstGeom prst="flowChartInputOutpu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Ngữ</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a:t>
            </a:r>
            <a:r>
              <a:rPr kumimoji="0" lang="en-US" sz="2000" b="1" i="0" u="none" strike="noStrike" kern="1200" cap="none" spc="0" normalizeH="0" baseline="0" noProof="0" dirty="0" err="1">
                <a:ln>
                  <a:noFill/>
                </a:ln>
                <a:solidFill>
                  <a:prstClr val="white"/>
                </a:solidFill>
                <a:effectLst/>
                <a:uLnTx/>
                <a:uFillTx/>
                <a:latin typeface="Brush Script MT" panose="03060802040406070304" pitchFamily="66" charset="0"/>
                <a:ea typeface="+mn-ea"/>
                <a:cs typeface="+mn-cs"/>
              </a:rPr>
              <a:t>văn</a:t>
            </a:r>
            <a:r>
              <a:rPr kumimoji="0" lang="en-US" sz="2000" b="1" i="0" u="none" strike="noStrike" kern="1200" cap="none" spc="0" normalizeH="0" baseline="0" noProof="0" dirty="0">
                <a:ln>
                  <a:noFill/>
                </a:ln>
                <a:solidFill>
                  <a:prstClr val="white"/>
                </a:solidFill>
                <a:effectLst/>
                <a:uLnTx/>
                <a:uFillTx/>
                <a:latin typeface="Brush Script MT" panose="03060802040406070304" pitchFamily="66" charset="0"/>
                <a:ea typeface="+mn-ea"/>
                <a:cs typeface="+mn-cs"/>
              </a:rPr>
              <a:t> 6</a:t>
            </a:r>
          </a:p>
        </p:txBody>
      </p:sp>
      <p:sp>
        <p:nvSpPr>
          <p:cNvPr id="8" name="Frame 7"/>
          <p:cNvSpPr/>
          <p:nvPr/>
        </p:nvSpPr>
        <p:spPr>
          <a:xfrm>
            <a:off x="228600" y="835818"/>
            <a:ext cx="11672888" cy="5650707"/>
          </a:xfrm>
          <a:prstGeom prst="frame">
            <a:avLst>
              <a:gd name="adj1" fmla="val 1948"/>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p:nvPicPr>
        <p:blipFill>
          <a:blip r:embed="rId3"/>
          <a:stretch>
            <a:fillRect/>
          </a:stretch>
        </p:blipFill>
        <p:spPr>
          <a:xfrm>
            <a:off x="10787064" y="42861"/>
            <a:ext cx="1295403" cy="600074"/>
          </a:xfrm>
          <a:prstGeom prst="rect">
            <a:avLst/>
          </a:prstGeom>
        </p:spPr>
      </p:pic>
      <p:sp>
        <p:nvSpPr>
          <p:cNvPr id="26" name="Rounded Rectangle 25"/>
          <p:cNvSpPr/>
          <p:nvPr/>
        </p:nvSpPr>
        <p:spPr>
          <a:xfrm>
            <a:off x="1628776" y="28573"/>
            <a:ext cx="9158288" cy="728663"/>
          </a:xfrm>
          <a:prstGeom prst="roundRect">
            <a:avLst>
              <a:gd name="adj" fmla="val 50000"/>
            </a:avLst>
          </a:prstGeom>
          <a:blipFill>
            <a:blip r:embed="rId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VĂN BẢN 2. </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CÂY KHẾ</a:t>
            </a:r>
          </a:p>
        </p:txBody>
      </p:sp>
      <p:pic>
        <p:nvPicPr>
          <p:cNvPr id="31" name="Picture 30"/>
          <p:cNvPicPr>
            <a:picLocks noChangeAspect="1"/>
          </p:cNvPicPr>
          <p:nvPr/>
        </p:nvPicPr>
        <p:blipFill>
          <a:blip r:embed="rId5"/>
          <a:srcRect l="46013" t="45792" r="33622" b="46790"/>
          <a:stretch>
            <a:fillRect/>
          </a:stretch>
        </p:blipFill>
        <p:spPr>
          <a:xfrm>
            <a:off x="2928937" y="792956"/>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pic>
        <p:nvPicPr>
          <p:cNvPr id="32" name="Picture 31"/>
          <p:cNvPicPr>
            <a:picLocks noChangeAspect="1"/>
          </p:cNvPicPr>
          <p:nvPr/>
        </p:nvPicPr>
        <p:blipFill>
          <a:blip r:embed="rId5"/>
          <a:srcRect l="46013" t="45792" r="33622" b="46790"/>
          <a:stretch>
            <a:fillRect/>
          </a:stretch>
        </p:blipFill>
        <p:spPr>
          <a:xfrm>
            <a:off x="7925593" y="800098"/>
            <a:ext cx="1514475" cy="371475"/>
          </a:xfrm>
          <a:custGeom>
            <a:avLst/>
            <a:gdLst>
              <a:gd name="connsiteX0" fmla="*/ 0 w 1514475"/>
              <a:gd name="connsiteY0" fmla="*/ 0 h 371475"/>
              <a:gd name="connsiteX1" fmla="*/ 1514475 w 1514475"/>
              <a:gd name="connsiteY1" fmla="*/ 0 h 371475"/>
              <a:gd name="connsiteX2" fmla="*/ 1514475 w 1514475"/>
              <a:gd name="connsiteY2" fmla="*/ 371475 h 371475"/>
              <a:gd name="connsiteX3" fmla="*/ 0 w 1514475"/>
              <a:gd name="connsiteY3" fmla="*/ 371475 h 371475"/>
              <a:gd name="connsiteX4" fmla="*/ 0 w 1514475"/>
              <a:gd name="connsiteY4" fmla="*/ 0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4475" h="371475">
                <a:moveTo>
                  <a:pt x="0" y="0"/>
                </a:moveTo>
                <a:lnTo>
                  <a:pt x="1514475" y="0"/>
                </a:lnTo>
                <a:lnTo>
                  <a:pt x="1514475" y="371475"/>
                </a:lnTo>
                <a:lnTo>
                  <a:pt x="0" y="371475"/>
                </a:lnTo>
                <a:lnTo>
                  <a:pt x="0" y="0"/>
                </a:lnTo>
                <a:close/>
              </a:path>
            </a:pathLst>
          </a:custGeom>
        </p:spPr>
      </p:pic>
      <p:sp>
        <p:nvSpPr>
          <p:cNvPr id="16" name="Rectangle 15"/>
          <p:cNvSpPr/>
          <p:nvPr/>
        </p:nvSpPr>
        <p:spPr>
          <a:xfrm>
            <a:off x="3746499" y="6276640"/>
            <a:ext cx="4686301" cy="465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p:cNvPicPr>
            <a:picLocks noChangeAspect="1"/>
          </p:cNvPicPr>
          <p:nvPr/>
        </p:nvPicPr>
        <p:blipFill>
          <a:blip r:embed="rId6">
            <a:extLst>
              <a:ext uri="{BEBA8EAE-BF5A-486C-A8C5-ECC9F3942E4B}">
                <a14:imgProps xmlns:a14="http://schemas.microsoft.com/office/drawing/2010/main">
                  <a14:imgLayer r:embed="rId7">
                    <a14:imgEffect>
                      <a14:backgroundRemoval t="0" b="100000" l="0" r="95200"/>
                    </a14:imgEffect>
                  </a14:imgLayer>
                </a14:imgProps>
              </a:ext>
            </a:extLst>
          </a:blip>
          <a:srcRect t="62791"/>
          <a:stretch>
            <a:fillRect/>
          </a:stretch>
        </p:blipFill>
        <p:spPr>
          <a:xfrm>
            <a:off x="2739232" y="6360336"/>
            <a:ext cx="6700836" cy="547683"/>
          </a:xfrm>
          <a:custGeom>
            <a:avLst/>
            <a:gdLst>
              <a:gd name="connsiteX0" fmla="*/ 0 w 4075907"/>
              <a:gd name="connsiteY0" fmla="*/ 0 h 457196"/>
              <a:gd name="connsiteX1" fmla="*/ 4075907 w 4075907"/>
              <a:gd name="connsiteY1" fmla="*/ 0 h 457196"/>
              <a:gd name="connsiteX2" fmla="*/ 4075907 w 4075907"/>
              <a:gd name="connsiteY2" fmla="*/ 457196 h 457196"/>
              <a:gd name="connsiteX3" fmla="*/ 0 w 4075907"/>
              <a:gd name="connsiteY3" fmla="*/ 457196 h 457196"/>
              <a:gd name="connsiteX4" fmla="*/ 0 w 4075907"/>
              <a:gd name="connsiteY4" fmla="*/ 0 h 45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907" h="457196">
                <a:moveTo>
                  <a:pt x="0" y="0"/>
                </a:moveTo>
                <a:lnTo>
                  <a:pt x="4075907" y="0"/>
                </a:lnTo>
                <a:lnTo>
                  <a:pt x="4075907" y="457196"/>
                </a:lnTo>
                <a:lnTo>
                  <a:pt x="0" y="457196"/>
                </a:lnTo>
                <a:lnTo>
                  <a:pt x="0" y="0"/>
                </a:lnTo>
                <a:close/>
              </a:path>
            </a:pathLst>
          </a:custGeom>
          <a:scene3d>
            <a:camera prst="perspectiveRelaxedModerately"/>
            <a:lightRig rig="threePt" dir="t"/>
          </a:scene3d>
        </p:spPr>
      </p:pic>
      <p:sp>
        <p:nvSpPr>
          <p:cNvPr id="5" name="Rectangle 4"/>
          <p:cNvSpPr/>
          <p:nvPr/>
        </p:nvSpPr>
        <p:spPr>
          <a:xfrm>
            <a:off x="660400" y="1394600"/>
            <a:ext cx="10858500" cy="3733330"/>
          </a:xfrm>
          <a:prstGeom prst="rect">
            <a:avLst/>
          </a:prstGeom>
        </p:spPr>
        <p:txBody>
          <a:bodyPr>
            <a:spAutoFit/>
          </a:bodyPr>
          <a:lstStyle/>
          <a:p>
            <a:pPr>
              <a:lnSpc>
                <a:spcPct val="115000"/>
              </a:lnSpc>
              <a:spcAft>
                <a:spcPts val="0"/>
              </a:spcAft>
            </a:pPr>
            <a:r>
              <a:rPr lang="en-US" sz="2800" b="1" dirty="0">
                <a:solidFill>
                  <a:srgbClr val="000000"/>
                </a:solidFill>
                <a:latin typeface="Times New Roman" panose="02020603050405020304" pitchFamily="18" charset="0"/>
                <a:ea typeface="Times New Roman" panose="02020603050405020304" pitchFamily="18" charset="0"/>
              </a:rPr>
              <a:t>d. Ý </a:t>
            </a:r>
            <a:r>
              <a:rPr lang="en-US" sz="2800" b="1" dirty="0" err="1">
                <a:solidFill>
                  <a:srgbClr val="000000"/>
                </a:solidFill>
                <a:latin typeface="Times New Roman" panose="02020603050405020304" pitchFamily="18" charset="0"/>
                <a:ea typeface="Times New Roman" panose="02020603050405020304" pitchFamily="18" charset="0"/>
              </a:rPr>
              <a:t>nghĩa</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của</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cách</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mở</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đầu</a:t>
            </a:r>
            <a:r>
              <a:rPr lang="en-US" sz="2800" b="1" dirty="0">
                <a:solidFill>
                  <a:srgbClr val="000000"/>
                </a:solidFill>
                <a:latin typeface="Times New Roman" panose="02020603050405020304" pitchFamily="18" charset="0"/>
                <a:ea typeface="Times New Roman" panose="02020603050405020304" pitchFamily="18" charset="0"/>
              </a:rPr>
              <a:t> </a:t>
            </a:r>
            <a:r>
              <a:rPr lang="en-US" sz="2800" b="1" dirty="0" err="1">
                <a:solidFill>
                  <a:srgbClr val="000000"/>
                </a:solidFill>
                <a:latin typeface="Times New Roman" panose="02020603050405020304" pitchFamily="18" charset="0"/>
                <a:ea typeface="Times New Roman" panose="02020603050405020304" pitchFamily="18" charset="0"/>
              </a:rPr>
              <a:t>truyện</a:t>
            </a:r>
            <a:r>
              <a:rPr lang="en-US" sz="2800" b="1" dirty="0">
                <a:solidFill>
                  <a:srgbClr val="000000"/>
                </a:solidFill>
                <a:latin typeface="Times New Roman" panose="02020603050405020304" pitchFamily="18" charset="0"/>
                <a:ea typeface="Times New Roman" panose="02020603050405020304" pitchFamily="18" charset="0"/>
              </a:rPr>
              <a:t>:</a:t>
            </a:r>
          </a:p>
          <a:p>
            <a:pPr marL="457200" indent="-457200">
              <a:lnSpc>
                <a:spcPct val="115000"/>
              </a:lnSpc>
              <a:spcAft>
                <a:spcPts val="0"/>
              </a:spcAft>
              <a:buFontTx/>
              <a:buChar char="-"/>
            </a:pPr>
            <a:r>
              <a:rPr lang="en-US" sz="2800" dirty="0" err="1">
                <a:latin typeface="Times New Roman" panose="02020603050405020304" pitchFamily="18" charset="0"/>
                <a:ea typeface="Times New Roman" panose="02020603050405020304" pitchFamily="18" charset="0"/>
              </a:rPr>
              <a:t>Thời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gian</a:t>
            </a:r>
            <a:r>
              <a:rPr lang="en-US" sz="2800" dirty="0">
                <a:latin typeface="Times New Roman" panose="02020603050405020304" pitchFamily="18" charset="0"/>
                <a:ea typeface="Times New Roman" panose="02020603050405020304" pitchFamily="18" charset="0"/>
              </a:rPr>
              <a:t> :</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ngày</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xửa</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ngày</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xưa</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thuở</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rất</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xa</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xưa</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lâu</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lắm</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rồi</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không</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biết</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nữa</a:t>
            </a:r>
            <a:r>
              <a:rPr lang="en-US" sz="2800" i="1" dirty="0">
                <a:latin typeface="Times New Roman" panose="02020603050405020304" pitchFamily="18" charset="0"/>
                <a:ea typeface="Times New Roman" panose="02020603050405020304" pitchFamily="18" charset="0"/>
              </a:rPr>
              <a:t>) </a:t>
            </a:r>
            <a:r>
              <a:rPr lang="en-US" sz="2800" dirty="0">
                <a:solidFill>
                  <a:srgbClr val="000000"/>
                </a:solidFill>
                <a:latin typeface="Times New Roman" panose="02020603050405020304" pitchFamily="18" charset="0"/>
                <a:ea typeface="Times New Roman" panose="02020603050405020304" pitchFamily="18" charset="0"/>
                <a:sym typeface="Wingdings" panose="05000000000000000000" pitchFamily="2" charset="2"/>
              </a:rPr>
              <a:t></a:t>
            </a:r>
            <a:r>
              <a:rPr lang="en-US" sz="2800" i="1"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khứ</a:t>
            </a:r>
            <a:r>
              <a:rPr lang="en-US" sz="2800" dirty="0">
                <a:latin typeface="Times New Roman" panose="02020603050405020304" pitchFamily="18" charset="0"/>
                <a:ea typeface="Times New Roman" panose="02020603050405020304" pitchFamily="18" charset="0"/>
              </a:rPr>
              <a:t>.</a:t>
            </a:r>
          </a:p>
          <a:p>
            <a:pPr>
              <a:spcAft>
                <a:spcPts val="0"/>
              </a:spcAft>
            </a:pP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Không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gian</a:t>
            </a:r>
            <a:r>
              <a:rPr lang="en-US" sz="2800" dirty="0">
                <a:latin typeface="Times New Roman" panose="02020603050405020304" pitchFamily="18" charset="0"/>
                <a:ea typeface="Times New Roman" panose="02020603050405020304" pitchFamily="18" charset="0"/>
              </a:rPr>
              <a:t>: </a:t>
            </a:r>
            <a:r>
              <a:rPr lang="en-US" sz="2800" i="1" dirty="0">
                <a:latin typeface="Times New Roman" panose="02020603050405020304" pitchFamily="18" charset="0"/>
                <a:ea typeface="Times New Roman" panose="02020603050405020304" pitchFamily="18" charset="0"/>
              </a:rPr>
              <a:t>ở </a:t>
            </a:r>
            <a:r>
              <a:rPr lang="en-US" sz="2800" i="1" dirty="0" err="1">
                <a:latin typeface="Times New Roman" panose="02020603050405020304" pitchFamily="18" charset="0"/>
                <a:ea typeface="Times New Roman" panose="02020603050405020304" pitchFamily="18" charset="0"/>
              </a:rPr>
              <a:t>một</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nhà</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kia</a:t>
            </a:r>
            <a:r>
              <a:rPr lang="en-US" sz="2800" i="1" dirty="0">
                <a:latin typeface="Times New Roman" panose="02020603050405020304" pitchFamily="18" charset="0"/>
                <a:ea typeface="Times New Roman" panose="02020603050405020304" pitchFamily="18" charset="0"/>
              </a:rPr>
              <a:t> (ở </a:t>
            </a:r>
            <a:r>
              <a:rPr lang="en-US" sz="2800" i="1" dirty="0" err="1">
                <a:latin typeface="Times New Roman" panose="02020603050405020304" pitchFamily="18" charset="0"/>
                <a:ea typeface="Times New Roman" panose="02020603050405020304" pitchFamily="18" charset="0"/>
              </a:rPr>
              <a:t>một</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làng</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nọ</a:t>
            </a:r>
            <a:r>
              <a:rPr lang="en-US" sz="2800" i="1" dirty="0">
                <a:latin typeface="Times New Roman" panose="02020603050405020304" pitchFamily="18" charset="0"/>
                <a:ea typeface="Times New Roman" panose="02020603050405020304" pitchFamily="18" charset="0"/>
              </a:rPr>
              <a:t>, ở </a:t>
            </a:r>
            <a:r>
              <a:rPr lang="en-US" sz="2800" i="1" dirty="0" err="1">
                <a:latin typeface="Times New Roman" panose="02020603050405020304" pitchFamily="18" charset="0"/>
                <a:ea typeface="Times New Roman" panose="02020603050405020304" pitchFamily="18" charset="0"/>
              </a:rPr>
              <a:t>một</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huyện</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nọ</a:t>
            </a:r>
            <a:r>
              <a:rPr lang="en-US" sz="2800" i="1" dirty="0">
                <a:latin typeface="Times New Roman" panose="02020603050405020304" pitchFamily="18" charset="0"/>
                <a:ea typeface="Times New Roman" panose="02020603050405020304" pitchFamily="18" charset="0"/>
              </a:rPr>
              <a:t>)</a:t>
            </a:r>
            <a:r>
              <a:rPr lang="en-US" sz="2800" i="1" dirty="0">
                <a:solidFill>
                  <a:srgbClr val="000000"/>
                </a:solidFill>
                <a:latin typeface="Times New Roman" panose="02020603050405020304" pitchFamily="18" charset="0"/>
                <a:ea typeface="Times New Roman" panose="02020603050405020304" pitchFamily="18" charset="0"/>
                <a:sym typeface="Wingdings" panose="05000000000000000000" pitchFamily="2" charset="2"/>
              </a:rPr>
              <a:t></a:t>
            </a:r>
            <a:r>
              <a:rPr lang="en-US" sz="2800" i="1" dirty="0">
                <a:solidFill>
                  <a:srgbClr val="000000"/>
                </a:solidFill>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không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định</a:t>
            </a:r>
            <a:r>
              <a:rPr lang="en-US" sz="2800" dirty="0">
                <a:latin typeface="Times New Roman" panose="02020603050405020304" pitchFamily="18" charset="0"/>
                <a:ea typeface="Times New Roman" panose="02020603050405020304" pitchFamily="18" charset="0"/>
              </a:rPr>
              <a:t>.</a:t>
            </a:r>
          </a:p>
          <a:p>
            <a:pPr>
              <a:spcAft>
                <a:spcPts val="0"/>
              </a:spcAft>
            </a:pPr>
            <a:r>
              <a:rPr lang="en-US" sz="2800" dirty="0">
                <a:latin typeface="Times New Roman" panose="02020603050405020304" pitchFamily="18" charset="0"/>
                <a:ea typeface="Times New Roman" panose="02020603050405020304" pitchFamily="18" charset="0"/>
              </a:rPr>
              <a:t>- Ý </a:t>
            </a:r>
            <a:r>
              <a:rPr lang="en-US" sz="2800" dirty="0" err="1">
                <a:latin typeface="Times New Roman" panose="02020603050405020304" pitchFamily="18" charset="0"/>
                <a:ea typeface="Times New Roman" panose="02020603050405020304" pitchFamily="18" charset="0"/>
              </a:rPr>
              <a:t>nghĩa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đây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công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thức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mở</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đầu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rPr>
              <a:t> ý </a:t>
            </a:r>
            <a:r>
              <a:rPr lang="en-US" sz="2800" dirty="0" err="1">
                <a:latin typeface="Times New Roman" panose="02020603050405020304" pitchFamily="18" charset="0"/>
                <a:ea typeface="Times New Roman" panose="02020603050405020304" pitchFamily="18" charset="0"/>
              </a:rPr>
              <a:t>nghĩa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phiếm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chỉ</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không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gian</a:t>
            </a:r>
            <a:r>
              <a:rPr lang="en-US" sz="2800" dirty="0">
                <a:latin typeface="Times New Roman" panose="02020603050405020304" pitchFamily="18" charset="0"/>
                <a:ea typeface="Times New Roman" panose="02020603050405020304" pitchFamily="18" charset="0"/>
              </a:rPr>
              <a:t> – </a:t>
            </a:r>
            <a:r>
              <a:rPr lang="en-US" sz="2800" dirty="0" err="1">
                <a:latin typeface="Times New Roman" panose="02020603050405020304" pitchFamily="18" charset="0"/>
                <a:ea typeface="Times New Roman" panose="02020603050405020304" pitchFamily="18" charset="0"/>
              </a:rPr>
              <a:t>thời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gian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xảy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ra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câu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chuyện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nhằm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đưa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đọc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thế</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giới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hư</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cấu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thuận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lợi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hơn</a:t>
            </a:r>
            <a:r>
              <a:rPr lang="en-US" sz="2800" dirty="0">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51238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PSNARRATIONPROPS" val="D:\NHAC KHONG LOI DU THI\VietNamQueHuongToi-Hoatau_32v7m.mp3"/>
  <p:tag name="PPSNARRATION" val="1,1979765963,D:\Den Duom\nguyet DEN DUOM_pptx\Media.ppcx"/>
  <p:tag name="TIMING" val="|0.001|5.25|5.5|1|5|10"/>
  <p:tag name="ISPRING_CUSTOM_TIMING_USED" val="1"/>
  <p:tag name="GENSWF_ADVANCE_TIME" val="85.314"/>
  <p:tag name="GENSWF_SLIDE_TITLE" val="MỞ ĐẦU"/>
  <p:tag name="ISPRING_SLIDE_INDENT_LEVEL" val="0"/>
  <p:tag name="ISPRING_PRESENTER_ID" val="{E17A6CC5-0A39-40B1-90BD-5C55827AD5BE}"/>
  <p:tag name="ISPRING_SLIDE_ID_2" val="{785637C8-2531-4F1F-B503-0F3DFBB30842}"/>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9EBCAD5C-1527-489A-ACFF-5F210CA9E1CC}&quot;/&gt;&lt;filename val=&quot;C:\Documents and Settings\Administrator\My Documents\My Adobe Presentations\nguyet DEN DUOM\data\asimages\{9EBCAD5C-1527-489A-ACFF-5F210CA9E1CC}.png&quot;/&gt;&lt;hasEffects val=&quot;1&quot;/&gt;&lt;left val=&quot;101.16&quot;/&gt;&lt;top val=&quot;177.84&quot;/&gt;&lt;width val=&quot;501.12&quot;/&gt;&lt;height val=&quot;159.48&quot;/&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4328</TotalTime>
  <Words>1388</Words>
  <Application>Microsoft Office PowerPoint</Application>
  <PresentationFormat>Widescreen</PresentationFormat>
  <Paragraphs>143</Paragraphs>
  <Slides>20</Slides>
  <Notes>1</Notes>
  <HiddenSlides>0</HiddenSlides>
  <MMClips>1</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20</vt:i4>
      </vt:variant>
    </vt:vector>
  </HeadingPairs>
  <TitlesOfParts>
    <vt:vector size="30" baseType="lpstr">
      <vt:lpstr>Arial</vt:lpstr>
      <vt:lpstr>Brush Script MT</vt:lpstr>
      <vt:lpstr>Calibri</vt:lpstr>
      <vt:lpstr>Calibri Light</vt:lpstr>
      <vt:lpstr>Tahoma</vt:lpstr>
      <vt:lpstr>Times New Roman</vt:lpstr>
      <vt:lpstr>WoodType-Demi</vt:lpstr>
      <vt:lpstr>Office Theme</vt:lpstr>
      <vt:lpstr>4_Office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199</cp:revision>
  <dcterms:created xsi:type="dcterms:W3CDTF">2021-09-07T09:12:11Z</dcterms:created>
  <dcterms:modified xsi:type="dcterms:W3CDTF">2025-02-23T14:12:07Z</dcterms:modified>
</cp:coreProperties>
</file>