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8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72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Poppins" panose="020B0604020202020204" charset="0"/>
      <p:regular r:id="rId34"/>
    </p:embeddedFont>
    <p:embeddedFont>
      <p:font typeface="Oswald Bold" panose="020B0604020202020204" charset="0"/>
      <p:regular r:id="rId35"/>
    </p:embeddedFont>
    <p:embeddedFont>
      <p:font typeface="Bogart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0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85560-FD6A-432B-A3BE-E83392C26D72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D5BA6-530D-43BC-AC92-550FEE27C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6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Greeting from </a:t>
            </a:r>
            <a:r>
              <a:rPr lang="en-US" dirty="0" err="1"/>
              <a:t>HealthBridge</a:t>
            </a:r>
            <a:r>
              <a:rPr lang="en-US" baseline="0" dirty="0"/>
              <a:t> Vietnam Office!</a:t>
            </a:r>
          </a:p>
          <a:p>
            <a:r>
              <a:rPr lang="en-US" baseline="0" dirty="0"/>
              <a:t>Good morning everybody!</a:t>
            </a:r>
          </a:p>
          <a:p>
            <a:endParaRPr lang="en-US" baseline="0" dirty="0"/>
          </a:p>
          <a:p>
            <a:r>
              <a:rPr lang="en-US" baseline="0" dirty="0"/>
              <a:t>My presentation is on Tobacco Control &amp; NCD Prevention Program in Vietnam in 2018.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DCE63-B4C1-4300-85FD-199E340566F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4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DCE63-B4C1-4300-85FD-199E340566F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41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57873" y="2295189"/>
            <a:ext cx="12414444" cy="1241444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030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282074" y="2536824"/>
            <a:ext cx="9027686" cy="902768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40746" y="1028700"/>
            <a:ext cx="8229600" cy="82296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6246" t="-19318" r="-70728" b="-5254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873085" y="7878851"/>
            <a:ext cx="8207482" cy="1247119"/>
            <a:chOff x="0" y="0"/>
            <a:chExt cx="2161641" cy="3284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61641" cy="328459"/>
            </a:xfrm>
            <a:custGeom>
              <a:avLst/>
              <a:gdLst/>
              <a:ahLst/>
              <a:cxnLst/>
              <a:rect l="l" t="t" r="r" b="b"/>
              <a:pathLst>
                <a:path w="2161641" h="328459">
                  <a:moveTo>
                    <a:pt x="66029" y="0"/>
                  </a:moveTo>
                  <a:lnTo>
                    <a:pt x="2095612" y="0"/>
                  </a:lnTo>
                  <a:cubicBezTo>
                    <a:pt x="2132079" y="0"/>
                    <a:pt x="2161641" y="29562"/>
                    <a:pt x="2161641" y="66029"/>
                  </a:cubicBezTo>
                  <a:lnTo>
                    <a:pt x="2161641" y="262430"/>
                  </a:lnTo>
                  <a:cubicBezTo>
                    <a:pt x="2161641" y="298897"/>
                    <a:pt x="2132079" y="328459"/>
                    <a:pt x="2095612" y="328459"/>
                  </a:cubicBezTo>
                  <a:lnTo>
                    <a:pt x="66029" y="328459"/>
                  </a:lnTo>
                  <a:cubicBezTo>
                    <a:pt x="29562" y="328459"/>
                    <a:pt x="0" y="298897"/>
                    <a:pt x="0" y="262430"/>
                  </a:cubicBezTo>
                  <a:lnTo>
                    <a:pt x="0" y="66029"/>
                  </a:lnTo>
                  <a:cubicBezTo>
                    <a:pt x="0" y="29562"/>
                    <a:pt x="29562" y="0"/>
                    <a:pt x="66029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2161641" cy="433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Chuyên đề dành cho học sinh THPT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3282074" y="490936"/>
            <a:ext cx="2669574" cy="2296070"/>
          </a:xfrm>
          <a:custGeom>
            <a:avLst/>
            <a:gdLst/>
            <a:ahLst/>
            <a:cxnLst/>
            <a:rect l="l" t="t" r="r" b="b"/>
            <a:pathLst>
              <a:path w="2669574" h="2296070">
                <a:moveTo>
                  <a:pt x="0" y="0"/>
                </a:moveTo>
                <a:lnTo>
                  <a:pt x="2669574" y="0"/>
                </a:lnTo>
                <a:lnTo>
                  <a:pt x="2669574" y="2296071"/>
                </a:lnTo>
                <a:lnTo>
                  <a:pt x="0" y="2296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1381" r="-10140" b="-14488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-1118118" y="4569728"/>
            <a:ext cx="2099193" cy="209919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030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730243" y="5774142"/>
            <a:ext cx="1323444" cy="1158013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-62918" y="84929"/>
            <a:ext cx="1006690" cy="880853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555123" y="1708519"/>
            <a:ext cx="11152903" cy="5627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99"/>
              </a:lnSpc>
            </a:pPr>
            <a:r>
              <a:rPr lang="en-US" sz="11549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PHÒNG, CHỐNG MA TÚY TRONG HỌC ĐƯỜNG</a:t>
            </a:r>
          </a:p>
        </p:txBody>
      </p:sp>
      <p:sp>
        <p:nvSpPr>
          <p:cNvPr id="24" name="Freeform 24"/>
          <p:cNvSpPr/>
          <p:nvPr/>
        </p:nvSpPr>
        <p:spPr>
          <a:xfrm>
            <a:off x="5619913" y="332226"/>
            <a:ext cx="1081773" cy="1083890"/>
          </a:xfrm>
          <a:custGeom>
            <a:avLst/>
            <a:gdLst/>
            <a:ahLst/>
            <a:cxnLst/>
            <a:rect l="l" t="t" r="r" b="b"/>
            <a:pathLst>
              <a:path w="1081773" h="1083890">
                <a:moveTo>
                  <a:pt x="0" y="0"/>
                </a:moveTo>
                <a:lnTo>
                  <a:pt x="1081773" y="0"/>
                </a:lnTo>
                <a:lnTo>
                  <a:pt x="1081773" y="1083891"/>
                </a:lnTo>
                <a:lnTo>
                  <a:pt x="0" y="10838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209219"/>
            <a:ext cx="6039270" cy="2838396"/>
            <a:chOff x="0" y="0"/>
            <a:chExt cx="1590590" cy="747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0590" cy="747561"/>
            </a:xfrm>
            <a:custGeom>
              <a:avLst/>
              <a:gdLst/>
              <a:ahLst/>
              <a:cxnLst/>
              <a:rect l="l" t="t" r="r" b="b"/>
              <a:pathLst>
                <a:path w="1590590" h="747561">
                  <a:moveTo>
                    <a:pt x="76916" y="0"/>
                  </a:moveTo>
                  <a:lnTo>
                    <a:pt x="1513674" y="0"/>
                  </a:lnTo>
                  <a:cubicBezTo>
                    <a:pt x="1534073" y="0"/>
                    <a:pt x="1553637" y="8104"/>
                    <a:pt x="1568061" y="22528"/>
                  </a:cubicBezTo>
                  <a:cubicBezTo>
                    <a:pt x="1582486" y="36953"/>
                    <a:pt x="1590590" y="56516"/>
                    <a:pt x="1590590" y="76916"/>
                  </a:cubicBezTo>
                  <a:lnTo>
                    <a:pt x="1590590" y="670645"/>
                  </a:lnTo>
                  <a:cubicBezTo>
                    <a:pt x="1590590" y="691045"/>
                    <a:pt x="1582486" y="710608"/>
                    <a:pt x="1568061" y="725033"/>
                  </a:cubicBezTo>
                  <a:cubicBezTo>
                    <a:pt x="1553637" y="739457"/>
                    <a:pt x="1534073" y="747561"/>
                    <a:pt x="1513674" y="747561"/>
                  </a:cubicBezTo>
                  <a:lnTo>
                    <a:pt x="76916" y="747561"/>
                  </a:lnTo>
                  <a:cubicBezTo>
                    <a:pt x="56516" y="747561"/>
                    <a:pt x="36953" y="739457"/>
                    <a:pt x="22528" y="725033"/>
                  </a:cubicBezTo>
                  <a:cubicBezTo>
                    <a:pt x="8104" y="710608"/>
                    <a:pt x="0" y="691045"/>
                    <a:pt x="0" y="670645"/>
                  </a:cubicBezTo>
                  <a:lnTo>
                    <a:pt x="0" y="76916"/>
                  </a:lnTo>
                  <a:cubicBezTo>
                    <a:pt x="0" y="56516"/>
                    <a:pt x="8104" y="36953"/>
                    <a:pt x="22528" y="22528"/>
                  </a:cubicBezTo>
                  <a:cubicBezTo>
                    <a:pt x="36953" y="8104"/>
                    <a:pt x="56516" y="0"/>
                    <a:pt x="76916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90590" cy="804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8516" y="2792226"/>
            <a:ext cx="854801" cy="85480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34670" y="3647027"/>
            <a:ext cx="3618661" cy="5591031"/>
            <a:chOff x="0" y="0"/>
            <a:chExt cx="953063" cy="14725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3063" cy="1472535"/>
            </a:xfrm>
            <a:custGeom>
              <a:avLst/>
              <a:gdLst/>
              <a:ahLst/>
              <a:cxnLst/>
              <a:rect l="l" t="t" r="r" b="b"/>
              <a:pathLst>
                <a:path w="953063" h="1472535">
                  <a:moveTo>
                    <a:pt x="128367" y="0"/>
                  </a:moveTo>
                  <a:lnTo>
                    <a:pt x="824696" y="0"/>
                  </a:lnTo>
                  <a:cubicBezTo>
                    <a:pt x="895591" y="0"/>
                    <a:pt x="953063" y="57472"/>
                    <a:pt x="953063" y="128367"/>
                  </a:cubicBezTo>
                  <a:lnTo>
                    <a:pt x="953063" y="1344168"/>
                  </a:lnTo>
                  <a:cubicBezTo>
                    <a:pt x="953063" y="1378213"/>
                    <a:pt x="939539" y="1410864"/>
                    <a:pt x="915465" y="1434937"/>
                  </a:cubicBezTo>
                  <a:cubicBezTo>
                    <a:pt x="891392" y="1459011"/>
                    <a:pt x="858741" y="1472535"/>
                    <a:pt x="824696" y="1472535"/>
                  </a:cubicBezTo>
                  <a:lnTo>
                    <a:pt x="128367" y="1472535"/>
                  </a:lnTo>
                  <a:cubicBezTo>
                    <a:pt x="57472" y="1472535"/>
                    <a:pt x="0" y="1415063"/>
                    <a:pt x="0" y="1344168"/>
                  </a:cubicBezTo>
                  <a:lnTo>
                    <a:pt x="0" y="128367"/>
                  </a:lnTo>
                  <a:cubicBezTo>
                    <a:pt x="0" y="57472"/>
                    <a:pt x="57472" y="0"/>
                    <a:pt x="128367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953063" cy="1529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28365" y="3031392"/>
            <a:ext cx="1231271" cy="123127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22274" y="1322446"/>
            <a:ext cx="9643451" cy="102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5"/>
              </a:lnSpc>
            </a:pPr>
            <a:r>
              <a:rPr lang="en-US" sz="7745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PHÒNG, CHỐNG MA TÚY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9085" y="3538982"/>
            <a:ext cx="5537380" cy="2174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0"/>
              </a:lnSpc>
            </a:pPr>
            <a:r>
              <a:rPr lang="en-US" sz="410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KHÔNG thử, </a:t>
            </a:r>
          </a:p>
          <a:p>
            <a:pPr algn="l">
              <a:lnSpc>
                <a:spcPts val="5750"/>
              </a:lnSpc>
            </a:pPr>
            <a:r>
              <a:rPr lang="en-US" sz="410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KHÔNG tò mò, KHÔNG nghe lôi kéo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87095" y="4615079"/>
            <a:ext cx="2932762" cy="315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2"/>
              </a:lnSpc>
            </a:pPr>
            <a:r>
              <a:rPr lang="en-US" sz="446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Tuân thủ pháp luật nghiêm minh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948546" y="7128220"/>
            <a:ext cx="1710546" cy="171054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030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573060" y="-1434321"/>
            <a:ext cx="3515285" cy="351528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030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flipH="1" flipV="1">
            <a:off x="762000" y="836346"/>
            <a:ext cx="1587834" cy="1365678"/>
          </a:xfrm>
          <a:custGeom>
            <a:avLst/>
            <a:gdLst/>
            <a:ahLst/>
            <a:cxnLst/>
            <a:rect l="l" t="t" r="r" b="b"/>
            <a:pathLst>
              <a:path w="1587834" h="1365678">
                <a:moveTo>
                  <a:pt x="1587834" y="1365678"/>
                </a:moveTo>
                <a:lnTo>
                  <a:pt x="0" y="1365678"/>
                </a:lnTo>
                <a:lnTo>
                  <a:pt x="0" y="0"/>
                </a:lnTo>
                <a:lnTo>
                  <a:pt x="1587834" y="0"/>
                </a:lnTo>
                <a:lnTo>
                  <a:pt x="1587834" y="136567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21381" r="-10140" b="-14488"/>
            </a:stretch>
          </a:blipFill>
        </p:spPr>
      </p:sp>
      <p:grpSp>
        <p:nvGrpSpPr>
          <p:cNvPr id="24" name="Group 24"/>
          <p:cNvGrpSpPr/>
          <p:nvPr/>
        </p:nvGrpSpPr>
        <p:grpSpPr>
          <a:xfrm rot="-5400000">
            <a:off x="14176747" y="1319793"/>
            <a:ext cx="1006690" cy="880853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640655" y="8593093"/>
            <a:ext cx="1006690" cy="880853"/>
            <a:chOff x="0" y="0"/>
            <a:chExt cx="812800" cy="7112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772743" y="2958360"/>
            <a:ext cx="1566348" cy="598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3"/>
              </a:lnSpc>
            </a:pPr>
            <a:r>
              <a:rPr lang="en-US" sz="4443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1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028700" y="6772791"/>
            <a:ext cx="6039270" cy="2838396"/>
            <a:chOff x="0" y="0"/>
            <a:chExt cx="1590590" cy="74756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590590" cy="747561"/>
            </a:xfrm>
            <a:custGeom>
              <a:avLst/>
              <a:gdLst/>
              <a:ahLst/>
              <a:cxnLst/>
              <a:rect l="l" t="t" r="r" b="b"/>
              <a:pathLst>
                <a:path w="1590590" h="747561">
                  <a:moveTo>
                    <a:pt x="76916" y="0"/>
                  </a:moveTo>
                  <a:lnTo>
                    <a:pt x="1513674" y="0"/>
                  </a:lnTo>
                  <a:cubicBezTo>
                    <a:pt x="1534073" y="0"/>
                    <a:pt x="1553637" y="8104"/>
                    <a:pt x="1568061" y="22528"/>
                  </a:cubicBezTo>
                  <a:cubicBezTo>
                    <a:pt x="1582486" y="36953"/>
                    <a:pt x="1590590" y="56516"/>
                    <a:pt x="1590590" y="76916"/>
                  </a:cubicBezTo>
                  <a:lnTo>
                    <a:pt x="1590590" y="670645"/>
                  </a:lnTo>
                  <a:cubicBezTo>
                    <a:pt x="1590590" y="691045"/>
                    <a:pt x="1582486" y="710608"/>
                    <a:pt x="1568061" y="725033"/>
                  </a:cubicBezTo>
                  <a:cubicBezTo>
                    <a:pt x="1553637" y="739457"/>
                    <a:pt x="1534073" y="747561"/>
                    <a:pt x="1513674" y="747561"/>
                  </a:cubicBezTo>
                  <a:lnTo>
                    <a:pt x="76916" y="747561"/>
                  </a:lnTo>
                  <a:cubicBezTo>
                    <a:pt x="56516" y="747561"/>
                    <a:pt x="36953" y="739457"/>
                    <a:pt x="22528" y="725033"/>
                  </a:cubicBezTo>
                  <a:cubicBezTo>
                    <a:pt x="8104" y="710608"/>
                    <a:pt x="0" y="691045"/>
                    <a:pt x="0" y="670645"/>
                  </a:cubicBezTo>
                  <a:lnTo>
                    <a:pt x="0" y="76916"/>
                  </a:lnTo>
                  <a:cubicBezTo>
                    <a:pt x="0" y="56516"/>
                    <a:pt x="8104" y="36953"/>
                    <a:pt x="22528" y="22528"/>
                  </a:cubicBezTo>
                  <a:cubicBezTo>
                    <a:pt x="36953" y="8104"/>
                    <a:pt x="56516" y="0"/>
                    <a:pt x="76916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1590590" cy="804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28516" y="6355799"/>
            <a:ext cx="854801" cy="854801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379085" y="7102554"/>
            <a:ext cx="5537380" cy="2174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0"/>
              </a:lnSpc>
            </a:pPr>
            <a:r>
              <a:rPr lang="en-US" sz="410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Tránh xa môi trường nguy hiểm (bar, karaoke...)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72743" y="6521933"/>
            <a:ext cx="1566348" cy="598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3"/>
              </a:lnSpc>
            </a:pPr>
            <a:r>
              <a:rPr lang="en-US" sz="4443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2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1291433" y="3209219"/>
            <a:ext cx="6039270" cy="2838396"/>
            <a:chOff x="0" y="0"/>
            <a:chExt cx="1590590" cy="74756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590590" cy="747561"/>
            </a:xfrm>
            <a:custGeom>
              <a:avLst/>
              <a:gdLst/>
              <a:ahLst/>
              <a:cxnLst/>
              <a:rect l="l" t="t" r="r" b="b"/>
              <a:pathLst>
                <a:path w="1590590" h="747561">
                  <a:moveTo>
                    <a:pt x="76916" y="0"/>
                  </a:moveTo>
                  <a:lnTo>
                    <a:pt x="1513674" y="0"/>
                  </a:lnTo>
                  <a:cubicBezTo>
                    <a:pt x="1534073" y="0"/>
                    <a:pt x="1553637" y="8104"/>
                    <a:pt x="1568061" y="22528"/>
                  </a:cubicBezTo>
                  <a:cubicBezTo>
                    <a:pt x="1582486" y="36953"/>
                    <a:pt x="1590590" y="56516"/>
                    <a:pt x="1590590" y="76916"/>
                  </a:cubicBezTo>
                  <a:lnTo>
                    <a:pt x="1590590" y="670645"/>
                  </a:lnTo>
                  <a:cubicBezTo>
                    <a:pt x="1590590" y="691045"/>
                    <a:pt x="1582486" y="710608"/>
                    <a:pt x="1568061" y="725033"/>
                  </a:cubicBezTo>
                  <a:cubicBezTo>
                    <a:pt x="1553637" y="739457"/>
                    <a:pt x="1534073" y="747561"/>
                    <a:pt x="1513674" y="747561"/>
                  </a:cubicBezTo>
                  <a:lnTo>
                    <a:pt x="76916" y="747561"/>
                  </a:lnTo>
                  <a:cubicBezTo>
                    <a:pt x="56516" y="747561"/>
                    <a:pt x="36953" y="739457"/>
                    <a:pt x="22528" y="725033"/>
                  </a:cubicBezTo>
                  <a:cubicBezTo>
                    <a:pt x="8104" y="710608"/>
                    <a:pt x="0" y="691045"/>
                    <a:pt x="0" y="670645"/>
                  </a:cubicBezTo>
                  <a:lnTo>
                    <a:pt x="0" y="76916"/>
                  </a:lnTo>
                  <a:cubicBezTo>
                    <a:pt x="0" y="56516"/>
                    <a:pt x="8104" y="36953"/>
                    <a:pt x="22528" y="22528"/>
                  </a:cubicBezTo>
                  <a:cubicBezTo>
                    <a:pt x="36953" y="8104"/>
                    <a:pt x="56516" y="0"/>
                    <a:pt x="76916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57150"/>
              <a:ext cx="1590590" cy="804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1391249" y="2792226"/>
            <a:ext cx="854801" cy="854801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1641818" y="3538982"/>
            <a:ext cx="5537380" cy="145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0"/>
              </a:lnSpc>
            </a:pPr>
            <a:r>
              <a:rPr lang="en-US" sz="410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Kỹ năng từ chối, giao tiếp lành mạnh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035475" y="2958360"/>
            <a:ext cx="1566348" cy="598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3"/>
              </a:lnSpc>
            </a:pPr>
            <a:r>
              <a:rPr lang="en-US" sz="4443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3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11348009" y="6862725"/>
            <a:ext cx="6039270" cy="2838396"/>
            <a:chOff x="0" y="0"/>
            <a:chExt cx="1590590" cy="747561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590590" cy="747561"/>
            </a:xfrm>
            <a:custGeom>
              <a:avLst/>
              <a:gdLst/>
              <a:ahLst/>
              <a:cxnLst/>
              <a:rect l="l" t="t" r="r" b="b"/>
              <a:pathLst>
                <a:path w="1590590" h="747561">
                  <a:moveTo>
                    <a:pt x="76916" y="0"/>
                  </a:moveTo>
                  <a:lnTo>
                    <a:pt x="1513674" y="0"/>
                  </a:lnTo>
                  <a:cubicBezTo>
                    <a:pt x="1534073" y="0"/>
                    <a:pt x="1553637" y="8104"/>
                    <a:pt x="1568061" y="22528"/>
                  </a:cubicBezTo>
                  <a:cubicBezTo>
                    <a:pt x="1582486" y="36953"/>
                    <a:pt x="1590590" y="56516"/>
                    <a:pt x="1590590" y="76916"/>
                  </a:cubicBezTo>
                  <a:lnTo>
                    <a:pt x="1590590" y="670645"/>
                  </a:lnTo>
                  <a:cubicBezTo>
                    <a:pt x="1590590" y="691045"/>
                    <a:pt x="1582486" y="710608"/>
                    <a:pt x="1568061" y="725033"/>
                  </a:cubicBezTo>
                  <a:cubicBezTo>
                    <a:pt x="1553637" y="739457"/>
                    <a:pt x="1534073" y="747561"/>
                    <a:pt x="1513674" y="747561"/>
                  </a:cubicBezTo>
                  <a:lnTo>
                    <a:pt x="76916" y="747561"/>
                  </a:lnTo>
                  <a:cubicBezTo>
                    <a:pt x="56516" y="747561"/>
                    <a:pt x="36953" y="739457"/>
                    <a:pt x="22528" y="725033"/>
                  </a:cubicBezTo>
                  <a:cubicBezTo>
                    <a:pt x="8104" y="710608"/>
                    <a:pt x="0" y="691045"/>
                    <a:pt x="0" y="670645"/>
                  </a:cubicBezTo>
                  <a:lnTo>
                    <a:pt x="0" y="76916"/>
                  </a:lnTo>
                  <a:cubicBezTo>
                    <a:pt x="0" y="56516"/>
                    <a:pt x="8104" y="36953"/>
                    <a:pt x="22528" y="22528"/>
                  </a:cubicBezTo>
                  <a:cubicBezTo>
                    <a:pt x="36953" y="8104"/>
                    <a:pt x="56516" y="0"/>
                    <a:pt x="76916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57150"/>
              <a:ext cx="1590590" cy="804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1447825" y="6445733"/>
            <a:ext cx="854801" cy="85480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1698394" y="7192488"/>
            <a:ext cx="5537380" cy="2174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0"/>
              </a:lnSpc>
            </a:pPr>
            <a:r>
              <a:rPr lang="en-US" sz="410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Gia đình - nhà trường phối hợp giáo dục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1092052" y="6611867"/>
            <a:ext cx="1566348" cy="598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3"/>
              </a:lnSpc>
            </a:pPr>
            <a:r>
              <a:rPr lang="en-US" sz="4443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4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360826" y="3328822"/>
            <a:ext cx="1566348" cy="598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3"/>
              </a:lnSpc>
            </a:pPr>
            <a:r>
              <a:rPr lang="en-US" sz="4443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3492" y="-59230"/>
            <a:ext cx="7321016" cy="10346230"/>
          </a:xfrm>
          <a:custGeom>
            <a:avLst/>
            <a:gdLst/>
            <a:ahLst/>
            <a:cxnLst/>
            <a:rect l="l" t="t" r="r" b="b"/>
            <a:pathLst>
              <a:path w="7321016" h="10346230">
                <a:moveTo>
                  <a:pt x="0" y="0"/>
                </a:moveTo>
                <a:lnTo>
                  <a:pt x="7321016" y="0"/>
                </a:lnTo>
                <a:lnTo>
                  <a:pt x="7321016" y="10346230"/>
                </a:lnTo>
                <a:lnTo>
                  <a:pt x="0" y="10346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4043" y="9258300"/>
            <a:ext cx="18703343" cy="3086100"/>
            <a:chOff x="0" y="0"/>
            <a:chExt cx="492598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5983" cy="812800"/>
            </a:xfrm>
            <a:custGeom>
              <a:avLst/>
              <a:gdLst/>
              <a:ahLst/>
              <a:cxnLst/>
              <a:rect l="l" t="t" r="r" b="b"/>
              <a:pathLst>
                <a:path w="4925983" h="812800">
                  <a:moveTo>
                    <a:pt x="28975" y="0"/>
                  </a:moveTo>
                  <a:lnTo>
                    <a:pt x="4897008" y="0"/>
                  </a:lnTo>
                  <a:cubicBezTo>
                    <a:pt x="4913011" y="0"/>
                    <a:pt x="4925983" y="12973"/>
                    <a:pt x="4925983" y="28975"/>
                  </a:cubicBezTo>
                  <a:lnTo>
                    <a:pt x="4925983" y="783825"/>
                  </a:lnTo>
                  <a:cubicBezTo>
                    <a:pt x="4925983" y="791509"/>
                    <a:pt x="4922931" y="798879"/>
                    <a:pt x="4917497" y="804313"/>
                  </a:cubicBezTo>
                  <a:cubicBezTo>
                    <a:pt x="4912063" y="809747"/>
                    <a:pt x="4904693" y="812800"/>
                    <a:pt x="4897008" y="812800"/>
                  </a:cubicBezTo>
                  <a:lnTo>
                    <a:pt x="28975" y="812800"/>
                  </a:lnTo>
                  <a:cubicBezTo>
                    <a:pt x="12973" y="812800"/>
                    <a:pt x="0" y="799827"/>
                    <a:pt x="0" y="783825"/>
                  </a:cubicBezTo>
                  <a:lnTo>
                    <a:pt x="0" y="28975"/>
                  </a:lnTo>
                  <a:cubicBezTo>
                    <a:pt x="0" y="12973"/>
                    <a:pt x="12973" y="0"/>
                    <a:pt x="28975" y="0"/>
                  </a:cubicBezTo>
                  <a:close/>
                </a:path>
              </a:pathLst>
            </a:custGeom>
            <a:solidFill>
              <a:srgbClr val="7B07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25983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410810" y="1028700"/>
            <a:ext cx="10898774" cy="108987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r="-16755" b="-75243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10800000" flipH="1">
            <a:off x="5145790" y="1028700"/>
            <a:ext cx="2129672" cy="2259599"/>
          </a:xfrm>
          <a:custGeom>
            <a:avLst/>
            <a:gdLst/>
            <a:ahLst/>
            <a:cxnLst/>
            <a:rect l="l" t="t" r="r" b="b"/>
            <a:pathLst>
              <a:path w="2129672" h="2259599">
                <a:moveTo>
                  <a:pt x="2129672" y="0"/>
                </a:moveTo>
                <a:lnTo>
                  <a:pt x="0" y="0"/>
                </a:lnTo>
                <a:lnTo>
                  <a:pt x="0" y="2259599"/>
                </a:lnTo>
                <a:lnTo>
                  <a:pt x="2129672" y="2259599"/>
                </a:lnTo>
                <a:lnTo>
                  <a:pt x="21296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451448" y="1071842"/>
            <a:ext cx="10443776" cy="887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3"/>
              </a:lnSpc>
            </a:pPr>
            <a:r>
              <a:rPr lang="en-US" sz="5180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CÁC HOẠT ĐỘNG TUYÊN TRUYỀN GỢI Ý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01875" y="2650930"/>
            <a:ext cx="7893349" cy="683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7"/>
              </a:lnSpc>
            </a:pPr>
            <a:r>
              <a:rPr lang="en-US" sz="379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Xem video, phóng sự, tiểu phẩm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2678154"/>
            <a:ext cx="1196465" cy="85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6400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24859" y="3886118"/>
            <a:ext cx="5948414" cy="1419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6"/>
              </a:lnSpc>
            </a:pPr>
            <a:r>
              <a:rPr lang="en-US" sz="400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Thi tìm hiểu, vẽ tranh, hùng biện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44000" y="4029403"/>
            <a:ext cx="1196465" cy="85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6400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93433" y="5761600"/>
            <a:ext cx="6304351" cy="1405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en-US" sz="396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Giao lưu công an, chuyên gia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5838780"/>
            <a:ext cx="1196465" cy="85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6400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03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7259300" y="4720444"/>
            <a:ext cx="3515285" cy="351528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070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16793483" y="6410041"/>
            <a:ext cx="931633" cy="815179"/>
            <a:chOff x="0" y="0"/>
            <a:chExt cx="812800" cy="7112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144000" y="7699218"/>
            <a:ext cx="1196465" cy="85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6400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04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40465" y="7603968"/>
            <a:ext cx="6257319" cy="1487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8"/>
              </a:lnSpc>
            </a:pPr>
            <a:r>
              <a:rPr lang="en-US" sz="421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Diễn đàn "Tuổi trẻ nói KHÔNG với ma túy"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2" t="-51" r="-3881" b="-585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274841"/>
            <a:ext cx="3007437" cy="5653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4"/>
              </a:lnSpc>
            </a:pPr>
            <a:r>
              <a:rPr lang="en-US" sz="8060">
                <a:solidFill>
                  <a:srgbClr val="000000"/>
                </a:solidFill>
                <a:latin typeface="Bogart"/>
                <a:ea typeface="Bogart"/>
                <a:cs typeface="Bogart"/>
                <a:sym typeface="Bogart"/>
              </a:rPr>
              <a:t>TUỔI TRẺ AN TOÀN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775448" y="2255791"/>
            <a:ext cx="4026309" cy="57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8"/>
              </a:lnSpc>
            </a:pPr>
            <a:r>
              <a:rPr lang="en-US" sz="8198">
                <a:solidFill>
                  <a:srgbClr val="000000"/>
                </a:solidFill>
                <a:latin typeface="Bogart"/>
                <a:ea typeface="Bogart"/>
                <a:cs typeface="Bogart"/>
                <a:sym typeface="Bogart"/>
              </a:rPr>
              <a:t>HỌC ĐƯỜNG LÀNH MẠNH!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-964900" y="3637406"/>
            <a:ext cx="1993600" cy="2115225"/>
          </a:xfrm>
          <a:custGeom>
            <a:avLst/>
            <a:gdLst/>
            <a:ahLst/>
            <a:cxnLst/>
            <a:rect l="l" t="t" r="r" b="b"/>
            <a:pathLst>
              <a:path w="1993600" h="2115225">
                <a:moveTo>
                  <a:pt x="1993600" y="0"/>
                </a:moveTo>
                <a:lnTo>
                  <a:pt x="0" y="0"/>
                </a:lnTo>
                <a:lnTo>
                  <a:pt x="0" y="2115225"/>
                </a:lnTo>
                <a:lnTo>
                  <a:pt x="1993600" y="2115225"/>
                </a:lnTo>
                <a:lnTo>
                  <a:pt x="19936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09957" y="-1758959"/>
            <a:ext cx="3515285" cy="351528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030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5815239" y="588273"/>
            <a:ext cx="1006690" cy="880853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81981">
            <a:off x="11801001" y="0"/>
            <a:ext cx="3946978" cy="2545801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2560080" y="2796824"/>
            <a:ext cx="13167839" cy="7110633"/>
          </a:xfrm>
          <a:custGeom>
            <a:avLst/>
            <a:gdLst/>
            <a:ahLst/>
            <a:cxnLst/>
            <a:rect l="l" t="t" r="r" b="b"/>
            <a:pathLst>
              <a:path w="13167839" h="7110633">
                <a:moveTo>
                  <a:pt x="0" y="0"/>
                </a:moveTo>
                <a:lnTo>
                  <a:pt x="13167840" y="0"/>
                </a:lnTo>
                <a:lnTo>
                  <a:pt x="13167840" y="7110633"/>
                </a:lnTo>
                <a:lnTo>
                  <a:pt x="0" y="7110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46017" y="1411337"/>
            <a:ext cx="10716430" cy="112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8"/>
              </a:lnSpc>
            </a:pPr>
            <a:r>
              <a:rPr lang="en-US" sz="8428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CÂU HỎI TỰ NHẬN THỨC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11405" y="4817380"/>
            <a:ext cx="10390398" cy="246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4"/>
              </a:lnSpc>
            </a:pPr>
            <a:r>
              <a:rPr lang="en-US" sz="699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 đã bao giờ đối mặt với nguy cơ ma túy?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-964900" y="3637406"/>
            <a:ext cx="1993600" cy="2115225"/>
          </a:xfrm>
          <a:custGeom>
            <a:avLst/>
            <a:gdLst/>
            <a:ahLst/>
            <a:cxnLst/>
            <a:rect l="l" t="t" r="r" b="b"/>
            <a:pathLst>
              <a:path w="1993600" h="2115225">
                <a:moveTo>
                  <a:pt x="1993600" y="0"/>
                </a:moveTo>
                <a:lnTo>
                  <a:pt x="0" y="0"/>
                </a:lnTo>
                <a:lnTo>
                  <a:pt x="0" y="2115225"/>
                </a:lnTo>
                <a:lnTo>
                  <a:pt x="1993600" y="2115225"/>
                </a:lnTo>
                <a:lnTo>
                  <a:pt x="19936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09957" y="-1758959"/>
            <a:ext cx="3515285" cy="351528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030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5815239" y="588273"/>
            <a:ext cx="1006690" cy="880853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81981">
            <a:off x="11801001" y="0"/>
            <a:ext cx="3946978" cy="2545801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2560080" y="2796824"/>
            <a:ext cx="13167839" cy="7110633"/>
          </a:xfrm>
          <a:custGeom>
            <a:avLst/>
            <a:gdLst/>
            <a:ahLst/>
            <a:cxnLst/>
            <a:rect l="l" t="t" r="r" b="b"/>
            <a:pathLst>
              <a:path w="13167839" h="7110633">
                <a:moveTo>
                  <a:pt x="0" y="0"/>
                </a:moveTo>
                <a:lnTo>
                  <a:pt x="13167840" y="0"/>
                </a:lnTo>
                <a:lnTo>
                  <a:pt x="13167840" y="7110633"/>
                </a:lnTo>
                <a:lnTo>
                  <a:pt x="0" y="7110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46017" y="1411337"/>
            <a:ext cx="10716430" cy="112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8"/>
              </a:lnSpc>
            </a:pPr>
            <a:r>
              <a:rPr lang="en-US" sz="8428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CÂU HỎI TỰ NHẬN THỨC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11405" y="4817380"/>
            <a:ext cx="10390398" cy="246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4"/>
              </a:lnSpc>
            </a:pPr>
            <a:r>
              <a:rPr lang="en-US" sz="699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 sẽ làm gì nếu bạn bị lôi kéo?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-964900" y="3637406"/>
            <a:ext cx="1993600" cy="2115225"/>
          </a:xfrm>
          <a:custGeom>
            <a:avLst/>
            <a:gdLst/>
            <a:ahLst/>
            <a:cxnLst/>
            <a:rect l="l" t="t" r="r" b="b"/>
            <a:pathLst>
              <a:path w="1993600" h="2115225">
                <a:moveTo>
                  <a:pt x="1993600" y="0"/>
                </a:moveTo>
                <a:lnTo>
                  <a:pt x="0" y="0"/>
                </a:lnTo>
                <a:lnTo>
                  <a:pt x="0" y="2115225"/>
                </a:lnTo>
                <a:lnTo>
                  <a:pt x="1993600" y="2115225"/>
                </a:lnTo>
                <a:lnTo>
                  <a:pt x="19936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09957" y="-1758959"/>
            <a:ext cx="3515285" cy="351528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030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5815239" y="588273"/>
            <a:ext cx="1006690" cy="880853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81981">
            <a:off x="11801001" y="0"/>
            <a:ext cx="3946978" cy="2545801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2560080" y="2796824"/>
            <a:ext cx="13167839" cy="7110633"/>
          </a:xfrm>
          <a:custGeom>
            <a:avLst/>
            <a:gdLst/>
            <a:ahLst/>
            <a:cxnLst/>
            <a:rect l="l" t="t" r="r" b="b"/>
            <a:pathLst>
              <a:path w="13167839" h="7110633">
                <a:moveTo>
                  <a:pt x="0" y="0"/>
                </a:moveTo>
                <a:lnTo>
                  <a:pt x="13167840" y="0"/>
                </a:lnTo>
                <a:lnTo>
                  <a:pt x="13167840" y="7110633"/>
                </a:lnTo>
                <a:lnTo>
                  <a:pt x="0" y="7110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46017" y="1411337"/>
            <a:ext cx="10716430" cy="112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8"/>
              </a:lnSpc>
            </a:pPr>
            <a:r>
              <a:rPr lang="en-US" sz="8428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CÂU HỎI TỰ NHẬN THỨC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11405" y="4817380"/>
            <a:ext cx="10390398" cy="246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4"/>
              </a:lnSpc>
            </a:pPr>
            <a:r>
              <a:rPr lang="en-US" sz="699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 có sẵn sàng lên tiếng "KHÔNG!"?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/>
        </p:nvSpPr>
        <p:spPr>
          <a:xfrm>
            <a:off x="457200" y="274325"/>
            <a:ext cx="17373600" cy="6629400"/>
          </a:xfrm>
          <a:prstGeom prst="round2SameRect">
            <a:avLst>
              <a:gd name="adj1" fmla="val 2821"/>
              <a:gd name="adj2" fmla="val 0"/>
            </a:avLst>
          </a:prstGeom>
          <a:solidFill>
            <a:srgbClr val="C00000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en-US" sz="7200" b="1" dirty="0">
                <a:solidFill>
                  <a:schemeClr val="bg1"/>
                </a:solidFill>
              </a:rPr>
              <a:t>PHẦN 2: </a:t>
            </a:r>
            <a:r>
              <a:rPr lang="en-US" sz="7200" b="1" dirty="0" err="1">
                <a:solidFill>
                  <a:schemeClr val="bg1"/>
                </a:solidFill>
              </a:rPr>
              <a:t>Hỏi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đáp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về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tác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hại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</a:p>
          <a:p>
            <a:pPr algn="ctr">
              <a:spcAft>
                <a:spcPts val="900"/>
              </a:spcAft>
            </a:pPr>
            <a:r>
              <a:rPr lang="en-US" sz="7200" b="1" dirty="0" err="1">
                <a:solidFill>
                  <a:schemeClr val="bg1"/>
                </a:solidFill>
              </a:rPr>
              <a:t>của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Thuốc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lá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điện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tử</a:t>
            </a:r>
            <a:r>
              <a:rPr lang="en-US" sz="7200" b="1" dirty="0">
                <a:solidFill>
                  <a:schemeClr val="bg1"/>
                </a:solidFill>
              </a:rPr>
              <a:t>, </a:t>
            </a:r>
            <a:r>
              <a:rPr lang="en-US" sz="7200" b="1" dirty="0" err="1">
                <a:solidFill>
                  <a:schemeClr val="bg1"/>
                </a:solidFill>
              </a:rPr>
              <a:t>thuốc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lá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nung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nóng</a:t>
            </a:r>
            <a:endParaRPr lang="en-US" sz="72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sz="27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sz="27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2700" b="1" i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sz="2700" b="1" i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40"/>
          <a:stretch/>
        </p:blipFill>
        <p:spPr>
          <a:xfrm>
            <a:off x="7200900" y="6903725"/>
            <a:ext cx="3927435" cy="25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5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287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Video </a:t>
            </a:r>
            <a:r>
              <a:rPr lang="en-US" sz="4800" dirty="0" err="1" smtClean="0"/>
              <a:t>về</a:t>
            </a:r>
            <a:r>
              <a:rPr lang="en-US" sz="4800" dirty="0" smtClean="0"/>
              <a:t> </a:t>
            </a:r>
            <a:r>
              <a:rPr lang="en-US" sz="4800" dirty="0" err="1" smtClean="0"/>
              <a:t>thuốc</a:t>
            </a:r>
            <a:r>
              <a:rPr lang="en-US" sz="4800" dirty="0" smtClean="0"/>
              <a:t> </a:t>
            </a:r>
            <a:r>
              <a:rPr lang="en-US" sz="4800" dirty="0" err="1" smtClean="0"/>
              <a:t>lá</a:t>
            </a:r>
            <a:r>
              <a:rPr lang="en-US" sz="4800" dirty="0" smtClean="0"/>
              <a:t> </a:t>
            </a:r>
            <a:r>
              <a:rPr lang="en-US" sz="4800" dirty="0" err="1" smtClean="0"/>
              <a:t>điện</a:t>
            </a:r>
            <a:r>
              <a:rPr lang="en-US" sz="4800" dirty="0" smtClean="0"/>
              <a:t> </a:t>
            </a:r>
            <a:r>
              <a:rPr lang="en-US" sz="4800" dirty="0" err="1" smtClean="0"/>
              <a:t>tử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2057400" y="2705100"/>
            <a:ext cx="116195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https://www.youtube.com/watch?v=nZSe9bE3iao</a:t>
            </a:r>
          </a:p>
        </p:txBody>
      </p:sp>
    </p:spTree>
    <p:extLst>
      <p:ext uri="{BB962C8B-B14F-4D97-AF65-F5344CB8AC3E}">
        <p14:creationId xmlns:p14="http://schemas.microsoft.com/office/powerpoint/2010/main" val="5967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429905"/>
            <a:ext cx="15087600" cy="1170296"/>
          </a:xfrm>
        </p:spPr>
        <p:txBody>
          <a:bodyPr/>
          <a:lstStyle/>
          <a:p>
            <a:pPr algn="ctr"/>
            <a:r>
              <a:rPr lang="en-US" sz="6600" b="1" u="sng" dirty="0" err="1"/>
              <a:t>Câu</a:t>
            </a:r>
            <a:r>
              <a:rPr lang="en-US" sz="6600" b="1" u="sng" dirty="0"/>
              <a:t> </a:t>
            </a:r>
            <a:r>
              <a:rPr lang="en-US" sz="6600" b="1" u="sng" dirty="0" err="1"/>
              <a:t>hỏi</a:t>
            </a:r>
            <a:r>
              <a:rPr lang="en-US" sz="6600" b="1" u="sng" dirty="0"/>
              <a:t> </a:t>
            </a:r>
            <a:r>
              <a:rPr lang="en-US" sz="6600" b="1" u="sng" dirty="0" smtClean="0"/>
              <a:t>1</a:t>
            </a:r>
            <a:endParaRPr lang="en-US" sz="6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943101"/>
            <a:ext cx="15887700" cy="6476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5700" b="1" dirty="0" err="1">
                <a:solidFill>
                  <a:srgbClr val="C00000"/>
                </a:solidFill>
              </a:rPr>
              <a:t>Thuốc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lá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điện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tử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có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cấu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tạo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như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thế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nào</a:t>
            </a:r>
            <a:r>
              <a:rPr lang="en-US" sz="5700" b="1" dirty="0">
                <a:solidFill>
                  <a:srgbClr val="C00000"/>
                </a:solidFill>
              </a:rPr>
              <a:t>?</a:t>
            </a:r>
          </a:p>
          <a:p>
            <a:r>
              <a:rPr lang="en-US" sz="150" b="1" dirty="0"/>
              <a:t> </a:t>
            </a:r>
          </a:p>
          <a:p>
            <a:pPr marL="0" indent="0">
              <a:lnSpc>
                <a:spcPct val="14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5250" b="1" dirty="0" err="1"/>
              <a:t>Trả</a:t>
            </a:r>
            <a:r>
              <a:rPr lang="en-US" sz="5250" b="1" dirty="0"/>
              <a:t> </a:t>
            </a:r>
            <a:r>
              <a:rPr lang="en-US" sz="5250" b="1" dirty="0" err="1"/>
              <a:t>lời</a:t>
            </a:r>
            <a:r>
              <a:rPr lang="en-US" sz="5250" b="1" dirty="0"/>
              <a:t>:</a:t>
            </a:r>
          </a:p>
          <a:p>
            <a:pPr marL="1399032" lvl="2" indent="-685800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500" dirty="0" err="1"/>
              <a:t>Là</a:t>
            </a:r>
            <a:r>
              <a:rPr lang="en-US" sz="4500" dirty="0"/>
              <a:t> </a:t>
            </a:r>
            <a:r>
              <a:rPr lang="en-US" sz="4500" dirty="0" err="1"/>
              <a:t>một</a:t>
            </a:r>
            <a:r>
              <a:rPr lang="en-US" sz="4500" dirty="0"/>
              <a:t> </a:t>
            </a:r>
            <a:r>
              <a:rPr lang="en-US" sz="4500" dirty="0" err="1"/>
              <a:t>thiết</a:t>
            </a:r>
            <a:r>
              <a:rPr lang="en-US" sz="4500" dirty="0"/>
              <a:t> </a:t>
            </a:r>
            <a:r>
              <a:rPr lang="en-US" sz="4500" dirty="0" err="1"/>
              <a:t>bị</a:t>
            </a:r>
            <a:r>
              <a:rPr lang="en-US" sz="4500" dirty="0"/>
              <a:t> </a:t>
            </a:r>
            <a:r>
              <a:rPr lang="en-US" sz="4500" dirty="0" err="1"/>
              <a:t>điện</a:t>
            </a:r>
            <a:r>
              <a:rPr lang="en-US" sz="4500" dirty="0"/>
              <a:t> </a:t>
            </a:r>
            <a:r>
              <a:rPr lang="en-US" sz="4500" dirty="0" err="1"/>
              <a:t>tử</a:t>
            </a:r>
            <a:r>
              <a:rPr lang="en-US" sz="4500" dirty="0"/>
              <a:t> </a:t>
            </a:r>
            <a:r>
              <a:rPr lang="en-US" sz="4500" dirty="0" err="1"/>
              <a:t>có</a:t>
            </a:r>
            <a:r>
              <a:rPr lang="en-US" sz="4500" dirty="0"/>
              <a:t> </a:t>
            </a:r>
            <a:r>
              <a:rPr lang="en-US" sz="4500" dirty="0" err="1"/>
              <a:t>hình</a:t>
            </a:r>
            <a:r>
              <a:rPr lang="en-US" sz="4500" dirty="0"/>
              <a:t> </a:t>
            </a:r>
            <a:r>
              <a:rPr lang="en-US" sz="4500" dirty="0" err="1"/>
              <a:t>dạng</a:t>
            </a:r>
            <a:r>
              <a:rPr lang="en-US" sz="4500" dirty="0"/>
              <a:t> </a:t>
            </a:r>
            <a:r>
              <a:rPr lang="en-US" sz="4500" dirty="0" err="1"/>
              <a:t>giống</a:t>
            </a:r>
            <a:r>
              <a:rPr lang="en-US" sz="4500" dirty="0"/>
              <a:t> </a:t>
            </a:r>
            <a:r>
              <a:rPr lang="en-US" sz="4500" dirty="0" err="1"/>
              <a:t>điếu</a:t>
            </a:r>
            <a:r>
              <a:rPr lang="en-US" sz="4500" dirty="0"/>
              <a:t> </a:t>
            </a:r>
            <a:r>
              <a:rPr lang="en-US" sz="4500" dirty="0" err="1"/>
              <a:t>thuốc</a:t>
            </a:r>
            <a:r>
              <a:rPr lang="en-US" sz="4500" dirty="0"/>
              <a:t> </a:t>
            </a:r>
            <a:r>
              <a:rPr lang="en-US" sz="4500" dirty="0" err="1"/>
              <a:t>lá</a:t>
            </a:r>
            <a:r>
              <a:rPr lang="en-US" sz="4500" dirty="0"/>
              <a:t>. </a:t>
            </a:r>
          </a:p>
          <a:p>
            <a:pPr marL="1399032" lvl="2" indent="-685800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500" dirty="0" err="1"/>
              <a:t>Gồm</a:t>
            </a:r>
            <a:r>
              <a:rPr lang="en-US" sz="4500" dirty="0"/>
              <a:t> </a:t>
            </a:r>
            <a:r>
              <a:rPr lang="en-US" sz="4500" dirty="0" err="1"/>
              <a:t>thiết</a:t>
            </a:r>
            <a:r>
              <a:rPr lang="en-US" sz="4500" dirty="0"/>
              <a:t> </a:t>
            </a:r>
            <a:r>
              <a:rPr lang="en-US" sz="4500" dirty="0" err="1"/>
              <a:t>bị</a:t>
            </a:r>
            <a:r>
              <a:rPr lang="en-US" sz="4500" dirty="0"/>
              <a:t> </a:t>
            </a:r>
            <a:r>
              <a:rPr lang="en-US" sz="4500" dirty="0" err="1"/>
              <a:t>điện</a:t>
            </a:r>
            <a:r>
              <a:rPr lang="en-US" sz="4500" dirty="0"/>
              <a:t> </a:t>
            </a:r>
            <a:r>
              <a:rPr lang="en-US" sz="4500" dirty="0" err="1"/>
              <a:t>tử</a:t>
            </a:r>
            <a:r>
              <a:rPr lang="en-US" sz="4500" dirty="0"/>
              <a:t> </a:t>
            </a:r>
            <a:r>
              <a:rPr lang="en-US" sz="4500" dirty="0" err="1"/>
              <a:t>kết</a:t>
            </a:r>
            <a:r>
              <a:rPr lang="en-US" sz="4500" dirty="0"/>
              <a:t> </a:t>
            </a:r>
            <a:r>
              <a:rPr lang="en-US" sz="4500" dirty="0" err="1"/>
              <a:t>hợp</a:t>
            </a:r>
            <a:r>
              <a:rPr lang="en-US" sz="4500" dirty="0"/>
              <a:t> </a:t>
            </a:r>
            <a:r>
              <a:rPr lang="en-US" sz="4500" dirty="0" err="1"/>
              <a:t>với</a:t>
            </a:r>
            <a:r>
              <a:rPr lang="en-US" sz="4500" dirty="0"/>
              <a:t> </a:t>
            </a:r>
            <a:r>
              <a:rPr lang="en-US" sz="4500" dirty="0" err="1"/>
              <a:t>sản</a:t>
            </a:r>
            <a:r>
              <a:rPr lang="en-US" sz="4500" dirty="0"/>
              <a:t> </a:t>
            </a:r>
            <a:r>
              <a:rPr lang="en-US" sz="4500" dirty="0" err="1"/>
              <a:t>phẩm</a:t>
            </a:r>
            <a:r>
              <a:rPr lang="en-US" sz="4500" dirty="0"/>
              <a:t> </a:t>
            </a:r>
            <a:r>
              <a:rPr lang="en-US" sz="4500" dirty="0" err="1"/>
              <a:t>thuốc</a:t>
            </a:r>
            <a:r>
              <a:rPr lang="en-US" sz="4500" dirty="0"/>
              <a:t> </a:t>
            </a:r>
            <a:r>
              <a:rPr lang="en-US" sz="4500" dirty="0" err="1"/>
              <a:t>lá</a:t>
            </a:r>
            <a:r>
              <a:rPr lang="en-US" sz="4500" dirty="0"/>
              <a:t> </a:t>
            </a:r>
            <a:r>
              <a:rPr lang="en-US" sz="4500" dirty="0" err="1"/>
              <a:t>điếu</a:t>
            </a:r>
            <a:r>
              <a:rPr lang="en-US" sz="4500" dirty="0"/>
              <a:t> </a:t>
            </a:r>
            <a:r>
              <a:rPr lang="en-US" sz="4500" dirty="0" err="1"/>
              <a:t>thông</a:t>
            </a:r>
            <a:r>
              <a:rPr lang="en-US" sz="4500" dirty="0"/>
              <a:t> </a:t>
            </a:r>
            <a:r>
              <a:rPr lang="en-US" sz="4500" dirty="0" err="1"/>
              <a:t>thường</a:t>
            </a:r>
            <a:endParaRPr lang="en-US" sz="4500" dirty="0"/>
          </a:p>
          <a:p>
            <a:pPr marL="1399032" lvl="2" indent="-685800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500" dirty="0" err="1"/>
              <a:t>Gồm</a:t>
            </a:r>
            <a:r>
              <a:rPr lang="en-US" sz="4500" dirty="0"/>
              <a:t> </a:t>
            </a:r>
            <a:r>
              <a:rPr lang="en-US" sz="4500" dirty="0" err="1"/>
              <a:t>thiết</a:t>
            </a:r>
            <a:r>
              <a:rPr lang="en-US" sz="4500" dirty="0"/>
              <a:t> </a:t>
            </a:r>
            <a:r>
              <a:rPr lang="en-US" sz="4500" dirty="0" err="1"/>
              <a:t>bị</a:t>
            </a:r>
            <a:r>
              <a:rPr lang="en-US" sz="4500" dirty="0"/>
              <a:t> </a:t>
            </a:r>
            <a:r>
              <a:rPr lang="en-US" sz="4500" dirty="0" err="1"/>
              <a:t>điện</a:t>
            </a:r>
            <a:r>
              <a:rPr lang="en-US" sz="4500" dirty="0"/>
              <a:t> </a:t>
            </a:r>
            <a:r>
              <a:rPr lang="en-US" sz="4500" dirty="0" err="1"/>
              <a:t>tử</a:t>
            </a:r>
            <a:r>
              <a:rPr lang="en-US" sz="4500" dirty="0"/>
              <a:t> </a:t>
            </a:r>
            <a:r>
              <a:rPr lang="en-US" sz="4500" dirty="0" err="1"/>
              <a:t>kết</a:t>
            </a:r>
            <a:r>
              <a:rPr lang="en-US" sz="4500" dirty="0"/>
              <a:t> </a:t>
            </a:r>
            <a:r>
              <a:rPr lang="en-US" sz="4500" dirty="0" err="1"/>
              <a:t>hợp</a:t>
            </a:r>
            <a:r>
              <a:rPr lang="en-US" sz="4500" dirty="0"/>
              <a:t> </a:t>
            </a:r>
            <a:r>
              <a:rPr lang="en-US" sz="4500" dirty="0" err="1"/>
              <a:t>với</a:t>
            </a:r>
            <a:r>
              <a:rPr lang="en-US" sz="4500" dirty="0"/>
              <a:t> dung </a:t>
            </a:r>
            <a:r>
              <a:rPr lang="en-US" sz="4500" dirty="0" err="1"/>
              <a:t>dịch</a:t>
            </a:r>
            <a:r>
              <a:rPr lang="en-US" sz="4500" dirty="0"/>
              <a:t> </a:t>
            </a:r>
            <a:r>
              <a:rPr lang="en-US" sz="4500" dirty="0" err="1"/>
              <a:t>có</a:t>
            </a:r>
            <a:r>
              <a:rPr lang="en-US" sz="4500" dirty="0"/>
              <a:t> </a:t>
            </a:r>
            <a:r>
              <a:rPr lang="en-US" sz="4500" dirty="0" err="1"/>
              <a:t>chứa</a:t>
            </a:r>
            <a:r>
              <a:rPr lang="en-US" sz="4500" dirty="0"/>
              <a:t> Nicotine </a:t>
            </a:r>
            <a:r>
              <a:rPr lang="en-US" sz="4500" dirty="0" err="1"/>
              <a:t>và</a:t>
            </a:r>
            <a:r>
              <a:rPr lang="en-US" sz="4500" dirty="0"/>
              <a:t> </a:t>
            </a:r>
            <a:r>
              <a:rPr lang="en-US" sz="4500" dirty="0" err="1"/>
              <a:t>hóa</a:t>
            </a:r>
            <a:r>
              <a:rPr lang="en-US" sz="4500" dirty="0"/>
              <a:t> </a:t>
            </a:r>
            <a:r>
              <a:rPr lang="en-US" sz="4500" dirty="0" err="1"/>
              <a:t>chất</a:t>
            </a:r>
            <a:r>
              <a:rPr lang="en-US" sz="45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0" y="8801100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Đáp</a:t>
            </a:r>
            <a:r>
              <a:rPr lang="en-US" sz="4400" dirty="0" smtClean="0"/>
              <a:t> </a:t>
            </a:r>
            <a:r>
              <a:rPr lang="en-US" sz="4400" dirty="0" err="1" smtClean="0"/>
              <a:t>án</a:t>
            </a:r>
            <a:r>
              <a:rPr lang="en-US" sz="4400" dirty="0" smtClean="0"/>
              <a:t>: C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1260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1333500"/>
            <a:ext cx="2099193" cy="209919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15241" y="3195745"/>
            <a:ext cx="8689019" cy="1155128"/>
            <a:chOff x="0" y="0"/>
            <a:chExt cx="11585359" cy="1540170"/>
          </a:xfrm>
        </p:grpSpPr>
        <p:grpSp>
          <p:nvGrpSpPr>
            <p:cNvPr id="6" name="Group 6"/>
            <p:cNvGrpSpPr/>
            <p:nvPr/>
          </p:nvGrpSpPr>
          <p:grpSpPr>
            <a:xfrm>
              <a:off x="1792076" y="132953"/>
              <a:ext cx="9793283" cy="1407217"/>
              <a:chOff x="0" y="0"/>
              <a:chExt cx="1934476" cy="2779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34476" cy="277969"/>
              </a:xfrm>
              <a:custGeom>
                <a:avLst/>
                <a:gdLst/>
                <a:ahLst/>
                <a:cxnLst/>
                <a:rect l="l" t="t" r="r" b="b"/>
                <a:pathLst>
                  <a:path w="1934476" h="277969">
                    <a:moveTo>
                      <a:pt x="73783" y="0"/>
                    </a:moveTo>
                    <a:lnTo>
                      <a:pt x="1860692" y="0"/>
                    </a:lnTo>
                    <a:cubicBezTo>
                      <a:pt x="1901442" y="0"/>
                      <a:pt x="1934476" y="33034"/>
                      <a:pt x="1934476" y="73783"/>
                    </a:cubicBezTo>
                    <a:lnTo>
                      <a:pt x="1934476" y="204186"/>
                    </a:lnTo>
                    <a:cubicBezTo>
                      <a:pt x="1934476" y="244935"/>
                      <a:pt x="1901442" y="277969"/>
                      <a:pt x="1860692" y="277969"/>
                    </a:cubicBezTo>
                    <a:lnTo>
                      <a:pt x="73783" y="277969"/>
                    </a:lnTo>
                    <a:cubicBezTo>
                      <a:pt x="33034" y="277969"/>
                      <a:pt x="0" y="244935"/>
                      <a:pt x="0" y="204186"/>
                    </a:cubicBezTo>
                    <a:lnTo>
                      <a:pt x="0" y="73783"/>
                    </a:lnTo>
                    <a:cubicBezTo>
                      <a:pt x="0" y="33034"/>
                      <a:pt x="33034" y="0"/>
                      <a:pt x="73783" y="0"/>
                    </a:cubicBezTo>
                    <a:close/>
                  </a:path>
                </a:pathLst>
              </a:custGeom>
              <a:solidFill>
                <a:srgbClr val="7B0707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76200"/>
                <a:ext cx="1934476" cy="3541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>
                    <a:solidFill>
                      <a:srgbClr val="FFFFF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Trang bị kiến thức cơ bản về ma túy</a:t>
                </a: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114300"/>
              <a:ext cx="1595286" cy="1181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r>
                <a:rPr lang="en-US" sz="6400" b="1">
                  <a:solidFill>
                    <a:srgbClr val="000000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01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072474" y="4699059"/>
            <a:ext cx="7746399" cy="1111741"/>
            <a:chOff x="0" y="0"/>
            <a:chExt cx="1936832" cy="2779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6832" cy="277969"/>
            </a:xfrm>
            <a:custGeom>
              <a:avLst/>
              <a:gdLst/>
              <a:ahLst/>
              <a:cxnLst/>
              <a:rect l="l" t="t" r="r" b="b"/>
              <a:pathLst>
                <a:path w="1936832" h="277969">
                  <a:moveTo>
                    <a:pt x="69960" y="0"/>
                  </a:moveTo>
                  <a:lnTo>
                    <a:pt x="1866873" y="0"/>
                  </a:lnTo>
                  <a:cubicBezTo>
                    <a:pt x="1885427" y="0"/>
                    <a:pt x="1903222" y="7371"/>
                    <a:pt x="1916342" y="20491"/>
                  </a:cubicBezTo>
                  <a:cubicBezTo>
                    <a:pt x="1929462" y="33611"/>
                    <a:pt x="1936832" y="51405"/>
                    <a:pt x="1936832" y="69960"/>
                  </a:cubicBezTo>
                  <a:lnTo>
                    <a:pt x="1936832" y="208009"/>
                  </a:lnTo>
                  <a:cubicBezTo>
                    <a:pt x="1936832" y="246647"/>
                    <a:pt x="1905510" y="277969"/>
                    <a:pt x="1866873" y="277969"/>
                  </a:cubicBezTo>
                  <a:lnTo>
                    <a:pt x="69960" y="277969"/>
                  </a:lnTo>
                  <a:cubicBezTo>
                    <a:pt x="31322" y="277969"/>
                    <a:pt x="0" y="246647"/>
                    <a:pt x="0" y="208009"/>
                  </a:cubicBezTo>
                  <a:lnTo>
                    <a:pt x="0" y="69960"/>
                  </a:lnTo>
                  <a:cubicBezTo>
                    <a:pt x="0" y="31322"/>
                    <a:pt x="31322" y="0"/>
                    <a:pt x="69960" y="0"/>
                  </a:cubicBezTo>
                  <a:close/>
                </a:path>
              </a:pathLst>
            </a:custGeom>
            <a:solidFill>
              <a:srgbClr val="7B070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936832" cy="354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Nhận diện các loại ma túy phổ biến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257204" y="6115601"/>
            <a:ext cx="7704817" cy="1055413"/>
            <a:chOff x="0" y="0"/>
            <a:chExt cx="2029252" cy="27796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29252" cy="277969"/>
            </a:xfrm>
            <a:custGeom>
              <a:avLst/>
              <a:gdLst/>
              <a:ahLst/>
              <a:cxnLst/>
              <a:rect l="l" t="t" r="r" b="b"/>
              <a:pathLst>
                <a:path w="2029252" h="277969">
                  <a:moveTo>
                    <a:pt x="70337" y="0"/>
                  </a:moveTo>
                  <a:lnTo>
                    <a:pt x="1958915" y="0"/>
                  </a:lnTo>
                  <a:cubicBezTo>
                    <a:pt x="1977570" y="0"/>
                    <a:pt x="1995460" y="7410"/>
                    <a:pt x="2008651" y="20601"/>
                  </a:cubicBezTo>
                  <a:cubicBezTo>
                    <a:pt x="2021842" y="33792"/>
                    <a:pt x="2029252" y="51683"/>
                    <a:pt x="2029252" y="70337"/>
                  </a:cubicBezTo>
                  <a:lnTo>
                    <a:pt x="2029252" y="207632"/>
                  </a:lnTo>
                  <a:cubicBezTo>
                    <a:pt x="2029252" y="226286"/>
                    <a:pt x="2021842" y="244177"/>
                    <a:pt x="2008651" y="257367"/>
                  </a:cubicBezTo>
                  <a:cubicBezTo>
                    <a:pt x="1995460" y="270558"/>
                    <a:pt x="1977570" y="277969"/>
                    <a:pt x="1958915" y="277969"/>
                  </a:cubicBezTo>
                  <a:lnTo>
                    <a:pt x="70337" y="277969"/>
                  </a:lnTo>
                  <a:cubicBezTo>
                    <a:pt x="31491" y="277969"/>
                    <a:pt x="0" y="246478"/>
                    <a:pt x="0" y="207632"/>
                  </a:cubicBezTo>
                  <a:lnTo>
                    <a:pt x="0" y="70337"/>
                  </a:lnTo>
                  <a:cubicBezTo>
                    <a:pt x="0" y="51683"/>
                    <a:pt x="7410" y="33792"/>
                    <a:pt x="20601" y="20601"/>
                  </a:cubicBezTo>
                  <a:cubicBezTo>
                    <a:pt x="33792" y="7410"/>
                    <a:pt x="51683" y="0"/>
                    <a:pt x="70337" y="0"/>
                  </a:cubicBezTo>
                  <a:close/>
                </a:path>
              </a:pathLst>
            </a:custGeom>
            <a:solidFill>
              <a:srgbClr val="7B0707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2029252" cy="354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Hiểu tác hại đối với cá nhân và xã hội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560518" y="7701541"/>
            <a:ext cx="9698782" cy="1098963"/>
            <a:chOff x="0" y="0"/>
            <a:chExt cx="2453183" cy="27796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53183" cy="277969"/>
            </a:xfrm>
            <a:custGeom>
              <a:avLst/>
              <a:gdLst/>
              <a:ahLst/>
              <a:cxnLst/>
              <a:rect l="l" t="t" r="r" b="b"/>
              <a:pathLst>
                <a:path w="2453183" h="277969">
                  <a:moveTo>
                    <a:pt x="55877" y="0"/>
                  </a:moveTo>
                  <a:lnTo>
                    <a:pt x="2397307" y="0"/>
                  </a:lnTo>
                  <a:cubicBezTo>
                    <a:pt x="2428166" y="0"/>
                    <a:pt x="2453183" y="25017"/>
                    <a:pt x="2453183" y="55877"/>
                  </a:cubicBezTo>
                  <a:lnTo>
                    <a:pt x="2453183" y="222092"/>
                  </a:lnTo>
                  <a:cubicBezTo>
                    <a:pt x="2453183" y="252952"/>
                    <a:pt x="2428166" y="277969"/>
                    <a:pt x="2397307" y="277969"/>
                  </a:cubicBezTo>
                  <a:lnTo>
                    <a:pt x="55877" y="277969"/>
                  </a:lnTo>
                  <a:cubicBezTo>
                    <a:pt x="25017" y="277969"/>
                    <a:pt x="0" y="252952"/>
                    <a:pt x="0" y="222092"/>
                  </a:cubicBezTo>
                  <a:lnTo>
                    <a:pt x="0" y="55877"/>
                  </a:lnTo>
                  <a:cubicBezTo>
                    <a:pt x="0" y="25017"/>
                    <a:pt x="25017" y="0"/>
                    <a:pt x="55877" y="0"/>
                  </a:cubicBezTo>
                  <a:close/>
                </a:path>
              </a:pathLst>
            </a:custGeom>
            <a:solidFill>
              <a:srgbClr val="7B070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2453183" cy="354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Nâng cao kỹ năng phòng ngừa, tránh xa ma túy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-1722411"/>
            <a:ext cx="16230600" cy="2751111"/>
            <a:chOff x="0" y="0"/>
            <a:chExt cx="4274726" cy="7245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74726" cy="724573"/>
            </a:xfrm>
            <a:custGeom>
              <a:avLst/>
              <a:gdLst/>
              <a:ahLst/>
              <a:cxnLst/>
              <a:rect l="l" t="t" r="r" b="b"/>
              <a:pathLst>
                <a:path w="4274726" h="724573">
                  <a:moveTo>
                    <a:pt x="33390" y="0"/>
                  </a:moveTo>
                  <a:lnTo>
                    <a:pt x="4241336" y="0"/>
                  </a:lnTo>
                  <a:cubicBezTo>
                    <a:pt x="4259777" y="0"/>
                    <a:pt x="4274726" y="14949"/>
                    <a:pt x="4274726" y="33390"/>
                  </a:cubicBezTo>
                  <a:lnTo>
                    <a:pt x="4274726" y="691183"/>
                  </a:lnTo>
                  <a:cubicBezTo>
                    <a:pt x="4274726" y="700038"/>
                    <a:pt x="4271208" y="708531"/>
                    <a:pt x="4264946" y="714793"/>
                  </a:cubicBezTo>
                  <a:cubicBezTo>
                    <a:pt x="4258685" y="721055"/>
                    <a:pt x="4250192" y="724573"/>
                    <a:pt x="4241336" y="724573"/>
                  </a:cubicBezTo>
                  <a:lnTo>
                    <a:pt x="33390" y="724573"/>
                  </a:lnTo>
                  <a:cubicBezTo>
                    <a:pt x="14949" y="724573"/>
                    <a:pt x="0" y="709623"/>
                    <a:pt x="0" y="691183"/>
                  </a:cubicBezTo>
                  <a:lnTo>
                    <a:pt x="0" y="33390"/>
                  </a:lnTo>
                  <a:cubicBezTo>
                    <a:pt x="0" y="24534"/>
                    <a:pt x="3518" y="16041"/>
                    <a:pt x="9780" y="9780"/>
                  </a:cubicBezTo>
                  <a:cubicBezTo>
                    <a:pt x="16041" y="3518"/>
                    <a:pt x="24534" y="0"/>
                    <a:pt x="33390" y="0"/>
                  </a:cubicBezTo>
                  <a:close/>
                </a:path>
              </a:pathLst>
            </a:custGeom>
            <a:solidFill>
              <a:srgbClr val="7B0707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4274726" cy="781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-1103249" y="4306038"/>
            <a:ext cx="2206497" cy="1897784"/>
          </a:xfrm>
          <a:custGeom>
            <a:avLst/>
            <a:gdLst/>
            <a:ahLst/>
            <a:cxnLst/>
            <a:rect l="l" t="t" r="r" b="b"/>
            <a:pathLst>
              <a:path w="2206497" h="1897784">
                <a:moveTo>
                  <a:pt x="0" y="0"/>
                </a:moveTo>
                <a:lnTo>
                  <a:pt x="2206498" y="0"/>
                </a:lnTo>
                <a:lnTo>
                  <a:pt x="2206498" y="1897784"/>
                </a:lnTo>
                <a:lnTo>
                  <a:pt x="0" y="189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21381" r="-10140" b="-14488"/>
            </a:stretch>
          </a:blipFill>
        </p:spPr>
      </p:sp>
      <p:sp>
        <p:nvSpPr>
          <p:cNvPr id="23" name="AutoShape 23"/>
          <p:cNvSpPr/>
          <p:nvPr/>
        </p:nvSpPr>
        <p:spPr>
          <a:xfrm>
            <a:off x="1028700" y="9277350"/>
            <a:ext cx="16230600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 rot="5400000">
            <a:off x="16755955" y="1942415"/>
            <a:ext cx="1006690" cy="880853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923239" y="7079327"/>
            <a:ext cx="4357946" cy="4357946"/>
            <a:chOff x="0" y="0"/>
            <a:chExt cx="13716000" cy="13716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4">
                <a:alphaModFix amt="76000"/>
              </a:blip>
              <a:stretch>
                <a:fillRect l="-47901" t="-13639" r="-54124"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3864461" y="1495425"/>
            <a:ext cx="10559077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75"/>
              </a:lnSpc>
            </a:pPr>
            <a:r>
              <a:rPr lang="en-US" sz="8875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MỤC TIÊU CHUYÊN ĐỀ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656683" y="4727372"/>
            <a:ext cx="1260322" cy="890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1"/>
              </a:lnSpc>
            </a:pPr>
            <a:r>
              <a:rPr lang="en-US" sz="6741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02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68911" y="6229901"/>
            <a:ext cx="1788294" cy="85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400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03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759750" y="7818713"/>
            <a:ext cx="2251094" cy="87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4"/>
              </a:lnSpc>
            </a:pPr>
            <a:r>
              <a:rPr lang="en-US" sz="6664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04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279" y="327263"/>
            <a:ext cx="12994278" cy="1398894"/>
          </a:xfrm>
        </p:spPr>
        <p:txBody>
          <a:bodyPr/>
          <a:lstStyle/>
          <a:p>
            <a:pPr algn="ctr"/>
            <a:r>
              <a:rPr lang="en-US" sz="6600" b="1" u="sng" dirty="0" err="1"/>
              <a:t>Câu</a:t>
            </a:r>
            <a:r>
              <a:rPr lang="en-US" sz="6600" b="1" u="sng" dirty="0"/>
              <a:t> </a:t>
            </a:r>
            <a:r>
              <a:rPr lang="en-US" sz="6600" b="1" u="sng" dirty="0" err="1"/>
              <a:t>hỏi</a:t>
            </a:r>
            <a:r>
              <a:rPr lang="en-US" sz="6600" b="1" u="sng" dirty="0"/>
              <a:t> </a:t>
            </a:r>
            <a:r>
              <a:rPr lang="en-US" sz="6600" b="1" u="sng" dirty="0" smtClean="0"/>
              <a:t>2 </a:t>
            </a:r>
            <a:endParaRPr lang="en-US" sz="6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52217"/>
            <a:ext cx="15544800" cy="54010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5700" b="1" dirty="0" err="1">
                <a:solidFill>
                  <a:srgbClr val="C00000"/>
                </a:solidFill>
              </a:rPr>
              <a:t>Thuốc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lá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nung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nóng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có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cấu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tạo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như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thế</a:t>
            </a:r>
            <a:r>
              <a:rPr lang="en-US" sz="5700" b="1" dirty="0">
                <a:solidFill>
                  <a:srgbClr val="C00000"/>
                </a:solidFill>
              </a:rPr>
              <a:t> </a:t>
            </a:r>
            <a:r>
              <a:rPr lang="en-US" sz="5700" b="1" dirty="0" err="1">
                <a:solidFill>
                  <a:srgbClr val="C00000"/>
                </a:solidFill>
              </a:rPr>
              <a:t>nào</a:t>
            </a:r>
            <a:r>
              <a:rPr lang="en-US" sz="5700" b="1" dirty="0">
                <a:solidFill>
                  <a:srgbClr val="C00000"/>
                </a:solidFill>
              </a:rPr>
              <a:t>?</a:t>
            </a:r>
          </a:p>
          <a:p>
            <a:endParaRPr lang="en-US" sz="2250" b="1" dirty="0">
              <a:solidFill>
                <a:srgbClr val="C00000"/>
              </a:solidFill>
            </a:endParaRPr>
          </a:p>
          <a:p>
            <a:pPr marL="0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4500" b="1" dirty="0"/>
              <a:t>     </a:t>
            </a:r>
            <a:r>
              <a:rPr lang="en-US" sz="5850" b="1" dirty="0" err="1"/>
              <a:t>Trả</a:t>
            </a:r>
            <a:r>
              <a:rPr lang="en-US" sz="5850" b="1" dirty="0"/>
              <a:t> </a:t>
            </a:r>
            <a:r>
              <a:rPr lang="en-US" sz="5850" b="1" dirty="0" err="1"/>
              <a:t>lời</a:t>
            </a:r>
            <a:r>
              <a:rPr lang="en-US" sz="5850" b="1" dirty="0"/>
              <a:t>:</a:t>
            </a:r>
          </a:p>
          <a:p>
            <a:pPr marL="1399032" lvl="2" indent="-685800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950" dirty="0" err="1"/>
              <a:t>Là</a:t>
            </a:r>
            <a:r>
              <a:rPr lang="en-US" sz="4950" dirty="0"/>
              <a:t> </a:t>
            </a:r>
            <a:r>
              <a:rPr lang="en-US" sz="4950" dirty="0" err="1"/>
              <a:t>điếu</a:t>
            </a:r>
            <a:r>
              <a:rPr lang="en-US" sz="4950" dirty="0"/>
              <a:t> </a:t>
            </a:r>
            <a:r>
              <a:rPr lang="en-US" sz="4950" dirty="0" err="1"/>
              <a:t>thuốc</a:t>
            </a:r>
            <a:r>
              <a:rPr lang="en-US" sz="4950" dirty="0"/>
              <a:t> </a:t>
            </a:r>
            <a:r>
              <a:rPr lang="en-US" sz="4950" dirty="0" err="1"/>
              <a:t>lá</a:t>
            </a:r>
            <a:r>
              <a:rPr lang="en-US" sz="4950" dirty="0"/>
              <a:t> </a:t>
            </a:r>
            <a:r>
              <a:rPr lang="en-US" sz="4950" dirty="0" err="1"/>
              <a:t>thông</a:t>
            </a:r>
            <a:r>
              <a:rPr lang="en-US" sz="4950" dirty="0"/>
              <a:t> </a:t>
            </a:r>
            <a:r>
              <a:rPr lang="en-US" sz="4950" dirty="0" err="1"/>
              <a:t>thường</a:t>
            </a:r>
            <a:r>
              <a:rPr lang="en-US" sz="4950" dirty="0"/>
              <a:t> </a:t>
            </a:r>
            <a:r>
              <a:rPr lang="en-US" sz="4950" dirty="0" err="1"/>
              <a:t>nhưng</a:t>
            </a:r>
            <a:r>
              <a:rPr lang="en-US" sz="4950" dirty="0"/>
              <a:t> </a:t>
            </a:r>
            <a:r>
              <a:rPr lang="en-US" sz="4950" dirty="0" err="1"/>
              <a:t>được</a:t>
            </a:r>
            <a:r>
              <a:rPr lang="en-US" sz="4950" dirty="0"/>
              <a:t> </a:t>
            </a:r>
            <a:r>
              <a:rPr lang="en-US" sz="4950" dirty="0" err="1"/>
              <a:t>bổ</a:t>
            </a:r>
            <a:r>
              <a:rPr lang="en-US" sz="4950" dirty="0"/>
              <a:t> sung </a:t>
            </a:r>
            <a:r>
              <a:rPr lang="en-US" sz="4950" dirty="0" err="1"/>
              <a:t>các</a:t>
            </a:r>
            <a:r>
              <a:rPr lang="en-US" sz="4950" dirty="0"/>
              <a:t> </a:t>
            </a:r>
            <a:r>
              <a:rPr lang="en-US" sz="4950" dirty="0" err="1"/>
              <a:t>phụ</a:t>
            </a:r>
            <a:r>
              <a:rPr lang="en-US" sz="4950" dirty="0"/>
              <a:t> </a:t>
            </a:r>
            <a:r>
              <a:rPr lang="en-US" sz="4950" dirty="0" err="1"/>
              <a:t>gia</a:t>
            </a:r>
            <a:r>
              <a:rPr lang="en-US" sz="4950" dirty="0"/>
              <a:t> </a:t>
            </a:r>
            <a:r>
              <a:rPr lang="en-US" sz="4950" dirty="0" err="1"/>
              <a:t>đặc</a:t>
            </a:r>
            <a:r>
              <a:rPr lang="en-US" sz="4950" dirty="0"/>
              <a:t> </a:t>
            </a:r>
            <a:r>
              <a:rPr lang="en-US" sz="4950" dirty="0" err="1"/>
              <a:t>biệt</a:t>
            </a:r>
            <a:r>
              <a:rPr lang="en-US" sz="4950" dirty="0"/>
              <a:t>.</a:t>
            </a:r>
          </a:p>
          <a:p>
            <a:pPr marL="1399032" lvl="2" indent="-685800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950" dirty="0" err="1"/>
              <a:t>Gồm</a:t>
            </a:r>
            <a:r>
              <a:rPr lang="en-US" sz="4950" dirty="0"/>
              <a:t> </a:t>
            </a:r>
            <a:r>
              <a:rPr lang="en-US" sz="4950" dirty="0" err="1"/>
              <a:t>thiết</a:t>
            </a:r>
            <a:r>
              <a:rPr lang="en-US" sz="4950" dirty="0"/>
              <a:t> </a:t>
            </a:r>
            <a:r>
              <a:rPr lang="en-US" sz="4950" dirty="0" err="1"/>
              <a:t>bị</a:t>
            </a:r>
            <a:r>
              <a:rPr lang="en-US" sz="4950" dirty="0"/>
              <a:t> </a:t>
            </a:r>
            <a:r>
              <a:rPr lang="en-US" sz="4950" dirty="0" err="1"/>
              <a:t>điện</a:t>
            </a:r>
            <a:r>
              <a:rPr lang="en-US" sz="4950" dirty="0"/>
              <a:t> </a:t>
            </a:r>
            <a:r>
              <a:rPr lang="en-US" sz="4950" dirty="0" err="1"/>
              <a:t>tử</a:t>
            </a:r>
            <a:r>
              <a:rPr lang="en-US" sz="4950" dirty="0"/>
              <a:t> </a:t>
            </a:r>
            <a:r>
              <a:rPr lang="en-US" sz="4950" dirty="0" err="1"/>
              <a:t>kết</a:t>
            </a:r>
            <a:r>
              <a:rPr lang="en-US" sz="4950" dirty="0"/>
              <a:t> </a:t>
            </a:r>
            <a:r>
              <a:rPr lang="en-US" sz="4950" dirty="0" err="1"/>
              <a:t>hợp</a:t>
            </a:r>
            <a:r>
              <a:rPr lang="en-US" sz="4950" dirty="0"/>
              <a:t> </a:t>
            </a:r>
            <a:r>
              <a:rPr lang="en-US" sz="4950" dirty="0" err="1"/>
              <a:t>với</a:t>
            </a:r>
            <a:r>
              <a:rPr lang="en-US" sz="4950" dirty="0"/>
              <a:t> </a:t>
            </a:r>
            <a:r>
              <a:rPr lang="en-US" sz="4950" dirty="0" err="1"/>
              <a:t>sản</a:t>
            </a:r>
            <a:r>
              <a:rPr lang="en-US" sz="4950" dirty="0"/>
              <a:t> </a:t>
            </a:r>
            <a:r>
              <a:rPr lang="en-US" sz="4950" dirty="0" err="1"/>
              <a:t>phẩm</a:t>
            </a:r>
            <a:r>
              <a:rPr lang="en-US" sz="4950" dirty="0"/>
              <a:t> </a:t>
            </a:r>
            <a:r>
              <a:rPr lang="en-US" sz="4950" dirty="0" err="1"/>
              <a:t>thuốc</a:t>
            </a:r>
            <a:r>
              <a:rPr lang="en-US" sz="4950" dirty="0"/>
              <a:t> </a:t>
            </a:r>
            <a:r>
              <a:rPr lang="en-US" sz="4950" dirty="0" err="1"/>
              <a:t>lá</a:t>
            </a:r>
            <a:r>
              <a:rPr lang="en-US" sz="4950" dirty="0"/>
              <a:t> </a:t>
            </a:r>
            <a:r>
              <a:rPr lang="en-US" sz="4950" dirty="0" err="1"/>
              <a:t>chuyên</a:t>
            </a:r>
            <a:r>
              <a:rPr lang="en-US" sz="4950" dirty="0"/>
              <a:t> </a:t>
            </a:r>
            <a:r>
              <a:rPr lang="en-US" sz="4950" dirty="0" err="1"/>
              <a:t>dụng</a:t>
            </a:r>
            <a:endParaRPr lang="en-US" sz="4950" dirty="0"/>
          </a:p>
          <a:p>
            <a:pPr marL="1399032" lvl="2" indent="-685800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950" dirty="0" err="1"/>
              <a:t>Gồm</a:t>
            </a:r>
            <a:r>
              <a:rPr lang="en-US" sz="4950" dirty="0"/>
              <a:t> </a:t>
            </a:r>
            <a:r>
              <a:rPr lang="en-US" sz="4950" dirty="0" err="1"/>
              <a:t>thiết</a:t>
            </a:r>
            <a:r>
              <a:rPr lang="en-US" sz="4950" dirty="0"/>
              <a:t> </a:t>
            </a:r>
            <a:r>
              <a:rPr lang="en-US" sz="4950" dirty="0" err="1"/>
              <a:t>bị</a:t>
            </a:r>
            <a:r>
              <a:rPr lang="en-US" sz="4950" dirty="0"/>
              <a:t> </a:t>
            </a:r>
            <a:r>
              <a:rPr lang="en-US" sz="4950" dirty="0" err="1"/>
              <a:t>điện</a:t>
            </a:r>
            <a:r>
              <a:rPr lang="en-US" sz="4950" dirty="0"/>
              <a:t> </a:t>
            </a:r>
            <a:r>
              <a:rPr lang="en-US" sz="4950" dirty="0" err="1"/>
              <a:t>tử</a:t>
            </a:r>
            <a:r>
              <a:rPr lang="en-US" sz="4950" dirty="0"/>
              <a:t> </a:t>
            </a:r>
            <a:r>
              <a:rPr lang="en-US" sz="4950" dirty="0" err="1"/>
              <a:t>kết</a:t>
            </a:r>
            <a:r>
              <a:rPr lang="en-US" sz="4950" dirty="0"/>
              <a:t> </a:t>
            </a:r>
            <a:r>
              <a:rPr lang="en-US" sz="4950" dirty="0" err="1"/>
              <a:t>hợp</a:t>
            </a:r>
            <a:r>
              <a:rPr lang="en-US" sz="4950" dirty="0"/>
              <a:t> </a:t>
            </a:r>
            <a:r>
              <a:rPr lang="en-US" sz="4950" dirty="0" err="1"/>
              <a:t>với</a:t>
            </a:r>
            <a:r>
              <a:rPr lang="en-US" sz="4950" dirty="0"/>
              <a:t> dung </a:t>
            </a:r>
            <a:r>
              <a:rPr lang="en-US" sz="4950" dirty="0" err="1"/>
              <a:t>dịch</a:t>
            </a:r>
            <a:r>
              <a:rPr lang="en-US" sz="4950" dirty="0"/>
              <a:t> </a:t>
            </a:r>
            <a:r>
              <a:rPr lang="en-US" sz="4950" dirty="0" err="1"/>
              <a:t>có</a:t>
            </a:r>
            <a:r>
              <a:rPr lang="en-US" sz="4950" dirty="0"/>
              <a:t> </a:t>
            </a:r>
            <a:r>
              <a:rPr lang="en-US" sz="4950" dirty="0" err="1"/>
              <a:t>chứa</a:t>
            </a:r>
            <a:r>
              <a:rPr lang="en-US" sz="4950" dirty="0"/>
              <a:t> Nicotine </a:t>
            </a:r>
            <a:r>
              <a:rPr lang="en-US" sz="4950" dirty="0" err="1"/>
              <a:t>và</a:t>
            </a:r>
            <a:r>
              <a:rPr lang="en-US" sz="4950" dirty="0"/>
              <a:t> </a:t>
            </a:r>
            <a:r>
              <a:rPr lang="en-US" sz="4950" dirty="0" err="1"/>
              <a:t>hóa</a:t>
            </a:r>
            <a:r>
              <a:rPr lang="en-US" sz="4950" dirty="0"/>
              <a:t> </a:t>
            </a:r>
            <a:r>
              <a:rPr lang="en-US" sz="4950" dirty="0" err="1"/>
              <a:t>chất</a:t>
            </a:r>
            <a:r>
              <a:rPr lang="en-US" sz="495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00" y="8191500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Đáp</a:t>
            </a:r>
            <a:r>
              <a:rPr lang="en-US" sz="4400" dirty="0" smtClean="0"/>
              <a:t> </a:t>
            </a:r>
            <a:r>
              <a:rPr lang="en-US" sz="4400" dirty="0" err="1" smtClean="0"/>
              <a:t>án</a:t>
            </a:r>
            <a:r>
              <a:rPr lang="en-US" sz="4400" dirty="0" smtClean="0"/>
              <a:t>: B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5537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2" y="315605"/>
            <a:ext cx="12994278" cy="1398894"/>
          </a:xfrm>
        </p:spPr>
        <p:txBody>
          <a:bodyPr/>
          <a:lstStyle/>
          <a:p>
            <a:pPr algn="ctr"/>
            <a:r>
              <a:rPr lang="en-US" sz="6600" b="1" u="sng" dirty="0" err="1"/>
              <a:t>Câu</a:t>
            </a:r>
            <a:r>
              <a:rPr lang="en-US" sz="6600" b="1" u="sng" dirty="0"/>
              <a:t> </a:t>
            </a:r>
            <a:r>
              <a:rPr lang="en-US" sz="6600" b="1" u="sng" dirty="0" err="1"/>
              <a:t>hỏi</a:t>
            </a:r>
            <a:r>
              <a:rPr lang="en-US" sz="6600" b="1" u="sng" dirty="0"/>
              <a:t> </a:t>
            </a:r>
            <a:r>
              <a:rPr lang="en-US" sz="6600" b="1" u="sng" dirty="0" smtClean="0"/>
              <a:t>3 </a:t>
            </a:r>
            <a:endParaRPr lang="en-US" sz="6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853" y="2057401"/>
            <a:ext cx="15887700" cy="708914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4500" b="1" dirty="0" err="1">
                <a:solidFill>
                  <a:srgbClr val="C00000"/>
                </a:solidFill>
              </a:rPr>
              <a:t>Chất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gây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nghiện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trong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các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sản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phẩm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thuốc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lá</a:t>
            </a:r>
            <a:r>
              <a:rPr lang="en-US" sz="4500" b="1" dirty="0">
                <a:solidFill>
                  <a:srgbClr val="C00000"/>
                </a:solidFill>
              </a:rPr>
              <a:t> (</a:t>
            </a:r>
            <a:r>
              <a:rPr lang="en-US" sz="4500" b="1" dirty="0" err="1">
                <a:solidFill>
                  <a:srgbClr val="C00000"/>
                </a:solidFill>
              </a:rPr>
              <a:t>thuốc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lá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điếu</a:t>
            </a:r>
            <a:r>
              <a:rPr lang="en-US" sz="4500" b="1" dirty="0">
                <a:solidFill>
                  <a:srgbClr val="C00000"/>
                </a:solidFill>
              </a:rPr>
              <a:t>, </a:t>
            </a:r>
            <a:r>
              <a:rPr lang="en-US" sz="4500" b="1" dirty="0" err="1">
                <a:solidFill>
                  <a:srgbClr val="C00000"/>
                </a:solidFill>
              </a:rPr>
              <a:t>điện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tử</a:t>
            </a:r>
            <a:r>
              <a:rPr lang="en-US" sz="4500" b="1" dirty="0">
                <a:solidFill>
                  <a:srgbClr val="C00000"/>
                </a:solidFill>
              </a:rPr>
              <a:t>, </a:t>
            </a:r>
            <a:r>
              <a:rPr lang="en-US" sz="4500" b="1" dirty="0" err="1">
                <a:solidFill>
                  <a:srgbClr val="C00000"/>
                </a:solidFill>
              </a:rPr>
              <a:t>nung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nóng</a:t>
            </a:r>
            <a:r>
              <a:rPr lang="en-US" sz="4500" b="1" dirty="0">
                <a:solidFill>
                  <a:srgbClr val="C00000"/>
                </a:solidFill>
              </a:rPr>
              <a:t>) </a:t>
            </a:r>
            <a:r>
              <a:rPr lang="en-US" sz="4500" b="1" dirty="0" err="1">
                <a:solidFill>
                  <a:srgbClr val="C00000"/>
                </a:solidFill>
              </a:rPr>
              <a:t>là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chất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gì</a:t>
            </a:r>
            <a:r>
              <a:rPr lang="en-US" sz="4500" b="1" dirty="0">
                <a:solidFill>
                  <a:srgbClr val="C00000"/>
                </a:solidFill>
              </a:rPr>
              <a:t>?</a:t>
            </a:r>
          </a:p>
          <a:p>
            <a:pPr>
              <a:lnSpc>
                <a:spcPct val="100000"/>
              </a:lnSpc>
            </a:pPr>
            <a:endParaRPr lang="en-US" sz="1650" b="1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4500" b="1" dirty="0" smtClean="0"/>
              <a:t>     </a:t>
            </a:r>
            <a:r>
              <a:rPr lang="en-US" sz="4500" b="1" dirty="0" err="1"/>
              <a:t>Trả</a:t>
            </a:r>
            <a:r>
              <a:rPr lang="en-US" sz="4500" b="1" dirty="0"/>
              <a:t> </a:t>
            </a:r>
            <a:r>
              <a:rPr lang="en-US" sz="4500" b="1" dirty="0" err="1"/>
              <a:t>lời</a:t>
            </a:r>
            <a:r>
              <a:rPr lang="en-US" sz="4500" b="1" dirty="0"/>
              <a:t>:</a:t>
            </a:r>
          </a:p>
          <a:p>
            <a:pPr marL="2798640" lvl="7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200" dirty="0"/>
              <a:t>Nicotine</a:t>
            </a:r>
          </a:p>
          <a:p>
            <a:pPr marL="2798640" lvl="7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200" dirty="0" err="1"/>
              <a:t>Chất</a:t>
            </a:r>
            <a:r>
              <a:rPr lang="en-US" sz="4200" dirty="0"/>
              <a:t> </a:t>
            </a:r>
            <a:r>
              <a:rPr lang="en-US" sz="4200" dirty="0" err="1"/>
              <a:t>cồn</a:t>
            </a:r>
            <a:endParaRPr lang="en-US" sz="4200" dirty="0"/>
          </a:p>
          <a:p>
            <a:pPr marL="2798640" lvl="7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200" dirty="0" err="1"/>
              <a:t>Cocain</a:t>
            </a:r>
            <a:endParaRPr lang="en-US" sz="4200" dirty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971800" y="5143500"/>
            <a:ext cx="914400" cy="77122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Rounded Rectangle 5"/>
          <p:cNvSpPr/>
          <p:nvPr/>
        </p:nvSpPr>
        <p:spPr>
          <a:xfrm>
            <a:off x="9372601" y="5029200"/>
            <a:ext cx="6707777" cy="342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000" dirty="0" err="1"/>
              <a:t>Sử</a:t>
            </a:r>
            <a:r>
              <a:rPr lang="en-US" sz="3000" dirty="0"/>
              <a:t> </a:t>
            </a:r>
            <a:r>
              <a:rPr lang="en-US" sz="3000" dirty="0" err="1"/>
              <a:t>dụng</a:t>
            </a:r>
            <a:r>
              <a:rPr lang="en-US" sz="3000" dirty="0"/>
              <a:t> nicotine ở </a:t>
            </a:r>
            <a:r>
              <a:rPr lang="en-US" sz="3000" dirty="0" err="1"/>
              <a:t>tuổi</a:t>
            </a:r>
            <a:r>
              <a:rPr lang="en-US" sz="3000" dirty="0"/>
              <a:t> </a:t>
            </a:r>
            <a:r>
              <a:rPr lang="en-US" sz="3000" dirty="0" err="1"/>
              <a:t>thiếu</a:t>
            </a:r>
            <a:r>
              <a:rPr lang="en-US" sz="3000" dirty="0"/>
              <a:t> </a:t>
            </a:r>
            <a:r>
              <a:rPr lang="en-US" sz="3000" dirty="0" err="1"/>
              <a:t>niên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ảnh</a:t>
            </a:r>
            <a:r>
              <a:rPr lang="en-US" sz="3000" dirty="0"/>
              <a:t> </a:t>
            </a:r>
            <a:r>
              <a:rPr lang="en-US" sz="3000" dirty="0" err="1"/>
              <a:t>hưởng</a:t>
            </a:r>
            <a:r>
              <a:rPr lang="en-US" sz="3000" dirty="0"/>
              <a:t> </a:t>
            </a:r>
            <a:r>
              <a:rPr lang="en-US" sz="3000" dirty="0" err="1"/>
              <a:t>lâu</a:t>
            </a:r>
            <a:r>
              <a:rPr lang="en-US" sz="3000" dirty="0"/>
              <a:t> </a:t>
            </a:r>
            <a:r>
              <a:rPr lang="en-US" sz="3000" dirty="0" err="1"/>
              <a:t>dài</a:t>
            </a:r>
            <a:r>
              <a:rPr lang="en-US" sz="3000" dirty="0"/>
              <a:t> </a:t>
            </a:r>
            <a:r>
              <a:rPr lang="en-US" sz="3000" dirty="0" err="1"/>
              <a:t>đến</a:t>
            </a:r>
            <a:r>
              <a:rPr lang="en-US" sz="3000" dirty="0"/>
              <a:t> </a:t>
            </a:r>
            <a:r>
              <a:rPr lang="en-US" sz="3000" dirty="0" err="1"/>
              <a:t>sự</a:t>
            </a:r>
            <a:r>
              <a:rPr lang="en-US" sz="3000" dirty="0"/>
              <a:t> </a:t>
            </a:r>
            <a:r>
              <a:rPr lang="en-US" sz="3000" dirty="0" err="1"/>
              <a:t>phát</a:t>
            </a:r>
            <a:r>
              <a:rPr lang="en-US" sz="3000" dirty="0"/>
              <a:t> </a:t>
            </a:r>
            <a:r>
              <a:rPr lang="en-US" sz="3000" dirty="0" err="1"/>
              <a:t>triển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não</a:t>
            </a:r>
            <a:r>
              <a:rPr lang="en-US" sz="3000" dirty="0"/>
              <a:t> </a:t>
            </a:r>
            <a:r>
              <a:rPr lang="en-US" sz="3000" dirty="0" err="1"/>
              <a:t>bộ</a:t>
            </a:r>
            <a:r>
              <a:rPr lang="en-US" sz="3000" dirty="0"/>
              <a:t>, </a:t>
            </a:r>
            <a:r>
              <a:rPr lang="en-US" sz="3000" dirty="0" err="1"/>
              <a:t>làm</a:t>
            </a:r>
            <a:r>
              <a:rPr lang="en-US" sz="3000" dirty="0"/>
              <a:t> </a:t>
            </a:r>
            <a:r>
              <a:rPr lang="en-US" sz="3000" dirty="0" err="1"/>
              <a:t>suy</a:t>
            </a:r>
            <a:r>
              <a:rPr lang="en-US" sz="3000" dirty="0"/>
              <a:t> </a:t>
            </a:r>
            <a:r>
              <a:rPr lang="en-US" sz="3000" dirty="0" err="1"/>
              <a:t>giảm</a:t>
            </a:r>
            <a:r>
              <a:rPr lang="en-US" sz="3000" dirty="0"/>
              <a:t> </a:t>
            </a:r>
            <a:r>
              <a:rPr lang="en-US" sz="3000" dirty="0" err="1"/>
              <a:t>trí</a:t>
            </a:r>
            <a:r>
              <a:rPr lang="en-US" sz="3000" dirty="0"/>
              <a:t> </a:t>
            </a:r>
            <a:r>
              <a:rPr lang="en-US" sz="3000" dirty="0" err="1"/>
              <a:t>nhớ</a:t>
            </a:r>
            <a:r>
              <a:rPr lang="en-US" sz="3000" dirty="0"/>
              <a:t>, </a:t>
            </a:r>
            <a:r>
              <a:rPr lang="en-US" sz="3000" dirty="0" err="1"/>
              <a:t>khả</a:t>
            </a:r>
            <a:r>
              <a:rPr lang="en-US" sz="3000" dirty="0"/>
              <a:t> </a:t>
            </a:r>
            <a:r>
              <a:rPr lang="en-US" sz="3000" dirty="0" err="1"/>
              <a:t>năng</a:t>
            </a:r>
            <a:r>
              <a:rPr lang="en-US" sz="3000" dirty="0"/>
              <a:t> </a:t>
            </a:r>
            <a:r>
              <a:rPr lang="en-US" sz="3000" dirty="0" err="1"/>
              <a:t>chú</a:t>
            </a:r>
            <a:r>
              <a:rPr lang="en-US" sz="3000" dirty="0"/>
              <a:t> ý </a:t>
            </a:r>
            <a:r>
              <a:rPr lang="en-US" sz="3000" dirty="0" err="1"/>
              <a:t>và</a:t>
            </a:r>
            <a:r>
              <a:rPr lang="en-US" sz="3000" dirty="0"/>
              <a:t> </a:t>
            </a:r>
            <a:r>
              <a:rPr lang="en-US" sz="3000" dirty="0" err="1"/>
              <a:t>nhận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.</a:t>
            </a:r>
          </a:p>
          <a:p>
            <a:pPr algn="ctr">
              <a:lnSpc>
                <a:spcPct val="110000"/>
              </a:lnSpc>
            </a:pPr>
            <a:r>
              <a:rPr lang="en-US" sz="3000" i="1" dirty="0"/>
              <a:t>(</a:t>
            </a:r>
            <a:r>
              <a:rPr lang="en-US" sz="3000" i="1" dirty="0" err="1"/>
              <a:t>Báo</a:t>
            </a:r>
            <a:r>
              <a:rPr lang="en-US" sz="3000" i="1" dirty="0"/>
              <a:t> </a:t>
            </a:r>
            <a:r>
              <a:rPr lang="en-US" sz="3000" i="1" dirty="0" err="1"/>
              <a:t>cáo</a:t>
            </a:r>
            <a:r>
              <a:rPr lang="en-US" sz="3000" i="1" dirty="0"/>
              <a:t> </a:t>
            </a:r>
            <a:r>
              <a:rPr lang="en-US" sz="3000" i="1" dirty="0" err="1"/>
              <a:t>của</a:t>
            </a:r>
            <a:r>
              <a:rPr lang="en-US" sz="3000" i="1" dirty="0"/>
              <a:t> </a:t>
            </a:r>
            <a:r>
              <a:rPr lang="en-US" sz="3000" i="1" dirty="0" err="1"/>
              <a:t>Tổng</a:t>
            </a:r>
            <a:r>
              <a:rPr lang="en-US" sz="3000" i="1" dirty="0"/>
              <a:t> </a:t>
            </a:r>
            <a:r>
              <a:rPr lang="en-US" sz="3000" i="1" dirty="0" err="1"/>
              <a:t>hội</a:t>
            </a:r>
            <a:r>
              <a:rPr lang="en-US" sz="3000" i="1" dirty="0"/>
              <a:t> Y </a:t>
            </a:r>
            <a:r>
              <a:rPr lang="en-US" sz="3000" i="1" dirty="0" err="1"/>
              <a:t>khoa</a:t>
            </a:r>
            <a:r>
              <a:rPr lang="en-US" sz="3000" i="1" dirty="0"/>
              <a:t> </a:t>
            </a:r>
            <a:r>
              <a:rPr lang="en-US" sz="3000" i="1" dirty="0" err="1"/>
              <a:t>Mỹ</a:t>
            </a:r>
            <a:r>
              <a:rPr lang="en-US" sz="3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047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429906"/>
            <a:ext cx="15087600" cy="1137447"/>
          </a:xfrm>
        </p:spPr>
        <p:txBody>
          <a:bodyPr/>
          <a:lstStyle/>
          <a:p>
            <a:pPr algn="ctr"/>
            <a:r>
              <a:rPr lang="en-US" sz="6600" b="1" u="sng" dirty="0" err="1"/>
              <a:t>Câu</a:t>
            </a:r>
            <a:r>
              <a:rPr lang="en-US" sz="6600" b="1" u="sng" dirty="0"/>
              <a:t> </a:t>
            </a:r>
            <a:r>
              <a:rPr lang="en-US" sz="6600" b="1" u="sng" dirty="0" err="1"/>
              <a:t>hỏi</a:t>
            </a:r>
            <a:r>
              <a:rPr lang="en-US" sz="6600" b="1" u="sng" dirty="0"/>
              <a:t> </a:t>
            </a:r>
            <a:r>
              <a:rPr lang="en-US" sz="6600" b="1" u="sng" dirty="0" smtClean="0"/>
              <a:t>4 </a:t>
            </a:r>
            <a:endParaRPr lang="en-US" sz="6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920" y="1567352"/>
            <a:ext cx="14927580" cy="723629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4500" b="1" dirty="0" err="1" smtClean="0">
                <a:solidFill>
                  <a:srgbClr val="C00000"/>
                </a:solidFill>
              </a:rPr>
              <a:t>Khói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của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thuốc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lá</a:t>
            </a:r>
            <a:r>
              <a:rPr lang="en-US" sz="4500" b="1" dirty="0" smtClean="0">
                <a:solidFill>
                  <a:srgbClr val="C00000"/>
                </a:solidFill>
              </a:rPr>
              <a:t>, </a:t>
            </a:r>
            <a:r>
              <a:rPr lang="en-US" sz="4500" b="1" dirty="0" err="1" smtClean="0">
                <a:solidFill>
                  <a:srgbClr val="C00000"/>
                </a:solidFill>
              </a:rPr>
              <a:t>thuốc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lá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điện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tử</a:t>
            </a:r>
            <a:r>
              <a:rPr lang="en-US" sz="4500" b="1" dirty="0" smtClean="0">
                <a:solidFill>
                  <a:srgbClr val="C00000"/>
                </a:solidFill>
              </a:rPr>
              <a:t>, </a:t>
            </a:r>
            <a:r>
              <a:rPr lang="en-US" sz="4500" b="1" dirty="0" err="1" smtClean="0">
                <a:solidFill>
                  <a:srgbClr val="C00000"/>
                </a:solidFill>
              </a:rPr>
              <a:t>thuốc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lá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nung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nóng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có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chứa</a:t>
            </a:r>
            <a:r>
              <a:rPr lang="en-US" sz="4500" b="1" dirty="0" smtClean="0">
                <a:solidFill>
                  <a:srgbClr val="C00000"/>
                </a:solidFill>
              </a:rPr>
              <a:t>  </a:t>
            </a:r>
            <a:r>
              <a:rPr lang="en-US" sz="4500" b="1" dirty="0" err="1" smtClean="0">
                <a:solidFill>
                  <a:srgbClr val="C00000"/>
                </a:solidFill>
              </a:rPr>
              <a:t>thành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phần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gì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mà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gây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hại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cho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người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sử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</a:rPr>
              <a:t>dụng</a:t>
            </a:r>
            <a:r>
              <a:rPr lang="en-US" sz="4500" b="1" dirty="0" smtClean="0">
                <a:solidFill>
                  <a:srgbClr val="C00000"/>
                </a:solidFill>
              </a:rPr>
              <a:t>?</a:t>
            </a:r>
          </a:p>
          <a:p>
            <a:endParaRPr lang="en-US" sz="1800" b="1" dirty="0">
              <a:solidFill>
                <a:srgbClr val="C00000"/>
              </a:solidFill>
            </a:endParaRPr>
          </a:p>
          <a:p>
            <a:pPr marL="301752" lvl="1" indent="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4200" b="1" dirty="0"/>
              <a:t> </a:t>
            </a:r>
            <a:r>
              <a:rPr lang="en-US" sz="4500" b="1" dirty="0" err="1" smtClean="0"/>
              <a:t>Trả</a:t>
            </a:r>
            <a:r>
              <a:rPr lang="en-US" sz="4500" b="1" dirty="0" smtClean="0"/>
              <a:t> </a:t>
            </a:r>
            <a:r>
              <a:rPr lang="en-US" sz="4500" b="1" dirty="0" err="1" smtClean="0"/>
              <a:t>lời</a:t>
            </a:r>
            <a:r>
              <a:rPr lang="en-US" sz="4500" b="1" dirty="0" smtClean="0"/>
              <a:t>:</a:t>
            </a:r>
          </a:p>
          <a:p>
            <a:pPr marL="1947672" lvl="4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200" dirty="0" err="1" smtClean="0"/>
              <a:t>Hạt</a:t>
            </a:r>
            <a:r>
              <a:rPr lang="en-US" sz="4200" dirty="0" smtClean="0"/>
              <a:t> </a:t>
            </a:r>
            <a:r>
              <a:rPr lang="en-US" sz="4200" dirty="0" err="1" smtClean="0"/>
              <a:t>bụi</a:t>
            </a:r>
            <a:endParaRPr lang="en-US" sz="4200" dirty="0" smtClean="0"/>
          </a:p>
          <a:p>
            <a:pPr marL="1947672" lvl="4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200" dirty="0" err="1" smtClean="0"/>
              <a:t>Hơi</a:t>
            </a:r>
            <a:r>
              <a:rPr lang="en-US" sz="4200" dirty="0" smtClean="0"/>
              <a:t> </a:t>
            </a:r>
            <a:r>
              <a:rPr lang="en-US" sz="4200" dirty="0" err="1" smtClean="0"/>
              <a:t>nước</a:t>
            </a:r>
            <a:endParaRPr lang="en-US" sz="4200" dirty="0" smtClean="0"/>
          </a:p>
          <a:p>
            <a:pPr marL="1947672" lvl="4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200" dirty="0" err="1" smtClean="0"/>
              <a:t>Hóa</a:t>
            </a:r>
            <a:r>
              <a:rPr lang="en-US" sz="4200" dirty="0" smtClean="0"/>
              <a:t> </a:t>
            </a:r>
            <a:r>
              <a:rPr lang="en-US" sz="4200" dirty="0" err="1" smtClean="0"/>
              <a:t>chất</a:t>
            </a:r>
            <a:r>
              <a:rPr lang="en-US" sz="4200" dirty="0" smtClean="0"/>
              <a:t> </a:t>
            </a:r>
            <a:r>
              <a:rPr lang="en-US" sz="4200" dirty="0" err="1" smtClean="0"/>
              <a:t>độc</a:t>
            </a:r>
            <a:r>
              <a:rPr lang="en-US" sz="4200" dirty="0" smtClean="0"/>
              <a:t> </a:t>
            </a:r>
            <a:r>
              <a:rPr lang="en-US" sz="4200" dirty="0" err="1" smtClean="0"/>
              <a:t>hại</a:t>
            </a:r>
            <a:endParaRPr lang="en-US" sz="4200" dirty="0" smtClean="0"/>
          </a:p>
          <a:p>
            <a:pPr marL="1261872" lvl="4" indent="0">
              <a:spcBef>
                <a:spcPts val="900"/>
              </a:spcBef>
              <a:spcAft>
                <a:spcPts val="900"/>
              </a:spcAft>
              <a:buNone/>
            </a:pPr>
            <a:endParaRPr lang="en-US" sz="4200" dirty="0"/>
          </a:p>
        </p:txBody>
      </p:sp>
      <p:sp>
        <p:nvSpPr>
          <p:cNvPr id="4" name="Oval 3"/>
          <p:cNvSpPr/>
          <p:nvPr/>
        </p:nvSpPr>
        <p:spPr>
          <a:xfrm>
            <a:off x="2667000" y="6913487"/>
            <a:ext cx="914400" cy="685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8" name="Group 7"/>
          <p:cNvGrpSpPr/>
          <p:nvPr/>
        </p:nvGrpSpPr>
        <p:grpSpPr>
          <a:xfrm>
            <a:off x="9883748" y="3868472"/>
            <a:ext cx="5046692" cy="4563695"/>
            <a:chOff x="6559622" y="1541539"/>
            <a:chExt cx="3364461" cy="3042463"/>
          </a:xfrm>
        </p:grpSpPr>
        <p:sp>
          <p:nvSpPr>
            <p:cNvPr id="9" name="Content Placeholder 6"/>
            <p:cNvSpPr txBox="1">
              <a:spLocks/>
            </p:cNvSpPr>
            <p:nvPr/>
          </p:nvSpPr>
          <p:spPr bwMode="gray">
            <a:xfrm>
              <a:off x="8206913" y="2812438"/>
              <a:ext cx="1592210" cy="151932"/>
            </a:xfrm>
            <a:prstGeom prst="rect">
              <a:avLst/>
            </a:prstGeom>
          </p:spPr>
          <p:txBody>
            <a:bodyPr vert="horz" lIns="20226" tIns="0" rIns="20226" bIns="0" rtlCol="0">
              <a:noAutofit/>
            </a:bodyPr>
            <a:lstStyle>
              <a:lvl1pPr marL="0" indent="0" algn="l" defTabSz="913271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Tx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359915" indent="-179164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6067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78056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4080" indent="-358332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9618" indent="-358332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8131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4768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1403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100" b="1" dirty="0">
                  <a:solidFill>
                    <a:srgbClr val="FF0000"/>
                  </a:solidFill>
                </a:rPr>
                <a:t>Carbon monoxide</a:t>
              </a:r>
            </a:p>
          </p:txBody>
        </p:sp>
        <p:sp>
          <p:nvSpPr>
            <p:cNvPr id="10" name="Content Placeholder 6"/>
            <p:cNvSpPr txBox="1">
              <a:spLocks/>
            </p:cNvSpPr>
            <p:nvPr/>
          </p:nvSpPr>
          <p:spPr bwMode="gray">
            <a:xfrm>
              <a:off x="7338063" y="2386570"/>
              <a:ext cx="2191634" cy="404056"/>
            </a:xfrm>
            <a:prstGeom prst="rect">
              <a:avLst/>
            </a:prstGeom>
          </p:spPr>
          <p:txBody>
            <a:bodyPr vert="horz" lIns="20226" tIns="0" rIns="20226" bIns="0" rtlCol="0">
              <a:noAutofit/>
            </a:bodyPr>
            <a:lstStyle>
              <a:lvl1pPr marL="0" indent="0" algn="l" defTabSz="913271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Tx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359915" indent="-179164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6067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78056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4080" indent="-358332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9618" indent="-358332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8131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4768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1403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100" b="1" dirty="0" err="1">
                  <a:solidFill>
                    <a:srgbClr val="0000FF"/>
                  </a:solidFill>
                </a:rPr>
                <a:t>Hợp</a:t>
              </a:r>
              <a:r>
                <a:rPr lang="en-US" sz="2100" b="1" dirty="0">
                  <a:solidFill>
                    <a:srgbClr val="0000FF"/>
                  </a:solidFill>
                </a:rPr>
                <a:t> </a:t>
              </a:r>
              <a:r>
                <a:rPr lang="en-US" sz="2100" b="1" dirty="0" err="1">
                  <a:solidFill>
                    <a:srgbClr val="0000FF"/>
                  </a:solidFill>
                </a:rPr>
                <a:t>chất</a:t>
              </a:r>
              <a:r>
                <a:rPr lang="en-US" sz="2100" b="1" dirty="0">
                  <a:solidFill>
                    <a:srgbClr val="0000FF"/>
                  </a:solidFill>
                </a:rPr>
                <a:t> </a:t>
              </a:r>
              <a:r>
                <a:rPr lang="en-US" sz="2100" b="1" dirty="0" err="1">
                  <a:solidFill>
                    <a:srgbClr val="0000FF"/>
                  </a:solidFill>
                </a:rPr>
                <a:t>hữu</a:t>
              </a:r>
              <a:r>
                <a:rPr lang="en-US" sz="2100" b="1" dirty="0">
                  <a:solidFill>
                    <a:srgbClr val="0000FF"/>
                  </a:solidFill>
                </a:rPr>
                <a:t> </a:t>
              </a:r>
              <a:r>
                <a:rPr lang="en-US" sz="2100" b="1" dirty="0" err="1">
                  <a:solidFill>
                    <a:srgbClr val="0000FF"/>
                  </a:solidFill>
                </a:rPr>
                <a:t>cơ</a:t>
              </a:r>
              <a:r>
                <a:rPr lang="en-US" sz="2100" b="1" dirty="0">
                  <a:solidFill>
                    <a:srgbClr val="0000FF"/>
                  </a:solidFill>
                </a:rPr>
                <a:t> </a:t>
              </a:r>
              <a:r>
                <a:rPr lang="en-US" sz="2100" b="1" dirty="0" err="1">
                  <a:solidFill>
                    <a:srgbClr val="0000FF"/>
                  </a:solidFill>
                </a:rPr>
                <a:t>dễ</a:t>
              </a:r>
              <a:r>
                <a:rPr lang="en-US" sz="2100" b="1" dirty="0">
                  <a:solidFill>
                    <a:srgbClr val="0000FF"/>
                  </a:solidFill>
                </a:rPr>
                <a:t> bay </a:t>
              </a:r>
              <a:r>
                <a:rPr lang="en-US" sz="2100" b="1" dirty="0" err="1">
                  <a:solidFill>
                    <a:srgbClr val="0000FF"/>
                  </a:solidFill>
                </a:rPr>
                <a:t>hơi</a:t>
              </a:r>
              <a:endParaRPr lang="en-US" sz="2100" b="1" dirty="0">
                <a:solidFill>
                  <a:srgbClr val="0000FF"/>
                </a:solidFill>
              </a:endParaRPr>
            </a:p>
          </p:txBody>
        </p:sp>
        <p:sp>
          <p:nvSpPr>
            <p:cNvPr id="11" name="Content Placeholder 6"/>
            <p:cNvSpPr txBox="1">
              <a:spLocks/>
            </p:cNvSpPr>
            <p:nvPr/>
          </p:nvSpPr>
          <p:spPr bwMode="gray">
            <a:xfrm>
              <a:off x="7987113" y="2024976"/>
              <a:ext cx="893537" cy="358487"/>
            </a:xfrm>
            <a:prstGeom prst="rect">
              <a:avLst/>
            </a:prstGeom>
          </p:spPr>
          <p:txBody>
            <a:bodyPr vert="horz" lIns="20226" tIns="0" rIns="20226" bIns="0" rtlCol="0">
              <a:noAutofit/>
            </a:bodyPr>
            <a:lstStyle>
              <a:lvl1pPr marL="0" indent="0" algn="l" defTabSz="913271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Tx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359915" indent="-179164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6067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78056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4080" indent="-358332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9618" indent="-358332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8131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4768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1403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err="1">
                  <a:solidFill>
                    <a:srgbClr val="FF0000"/>
                  </a:solidFill>
                </a:rPr>
                <a:t>Acrolein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Content Placeholder 6"/>
            <p:cNvSpPr txBox="1">
              <a:spLocks/>
            </p:cNvSpPr>
            <p:nvPr/>
          </p:nvSpPr>
          <p:spPr bwMode="gray">
            <a:xfrm>
              <a:off x="6992604" y="2686297"/>
              <a:ext cx="1288637" cy="238991"/>
            </a:xfrm>
            <a:prstGeom prst="rect">
              <a:avLst/>
            </a:prstGeom>
          </p:spPr>
          <p:txBody>
            <a:bodyPr vert="horz" lIns="20226" tIns="0" rIns="20226" bIns="0" rtlCol="0">
              <a:noAutofit/>
            </a:bodyPr>
            <a:lstStyle>
              <a:lvl1pPr marL="0" indent="0" algn="l" defTabSz="913271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Tx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359915" indent="-179164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6067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78056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4080" indent="-358332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9618" indent="-358332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8131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4768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1403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chemeClr val="accent5">
                      <a:lumMod val="10000"/>
                    </a:schemeClr>
                  </a:solidFill>
                </a:rPr>
                <a:t>Acetaldehyde</a:t>
              </a:r>
            </a:p>
          </p:txBody>
        </p:sp>
        <p:sp>
          <p:nvSpPr>
            <p:cNvPr id="13" name="Content Placeholder 6"/>
            <p:cNvSpPr txBox="1">
              <a:spLocks/>
            </p:cNvSpPr>
            <p:nvPr/>
          </p:nvSpPr>
          <p:spPr bwMode="gray">
            <a:xfrm>
              <a:off x="7077441" y="3087491"/>
              <a:ext cx="2452256" cy="264968"/>
            </a:xfrm>
            <a:prstGeom prst="rect">
              <a:avLst/>
            </a:prstGeom>
          </p:spPr>
          <p:txBody>
            <a:bodyPr vert="horz" lIns="20226" tIns="0" rIns="20226" bIns="0" rtlCol="0">
              <a:noAutofit/>
            </a:bodyPr>
            <a:lstStyle>
              <a:lvl1pPr marL="0" indent="0" algn="l" defTabSz="913271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Tx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359915" indent="-179164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6067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78056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4080" indent="-358332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9618" indent="-358332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8131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4768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1403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100" b="1" dirty="0">
                  <a:solidFill>
                    <a:srgbClr val="00FF00"/>
                  </a:solidFill>
                </a:rPr>
                <a:t>Hydrocarbon </a:t>
              </a:r>
              <a:r>
                <a:rPr lang="en-US" sz="2100" b="1" dirty="0" err="1">
                  <a:solidFill>
                    <a:srgbClr val="00FF00"/>
                  </a:solidFill>
                </a:rPr>
                <a:t>thơm</a:t>
              </a:r>
              <a:r>
                <a:rPr lang="en-US" sz="2100" b="1" dirty="0">
                  <a:solidFill>
                    <a:srgbClr val="00FF00"/>
                  </a:solidFill>
                </a:rPr>
                <a:t> </a:t>
              </a:r>
              <a:r>
                <a:rPr lang="en-US" sz="2100" b="1" dirty="0" err="1">
                  <a:solidFill>
                    <a:srgbClr val="00FF00"/>
                  </a:solidFill>
                </a:rPr>
                <a:t>đa</a:t>
              </a:r>
              <a:r>
                <a:rPr lang="en-US" sz="2100" b="1" dirty="0">
                  <a:solidFill>
                    <a:srgbClr val="00FF00"/>
                  </a:solidFill>
                </a:rPr>
                <a:t> </a:t>
              </a:r>
              <a:r>
                <a:rPr lang="en-US" sz="2100" b="1" dirty="0" err="1">
                  <a:solidFill>
                    <a:srgbClr val="00FF00"/>
                  </a:solidFill>
                </a:rPr>
                <a:t>vòng</a:t>
              </a:r>
              <a:endParaRPr lang="en-US" sz="2100" b="1" dirty="0">
                <a:solidFill>
                  <a:srgbClr val="00FF00"/>
                </a:solidFill>
              </a:endParaRPr>
            </a:p>
          </p:txBody>
        </p:sp>
        <p:sp>
          <p:nvSpPr>
            <p:cNvPr id="14" name="Content Placeholder 6"/>
            <p:cNvSpPr txBox="1">
              <a:spLocks/>
            </p:cNvSpPr>
            <p:nvPr/>
          </p:nvSpPr>
          <p:spPr bwMode="gray">
            <a:xfrm>
              <a:off x="7282081" y="3517633"/>
              <a:ext cx="924833" cy="238991"/>
            </a:xfrm>
            <a:prstGeom prst="rect">
              <a:avLst/>
            </a:prstGeom>
          </p:spPr>
          <p:txBody>
            <a:bodyPr vert="horz" lIns="20226" tIns="0" rIns="20226" bIns="0" rtlCol="0">
              <a:noAutofit/>
            </a:bodyPr>
            <a:lstStyle>
              <a:lvl1pPr marL="0" indent="0" algn="l" defTabSz="913271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Tx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359915" indent="-179164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6067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78056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4080" indent="-358332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9618" indent="-358332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8131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4768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1403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Nicotine</a:t>
              </a:r>
            </a:p>
          </p:txBody>
        </p:sp>
        <p:sp>
          <p:nvSpPr>
            <p:cNvPr id="15" name="Content Placeholder 6"/>
            <p:cNvSpPr txBox="1">
              <a:spLocks/>
            </p:cNvSpPr>
            <p:nvPr/>
          </p:nvSpPr>
          <p:spPr bwMode="gray">
            <a:xfrm>
              <a:off x="8404828" y="3527388"/>
              <a:ext cx="1288637" cy="238991"/>
            </a:xfrm>
            <a:prstGeom prst="rect">
              <a:avLst/>
            </a:prstGeom>
          </p:spPr>
          <p:txBody>
            <a:bodyPr vert="horz" lIns="20226" tIns="0" rIns="20226" bIns="0" rtlCol="0">
              <a:noAutofit/>
            </a:bodyPr>
            <a:lstStyle>
              <a:lvl1pPr marL="0" indent="0" algn="l" defTabSz="913271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Tx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359915" indent="-179164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6067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78056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4080" indent="-358332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9618" indent="-358332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8131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4768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1403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100" b="1" dirty="0">
                  <a:solidFill>
                    <a:srgbClr val="00FF00"/>
                  </a:solidFill>
                </a:rPr>
                <a:t>Kim </a:t>
              </a:r>
              <a:r>
                <a:rPr lang="en-US" sz="2100" b="1" dirty="0" err="1">
                  <a:solidFill>
                    <a:srgbClr val="00FF00"/>
                  </a:solidFill>
                </a:rPr>
                <a:t>loại</a:t>
              </a:r>
              <a:r>
                <a:rPr lang="en-US" sz="2100" b="1" dirty="0">
                  <a:solidFill>
                    <a:srgbClr val="00FF00"/>
                  </a:solidFill>
                </a:rPr>
                <a:t> </a:t>
              </a:r>
              <a:r>
                <a:rPr lang="en-US" sz="2100" b="1" dirty="0" err="1">
                  <a:solidFill>
                    <a:srgbClr val="00FF00"/>
                  </a:solidFill>
                </a:rPr>
                <a:t>nặng</a:t>
              </a:r>
              <a:endParaRPr lang="en-US" sz="2100" b="1" dirty="0">
                <a:solidFill>
                  <a:srgbClr val="00FF00"/>
                </a:solidFill>
              </a:endParaRPr>
            </a:p>
          </p:txBody>
        </p:sp>
        <p:sp>
          <p:nvSpPr>
            <p:cNvPr id="16" name="Content Placeholder 6"/>
            <p:cNvSpPr txBox="1">
              <a:spLocks/>
            </p:cNvSpPr>
            <p:nvPr/>
          </p:nvSpPr>
          <p:spPr bwMode="gray">
            <a:xfrm>
              <a:off x="7760509" y="3821811"/>
              <a:ext cx="1288637" cy="238991"/>
            </a:xfrm>
            <a:prstGeom prst="rect">
              <a:avLst/>
            </a:prstGeom>
          </p:spPr>
          <p:txBody>
            <a:bodyPr vert="horz" lIns="20226" tIns="0" rIns="20226" bIns="0" rtlCol="0">
              <a:noAutofit/>
            </a:bodyPr>
            <a:lstStyle>
              <a:lvl1pPr marL="0" indent="0" algn="l" defTabSz="913271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Tx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359915" indent="-179164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6067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78056" indent="-285400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4080" indent="-358332" algn="l" defTabSz="913271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9618" indent="-358332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68131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4768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1403" indent="-228318" algn="l" defTabSz="91327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/>
                <a:t>Formaldehyde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559622" y="1541539"/>
              <a:ext cx="3364461" cy="3042463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 dirty="0"/>
            </a:p>
          </p:txBody>
        </p:sp>
      </p:grpSp>
    </p:spTree>
    <p:extLst>
      <p:ext uri="{BB962C8B-B14F-4D97-AF65-F5344CB8AC3E}">
        <p14:creationId xmlns:p14="http://schemas.microsoft.com/office/powerpoint/2010/main" val="110954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429906"/>
            <a:ext cx="15087600" cy="1137447"/>
          </a:xfrm>
        </p:spPr>
        <p:txBody>
          <a:bodyPr/>
          <a:lstStyle/>
          <a:p>
            <a:pPr algn="ctr"/>
            <a:r>
              <a:rPr lang="en-US" sz="6600" b="1" u="sng" dirty="0" err="1"/>
              <a:t>Câu</a:t>
            </a:r>
            <a:r>
              <a:rPr lang="en-US" sz="6600" b="1" u="sng" dirty="0"/>
              <a:t> </a:t>
            </a:r>
            <a:r>
              <a:rPr lang="en-US" sz="6600" b="1" u="sng" dirty="0" err="1"/>
              <a:t>hỏi</a:t>
            </a:r>
            <a:r>
              <a:rPr lang="en-US" sz="6600" b="1" u="sng" dirty="0"/>
              <a:t> </a:t>
            </a:r>
            <a:r>
              <a:rPr lang="en-US" sz="6600" b="1" u="sng" dirty="0" smtClean="0"/>
              <a:t>5 </a:t>
            </a:r>
            <a:endParaRPr lang="en-US" sz="6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1" y="1567352"/>
            <a:ext cx="13830302" cy="723629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</a:pPr>
            <a:r>
              <a:rPr lang="en-US" sz="5250" b="1" dirty="0" err="1">
                <a:solidFill>
                  <a:srgbClr val="C00000"/>
                </a:solidFill>
              </a:rPr>
              <a:t>Sử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dụng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các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sản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phẩm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thuốc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lá</a:t>
            </a:r>
            <a:r>
              <a:rPr lang="en-US" sz="5250" b="1" dirty="0">
                <a:solidFill>
                  <a:srgbClr val="C00000"/>
                </a:solidFill>
              </a:rPr>
              <a:t>, </a:t>
            </a:r>
            <a:r>
              <a:rPr lang="en-US" sz="5250" b="1" dirty="0" err="1">
                <a:solidFill>
                  <a:srgbClr val="C00000"/>
                </a:solidFill>
              </a:rPr>
              <a:t>bao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gồm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cả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thuốc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lá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điện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tử</a:t>
            </a:r>
            <a:r>
              <a:rPr lang="en-US" sz="5250" b="1" dirty="0">
                <a:solidFill>
                  <a:srgbClr val="C00000"/>
                </a:solidFill>
              </a:rPr>
              <a:t>, </a:t>
            </a:r>
            <a:r>
              <a:rPr lang="en-US" sz="5250" b="1" dirty="0" err="1">
                <a:solidFill>
                  <a:srgbClr val="C00000"/>
                </a:solidFill>
              </a:rPr>
              <a:t>thuốc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lá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nung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nóng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gây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ra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các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loại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bệnh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tật</a:t>
            </a:r>
            <a:r>
              <a:rPr lang="en-US" sz="5250" b="1" dirty="0">
                <a:solidFill>
                  <a:srgbClr val="C00000"/>
                </a:solidFill>
              </a:rPr>
              <a:t> </a:t>
            </a:r>
            <a:r>
              <a:rPr lang="en-US" sz="5250" b="1" dirty="0" err="1">
                <a:solidFill>
                  <a:srgbClr val="C00000"/>
                </a:solidFill>
              </a:rPr>
              <a:t>nào</a:t>
            </a:r>
            <a:r>
              <a:rPr lang="en-US" sz="5250" b="1" dirty="0">
                <a:solidFill>
                  <a:srgbClr val="C00000"/>
                </a:solidFill>
              </a:rPr>
              <a:t>?</a:t>
            </a:r>
          </a:p>
          <a:p>
            <a:endParaRPr lang="en-US" sz="2400" b="1" dirty="0"/>
          </a:p>
          <a:p>
            <a:r>
              <a:rPr lang="en-US" b="1" dirty="0"/>
              <a:t>     </a:t>
            </a:r>
            <a:r>
              <a:rPr lang="en-US" sz="4500" b="1" dirty="0" err="1"/>
              <a:t>Trả</a:t>
            </a:r>
            <a:r>
              <a:rPr lang="en-US" sz="4500" b="1" dirty="0"/>
              <a:t> </a:t>
            </a:r>
            <a:r>
              <a:rPr lang="en-US" sz="4500" b="1" dirty="0" err="1"/>
              <a:t>lời</a:t>
            </a:r>
            <a:r>
              <a:rPr lang="en-US" sz="4500" b="1" dirty="0"/>
              <a:t>:</a:t>
            </a:r>
            <a:endParaRPr lang="en-US" sz="4500" dirty="0"/>
          </a:p>
          <a:p>
            <a:pPr marL="1673352" lvl="3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500" dirty="0" err="1"/>
              <a:t>Bệnh</a:t>
            </a:r>
            <a:r>
              <a:rPr lang="en-US" sz="4500" dirty="0"/>
              <a:t> </a:t>
            </a:r>
            <a:r>
              <a:rPr lang="en-US" sz="4500" dirty="0" err="1"/>
              <a:t>đường</a:t>
            </a:r>
            <a:r>
              <a:rPr lang="en-US" sz="4500" dirty="0"/>
              <a:t> </a:t>
            </a:r>
            <a:r>
              <a:rPr lang="en-US" sz="4500" dirty="0" err="1"/>
              <a:t>hô</a:t>
            </a:r>
            <a:r>
              <a:rPr lang="en-US" sz="4500" dirty="0"/>
              <a:t> </a:t>
            </a:r>
            <a:r>
              <a:rPr lang="en-US" sz="4500" dirty="0" err="1"/>
              <a:t>hấp</a:t>
            </a:r>
            <a:endParaRPr lang="en-US" sz="4500" dirty="0"/>
          </a:p>
          <a:p>
            <a:pPr marL="1673352" lvl="3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500" dirty="0" err="1"/>
              <a:t>Bệnh</a:t>
            </a:r>
            <a:r>
              <a:rPr lang="en-US" sz="4500" dirty="0"/>
              <a:t> </a:t>
            </a:r>
            <a:r>
              <a:rPr lang="en-US" sz="4500" dirty="0" err="1"/>
              <a:t>tim</a:t>
            </a:r>
            <a:r>
              <a:rPr lang="en-US" sz="4500" dirty="0"/>
              <a:t> </a:t>
            </a:r>
            <a:r>
              <a:rPr lang="en-US" sz="4500" dirty="0" err="1"/>
              <a:t>mạch</a:t>
            </a:r>
            <a:endParaRPr lang="en-US" sz="4500" dirty="0"/>
          </a:p>
          <a:p>
            <a:pPr marL="1673352" lvl="3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500" dirty="0"/>
              <a:t>Ung </a:t>
            </a:r>
            <a:r>
              <a:rPr lang="en-US" sz="4500" dirty="0" err="1"/>
              <a:t>thư</a:t>
            </a:r>
            <a:endParaRPr lang="en-US" sz="4500" dirty="0"/>
          </a:p>
          <a:p>
            <a:pPr marL="1673352" lvl="3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4500" dirty="0" err="1"/>
              <a:t>Tất</a:t>
            </a:r>
            <a:r>
              <a:rPr lang="en-US" sz="4500" dirty="0"/>
              <a:t> </a:t>
            </a:r>
            <a:r>
              <a:rPr lang="en-US" sz="4500" dirty="0" err="1"/>
              <a:t>cả</a:t>
            </a:r>
            <a:r>
              <a:rPr lang="en-US" sz="4500" dirty="0"/>
              <a:t> </a:t>
            </a:r>
            <a:r>
              <a:rPr lang="en-US" sz="4500" dirty="0" err="1"/>
              <a:t>các</a:t>
            </a:r>
            <a:r>
              <a:rPr lang="en-US" sz="4500" dirty="0"/>
              <a:t> </a:t>
            </a:r>
            <a:r>
              <a:rPr lang="en-US" sz="4500" dirty="0" err="1"/>
              <a:t>đáp</a:t>
            </a:r>
            <a:r>
              <a:rPr lang="en-US" sz="4500" dirty="0"/>
              <a:t> </a:t>
            </a:r>
            <a:r>
              <a:rPr lang="en-US" sz="4500" dirty="0" err="1"/>
              <a:t>án</a:t>
            </a:r>
            <a:r>
              <a:rPr lang="en-US" sz="4500" dirty="0"/>
              <a:t> </a:t>
            </a:r>
            <a:r>
              <a:rPr lang="en-US" sz="4500" dirty="0" err="1"/>
              <a:t>trên</a:t>
            </a:r>
            <a:r>
              <a:rPr lang="en-US" sz="4500" dirty="0"/>
              <a:t> </a:t>
            </a:r>
            <a:r>
              <a:rPr lang="en-US" sz="4500" dirty="0" err="1"/>
              <a:t>đều</a:t>
            </a:r>
            <a:r>
              <a:rPr lang="en-US" sz="4500" dirty="0"/>
              <a:t> </a:t>
            </a:r>
            <a:r>
              <a:rPr lang="en-US" sz="4500" dirty="0" err="1"/>
              <a:t>đúng</a:t>
            </a:r>
            <a:endParaRPr lang="en-US" sz="4500" dirty="0"/>
          </a:p>
        </p:txBody>
      </p:sp>
      <p:pic>
        <p:nvPicPr>
          <p:cNvPr id="4" name="Picture 4" descr="Có thể là hình ảnh về một hoặc nhiều ngườ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t="72438" r="54086" b="6872"/>
          <a:stretch/>
        </p:blipFill>
        <p:spPr bwMode="auto">
          <a:xfrm>
            <a:off x="11315701" y="5600701"/>
            <a:ext cx="5145944" cy="175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286000" y="8111826"/>
            <a:ext cx="914400" cy="685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41610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72754"/>
            <a:ext cx="15087600" cy="8988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u="sng" dirty="0" err="1"/>
              <a:t>Câu</a:t>
            </a:r>
            <a:r>
              <a:rPr lang="en-US" sz="6600" b="1" u="sng" dirty="0"/>
              <a:t> </a:t>
            </a:r>
            <a:r>
              <a:rPr lang="en-US" sz="6600" b="1" u="sng" dirty="0" err="1"/>
              <a:t>hỏi</a:t>
            </a:r>
            <a:r>
              <a:rPr lang="en-US" sz="6600" b="1" u="sng" dirty="0"/>
              <a:t> 6</a:t>
            </a:r>
            <a:r>
              <a:rPr lang="en-US" sz="6600" b="1" u="sng" dirty="0" smtClean="0"/>
              <a:t> </a:t>
            </a:r>
            <a:endParaRPr lang="en-US" sz="6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1" y="1828801"/>
            <a:ext cx="12344402" cy="7236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200" b="1" dirty="0" err="1">
                <a:solidFill>
                  <a:srgbClr val="C00000"/>
                </a:solidFill>
              </a:rPr>
              <a:t>Vì</a:t>
            </a:r>
            <a:r>
              <a:rPr lang="en-US" sz="4200" b="1" dirty="0">
                <a:solidFill>
                  <a:srgbClr val="C00000"/>
                </a:solidFill>
              </a:rPr>
              <a:t> </a:t>
            </a:r>
            <a:r>
              <a:rPr lang="en-US" sz="4200" b="1" dirty="0" err="1">
                <a:solidFill>
                  <a:srgbClr val="C00000"/>
                </a:solidFill>
              </a:rPr>
              <a:t>sao</a:t>
            </a:r>
            <a:r>
              <a:rPr lang="en-US" sz="4200" b="1" dirty="0">
                <a:solidFill>
                  <a:srgbClr val="C00000"/>
                </a:solidFill>
              </a:rPr>
              <a:t> </a:t>
            </a:r>
            <a:r>
              <a:rPr lang="en-US" sz="4200" b="1" dirty="0" err="1">
                <a:solidFill>
                  <a:srgbClr val="C00000"/>
                </a:solidFill>
              </a:rPr>
              <a:t>thuốc</a:t>
            </a:r>
            <a:r>
              <a:rPr lang="en-US" sz="4200" b="1" dirty="0">
                <a:solidFill>
                  <a:srgbClr val="C00000"/>
                </a:solidFill>
              </a:rPr>
              <a:t> </a:t>
            </a:r>
            <a:r>
              <a:rPr lang="en-US" sz="4200" b="1" dirty="0" err="1">
                <a:solidFill>
                  <a:srgbClr val="C00000"/>
                </a:solidFill>
              </a:rPr>
              <a:t>lá</a:t>
            </a:r>
            <a:r>
              <a:rPr lang="en-US" sz="4200" b="1" dirty="0">
                <a:solidFill>
                  <a:srgbClr val="C00000"/>
                </a:solidFill>
              </a:rPr>
              <a:t> </a:t>
            </a:r>
            <a:r>
              <a:rPr lang="en-US" sz="4200" b="1" dirty="0" err="1">
                <a:solidFill>
                  <a:srgbClr val="C00000"/>
                </a:solidFill>
              </a:rPr>
              <a:t>điện</a:t>
            </a:r>
            <a:r>
              <a:rPr lang="en-US" sz="4200" b="1" dirty="0">
                <a:solidFill>
                  <a:srgbClr val="C00000"/>
                </a:solidFill>
              </a:rPr>
              <a:t> </a:t>
            </a:r>
            <a:r>
              <a:rPr lang="en-US" sz="4200" b="1" dirty="0" err="1">
                <a:solidFill>
                  <a:srgbClr val="C00000"/>
                </a:solidFill>
              </a:rPr>
              <a:t>tử</a:t>
            </a:r>
            <a:r>
              <a:rPr lang="en-US" sz="4200" b="1" dirty="0">
                <a:solidFill>
                  <a:srgbClr val="C00000"/>
                </a:solidFill>
              </a:rPr>
              <a:t> </a:t>
            </a:r>
            <a:r>
              <a:rPr lang="en-US" sz="4200" b="1" dirty="0" err="1">
                <a:solidFill>
                  <a:srgbClr val="C00000"/>
                </a:solidFill>
              </a:rPr>
              <a:t>hấp</a:t>
            </a:r>
            <a:r>
              <a:rPr lang="en-US" sz="4200" b="1" dirty="0">
                <a:solidFill>
                  <a:srgbClr val="C00000"/>
                </a:solidFill>
              </a:rPr>
              <a:t> </a:t>
            </a:r>
            <a:r>
              <a:rPr lang="en-US" sz="4200" b="1" dirty="0" err="1">
                <a:solidFill>
                  <a:srgbClr val="C00000"/>
                </a:solidFill>
              </a:rPr>
              <a:t>dẫn</a:t>
            </a:r>
            <a:r>
              <a:rPr lang="en-US" sz="4200" b="1" dirty="0">
                <a:solidFill>
                  <a:srgbClr val="C00000"/>
                </a:solidFill>
              </a:rPr>
              <a:t> </a:t>
            </a:r>
            <a:r>
              <a:rPr lang="en-US" sz="4200" b="1" dirty="0" err="1">
                <a:solidFill>
                  <a:srgbClr val="C00000"/>
                </a:solidFill>
              </a:rPr>
              <a:t>thanh</a:t>
            </a:r>
            <a:r>
              <a:rPr lang="en-US" sz="4200" b="1" dirty="0">
                <a:solidFill>
                  <a:srgbClr val="C00000"/>
                </a:solidFill>
              </a:rPr>
              <a:t> </a:t>
            </a:r>
            <a:r>
              <a:rPr lang="en-US" sz="4200" b="1" dirty="0" err="1">
                <a:solidFill>
                  <a:srgbClr val="C00000"/>
                </a:solidFill>
              </a:rPr>
              <a:t>thiếu</a:t>
            </a:r>
            <a:r>
              <a:rPr lang="en-US" sz="4200" b="1" dirty="0">
                <a:solidFill>
                  <a:srgbClr val="C00000"/>
                </a:solidFill>
              </a:rPr>
              <a:t> </a:t>
            </a:r>
            <a:r>
              <a:rPr lang="en-US" sz="4200" b="1" dirty="0" err="1">
                <a:solidFill>
                  <a:srgbClr val="C00000"/>
                </a:solidFill>
              </a:rPr>
              <a:t>niên</a:t>
            </a:r>
            <a:r>
              <a:rPr lang="en-US" sz="4200" b="1" dirty="0">
                <a:solidFill>
                  <a:srgbClr val="C00000"/>
                </a:solidFill>
              </a:rPr>
              <a:t>?</a:t>
            </a:r>
          </a:p>
          <a:p>
            <a:pPr marL="0" indent="0">
              <a:buNone/>
            </a:pPr>
            <a:endParaRPr lang="en-US" sz="4200" b="1" dirty="0">
              <a:solidFill>
                <a:srgbClr val="C00000"/>
              </a:solidFill>
            </a:endParaRPr>
          </a:p>
          <a:p>
            <a:pPr marL="0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4500" b="1" dirty="0"/>
              <a:t>    </a:t>
            </a:r>
            <a:r>
              <a:rPr lang="en-US" sz="4500" b="1" dirty="0" err="1"/>
              <a:t>Trả</a:t>
            </a:r>
            <a:r>
              <a:rPr lang="en-US" sz="4500" b="1" dirty="0"/>
              <a:t> </a:t>
            </a:r>
            <a:r>
              <a:rPr lang="en-US" sz="4500" b="1" dirty="0" err="1"/>
              <a:t>lời</a:t>
            </a:r>
            <a:r>
              <a:rPr lang="en-US" sz="4500" b="1" dirty="0"/>
              <a:t>:</a:t>
            </a:r>
          </a:p>
          <a:p>
            <a:pPr marL="1673352" lvl="3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3900" dirty="0" err="1"/>
              <a:t>Nhiều</a:t>
            </a:r>
            <a:r>
              <a:rPr lang="en-US" sz="3900" dirty="0"/>
              <a:t> </a:t>
            </a:r>
            <a:r>
              <a:rPr lang="en-US" sz="3900" dirty="0" err="1"/>
              <a:t>hương</a:t>
            </a:r>
            <a:r>
              <a:rPr lang="en-US" sz="3900" dirty="0"/>
              <a:t> </a:t>
            </a:r>
            <a:r>
              <a:rPr lang="en-US" sz="3900" dirty="0" err="1"/>
              <a:t>vị</a:t>
            </a:r>
            <a:endParaRPr lang="en-US" sz="3900" dirty="0"/>
          </a:p>
          <a:p>
            <a:pPr marL="1673352" lvl="3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3900" dirty="0" err="1"/>
              <a:t>Thiết</a:t>
            </a:r>
            <a:r>
              <a:rPr lang="en-US" sz="3900" dirty="0"/>
              <a:t> </a:t>
            </a:r>
            <a:r>
              <a:rPr lang="en-US" sz="3900" dirty="0" err="1"/>
              <a:t>kế</a:t>
            </a:r>
            <a:r>
              <a:rPr lang="en-US" sz="3900" dirty="0"/>
              <a:t> </a:t>
            </a:r>
            <a:r>
              <a:rPr lang="en-US" sz="3900" dirty="0" err="1"/>
              <a:t>đẹp</a:t>
            </a:r>
            <a:r>
              <a:rPr lang="en-US" sz="3900" dirty="0"/>
              <a:t> </a:t>
            </a:r>
            <a:r>
              <a:rPr lang="en-US" sz="3900" dirty="0" err="1"/>
              <a:t>mắt</a:t>
            </a:r>
            <a:endParaRPr lang="en-US" sz="3900" dirty="0"/>
          </a:p>
          <a:p>
            <a:pPr marL="1673352" lvl="3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3900" dirty="0" err="1"/>
              <a:t>Tạo</a:t>
            </a:r>
            <a:r>
              <a:rPr lang="en-US" sz="3900" dirty="0"/>
              <a:t> </a:t>
            </a:r>
            <a:r>
              <a:rPr lang="en-US" sz="3900" dirty="0" err="1"/>
              <a:t>trào</a:t>
            </a:r>
            <a:r>
              <a:rPr lang="en-US" sz="3900" dirty="0"/>
              <a:t> </a:t>
            </a:r>
            <a:r>
              <a:rPr lang="en-US" sz="3900" dirty="0" err="1"/>
              <a:t>lưu</a:t>
            </a:r>
            <a:endParaRPr lang="en-US" sz="3900" dirty="0"/>
          </a:p>
          <a:p>
            <a:pPr marL="1673352" lvl="3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3900" dirty="0" err="1"/>
              <a:t>Tất</a:t>
            </a:r>
            <a:r>
              <a:rPr lang="en-US" sz="3900" dirty="0"/>
              <a:t> </a:t>
            </a:r>
            <a:r>
              <a:rPr lang="en-US" sz="3900" dirty="0" err="1"/>
              <a:t>cả</a:t>
            </a:r>
            <a:r>
              <a:rPr lang="en-US" sz="3900" dirty="0"/>
              <a:t> </a:t>
            </a:r>
            <a:r>
              <a:rPr lang="en-US" sz="3900" dirty="0" err="1"/>
              <a:t>đáp</a:t>
            </a:r>
            <a:r>
              <a:rPr lang="en-US" sz="3900" dirty="0"/>
              <a:t> </a:t>
            </a:r>
            <a:r>
              <a:rPr lang="en-US" sz="3900" dirty="0" err="1"/>
              <a:t>án</a:t>
            </a:r>
            <a:r>
              <a:rPr lang="en-US" sz="3900" dirty="0"/>
              <a:t> </a:t>
            </a:r>
            <a:r>
              <a:rPr lang="en-US" sz="3900" dirty="0" err="1"/>
              <a:t>trên</a:t>
            </a:r>
            <a:r>
              <a:rPr lang="en-US" sz="3900" dirty="0"/>
              <a:t> </a:t>
            </a:r>
            <a:r>
              <a:rPr lang="en-US" sz="3900" dirty="0" err="1"/>
              <a:t>đều</a:t>
            </a:r>
            <a:r>
              <a:rPr lang="en-US" sz="3900" dirty="0"/>
              <a:t> </a:t>
            </a:r>
            <a:r>
              <a:rPr lang="en-US" sz="3900" dirty="0" err="1"/>
              <a:t>đúng</a:t>
            </a:r>
            <a:endParaRPr lang="en-US" sz="3900" dirty="0"/>
          </a:p>
        </p:txBody>
      </p:sp>
      <p:sp>
        <p:nvSpPr>
          <p:cNvPr id="4" name="Oval 3"/>
          <p:cNvSpPr/>
          <p:nvPr/>
        </p:nvSpPr>
        <p:spPr>
          <a:xfrm>
            <a:off x="2286000" y="7429500"/>
            <a:ext cx="914400" cy="685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4150520"/>
            <a:ext cx="6245678" cy="32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9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429906"/>
            <a:ext cx="15087600" cy="1137447"/>
          </a:xfrm>
        </p:spPr>
        <p:txBody>
          <a:bodyPr/>
          <a:lstStyle/>
          <a:p>
            <a:pPr algn="ctr"/>
            <a:r>
              <a:rPr lang="en-US" sz="6600" b="1" u="sng" dirty="0" err="1"/>
              <a:t>Câu</a:t>
            </a:r>
            <a:r>
              <a:rPr lang="en-US" sz="6600" b="1" u="sng" dirty="0"/>
              <a:t> </a:t>
            </a:r>
            <a:r>
              <a:rPr lang="en-US" sz="6600" b="1" u="sng" dirty="0" err="1"/>
              <a:t>hỏi</a:t>
            </a:r>
            <a:r>
              <a:rPr lang="en-US" sz="6600" b="1" u="sng" dirty="0"/>
              <a:t>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921" y="1828801"/>
            <a:ext cx="13944602" cy="723629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sz="4500" b="1" dirty="0" err="1">
                <a:solidFill>
                  <a:srgbClr val="C00000"/>
                </a:solidFill>
              </a:rPr>
              <a:t>Thuốc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lá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điện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tử</a:t>
            </a:r>
            <a:r>
              <a:rPr lang="en-US" sz="4500" b="1" dirty="0">
                <a:solidFill>
                  <a:srgbClr val="C00000"/>
                </a:solidFill>
              </a:rPr>
              <a:t>, </a:t>
            </a:r>
            <a:r>
              <a:rPr lang="en-US" sz="4500" b="1" dirty="0" err="1">
                <a:solidFill>
                  <a:srgbClr val="C00000"/>
                </a:solidFill>
              </a:rPr>
              <a:t>thuốc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lá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nung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nóng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có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xu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hướng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nhắm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chủ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yếu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tới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đối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tượng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en-US" sz="4500" b="1" dirty="0" err="1">
                <a:solidFill>
                  <a:srgbClr val="C00000"/>
                </a:solidFill>
              </a:rPr>
              <a:t>nào</a:t>
            </a:r>
            <a:r>
              <a:rPr lang="en-US" sz="4500" b="1" dirty="0">
                <a:solidFill>
                  <a:srgbClr val="C00000"/>
                </a:solidFill>
              </a:rPr>
              <a:t>?</a:t>
            </a:r>
          </a:p>
          <a:p>
            <a:pPr>
              <a:lnSpc>
                <a:spcPct val="130000"/>
              </a:lnSpc>
            </a:pPr>
            <a:endParaRPr lang="en-US" sz="1200" b="1" dirty="0"/>
          </a:p>
          <a:p>
            <a:pPr marL="0" indent="0">
              <a:buNone/>
            </a:pPr>
            <a:r>
              <a:rPr lang="en-US" sz="4500" b="1" dirty="0"/>
              <a:t>    </a:t>
            </a:r>
            <a:r>
              <a:rPr lang="en-US" sz="4500" b="1" dirty="0" err="1"/>
              <a:t>Trả</a:t>
            </a:r>
            <a:r>
              <a:rPr lang="en-US" sz="4500" b="1" dirty="0"/>
              <a:t> </a:t>
            </a:r>
            <a:r>
              <a:rPr lang="en-US" sz="4500" b="1" dirty="0" err="1"/>
              <a:t>lời</a:t>
            </a:r>
            <a:r>
              <a:rPr lang="en-US" sz="4500" b="1" dirty="0"/>
              <a:t>:</a:t>
            </a:r>
            <a:endParaRPr lang="en-US" sz="4500" dirty="0"/>
          </a:p>
          <a:p>
            <a:pPr marL="1947672" lvl="4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3900" dirty="0" err="1"/>
              <a:t>Người</a:t>
            </a:r>
            <a:r>
              <a:rPr lang="en-US" sz="3900" dirty="0"/>
              <a:t> </a:t>
            </a:r>
            <a:r>
              <a:rPr lang="en-US" sz="3900" dirty="0" err="1"/>
              <a:t>đang</a:t>
            </a:r>
            <a:r>
              <a:rPr lang="en-US" sz="3900" dirty="0"/>
              <a:t> </a:t>
            </a:r>
            <a:r>
              <a:rPr lang="en-US" sz="3900" dirty="0" err="1"/>
              <a:t>hút</a:t>
            </a:r>
            <a:r>
              <a:rPr lang="en-US" sz="3900" dirty="0"/>
              <a:t> </a:t>
            </a:r>
            <a:r>
              <a:rPr lang="en-US" sz="3900" dirty="0" err="1"/>
              <a:t>thuốc</a:t>
            </a:r>
            <a:r>
              <a:rPr lang="en-US" sz="3900" dirty="0"/>
              <a:t> </a:t>
            </a:r>
            <a:r>
              <a:rPr lang="en-US" sz="3900" dirty="0" err="1"/>
              <a:t>lá</a:t>
            </a:r>
            <a:endParaRPr lang="en-US" sz="3900" dirty="0"/>
          </a:p>
          <a:p>
            <a:pPr marL="1947672" lvl="4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3900" dirty="0" err="1"/>
              <a:t>Người</a:t>
            </a:r>
            <a:r>
              <a:rPr lang="en-US" sz="3900" dirty="0"/>
              <a:t> </a:t>
            </a:r>
            <a:r>
              <a:rPr lang="en-US" sz="3900" dirty="0" err="1"/>
              <a:t>đã</a:t>
            </a:r>
            <a:r>
              <a:rPr lang="en-US" sz="3900" dirty="0"/>
              <a:t> </a:t>
            </a:r>
            <a:r>
              <a:rPr lang="en-US" sz="3900" dirty="0" err="1"/>
              <a:t>cai</a:t>
            </a:r>
            <a:r>
              <a:rPr lang="en-US" sz="3900" dirty="0"/>
              <a:t> </a:t>
            </a:r>
            <a:r>
              <a:rPr lang="en-US" sz="3900" dirty="0" err="1"/>
              <a:t>thuốc</a:t>
            </a:r>
            <a:r>
              <a:rPr lang="en-US" sz="3900" dirty="0"/>
              <a:t> </a:t>
            </a:r>
            <a:r>
              <a:rPr lang="en-US" sz="3900" dirty="0" err="1"/>
              <a:t>lá</a:t>
            </a:r>
            <a:endParaRPr lang="en-US" sz="3900" dirty="0"/>
          </a:p>
          <a:p>
            <a:pPr marL="1947672" lvl="4" indent="-68580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UcPeriod"/>
            </a:pPr>
            <a:r>
              <a:rPr lang="en-US" sz="3900" dirty="0"/>
              <a:t>Thanh </a:t>
            </a:r>
            <a:r>
              <a:rPr lang="en-US" sz="3900" dirty="0" err="1"/>
              <a:t>thiếu</a:t>
            </a:r>
            <a:r>
              <a:rPr lang="en-US" sz="3900" dirty="0"/>
              <a:t> </a:t>
            </a:r>
            <a:r>
              <a:rPr lang="en-US" sz="3900" dirty="0" err="1"/>
              <a:t>niên</a:t>
            </a:r>
            <a:endParaRPr lang="en-US" sz="3900" dirty="0"/>
          </a:p>
          <a:p>
            <a:pPr marL="1261872" lvl="4" indent="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None/>
            </a:pPr>
            <a:endParaRPr lang="en-US" sz="3900" dirty="0"/>
          </a:p>
        </p:txBody>
      </p:sp>
      <p:sp>
        <p:nvSpPr>
          <p:cNvPr id="4" name="Oval 3"/>
          <p:cNvSpPr/>
          <p:nvPr/>
        </p:nvSpPr>
        <p:spPr>
          <a:xfrm>
            <a:off x="2514600" y="6896100"/>
            <a:ext cx="914400" cy="9906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050" name="Picture 2" descr="Có thể là hình ảnh về 2 người và văn bản cho biết 'World Health Organization Tré Em Chính là đối tượng mà ngành công nghiệp thuốc lá đang băt đâu nhắm tới. и Speak out. #TobaccoExposed'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2" b="3203"/>
          <a:stretch/>
        </p:blipFill>
        <p:spPr bwMode="auto">
          <a:xfrm>
            <a:off x="10744200" y="3086101"/>
            <a:ext cx="4914900" cy="562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37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9150" y="8001001"/>
            <a:ext cx="8801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THANK YOU!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28900" y="168458"/>
            <a:ext cx="12994278" cy="13988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Thanh </a:t>
            </a:r>
            <a:r>
              <a:rPr lang="en-US" sz="5400" b="1" dirty="0" err="1">
                <a:solidFill>
                  <a:srgbClr val="C00000"/>
                </a:solidFill>
              </a:rPr>
              <a:t>thiếu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niên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Việt</a:t>
            </a:r>
            <a:r>
              <a:rPr lang="en-US" sz="5400" b="1" dirty="0">
                <a:solidFill>
                  <a:srgbClr val="C00000"/>
                </a:solidFill>
              </a:rPr>
              <a:t> Nam NÓI KHÔNG </a:t>
            </a:r>
            <a:r>
              <a:rPr lang="en-US" sz="5400" b="1" dirty="0" err="1">
                <a:solidFill>
                  <a:srgbClr val="C00000"/>
                </a:solidFill>
              </a:rPr>
              <a:t>với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thuốc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lá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và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thuốc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lá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điện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tử</a:t>
            </a:r>
            <a:r>
              <a:rPr lang="en-US" sz="5400" b="1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73" y="1828801"/>
            <a:ext cx="8566730" cy="6057902"/>
          </a:xfrm>
        </p:spPr>
      </p:pic>
    </p:spTree>
    <p:extLst>
      <p:ext uri="{BB962C8B-B14F-4D97-AF65-F5344CB8AC3E}">
        <p14:creationId xmlns:p14="http://schemas.microsoft.com/office/powerpoint/2010/main" val="39126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2150" y="1362075"/>
            <a:ext cx="12066251" cy="232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54"/>
              </a:lnSpc>
            </a:pPr>
            <a:r>
              <a:rPr lang="en-US" sz="17454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XIN CẢM ƠN!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144000" y="6770795"/>
            <a:ext cx="8389400" cy="83894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857074" y="813981"/>
            <a:ext cx="10151514" cy="1015151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8459" t="-39687" r="-25813" b="-5007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5400000" flipH="1" flipV="1">
            <a:off x="11953573" y="8289699"/>
            <a:ext cx="2252328" cy="1937202"/>
          </a:xfrm>
          <a:custGeom>
            <a:avLst/>
            <a:gdLst/>
            <a:ahLst/>
            <a:cxnLst/>
            <a:rect l="l" t="t" r="r" b="b"/>
            <a:pathLst>
              <a:path w="2252328" h="1937202">
                <a:moveTo>
                  <a:pt x="2252327" y="1937202"/>
                </a:moveTo>
                <a:lnTo>
                  <a:pt x="0" y="1937202"/>
                </a:lnTo>
                <a:lnTo>
                  <a:pt x="0" y="0"/>
                </a:lnTo>
                <a:lnTo>
                  <a:pt x="2252327" y="0"/>
                </a:lnTo>
                <a:lnTo>
                  <a:pt x="2252327" y="1937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1381" r="-10140" b="-1448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4520665"/>
            <a:ext cx="9583746" cy="333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2"/>
              </a:lnSpc>
            </a:pPr>
            <a:r>
              <a:rPr lang="en-US" sz="623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Chung tay xây dựng môi trường học đường KHÔNG ma túy!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73009" y="981075"/>
            <a:ext cx="8495861" cy="8277225"/>
            <a:chOff x="0" y="0"/>
            <a:chExt cx="1891691" cy="18430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91691" cy="1843010"/>
            </a:xfrm>
            <a:custGeom>
              <a:avLst/>
              <a:gdLst/>
              <a:ahLst/>
              <a:cxnLst/>
              <a:rect l="l" t="t" r="r" b="b"/>
              <a:pathLst>
                <a:path w="1891691" h="1843010">
                  <a:moveTo>
                    <a:pt x="91126" y="0"/>
                  </a:moveTo>
                  <a:lnTo>
                    <a:pt x="1800565" y="0"/>
                  </a:lnTo>
                  <a:cubicBezTo>
                    <a:pt x="1850893" y="0"/>
                    <a:pt x="1891691" y="40798"/>
                    <a:pt x="1891691" y="91126"/>
                  </a:cubicBezTo>
                  <a:lnTo>
                    <a:pt x="1891691" y="1751884"/>
                  </a:lnTo>
                  <a:cubicBezTo>
                    <a:pt x="1891691" y="1802211"/>
                    <a:pt x="1850893" y="1843010"/>
                    <a:pt x="1800565" y="1843010"/>
                  </a:cubicBezTo>
                  <a:lnTo>
                    <a:pt x="91126" y="1843010"/>
                  </a:lnTo>
                  <a:cubicBezTo>
                    <a:pt x="40798" y="1843010"/>
                    <a:pt x="0" y="1802211"/>
                    <a:pt x="0" y="1751884"/>
                  </a:cubicBezTo>
                  <a:lnTo>
                    <a:pt x="0" y="91126"/>
                  </a:lnTo>
                  <a:cubicBezTo>
                    <a:pt x="0" y="40798"/>
                    <a:pt x="40798" y="0"/>
                    <a:pt x="91126" y="0"/>
                  </a:cubicBezTo>
                  <a:close/>
                </a:path>
              </a:pathLst>
            </a:custGeom>
            <a:blipFill>
              <a:blip r:embed="rId2"/>
              <a:stretch>
                <a:fillRect l="-36601" r="-3660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5400000" flipH="1" flipV="1">
            <a:off x="5468722" y="7483534"/>
            <a:ext cx="1908260" cy="1641273"/>
          </a:xfrm>
          <a:custGeom>
            <a:avLst/>
            <a:gdLst/>
            <a:ahLst/>
            <a:cxnLst/>
            <a:rect l="l" t="t" r="r" b="b"/>
            <a:pathLst>
              <a:path w="1908260" h="1641273">
                <a:moveTo>
                  <a:pt x="1908260" y="1641272"/>
                </a:moveTo>
                <a:lnTo>
                  <a:pt x="0" y="1641272"/>
                </a:lnTo>
                <a:lnTo>
                  <a:pt x="0" y="0"/>
                </a:lnTo>
                <a:lnTo>
                  <a:pt x="1908260" y="0"/>
                </a:lnTo>
                <a:lnTo>
                  <a:pt x="1908260" y="16412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21381" r="-10140" b="-14488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802952" y="-2490524"/>
            <a:ext cx="4970096" cy="497009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43489" y="9258300"/>
            <a:ext cx="13529560" cy="3541174"/>
            <a:chOff x="0" y="0"/>
            <a:chExt cx="3563341" cy="9326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3341" cy="932655"/>
            </a:xfrm>
            <a:custGeom>
              <a:avLst/>
              <a:gdLst/>
              <a:ahLst/>
              <a:cxnLst/>
              <a:rect l="l" t="t" r="r" b="b"/>
              <a:pathLst>
                <a:path w="3563341" h="932655">
                  <a:moveTo>
                    <a:pt x="57222" y="0"/>
                  </a:moveTo>
                  <a:lnTo>
                    <a:pt x="3506119" y="0"/>
                  </a:lnTo>
                  <a:cubicBezTo>
                    <a:pt x="3537721" y="0"/>
                    <a:pt x="3563341" y="25619"/>
                    <a:pt x="3563341" y="57222"/>
                  </a:cubicBezTo>
                  <a:lnTo>
                    <a:pt x="3563341" y="875433"/>
                  </a:lnTo>
                  <a:cubicBezTo>
                    <a:pt x="3563341" y="907036"/>
                    <a:pt x="3537721" y="932655"/>
                    <a:pt x="3506119" y="932655"/>
                  </a:cubicBezTo>
                  <a:lnTo>
                    <a:pt x="57222" y="932655"/>
                  </a:lnTo>
                  <a:cubicBezTo>
                    <a:pt x="25619" y="932655"/>
                    <a:pt x="0" y="907036"/>
                    <a:pt x="0" y="875433"/>
                  </a:cubicBezTo>
                  <a:lnTo>
                    <a:pt x="0" y="57222"/>
                  </a:lnTo>
                  <a:cubicBezTo>
                    <a:pt x="0" y="25619"/>
                    <a:pt x="25619" y="0"/>
                    <a:pt x="57222" y="0"/>
                  </a:cubicBezTo>
                  <a:close/>
                </a:path>
              </a:pathLst>
            </a:custGeom>
            <a:solidFill>
              <a:srgbClr val="69030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563341" cy="989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504416" y="981075"/>
            <a:ext cx="837467" cy="732783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150811" y="1656991"/>
            <a:ext cx="6500201" cy="1143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3"/>
              </a:lnSpc>
            </a:pPr>
            <a:r>
              <a:rPr lang="en-US" sz="8563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MA TÚY LÀ GÌ?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12545" y="3212151"/>
            <a:ext cx="9446755" cy="5907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3748" lvl="1" indent="-516874" algn="just">
              <a:lnSpc>
                <a:spcPts val="6703"/>
              </a:lnSpc>
              <a:buFont typeface="Arial"/>
              <a:buChar char="•"/>
            </a:pPr>
            <a:r>
              <a:rPr lang="en-US" sz="478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Chất gây nghiện, tác động lên hệ thần kinh trung ương</a:t>
            </a:r>
          </a:p>
          <a:p>
            <a:pPr marL="1033748" lvl="1" indent="-516874" algn="just">
              <a:lnSpc>
                <a:spcPts val="6703"/>
              </a:lnSpc>
              <a:buFont typeface="Arial"/>
              <a:buChar char="•"/>
            </a:pPr>
            <a:r>
              <a:rPr lang="en-US" sz="478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Gây thay đổi tâm trạng, hành vi, nhận thức</a:t>
            </a:r>
          </a:p>
          <a:p>
            <a:pPr marL="1033748" lvl="1" indent="-516874" algn="just">
              <a:lnSpc>
                <a:spcPts val="6703"/>
              </a:lnSpc>
              <a:buFont typeface="Arial"/>
              <a:buChar char="•"/>
            </a:pPr>
            <a:r>
              <a:rPr lang="en-US" sz="478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Bị cấm sử dụng, mua bán, tàng trữ theo pháp luật</a:t>
            </a:r>
          </a:p>
          <a:p>
            <a:pPr algn="just">
              <a:lnSpc>
                <a:spcPts val="6703"/>
              </a:lnSpc>
            </a:pPr>
            <a:endParaRPr lang="en-US" sz="4788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5114" y="3632623"/>
            <a:ext cx="3078943" cy="307894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51447" y="0"/>
                  </a:moveTo>
                  <a:lnTo>
                    <a:pt x="561353" y="0"/>
                  </a:lnTo>
                  <a:cubicBezTo>
                    <a:pt x="628041" y="0"/>
                    <a:pt x="691997" y="26492"/>
                    <a:pt x="739153" y="73647"/>
                  </a:cubicBezTo>
                  <a:cubicBezTo>
                    <a:pt x="786308" y="120803"/>
                    <a:pt x="812800" y="184759"/>
                    <a:pt x="812800" y="251447"/>
                  </a:cubicBezTo>
                  <a:lnTo>
                    <a:pt x="812800" y="561353"/>
                  </a:lnTo>
                  <a:cubicBezTo>
                    <a:pt x="812800" y="628041"/>
                    <a:pt x="786308" y="691997"/>
                    <a:pt x="739153" y="739153"/>
                  </a:cubicBezTo>
                  <a:cubicBezTo>
                    <a:pt x="691997" y="786308"/>
                    <a:pt x="628041" y="812800"/>
                    <a:pt x="561353" y="812800"/>
                  </a:cubicBezTo>
                  <a:lnTo>
                    <a:pt x="251447" y="812800"/>
                  </a:lnTo>
                  <a:cubicBezTo>
                    <a:pt x="184759" y="812800"/>
                    <a:pt x="120803" y="786308"/>
                    <a:pt x="73647" y="739153"/>
                  </a:cubicBezTo>
                  <a:cubicBezTo>
                    <a:pt x="26492" y="691997"/>
                    <a:pt x="0" y="628041"/>
                    <a:pt x="0" y="561353"/>
                  </a:cubicBezTo>
                  <a:lnTo>
                    <a:pt x="0" y="251447"/>
                  </a:lnTo>
                  <a:cubicBezTo>
                    <a:pt x="0" y="184759"/>
                    <a:pt x="26492" y="120803"/>
                    <a:pt x="73647" y="73647"/>
                  </a:cubicBezTo>
                  <a:cubicBezTo>
                    <a:pt x="120803" y="26492"/>
                    <a:pt x="184759" y="0"/>
                    <a:pt x="251447" y="0"/>
                  </a:cubicBezTo>
                  <a:close/>
                </a:path>
              </a:pathLst>
            </a:custGeom>
            <a:blipFill>
              <a:blip r:embed="rId2"/>
              <a:stretch>
                <a:fillRect l="-40090" r="-4009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229984" y="3632623"/>
            <a:ext cx="3078943" cy="307894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51447" y="0"/>
                  </a:moveTo>
                  <a:lnTo>
                    <a:pt x="561353" y="0"/>
                  </a:lnTo>
                  <a:cubicBezTo>
                    <a:pt x="628041" y="0"/>
                    <a:pt x="691997" y="26492"/>
                    <a:pt x="739153" y="73647"/>
                  </a:cubicBezTo>
                  <a:cubicBezTo>
                    <a:pt x="786308" y="120803"/>
                    <a:pt x="812800" y="184759"/>
                    <a:pt x="812800" y="251447"/>
                  </a:cubicBezTo>
                  <a:lnTo>
                    <a:pt x="812800" y="561353"/>
                  </a:lnTo>
                  <a:cubicBezTo>
                    <a:pt x="812800" y="628041"/>
                    <a:pt x="786308" y="691997"/>
                    <a:pt x="739153" y="739153"/>
                  </a:cubicBezTo>
                  <a:cubicBezTo>
                    <a:pt x="691997" y="786308"/>
                    <a:pt x="628041" y="812800"/>
                    <a:pt x="561353" y="812800"/>
                  </a:cubicBezTo>
                  <a:lnTo>
                    <a:pt x="251447" y="812800"/>
                  </a:lnTo>
                  <a:cubicBezTo>
                    <a:pt x="184759" y="812800"/>
                    <a:pt x="120803" y="786308"/>
                    <a:pt x="73647" y="739153"/>
                  </a:cubicBezTo>
                  <a:cubicBezTo>
                    <a:pt x="26492" y="691997"/>
                    <a:pt x="0" y="628041"/>
                    <a:pt x="0" y="561353"/>
                  </a:cubicBezTo>
                  <a:lnTo>
                    <a:pt x="0" y="251447"/>
                  </a:lnTo>
                  <a:cubicBezTo>
                    <a:pt x="0" y="184759"/>
                    <a:pt x="26492" y="120803"/>
                    <a:pt x="73647" y="73647"/>
                  </a:cubicBezTo>
                  <a:cubicBezTo>
                    <a:pt x="120803" y="26492"/>
                    <a:pt x="184759" y="0"/>
                    <a:pt x="251447" y="0"/>
                  </a:cubicBezTo>
                  <a:close/>
                </a:path>
              </a:pathLst>
            </a:custGeom>
            <a:blipFill>
              <a:blip r:embed="rId3"/>
              <a:stretch>
                <a:fillRect l="-30104" r="-3010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7604854" y="3632623"/>
            <a:ext cx="3078943" cy="307894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51447" y="0"/>
                  </a:moveTo>
                  <a:lnTo>
                    <a:pt x="561353" y="0"/>
                  </a:lnTo>
                  <a:cubicBezTo>
                    <a:pt x="628041" y="0"/>
                    <a:pt x="691997" y="26492"/>
                    <a:pt x="739153" y="73647"/>
                  </a:cubicBezTo>
                  <a:cubicBezTo>
                    <a:pt x="786308" y="120803"/>
                    <a:pt x="812800" y="184759"/>
                    <a:pt x="812800" y="251447"/>
                  </a:cubicBezTo>
                  <a:lnTo>
                    <a:pt x="812800" y="561353"/>
                  </a:lnTo>
                  <a:cubicBezTo>
                    <a:pt x="812800" y="628041"/>
                    <a:pt x="786308" y="691997"/>
                    <a:pt x="739153" y="739153"/>
                  </a:cubicBezTo>
                  <a:cubicBezTo>
                    <a:pt x="691997" y="786308"/>
                    <a:pt x="628041" y="812800"/>
                    <a:pt x="561353" y="812800"/>
                  </a:cubicBezTo>
                  <a:lnTo>
                    <a:pt x="251447" y="812800"/>
                  </a:lnTo>
                  <a:cubicBezTo>
                    <a:pt x="184759" y="812800"/>
                    <a:pt x="120803" y="786308"/>
                    <a:pt x="73647" y="739153"/>
                  </a:cubicBezTo>
                  <a:cubicBezTo>
                    <a:pt x="26492" y="691997"/>
                    <a:pt x="0" y="628041"/>
                    <a:pt x="0" y="561353"/>
                  </a:cubicBezTo>
                  <a:lnTo>
                    <a:pt x="0" y="251447"/>
                  </a:lnTo>
                  <a:cubicBezTo>
                    <a:pt x="0" y="184759"/>
                    <a:pt x="26492" y="120803"/>
                    <a:pt x="73647" y="73647"/>
                  </a:cubicBezTo>
                  <a:cubicBezTo>
                    <a:pt x="120803" y="26492"/>
                    <a:pt x="184759" y="0"/>
                    <a:pt x="251447" y="0"/>
                  </a:cubicBezTo>
                  <a:close/>
                </a:path>
              </a:pathLst>
            </a:custGeom>
            <a:blipFill>
              <a:blip r:embed="rId4"/>
              <a:stretch>
                <a:fillRect l="-66785" t="-30964" r="-226978" b="-11513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979725" y="3632623"/>
            <a:ext cx="3078943" cy="307894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51447" y="0"/>
                  </a:moveTo>
                  <a:lnTo>
                    <a:pt x="561353" y="0"/>
                  </a:lnTo>
                  <a:cubicBezTo>
                    <a:pt x="628041" y="0"/>
                    <a:pt x="691997" y="26492"/>
                    <a:pt x="739153" y="73647"/>
                  </a:cubicBezTo>
                  <a:cubicBezTo>
                    <a:pt x="786308" y="120803"/>
                    <a:pt x="812800" y="184759"/>
                    <a:pt x="812800" y="251447"/>
                  </a:cubicBezTo>
                  <a:lnTo>
                    <a:pt x="812800" y="561353"/>
                  </a:lnTo>
                  <a:cubicBezTo>
                    <a:pt x="812800" y="628041"/>
                    <a:pt x="786308" y="691997"/>
                    <a:pt x="739153" y="739153"/>
                  </a:cubicBezTo>
                  <a:cubicBezTo>
                    <a:pt x="691997" y="786308"/>
                    <a:pt x="628041" y="812800"/>
                    <a:pt x="561353" y="812800"/>
                  </a:cubicBezTo>
                  <a:lnTo>
                    <a:pt x="251447" y="812800"/>
                  </a:lnTo>
                  <a:cubicBezTo>
                    <a:pt x="184759" y="812800"/>
                    <a:pt x="120803" y="786308"/>
                    <a:pt x="73647" y="739153"/>
                  </a:cubicBezTo>
                  <a:cubicBezTo>
                    <a:pt x="26492" y="691997"/>
                    <a:pt x="0" y="628041"/>
                    <a:pt x="0" y="561353"/>
                  </a:cubicBezTo>
                  <a:lnTo>
                    <a:pt x="0" y="251447"/>
                  </a:lnTo>
                  <a:cubicBezTo>
                    <a:pt x="0" y="184759"/>
                    <a:pt x="26492" y="120803"/>
                    <a:pt x="73647" y="73647"/>
                  </a:cubicBezTo>
                  <a:cubicBezTo>
                    <a:pt x="120803" y="26492"/>
                    <a:pt x="184759" y="0"/>
                    <a:pt x="251447" y="0"/>
                  </a:cubicBezTo>
                  <a:close/>
                </a:path>
              </a:pathLst>
            </a:custGeom>
            <a:blipFill>
              <a:blip r:embed="rId5"/>
              <a:stretch>
                <a:fillRect l="-130094" t="-52325" r="-296319" b="-17668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28700" y="9593289"/>
            <a:ext cx="16230600" cy="2751111"/>
            <a:chOff x="0" y="0"/>
            <a:chExt cx="4274726" cy="7245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74726" cy="724573"/>
            </a:xfrm>
            <a:custGeom>
              <a:avLst/>
              <a:gdLst/>
              <a:ahLst/>
              <a:cxnLst/>
              <a:rect l="l" t="t" r="r" b="b"/>
              <a:pathLst>
                <a:path w="4274726" h="724573">
                  <a:moveTo>
                    <a:pt x="33390" y="0"/>
                  </a:moveTo>
                  <a:lnTo>
                    <a:pt x="4241336" y="0"/>
                  </a:lnTo>
                  <a:cubicBezTo>
                    <a:pt x="4259777" y="0"/>
                    <a:pt x="4274726" y="14949"/>
                    <a:pt x="4274726" y="33390"/>
                  </a:cubicBezTo>
                  <a:lnTo>
                    <a:pt x="4274726" y="691183"/>
                  </a:lnTo>
                  <a:cubicBezTo>
                    <a:pt x="4274726" y="700038"/>
                    <a:pt x="4271208" y="708531"/>
                    <a:pt x="4264946" y="714793"/>
                  </a:cubicBezTo>
                  <a:cubicBezTo>
                    <a:pt x="4258685" y="721055"/>
                    <a:pt x="4250192" y="724573"/>
                    <a:pt x="4241336" y="724573"/>
                  </a:cubicBezTo>
                  <a:lnTo>
                    <a:pt x="33390" y="724573"/>
                  </a:lnTo>
                  <a:cubicBezTo>
                    <a:pt x="14949" y="724573"/>
                    <a:pt x="0" y="709623"/>
                    <a:pt x="0" y="691183"/>
                  </a:cubicBezTo>
                  <a:lnTo>
                    <a:pt x="0" y="33390"/>
                  </a:lnTo>
                  <a:cubicBezTo>
                    <a:pt x="0" y="24534"/>
                    <a:pt x="3518" y="16041"/>
                    <a:pt x="9780" y="9780"/>
                  </a:cubicBezTo>
                  <a:cubicBezTo>
                    <a:pt x="16041" y="3518"/>
                    <a:pt x="24534" y="0"/>
                    <a:pt x="33390" y="0"/>
                  </a:cubicBezTo>
                  <a:close/>
                </a:path>
              </a:pathLst>
            </a:custGeom>
            <a:solidFill>
              <a:srgbClr val="7B070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4274726" cy="781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1007686" y="1028700"/>
            <a:ext cx="2129672" cy="2259599"/>
          </a:xfrm>
          <a:custGeom>
            <a:avLst/>
            <a:gdLst/>
            <a:ahLst/>
            <a:cxnLst/>
            <a:rect l="l" t="t" r="r" b="b"/>
            <a:pathLst>
              <a:path w="2129672" h="2259599">
                <a:moveTo>
                  <a:pt x="0" y="0"/>
                </a:moveTo>
                <a:lnTo>
                  <a:pt x="2129672" y="0"/>
                </a:lnTo>
                <a:lnTo>
                  <a:pt x="2129672" y="2259599"/>
                </a:lnTo>
                <a:lnTo>
                  <a:pt x="0" y="22595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7426573" y="6750833"/>
            <a:ext cx="2129672" cy="2259599"/>
          </a:xfrm>
          <a:custGeom>
            <a:avLst/>
            <a:gdLst/>
            <a:ahLst/>
            <a:cxnLst/>
            <a:rect l="l" t="t" r="r" b="b"/>
            <a:pathLst>
              <a:path w="2129672" h="2259599">
                <a:moveTo>
                  <a:pt x="0" y="0"/>
                </a:moveTo>
                <a:lnTo>
                  <a:pt x="2129672" y="0"/>
                </a:lnTo>
                <a:lnTo>
                  <a:pt x="2129672" y="2259598"/>
                </a:lnTo>
                <a:lnTo>
                  <a:pt x="0" y="22595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4353943" y="3632623"/>
            <a:ext cx="3078943" cy="307894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51447" y="0"/>
                  </a:moveTo>
                  <a:lnTo>
                    <a:pt x="561353" y="0"/>
                  </a:lnTo>
                  <a:cubicBezTo>
                    <a:pt x="628041" y="0"/>
                    <a:pt x="691997" y="26492"/>
                    <a:pt x="739153" y="73647"/>
                  </a:cubicBezTo>
                  <a:cubicBezTo>
                    <a:pt x="786308" y="120803"/>
                    <a:pt x="812800" y="184759"/>
                    <a:pt x="812800" y="251447"/>
                  </a:cubicBezTo>
                  <a:lnTo>
                    <a:pt x="812800" y="561353"/>
                  </a:lnTo>
                  <a:cubicBezTo>
                    <a:pt x="812800" y="628041"/>
                    <a:pt x="786308" y="691997"/>
                    <a:pt x="739153" y="739153"/>
                  </a:cubicBezTo>
                  <a:cubicBezTo>
                    <a:pt x="691997" y="786308"/>
                    <a:pt x="628041" y="812800"/>
                    <a:pt x="561353" y="812800"/>
                  </a:cubicBezTo>
                  <a:lnTo>
                    <a:pt x="251447" y="812800"/>
                  </a:lnTo>
                  <a:cubicBezTo>
                    <a:pt x="184759" y="812800"/>
                    <a:pt x="120803" y="786308"/>
                    <a:pt x="73647" y="739153"/>
                  </a:cubicBezTo>
                  <a:cubicBezTo>
                    <a:pt x="26492" y="691997"/>
                    <a:pt x="0" y="628041"/>
                    <a:pt x="0" y="561353"/>
                  </a:cubicBezTo>
                  <a:lnTo>
                    <a:pt x="0" y="251447"/>
                  </a:lnTo>
                  <a:cubicBezTo>
                    <a:pt x="0" y="184759"/>
                    <a:pt x="26492" y="120803"/>
                    <a:pt x="73647" y="73647"/>
                  </a:cubicBezTo>
                  <a:cubicBezTo>
                    <a:pt x="120803" y="26492"/>
                    <a:pt x="184759" y="0"/>
                    <a:pt x="251447" y="0"/>
                  </a:cubicBezTo>
                  <a:close/>
                </a:path>
              </a:pathLst>
            </a:custGeom>
            <a:blipFill>
              <a:blip r:embed="rId8"/>
              <a:stretch>
                <a:fillRect l="-94125" t="-54102" r="-279343" b="-141815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3435973" y="1027023"/>
            <a:ext cx="11416054" cy="132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42"/>
              </a:lnSpc>
            </a:pPr>
            <a:r>
              <a:rPr lang="en-US" sz="7744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CÁC LOẠI MA TÚY PHỔ BIẾN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55114" y="7096510"/>
            <a:ext cx="3078943" cy="48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8"/>
              </a:lnSpc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Thuốc phiện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29984" y="7096510"/>
            <a:ext cx="3078943" cy="48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8"/>
              </a:lnSpc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Heroin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04854" y="7096510"/>
            <a:ext cx="3078943" cy="48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8"/>
              </a:lnSpc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Cần sa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79725" y="7096510"/>
            <a:ext cx="3078943" cy="48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8"/>
              </a:lnSpc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 túy đá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353943" y="7096510"/>
            <a:ext cx="3078943" cy="481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8"/>
              </a:lnSpc>
            </a:pPr>
            <a:r>
              <a:rPr lang="en-US" sz="2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Thuốc lắc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840" y="1332076"/>
            <a:ext cx="1299980" cy="129998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66785" t="-30964" r="-226978" b="-11513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9593289"/>
            <a:ext cx="16230600" cy="2751111"/>
            <a:chOff x="0" y="0"/>
            <a:chExt cx="4274726" cy="7245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724573"/>
            </a:xfrm>
            <a:custGeom>
              <a:avLst/>
              <a:gdLst/>
              <a:ahLst/>
              <a:cxnLst/>
              <a:rect l="l" t="t" r="r" b="b"/>
              <a:pathLst>
                <a:path w="4274726" h="724573">
                  <a:moveTo>
                    <a:pt x="33390" y="0"/>
                  </a:moveTo>
                  <a:lnTo>
                    <a:pt x="4241336" y="0"/>
                  </a:lnTo>
                  <a:cubicBezTo>
                    <a:pt x="4259777" y="0"/>
                    <a:pt x="4274726" y="14949"/>
                    <a:pt x="4274726" y="33390"/>
                  </a:cubicBezTo>
                  <a:lnTo>
                    <a:pt x="4274726" y="691183"/>
                  </a:lnTo>
                  <a:cubicBezTo>
                    <a:pt x="4274726" y="700038"/>
                    <a:pt x="4271208" y="708531"/>
                    <a:pt x="4264946" y="714793"/>
                  </a:cubicBezTo>
                  <a:cubicBezTo>
                    <a:pt x="4258685" y="721055"/>
                    <a:pt x="4250192" y="724573"/>
                    <a:pt x="4241336" y="724573"/>
                  </a:cubicBezTo>
                  <a:lnTo>
                    <a:pt x="33390" y="724573"/>
                  </a:lnTo>
                  <a:cubicBezTo>
                    <a:pt x="14949" y="724573"/>
                    <a:pt x="0" y="709623"/>
                    <a:pt x="0" y="691183"/>
                  </a:cubicBezTo>
                  <a:lnTo>
                    <a:pt x="0" y="33390"/>
                  </a:lnTo>
                  <a:cubicBezTo>
                    <a:pt x="0" y="24534"/>
                    <a:pt x="3518" y="16041"/>
                    <a:pt x="9780" y="9780"/>
                  </a:cubicBezTo>
                  <a:cubicBezTo>
                    <a:pt x="16041" y="3518"/>
                    <a:pt x="24534" y="0"/>
                    <a:pt x="33390" y="0"/>
                  </a:cubicBezTo>
                  <a:close/>
                </a:path>
              </a:pathLst>
            </a:custGeom>
            <a:solidFill>
              <a:srgbClr val="7B070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274726" cy="781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007686" y="1028700"/>
            <a:ext cx="2129672" cy="2259599"/>
          </a:xfrm>
          <a:custGeom>
            <a:avLst/>
            <a:gdLst/>
            <a:ahLst/>
            <a:cxnLst/>
            <a:rect l="l" t="t" r="r" b="b"/>
            <a:pathLst>
              <a:path w="2129672" h="2259599">
                <a:moveTo>
                  <a:pt x="0" y="0"/>
                </a:moveTo>
                <a:lnTo>
                  <a:pt x="2129672" y="0"/>
                </a:lnTo>
                <a:lnTo>
                  <a:pt x="2129672" y="2259599"/>
                </a:lnTo>
                <a:lnTo>
                  <a:pt x="0" y="22595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7426573" y="6750833"/>
            <a:ext cx="2129672" cy="2259599"/>
          </a:xfrm>
          <a:custGeom>
            <a:avLst/>
            <a:gdLst/>
            <a:ahLst/>
            <a:cxnLst/>
            <a:rect l="l" t="t" r="r" b="b"/>
            <a:pathLst>
              <a:path w="2129672" h="2259599">
                <a:moveTo>
                  <a:pt x="0" y="0"/>
                </a:moveTo>
                <a:lnTo>
                  <a:pt x="2129672" y="0"/>
                </a:lnTo>
                <a:lnTo>
                  <a:pt x="2129672" y="2259598"/>
                </a:lnTo>
                <a:lnTo>
                  <a:pt x="0" y="2259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95945" y="1251798"/>
            <a:ext cx="13354202" cy="8006502"/>
          </a:xfrm>
          <a:custGeom>
            <a:avLst/>
            <a:gdLst/>
            <a:ahLst/>
            <a:cxnLst/>
            <a:rect l="l" t="t" r="r" b="b"/>
            <a:pathLst>
              <a:path w="13354202" h="8006502">
                <a:moveTo>
                  <a:pt x="0" y="0"/>
                </a:moveTo>
                <a:lnTo>
                  <a:pt x="13354202" y="0"/>
                </a:lnTo>
                <a:lnTo>
                  <a:pt x="13354202" y="8006502"/>
                </a:lnTo>
                <a:lnTo>
                  <a:pt x="0" y="8006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472" t="-12975" r="-12353" b="-2444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581021" y="197608"/>
            <a:ext cx="7126611" cy="83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8"/>
              </a:lnSpc>
            </a:pPr>
            <a:r>
              <a:rPr lang="en-US" sz="4834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CÁC LOẠI MA TÚY PHỔ BIẾN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7840" y="2788658"/>
            <a:ext cx="1299980" cy="20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5"/>
              </a:lnSpc>
            </a:pPr>
            <a:r>
              <a:rPr lang="en-US" sz="11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Cần 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2541" y="1240548"/>
            <a:ext cx="1689794" cy="16897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30094" t="-52325" r="-296319" b="-17668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9593289"/>
            <a:ext cx="16230600" cy="2751111"/>
            <a:chOff x="0" y="0"/>
            <a:chExt cx="4274726" cy="7245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724573"/>
            </a:xfrm>
            <a:custGeom>
              <a:avLst/>
              <a:gdLst/>
              <a:ahLst/>
              <a:cxnLst/>
              <a:rect l="l" t="t" r="r" b="b"/>
              <a:pathLst>
                <a:path w="4274726" h="724573">
                  <a:moveTo>
                    <a:pt x="33390" y="0"/>
                  </a:moveTo>
                  <a:lnTo>
                    <a:pt x="4241336" y="0"/>
                  </a:lnTo>
                  <a:cubicBezTo>
                    <a:pt x="4259777" y="0"/>
                    <a:pt x="4274726" y="14949"/>
                    <a:pt x="4274726" y="33390"/>
                  </a:cubicBezTo>
                  <a:lnTo>
                    <a:pt x="4274726" y="691183"/>
                  </a:lnTo>
                  <a:cubicBezTo>
                    <a:pt x="4274726" y="700038"/>
                    <a:pt x="4271208" y="708531"/>
                    <a:pt x="4264946" y="714793"/>
                  </a:cubicBezTo>
                  <a:cubicBezTo>
                    <a:pt x="4258685" y="721055"/>
                    <a:pt x="4250192" y="724573"/>
                    <a:pt x="4241336" y="724573"/>
                  </a:cubicBezTo>
                  <a:lnTo>
                    <a:pt x="33390" y="724573"/>
                  </a:lnTo>
                  <a:cubicBezTo>
                    <a:pt x="14949" y="724573"/>
                    <a:pt x="0" y="709623"/>
                    <a:pt x="0" y="691183"/>
                  </a:cubicBezTo>
                  <a:lnTo>
                    <a:pt x="0" y="33390"/>
                  </a:lnTo>
                  <a:cubicBezTo>
                    <a:pt x="0" y="24534"/>
                    <a:pt x="3518" y="16041"/>
                    <a:pt x="9780" y="9780"/>
                  </a:cubicBezTo>
                  <a:cubicBezTo>
                    <a:pt x="16041" y="3518"/>
                    <a:pt x="24534" y="0"/>
                    <a:pt x="33390" y="0"/>
                  </a:cubicBezTo>
                  <a:close/>
                </a:path>
              </a:pathLst>
            </a:custGeom>
            <a:solidFill>
              <a:srgbClr val="7B070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274726" cy="781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007686" y="1028700"/>
            <a:ext cx="2129672" cy="2259599"/>
          </a:xfrm>
          <a:custGeom>
            <a:avLst/>
            <a:gdLst/>
            <a:ahLst/>
            <a:cxnLst/>
            <a:rect l="l" t="t" r="r" b="b"/>
            <a:pathLst>
              <a:path w="2129672" h="2259599">
                <a:moveTo>
                  <a:pt x="0" y="0"/>
                </a:moveTo>
                <a:lnTo>
                  <a:pt x="2129672" y="0"/>
                </a:lnTo>
                <a:lnTo>
                  <a:pt x="2129672" y="2259599"/>
                </a:lnTo>
                <a:lnTo>
                  <a:pt x="0" y="22595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7426573" y="6750833"/>
            <a:ext cx="2129672" cy="2259599"/>
          </a:xfrm>
          <a:custGeom>
            <a:avLst/>
            <a:gdLst/>
            <a:ahLst/>
            <a:cxnLst/>
            <a:rect l="l" t="t" r="r" b="b"/>
            <a:pathLst>
              <a:path w="2129672" h="2259599">
                <a:moveTo>
                  <a:pt x="0" y="0"/>
                </a:moveTo>
                <a:lnTo>
                  <a:pt x="2129672" y="0"/>
                </a:lnTo>
                <a:lnTo>
                  <a:pt x="2129672" y="2259598"/>
                </a:lnTo>
                <a:lnTo>
                  <a:pt x="0" y="2259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97141" y="1240548"/>
            <a:ext cx="10954277" cy="8140892"/>
          </a:xfrm>
          <a:custGeom>
            <a:avLst/>
            <a:gdLst/>
            <a:ahLst/>
            <a:cxnLst/>
            <a:rect l="l" t="t" r="r" b="b"/>
            <a:pathLst>
              <a:path w="10954277" h="8140892">
                <a:moveTo>
                  <a:pt x="0" y="0"/>
                </a:moveTo>
                <a:lnTo>
                  <a:pt x="10954277" y="0"/>
                </a:lnTo>
                <a:lnTo>
                  <a:pt x="10954277" y="8140892"/>
                </a:lnTo>
                <a:lnTo>
                  <a:pt x="0" y="8140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236" t="-13275" r="-28943" b="-2732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581021" y="197608"/>
            <a:ext cx="7126611" cy="83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8"/>
              </a:lnSpc>
            </a:pPr>
            <a:r>
              <a:rPr lang="en-US" sz="4834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CÁC LOẠI MA TÚY PHỔ BIẾN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2541" y="3145328"/>
            <a:ext cx="1689794" cy="260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3"/>
              </a:lnSpc>
            </a:pPr>
            <a:r>
              <a:rPr lang="en-US" sz="148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 túy đá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593289"/>
            <a:ext cx="16230600" cy="2751111"/>
            <a:chOff x="0" y="0"/>
            <a:chExt cx="4274726" cy="7245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724573"/>
            </a:xfrm>
            <a:custGeom>
              <a:avLst/>
              <a:gdLst/>
              <a:ahLst/>
              <a:cxnLst/>
              <a:rect l="l" t="t" r="r" b="b"/>
              <a:pathLst>
                <a:path w="4274726" h="724573">
                  <a:moveTo>
                    <a:pt x="33390" y="0"/>
                  </a:moveTo>
                  <a:lnTo>
                    <a:pt x="4241336" y="0"/>
                  </a:lnTo>
                  <a:cubicBezTo>
                    <a:pt x="4259777" y="0"/>
                    <a:pt x="4274726" y="14949"/>
                    <a:pt x="4274726" y="33390"/>
                  </a:cubicBezTo>
                  <a:lnTo>
                    <a:pt x="4274726" y="691183"/>
                  </a:lnTo>
                  <a:cubicBezTo>
                    <a:pt x="4274726" y="700038"/>
                    <a:pt x="4271208" y="708531"/>
                    <a:pt x="4264946" y="714793"/>
                  </a:cubicBezTo>
                  <a:cubicBezTo>
                    <a:pt x="4258685" y="721055"/>
                    <a:pt x="4250192" y="724573"/>
                    <a:pt x="4241336" y="724573"/>
                  </a:cubicBezTo>
                  <a:lnTo>
                    <a:pt x="33390" y="724573"/>
                  </a:lnTo>
                  <a:cubicBezTo>
                    <a:pt x="14949" y="724573"/>
                    <a:pt x="0" y="709623"/>
                    <a:pt x="0" y="691183"/>
                  </a:cubicBezTo>
                  <a:lnTo>
                    <a:pt x="0" y="33390"/>
                  </a:lnTo>
                  <a:cubicBezTo>
                    <a:pt x="0" y="24534"/>
                    <a:pt x="3518" y="16041"/>
                    <a:pt x="9780" y="9780"/>
                  </a:cubicBezTo>
                  <a:cubicBezTo>
                    <a:pt x="16041" y="3518"/>
                    <a:pt x="24534" y="0"/>
                    <a:pt x="33390" y="0"/>
                  </a:cubicBezTo>
                  <a:close/>
                </a:path>
              </a:pathLst>
            </a:custGeom>
            <a:solidFill>
              <a:srgbClr val="7B070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274726" cy="781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07686" y="1028700"/>
            <a:ext cx="2129672" cy="2259599"/>
          </a:xfrm>
          <a:custGeom>
            <a:avLst/>
            <a:gdLst/>
            <a:ahLst/>
            <a:cxnLst/>
            <a:rect l="l" t="t" r="r" b="b"/>
            <a:pathLst>
              <a:path w="2129672" h="2259599">
                <a:moveTo>
                  <a:pt x="0" y="0"/>
                </a:moveTo>
                <a:lnTo>
                  <a:pt x="2129672" y="0"/>
                </a:lnTo>
                <a:lnTo>
                  <a:pt x="2129672" y="2259599"/>
                </a:lnTo>
                <a:lnTo>
                  <a:pt x="0" y="2259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7426573" y="6750833"/>
            <a:ext cx="2129672" cy="2259599"/>
          </a:xfrm>
          <a:custGeom>
            <a:avLst/>
            <a:gdLst/>
            <a:ahLst/>
            <a:cxnLst/>
            <a:rect l="l" t="t" r="r" b="b"/>
            <a:pathLst>
              <a:path w="2129672" h="2259599">
                <a:moveTo>
                  <a:pt x="0" y="0"/>
                </a:moveTo>
                <a:lnTo>
                  <a:pt x="2129672" y="0"/>
                </a:lnTo>
                <a:lnTo>
                  <a:pt x="2129672" y="2259598"/>
                </a:lnTo>
                <a:lnTo>
                  <a:pt x="0" y="2259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71615" y="1181201"/>
            <a:ext cx="1524168" cy="152416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94125" t="-54102" r="-279343" b="-14181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948183" y="1426105"/>
            <a:ext cx="13187236" cy="7761711"/>
          </a:xfrm>
          <a:custGeom>
            <a:avLst/>
            <a:gdLst/>
            <a:ahLst/>
            <a:cxnLst/>
            <a:rect l="l" t="t" r="r" b="b"/>
            <a:pathLst>
              <a:path w="13187236" h="7761711">
                <a:moveTo>
                  <a:pt x="0" y="0"/>
                </a:moveTo>
                <a:lnTo>
                  <a:pt x="13187236" y="0"/>
                </a:lnTo>
                <a:lnTo>
                  <a:pt x="13187236" y="7761711"/>
                </a:lnTo>
                <a:lnTo>
                  <a:pt x="0" y="7761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97" t="-12841" r="-10374" b="-2315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581021" y="197608"/>
            <a:ext cx="7126611" cy="83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8"/>
              </a:lnSpc>
            </a:pPr>
            <a:r>
              <a:rPr lang="en-US" sz="4834" b="1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CÁC LOẠI MA TÚY PHỔ BIẾN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1615" y="2895548"/>
            <a:ext cx="1524168" cy="238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0"/>
              </a:lnSpc>
            </a:pPr>
            <a:r>
              <a:rPr lang="en-US" sz="133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Thuốc lắc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8910" y="3539690"/>
            <a:ext cx="15790180" cy="5718610"/>
            <a:chOff x="0" y="0"/>
            <a:chExt cx="3893475" cy="14100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93475" cy="1410070"/>
            </a:xfrm>
            <a:custGeom>
              <a:avLst/>
              <a:gdLst/>
              <a:ahLst/>
              <a:cxnLst/>
              <a:rect l="l" t="t" r="r" b="b"/>
              <a:pathLst>
                <a:path w="3893475" h="1410070">
                  <a:moveTo>
                    <a:pt x="49030" y="0"/>
                  </a:moveTo>
                  <a:lnTo>
                    <a:pt x="3844445" y="0"/>
                  </a:lnTo>
                  <a:cubicBezTo>
                    <a:pt x="3871523" y="0"/>
                    <a:pt x="3893475" y="21951"/>
                    <a:pt x="3893475" y="49030"/>
                  </a:cubicBezTo>
                  <a:lnTo>
                    <a:pt x="3893475" y="1361040"/>
                  </a:lnTo>
                  <a:cubicBezTo>
                    <a:pt x="3893475" y="1374044"/>
                    <a:pt x="3888309" y="1386515"/>
                    <a:pt x="3879114" y="1395710"/>
                  </a:cubicBezTo>
                  <a:cubicBezTo>
                    <a:pt x="3869919" y="1404905"/>
                    <a:pt x="3857448" y="1410070"/>
                    <a:pt x="3844445" y="1410070"/>
                  </a:cubicBezTo>
                  <a:lnTo>
                    <a:pt x="49030" y="1410070"/>
                  </a:lnTo>
                  <a:cubicBezTo>
                    <a:pt x="21951" y="1410070"/>
                    <a:pt x="0" y="1388119"/>
                    <a:pt x="0" y="1361040"/>
                  </a:cubicBezTo>
                  <a:lnTo>
                    <a:pt x="0" y="49030"/>
                  </a:lnTo>
                  <a:cubicBezTo>
                    <a:pt x="0" y="21951"/>
                    <a:pt x="21951" y="0"/>
                    <a:pt x="49030" y="0"/>
                  </a:cubicBezTo>
                  <a:close/>
                </a:path>
              </a:pathLst>
            </a:custGeom>
            <a:solidFill>
              <a:srgbClr val="69030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93475" cy="1467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133703" y="1028700"/>
            <a:ext cx="2162403" cy="1859858"/>
          </a:xfrm>
          <a:custGeom>
            <a:avLst/>
            <a:gdLst/>
            <a:ahLst/>
            <a:cxnLst/>
            <a:rect l="l" t="t" r="r" b="b"/>
            <a:pathLst>
              <a:path w="2162403" h="1859858">
                <a:moveTo>
                  <a:pt x="0" y="0"/>
                </a:moveTo>
                <a:lnTo>
                  <a:pt x="2162403" y="0"/>
                </a:lnTo>
                <a:lnTo>
                  <a:pt x="2162403" y="1859858"/>
                </a:lnTo>
                <a:lnTo>
                  <a:pt x="0" y="1859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21381" r="-10140" b="-14488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64479" y="4050593"/>
            <a:ext cx="7374500" cy="2236759"/>
            <a:chOff x="0" y="0"/>
            <a:chExt cx="1818373" cy="5515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18373" cy="551530"/>
            </a:xfrm>
            <a:custGeom>
              <a:avLst/>
              <a:gdLst/>
              <a:ahLst/>
              <a:cxnLst/>
              <a:rect l="l" t="t" r="r" b="b"/>
              <a:pathLst>
                <a:path w="1818373" h="551530">
                  <a:moveTo>
                    <a:pt x="73488" y="0"/>
                  </a:moveTo>
                  <a:lnTo>
                    <a:pt x="1744885" y="0"/>
                  </a:lnTo>
                  <a:cubicBezTo>
                    <a:pt x="1764375" y="0"/>
                    <a:pt x="1783067" y="7742"/>
                    <a:pt x="1796849" y="21524"/>
                  </a:cubicBezTo>
                  <a:cubicBezTo>
                    <a:pt x="1810630" y="35306"/>
                    <a:pt x="1818373" y="53997"/>
                    <a:pt x="1818373" y="73488"/>
                  </a:cubicBezTo>
                  <a:lnTo>
                    <a:pt x="1818373" y="478043"/>
                  </a:lnTo>
                  <a:cubicBezTo>
                    <a:pt x="1818373" y="497533"/>
                    <a:pt x="1810630" y="516225"/>
                    <a:pt x="1796849" y="530006"/>
                  </a:cubicBezTo>
                  <a:cubicBezTo>
                    <a:pt x="1783067" y="543788"/>
                    <a:pt x="1764375" y="551530"/>
                    <a:pt x="1744885" y="551530"/>
                  </a:cubicBezTo>
                  <a:lnTo>
                    <a:pt x="73488" y="551530"/>
                  </a:lnTo>
                  <a:cubicBezTo>
                    <a:pt x="53997" y="551530"/>
                    <a:pt x="35306" y="543788"/>
                    <a:pt x="21524" y="530006"/>
                  </a:cubicBezTo>
                  <a:cubicBezTo>
                    <a:pt x="7742" y="516225"/>
                    <a:pt x="0" y="497533"/>
                    <a:pt x="0" y="478043"/>
                  </a:cubicBezTo>
                  <a:lnTo>
                    <a:pt x="0" y="73488"/>
                  </a:lnTo>
                  <a:cubicBezTo>
                    <a:pt x="0" y="53997"/>
                    <a:pt x="7742" y="35306"/>
                    <a:pt x="21524" y="21524"/>
                  </a:cubicBezTo>
                  <a:cubicBezTo>
                    <a:pt x="35306" y="7742"/>
                    <a:pt x="53997" y="0"/>
                    <a:pt x="73488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818373" cy="627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64479" y="6510638"/>
            <a:ext cx="7374500" cy="2236759"/>
            <a:chOff x="0" y="0"/>
            <a:chExt cx="1818373" cy="5515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18373" cy="551530"/>
            </a:xfrm>
            <a:custGeom>
              <a:avLst/>
              <a:gdLst/>
              <a:ahLst/>
              <a:cxnLst/>
              <a:rect l="l" t="t" r="r" b="b"/>
              <a:pathLst>
                <a:path w="1818373" h="551530">
                  <a:moveTo>
                    <a:pt x="73488" y="0"/>
                  </a:moveTo>
                  <a:lnTo>
                    <a:pt x="1744885" y="0"/>
                  </a:lnTo>
                  <a:cubicBezTo>
                    <a:pt x="1764375" y="0"/>
                    <a:pt x="1783067" y="7742"/>
                    <a:pt x="1796849" y="21524"/>
                  </a:cubicBezTo>
                  <a:cubicBezTo>
                    <a:pt x="1810630" y="35306"/>
                    <a:pt x="1818373" y="53997"/>
                    <a:pt x="1818373" y="73488"/>
                  </a:cubicBezTo>
                  <a:lnTo>
                    <a:pt x="1818373" y="478043"/>
                  </a:lnTo>
                  <a:cubicBezTo>
                    <a:pt x="1818373" y="497533"/>
                    <a:pt x="1810630" y="516225"/>
                    <a:pt x="1796849" y="530006"/>
                  </a:cubicBezTo>
                  <a:cubicBezTo>
                    <a:pt x="1783067" y="543788"/>
                    <a:pt x="1764375" y="551530"/>
                    <a:pt x="1744885" y="551530"/>
                  </a:cubicBezTo>
                  <a:lnTo>
                    <a:pt x="73488" y="551530"/>
                  </a:lnTo>
                  <a:cubicBezTo>
                    <a:pt x="53997" y="551530"/>
                    <a:pt x="35306" y="543788"/>
                    <a:pt x="21524" y="530006"/>
                  </a:cubicBezTo>
                  <a:cubicBezTo>
                    <a:pt x="7742" y="516225"/>
                    <a:pt x="0" y="497533"/>
                    <a:pt x="0" y="478043"/>
                  </a:cubicBezTo>
                  <a:lnTo>
                    <a:pt x="0" y="73488"/>
                  </a:lnTo>
                  <a:cubicBezTo>
                    <a:pt x="0" y="53997"/>
                    <a:pt x="7742" y="35306"/>
                    <a:pt x="21524" y="21524"/>
                  </a:cubicBezTo>
                  <a:cubicBezTo>
                    <a:pt x="35306" y="7742"/>
                    <a:pt x="53997" y="0"/>
                    <a:pt x="73488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818373" cy="627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49021" y="4050593"/>
            <a:ext cx="7374500" cy="2236759"/>
            <a:chOff x="0" y="0"/>
            <a:chExt cx="1818373" cy="5515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18373" cy="551530"/>
            </a:xfrm>
            <a:custGeom>
              <a:avLst/>
              <a:gdLst/>
              <a:ahLst/>
              <a:cxnLst/>
              <a:rect l="l" t="t" r="r" b="b"/>
              <a:pathLst>
                <a:path w="1818373" h="551530">
                  <a:moveTo>
                    <a:pt x="73488" y="0"/>
                  </a:moveTo>
                  <a:lnTo>
                    <a:pt x="1744885" y="0"/>
                  </a:lnTo>
                  <a:cubicBezTo>
                    <a:pt x="1764375" y="0"/>
                    <a:pt x="1783067" y="7742"/>
                    <a:pt x="1796849" y="21524"/>
                  </a:cubicBezTo>
                  <a:cubicBezTo>
                    <a:pt x="1810630" y="35306"/>
                    <a:pt x="1818373" y="53997"/>
                    <a:pt x="1818373" y="73488"/>
                  </a:cubicBezTo>
                  <a:lnTo>
                    <a:pt x="1818373" y="478043"/>
                  </a:lnTo>
                  <a:cubicBezTo>
                    <a:pt x="1818373" y="497533"/>
                    <a:pt x="1810630" y="516225"/>
                    <a:pt x="1796849" y="530006"/>
                  </a:cubicBezTo>
                  <a:cubicBezTo>
                    <a:pt x="1783067" y="543788"/>
                    <a:pt x="1764375" y="551530"/>
                    <a:pt x="1744885" y="551530"/>
                  </a:cubicBezTo>
                  <a:lnTo>
                    <a:pt x="73488" y="551530"/>
                  </a:lnTo>
                  <a:cubicBezTo>
                    <a:pt x="53997" y="551530"/>
                    <a:pt x="35306" y="543788"/>
                    <a:pt x="21524" y="530006"/>
                  </a:cubicBezTo>
                  <a:cubicBezTo>
                    <a:pt x="7742" y="516225"/>
                    <a:pt x="0" y="497533"/>
                    <a:pt x="0" y="478043"/>
                  </a:cubicBezTo>
                  <a:lnTo>
                    <a:pt x="0" y="73488"/>
                  </a:lnTo>
                  <a:cubicBezTo>
                    <a:pt x="0" y="53997"/>
                    <a:pt x="7742" y="35306"/>
                    <a:pt x="21524" y="21524"/>
                  </a:cubicBezTo>
                  <a:cubicBezTo>
                    <a:pt x="35306" y="7742"/>
                    <a:pt x="53997" y="0"/>
                    <a:pt x="73488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818373" cy="627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49021" y="6510638"/>
            <a:ext cx="7374500" cy="2236759"/>
            <a:chOff x="0" y="0"/>
            <a:chExt cx="1818373" cy="5515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18373" cy="551530"/>
            </a:xfrm>
            <a:custGeom>
              <a:avLst/>
              <a:gdLst/>
              <a:ahLst/>
              <a:cxnLst/>
              <a:rect l="l" t="t" r="r" b="b"/>
              <a:pathLst>
                <a:path w="1818373" h="551530">
                  <a:moveTo>
                    <a:pt x="73488" y="0"/>
                  </a:moveTo>
                  <a:lnTo>
                    <a:pt x="1744885" y="0"/>
                  </a:lnTo>
                  <a:cubicBezTo>
                    <a:pt x="1764375" y="0"/>
                    <a:pt x="1783067" y="7742"/>
                    <a:pt x="1796849" y="21524"/>
                  </a:cubicBezTo>
                  <a:cubicBezTo>
                    <a:pt x="1810630" y="35306"/>
                    <a:pt x="1818373" y="53997"/>
                    <a:pt x="1818373" y="73488"/>
                  </a:cubicBezTo>
                  <a:lnTo>
                    <a:pt x="1818373" y="478043"/>
                  </a:lnTo>
                  <a:cubicBezTo>
                    <a:pt x="1818373" y="497533"/>
                    <a:pt x="1810630" y="516225"/>
                    <a:pt x="1796849" y="530006"/>
                  </a:cubicBezTo>
                  <a:cubicBezTo>
                    <a:pt x="1783067" y="543788"/>
                    <a:pt x="1764375" y="551530"/>
                    <a:pt x="1744885" y="551530"/>
                  </a:cubicBezTo>
                  <a:lnTo>
                    <a:pt x="73488" y="551530"/>
                  </a:lnTo>
                  <a:cubicBezTo>
                    <a:pt x="53997" y="551530"/>
                    <a:pt x="35306" y="543788"/>
                    <a:pt x="21524" y="530006"/>
                  </a:cubicBezTo>
                  <a:cubicBezTo>
                    <a:pt x="7742" y="516225"/>
                    <a:pt x="0" y="497533"/>
                    <a:pt x="0" y="478043"/>
                  </a:cubicBezTo>
                  <a:lnTo>
                    <a:pt x="0" y="73488"/>
                  </a:lnTo>
                  <a:cubicBezTo>
                    <a:pt x="0" y="53997"/>
                    <a:pt x="7742" y="35306"/>
                    <a:pt x="21524" y="21524"/>
                  </a:cubicBezTo>
                  <a:cubicBezTo>
                    <a:pt x="35306" y="7742"/>
                    <a:pt x="53997" y="0"/>
                    <a:pt x="73488" y="0"/>
                  </a:cubicBezTo>
                  <a:close/>
                </a:path>
              </a:pathLst>
            </a:custGeom>
            <a:solidFill>
              <a:srgbClr val="57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818373" cy="627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534817" y="4789812"/>
            <a:ext cx="3218366" cy="321836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7895" r="-24455" b="-36967"/>
              </a:stretch>
            </a:blipFill>
            <a:ln w="2381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0" name="Freeform 20"/>
          <p:cNvSpPr/>
          <p:nvPr/>
        </p:nvSpPr>
        <p:spPr>
          <a:xfrm>
            <a:off x="17030700" y="8859229"/>
            <a:ext cx="2655590" cy="2284043"/>
          </a:xfrm>
          <a:custGeom>
            <a:avLst/>
            <a:gdLst/>
            <a:ahLst/>
            <a:cxnLst/>
            <a:rect l="l" t="t" r="r" b="b"/>
            <a:pathLst>
              <a:path w="2655590" h="2284043">
                <a:moveTo>
                  <a:pt x="0" y="0"/>
                </a:moveTo>
                <a:lnTo>
                  <a:pt x="2655590" y="0"/>
                </a:lnTo>
                <a:lnTo>
                  <a:pt x="2655590" y="2284042"/>
                </a:lnTo>
                <a:lnTo>
                  <a:pt x="0" y="2284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21381" r="-10140" b="-14488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5341639" y="1859140"/>
            <a:ext cx="1006690" cy="880853"/>
            <a:chOff x="0" y="0"/>
            <a:chExt cx="812800" cy="711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5400000">
            <a:off x="747781" y="6042178"/>
            <a:ext cx="858321" cy="751031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27000" y="2730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000359" y="1319550"/>
            <a:ext cx="10287283" cy="1250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1"/>
              </a:lnSpc>
            </a:pPr>
            <a:r>
              <a:rPr lang="en-US" sz="9331" b="1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TÁC HẠI CỦA MA TÚY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123986" y="4507344"/>
            <a:ext cx="5410832" cy="1337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96"/>
              </a:lnSpc>
            </a:pPr>
            <a:r>
              <a:rPr lang="en-US" sz="378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Sức khỏe: sỏi mòn thể chất, rối loạn tâm thần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45121" y="6838918"/>
            <a:ext cx="5689697" cy="1410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69"/>
              </a:lnSpc>
            </a:pPr>
            <a:r>
              <a:rPr lang="en-US" sz="397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Học tập: tụt dốc, bỏ học, mất tương lai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814459" y="4507344"/>
            <a:ext cx="5533870" cy="1337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6"/>
              </a:lnSpc>
            </a:pPr>
            <a:r>
              <a:rPr lang="en-US" sz="378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Hành vi: mất kiểm soát, bạo lực, phạm tội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76880" y="6829393"/>
            <a:ext cx="5471449" cy="150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9"/>
              </a:lnSpc>
            </a:pPr>
            <a:r>
              <a:rPr lang="en-US" sz="423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Gia đình &amp; xã hội: bất ổn, mất trật tự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757" b="-657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849</Words>
  <Application>Microsoft Office PowerPoint</Application>
  <PresentationFormat>Custom</PresentationFormat>
  <Paragraphs>141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Times New Roman</vt:lpstr>
      <vt:lpstr>Poppins</vt:lpstr>
      <vt:lpstr>Oswald Bold</vt:lpstr>
      <vt:lpstr>Bogart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về thuốc lá điện tử</vt:lpstr>
      <vt:lpstr>Câu hỏi 1</vt:lpstr>
      <vt:lpstr>Câu hỏi 2 </vt:lpstr>
      <vt:lpstr>Câu hỏi 3 </vt:lpstr>
      <vt:lpstr>Câu hỏi 4 </vt:lpstr>
      <vt:lpstr>Câu hỏi 5 </vt:lpstr>
      <vt:lpstr>Câu hỏi 6 </vt:lpstr>
      <vt:lpstr>Câu hỏi 7</vt:lpstr>
      <vt:lpstr>Thanh thiếu niên Việt Nam NÓI KHÔNG với thuốc lá và thuốc lá điện tử!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Chuyen_de_phong_chong_ma_tuy.pptx (Bài thuyết trình)</dc:title>
  <dc:creator>Admin</dc:creator>
  <cp:lastModifiedBy>Admin</cp:lastModifiedBy>
  <cp:revision>13</cp:revision>
  <dcterms:created xsi:type="dcterms:W3CDTF">2006-08-16T00:00:00Z</dcterms:created>
  <dcterms:modified xsi:type="dcterms:W3CDTF">2025-04-22T15:03:50Z</dcterms:modified>
  <dc:identifier>DAGlL1-c-AE</dc:identifier>
</cp:coreProperties>
</file>